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Nunito-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Nunito-italic.fntdata"/><Relationship Id="rId16" Type="http://schemas.openxmlformats.org/officeDocument/2006/relationships/slide" Target="slides/slide12.xml"/><Relationship Id="rId38" Type="http://schemas.openxmlformats.org/officeDocument/2006/relationships/font" Target="fonts/Nuni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Shape 19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Shape 20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Shape 23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Shape 23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Shape 13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Shape 24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Shape 25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Shape 2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Shape 26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Shape 2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Shape 2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Shape 2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Shape 29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Shape 2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Shape 13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Shape 14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Shape 15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Shape 1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Shape 1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Shape 1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Shape 17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9" name="Shape 9"/>
        <p:cNvGrpSpPr/>
        <p:nvPr/>
      </p:nvGrpSpPr>
      <p:grpSpPr>
        <a:xfrm>
          <a:off x="0" y="0"/>
          <a:ext cx="0" cy="0"/>
          <a:chOff x="0" y="0"/>
          <a:chExt cx="0" cy="0"/>
        </a:xfrm>
      </p:grpSpPr>
      <p:sp>
        <p:nvSpPr>
          <p:cNvPr id="10" name="Shape 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4" name="Shape 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5" name="Shape 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Shape 111"/>
          <p:cNvGrpSpPr/>
          <p:nvPr/>
        </p:nvGrpSpPr>
        <p:grpSpPr>
          <a:xfrm>
            <a:off x="5959222" y="4119576"/>
            <a:ext cx="2520951"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Shape 115"/>
          <p:cNvGrpSpPr/>
          <p:nvPr/>
        </p:nvGrpSpPr>
        <p:grpSpPr>
          <a:xfrm>
            <a:off x="199149" y="2"/>
            <a:ext cx="2795413"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Shape 119"/>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1pPr>
            <a:lvl2pPr lvl="1"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2pPr>
            <a:lvl3pPr lvl="2"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3pPr>
            <a:lvl4pPr lvl="3"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4pPr>
            <a:lvl5pPr lvl="4"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5pPr>
            <a:lvl6pPr lvl="5"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6pPr>
            <a:lvl7pPr lvl="6"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7pPr>
            <a:lvl8pPr lvl="7"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8pPr>
            <a:lvl9pPr lvl="8" marR="0" rtl="0" algn="ctr">
              <a:lnSpc>
                <a:spcPct val="100000"/>
              </a:lnSpc>
              <a:spcBef>
                <a:spcPts val="0"/>
              </a:spcBef>
              <a:spcAft>
                <a:spcPts val="0"/>
              </a:spcAft>
              <a:buClr>
                <a:schemeClr val="dk2"/>
              </a:buClr>
              <a:buSzPts val="8600"/>
              <a:buFont typeface="Nunito"/>
              <a:buNone/>
              <a:defRPr b="0" i="0" sz="8600" u="none" cap="none" strike="noStrike">
                <a:solidFill>
                  <a:schemeClr val="dk2"/>
                </a:solidFill>
                <a:latin typeface="Nunito"/>
                <a:ea typeface="Nunito"/>
                <a:cs typeface="Nunito"/>
                <a:sym typeface="Nunito"/>
              </a:defRPr>
            </a:lvl9pPr>
          </a:lstStyle>
          <a:p/>
        </p:txBody>
      </p:sp>
      <p:sp>
        <p:nvSpPr>
          <p:cNvPr id="120" name="Shape 120"/>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lstStyle>
            <a:lvl1pPr indent="-311150" lvl="0" marL="457200" marR="0" rtl="0" algn="ctr">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ctr">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ctr">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21" name="Shape 1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16" name="Shape 16"/>
        <p:cNvGrpSpPr/>
        <p:nvPr/>
      </p:nvGrpSpPr>
      <p:grpSpPr>
        <a:xfrm>
          <a:off x="0" y="0"/>
          <a:ext cx="0" cy="0"/>
          <a:chOff x="0" y="0"/>
          <a:chExt cx="0" cy="0"/>
        </a:xfrm>
      </p:grpSpPr>
      <p:sp>
        <p:nvSpPr>
          <p:cNvPr id="17" name="Shape 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21" name="Shape 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22" name="Shape 22"/>
        <p:cNvGrpSpPr/>
        <p:nvPr/>
      </p:nvGrpSpPr>
      <p:grpSpPr>
        <a:xfrm>
          <a:off x="0" y="0"/>
          <a:ext cx="0" cy="0"/>
          <a:chOff x="0" y="0"/>
          <a:chExt cx="0" cy="0"/>
        </a:xfrm>
      </p:grpSpPr>
      <p:sp>
        <p:nvSpPr>
          <p:cNvPr id="23" name="Shape 2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Shape 27"/>
          <p:cNvGrpSpPr/>
          <p:nvPr/>
        </p:nvGrpSpPr>
        <p:grpSpPr>
          <a:xfrm>
            <a:off x="255200" y="592"/>
            <a:ext cx="2250363" cy="1044300"/>
            <a:chOff x="255200" y="592"/>
            <a:chExt cx="2250363" cy="1044300"/>
          </a:xfrm>
        </p:grpSpPr>
        <p:sp>
          <p:nvSpPr>
            <p:cNvPr id="28" name="Shape 28"/>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 name="Shape 31"/>
          <p:cNvGrpSpPr/>
          <p:nvPr/>
        </p:nvGrpSpPr>
        <p:grpSpPr>
          <a:xfrm>
            <a:off x="905395" y="592"/>
            <a:ext cx="2250363" cy="1044300"/>
            <a:chOff x="905395" y="592"/>
            <a:chExt cx="2250363" cy="1044300"/>
          </a:xfrm>
        </p:grpSpPr>
        <p:sp>
          <p:nvSpPr>
            <p:cNvPr id="32" name="Shape 3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Shape 35"/>
          <p:cNvGrpSpPr/>
          <p:nvPr/>
        </p:nvGrpSpPr>
        <p:grpSpPr>
          <a:xfrm>
            <a:off x="7057468" y="5088"/>
            <a:ext cx="1851282" cy="752108"/>
            <a:chOff x="6917201" y="0"/>
            <a:chExt cx="2227777" cy="863400"/>
          </a:xfrm>
        </p:grpSpPr>
        <p:sp>
          <p:nvSpPr>
            <p:cNvPr id="36" name="Shape 3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Shape 39"/>
          <p:cNvGrpSpPr/>
          <p:nvPr/>
        </p:nvGrpSpPr>
        <p:grpSpPr>
          <a:xfrm>
            <a:off x="6553032" y="4217852"/>
            <a:ext cx="2389068" cy="925737"/>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Shape 43"/>
          <p:cNvGrpSpPr/>
          <p:nvPr/>
        </p:nvGrpSpPr>
        <p:grpSpPr>
          <a:xfrm>
            <a:off x="199149" y="4055652"/>
            <a:ext cx="2795413"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Shape 47"/>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1pPr>
            <a:lvl2pPr lvl="1"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2pPr>
            <a:lvl3pPr lvl="2"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3pPr>
            <a:lvl4pPr lvl="3"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4pPr>
            <a:lvl5pPr lvl="4"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5pPr>
            <a:lvl6pPr lvl="5"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6pPr>
            <a:lvl7pPr lvl="6"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7pPr>
            <a:lvl8pPr lvl="7"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8pPr>
            <a:lvl9pPr lvl="8" marR="0" rtl="0" algn="ctr">
              <a:lnSpc>
                <a:spcPct val="100000"/>
              </a:lnSpc>
              <a:spcBef>
                <a:spcPts val="0"/>
              </a:spcBef>
              <a:spcAft>
                <a:spcPts val="0"/>
              </a:spcAft>
              <a:buClr>
                <a:schemeClr val="lt1"/>
              </a:buClr>
              <a:buSzPts val="3800"/>
              <a:buFont typeface="Nunito"/>
              <a:buNone/>
              <a:defRPr b="0" i="0" sz="3800" u="none" cap="none" strike="noStrike">
                <a:solidFill>
                  <a:schemeClr val="lt1"/>
                </a:solidFill>
                <a:latin typeface="Nunito"/>
                <a:ea typeface="Nunito"/>
                <a:cs typeface="Nunito"/>
                <a:sym typeface="Nunito"/>
              </a:defRPr>
            </a:lvl9pPr>
          </a:lstStyle>
          <a:p/>
        </p:txBody>
      </p:sp>
      <p:sp>
        <p:nvSpPr>
          <p:cNvPr id="48" name="Shape 48"/>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lvl="1"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3pPr>
            <a:lvl4pPr lvl="3"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4pPr>
            <a:lvl5pPr lvl="4"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5pPr>
            <a:lvl6pPr lvl="5"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6pPr>
            <a:lvl7pPr lvl="6"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7pPr>
            <a:lvl8pPr lvl="7"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8pPr>
            <a:lvl9pPr lvl="8" marR="0" rtl="0" algn="ctr">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9pPr>
          </a:lstStyle>
          <a:p/>
        </p:txBody>
      </p:sp>
      <p:sp>
        <p:nvSpPr>
          <p:cNvPr id="49" name="Shape 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50" name="Shape 50"/>
        <p:cNvGrpSpPr/>
        <p:nvPr/>
      </p:nvGrpSpPr>
      <p:grpSpPr>
        <a:xfrm>
          <a:off x="0" y="0"/>
          <a:ext cx="0" cy="0"/>
          <a:chOff x="0" y="0"/>
          <a:chExt cx="0" cy="0"/>
        </a:xfrm>
      </p:grpSpPr>
      <p:sp>
        <p:nvSpPr>
          <p:cNvPr id="51" name="Shape 51"/>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Shape 52"/>
          <p:cNvGrpSpPr/>
          <p:nvPr/>
        </p:nvGrpSpPr>
        <p:grpSpPr>
          <a:xfrm>
            <a:off x="5594190" y="3961115"/>
            <a:ext cx="2910144" cy="1182340"/>
            <a:chOff x="6917201" y="0"/>
            <a:chExt cx="2227777" cy="863400"/>
          </a:xfrm>
        </p:grpSpPr>
        <p:sp>
          <p:nvSpPr>
            <p:cNvPr id="53" name="Shape 5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Shape 56"/>
          <p:cNvGrpSpPr/>
          <p:nvPr/>
        </p:nvGrpSpPr>
        <p:grpSpPr>
          <a:xfrm>
            <a:off x="199149" y="2"/>
            <a:ext cx="2795413" cy="1083308"/>
            <a:chOff x="6917201" y="0"/>
            <a:chExt cx="2227777" cy="863400"/>
          </a:xfrm>
        </p:grpSpPr>
        <p:sp>
          <p:nvSpPr>
            <p:cNvPr id="57" name="Shape 5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Shape 60"/>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1pPr>
            <a:lvl2pPr lvl="1"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2pPr>
            <a:lvl3pPr lvl="2"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3pPr>
            <a:lvl4pPr lvl="3"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4pPr>
            <a:lvl5pPr lvl="4"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5pPr>
            <a:lvl6pPr lvl="5"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6pPr>
            <a:lvl7pPr lvl="6"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7pPr>
            <a:lvl8pPr lvl="7"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8pPr>
            <a:lvl9pPr lvl="8" marR="0" rtl="0" algn="ctr">
              <a:lnSpc>
                <a:spcPct val="100000"/>
              </a:lnSpc>
              <a:spcBef>
                <a:spcPts val="0"/>
              </a:spcBef>
              <a:spcAft>
                <a:spcPts val="0"/>
              </a:spcAft>
              <a:buClr>
                <a:schemeClr val="dk2"/>
              </a:buClr>
              <a:buSzPts val="3200"/>
              <a:buFont typeface="Nunito"/>
              <a:buNone/>
              <a:defRPr b="0" i="0" sz="3200" u="none" cap="none" strike="noStrike">
                <a:solidFill>
                  <a:schemeClr val="dk2"/>
                </a:solidFill>
                <a:latin typeface="Nunito"/>
                <a:ea typeface="Nunito"/>
                <a:cs typeface="Nunito"/>
                <a:sym typeface="Nunito"/>
              </a:defRPr>
            </a:lvl9pPr>
          </a:lstStyle>
          <a:p/>
        </p:txBody>
      </p:sp>
      <p:sp>
        <p:nvSpPr>
          <p:cNvPr id="61" name="Shape 6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62" name="Shape 62"/>
        <p:cNvGrpSpPr/>
        <p:nvPr/>
      </p:nvGrpSpPr>
      <p:grpSpPr>
        <a:xfrm>
          <a:off x="0" y="0"/>
          <a:ext cx="0" cy="0"/>
          <a:chOff x="0" y="0"/>
          <a:chExt cx="0" cy="0"/>
        </a:xfrm>
      </p:grpSpPr>
      <p:sp>
        <p:nvSpPr>
          <p:cNvPr id="63" name="Shape 6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67" name="Shape 67"/>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68" name="Shape 6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69" name="Shape 6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75" name="Shape 75"/>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76" name="Shape 7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Shape 89"/>
          <p:cNvGrpSpPr/>
          <p:nvPr/>
        </p:nvGrpSpPr>
        <p:grpSpPr>
          <a:xfrm>
            <a:off x="5886353" y="1243"/>
            <a:ext cx="3257454"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Shape 93"/>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1pPr>
            <a:lvl2pPr lvl="1"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2pPr>
            <a:lvl3pPr lvl="2"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3pPr>
            <a:lvl4pPr lvl="3"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4pPr>
            <a:lvl5pPr lvl="4"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5pPr>
            <a:lvl6pPr lvl="5"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6pPr>
            <a:lvl7pPr lvl="6"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7pPr>
            <a:lvl8pPr lvl="7"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8pPr>
            <a:lvl9pPr lvl="8" marR="0" rtl="0" algn="ctr">
              <a:lnSpc>
                <a:spcPct val="100000"/>
              </a:lnSpc>
              <a:spcBef>
                <a:spcPts val="0"/>
              </a:spcBef>
              <a:spcAft>
                <a:spcPts val="0"/>
              </a:spcAft>
              <a:buClr>
                <a:schemeClr val="lt1"/>
              </a:buClr>
              <a:buSzPts val="3200"/>
              <a:buFont typeface="Nunito"/>
              <a:buNone/>
              <a:defRPr b="0" i="0" sz="3200" u="none" cap="none" strike="noStrike">
                <a:solidFill>
                  <a:schemeClr val="lt1"/>
                </a:solidFill>
                <a:latin typeface="Nunito"/>
                <a:ea typeface="Nunito"/>
                <a:cs typeface="Nunito"/>
                <a:sym typeface="Nunito"/>
              </a:defRPr>
            </a:lvl9pPr>
          </a:lstStyle>
          <a:p/>
        </p:txBody>
      </p:sp>
      <p:sp>
        <p:nvSpPr>
          <p:cNvPr id="94" name="Shape 9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000"/>
              <a:buFont typeface="Nunito"/>
              <a:buNone/>
              <a:defRPr b="0" i="0" sz="3000" u="none" cap="none" strike="noStrike">
                <a:solidFill>
                  <a:schemeClr val="lt1"/>
                </a:solidFill>
                <a:latin typeface="Nunito"/>
                <a:ea typeface="Nunito"/>
                <a:cs typeface="Nunito"/>
                <a:sym typeface="Nunito"/>
              </a:defRPr>
            </a:lvl9pPr>
          </a:lstStyle>
          <a:p/>
        </p:txBody>
      </p:sp>
      <p:sp>
        <p:nvSpPr>
          <p:cNvPr id="100" name="Shape 10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600"/>
              <a:buFont typeface="Calibri"/>
              <a:buNone/>
              <a:defRPr b="0" i="0" sz="1600" u="none" cap="none" strike="noStrike">
                <a:solidFill>
                  <a:schemeClr val="lt1"/>
                </a:solidFill>
                <a:latin typeface="Calibri"/>
                <a:ea typeface="Calibri"/>
                <a:cs typeface="Calibri"/>
                <a:sym typeface="Calibri"/>
              </a:defRPr>
            </a:lvl9pPr>
          </a:lstStyle>
          <a:p/>
        </p:txBody>
      </p:sp>
      <p:sp>
        <p:nvSpPr>
          <p:cNvPr id="101" name="Shape 101"/>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02" name="Shape 10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dk2"/>
              </a:buClr>
              <a:buSzPts val="1300"/>
              <a:buFont typeface="Calibri"/>
              <a:buNone/>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108" name="Shape 10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b="0" i="0" lang="en" sz="4400" u="none" cap="none" strike="noStrike">
                <a:solidFill>
                  <a:schemeClr val="lt1"/>
                </a:solidFill>
                <a:latin typeface="Times New Roman"/>
                <a:ea typeface="Times New Roman"/>
                <a:cs typeface="Times New Roman"/>
                <a:sym typeface="Times New Roman"/>
              </a:rPr>
              <a:t>TEXT EXTRACTION FROM IMAGES TO ASSIST BLIND PEOPLE</a:t>
            </a:r>
            <a:endParaRPr b="0" i="0" sz="4400" u="none" cap="none" strike="noStrike">
              <a:solidFill>
                <a:schemeClr val="lt1"/>
              </a:solidFill>
              <a:latin typeface="Nunito"/>
              <a:ea typeface="Nunito"/>
              <a:cs typeface="Nunito"/>
              <a:sym typeface="Nunito"/>
            </a:endParaRPr>
          </a:p>
        </p:txBody>
      </p:sp>
      <p:sp>
        <p:nvSpPr>
          <p:cNvPr id="129" name="Shape 129"/>
          <p:cNvSpPr txBox="1"/>
          <p:nvPr>
            <p:ph idx="1" type="body"/>
          </p:nvPr>
        </p:nvSpPr>
        <p:spPr>
          <a:xfrm>
            <a:off x="819150" y="2860937"/>
            <a:ext cx="7505700" cy="1968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Calibri"/>
              <a:buNone/>
            </a:pPr>
            <a:r>
              <a:rPr b="1" i="0" lang="en" sz="1300" u="none" cap="none" strike="noStrike">
                <a:solidFill>
                  <a:schemeClr val="dk2"/>
                </a:solidFill>
                <a:latin typeface="Times New Roman"/>
                <a:ea typeface="Times New Roman"/>
                <a:cs typeface="Times New Roman"/>
                <a:sym typeface="Times New Roman"/>
              </a:rPr>
              <a:t>                                                                                                                                   </a:t>
            </a:r>
            <a:endParaRPr b="1" i="0" sz="13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1600"/>
              </a:spcBef>
              <a:spcAft>
                <a:spcPts val="1600"/>
              </a:spcAft>
              <a:buClr>
                <a:schemeClr val="dk2"/>
              </a:buClr>
              <a:buSzPts val="1300"/>
              <a:buFont typeface="Calibri"/>
              <a:buNone/>
            </a:pPr>
            <a:r>
              <a:rPr b="1" i="0" lang="en" sz="1300" u="none" cap="none" strike="noStrike">
                <a:solidFill>
                  <a:schemeClr val="dk2"/>
                </a:solidFill>
                <a:latin typeface="Times New Roman"/>
                <a:ea typeface="Times New Roman"/>
                <a:cs typeface="Times New Roman"/>
                <a:sym typeface="Times New Roman"/>
              </a:rPr>
              <a:t>UNDER THE GUIDANCE OF:								TEAM:</a:t>
            </a:r>
            <a:br>
              <a:rPr b="1" i="0" lang="en" sz="1300" u="none" cap="none" strike="noStrike">
                <a:solidFill>
                  <a:schemeClr val="dk2"/>
                </a:solidFill>
                <a:latin typeface="Times New Roman"/>
                <a:ea typeface="Times New Roman"/>
                <a:cs typeface="Times New Roman"/>
                <a:sym typeface="Times New Roman"/>
              </a:rPr>
            </a:br>
            <a:r>
              <a:rPr b="1" i="0" lang="en" sz="1400" u="none" cap="none" strike="noStrike">
                <a:solidFill>
                  <a:srgbClr val="38761D"/>
                </a:solidFill>
                <a:latin typeface="Times New Roman"/>
                <a:ea typeface="Times New Roman"/>
                <a:cs typeface="Times New Roman"/>
                <a:sym typeface="Times New Roman"/>
              </a:rPr>
              <a:t>Mr T GNANA PRAKASH								</a:t>
            </a:r>
            <a:r>
              <a:rPr b="1" i="0" lang="en" sz="1400" u="none" cap="none" strike="noStrike">
                <a:solidFill>
                  <a:schemeClr val="accent1"/>
                </a:solidFill>
                <a:latin typeface="Times New Roman"/>
                <a:ea typeface="Times New Roman"/>
                <a:cs typeface="Times New Roman"/>
                <a:sym typeface="Times New Roman"/>
              </a:rPr>
              <a:t>Suprith (14071A05J9)</a:t>
            </a:r>
            <a:br>
              <a:rPr b="1" i="0" lang="en" sz="1400" u="none" cap="none" strike="noStrike">
                <a:solidFill>
                  <a:schemeClr val="accent1"/>
                </a:solidFill>
                <a:latin typeface="Times New Roman"/>
                <a:ea typeface="Times New Roman"/>
                <a:cs typeface="Times New Roman"/>
                <a:sym typeface="Times New Roman"/>
              </a:rPr>
            </a:br>
            <a:r>
              <a:rPr b="1" i="0" lang="en" sz="1400" u="none" cap="none" strike="noStrike">
                <a:solidFill>
                  <a:srgbClr val="38761D"/>
                </a:solidFill>
                <a:latin typeface="Times New Roman"/>
                <a:ea typeface="Times New Roman"/>
                <a:cs typeface="Times New Roman"/>
                <a:sym typeface="Times New Roman"/>
              </a:rPr>
              <a:t>ASSISTANT PROFESSOR								</a:t>
            </a:r>
            <a:r>
              <a:rPr b="1" i="0" lang="en" sz="1400" u="none" cap="none" strike="noStrike">
                <a:solidFill>
                  <a:schemeClr val="accent1"/>
                </a:solidFill>
                <a:latin typeface="Times New Roman"/>
                <a:ea typeface="Times New Roman"/>
                <a:cs typeface="Times New Roman"/>
                <a:sym typeface="Times New Roman"/>
              </a:rPr>
              <a:t>Raghu  (14071A05M3)</a:t>
            </a:r>
            <a:br>
              <a:rPr b="1" i="0" lang="en" sz="1400" u="none" cap="none" strike="noStrike">
                <a:solidFill>
                  <a:schemeClr val="accent1"/>
                </a:solidFill>
                <a:latin typeface="Times New Roman"/>
                <a:ea typeface="Times New Roman"/>
                <a:cs typeface="Times New Roman"/>
                <a:sym typeface="Times New Roman"/>
              </a:rPr>
            </a:br>
            <a:r>
              <a:rPr b="1" i="0" lang="en" sz="1400" u="none" cap="none" strike="noStrike">
                <a:solidFill>
                  <a:schemeClr val="accent1"/>
                </a:solidFill>
                <a:latin typeface="Times New Roman"/>
                <a:ea typeface="Times New Roman"/>
                <a:cs typeface="Times New Roman"/>
                <a:sym typeface="Times New Roman"/>
              </a:rPr>
              <a:t>												Suraj  (14071A05N0)													Rahul  (14071A05N2)</a:t>
            </a:r>
            <a:endParaRPr b="1" i="0" sz="14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Shape 183"/>
          <p:cNvPicPr preferRelativeResize="0"/>
          <p:nvPr/>
        </p:nvPicPr>
        <p:blipFill rotWithShape="1">
          <a:blip r:embed="rId3">
            <a:alphaModFix/>
          </a:blip>
          <a:srcRect b="15782" l="0" r="0" t="8229"/>
          <a:stretch/>
        </p:blipFill>
        <p:spPr>
          <a:xfrm>
            <a:off x="1299825" y="477225"/>
            <a:ext cx="6544350" cy="1855900"/>
          </a:xfrm>
          <a:prstGeom prst="rect">
            <a:avLst/>
          </a:prstGeom>
          <a:noFill/>
          <a:ln>
            <a:noFill/>
          </a:ln>
        </p:spPr>
      </p:pic>
      <p:pic>
        <p:nvPicPr>
          <p:cNvPr id="184" name="Shape 184"/>
          <p:cNvPicPr preferRelativeResize="0"/>
          <p:nvPr/>
        </p:nvPicPr>
        <p:blipFill rotWithShape="1">
          <a:blip r:embed="rId4">
            <a:alphaModFix/>
          </a:blip>
          <a:srcRect b="20453" l="0" r="0" t="5679"/>
          <a:stretch/>
        </p:blipFill>
        <p:spPr>
          <a:xfrm>
            <a:off x="1299825" y="2704325"/>
            <a:ext cx="6544352" cy="185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body"/>
          </p:nvPr>
        </p:nvSpPr>
        <p:spPr>
          <a:xfrm>
            <a:off x="541425" y="682650"/>
            <a:ext cx="7477200" cy="372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Calibri"/>
              <a:buNone/>
            </a:pPr>
            <a:r>
              <a:rPr b="1" i="0" lang="en" sz="1800" u="none" cap="none" strike="noStrike">
                <a:solidFill>
                  <a:schemeClr val="dk2"/>
                </a:solidFill>
                <a:latin typeface="Times New Roman"/>
                <a:ea typeface="Times New Roman"/>
                <a:cs typeface="Times New Roman"/>
                <a:sym typeface="Times New Roman"/>
              </a:rPr>
              <a:t>Feature Extraction </a:t>
            </a:r>
            <a:br>
              <a:rPr b="1" i="0" lang="en" sz="1800" u="none" cap="none" strike="noStrike">
                <a:solidFill>
                  <a:schemeClr val="dk2"/>
                </a:solidFill>
                <a:latin typeface="Times New Roman"/>
                <a:ea typeface="Times New Roman"/>
                <a:cs typeface="Times New Roman"/>
                <a:sym typeface="Times New Roman"/>
              </a:rPr>
            </a:br>
            <a:br>
              <a:rPr b="1" i="0" lang="en" sz="1800" u="none" cap="none" strike="noStrike">
                <a:solidFill>
                  <a:schemeClr val="dk2"/>
                </a:solidFill>
                <a:latin typeface="Times New Roman"/>
                <a:ea typeface="Times New Roman"/>
                <a:cs typeface="Times New Roman"/>
                <a:sym typeface="Times New Roman"/>
              </a:rPr>
            </a:br>
            <a:r>
              <a:rPr b="1" i="0" lang="en" sz="1800" u="none" cap="none" strike="noStrike">
                <a:solidFill>
                  <a:schemeClr val="dk2"/>
                </a:solidFill>
                <a:latin typeface="Times New Roman"/>
                <a:ea typeface="Times New Roman"/>
                <a:cs typeface="Times New Roman"/>
                <a:sym typeface="Times New Roman"/>
              </a:rPr>
              <a:t>		</a:t>
            </a:r>
            <a:r>
              <a:rPr b="0" i="0" lang="en" sz="1600" u="none" cap="none" strike="noStrike">
                <a:solidFill>
                  <a:srgbClr val="000000"/>
                </a:solidFill>
                <a:highlight>
                  <a:srgbClr val="FFFFFF"/>
                </a:highlight>
                <a:latin typeface="Times New Roman"/>
                <a:ea typeface="Times New Roman"/>
                <a:cs typeface="Times New Roman"/>
                <a:sym typeface="Times New Roman"/>
              </a:rPr>
              <a:t>Feature extraction is the process by which certain features of interest within an image are detected and represented for further processing.</a:t>
            </a:r>
            <a:r>
              <a:rPr b="0" i="0" lang="en" sz="1600" u="none" cap="none" strike="noStrike">
                <a:solidFill>
                  <a:srgbClr val="3B3835"/>
                </a:solidFill>
                <a:highlight>
                  <a:srgbClr val="FFFFFF"/>
                </a:highlight>
                <a:latin typeface="Times New Roman"/>
                <a:ea typeface="Times New Roman"/>
                <a:cs typeface="Times New Roman"/>
                <a:sym typeface="Times New Roman"/>
              </a:rPr>
              <a:t>Some of the techniques are:</a:t>
            </a:r>
            <a:endParaRPr b="0" i="0" sz="1600" u="none" cap="none" strike="noStrike">
              <a:solidFill>
                <a:srgbClr val="3B3835"/>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1600"/>
              </a:spcBef>
              <a:spcAft>
                <a:spcPts val="0"/>
              </a:spcAft>
              <a:buClr>
                <a:schemeClr val="dk2"/>
              </a:buClr>
              <a:buSzPts val="1600"/>
              <a:buFont typeface="Times New Roman"/>
              <a:buChar char="●"/>
            </a:pPr>
            <a:r>
              <a:rPr b="0" i="0" lang="en" sz="1600" u="none" cap="none" strike="noStrike">
                <a:solidFill>
                  <a:srgbClr val="3B3835"/>
                </a:solidFill>
                <a:highlight>
                  <a:srgbClr val="FFFFFF"/>
                </a:highlight>
                <a:latin typeface="Times New Roman"/>
                <a:ea typeface="Times New Roman"/>
                <a:cs typeface="Times New Roman"/>
                <a:sym typeface="Times New Roman"/>
              </a:rPr>
              <a:t> </a:t>
            </a:r>
            <a:r>
              <a:rPr b="0" i="0" lang="en" sz="1600" u="none" cap="none" strike="noStrike">
                <a:solidFill>
                  <a:srgbClr val="3B3835"/>
                </a:solidFill>
                <a:highlight>
                  <a:schemeClr val="dk1"/>
                </a:highlight>
                <a:latin typeface="Times New Roman"/>
                <a:ea typeface="Times New Roman"/>
                <a:cs typeface="Times New Roman"/>
                <a:sym typeface="Times New Roman"/>
              </a:rPr>
              <a:t>Binary Code Method </a:t>
            </a:r>
            <a:endParaRPr b="0" i="0" sz="1600" u="none" cap="none" strike="noStrike">
              <a:solidFill>
                <a:srgbClr val="3B3835"/>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2"/>
              </a:buClr>
              <a:buSzPts val="1600"/>
              <a:buFont typeface="Times New Roman"/>
              <a:buChar char="●"/>
            </a:pPr>
            <a:r>
              <a:rPr b="0" i="0" lang="en" sz="1600" u="none" cap="none" strike="noStrike">
                <a:solidFill>
                  <a:srgbClr val="3B3835"/>
                </a:solidFill>
                <a:highlight>
                  <a:srgbClr val="FFFFFF"/>
                </a:highlight>
                <a:latin typeface="Times New Roman"/>
                <a:ea typeface="Times New Roman"/>
                <a:cs typeface="Times New Roman"/>
                <a:sym typeface="Times New Roman"/>
              </a:rPr>
              <a:t> Chain Code Method  </a:t>
            </a:r>
            <a:endParaRPr b="0" i="0" sz="1600" u="none" cap="none" strike="noStrike">
              <a:solidFill>
                <a:srgbClr val="3B3835"/>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2"/>
              </a:buClr>
              <a:buSzPts val="1600"/>
              <a:buFont typeface="Times New Roman"/>
              <a:buChar char="●"/>
            </a:pPr>
            <a:r>
              <a:rPr b="0" i="0" lang="en" sz="1600" u="none" cap="none" strike="noStrike">
                <a:solidFill>
                  <a:srgbClr val="3B3835"/>
                </a:solidFill>
                <a:highlight>
                  <a:srgbClr val="FFFFFF"/>
                </a:highlight>
                <a:latin typeface="Times New Roman"/>
                <a:ea typeface="Times New Roman"/>
                <a:cs typeface="Times New Roman"/>
                <a:sym typeface="Times New Roman"/>
              </a:rPr>
              <a:t> PCA (Principle Component Analysis) </a:t>
            </a:r>
            <a:endParaRPr b="0" i="0" sz="1600" u="none" cap="none" strike="noStrike">
              <a:solidFill>
                <a:srgbClr val="3B3835"/>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2"/>
              </a:buClr>
              <a:buSzPts val="1600"/>
              <a:buFont typeface="Times New Roman"/>
              <a:buChar char="●"/>
            </a:pPr>
            <a:r>
              <a:rPr b="0" i="0" lang="en" sz="1600" u="none" cap="none" strike="noStrike">
                <a:solidFill>
                  <a:srgbClr val="3B3835"/>
                </a:solidFill>
                <a:highlight>
                  <a:srgbClr val="FFFFFF"/>
                </a:highlight>
                <a:latin typeface="Times New Roman"/>
                <a:ea typeface="Times New Roman"/>
                <a:cs typeface="Times New Roman"/>
                <a:sym typeface="Times New Roman"/>
              </a:rPr>
              <a:t> LDA (Linear Discriminative Analysis)</a:t>
            </a:r>
            <a:endParaRPr b="1" i="0" sz="1600" u="none" cap="none" strike="noStrike">
              <a:solidFill>
                <a:schemeClr val="dk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819150" y="659125"/>
            <a:ext cx="75057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Canny Edge Detection </a:t>
            </a:r>
            <a:endParaRPr b="0" i="0" sz="3000" u="none" cap="none" strike="noStrike">
              <a:solidFill>
                <a:schemeClr val="lt1"/>
              </a:solidFill>
              <a:latin typeface="Nunito"/>
              <a:ea typeface="Nunito"/>
              <a:cs typeface="Nunito"/>
              <a:sym typeface="Nunito"/>
            </a:endParaRPr>
          </a:p>
        </p:txBody>
      </p:sp>
      <p:sp>
        <p:nvSpPr>
          <p:cNvPr id="195" name="Shape 195"/>
          <p:cNvSpPr txBox="1"/>
          <p:nvPr>
            <p:ph idx="1" type="body"/>
          </p:nvPr>
        </p:nvSpPr>
        <p:spPr>
          <a:xfrm>
            <a:off x="819150" y="1341775"/>
            <a:ext cx="7505700" cy="309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Calibri"/>
              <a:buNone/>
            </a:pPr>
            <a:r>
              <a:rPr b="0" i="0" lang="en" sz="1600" u="none" cap="none" strike="noStrike">
                <a:solidFill>
                  <a:srgbClr val="404040"/>
                </a:solidFill>
                <a:highlight>
                  <a:srgbClr val="FCFCFC"/>
                </a:highlight>
                <a:latin typeface="Times New Roman"/>
                <a:ea typeface="Times New Roman"/>
                <a:cs typeface="Times New Roman"/>
                <a:sym typeface="Times New Roman"/>
              </a:rPr>
              <a:t>Canny Edge Detection is a popular edge detection algorithm.It is a multi-stage algorithm </a:t>
            </a:r>
            <a:endParaRPr b="0" i="0" sz="1600" u="none" cap="none" strike="noStrike">
              <a:solidFill>
                <a:srgbClr val="404040"/>
              </a:solidFill>
              <a:highlight>
                <a:srgbClr val="FCFCFC"/>
              </a:highlight>
              <a:latin typeface="Times New Roman"/>
              <a:ea typeface="Times New Roman"/>
              <a:cs typeface="Times New Roman"/>
              <a:sym typeface="Times New Roman"/>
            </a:endParaRPr>
          </a:p>
          <a:p>
            <a:pPr indent="-330200" lvl="0" marL="457200" marR="0" rtl="0" algn="l">
              <a:lnSpc>
                <a:spcPct val="163636"/>
              </a:lnSpc>
              <a:spcBef>
                <a:spcPts val="1600"/>
              </a:spcBef>
              <a:spcAft>
                <a:spcPts val="0"/>
              </a:spcAft>
              <a:buClr>
                <a:srgbClr val="404040"/>
              </a:buClr>
              <a:buSzPts val="1600"/>
              <a:buFont typeface="Times New Roman"/>
              <a:buChar char="●"/>
            </a:pPr>
            <a:r>
              <a:rPr b="1" i="0" lang="en" sz="1600" u="none" cap="none" strike="noStrike">
                <a:solidFill>
                  <a:srgbClr val="404040"/>
                </a:solidFill>
                <a:latin typeface="Times New Roman"/>
                <a:ea typeface="Times New Roman"/>
                <a:cs typeface="Times New Roman"/>
                <a:sym typeface="Times New Roman"/>
              </a:rPr>
              <a:t>Noise Reduction</a:t>
            </a:r>
            <a:endParaRPr b="1" i="0" sz="1600" u="none" cap="none" strike="noStrike">
              <a:solidFill>
                <a:srgbClr val="404040"/>
              </a:solidFill>
              <a:latin typeface="Times New Roman"/>
              <a:ea typeface="Times New Roman"/>
              <a:cs typeface="Times New Roman"/>
              <a:sym typeface="Times New Roman"/>
            </a:endParaRPr>
          </a:p>
          <a:p>
            <a:pPr indent="-330200" lvl="0" marL="457200" marR="0" rtl="0" algn="l">
              <a:lnSpc>
                <a:spcPct val="163636"/>
              </a:lnSpc>
              <a:spcBef>
                <a:spcPts val="0"/>
              </a:spcBef>
              <a:spcAft>
                <a:spcPts val="0"/>
              </a:spcAft>
              <a:buClr>
                <a:srgbClr val="404040"/>
              </a:buClr>
              <a:buSzPts val="1600"/>
              <a:buFont typeface="Times New Roman"/>
              <a:buChar char="●"/>
            </a:pPr>
            <a:r>
              <a:rPr b="1" i="0" lang="en" sz="1600" u="none" cap="none" strike="noStrike">
                <a:solidFill>
                  <a:srgbClr val="404040"/>
                </a:solidFill>
                <a:latin typeface="Times New Roman"/>
                <a:ea typeface="Times New Roman"/>
                <a:cs typeface="Times New Roman"/>
                <a:sym typeface="Times New Roman"/>
              </a:rPr>
              <a:t>Finding Intensity Gradient of the Image</a:t>
            </a:r>
            <a:br>
              <a:rPr b="1" i="0" lang="en" sz="1200" u="none" cap="none" strike="noStrike">
                <a:solidFill>
                  <a:srgbClr val="404040"/>
                </a:solidFill>
                <a:latin typeface="Arial"/>
                <a:ea typeface="Arial"/>
                <a:cs typeface="Arial"/>
                <a:sym typeface="Arial"/>
              </a:rPr>
            </a:br>
            <a:endParaRPr b="1" i="0" sz="1200" u="none" cap="none" strike="noStrike">
              <a:solidFill>
                <a:srgbClr val="404040"/>
              </a:solidFill>
              <a:latin typeface="Arial"/>
              <a:ea typeface="Arial"/>
              <a:cs typeface="Arial"/>
              <a:sym typeface="Arial"/>
            </a:endParaRPr>
          </a:p>
          <a:p>
            <a:pPr indent="0" lvl="0" marL="0" marR="0" rtl="0" algn="l">
              <a:lnSpc>
                <a:spcPct val="163636"/>
              </a:lnSpc>
              <a:spcBef>
                <a:spcPts val="1800"/>
              </a:spcBef>
              <a:spcAft>
                <a:spcPts val="0"/>
              </a:spcAft>
              <a:buClr>
                <a:schemeClr val="dk2"/>
              </a:buClr>
              <a:buSzPts val="1300"/>
              <a:buFont typeface="Calibri"/>
              <a:buNone/>
            </a:pPr>
            <a:r>
              <a:t/>
            </a:r>
            <a:endParaRPr b="1" i="0" sz="1200" u="none" cap="none" strike="noStrike">
              <a:solidFill>
                <a:srgbClr val="404040"/>
              </a:solidFill>
              <a:latin typeface="Arial"/>
              <a:ea typeface="Arial"/>
              <a:cs typeface="Arial"/>
              <a:sym typeface="Arial"/>
            </a:endParaRPr>
          </a:p>
          <a:p>
            <a:pPr indent="0" lvl="0" marL="0" marR="0" rtl="0" algn="l">
              <a:lnSpc>
                <a:spcPct val="163636"/>
              </a:lnSpc>
              <a:spcBef>
                <a:spcPts val="1800"/>
              </a:spcBef>
              <a:spcAft>
                <a:spcPts val="0"/>
              </a:spcAft>
              <a:buClr>
                <a:schemeClr val="dk2"/>
              </a:buClr>
              <a:buSzPts val="1300"/>
              <a:buFont typeface="Calibri"/>
              <a:buNone/>
            </a:pPr>
            <a:r>
              <a:t/>
            </a:r>
            <a:endParaRPr b="1" i="0" sz="1200" u="none" cap="none" strike="noStrike">
              <a:solidFill>
                <a:srgbClr val="404040"/>
              </a:solidFill>
              <a:latin typeface="Arial"/>
              <a:ea typeface="Arial"/>
              <a:cs typeface="Arial"/>
              <a:sym typeface="Arial"/>
            </a:endParaRPr>
          </a:p>
          <a:p>
            <a:pPr indent="0" lvl="0" marL="0" marR="0" rtl="0" algn="l">
              <a:lnSpc>
                <a:spcPct val="115000"/>
              </a:lnSpc>
              <a:spcBef>
                <a:spcPts val="1800"/>
              </a:spcBef>
              <a:spcAft>
                <a:spcPts val="1600"/>
              </a:spcAft>
              <a:buClr>
                <a:schemeClr val="dk2"/>
              </a:buClr>
              <a:buSzPts val="1300"/>
              <a:buFont typeface="Calibri"/>
              <a:buNone/>
            </a:pPr>
            <a:br>
              <a:rPr b="0" i="0" lang="en" sz="1200" u="none" cap="none" strike="noStrike">
                <a:solidFill>
                  <a:srgbClr val="404040"/>
                </a:solidFill>
                <a:highlight>
                  <a:srgbClr val="FCFCFC"/>
                </a:highlight>
                <a:latin typeface="Arial"/>
                <a:ea typeface="Arial"/>
                <a:cs typeface="Arial"/>
                <a:sym typeface="Arial"/>
              </a:rPr>
            </a:br>
            <a:endParaRPr b="0" i="0" sz="1300" u="none" cap="none" strike="noStrike">
              <a:solidFill>
                <a:schemeClr val="dk2"/>
              </a:solidFill>
              <a:latin typeface="Calibri"/>
              <a:ea typeface="Calibri"/>
              <a:cs typeface="Calibri"/>
              <a:sym typeface="Calibri"/>
            </a:endParaRPr>
          </a:p>
        </p:txBody>
      </p:sp>
      <p:pic>
        <p:nvPicPr>
          <p:cNvPr descr="Edge\_Gradient \; (G) = \sqrt{G_x^2 + G_y^2}  Angle \; (\theta) = \tan^{-1} \bigg(\frac{G_y}{G_x}\bigg)" id="196" name="Shape 196"/>
          <p:cNvPicPr preferRelativeResize="0"/>
          <p:nvPr/>
        </p:nvPicPr>
        <p:blipFill rotWithShape="1">
          <a:blip r:embed="rId3">
            <a:alphaModFix/>
          </a:blip>
          <a:srcRect b="0" l="0" r="0" t="0"/>
          <a:stretch/>
        </p:blipFill>
        <p:spPr>
          <a:xfrm>
            <a:off x="2023825" y="3008050"/>
            <a:ext cx="2495550" cy="80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 type="body"/>
          </p:nvPr>
        </p:nvSpPr>
        <p:spPr>
          <a:xfrm>
            <a:off x="819150" y="918050"/>
            <a:ext cx="7505700" cy="3414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63636"/>
              </a:lnSpc>
              <a:spcBef>
                <a:spcPts val="0"/>
              </a:spcBef>
              <a:spcAft>
                <a:spcPts val="0"/>
              </a:spcAft>
              <a:buClr>
                <a:srgbClr val="404040"/>
              </a:buClr>
              <a:buSzPts val="1300"/>
              <a:buFont typeface="Calibri"/>
              <a:buChar char="●"/>
            </a:pPr>
            <a:r>
              <a:rPr b="1" i="0" lang="en" sz="1600" u="none" cap="none" strike="noStrike">
                <a:solidFill>
                  <a:srgbClr val="404040"/>
                </a:solidFill>
                <a:latin typeface="Times New Roman"/>
                <a:ea typeface="Times New Roman"/>
                <a:cs typeface="Times New Roman"/>
                <a:sym typeface="Times New Roman"/>
              </a:rPr>
              <a:t>Non-maximum Suppression</a:t>
            </a:r>
            <a:br>
              <a:rPr b="1" i="0" lang="en" sz="1200" u="none" cap="none" strike="noStrike">
                <a:solidFill>
                  <a:srgbClr val="404040"/>
                </a:solidFill>
                <a:latin typeface="Arial"/>
                <a:ea typeface="Arial"/>
                <a:cs typeface="Arial"/>
                <a:sym typeface="Arial"/>
              </a:rPr>
            </a:br>
            <a:endParaRPr b="1" i="0" sz="1200" u="none" cap="none" strike="noStrike">
              <a:solidFill>
                <a:srgbClr val="404040"/>
              </a:solidFill>
              <a:latin typeface="Arial"/>
              <a:ea typeface="Arial"/>
              <a:cs typeface="Arial"/>
              <a:sym typeface="Arial"/>
            </a:endParaRPr>
          </a:p>
          <a:p>
            <a:pPr indent="0" lvl="0" marL="0" marR="0" rtl="0" algn="l">
              <a:lnSpc>
                <a:spcPct val="163636"/>
              </a:lnSpc>
              <a:spcBef>
                <a:spcPts val="1800"/>
              </a:spcBef>
              <a:spcAft>
                <a:spcPts val="0"/>
              </a:spcAft>
              <a:buClr>
                <a:schemeClr val="dk2"/>
              </a:buClr>
              <a:buSzPts val="1300"/>
              <a:buFont typeface="Calibri"/>
              <a:buNone/>
            </a:pPr>
            <a:r>
              <a:t/>
            </a:r>
            <a:endParaRPr b="1" i="0" sz="1200" u="none" cap="none" strike="noStrike">
              <a:solidFill>
                <a:srgbClr val="404040"/>
              </a:solidFill>
              <a:latin typeface="Arial"/>
              <a:ea typeface="Arial"/>
              <a:cs typeface="Arial"/>
              <a:sym typeface="Arial"/>
            </a:endParaRPr>
          </a:p>
          <a:p>
            <a:pPr indent="0" lvl="0" marL="0" marR="0" rtl="0" algn="l">
              <a:lnSpc>
                <a:spcPct val="163636"/>
              </a:lnSpc>
              <a:spcBef>
                <a:spcPts val="1800"/>
              </a:spcBef>
              <a:spcAft>
                <a:spcPts val="0"/>
              </a:spcAft>
              <a:buClr>
                <a:schemeClr val="dk2"/>
              </a:buClr>
              <a:buSzPts val="1300"/>
              <a:buFont typeface="Calibri"/>
              <a:buNone/>
            </a:pPr>
            <a:r>
              <a:t/>
            </a:r>
            <a:endParaRPr b="1" i="0" sz="1200" u="none" cap="none" strike="noStrike">
              <a:solidFill>
                <a:srgbClr val="404040"/>
              </a:solidFill>
              <a:latin typeface="Arial"/>
              <a:ea typeface="Arial"/>
              <a:cs typeface="Arial"/>
              <a:sym typeface="Arial"/>
            </a:endParaRPr>
          </a:p>
          <a:p>
            <a:pPr indent="0" lvl="0" marL="0" marR="0" rtl="0" algn="l">
              <a:lnSpc>
                <a:spcPct val="163636"/>
              </a:lnSpc>
              <a:spcBef>
                <a:spcPts val="1800"/>
              </a:spcBef>
              <a:spcAft>
                <a:spcPts val="0"/>
              </a:spcAft>
              <a:buClr>
                <a:schemeClr val="dk2"/>
              </a:buClr>
              <a:buSzPts val="1300"/>
              <a:buFont typeface="Calibri"/>
              <a:buNone/>
            </a:pPr>
            <a:r>
              <a:t/>
            </a:r>
            <a:endParaRPr b="1" i="0" sz="1200" u="none" cap="none" strike="noStrike">
              <a:solidFill>
                <a:srgbClr val="404040"/>
              </a:solidFill>
              <a:latin typeface="Arial"/>
              <a:ea typeface="Arial"/>
              <a:cs typeface="Arial"/>
              <a:sym typeface="Arial"/>
            </a:endParaRPr>
          </a:p>
          <a:p>
            <a:pPr indent="-330200" lvl="0" marL="457200" marR="0" rtl="0" algn="l">
              <a:lnSpc>
                <a:spcPct val="163636"/>
              </a:lnSpc>
              <a:spcBef>
                <a:spcPts val="1800"/>
              </a:spcBef>
              <a:spcAft>
                <a:spcPts val="0"/>
              </a:spcAft>
              <a:buClr>
                <a:srgbClr val="404040"/>
              </a:buClr>
              <a:buSzPts val="1600"/>
              <a:buFont typeface="Times New Roman"/>
              <a:buChar char="●"/>
            </a:pPr>
            <a:r>
              <a:rPr b="1" i="0" lang="en" sz="1600" u="none" cap="none" strike="noStrike">
                <a:solidFill>
                  <a:srgbClr val="404040"/>
                </a:solidFill>
                <a:latin typeface="Times New Roman"/>
                <a:ea typeface="Times New Roman"/>
                <a:cs typeface="Times New Roman"/>
                <a:sym typeface="Times New Roman"/>
              </a:rPr>
              <a:t>Hysteresis Thresholding</a:t>
            </a:r>
            <a:endParaRPr b="0" i="0" sz="1600" u="none" cap="none" strike="noStrike">
              <a:solidFill>
                <a:schemeClr val="dk2"/>
              </a:solidFill>
              <a:latin typeface="Times New Roman"/>
              <a:ea typeface="Times New Roman"/>
              <a:cs typeface="Times New Roman"/>
              <a:sym typeface="Times New Roman"/>
            </a:endParaRPr>
          </a:p>
        </p:txBody>
      </p:sp>
      <p:pic>
        <p:nvPicPr>
          <p:cNvPr descr="Non-Maximum Suppression" id="202" name="Shape 202"/>
          <p:cNvPicPr preferRelativeResize="0"/>
          <p:nvPr/>
        </p:nvPicPr>
        <p:blipFill rotWithShape="1">
          <a:blip r:embed="rId3">
            <a:alphaModFix/>
          </a:blip>
          <a:srcRect b="0" l="0" r="0" t="0"/>
          <a:stretch/>
        </p:blipFill>
        <p:spPr>
          <a:xfrm>
            <a:off x="2353400" y="1553025"/>
            <a:ext cx="4286250" cy="188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819150" y="482575"/>
            <a:ext cx="7505700" cy="64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System Requirements</a:t>
            </a:r>
            <a:endParaRPr b="0" i="0" sz="3000" u="none" cap="none" strike="noStrike">
              <a:solidFill>
                <a:schemeClr val="lt1"/>
              </a:solidFill>
              <a:latin typeface="Nunito"/>
              <a:ea typeface="Nunito"/>
              <a:cs typeface="Nunito"/>
              <a:sym typeface="Nunito"/>
            </a:endParaRPr>
          </a:p>
        </p:txBody>
      </p:sp>
      <p:sp>
        <p:nvSpPr>
          <p:cNvPr id="208" name="Shape 208"/>
          <p:cNvSpPr txBox="1"/>
          <p:nvPr>
            <p:ph idx="1" type="body"/>
          </p:nvPr>
        </p:nvSpPr>
        <p:spPr>
          <a:xfrm>
            <a:off x="889775" y="1377100"/>
            <a:ext cx="7505700" cy="3061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Times New Roman"/>
              <a:buChar char="❖"/>
            </a:pPr>
            <a:r>
              <a:rPr b="0" i="0" lang="en" sz="1800" u="none" cap="none" strike="noStrike">
                <a:solidFill>
                  <a:schemeClr val="dk2"/>
                </a:solidFill>
                <a:latin typeface="Times New Roman"/>
                <a:ea typeface="Times New Roman"/>
                <a:cs typeface="Times New Roman"/>
                <a:sym typeface="Times New Roman"/>
              </a:rPr>
              <a:t>Windows 7 or higher </a:t>
            </a:r>
            <a:endParaRPr b="0" i="0" sz="1800" u="none" cap="none" strike="noStrike">
              <a:solidFill>
                <a:schemeClr val="dk2"/>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2"/>
              </a:buClr>
              <a:buSzPts val="1800"/>
              <a:buFont typeface="Times New Roman"/>
              <a:buChar char="❖"/>
            </a:pPr>
            <a:r>
              <a:rPr b="0" i="0" lang="en" sz="1800" u="none" cap="none" strike="noStrike">
                <a:solidFill>
                  <a:schemeClr val="dk2"/>
                </a:solidFill>
                <a:latin typeface="Times New Roman"/>
                <a:ea typeface="Times New Roman"/>
                <a:cs typeface="Times New Roman"/>
                <a:sym typeface="Times New Roman"/>
              </a:rPr>
              <a:t>Python IDLE</a:t>
            </a:r>
            <a:endParaRPr b="0" i="0" sz="1800" u="none" cap="none" strike="noStrike">
              <a:solidFill>
                <a:schemeClr val="dk2"/>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2"/>
              </a:buClr>
              <a:buSzPts val="1800"/>
              <a:buFont typeface="Times New Roman"/>
              <a:buChar char="❖"/>
            </a:pPr>
            <a:r>
              <a:rPr b="0" i="0" lang="en" sz="1800" u="none" cap="none" strike="noStrike">
                <a:solidFill>
                  <a:schemeClr val="dk2"/>
                </a:solidFill>
                <a:latin typeface="Times New Roman"/>
                <a:ea typeface="Times New Roman"/>
                <a:cs typeface="Times New Roman"/>
                <a:sym typeface="Times New Roman"/>
              </a:rPr>
              <a:t>Algorithms</a:t>
            </a:r>
            <a:br>
              <a:rPr b="0" i="0" lang="en" sz="1800" u="none" cap="none" strike="noStrike">
                <a:solidFill>
                  <a:schemeClr val="dk2"/>
                </a:solidFill>
                <a:latin typeface="Times New Roman"/>
                <a:ea typeface="Times New Roman"/>
                <a:cs typeface="Times New Roman"/>
                <a:sym typeface="Times New Roman"/>
              </a:rPr>
            </a:br>
            <a:r>
              <a:rPr b="0" i="0" lang="en" sz="1800" u="none" cap="none" strike="noStrike">
                <a:solidFill>
                  <a:schemeClr val="dk2"/>
                </a:solidFill>
                <a:latin typeface="Times New Roman"/>
                <a:ea typeface="Times New Roman"/>
                <a:cs typeface="Times New Roman"/>
                <a:sym typeface="Times New Roman"/>
              </a:rPr>
              <a:t>Canny Edge Detection</a:t>
            </a:r>
            <a:br>
              <a:rPr b="0" i="0" lang="en" sz="1800" u="none" cap="none" strike="noStrike">
                <a:solidFill>
                  <a:schemeClr val="dk2"/>
                </a:solidFill>
                <a:latin typeface="Times New Roman"/>
                <a:ea typeface="Times New Roman"/>
                <a:cs typeface="Times New Roman"/>
                <a:sym typeface="Times New Roman"/>
              </a:rPr>
            </a:br>
            <a:r>
              <a:rPr b="0" i="0" lang="en" sz="1800" u="none" cap="none" strike="noStrike">
                <a:solidFill>
                  <a:schemeClr val="dk2"/>
                </a:solidFill>
                <a:latin typeface="Times New Roman"/>
                <a:ea typeface="Times New Roman"/>
                <a:cs typeface="Times New Roman"/>
                <a:sym typeface="Times New Roman"/>
              </a:rPr>
              <a:t>Median Filter</a:t>
            </a:r>
            <a:br>
              <a:rPr b="0" i="0" lang="en" sz="1800" u="none" cap="none" strike="noStrike">
                <a:solidFill>
                  <a:schemeClr val="dk2"/>
                </a:solidFill>
                <a:latin typeface="Times New Roman"/>
                <a:ea typeface="Times New Roman"/>
                <a:cs typeface="Times New Roman"/>
                <a:sym typeface="Times New Roman"/>
              </a:rPr>
            </a:br>
            <a:r>
              <a:rPr b="0" i="0" lang="en" sz="1800" u="none" cap="none" strike="noStrike">
                <a:solidFill>
                  <a:schemeClr val="dk2"/>
                </a:solidFill>
                <a:latin typeface="Times New Roman"/>
                <a:ea typeface="Times New Roman"/>
                <a:cs typeface="Times New Roman"/>
                <a:sym typeface="Times New Roman"/>
              </a:rPr>
              <a:t>SVM classifier</a:t>
            </a:r>
            <a:endParaRPr b="0" i="0" sz="1800" u="none" cap="none" strike="noStrike">
              <a:solidFill>
                <a:schemeClr val="dk2"/>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2"/>
              </a:buClr>
              <a:buSzPts val="1800"/>
              <a:buFont typeface="Times New Roman"/>
              <a:buChar char="❖"/>
            </a:pPr>
            <a:r>
              <a:rPr b="0" i="0" lang="en" sz="1800" u="none" cap="none" strike="noStrike">
                <a:solidFill>
                  <a:schemeClr val="dk2"/>
                </a:solidFill>
                <a:latin typeface="Times New Roman"/>
                <a:ea typeface="Times New Roman"/>
                <a:cs typeface="Times New Roman"/>
                <a:sym typeface="Times New Roman"/>
              </a:rPr>
              <a:t>PIL(Python Imaging Library)</a:t>
            </a:r>
            <a:endParaRPr b="0" i="0" sz="18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2"/>
              </a:buClr>
              <a:buSzPts val="1300"/>
              <a:buFont typeface="Calibri"/>
              <a:buNone/>
            </a:pPr>
            <a:r>
              <a:t/>
            </a:r>
            <a:endParaRPr b="0" i="0" sz="18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1600"/>
              </a:spcBef>
              <a:spcAft>
                <a:spcPts val="1600"/>
              </a:spcAft>
              <a:buClr>
                <a:schemeClr val="dk2"/>
              </a:buClr>
              <a:buSzPts val="1300"/>
              <a:buFont typeface="Calibri"/>
              <a:buNone/>
            </a:pPr>
            <a:r>
              <a:t/>
            </a:r>
            <a:endParaRPr b="0" i="0" sz="18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819150" y="329550"/>
            <a:ext cx="7505700" cy="6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UML Diagrams</a:t>
            </a:r>
            <a:endParaRPr b="0" i="0" sz="3000" u="none" cap="none" strike="noStrike">
              <a:solidFill>
                <a:schemeClr val="lt1"/>
              </a:solidFill>
              <a:latin typeface="Nunito"/>
              <a:ea typeface="Nunito"/>
              <a:cs typeface="Nunito"/>
              <a:sym typeface="Nunito"/>
            </a:endParaRPr>
          </a:p>
        </p:txBody>
      </p:sp>
      <p:sp>
        <p:nvSpPr>
          <p:cNvPr id="214" name="Shape 214"/>
          <p:cNvSpPr txBox="1"/>
          <p:nvPr>
            <p:ph idx="1" type="body"/>
          </p:nvPr>
        </p:nvSpPr>
        <p:spPr>
          <a:xfrm>
            <a:off x="819150" y="941550"/>
            <a:ext cx="7505700" cy="3497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Comic Sans MS"/>
              <a:buChar char="❖"/>
            </a:pPr>
            <a:r>
              <a:rPr b="0" i="0" lang="en" sz="2400" u="none" cap="none" strike="noStrike">
                <a:solidFill>
                  <a:schemeClr val="dk2"/>
                </a:solidFill>
                <a:latin typeface="Comic Sans MS"/>
                <a:ea typeface="Comic Sans MS"/>
                <a:cs typeface="Comic Sans MS"/>
                <a:sym typeface="Comic Sans MS"/>
              </a:rPr>
              <a:t>Use Case diagram</a:t>
            </a:r>
            <a:br>
              <a:rPr b="0" i="0" lang="en" sz="2400" u="none" cap="none" strike="noStrike">
                <a:solidFill>
                  <a:schemeClr val="dk2"/>
                </a:solidFill>
                <a:latin typeface="Comic Sans MS"/>
                <a:ea typeface="Comic Sans MS"/>
                <a:cs typeface="Comic Sans MS"/>
                <a:sym typeface="Comic Sans MS"/>
              </a:rPr>
            </a:br>
            <a:endParaRPr b="0" i="0" sz="1300" u="none" cap="none" strike="noStrike">
              <a:solidFill>
                <a:schemeClr val="dk2"/>
              </a:solidFill>
              <a:latin typeface="Calibri"/>
              <a:ea typeface="Calibri"/>
              <a:cs typeface="Calibri"/>
              <a:sym typeface="Calibri"/>
            </a:endParaRPr>
          </a:p>
        </p:txBody>
      </p:sp>
      <p:pic>
        <p:nvPicPr>
          <p:cNvPr id="215" name="Shape 215"/>
          <p:cNvPicPr preferRelativeResize="0"/>
          <p:nvPr/>
        </p:nvPicPr>
        <p:blipFill rotWithShape="1">
          <a:blip r:embed="rId3">
            <a:alphaModFix/>
          </a:blip>
          <a:srcRect b="1919" l="8760" r="1648" t="2597"/>
          <a:stretch/>
        </p:blipFill>
        <p:spPr>
          <a:xfrm>
            <a:off x="945150" y="1494800"/>
            <a:ext cx="7505700" cy="3025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819150" y="341325"/>
            <a:ext cx="7505700" cy="5649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Comic Sans MS"/>
              <a:buChar char="❖"/>
            </a:pPr>
            <a:r>
              <a:rPr b="0" i="0" lang="en" sz="2400" u="none" cap="none" strike="noStrike">
                <a:solidFill>
                  <a:schemeClr val="dk2"/>
                </a:solidFill>
                <a:latin typeface="Comic Sans MS"/>
                <a:ea typeface="Comic Sans MS"/>
                <a:cs typeface="Comic Sans MS"/>
                <a:sym typeface="Comic Sans MS"/>
              </a:rPr>
              <a:t>Class diagram</a:t>
            </a:r>
            <a:endParaRPr b="0" i="0" sz="2400" u="none" cap="none" strike="noStrike">
              <a:solidFill>
                <a:schemeClr val="lt1"/>
              </a:solidFill>
              <a:latin typeface="Comic Sans MS"/>
              <a:ea typeface="Comic Sans MS"/>
              <a:cs typeface="Comic Sans MS"/>
              <a:sym typeface="Comic Sans MS"/>
            </a:endParaRPr>
          </a:p>
        </p:txBody>
      </p:sp>
      <p:pic>
        <p:nvPicPr>
          <p:cNvPr id="221" name="Shape 221"/>
          <p:cNvPicPr preferRelativeResize="0"/>
          <p:nvPr/>
        </p:nvPicPr>
        <p:blipFill rotWithShape="1">
          <a:blip r:embed="rId3">
            <a:alphaModFix/>
          </a:blip>
          <a:srcRect b="1592" l="2153" r="1719" t="1310"/>
          <a:stretch/>
        </p:blipFill>
        <p:spPr>
          <a:xfrm>
            <a:off x="459025" y="823900"/>
            <a:ext cx="8180175" cy="3921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819150" y="329550"/>
            <a:ext cx="7505700" cy="482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Comic Sans MS"/>
              <a:buChar char="❖"/>
            </a:pPr>
            <a:r>
              <a:rPr b="0" i="0" lang="en" sz="2400" u="none" cap="none" strike="noStrike">
                <a:solidFill>
                  <a:schemeClr val="dk2"/>
                </a:solidFill>
                <a:latin typeface="Comic Sans MS"/>
                <a:ea typeface="Comic Sans MS"/>
                <a:cs typeface="Comic Sans MS"/>
                <a:sym typeface="Comic Sans MS"/>
              </a:rPr>
              <a:t>Sequence diagram</a:t>
            </a:r>
            <a:endParaRPr b="0" i="0" sz="2400" u="none" cap="none" strike="noStrike">
              <a:solidFill>
                <a:schemeClr val="lt1"/>
              </a:solidFill>
              <a:latin typeface="Comic Sans MS"/>
              <a:ea typeface="Comic Sans MS"/>
              <a:cs typeface="Comic Sans MS"/>
              <a:sym typeface="Comic Sans MS"/>
            </a:endParaRPr>
          </a:p>
        </p:txBody>
      </p:sp>
      <p:pic>
        <p:nvPicPr>
          <p:cNvPr id="227" name="Shape 227"/>
          <p:cNvPicPr preferRelativeResize="0"/>
          <p:nvPr/>
        </p:nvPicPr>
        <p:blipFill rotWithShape="1">
          <a:blip r:embed="rId3">
            <a:alphaModFix/>
          </a:blip>
          <a:srcRect b="1898" l="1568" r="973" t="4044"/>
          <a:stretch/>
        </p:blipFill>
        <p:spPr>
          <a:xfrm>
            <a:off x="929825" y="894525"/>
            <a:ext cx="7505699" cy="351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819150" y="506100"/>
            <a:ext cx="7505700" cy="517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Comic Sans MS"/>
              <a:buChar char="❖"/>
            </a:pPr>
            <a:r>
              <a:rPr b="0" i="0" lang="en" sz="2400" u="none" cap="none" strike="noStrike">
                <a:solidFill>
                  <a:schemeClr val="dk2"/>
                </a:solidFill>
                <a:latin typeface="Comic Sans MS"/>
                <a:ea typeface="Comic Sans MS"/>
                <a:cs typeface="Comic Sans MS"/>
                <a:sym typeface="Comic Sans MS"/>
              </a:rPr>
              <a:t>Activity diagram</a:t>
            </a:r>
            <a:endParaRPr b="0" i="0" sz="2400" u="none" cap="none" strike="noStrike">
              <a:solidFill>
                <a:schemeClr val="lt1"/>
              </a:solidFill>
              <a:latin typeface="Comic Sans MS"/>
              <a:ea typeface="Comic Sans MS"/>
              <a:cs typeface="Comic Sans MS"/>
              <a:sym typeface="Comic Sans MS"/>
            </a:endParaRPr>
          </a:p>
        </p:txBody>
      </p:sp>
      <p:pic>
        <p:nvPicPr>
          <p:cNvPr id="233" name="Shape 233"/>
          <p:cNvPicPr preferRelativeResize="0"/>
          <p:nvPr/>
        </p:nvPicPr>
        <p:blipFill rotWithShape="1">
          <a:blip r:embed="rId3">
            <a:alphaModFix/>
          </a:blip>
          <a:srcRect b="1909" l="1013" r="1520" t="1601"/>
          <a:stretch/>
        </p:blipFill>
        <p:spPr>
          <a:xfrm>
            <a:off x="988675" y="1023900"/>
            <a:ext cx="7336175" cy="3790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819150" y="470800"/>
            <a:ext cx="7505700" cy="64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System Architecture</a:t>
            </a:r>
            <a:endParaRPr b="0" i="0" sz="3000" u="none" cap="none" strike="noStrike">
              <a:solidFill>
                <a:schemeClr val="lt1"/>
              </a:solidFill>
              <a:latin typeface="Nunito"/>
              <a:ea typeface="Nunito"/>
              <a:cs typeface="Nunito"/>
              <a:sym typeface="Nunito"/>
            </a:endParaRPr>
          </a:p>
        </p:txBody>
      </p:sp>
      <p:sp>
        <p:nvSpPr>
          <p:cNvPr id="239" name="Shape 239"/>
          <p:cNvSpPr txBox="1"/>
          <p:nvPr>
            <p:ph idx="1" type="body"/>
          </p:nvPr>
        </p:nvSpPr>
        <p:spPr>
          <a:xfrm>
            <a:off x="819150" y="1059300"/>
            <a:ext cx="7505700" cy="324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Calibri"/>
              <a:buNone/>
            </a:pPr>
            <a:r>
              <a:rPr b="0" i="0" lang="en" sz="1300" u="none" cap="none" strike="noStrike">
                <a:solidFill>
                  <a:schemeClr val="dk2"/>
                </a:solidFill>
                <a:latin typeface="Calibri"/>
                <a:ea typeface="Calibri"/>
                <a:cs typeface="Calibri"/>
                <a:sym typeface="Calibri"/>
              </a:rPr>
              <a:t> </a:t>
            </a:r>
            <a:endParaRPr b="0" i="0" sz="1300" u="none" cap="none" strike="noStrike">
              <a:solidFill>
                <a:schemeClr val="dk2"/>
              </a:solidFill>
              <a:latin typeface="Calibri"/>
              <a:ea typeface="Calibri"/>
              <a:cs typeface="Calibri"/>
              <a:sym typeface="Calibri"/>
            </a:endParaRPr>
          </a:p>
        </p:txBody>
      </p:sp>
      <p:pic>
        <p:nvPicPr>
          <p:cNvPr id="240" name="Shape 240"/>
          <p:cNvPicPr preferRelativeResize="0"/>
          <p:nvPr/>
        </p:nvPicPr>
        <p:blipFill rotWithShape="1">
          <a:blip r:embed="rId3">
            <a:alphaModFix/>
          </a:blip>
          <a:srcRect b="2522" l="1470" r="1779" t="6385"/>
          <a:stretch/>
        </p:blipFill>
        <p:spPr>
          <a:xfrm>
            <a:off x="548675" y="1135763"/>
            <a:ext cx="8046649" cy="2871975"/>
          </a:xfrm>
          <a:prstGeom prst="rect">
            <a:avLst/>
          </a:prstGeom>
          <a:noFill/>
          <a:ln>
            <a:noFill/>
          </a:ln>
        </p:spPr>
      </p:pic>
      <p:pic>
        <p:nvPicPr>
          <p:cNvPr id="241" name="Shape 241"/>
          <p:cNvPicPr preferRelativeResize="0"/>
          <p:nvPr/>
        </p:nvPicPr>
        <p:blipFill rotWithShape="1">
          <a:blip r:embed="rId4">
            <a:alphaModFix/>
          </a:blip>
          <a:srcRect b="30324" l="13493" r="15564" t="24278"/>
          <a:stretch/>
        </p:blipFill>
        <p:spPr>
          <a:xfrm>
            <a:off x="6673600" y="4101450"/>
            <a:ext cx="1330025" cy="594775"/>
          </a:xfrm>
          <a:prstGeom prst="rect">
            <a:avLst/>
          </a:prstGeom>
          <a:noFill/>
          <a:ln>
            <a:noFill/>
          </a:ln>
        </p:spPr>
      </p:pic>
      <p:pic>
        <p:nvPicPr>
          <p:cNvPr id="242" name="Shape 242"/>
          <p:cNvPicPr preferRelativeResize="0"/>
          <p:nvPr/>
        </p:nvPicPr>
        <p:blipFill rotWithShape="1">
          <a:blip r:embed="rId5">
            <a:alphaModFix/>
          </a:blip>
          <a:srcRect b="31411" l="5559" r="5495" t="22372"/>
          <a:stretch/>
        </p:blipFill>
        <p:spPr>
          <a:xfrm>
            <a:off x="6701823" y="3625150"/>
            <a:ext cx="1273564" cy="47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460700"/>
            <a:ext cx="7505700" cy="95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b="0" i="0" lang="en" sz="4400" u="none" cap="none" strike="noStrike">
                <a:solidFill>
                  <a:schemeClr val="lt1"/>
                </a:solidFill>
                <a:latin typeface="Times New Roman"/>
                <a:ea typeface="Times New Roman"/>
                <a:cs typeface="Times New Roman"/>
                <a:sym typeface="Times New Roman"/>
              </a:rPr>
              <a:t>Agenda</a:t>
            </a:r>
            <a:r>
              <a:rPr b="0" i="0" lang="en" sz="3600" u="none" cap="none" strike="noStrike">
                <a:solidFill>
                  <a:schemeClr val="lt1"/>
                </a:solidFill>
                <a:latin typeface="Times New Roman"/>
                <a:ea typeface="Times New Roman"/>
                <a:cs typeface="Times New Roman"/>
                <a:sym typeface="Times New Roman"/>
              </a:rPr>
              <a:t> </a:t>
            </a:r>
            <a:endParaRPr b="0" i="0" sz="3600" u="none" cap="none" strike="noStrike">
              <a:solidFill>
                <a:schemeClr val="lt1"/>
              </a:solidFill>
              <a:latin typeface="Times New Roman"/>
              <a:ea typeface="Times New Roman"/>
              <a:cs typeface="Times New Roman"/>
              <a:sym typeface="Times New Roman"/>
            </a:endParaRPr>
          </a:p>
        </p:txBody>
      </p:sp>
      <p:sp>
        <p:nvSpPr>
          <p:cNvPr id="135" name="Shape 135"/>
          <p:cNvSpPr txBox="1"/>
          <p:nvPr/>
        </p:nvSpPr>
        <p:spPr>
          <a:xfrm>
            <a:off x="670900" y="1271300"/>
            <a:ext cx="8216400" cy="3413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Abstract</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Societal Impact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Existing System</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Proposed System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System Requirements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UML Diagrams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System Architecture</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Applications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Conclusion</a:t>
            </a:r>
            <a:endParaRPr b="0" i="0" sz="2400" u="none" cap="none" strike="noStrike">
              <a:solidFill>
                <a:srgbClr val="000000"/>
              </a:solidFill>
              <a:latin typeface="Times New Roman"/>
              <a:ea typeface="Times New Roman"/>
              <a:cs typeface="Times New Roman"/>
              <a:sym typeface="Times New Roman"/>
            </a:endParaRPr>
          </a:p>
        </p:txBody>
      </p:sp>
      <p:pic>
        <p:nvPicPr>
          <p:cNvPr id="136" name="Shape 136"/>
          <p:cNvPicPr preferRelativeResize="0"/>
          <p:nvPr/>
        </p:nvPicPr>
        <p:blipFill rotWithShape="1">
          <a:blip r:embed="rId3">
            <a:alphaModFix/>
          </a:blip>
          <a:srcRect b="0" l="0" r="0" t="0"/>
          <a:stretch/>
        </p:blipFill>
        <p:spPr>
          <a:xfrm>
            <a:off x="4579325" y="1456412"/>
            <a:ext cx="3907150" cy="2930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Applications</a:t>
            </a:r>
            <a:endParaRPr b="0" i="0" sz="3000" u="none" cap="none" strike="noStrike">
              <a:solidFill>
                <a:schemeClr val="lt1"/>
              </a:solidFill>
              <a:latin typeface="Nunito"/>
              <a:ea typeface="Nunito"/>
              <a:cs typeface="Nunito"/>
              <a:sym typeface="Nunito"/>
            </a:endParaRPr>
          </a:p>
        </p:txBody>
      </p:sp>
      <p:sp>
        <p:nvSpPr>
          <p:cNvPr id="248" name="Shape 248"/>
          <p:cNvSpPr txBox="1"/>
          <p:nvPr>
            <p:ph idx="1" type="body"/>
          </p:nvPr>
        </p:nvSpPr>
        <p:spPr>
          <a:xfrm>
            <a:off x="819150" y="1800200"/>
            <a:ext cx="7505700" cy="2415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highlight>
                  <a:srgbClr val="FFFFFF"/>
                </a:highlight>
                <a:latin typeface="Times New Roman"/>
                <a:ea typeface="Times New Roman"/>
                <a:cs typeface="Times New Roman"/>
                <a:sym typeface="Times New Roman"/>
              </a:rPr>
              <a:t>Banking (To read Credit Card)</a:t>
            </a:r>
            <a:endParaRPr b="0" i="0" sz="1600" u="none" cap="none" strike="noStrike">
              <a:solidFill>
                <a:srgbClr val="000000"/>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highlight>
                  <a:srgbClr val="FFFFFF"/>
                </a:highlight>
                <a:latin typeface="Times New Roman"/>
                <a:ea typeface="Times New Roman"/>
                <a:cs typeface="Times New Roman"/>
                <a:sym typeface="Times New Roman"/>
              </a:rPr>
              <a:t>Libraries (To detect book-id and book name)</a:t>
            </a:r>
            <a:endParaRPr b="0" i="0" sz="1600" u="none" cap="none" strike="noStrike">
              <a:solidFill>
                <a:srgbClr val="000000"/>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highlight>
                  <a:srgbClr val="FFFFFF"/>
                </a:highlight>
                <a:latin typeface="Times New Roman"/>
                <a:ea typeface="Times New Roman"/>
                <a:cs typeface="Times New Roman"/>
                <a:sym typeface="Times New Roman"/>
              </a:rPr>
              <a:t>Govt. Sector (Form Processing) </a:t>
            </a:r>
            <a:endParaRPr b="0" i="0" sz="1600" u="none" cap="none" strike="noStrike">
              <a:solidFill>
                <a:srgbClr val="000000"/>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highlight>
                  <a:srgbClr val="FFFFFF"/>
                </a:highlight>
                <a:latin typeface="Times New Roman"/>
                <a:ea typeface="Times New Roman"/>
                <a:cs typeface="Times New Roman"/>
                <a:sym typeface="Times New Roman"/>
              </a:rPr>
              <a:t>Used in Car Number Plate Recognition System </a:t>
            </a:r>
            <a:endParaRPr b="0" i="0" sz="1600" u="none" cap="none" strike="noStrike">
              <a:solidFill>
                <a:srgbClr val="000000"/>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highlight>
                  <a:srgbClr val="FFFFFF"/>
                </a:highlight>
                <a:latin typeface="Times New Roman"/>
                <a:ea typeface="Times New Roman"/>
                <a:cs typeface="Times New Roman"/>
                <a:sym typeface="Times New Roman"/>
              </a:rPr>
              <a:t>Undesirable Text removal from images.</a:t>
            </a:r>
            <a:endParaRPr b="0" i="0" sz="1600" u="none" cap="none" strike="noStrike">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819150" y="364875"/>
            <a:ext cx="7505700" cy="52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IMPLEMENTATION</a:t>
            </a:r>
            <a:endParaRPr b="0" i="0" sz="3000" u="none" cap="none" strike="noStrike">
              <a:solidFill>
                <a:schemeClr val="lt1"/>
              </a:solidFill>
              <a:latin typeface="Nunito"/>
              <a:ea typeface="Nunito"/>
              <a:cs typeface="Nunito"/>
              <a:sym typeface="Nunito"/>
            </a:endParaRPr>
          </a:p>
        </p:txBody>
      </p:sp>
      <p:sp>
        <p:nvSpPr>
          <p:cNvPr id="254" name="Shape 254"/>
          <p:cNvSpPr txBox="1"/>
          <p:nvPr>
            <p:ph idx="1" type="body"/>
          </p:nvPr>
        </p:nvSpPr>
        <p:spPr>
          <a:xfrm>
            <a:off x="819150" y="1483100"/>
            <a:ext cx="7505700" cy="295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Calibri"/>
              <a:buNone/>
            </a:pPr>
            <a:r>
              <a:t/>
            </a:r>
            <a:endParaRPr b="0" i="0" sz="1300" u="none" cap="none" strike="noStrike">
              <a:solidFill>
                <a:schemeClr val="dk2"/>
              </a:solidFill>
              <a:latin typeface="Calibri"/>
              <a:ea typeface="Calibri"/>
              <a:cs typeface="Calibri"/>
              <a:sym typeface="Calibri"/>
            </a:endParaRPr>
          </a:p>
        </p:txBody>
      </p:sp>
      <p:pic>
        <p:nvPicPr>
          <p:cNvPr id="255" name="Shape 255"/>
          <p:cNvPicPr preferRelativeResize="0"/>
          <p:nvPr/>
        </p:nvPicPr>
        <p:blipFill rotWithShape="1">
          <a:blip r:embed="rId3">
            <a:alphaModFix/>
          </a:blip>
          <a:srcRect b="0" l="0" r="0" t="0"/>
          <a:stretch/>
        </p:blipFill>
        <p:spPr>
          <a:xfrm>
            <a:off x="819150" y="1000450"/>
            <a:ext cx="7984824" cy="386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247175" y="329550"/>
            <a:ext cx="8077800" cy="58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1600" u="none" cap="none" strike="noStrike">
                <a:solidFill>
                  <a:schemeClr val="lt1"/>
                </a:solidFill>
                <a:latin typeface="Nunito"/>
                <a:ea typeface="Nunito"/>
                <a:cs typeface="Nunito"/>
                <a:sym typeface="Nunito"/>
              </a:rPr>
              <a:t>Test Case 1:</a:t>
            </a:r>
            <a:endParaRPr b="0" i="0" sz="1600" u="none" cap="none" strike="noStrike">
              <a:solidFill>
                <a:schemeClr val="lt1"/>
              </a:solidFill>
              <a:latin typeface="Nunito"/>
              <a:ea typeface="Nunito"/>
              <a:cs typeface="Nunito"/>
              <a:sym typeface="Nunito"/>
            </a:endParaRPr>
          </a:p>
        </p:txBody>
      </p:sp>
      <p:sp>
        <p:nvSpPr>
          <p:cNvPr id="261" name="Shape 261"/>
          <p:cNvSpPr txBox="1"/>
          <p:nvPr>
            <p:ph idx="1" type="body"/>
          </p:nvPr>
        </p:nvSpPr>
        <p:spPr>
          <a:xfrm>
            <a:off x="819150" y="823900"/>
            <a:ext cx="7505700" cy="402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Calibri"/>
              <a:buNone/>
            </a:pPr>
            <a:r>
              <a:t/>
            </a:r>
            <a:endParaRPr b="0" i="0" sz="1300" u="none" cap="none" strike="noStrike">
              <a:solidFill>
                <a:schemeClr val="dk2"/>
              </a:solidFill>
              <a:latin typeface="Calibri"/>
              <a:ea typeface="Calibri"/>
              <a:cs typeface="Calibri"/>
              <a:sym typeface="Calibri"/>
            </a:endParaRPr>
          </a:p>
        </p:txBody>
      </p:sp>
      <p:pic>
        <p:nvPicPr>
          <p:cNvPr id="262" name="Shape 262"/>
          <p:cNvPicPr preferRelativeResize="0"/>
          <p:nvPr/>
        </p:nvPicPr>
        <p:blipFill rotWithShape="1">
          <a:blip r:embed="rId3">
            <a:alphaModFix/>
          </a:blip>
          <a:srcRect b="72081" l="0" r="0" t="0"/>
          <a:stretch/>
        </p:blipFill>
        <p:spPr>
          <a:xfrm>
            <a:off x="247175" y="823900"/>
            <a:ext cx="8580350" cy="1435950"/>
          </a:xfrm>
          <a:prstGeom prst="rect">
            <a:avLst/>
          </a:prstGeom>
          <a:noFill/>
          <a:ln>
            <a:noFill/>
          </a:ln>
        </p:spPr>
      </p:pic>
      <p:pic>
        <p:nvPicPr>
          <p:cNvPr id="263" name="Shape 263"/>
          <p:cNvPicPr preferRelativeResize="0"/>
          <p:nvPr/>
        </p:nvPicPr>
        <p:blipFill rotWithShape="1">
          <a:blip r:embed="rId4">
            <a:alphaModFix/>
          </a:blip>
          <a:srcRect b="0" l="0" r="0" t="0"/>
          <a:stretch/>
        </p:blipFill>
        <p:spPr>
          <a:xfrm>
            <a:off x="247175" y="2330475"/>
            <a:ext cx="8580349" cy="2518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Calibri"/>
              <a:buNone/>
            </a:pPr>
            <a:r>
              <a:t/>
            </a:r>
            <a:endParaRPr b="0" i="0" sz="1300" u="none" cap="none" strike="noStrike">
              <a:solidFill>
                <a:schemeClr val="dk2"/>
              </a:solidFill>
              <a:latin typeface="Calibri"/>
              <a:ea typeface="Calibri"/>
              <a:cs typeface="Calibri"/>
              <a:sym typeface="Calibri"/>
            </a:endParaRPr>
          </a:p>
        </p:txBody>
      </p:sp>
      <p:pic>
        <p:nvPicPr>
          <p:cNvPr id="269" name="Shape 269"/>
          <p:cNvPicPr preferRelativeResize="0"/>
          <p:nvPr/>
        </p:nvPicPr>
        <p:blipFill rotWithShape="1">
          <a:blip r:embed="rId3">
            <a:alphaModFix/>
          </a:blip>
          <a:srcRect b="0" l="0" r="0" t="0"/>
          <a:stretch/>
        </p:blipFill>
        <p:spPr>
          <a:xfrm>
            <a:off x="270700" y="341325"/>
            <a:ext cx="8556827" cy="44961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06025" y="341325"/>
            <a:ext cx="8089500" cy="69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1600" u="none" cap="none" strike="noStrike">
                <a:solidFill>
                  <a:schemeClr val="lt1"/>
                </a:solidFill>
                <a:latin typeface="Nunito"/>
                <a:ea typeface="Nunito"/>
                <a:cs typeface="Nunito"/>
                <a:sym typeface="Nunito"/>
              </a:rPr>
              <a:t>Comparison with existing OCR </a:t>
            </a:r>
            <a:endParaRPr b="0" i="0" sz="1600" u="none" cap="none" strike="noStrike">
              <a:solidFill>
                <a:schemeClr val="lt1"/>
              </a:solidFill>
              <a:latin typeface="Nunito"/>
              <a:ea typeface="Nunito"/>
              <a:cs typeface="Nunito"/>
              <a:sym typeface="Nunito"/>
            </a:endParaRPr>
          </a:p>
        </p:txBody>
      </p:sp>
      <p:sp>
        <p:nvSpPr>
          <p:cNvPr id="275" name="Shape 275"/>
          <p:cNvSpPr txBox="1"/>
          <p:nvPr>
            <p:ph idx="1" type="body"/>
          </p:nvPr>
        </p:nvSpPr>
        <p:spPr>
          <a:xfrm>
            <a:off x="819150" y="1035825"/>
            <a:ext cx="7505700" cy="34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Calibri"/>
              <a:buNone/>
            </a:pPr>
            <a:r>
              <a:t/>
            </a:r>
            <a:endParaRPr b="0" i="0" sz="1300" u="none" cap="none" strike="noStrike">
              <a:solidFill>
                <a:schemeClr val="dk2"/>
              </a:solidFill>
              <a:latin typeface="Calibri"/>
              <a:ea typeface="Calibri"/>
              <a:cs typeface="Calibri"/>
              <a:sym typeface="Calibri"/>
            </a:endParaRPr>
          </a:p>
        </p:txBody>
      </p:sp>
      <p:pic>
        <p:nvPicPr>
          <p:cNvPr id="276" name="Shape 276"/>
          <p:cNvPicPr preferRelativeResize="0"/>
          <p:nvPr/>
        </p:nvPicPr>
        <p:blipFill rotWithShape="1">
          <a:blip r:embed="rId3">
            <a:alphaModFix/>
          </a:blip>
          <a:srcRect b="14207" l="0" r="0" t="0"/>
          <a:stretch/>
        </p:blipFill>
        <p:spPr>
          <a:xfrm>
            <a:off x="388400" y="882750"/>
            <a:ext cx="8380274" cy="3978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294250" y="364875"/>
            <a:ext cx="8030700" cy="48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1600" u="none" cap="none" strike="noStrike">
                <a:solidFill>
                  <a:schemeClr val="lt1"/>
                </a:solidFill>
                <a:latin typeface="Nunito"/>
                <a:ea typeface="Nunito"/>
                <a:cs typeface="Nunito"/>
                <a:sym typeface="Nunito"/>
              </a:rPr>
              <a:t>Test Case 2:</a:t>
            </a:r>
            <a:endParaRPr b="0" i="0" sz="1600" u="none" cap="none" strike="noStrike">
              <a:solidFill>
                <a:schemeClr val="lt1"/>
              </a:solidFill>
              <a:latin typeface="Nunito"/>
              <a:ea typeface="Nunito"/>
              <a:cs typeface="Nunito"/>
              <a:sym typeface="Nunito"/>
            </a:endParaRPr>
          </a:p>
        </p:txBody>
      </p:sp>
      <p:sp>
        <p:nvSpPr>
          <p:cNvPr id="282" name="Shape 28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Calibri"/>
              <a:buNone/>
            </a:pPr>
            <a:r>
              <a:t/>
            </a:r>
            <a:endParaRPr b="0" i="0" sz="1300" u="none" cap="none" strike="noStrike">
              <a:solidFill>
                <a:schemeClr val="dk2"/>
              </a:solidFill>
              <a:latin typeface="Calibri"/>
              <a:ea typeface="Calibri"/>
              <a:cs typeface="Calibri"/>
              <a:sym typeface="Calibri"/>
            </a:endParaRPr>
          </a:p>
        </p:txBody>
      </p:sp>
      <p:pic>
        <p:nvPicPr>
          <p:cNvPr id="283" name="Shape 283"/>
          <p:cNvPicPr preferRelativeResize="0"/>
          <p:nvPr/>
        </p:nvPicPr>
        <p:blipFill rotWithShape="1">
          <a:blip r:embed="rId3">
            <a:alphaModFix/>
          </a:blip>
          <a:srcRect b="0" l="0" r="0" t="0"/>
          <a:stretch/>
        </p:blipFill>
        <p:spPr>
          <a:xfrm>
            <a:off x="612050" y="906300"/>
            <a:ext cx="8156626" cy="375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258950" y="258950"/>
            <a:ext cx="8065800" cy="15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1600" u="none" cap="none" strike="noStrike">
                <a:solidFill>
                  <a:schemeClr val="lt1"/>
                </a:solidFill>
                <a:latin typeface="Nunito"/>
                <a:ea typeface="Nunito"/>
                <a:cs typeface="Nunito"/>
                <a:sym typeface="Nunito"/>
              </a:rPr>
              <a:t>Test Case 3:</a:t>
            </a:r>
            <a:endParaRPr b="0" i="0" sz="1600" u="none" cap="none" strike="noStrike">
              <a:solidFill>
                <a:schemeClr val="lt1"/>
              </a:solidFill>
              <a:latin typeface="Nunito"/>
              <a:ea typeface="Nunito"/>
              <a:cs typeface="Nunito"/>
              <a:sym typeface="Nunito"/>
            </a:endParaRPr>
          </a:p>
        </p:txBody>
      </p:sp>
      <p:sp>
        <p:nvSpPr>
          <p:cNvPr id="289" name="Shape 28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Calibri"/>
              <a:buNone/>
            </a:pPr>
            <a:r>
              <a:t/>
            </a:r>
            <a:endParaRPr b="0" i="0" sz="1300" u="none" cap="none" strike="noStrike">
              <a:solidFill>
                <a:schemeClr val="dk2"/>
              </a:solidFill>
              <a:latin typeface="Calibri"/>
              <a:ea typeface="Calibri"/>
              <a:cs typeface="Calibri"/>
              <a:sym typeface="Calibri"/>
            </a:endParaRPr>
          </a:p>
        </p:txBody>
      </p:sp>
      <p:pic>
        <p:nvPicPr>
          <p:cNvPr id="290" name="Shape 290"/>
          <p:cNvPicPr preferRelativeResize="0"/>
          <p:nvPr/>
        </p:nvPicPr>
        <p:blipFill rotWithShape="1">
          <a:blip r:embed="rId3">
            <a:alphaModFix/>
          </a:blip>
          <a:srcRect b="0" l="0" r="0" t="0"/>
          <a:stretch/>
        </p:blipFill>
        <p:spPr>
          <a:xfrm>
            <a:off x="376650" y="670900"/>
            <a:ext cx="8415549" cy="40841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Conclusion</a:t>
            </a:r>
            <a:endParaRPr b="0" i="0" sz="3000" u="none" cap="none" strike="noStrike">
              <a:solidFill>
                <a:schemeClr val="lt1"/>
              </a:solidFill>
              <a:latin typeface="Nunito"/>
              <a:ea typeface="Nunito"/>
              <a:cs typeface="Nunito"/>
              <a:sym typeface="Nunito"/>
            </a:endParaRPr>
          </a:p>
        </p:txBody>
      </p:sp>
      <p:sp>
        <p:nvSpPr>
          <p:cNvPr id="296" name="Shape 296"/>
          <p:cNvSpPr txBox="1"/>
          <p:nvPr>
            <p:ph idx="1" type="body"/>
          </p:nvPr>
        </p:nvSpPr>
        <p:spPr>
          <a:xfrm>
            <a:off x="819150" y="1494800"/>
            <a:ext cx="7505700" cy="329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Calibri"/>
              <a:buNone/>
            </a:pPr>
            <a:r>
              <a:rPr b="0" i="0" lang="en" sz="1600" u="none" cap="none" strike="noStrike">
                <a:solidFill>
                  <a:schemeClr val="dk2"/>
                </a:solidFill>
                <a:latin typeface="Times New Roman"/>
                <a:ea typeface="Times New Roman"/>
                <a:cs typeface="Times New Roman"/>
                <a:sym typeface="Times New Roman"/>
              </a:rPr>
              <a:t>Most of the text extraction algorithm uses a direct technique where the whole image is fed to the machine and tries to extract the text from that which is not efficient because it need separate image segmentation for most of the different images.</a:t>
            </a:r>
            <a:br>
              <a:rPr b="0" i="0" lang="en" sz="1600" u="none" cap="none" strike="noStrike">
                <a:solidFill>
                  <a:schemeClr val="dk2"/>
                </a:solidFill>
                <a:latin typeface="Times New Roman"/>
                <a:ea typeface="Times New Roman"/>
                <a:cs typeface="Times New Roman"/>
                <a:sym typeface="Times New Roman"/>
              </a:rPr>
            </a:br>
            <a:r>
              <a:rPr b="0" i="0" lang="en" sz="1600" u="none" cap="none" strike="noStrike">
                <a:solidFill>
                  <a:schemeClr val="dk2"/>
                </a:solidFill>
                <a:latin typeface="Times New Roman"/>
                <a:ea typeface="Times New Roman"/>
                <a:cs typeface="Times New Roman"/>
                <a:sym typeface="Times New Roman"/>
              </a:rPr>
              <a:t>So, we are trying to do is first of all extract each text segment and then feed each segment to the separate algorithm, which will treat each segment of text as a separate image.Doing this we will get efficient output, because applying initial processing on a small segment of the image which is already processed is more accurate than applying it on a whole image.Best of all this tool can be used in association with any camera facilitated devices such as mobiles or any specialized device etc.</a:t>
            </a:r>
            <a:endParaRPr b="0" i="0" sz="16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idx="1" type="body"/>
          </p:nvPr>
        </p:nvSpPr>
        <p:spPr>
          <a:xfrm>
            <a:off x="819150" y="659125"/>
            <a:ext cx="7505700" cy="377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Calibri"/>
              <a:buNone/>
            </a:pPr>
            <a:r>
              <a:t/>
            </a:r>
            <a:endParaRPr b="0" i="0" sz="4800" u="none" cap="none" strike="noStrike">
              <a:solidFill>
                <a:schemeClr val="accent1"/>
              </a:solidFill>
              <a:latin typeface="Comic Sans MS"/>
              <a:ea typeface="Comic Sans MS"/>
              <a:cs typeface="Comic Sans MS"/>
              <a:sym typeface="Comic Sans MS"/>
            </a:endParaRPr>
          </a:p>
          <a:p>
            <a:pPr indent="457200" lvl="0" marL="0" marR="0" rtl="0" algn="ctr">
              <a:lnSpc>
                <a:spcPct val="115000"/>
              </a:lnSpc>
              <a:spcBef>
                <a:spcPts val="1600"/>
              </a:spcBef>
              <a:spcAft>
                <a:spcPts val="1600"/>
              </a:spcAft>
              <a:buClr>
                <a:schemeClr val="dk2"/>
              </a:buClr>
              <a:buSzPts val="1300"/>
              <a:buFont typeface="Calibri"/>
              <a:buNone/>
            </a:pPr>
            <a:r>
              <a:rPr b="0" i="0" lang="en" sz="6000" u="none" cap="none" strike="noStrike">
                <a:solidFill>
                  <a:schemeClr val="accent1"/>
                </a:solidFill>
                <a:latin typeface="Comic Sans MS"/>
                <a:ea typeface="Comic Sans MS"/>
                <a:cs typeface="Comic Sans MS"/>
                <a:sym typeface="Comic Sans MS"/>
              </a:rPr>
              <a:t>THANK YOU!!!</a:t>
            </a:r>
            <a:endParaRPr b="0" i="0" sz="6000" u="none" cap="none" strike="noStrike">
              <a:solidFill>
                <a:schemeClr val="accent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819150" y="306025"/>
            <a:ext cx="7505700" cy="6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Times New Roman"/>
                <a:ea typeface="Times New Roman"/>
                <a:cs typeface="Times New Roman"/>
                <a:sym typeface="Times New Roman"/>
              </a:rPr>
              <a:t>Abstract</a:t>
            </a:r>
            <a:endParaRPr b="0" i="0" sz="3000" u="none" cap="none" strike="noStrike">
              <a:solidFill>
                <a:schemeClr val="lt1"/>
              </a:solidFill>
              <a:latin typeface="Times New Roman"/>
              <a:ea typeface="Times New Roman"/>
              <a:cs typeface="Times New Roman"/>
              <a:sym typeface="Times New Roman"/>
            </a:endParaRPr>
          </a:p>
        </p:txBody>
      </p:sp>
      <p:sp>
        <p:nvSpPr>
          <p:cNvPr id="142" name="Shape 142"/>
          <p:cNvSpPr txBox="1"/>
          <p:nvPr>
            <p:ph idx="1" type="body"/>
          </p:nvPr>
        </p:nvSpPr>
        <p:spPr>
          <a:xfrm>
            <a:off x="819150" y="918025"/>
            <a:ext cx="7505700" cy="3695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300"/>
              <a:buFont typeface="Calibri"/>
              <a:buNone/>
            </a:pPr>
            <a:r>
              <a:rPr b="0" i="0" lang="en" sz="1600" u="none" cap="none" strike="noStrike">
                <a:solidFill>
                  <a:schemeClr val="dk2"/>
                </a:solidFill>
                <a:latin typeface="Times New Roman"/>
                <a:ea typeface="Times New Roman"/>
                <a:cs typeface="Times New Roman"/>
                <a:sym typeface="Times New Roman"/>
              </a:rPr>
              <a:t>Text extraction from images is a research area which attempts to develop a computer system with the ability to automatically read the text from images. These days there is a huge demand for recognizing text from various sources which includes images and videos from natural scenes. So, we propose a camera-based assistive text reading framework to help blind persons read text labels and product packaging from hand-held objects in their daily lives.</a:t>
            </a:r>
            <a:endParaRPr b="0" i="0" sz="1600" u="none" cap="none" strike="noStrike">
              <a:solidFill>
                <a:schemeClr val="dk2"/>
              </a:solidFill>
              <a:latin typeface="Times New Roman"/>
              <a:ea typeface="Times New Roman"/>
              <a:cs typeface="Times New Roman"/>
              <a:sym typeface="Times New Roman"/>
            </a:endParaRPr>
          </a:p>
          <a:p>
            <a:pPr indent="457200" lvl="0" marL="0" marR="0" rtl="0" algn="just">
              <a:lnSpc>
                <a:spcPct val="115000"/>
              </a:lnSpc>
              <a:spcBef>
                <a:spcPts val="1600"/>
              </a:spcBef>
              <a:spcAft>
                <a:spcPts val="0"/>
              </a:spcAft>
              <a:buClr>
                <a:schemeClr val="dk2"/>
              </a:buClr>
              <a:buSzPts val="1300"/>
              <a:buFont typeface="Calibri"/>
              <a:buNone/>
            </a:pPr>
            <a:r>
              <a:rPr b="0" i="0" lang="en" sz="1600" u="none" cap="none" strike="noStrike">
                <a:solidFill>
                  <a:schemeClr val="dk2"/>
                </a:solidFill>
                <a:latin typeface="Times New Roman"/>
                <a:ea typeface="Times New Roman"/>
                <a:cs typeface="Times New Roman"/>
                <a:sym typeface="Times New Roman"/>
              </a:rPr>
              <a:t> In this method, we define the region of interest(ROI) by using text localization and recognition to acquire the text information.In this, we will enhance the efficiency of the existing optical character recognition(OCR).The challenges involved in this are , the font characteristics of the characters in images and quality of images.Due to these challenges, computer is unable to recognize the characters while reading them. Thus, there is a need of character recognition mechanisms  which transforms text from images with complex background to a readable format.</a:t>
            </a:r>
            <a:endParaRPr b="0" i="0" sz="1600" u="none" cap="none" strike="noStrike">
              <a:solidFill>
                <a:schemeClr val="dk2"/>
              </a:solidFill>
              <a:latin typeface="Times New Roman"/>
              <a:ea typeface="Times New Roman"/>
              <a:cs typeface="Times New Roman"/>
              <a:sym typeface="Times New Roman"/>
            </a:endParaRPr>
          </a:p>
          <a:p>
            <a:pPr indent="0" lvl="0" marL="0" marR="0" rtl="0" algn="just">
              <a:lnSpc>
                <a:spcPct val="115000"/>
              </a:lnSpc>
              <a:spcBef>
                <a:spcPts val="1600"/>
              </a:spcBef>
              <a:spcAft>
                <a:spcPts val="0"/>
              </a:spcAft>
              <a:buClr>
                <a:schemeClr val="dk2"/>
              </a:buClr>
              <a:buSzPts val="1300"/>
              <a:buFont typeface="Calibri"/>
              <a:buNone/>
            </a:pPr>
            <a:r>
              <a:t/>
            </a:r>
            <a:endParaRPr b="0" i="0" sz="1800" u="none" cap="none" strike="noStrike">
              <a:solidFill>
                <a:schemeClr val="dk2"/>
              </a:solidFill>
              <a:latin typeface="Times New Roman"/>
              <a:ea typeface="Times New Roman"/>
              <a:cs typeface="Times New Roman"/>
              <a:sym typeface="Times New Roman"/>
            </a:endParaRPr>
          </a:p>
          <a:p>
            <a:pPr indent="0" lvl="0" marL="0" marR="0" rtl="0" algn="l">
              <a:lnSpc>
                <a:spcPct val="115000"/>
              </a:lnSpc>
              <a:spcBef>
                <a:spcPts val="1600"/>
              </a:spcBef>
              <a:spcAft>
                <a:spcPts val="1600"/>
              </a:spcAft>
              <a:buClr>
                <a:schemeClr val="dk2"/>
              </a:buClr>
              <a:buSzPts val="1300"/>
              <a:buFont typeface="Calibri"/>
              <a:buNone/>
            </a:pPr>
            <a:r>
              <a:t/>
            </a:r>
            <a:endParaRPr b="0" i="0" sz="12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819150" y="682650"/>
            <a:ext cx="7505700" cy="71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Societal impact</a:t>
            </a:r>
            <a:endParaRPr b="0" i="0" sz="3000" u="none" cap="none" strike="noStrike">
              <a:solidFill>
                <a:schemeClr val="lt1"/>
              </a:solidFill>
              <a:latin typeface="Nunito"/>
              <a:ea typeface="Nunito"/>
              <a:cs typeface="Nunito"/>
              <a:sym typeface="Nunito"/>
            </a:endParaRPr>
          </a:p>
        </p:txBody>
      </p:sp>
      <p:sp>
        <p:nvSpPr>
          <p:cNvPr id="148" name="Shape 148"/>
          <p:cNvSpPr txBox="1"/>
          <p:nvPr>
            <p:ph idx="1" type="body"/>
          </p:nvPr>
        </p:nvSpPr>
        <p:spPr>
          <a:xfrm>
            <a:off x="819150" y="1400550"/>
            <a:ext cx="7505700" cy="3038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300"/>
              <a:buFont typeface="Calibri"/>
              <a:buNone/>
            </a:pPr>
            <a:r>
              <a:rPr b="0" i="0" lang="en" sz="1600" u="none" cap="none" strike="noStrike">
                <a:solidFill>
                  <a:schemeClr val="dk2"/>
                </a:solidFill>
                <a:latin typeface="Times New Roman"/>
                <a:ea typeface="Times New Roman"/>
                <a:cs typeface="Times New Roman"/>
                <a:sym typeface="Times New Roman"/>
              </a:rPr>
              <a:t>We live in a society where in people are busy with their own lives.Leaving aside helping others. Our society has many handicapped individuals who depend on others for help. Our tool focuses on visually impaired by </a:t>
            </a:r>
            <a:endParaRPr b="0"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15000"/>
              </a:lnSpc>
              <a:spcBef>
                <a:spcPts val="1600"/>
              </a:spcBef>
              <a:spcAft>
                <a:spcPts val="0"/>
              </a:spcAft>
              <a:buClr>
                <a:schemeClr val="dk2"/>
              </a:buClr>
              <a:buSzPts val="1600"/>
              <a:buFont typeface="Times New Roman"/>
              <a:buChar char="❖"/>
            </a:pPr>
            <a:r>
              <a:rPr b="0" i="0" lang="en" sz="1600" u="none" cap="none" strike="noStrike">
                <a:solidFill>
                  <a:schemeClr val="dk2"/>
                </a:solidFill>
                <a:latin typeface="Times New Roman"/>
                <a:ea typeface="Times New Roman"/>
                <a:cs typeface="Times New Roman"/>
                <a:sym typeface="Times New Roman"/>
              </a:rPr>
              <a:t>Capturing signs boards in public places .</a:t>
            </a:r>
            <a:endParaRPr b="0"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2"/>
              </a:buClr>
              <a:buSzPts val="1600"/>
              <a:buFont typeface="Times New Roman"/>
              <a:buChar char="❖"/>
            </a:pPr>
            <a:r>
              <a:rPr b="0" i="0" lang="en" sz="1600" u="none" cap="none" strike="noStrike">
                <a:solidFill>
                  <a:schemeClr val="dk2"/>
                </a:solidFill>
                <a:latin typeface="Times New Roman"/>
                <a:ea typeface="Times New Roman"/>
                <a:cs typeface="Times New Roman"/>
                <a:sym typeface="Times New Roman"/>
              </a:rPr>
              <a:t>Capturing images from packaged goods in supermarkets etc.,</a:t>
            </a:r>
            <a:endParaRPr b="0"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2"/>
              </a:buClr>
              <a:buSzPts val="1600"/>
              <a:buFont typeface="Times New Roman"/>
              <a:buChar char="❖"/>
            </a:pPr>
            <a:r>
              <a:rPr b="0" i="0" lang="en" sz="1600" u="none" cap="none" strike="noStrike">
                <a:solidFill>
                  <a:schemeClr val="dk2"/>
                </a:solidFill>
                <a:latin typeface="Times New Roman"/>
                <a:ea typeface="Times New Roman"/>
                <a:cs typeface="Times New Roman"/>
                <a:sym typeface="Times New Roman"/>
              </a:rPr>
              <a:t>Capturing images of things in their surroundings etc., </a:t>
            </a:r>
            <a:endParaRPr b="0" i="0" sz="16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819150" y="858850"/>
            <a:ext cx="7505700" cy="69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Statistics</a:t>
            </a:r>
            <a:endParaRPr b="0" i="0" sz="3000" u="none" cap="none" strike="noStrike">
              <a:solidFill>
                <a:schemeClr val="lt1"/>
              </a:solidFill>
              <a:latin typeface="Nunito"/>
              <a:ea typeface="Nunito"/>
              <a:cs typeface="Nunito"/>
              <a:sym typeface="Nunito"/>
            </a:endParaRPr>
          </a:p>
        </p:txBody>
      </p:sp>
      <p:sp>
        <p:nvSpPr>
          <p:cNvPr id="154" name="Shape 154"/>
          <p:cNvSpPr txBox="1"/>
          <p:nvPr>
            <p:ph idx="1" type="body"/>
          </p:nvPr>
        </p:nvSpPr>
        <p:spPr>
          <a:xfrm>
            <a:off x="819150" y="1670300"/>
            <a:ext cx="3582000" cy="29430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333333"/>
              </a:buClr>
              <a:buSzPts val="1600"/>
              <a:buFont typeface="Times New Roman"/>
              <a:buChar char="●"/>
            </a:pPr>
            <a:r>
              <a:rPr b="0" i="0" lang="en" sz="1600" u="none" cap="none" strike="noStrike">
                <a:solidFill>
                  <a:srgbClr val="333333"/>
                </a:solidFill>
                <a:highlight>
                  <a:srgbClr val="FFFFFF"/>
                </a:highlight>
                <a:latin typeface="Times New Roman"/>
                <a:ea typeface="Times New Roman"/>
                <a:cs typeface="Times New Roman"/>
                <a:sym typeface="Times New Roman"/>
              </a:rPr>
              <a:t>An estimated 253 million people live with vision impairment, 37 million are completely blind and 216 million have moderate to severe vision impairment.</a:t>
            </a:r>
            <a:endParaRPr b="0" i="0" sz="1600" u="none" cap="none" strike="noStrike">
              <a:solidFill>
                <a:srgbClr val="333333"/>
              </a:solidFill>
              <a:highlight>
                <a:srgbClr val="FFFFFF"/>
              </a:highlight>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rgbClr val="333333"/>
              </a:buClr>
              <a:buSzPts val="1600"/>
              <a:buFont typeface="Times New Roman"/>
              <a:buChar char="●"/>
            </a:pPr>
            <a:r>
              <a:rPr b="0" i="0" lang="en" sz="1600" u="none" cap="none" strike="noStrike">
                <a:solidFill>
                  <a:srgbClr val="333333"/>
                </a:solidFill>
                <a:highlight>
                  <a:srgbClr val="FFFFFF"/>
                </a:highlight>
                <a:latin typeface="Times New Roman"/>
                <a:ea typeface="Times New Roman"/>
                <a:cs typeface="Times New Roman"/>
                <a:sym typeface="Times New Roman"/>
              </a:rPr>
              <a:t>India is now home to the world's largest number of blind people. Of the 37 million people across the globe who are blind, over 15 million are from India.</a:t>
            </a:r>
            <a:endParaRPr b="0" i="0" sz="16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1600"/>
              </a:spcAft>
              <a:buClr>
                <a:schemeClr val="dk2"/>
              </a:buClr>
              <a:buSzPts val="1300"/>
              <a:buFont typeface="Calibri"/>
              <a:buNone/>
            </a:pPr>
            <a:r>
              <a:t/>
            </a:r>
            <a:endParaRPr b="0" i="0" sz="1300" u="none" cap="none" strike="noStrike">
              <a:solidFill>
                <a:schemeClr val="dk2"/>
              </a:solidFill>
              <a:latin typeface="Calibri"/>
              <a:ea typeface="Calibri"/>
              <a:cs typeface="Calibri"/>
              <a:sym typeface="Calibri"/>
            </a:endParaRPr>
          </a:p>
        </p:txBody>
      </p:sp>
      <p:pic>
        <p:nvPicPr>
          <p:cNvPr id="155" name="Shape 155"/>
          <p:cNvPicPr preferRelativeResize="0"/>
          <p:nvPr/>
        </p:nvPicPr>
        <p:blipFill rotWithShape="1">
          <a:blip r:embed="rId3">
            <a:alphaModFix/>
          </a:blip>
          <a:srcRect b="16363" l="48607" r="0" t="23183"/>
          <a:stretch/>
        </p:blipFill>
        <p:spPr>
          <a:xfrm>
            <a:off x="4401150" y="1285875"/>
            <a:ext cx="4414375" cy="332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819150" y="482575"/>
            <a:ext cx="7505700" cy="6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Existing System</a:t>
            </a:r>
            <a:endParaRPr b="0" i="0" sz="3000" u="none" cap="none" strike="noStrike">
              <a:solidFill>
                <a:schemeClr val="lt1"/>
              </a:solidFill>
              <a:latin typeface="Nunito"/>
              <a:ea typeface="Nunito"/>
              <a:cs typeface="Nunito"/>
              <a:sym typeface="Nunito"/>
            </a:endParaRPr>
          </a:p>
        </p:txBody>
      </p:sp>
      <p:sp>
        <p:nvSpPr>
          <p:cNvPr id="161" name="Shape 161"/>
          <p:cNvSpPr txBox="1"/>
          <p:nvPr>
            <p:ph idx="1" type="body"/>
          </p:nvPr>
        </p:nvSpPr>
        <p:spPr>
          <a:xfrm>
            <a:off x="819150" y="1200550"/>
            <a:ext cx="7505700" cy="3238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chemeClr val="dk2"/>
              </a:buClr>
              <a:buSzPts val="1300"/>
              <a:buFont typeface="Calibri"/>
              <a:buNone/>
            </a:pPr>
            <a:r>
              <a:rPr b="0" i="0" lang="en" sz="1600" u="none" cap="none" strike="noStrike">
                <a:solidFill>
                  <a:schemeClr val="dk2"/>
                </a:solidFill>
                <a:latin typeface="Times New Roman"/>
                <a:ea typeface="Times New Roman"/>
                <a:cs typeface="Times New Roman"/>
                <a:sym typeface="Times New Roman"/>
              </a:rPr>
              <a:t>The existing OCR technique works well with simple plain images but when the same technique is applied to images  which are quite complex obtained from natural sceneries, this technique fails to recognise the text present in the images.</a:t>
            </a:r>
            <a:r>
              <a:rPr b="0" i="0" lang="en" sz="1600" u="none" cap="none" strike="noStrike">
                <a:solidFill>
                  <a:srgbClr val="3B444E"/>
                </a:solidFill>
                <a:highlight>
                  <a:srgbClr val="FFFFFF"/>
                </a:highlight>
                <a:latin typeface="Times New Roman"/>
                <a:ea typeface="Times New Roman"/>
                <a:cs typeface="Times New Roman"/>
                <a:sym typeface="Times New Roman"/>
              </a:rPr>
              <a:t>OCR works best only with good quality typed documents.No OCR software is 100 percent accurate. The number of errors depends upon the quality and type of document, including the font used. Errors that occur during OCR include misreading letters, skipping over letters that are unreadable, or mixing together text from adjacent columns or image captions. If high accuracy is required -- as with converting digital books to electronic format, then a clean-up of the electronic text will be needed.</a:t>
            </a:r>
            <a:endParaRPr b="0" i="0" sz="16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Nunito"/>
              <a:buNone/>
            </a:pPr>
            <a:r>
              <a:rPr b="0" i="0" lang="en" sz="3000" u="none" cap="none" strike="noStrike">
                <a:solidFill>
                  <a:schemeClr val="lt1"/>
                </a:solidFill>
                <a:latin typeface="Nunito"/>
                <a:ea typeface="Nunito"/>
                <a:cs typeface="Nunito"/>
                <a:sym typeface="Nunito"/>
              </a:rPr>
              <a:t>Proposed System</a:t>
            </a:r>
            <a:endParaRPr b="0" i="0" sz="3000" u="none" cap="none" strike="noStrike">
              <a:solidFill>
                <a:schemeClr val="lt1"/>
              </a:solidFill>
              <a:latin typeface="Nunito"/>
              <a:ea typeface="Nunito"/>
              <a:cs typeface="Nunito"/>
              <a:sym typeface="Nunito"/>
            </a:endParaRPr>
          </a:p>
        </p:txBody>
      </p:sp>
      <p:sp>
        <p:nvSpPr>
          <p:cNvPr id="167" name="Shape 167"/>
          <p:cNvSpPr txBox="1"/>
          <p:nvPr>
            <p:ph idx="1" type="body"/>
          </p:nvPr>
        </p:nvSpPr>
        <p:spPr>
          <a:xfrm>
            <a:off x="760300" y="1483025"/>
            <a:ext cx="7505700" cy="2991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300"/>
              <a:buFont typeface="Calibri"/>
              <a:buNone/>
            </a:pPr>
            <a:br>
              <a:rPr b="0" i="0" lang="en" sz="1600" u="none" cap="none" strike="noStrike">
                <a:solidFill>
                  <a:srgbClr val="333333"/>
                </a:solidFill>
                <a:highlight>
                  <a:srgbClr val="FFFFFF"/>
                </a:highlight>
                <a:latin typeface="Times New Roman"/>
                <a:ea typeface="Times New Roman"/>
                <a:cs typeface="Times New Roman"/>
                <a:sym typeface="Times New Roman"/>
              </a:rPr>
            </a:br>
            <a:r>
              <a:rPr b="0" i="0" lang="en" sz="1600" u="none" cap="none" strike="noStrike">
                <a:solidFill>
                  <a:srgbClr val="333333"/>
                </a:solidFill>
                <a:highlight>
                  <a:srgbClr val="FFFFFF"/>
                </a:highlight>
                <a:latin typeface="Times New Roman"/>
                <a:ea typeface="Times New Roman"/>
                <a:cs typeface="Times New Roman"/>
                <a:sym typeface="Times New Roman"/>
              </a:rPr>
              <a:t>It detects text from natural scene images and extracts them regardless of the orientation is proposed. All existing methods are designed to operate under a certain constraint, like detecting text only in one direction.We have three stages in processing an image.</a:t>
            </a:r>
            <a:endParaRPr b="0" i="0" sz="1600" u="none" cap="none" strike="noStrike">
              <a:solidFill>
                <a:srgbClr val="333333"/>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1600"/>
              </a:spcBef>
              <a:spcAft>
                <a:spcPts val="0"/>
              </a:spcAft>
              <a:buClr>
                <a:srgbClr val="333333"/>
              </a:buClr>
              <a:buSzPts val="1600"/>
              <a:buFont typeface="Times New Roman"/>
              <a:buChar char="●"/>
            </a:pPr>
            <a:r>
              <a:rPr b="0" i="0" lang="en" sz="1600" u="none" cap="none" strike="noStrike">
                <a:solidFill>
                  <a:srgbClr val="333333"/>
                </a:solidFill>
                <a:highlight>
                  <a:srgbClr val="FFFFFF"/>
                </a:highlight>
                <a:latin typeface="Times New Roman"/>
                <a:ea typeface="Times New Roman"/>
                <a:cs typeface="Times New Roman"/>
                <a:sym typeface="Times New Roman"/>
              </a:rPr>
              <a:t>Pre-processing</a:t>
            </a:r>
            <a:endParaRPr b="0" i="0" sz="1600" u="none" cap="none" strike="noStrike">
              <a:solidFill>
                <a:srgbClr val="333333"/>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333333"/>
              </a:buClr>
              <a:buSzPts val="1600"/>
              <a:buFont typeface="Times New Roman"/>
              <a:buChar char="●"/>
            </a:pPr>
            <a:r>
              <a:rPr b="0" i="0" lang="en" sz="1600" u="none" cap="none" strike="noStrike">
                <a:solidFill>
                  <a:srgbClr val="333333"/>
                </a:solidFill>
                <a:highlight>
                  <a:srgbClr val="FFFFFF"/>
                </a:highlight>
                <a:latin typeface="Times New Roman"/>
                <a:ea typeface="Times New Roman"/>
                <a:cs typeface="Times New Roman"/>
                <a:sym typeface="Times New Roman"/>
              </a:rPr>
              <a:t>Segmentation</a:t>
            </a:r>
            <a:endParaRPr b="0" i="0" sz="1600" u="none" cap="none" strike="noStrike">
              <a:solidFill>
                <a:srgbClr val="333333"/>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333333"/>
              </a:buClr>
              <a:buSzPts val="1600"/>
              <a:buFont typeface="Times New Roman"/>
              <a:buChar char="●"/>
            </a:pPr>
            <a:r>
              <a:rPr b="0" i="0" lang="en" sz="1600" u="none" cap="none" strike="noStrike">
                <a:solidFill>
                  <a:srgbClr val="333333"/>
                </a:solidFill>
                <a:highlight>
                  <a:srgbClr val="FFFFFF"/>
                </a:highlight>
                <a:latin typeface="Times New Roman"/>
                <a:ea typeface="Times New Roman"/>
                <a:cs typeface="Times New Roman"/>
                <a:sym typeface="Times New Roman"/>
              </a:rPr>
              <a:t>Recognition</a:t>
            </a:r>
            <a:endParaRPr b="0" i="0" sz="1600" u="none" cap="none" strike="noStrike">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819150" y="459025"/>
            <a:ext cx="7505700" cy="4225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Nunito"/>
              <a:buChar char="❖"/>
            </a:pPr>
            <a:r>
              <a:rPr b="0" i="0" lang="en" sz="2400" u="none" cap="none" strike="noStrike">
                <a:solidFill>
                  <a:schemeClr val="lt1"/>
                </a:solidFill>
                <a:latin typeface="Nunito"/>
                <a:ea typeface="Nunito"/>
                <a:cs typeface="Nunito"/>
                <a:sym typeface="Nunito"/>
              </a:rPr>
              <a:t>Pre-processing</a:t>
            </a:r>
            <a:br>
              <a:rPr b="0" i="0" lang="en" sz="2400" u="none" cap="none" strike="noStrike">
                <a:solidFill>
                  <a:schemeClr val="lt1"/>
                </a:solidFill>
                <a:latin typeface="Nunito"/>
                <a:ea typeface="Nunito"/>
                <a:cs typeface="Nunito"/>
                <a:sym typeface="Nunito"/>
              </a:rPr>
            </a:br>
            <a:r>
              <a:rPr b="0" i="0" lang="en" sz="2400" u="none" cap="none" strike="noStrike">
                <a:solidFill>
                  <a:schemeClr val="lt1"/>
                </a:solidFill>
                <a:latin typeface="Nunito"/>
                <a:ea typeface="Nunito"/>
                <a:cs typeface="Nunito"/>
                <a:sym typeface="Nunito"/>
              </a:rPr>
              <a:t>	</a:t>
            </a:r>
            <a:r>
              <a:rPr b="0" i="0" lang="en" sz="1600" u="none" cap="none" strike="noStrike">
                <a:solidFill>
                  <a:schemeClr val="dk2"/>
                </a:solidFill>
                <a:latin typeface="Times New Roman"/>
                <a:ea typeface="Times New Roman"/>
                <a:cs typeface="Times New Roman"/>
                <a:sym typeface="Times New Roman"/>
              </a:rPr>
              <a:t>Grayscale</a:t>
            </a:r>
            <a:br>
              <a:rPr b="0" i="0" lang="en" sz="1600" u="none" cap="none" strike="noStrike">
                <a:solidFill>
                  <a:schemeClr val="dk2"/>
                </a:solidFill>
                <a:latin typeface="Times New Roman"/>
                <a:ea typeface="Times New Roman"/>
                <a:cs typeface="Times New Roman"/>
                <a:sym typeface="Times New Roman"/>
              </a:rPr>
            </a:br>
            <a:r>
              <a:rPr b="0" i="0" lang="en" sz="1600" u="none" cap="none" strike="noStrike">
                <a:solidFill>
                  <a:schemeClr val="dk2"/>
                </a:solidFill>
                <a:latin typeface="Times New Roman"/>
                <a:ea typeface="Times New Roman"/>
                <a:cs typeface="Times New Roman"/>
                <a:sym typeface="Times New Roman"/>
              </a:rPr>
              <a:t>	Noise Removal</a:t>
            </a:r>
            <a:br>
              <a:rPr b="0" i="0" lang="en" sz="1600" u="none" cap="none" strike="noStrike">
                <a:solidFill>
                  <a:schemeClr val="dk2"/>
                </a:solidFill>
                <a:latin typeface="Times New Roman"/>
                <a:ea typeface="Times New Roman"/>
                <a:cs typeface="Times New Roman"/>
                <a:sym typeface="Times New Roman"/>
              </a:rPr>
            </a:br>
            <a:r>
              <a:rPr b="0" i="0" lang="en" sz="1600" u="none" cap="none" strike="noStrike">
                <a:solidFill>
                  <a:schemeClr val="dk2"/>
                </a:solidFill>
                <a:latin typeface="Times New Roman"/>
                <a:ea typeface="Times New Roman"/>
                <a:cs typeface="Times New Roman"/>
                <a:sym typeface="Times New Roman"/>
              </a:rPr>
              <a:t>	Thresholding</a:t>
            </a:r>
            <a:endParaRPr b="0" i="0" sz="2400" u="none" cap="none" strike="noStrike">
              <a:solidFill>
                <a:schemeClr val="lt1"/>
              </a:solidFill>
              <a:latin typeface="Nunito"/>
              <a:ea typeface="Nunito"/>
              <a:cs typeface="Nunito"/>
              <a:sym typeface="Nunito"/>
            </a:endParaRPr>
          </a:p>
          <a:p>
            <a:pPr indent="-381000" lvl="0" marL="457200" marR="0" rtl="0" algn="l">
              <a:lnSpc>
                <a:spcPct val="115000"/>
              </a:lnSpc>
              <a:spcBef>
                <a:spcPts val="0"/>
              </a:spcBef>
              <a:spcAft>
                <a:spcPts val="0"/>
              </a:spcAft>
              <a:buClr>
                <a:schemeClr val="lt1"/>
              </a:buClr>
              <a:buSzPts val="2400"/>
              <a:buFont typeface="Nunito"/>
              <a:buChar char="❖"/>
            </a:pPr>
            <a:r>
              <a:rPr b="0" i="0" lang="en" sz="2400" u="none" cap="none" strike="noStrike">
                <a:solidFill>
                  <a:schemeClr val="lt1"/>
                </a:solidFill>
                <a:latin typeface="Nunito"/>
                <a:ea typeface="Nunito"/>
                <a:cs typeface="Nunito"/>
                <a:sym typeface="Nunito"/>
              </a:rPr>
              <a:t>Segmentation</a:t>
            </a:r>
            <a:br>
              <a:rPr b="0" i="0" lang="en" sz="2400" u="none" cap="none" strike="noStrike">
                <a:solidFill>
                  <a:schemeClr val="lt1"/>
                </a:solidFill>
                <a:latin typeface="Nunito"/>
                <a:ea typeface="Nunito"/>
                <a:cs typeface="Nunito"/>
                <a:sym typeface="Nunito"/>
              </a:rPr>
            </a:br>
            <a:r>
              <a:rPr b="0" i="0" lang="en" sz="2400" u="none" cap="none" strike="noStrike">
                <a:solidFill>
                  <a:schemeClr val="lt1"/>
                </a:solidFill>
                <a:latin typeface="Nunito"/>
                <a:ea typeface="Nunito"/>
                <a:cs typeface="Nunito"/>
                <a:sym typeface="Nunito"/>
              </a:rPr>
              <a:t>	</a:t>
            </a:r>
            <a:r>
              <a:rPr b="0" i="0" lang="en" sz="1600" u="none" cap="none" strike="noStrike">
                <a:solidFill>
                  <a:schemeClr val="dk2"/>
                </a:solidFill>
                <a:latin typeface="Times New Roman"/>
                <a:ea typeface="Times New Roman"/>
                <a:cs typeface="Times New Roman"/>
                <a:sym typeface="Times New Roman"/>
              </a:rPr>
              <a:t>Line segmentation</a:t>
            </a:r>
            <a:br>
              <a:rPr b="0" i="0" lang="en" sz="1600" u="none" cap="none" strike="noStrike">
                <a:solidFill>
                  <a:schemeClr val="dk2"/>
                </a:solidFill>
                <a:latin typeface="Times New Roman"/>
                <a:ea typeface="Times New Roman"/>
                <a:cs typeface="Times New Roman"/>
                <a:sym typeface="Times New Roman"/>
              </a:rPr>
            </a:br>
            <a:r>
              <a:rPr b="0" i="0" lang="en" sz="1600" u="none" cap="none" strike="noStrike">
                <a:solidFill>
                  <a:schemeClr val="dk2"/>
                </a:solidFill>
                <a:latin typeface="Times New Roman"/>
                <a:ea typeface="Times New Roman"/>
                <a:cs typeface="Times New Roman"/>
                <a:sym typeface="Times New Roman"/>
              </a:rPr>
              <a:t>	Word segmentation</a:t>
            </a:r>
            <a:br>
              <a:rPr b="0" i="0" lang="en" sz="1600" u="none" cap="none" strike="noStrike">
                <a:solidFill>
                  <a:schemeClr val="dk2"/>
                </a:solidFill>
                <a:latin typeface="Times New Roman"/>
                <a:ea typeface="Times New Roman"/>
                <a:cs typeface="Times New Roman"/>
                <a:sym typeface="Times New Roman"/>
              </a:rPr>
            </a:br>
            <a:r>
              <a:rPr b="0" i="0" lang="en" sz="1600" u="none" cap="none" strike="noStrike">
                <a:solidFill>
                  <a:schemeClr val="dk2"/>
                </a:solidFill>
                <a:latin typeface="Times New Roman"/>
                <a:ea typeface="Times New Roman"/>
                <a:cs typeface="Times New Roman"/>
                <a:sym typeface="Times New Roman"/>
              </a:rPr>
              <a:t>	Character segmentation</a:t>
            </a:r>
            <a:endParaRPr b="0" i="0" sz="2400" u="none" cap="none" strike="noStrike">
              <a:solidFill>
                <a:schemeClr val="lt1"/>
              </a:solidFill>
              <a:latin typeface="Nunito"/>
              <a:ea typeface="Nunito"/>
              <a:cs typeface="Nunito"/>
              <a:sym typeface="Nunito"/>
            </a:endParaRPr>
          </a:p>
          <a:p>
            <a:pPr indent="-381000" lvl="0" marL="457200" marR="0" rtl="0" algn="l">
              <a:lnSpc>
                <a:spcPct val="115000"/>
              </a:lnSpc>
              <a:spcBef>
                <a:spcPts val="0"/>
              </a:spcBef>
              <a:spcAft>
                <a:spcPts val="0"/>
              </a:spcAft>
              <a:buClr>
                <a:schemeClr val="lt1"/>
              </a:buClr>
              <a:buSzPts val="2400"/>
              <a:buFont typeface="Nunito"/>
              <a:buChar char="❖"/>
            </a:pPr>
            <a:r>
              <a:rPr b="0" i="0" lang="en" sz="2400" u="none" cap="none" strike="noStrike">
                <a:solidFill>
                  <a:schemeClr val="lt1"/>
                </a:solidFill>
                <a:latin typeface="Nunito"/>
                <a:ea typeface="Nunito"/>
                <a:cs typeface="Nunito"/>
                <a:sym typeface="Nunito"/>
              </a:rPr>
              <a:t>Recognition</a:t>
            </a:r>
            <a:br>
              <a:rPr b="0" i="0" lang="en" sz="2400" u="none" cap="none" strike="noStrike">
                <a:solidFill>
                  <a:schemeClr val="lt1"/>
                </a:solidFill>
                <a:latin typeface="Nunito"/>
                <a:ea typeface="Nunito"/>
                <a:cs typeface="Nunito"/>
                <a:sym typeface="Nunito"/>
              </a:rPr>
            </a:br>
            <a:r>
              <a:rPr b="0" i="0" lang="en" sz="2400" u="none" cap="none" strike="noStrike">
                <a:solidFill>
                  <a:schemeClr val="lt1"/>
                </a:solidFill>
                <a:latin typeface="Nunito"/>
                <a:ea typeface="Nunito"/>
                <a:cs typeface="Nunito"/>
                <a:sym typeface="Nunito"/>
              </a:rPr>
              <a:t>	</a:t>
            </a:r>
            <a:r>
              <a:rPr b="0" i="0" lang="en" sz="1600" u="none" cap="none" strike="noStrike">
                <a:solidFill>
                  <a:schemeClr val="dk2"/>
                </a:solidFill>
                <a:latin typeface="Times New Roman"/>
                <a:ea typeface="Times New Roman"/>
                <a:cs typeface="Times New Roman"/>
                <a:sym typeface="Times New Roman"/>
              </a:rPr>
              <a:t>Feature Extraction</a:t>
            </a:r>
            <a:br>
              <a:rPr b="0" i="0" lang="en" sz="1600" u="none" cap="none" strike="noStrike">
                <a:solidFill>
                  <a:schemeClr val="dk2"/>
                </a:solidFill>
                <a:latin typeface="Times New Roman"/>
                <a:ea typeface="Times New Roman"/>
                <a:cs typeface="Times New Roman"/>
                <a:sym typeface="Times New Roman"/>
              </a:rPr>
            </a:br>
            <a:r>
              <a:rPr b="0" i="0" lang="en" sz="1600" u="none" cap="none" strike="noStrike">
                <a:solidFill>
                  <a:schemeClr val="dk2"/>
                </a:solidFill>
                <a:latin typeface="Times New Roman"/>
                <a:ea typeface="Times New Roman"/>
                <a:cs typeface="Times New Roman"/>
                <a:sym typeface="Times New Roman"/>
              </a:rPr>
              <a:t>	Classifier</a:t>
            </a:r>
            <a:endParaRPr b="0" i="0" sz="2400" u="none" cap="none" strike="noStrike">
              <a:solidFill>
                <a:schemeClr val="lt1"/>
              </a:solidFill>
              <a:latin typeface="Nunito"/>
              <a:ea typeface="Nunito"/>
              <a:cs typeface="Nunito"/>
              <a:sym typeface="Nunito"/>
            </a:endParaRPr>
          </a:p>
          <a:p>
            <a:pPr indent="0" lvl="0" marL="0" marR="0" rtl="0" algn="l">
              <a:lnSpc>
                <a:spcPct val="115000"/>
              </a:lnSpc>
              <a:spcBef>
                <a:spcPts val="1600"/>
              </a:spcBef>
              <a:spcAft>
                <a:spcPts val="1600"/>
              </a:spcAft>
              <a:buClr>
                <a:schemeClr val="dk2"/>
              </a:buClr>
              <a:buSzPts val="1300"/>
              <a:buFont typeface="Calibri"/>
              <a:buNone/>
            </a:pPr>
            <a:r>
              <a:t/>
            </a:r>
            <a:endParaRPr b="0" i="0" sz="1300" u="none" cap="none" strike="noStrike">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819150" y="3013125"/>
            <a:ext cx="7505700" cy="142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Calibri"/>
              <a:buNone/>
            </a:pPr>
            <a:r>
              <a:rPr b="1" i="0" lang="en" sz="1600" u="none" cap="none" strike="noStrike">
                <a:solidFill>
                  <a:schemeClr val="lt1"/>
                </a:solidFill>
                <a:highlight>
                  <a:srgbClr val="FFFFFF"/>
                </a:highlight>
                <a:latin typeface="Times New Roman"/>
                <a:ea typeface="Times New Roman"/>
                <a:cs typeface="Times New Roman"/>
                <a:sym typeface="Times New Roman"/>
              </a:rPr>
              <a:t>Thresholding</a:t>
            </a:r>
            <a:endParaRPr b="1" i="0" sz="1600" u="none" cap="none" strike="noStrike">
              <a:solidFill>
                <a:schemeClr val="lt1"/>
              </a:solidFill>
              <a:highlight>
                <a:srgbClr val="FFFFFF"/>
              </a:highlight>
              <a:latin typeface="Times New Roman"/>
              <a:ea typeface="Times New Roman"/>
              <a:cs typeface="Times New Roman"/>
              <a:sym typeface="Times New Roman"/>
            </a:endParaRPr>
          </a:p>
          <a:p>
            <a:pPr indent="-311150" lvl="0" marL="457200" marR="0" rtl="0" algn="l">
              <a:lnSpc>
                <a:spcPct val="115000"/>
              </a:lnSpc>
              <a:spcBef>
                <a:spcPts val="1600"/>
              </a:spcBef>
              <a:spcAft>
                <a:spcPts val="0"/>
              </a:spcAft>
              <a:buClr>
                <a:srgbClr val="3B3835"/>
              </a:buClr>
              <a:buSzPts val="1300"/>
              <a:buFont typeface="Calibri"/>
              <a:buChar char="●"/>
            </a:pPr>
            <a:r>
              <a:rPr b="0" i="0" lang="en" sz="1050" u="none" cap="none" strike="noStrike">
                <a:solidFill>
                  <a:srgbClr val="3B3835"/>
                </a:solidFill>
                <a:highlight>
                  <a:srgbClr val="FFFFFF"/>
                </a:highlight>
                <a:latin typeface="Roboto"/>
                <a:ea typeface="Roboto"/>
                <a:cs typeface="Roboto"/>
                <a:sym typeface="Roboto"/>
              </a:rPr>
              <a:t> </a:t>
            </a:r>
            <a:r>
              <a:rPr b="0" i="0" lang="en" sz="1400" u="none" cap="none" strike="noStrike">
                <a:solidFill>
                  <a:srgbClr val="3B3835"/>
                </a:solidFill>
                <a:highlight>
                  <a:srgbClr val="FFFFFF"/>
                </a:highlight>
                <a:latin typeface="Times New Roman"/>
                <a:ea typeface="Times New Roman"/>
                <a:cs typeface="Times New Roman"/>
                <a:sym typeface="Times New Roman"/>
              </a:rPr>
              <a:t>Edge Detection </a:t>
            </a:r>
            <a:endParaRPr b="0" i="0" sz="1400" u="none" cap="none" strike="noStrike">
              <a:solidFill>
                <a:srgbClr val="3B3835"/>
              </a:solidFill>
              <a:highlight>
                <a:srgbClr val="FFFFFF"/>
              </a:highlight>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rgbClr val="3B3835"/>
              </a:buClr>
              <a:buSzPts val="1300"/>
              <a:buFont typeface="Calibri"/>
              <a:buChar char="●"/>
            </a:pPr>
            <a:r>
              <a:rPr b="0" i="0" lang="en" sz="1400" u="none" cap="none" strike="noStrike">
                <a:solidFill>
                  <a:srgbClr val="3B3835"/>
                </a:solidFill>
                <a:highlight>
                  <a:srgbClr val="FFFFFF"/>
                </a:highlight>
                <a:latin typeface="Times New Roman"/>
                <a:ea typeface="Times New Roman"/>
                <a:cs typeface="Times New Roman"/>
                <a:sym typeface="Times New Roman"/>
              </a:rPr>
              <a:t>Dilate image Detect</a:t>
            </a:r>
            <a:endParaRPr b="0" i="0" sz="1400" u="none" cap="none" strike="noStrike">
              <a:solidFill>
                <a:schemeClr val="dk2"/>
              </a:solidFill>
              <a:highlight>
                <a:srgbClr val="FFFFFF"/>
              </a:highlight>
              <a:latin typeface="Times New Roman"/>
              <a:ea typeface="Times New Roman"/>
              <a:cs typeface="Times New Roman"/>
              <a:sym typeface="Times New Roman"/>
            </a:endParaRPr>
          </a:p>
        </p:txBody>
      </p:sp>
      <p:pic>
        <p:nvPicPr>
          <p:cNvPr id="178" name="Shape 178"/>
          <p:cNvPicPr preferRelativeResize="0"/>
          <p:nvPr/>
        </p:nvPicPr>
        <p:blipFill rotWithShape="1">
          <a:blip r:embed="rId3">
            <a:alphaModFix/>
          </a:blip>
          <a:srcRect b="27338" l="0" r="0" t="6707"/>
          <a:stretch/>
        </p:blipFill>
        <p:spPr>
          <a:xfrm>
            <a:off x="2107750" y="367500"/>
            <a:ext cx="4110774" cy="203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