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0"/>
  </p:notesMasterIdLst>
  <p:sldIdLst>
    <p:sldId id="348" r:id="rId2"/>
    <p:sldId id="287" r:id="rId3"/>
    <p:sldId id="257" r:id="rId4"/>
    <p:sldId id="260" r:id="rId5"/>
    <p:sldId id="299" r:id="rId6"/>
    <p:sldId id="340" r:id="rId7"/>
    <p:sldId id="288" r:id="rId8"/>
    <p:sldId id="266" r:id="rId9"/>
    <p:sldId id="344" r:id="rId10"/>
    <p:sldId id="345" r:id="rId11"/>
    <p:sldId id="366" r:id="rId12"/>
    <p:sldId id="367" r:id="rId13"/>
    <p:sldId id="368" r:id="rId14"/>
    <p:sldId id="275" r:id="rId15"/>
    <p:sldId id="346" r:id="rId16"/>
    <p:sldId id="270" r:id="rId17"/>
    <p:sldId id="271" r:id="rId18"/>
    <p:sldId id="32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41">
          <p15:clr>
            <a:srgbClr val="A4A3A4"/>
          </p15:clr>
        </p15:guide>
        <p15:guide id="2" pos="3840">
          <p15:clr>
            <a:srgbClr val="A4A3A4"/>
          </p15:clr>
        </p15:guide>
      </p15:sldGuideLst>
    </p:ext>
    <p:ext uri="{2D200454-40CA-4A62-9FC3-DE9A4176ACB9}">
      <p15:notesGuideLst xmlns:p15="http://schemas.microsoft.com/office/powerpoint/2012/main">
        <p15:guide id="1" orient="horz" pos="2855">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5FF3"/>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544" autoAdjust="0"/>
    <p:restoredTop sz="99822" autoAdjust="0"/>
  </p:normalViewPr>
  <p:slideViewPr>
    <p:cSldViewPr>
      <p:cViewPr varScale="1">
        <p:scale>
          <a:sx n="86" d="100"/>
          <a:sy n="86" d="100"/>
        </p:scale>
        <p:origin x="259" y="67"/>
      </p:cViewPr>
      <p:guideLst>
        <p:guide orient="horz" pos="2141"/>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1" d="100"/>
          <a:sy n="51" d="100"/>
        </p:scale>
        <p:origin x="-2736" y="-102"/>
      </p:cViewPr>
      <p:guideLst>
        <p:guide orient="horz" pos="2855"/>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F9B3BC-7FCA-4166-96E5-654288EED0B0}" type="datetimeFigureOut">
              <a:rPr lang="en-US" smtClean="0"/>
              <a:t>5/25/2023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96B92D-2A32-4C16-979B-071562DB202E}"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96B92D-2A32-4C16-979B-071562DB202E}" type="slidenum">
              <a:rPr lang="en-US" smtClean="0"/>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t>8</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t>9</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t>10</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t>14</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t>15</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VIII Semester, Department of ISE, RNSIT</a:t>
            </a:r>
            <a:endParaRPr lang="en-US" dirty="0"/>
          </a:p>
        </p:txBody>
      </p:sp>
      <p:sp>
        <p:nvSpPr>
          <p:cNvPr id="8" name="Footer Placeholder 7"/>
          <p:cNvSpPr>
            <a:spLocks noGrp="1"/>
          </p:cNvSpPr>
          <p:nvPr>
            <p:ph type="ftr" sz="quarter" idx="11"/>
          </p:nvPr>
        </p:nvSpPr>
        <p:spPr/>
        <p:txBody>
          <a:bodyPr/>
          <a:lstStyle/>
          <a:p>
            <a:r>
              <a:rPr lang="en-US"/>
              <a:t>2021 - 2022</a:t>
            </a:r>
            <a:endParaRPr lang="en-US" dirty="0"/>
          </a:p>
        </p:txBody>
      </p:sp>
      <p:sp>
        <p:nvSpPr>
          <p:cNvPr id="9" name="Slide Number Placeholder 8"/>
          <p:cNvSpPr>
            <a:spLocks noGrp="1"/>
          </p:cNvSpPr>
          <p:nvPr>
            <p:ph type="sldNum" sz="quarter" idx="12"/>
          </p:nvPr>
        </p:nvSpPr>
        <p:spPr/>
        <p:txBody>
          <a:bodyPr/>
          <a:lstStyle/>
          <a:p>
            <a:fld id="{5B4F5413-E548-45A8-B9DD-11B71454D5CA}"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VIII Semester, Department of ISE, RNSIT</a:t>
            </a:r>
            <a:endParaRPr lang="en-US" dirty="0"/>
          </a:p>
        </p:txBody>
      </p:sp>
      <p:sp>
        <p:nvSpPr>
          <p:cNvPr id="4" name="Footer Placeholder 3"/>
          <p:cNvSpPr>
            <a:spLocks noGrp="1"/>
          </p:cNvSpPr>
          <p:nvPr>
            <p:ph type="ftr" sz="quarter" idx="11"/>
          </p:nvPr>
        </p:nvSpPr>
        <p:spPr/>
        <p:txBody>
          <a:bodyPr/>
          <a:lstStyle/>
          <a:p>
            <a:r>
              <a:rPr lang="en-US"/>
              <a:t>2021 - 2022</a:t>
            </a:r>
            <a:endParaRPr lang="en-US" dirty="0"/>
          </a:p>
        </p:txBody>
      </p:sp>
      <p:sp>
        <p:nvSpPr>
          <p:cNvPr id="5" name="Slide Number Placeholder 4"/>
          <p:cNvSpPr>
            <a:spLocks noGrp="1"/>
          </p:cNvSpPr>
          <p:nvPr>
            <p:ph type="sldNum" sz="quarter" idx="12"/>
          </p:nvPr>
        </p:nvSpPr>
        <p:spPr/>
        <p:txBody>
          <a:bodyPr/>
          <a:lstStyle/>
          <a:p>
            <a:fld id="{5B4F5413-E548-45A8-B9DD-11B71454D5CA}"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VIII Semester, Department of ISE, RNSIT</a:t>
            </a:r>
            <a:endParaRPr lang="en-US" dirty="0"/>
          </a:p>
        </p:txBody>
      </p:sp>
      <p:sp>
        <p:nvSpPr>
          <p:cNvPr id="3" name="Footer Placeholder 2"/>
          <p:cNvSpPr>
            <a:spLocks noGrp="1"/>
          </p:cNvSpPr>
          <p:nvPr>
            <p:ph type="ftr" sz="quarter" idx="11"/>
          </p:nvPr>
        </p:nvSpPr>
        <p:spPr/>
        <p:txBody>
          <a:bodyPr/>
          <a:lstStyle/>
          <a:p>
            <a:r>
              <a:rPr lang="en-US"/>
              <a:t>2021 - 2022</a:t>
            </a:r>
            <a:endParaRPr lang="en-US" dirty="0"/>
          </a:p>
        </p:txBody>
      </p:sp>
      <p:sp>
        <p:nvSpPr>
          <p:cNvPr id="4" name="Slide Number Placeholder 3"/>
          <p:cNvSpPr>
            <a:spLocks noGrp="1"/>
          </p:cNvSpPr>
          <p:nvPr>
            <p:ph type="sldNum" sz="quarter" idx="12"/>
          </p:nvPr>
        </p:nvSpPr>
        <p:spPr/>
        <p:txBody>
          <a:bodyPr/>
          <a:lstStyle/>
          <a:p>
            <a:fld id="{5B4F5413-E548-45A8-B9DD-11B71454D5CA}"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69416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190898"/>
            <a:ext cx="10515600" cy="503384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3200400" cy="365125"/>
          </a:xfrm>
          <a:prstGeom prst="rect">
            <a:avLst/>
          </a:prstGeom>
        </p:spPr>
        <p:txBody>
          <a:bodyPr vert="horz" lIns="91440" tIns="45720" rIns="91440" bIns="45720" rtlCol="0" anchor="ctr"/>
          <a:lstStyle>
            <a:lvl1pPr algn="l">
              <a:defRPr sz="1200" b="1">
                <a:solidFill>
                  <a:srgbClr val="2B5FF3"/>
                </a:solidFill>
              </a:defRPr>
            </a:lvl1pPr>
          </a:lstStyle>
          <a:p>
            <a:r>
              <a:rPr lang="en-US"/>
              <a:t>VIII Semester, Department of ISE, RNSIT</a:t>
            </a:r>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a:solidFill>
                  <a:srgbClr val="2B5FF3"/>
                </a:solidFill>
              </a:defRPr>
            </a:lvl1pPr>
          </a:lstStyle>
          <a:p>
            <a:r>
              <a:rPr lang="en-US"/>
              <a:t>2021 - 2022</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a:solidFill>
                  <a:srgbClr val="2B5FF3"/>
                </a:solidFill>
              </a:defRPr>
            </a:lvl1pPr>
          </a:lstStyle>
          <a:p>
            <a:fld id="{5B4F5413-E548-45A8-B9DD-11B71454D5CA}" type="slidenum">
              <a:rPr lang="en-US" smtClean="0"/>
              <a:t>‹#›</a:t>
            </a:fld>
            <a:endParaRPr lang="en-US" dirty="0"/>
          </a:p>
        </p:txBody>
      </p:sp>
      <p:pic>
        <p:nvPicPr>
          <p:cNvPr id="7" name="Picture 6" descr="Logo, company name&#10;&#10;Description automatically generated"/>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0"/>
            <a:ext cx="838094" cy="548680"/>
          </a:xfrm>
          <a:prstGeom prst="rect">
            <a:avLst/>
          </a:prstGeom>
        </p:spPr>
      </p:pic>
      <p:pic>
        <p:nvPicPr>
          <p:cNvPr id="8" name="Picture 7" descr="A picture containing calendar&#10;&#10;Description automatically generated"/>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1476139" y="18044"/>
            <a:ext cx="693483" cy="69416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b="1" kern="1200">
          <a:solidFill>
            <a:srgbClr val="00206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2247592"/>
            <a:ext cx="12192000" cy="1285884"/>
          </a:xfrm>
        </p:spPr>
        <p:txBody>
          <a:bodyPr>
            <a:normAutofit/>
          </a:bodyPr>
          <a:lstStyle/>
          <a:p>
            <a:r>
              <a:rPr lang="en-US" sz="3400" b="1" i="1" dirty="0">
                <a:solidFill>
                  <a:srgbClr val="FF0000"/>
                </a:solidFill>
              </a:rPr>
              <a:t>Boston House Price Prediction</a:t>
            </a:r>
            <a:br>
              <a:rPr lang="en-US" sz="3400" dirty="0">
                <a:solidFill>
                  <a:srgbClr val="FF0000"/>
                </a:solidFill>
              </a:rPr>
            </a:br>
            <a:endParaRPr lang="en-US" sz="3400" dirty="0">
              <a:solidFill>
                <a:srgbClr val="FF0000"/>
              </a:solidFill>
            </a:endParaRPr>
          </a:p>
        </p:txBody>
      </p:sp>
      <p:sp>
        <p:nvSpPr>
          <p:cNvPr id="11" name="Subtitle 10"/>
          <p:cNvSpPr>
            <a:spLocks noGrp="1"/>
          </p:cNvSpPr>
          <p:nvPr>
            <p:ph type="subTitle" idx="1"/>
          </p:nvPr>
        </p:nvSpPr>
        <p:spPr>
          <a:xfrm>
            <a:off x="3867148" y="3426452"/>
            <a:ext cx="4457704" cy="824888"/>
          </a:xfrm>
        </p:spPr>
        <p:txBody>
          <a:bodyPr>
            <a:noAutofit/>
          </a:bodyPr>
          <a:lstStyle/>
          <a:p>
            <a:pPr lvl="0" algn="ctr" fontAlgn="base">
              <a:spcBef>
                <a:spcPct val="0"/>
              </a:spcBef>
              <a:spcAft>
                <a:spcPct val="0"/>
              </a:spcAft>
            </a:pPr>
            <a:r>
              <a:rPr lang="en-IN" altLang="en-US" sz="2400" b="1" dirty="0">
                <a:solidFill>
                  <a:srgbClr val="C00000"/>
                </a:solidFill>
                <a:latin typeface="Times New Roman" panose="02020603050405020304" pitchFamily="18" charset="0"/>
                <a:cs typeface="Times New Roman" panose="02020603050405020304" pitchFamily="18" charset="0"/>
              </a:rPr>
              <a:t>SUPRITH SATISH</a:t>
            </a:r>
          </a:p>
          <a:p>
            <a:pPr lvl="0" algn="ctr" fontAlgn="base">
              <a:spcBef>
                <a:spcPct val="0"/>
              </a:spcBef>
              <a:spcAft>
                <a:spcPct val="0"/>
              </a:spcAft>
            </a:pPr>
            <a:r>
              <a:rPr lang="en-US" sz="2400" b="1" dirty="0">
                <a:solidFill>
                  <a:srgbClr val="000066"/>
                </a:solidFill>
                <a:latin typeface="Times New Roman" panose="02020603050405020304" pitchFamily="18" charset="0"/>
                <a:cs typeface="Times New Roman" panose="02020603050405020304" pitchFamily="18" charset="0"/>
              </a:rPr>
              <a:t>1RN19IS1</a:t>
            </a:r>
            <a:r>
              <a:rPr lang="en-IN" b="1" dirty="0">
                <a:solidFill>
                  <a:srgbClr val="000066"/>
                </a:solidFill>
                <a:latin typeface="Times New Roman" panose="02020603050405020304" pitchFamily="18" charset="0"/>
                <a:cs typeface="Times New Roman" panose="02020603050405020304" pitchFamily="18" charset="0"/>
              </a:rPr>
              <a:t>61</a:t>
            </a:r>
            <a:endParaRPr lang="en-IN" altLang="en-US" sz="2400" b="1" dirty="0">
              <a:solidFill>
                <a:srgbClr val="000066"/>
              </a:solidFill>
              <a:latin typeface="Times New Roman" panose="02020603050405020304" pitchFamily="18" charset="0"/>
              <a:cs typeface="Times New Roman" panose="02020603050405020304" pitchFamily="18" charset="0"/>
            </a:endParaRPr>
          </a:p>
        </p:txBody>
      </p:sp>
      <p:sp>
        <p:nvSpPr>
          <p:cNvPr id="7" name="Rectangle 6"/>
          <p:cNvSpPr/>
          <p:nvPr/>
        </p:nvSpPr>
        <p:spPr>
          <a:xfrm>
            <a:off x="0" y="-24735"/>
            <a:ext cx="12192000" cy="1014730"/>
          </a:xfrm>
          <a:prstGeom prst="rect">
            <a:avLst/>
          </a:prstGeom>
        </p:spPr>
        <p:txBody>
          <a:bodyPr wrap="square">
            <a:spAutoFit/>
          </a:bodyPr>
          <a:lstStyle/>
          <a:p>
            <a:pPr algn="ctr">
              <a:defRPr/>
            </a:pPr>
            <a:r>
              <a:rPr lang="en-US" sz="3600" b="1" dirty="0">
                <a:solidFill>
                  <a:srgbClr val="000066"/>
                </a:solidFill>
                <a:latin typeface="Times New Roman" panose="02020603050405020304" pitchFamily="18" charset="0"/>
                <a:cs typeface="Times New Roman" panose="02020603050405020304" pitchFamily="18" charset="0"/>
              </a:rPr>
              <a:t>RNS INSTITUTE OF TECHNOLOGY</a:t>
            </a:r>
          </a:p>
          <a:p>
            <a:pPr algn="ctr">
              <a:defRPr/>
            </a:pPr>
            <a:r>
              <a:rPr lang="en-US" sz="2400" b="1" cap="all" dirty="0">
                <a:solidFill>
                  <a:srgbClr val="000066"/>
                </a:solidFill>
                <a:latin typeface="Times New Roman" panose="02020603050405020304" pitchFamily="18" charset="0"/>
                <a:cs typeface="Times New Roman" panose="02020603050405020304" pitchFamily="18" charset="0"/>
              </a:rPr>
              <a:t>BENGALURU - </a:t>
            </a:r>
            <a:r>
              <a:rPr lang="en-IN" altLang="en-US" sz="2400" b="1" cap="all" dirty="0">
                <a:solidFill>
                  <a:srgbClr val="000066"/>
                </a:solidFill>
                <a:latin typeface="Times New Roman" panose="02020603050405020304" pitchFamily="18" charset="0"/>
                <a:cs typeface="Times New Roman" panose="02020603050405020304" pitchFamily="18" charset="0"/>
              </a:rPr>
              <a:t>5600</a:t>
            </a:r>
            <a:r>
              <a:rPr lang="en-US" sz="2400" b="1" cap="all" dirty="0">
                <a:solidFill>
                  <a:srgbClr val="000066"/>
                </a:solidFill>
                <a:latin typeface="Times New Roman" panose="02020603050405020304" pitchFamily="18" charset="0"/>
                <a:cs typeface="Times New Roman" panose="02020603050405020304" pitchFamily="18" charset="0"/>
              </a:rPr>
              <a:t>98</a:t>
            </a:r>
            <a:endParaRPr lang="en-US" sz="2400" b="1" dirty="0">
              <a:solidFill>
                <a:srgbClr val="000066"/>
              </a:solidFill>
              <a:latin typeface="Times New Roman" panose="02020603050405020304" pitchFamily="18" charset="0"/>
              <a:cs typeface="Times New Roman" panose="02020603050405020304" pitchFamily="18" charset="0"/>
            </a:endParaRPr>
          </a:p>
        </p:txBody>
      </p:sp>
      <p:sp>
        <p:nvSpPr>
          <p:cNvPr id="8" name="Rectangle 7"/>
          <p:cNvSpPr/>
          <p:nvPr/>
        </p:nvSpPr>
        <p:spPr>
          <a:xfrm>
            <a:off x="0" y="983917"/>
            <a:ext cx="12192000" cy="584775"/>
          </a:xfrm>
          <a:prstGeom prst="rect">
            <a:avLst/>
          </a:prstGeom>
        </p:spPr>
        <p:txBody>
          <a:bodyPr wrap="square">
            <a:spAutoFit/>
          </a:bodyPr>
          <a:lstStyle/>
          <a:p>
            <a:pPr algn="ctr"/>
            <a:r>
              <a:rPr lang="en-US" sz="3200" b="1" dirty="0">
                <a:solidFill>
                  <a:srgbClr val="C00000"/>
                </a:solidFill>
                <a:latin typeface="Times New Roman" panose="02020603050405020304" pitchFamily="18" charset="0"/>
                <a:cs typeface="Times New Roman" panose="02020603050405020304" pitchFamily="18" charset="0"/>
              </a:rPr>
              <a:t>DEPARTMENT OF INFORMATION SCIENCE &amp; ENGINEERING</a:t>
            </a:r>
          </a:p>
        </p:txBody>
      </p:sp>
      <p:sp>
        <p:nvSpPr>
          <p:cNvPr id="9" name="Rectangle 8"/>
          <p:cNvSpPr/>
          <p:nvPr/>
        </p:nvSpPr>
        <p:spPr>
          <a:xfrm>
            <a:off x="2600104" y="1783366"/>
            <a:ext cx="6768752" cy="461665"/>
          </a:xfrm>
          <a:prstGeom prst="rect">
            <a:avLst/>
          </a:prstGeom>
        </p:spPr>
        <p:txBody>
          <a:bodyPr wrap="square">
            <a:spAutoFit/>
          </a:bodyPr>
          <a:lstStyle/>
          <a:p>
            <a:pPr algn="ctr"/>
            <a:r>
              <a:rPr lang="en-US" sz="2400" b="1" dirty="0">
                <a:solidFill>
                  <a:srgbClr val="002060"/>
                </a:solidFill>
                <a:latin typeface="Times New Roman" panose="02020603050405020304" pitchFamily="18" charset="0"/>
                <a:cs typeface="Times New Roman" panose="02020603050405020304" pitchFamily="18" charset="0"/>
              </a:rPr>
              <a:t> Presentation on Internship</a:t>
            </a:r>
          </a:p>
        </p:txBody>
      </p:sp>
      <p:sp>
        <p:nvSpPr>
          <p:cNvPr id="10" name="Rectangle 9"/>
          <p:cNvSpPr/>
          <p:nvPr/>
        </p:nvSpPr>
        <p:spPr>
          <a:xfrm>
            <a:off x="35659" y="5269170"/>
            <a:ext cx="5128891" cy="953135"/>
          </a:xfrm>
          <a:prstGeom prst="rect">
            <a:avLst/>
          </a:prstGeom>
        </p:spPr>
        <p:txBody>
          <a:bodyPr wrap="square">
            <a:spAutoFit/>
          </a:bodyPr>
          <a:lstStyle/>
          <a:p>
            <a:pPr lvl="0" algn="ctr" fontAlgn="base">
              <a:spcBef>
                <a:spcPct val="0"/>
              </a:spcBef>
              <a:spcAft>
                <a:spcPct val="0"/>
              </a:spcAft>
            </a:pPr>
            <a:r>
              <a:rPr lang="en-US" b="1" dirty="0">
                <a:solidFill>
                  <a:schemeClr val="tx1">
                    <a:lumMod val="85000"/>
                    <a:lumOff val="15000"/>
                  </a:schemeClr>
                </a:solidFill>
                <a:latin typeface="Times New Roman" panose="02020603050405020304" pitchFamily="18" charset="0"/>
                <a:cs typeface="Times New Roman" panose="02020603050405020304" pitchFamily="18" charset="0"/>
              </a:rPr>
              <a:t> Internal Guide</a:t>
            </a:r>
          </a:p>
          <a:p>
            <a:pPr lvl="0" algn="ctr" fontAlgn="base">
              <a:spcBef>
                <a:spcPct val="0"/>
              </a:spcBef>
              <a:spcAft>
                <a:spcPct val="0"/>
              </a:spcAft>
            </a:pPr>
            <a:r>
              <a:rPr lang="en-IN" sz="2000" b="1" dirty="0">
                <a:solidFill>
                  <a:srgbClr val="000066"/>
                </a:solidFill>
                <a:latin typeface="Times New Roman" panose="02020603050405020304" pitchFamily="18" charset="0"/>
                <a:cs typeface="Times New Roman" panose="02020603050405020304" pitchFamily="18" charset="0"/>
              </a:rPr>
              <a:t>Ms. </a:t>
            </a:r>
            <a:r>
              <a:rPr lang="en-IN" sz="2000" b="1" dirty="0" err="1">
                <a:solidFill>
                  <a:srgbClr val="000066"/>
                </a:solidFill>
                <a:latin typeface="Times New Roman" panose="02020603050405020304" pitchFamily="18" charset="0"/>
                <a:cs typeface="Times New Roman" panose="02020603050405020304" pitchFamily="18" charset="0"/>
              </a:rPr>
              <a:t>Priyanka</a:t>
            </a:r>
            <a:endParaRPr lang="pt-BR" sz="2000" b="1" dirty="0">
              <a:solidFill>
                <a:srgbClr val="000066"/>
              </a:solidFill>
              <a:latin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r>
              <a:rPr lang="en-US" dirty="0">
                <a:solidFill>
                  <a:schemeClr val="tx1">
                    <a:lumMod val="85000"/>
                    <a:lumOff val="15000"/>
                  </a:schemeClr>
                </a:solidFill>
                <a:latin typeface="Times New Roman" panose="02020603050405020304" pitchFamily="18" charset="0"/>
                <a:ea typeface="Times New Roman" panose="02020603050405020304" pitchFamily="18" charset="0"/>
                <a:cs typeface="Times New Roman" panose="02020603050405020304" pitchFamily="18" charset="0"/>
              </a:rPr>
              <a:t>Asst. Prof, Dept of  ISE, RNSIT</a:t>
            </a:r>
            <a:endParaRPr lang="en-US"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14" name="Rectangle 13"/>
          <p:cNvSpPr/>
          <p:nvPr/>
        </p:nvSpPr>
        <p:spPr>
          <a:xfrm>
            <a:off x="7037211" y="5244054"/>
            <a:ext cx="5128891" cy="953135"/>
          </a:xfrm>
          <a:prstGeom prst="rect">
            <a:avLst/>
          </a:prstGeom>
        </p:spPr>
        <p:txBody>
          <a:bodyPr wrap="square">
            <a:spAutoFit/>
          </a:bodyPr>
          <a:lstStyle/>
          <a:p>
            <a:pPr lvl="0" algn="ctr" fontAlgn="base">
              <a:spcBef>
                <a:spcPct val="0"/>
              </a:spcBef>
              <a:spcAft>
                <a:spcPct val="0"/>
              </a:spcAft>
            </a:pPr>
            <a:r>
              <a:rPr lang="en-US" b="1" dirty="0">
                <a:solidFill>
                  <a:schemeClr val="tx1">
                    <a:lumMod val="85000"/>
                    <a:lumOff val="15000"/>
                  </a:schemeClr>
                </a:solidFill>
                <a:latin typeface="Times New Roman" panose="02020603050405020304" pitchFamily="18" charset="0"/>
                <a:cs typeface="Times New Roman" panose="02020603050405020304" pitchFamily="18" charset="0"/>
              </a:rPr>
              <a:t>External Guide</a:t>
            </a:r>
          </a:p>
          <a:p>
            <a:pPr lvl="0" algn="ctr" fontAlgn="base">
              <a:spcBef>
                <a:spcPct val="0"/>
              </a:spcBef>
              <a:spcAft>
                <a:spcPct val="0"/>
              </a:spcAft>
            </a:pPr>
            <a:r>
              <a:rPr lang="en-IN" sz="2000" b="1" dirty="0">
                <a:solidFill>
                  <a:srgbClr val="000066"/>
                </a:solidFill>
                <a:latin typeface="Times New Roman" panose="02020603050405020304" pitchFamily="18" charset="0"/>
                <a:cs typeface="Times New Roman" panose="02020603050405020304" pitchFamily="18" charset="0"/>
              </a:rPr>
              <a:t>Mr. </a:t>
            </a:r>
            <a:r>
              <a:rPr lang="en-IN" sz="2000" b="1" dirty="0" err="1">
                <a:solidFill>
                  <a:srgbClr val="000066"/>
                </a:solidFill>
                <a:latin typeface="Times New Roman" panose="02020603050405020304" pitchFamily="18" charset="0"/>
                <a:cs typeface="Times New Roman" panose="02020603050405020304" pitchFamily="18" charset="0"/>
              </a:rPr>
              <a:t>Arib</a:t>
            </a:r>
            <a:r>
              <a:rPr lang="en-IN" sz="2000" b="1" dirty="0">
                <a:solidFill>
                  <a:srgbClr val="000066"/>
                </a:solidFill>
                <a:latin typeface="Times New Roman" panose="02020603050405020304" pitchFamily="18" charset="0"/>
                <a:cs typeface="Times New Roman" panose="02020603050405020304" pitchFamily="18" charset="0"/>
              </a:rPr>
              <a:t> Nawal</a:t>
            </a:r>
            <a:endParaRPr lang="pt-BR" sz="2000" b="1" dirty="0">
              <a:solidFill>
                <a:srgbClr val="000066"/>
              </a:solidFill>
              <a:latin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r>
              <a:rPr lang="en-US" sz="1800" b="0" strike="noStrike" spc="-1" dirty="0">
                <a:solidFill>
                  <a:srgbClr val="262626"/>
                </a:solidFill>
                <a:latin typeface="Times New Roman" panose="02020603050405020304"/>
                <a:ea typeface="Times New Roman" panose="02020603050405020304"/>
              </a:rPr>
              <a:t>Inflow Technologies, Bangalore</a:t>
            </a:r>
            <a:endParaRPr lang="en-US"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20" name="TextBox 19"/>
          <p:cNvSpPr txBox="1"/>
          <p:nvPr/>
        </p:nvSpPr>
        <p:spPr>
          <a:xfrm>
            <a:off x="7777792" y="4787579"/>
            <a:ext cx="3718808" cy="369332"/>
          </a:xfrm>
          <a:prstGeom prst="rect">
            <a:avLst/>
          </a:prstGeom>
          <a:noFill/>
        </p:spPr>
        <p:txBody>
          <a:bodyPr wrap="square">
            <a:spAutoFit/>
          </a:bodyPr>
          <a:lstStyle/>
          <a:p>
            <a:pPr algn="ctr"/>
            <a:r>
              <a:rPr lang="en-US" b="1" dirty="0">
                <a:solidFill>
                  <a:srgbClr val="C00000"/>
                </a:solidFill>
              </a:rPr>
              <a:t>Inflow Technologies</a:t>
            </a:r>
            <a:endParaRPr lang="en-IN" b="1" dirty="0">
              <a:solidFill>
                <a:srgbClr val="C00000"/>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34426" y="4138460"/>
            <a:ext cx="1524000" cy="762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p:txBody>
      </p:sp>
      <p:sp>
        <p:nvSpPr>
          <p:cNvPr id="6" name="Date Placeholder 5"/>
          <p:cNvSpPr>
            <a:spLocks noGrp="1"/>
          </p:cNvSpPr>
          <p:nvPr>
            <p:ph type="dt" sz="half" idx="10"/>
          </p:nvPr>
        </p:nvSpPr>
        <p:spPr/>
        <p:txBody>
          <a:bodyPr/>
          <a:lstStyle/>
          <a:p>
            <a:r>
              <a:rPr lang="en-US" dirty="0"/>
              <a:t>VII Semester, Department of ISE, RNSIT</a:t>
            </a:r>
          </a:p>
        </p:txBody>
      </p:sp>
      <p:sp>
        <p:nvSpPr>
          <p:cNvPr id="5" name="Footer Placeholder 4"/>
          <p:cNvSpPr>
            <a:spLocks noGrp="1"/>
          </p:cNvSpPr>
          <p:nvPr>
            <p:ph type="ftr" sz="quarter" idx="11"/>
          </p:nvPr>
        </p:nvSpPr>
        <p:spPr/>
        <p:txBody>
          <a:bodyPr/>
          <a:lstStyle/>
          <a:p>
            <a:r>
              <a:rPr lang="en-US" dirty="0"/>
              <a:t>2022 - 2023</a:t>
            </a:r>
          </a:p>
        </p:txBody>
      </p:sp>
      <p:sp>
        <p:nvSpPr>
          <p:cNvPr id="4" name="Slide Number Placeholder 3"/>
          <p:cNvSpPr>
            <a:spLocks noGrp="1"/>
          </p:cNvSpPr>
          <p:nvPr>
            <p:ph type="sldNum" sz="quarter" idx="12"/>
          </p:nvPr>
        </p:nvSpPr>
        <p:spPr/>
        <p:txBody>
          <a:bodyPr/>
          <a:lstStyle/>
          <a:p>
            <a:fld id="{5B4F5413-E548-45A8-B9DD-11B71454D5CA}" type="slidenum">
              <a:rPr lang="en-US" smtClean="0"/>
              <a:t>10</a:t>
            </a:fld>
            <a:endParaRPr lang="en-US" dirty="0"/>
          </a:p>
        </p:txBody>
      </p:sp>
      <p:sp>
        <p:nvSpPr>
          <p:cNvPr id="8" name="TextBox 5"/>
          <p:cNvSpPr txBox="1"/>
          <p:nvPr/>
        </p:nvSpPr>
        <p:spPr>
          <a:xfrm>
            <a:off x="1199515" y="1525270"/>
            <a:ext cx="10297160" cy="3139321"/>
          </a:xfrm>
          <a:prstGeom prst="rect">
            <a:avLst/>
          </a:prstGeom>
          <a:noFill/>
        </p:spPr>
        <p:txBody>
          <a:bodyPr wrap="square" rtlCol="0">
            <a:spAutoFit/>
          </a:bodyPr>
          <a:lstStyle/>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NumPy: NumPy is a general-purpose array-processing package. It provides a high-performance multidimensional array object, and tools for working with these arrays.</a:t>
            </a:r>
          </a:p>
          <a:p>
            <a:pPr marL="342900" indent="-34290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Pandas: Pandas is the most popular python library that is used for data analysis. It provides highly optimized performance with back-end source code is purely written in C or Python.</a:t>
            </a:r>
          </a:p>
          <a:p>
            <a:pPr marL="342900" indent="-34290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sym typeface="+mn-ea"/>
              </a:rPr>
              <a:t>Matplotlib : Matplotlib is a comprehensive library for creating static, animated, and interactive visualizations in Python. Matplotlib consists of several plots like line, bar, scatter, histogram etc.</a:t>
            </a:r>
          </a:p>
          <a:p>
            <a:pPr marL="342900" indent="-34290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sym typeface="+mn-ea"/>
            </a:endParaRP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Scikit-learn: Scikit-learn is an open source Python library that implements a range of machine learning, pre-processing, cross-validation and visualization algorithms using a unified interface.</a:t>
            </a:r>
          </a:p>
        </p:txBody>
      </p:sp>
      <p:sp>
        <p:nvSpPr>
          <p:cNvPr id="11" name="TextBox 4"/>
          <p:cNvSpPr txBox="1"/>
          <p:nvPr/>
        </p:nvSpPr>
        <p:spPr>
          <a:xfrm>
            <a:off x="1199334" y="765266"/>
            <a:ext cx="2913017" cy="400110"/>
          </a:xfrm>
          <a:prstGeom prst="rect">
            <a:avLst/>
          </a:prstGeom>
          <a:noFill/>
        </p:spPr>
        <p:txBody>
          <a:bodyPr wrap="square" rtlCol="0">
            <a:spAutoFit/>
          </a:bodyPr>
          <a:lstStyle/>
          <a:p>
            <a:pPr marL="0" lvl="1" indent="0">
              <a:buFont typeface="Arial" panose="020B0604020202020204" pitchFamily="34" charset="0"/>
              <a:buNone/>
            </a:pPr>
            <a:r>
              <a:rPr lang="en-US" sz="2000" b="1" dirty="0">
                <a:latin typeface="Times New Roman" panose="02020603050405020304" pitchFamily="18" charset="0"/>
                <a:cs typeface="Times New Roman" panose="02020603050405020304" pitchFamily="18" charset="0"/>
              </a:rPr>
              <a:t>Libraries / APIs: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VII Semester, Department of ISE, RNSIT</a:t>
            </a:r>
            <a:endParaRPr lang="en-US" dirty="0"/>
          </a:p>
        </p:txBody>
      </p:sp>
      <p:sp>
        <p:nvSpPr>
          <p:cNvPr id="5" name="Footer Placeholder 4"/>
          <p:cNvSpPr>
            <a:spLocks noGrp="1"/>
          </p:cNvSpPr>
          <p:nvPr>
            <p:ph type="ftr" sz="quarter" idx="11"/>
          </p:nvPr>
        </p:nvSpPr>
        <p:spPr/>
        <p:txBody>
          <a:bodyPr/>
          <a:lstStyle/>
          <a:p>
            <a:r>
              <a:rPr lang="en-US"/>
              <a:t>202</a:t>
            </a:r>
            <a:r>
              <a:rPr lang="en-IN" altLang="en-US"/>
              <a:t>2</a:t>
            </a:r>
            <a:r>
              <a:rPr lang="en-US"/>
              <a:t> - 202</a:t>
            </a:r>
            <a:r>
              <a:rPr lang="en-IN" altLang="en-US"/>
              <a:t>3</a:t>
            </a:r>
            <a:endParaRPr lang="en-IN" altLang="en-US" dirty="0"/>
          </a:p>
        </p:txBody>
      </p:sp>
      <p:sp>
        <p:nvSpPr>
          <p:cNvPr id="7" name="Title 6"/>
          <p:cNvSpPr>
            <a:spLocks noGrp="1"/>
          </p:cNvSpPr>
          <p:nvPr>
            <p:ph type="title"/>
          </p:nvPr>
        </p:nvSpPr>
        <p:spPr/>
        <p:txBody>
          <a:bodyPr>
            <a:noAutofit/>
          </a:bodyPr>
          <a:lstStyle/>
          <a:p>
            <a:pPr algn="ctr"/>
            <a:r>
              <a:rPr lang="en-IN" altLang="en-US" sz="3200" b="1" dirty="0">
                <a:solidFill>
                  <a:schemeClr val="accent1">
                    <a:lumMod val="75000"/>
                  </a:schemeClr>
                </a:solidFill>
                <a:latin typeface="Times New Roman" panose="02020603050405020304" pitchFamily="18" charset="0"/>
                <a:cs typeface="Times New Roman" panose="02020603050405020304" pitchFamily="18" charset="0"/>
              </a:rPr>
              <a:t>Result Analysis</a:t>
            </a:r>
            <a:endParaRPr lang="en-IN" altLang="en-US" sz="3200" b="1" u="sng"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9" name="Content Placeholder 8" descr="crim"/>
          <p:cNvPicPr>
            <a:picLocks noGrp="1" noChangeAspect="1"/>
          </p:cNvPicPr>
          <p:nvPr>
            <p:ph sz="half" idx="2"/>
          </p:nvPr>
        </p:nvPicPr>
        <p:blipFill>
          <a:blip r:embed="rId2"/>
          <a:stretch>
            <a:fillRect/>
          </a:stretch>
        </p:blipFill>
        <p:spPr>
          <a:xfrm>
            <a:off x="2496185" y="920750"/>
            <a:ext cx="4107815" cy="2785110"/>
          </a:xfrm>
          <a:prstGeom prst="rect">
            <a:avLst/>
          </a:prstGeom>
        </p:spPr>
      </p:pic>
      <p:pic>
        <p:nvPicPr>
          <p:cNvPr id="10" name="Picture 9" descr="rm"/>
          <p:cNvPicPr>
            <a:picLocks noChangeAspect="1"/>
          </p:cNvPicPr>
          <p:nvPr/>
        </p:nvPicPr>
        <p:blipFill>
          <a:blip r:embed="rId3"/>
          <a:stretch>
            <a:fillRect/>
          </a:stretch>
        </p:blipFill>
        <p:spPr>
          <a:xfrm>
            <a:off x="6888480" y="3663950"/>
            <a:ext cx="4087495" cy="2777490"/>
          </a:xfrm>
          <a:prstGeom prst="rect">
            <a:avLst/>
          </a:prstGeom>
        </p:spPr>
      </p:pic>
      <p:pic>
        <p:nvPicPr>
          <p:cNvPr id="13" name="Picture 12" descr="nox"/>
          <p:cNvPicPr>
            <a:picLocks noChangeAspect="1"/>
          </p:cNvPicPr>
          <p:nvPr/>
        </p:nvPicPr>
        <p:blipFill>
          <a:blip r:embed="rId4"/>
          <a:stretch>
            <a:fillRect/>
          </a:stretch>
        </p:blipFill>
        <p:spPr>
          <a:xfrm>
            <a:off x="6888480" y="980440"/>
            <a:ext cx="4087495" cy="2665095"/>
          </a:xfrm>
          <a:prstGeom prst="rect">
            <a:avLst/>
          </a:prstGeom>
        </p:spPr>
      </p:pic>
      <p:pic>
        <p:nvPicPr>
          <p:cNvPr id="15" name="Picture 14" descr="indus"/>
          <p:cNvPicPr>
            <a:picLocks noChangeAspect="1"/>
          </p:cNvPicPr>
          <p:nvPr/>
        </p:nvPicPr>
        <p:blipFill>
          <a:blip r:embed="rId5"/>
          <a:stretch>
            <a:fillRect/>
          </a:stretch>
        </p:blipFill>
        <p:spPr>
          <a:xfrm>
            <a:off x="2527300" y="3693795"/>
            <a:ext cx="4182745" cy="2743835"/>
          </a:xfrm>
          <a:prstGeom prst="rect">
            <a:avLst/>
          </a:prstGeom>
        </p:spPr>
      </p:pic>
      <p:sp>
        <p:nvSpPr>
          <p:cNvPr id="20" name="Content Placeholder 19"/>
          <p:cNvSpPr>
            <a:spLocks noGrp="1"/>
          </p:cNvSpPr>
          <p:nvPr>
            <p:ph sz="half" idx="1"/>
          </p:nvPr>
        </p:nvSpPr>
        <p:spPr>
          <a:xfrm>
            <a:off x="838200" y="1253490"/>
            <a:ext cx="1667510" cy="558165"/>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Graphs</a:t>
            </a:r>
            <a:r>
              <a:rPr lang="en-IN" altLang="en-US" dirty="0">
                <a:latin typeface="Times New Roman" panose="02020603050405020304" pitchFamily="18" charset="0"/>
                <a:cs typeface="Times New Roman" panose="02020603050405020304" pitchFamily="18" charset="0"/>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VII Semester, Department of ISE, RNSIT</a:t>
            </a:r>
            <a:endParaRPr lang="en-US" dirty="0"/>
          </a:p>
        </p:txBody>
      </p:sp>
      <p:sp>
        <p:nvSpPr>
          <p:cNvPr id="5" name="Footer Placeholder 4"/>
          <p:cNvSpPr>
            <a:spLocks noGrp="1"/>
          </p:cNvSpPr>
          <p:nvPr>
            <p:ph type="ftr" sz="quarter" idx="11"/>
          </p:nvPr>
        </p:nvSpPr>
        <p:spPr/>
        <p:txBody>
          <a:bodyPr/>
          <a:lstStyle/>
          <a:p>
            <a:r>
              <a:rPr lang="en-US"/>
              <a:t>202</a:t>
            </a:r>
            <a:r>
              <a:rPr lang="en-IN" altLang="en-US"/>
              <a:t>2</a:t>
            </a:r>
            <a:r>
              <a:rPr lang="en-US"/>
              <a:t> - 202</a:t>
            </a:r>
            <a:r>
              <a:rPr lang="en-IN" altLang="en-US"/>
              <a:t>3</a:t>
            </a:r>
            <a:endParaRPr lang="en-IN" alt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t>12</a:t>
            </a:fld>
            <a:endParaRPr lang="en-US" dirty="0"/>
          </a:p>
        </p:txBody>
      </p:sp>
      <p:pic>
        <p:nvPicPr>
          <p:cNvPr id="11" name="Picture 10" descr="tax"/>
          <p:cNvPicPr>
            <a:picLocks noChangeAspect="1"/>
          </p:cNvPicPr>
          <p:nvPr/>
        </p:nvPicPr>
        <p:blipFill>
          <a:blip r:embed="rId2"/>
          <a:stretch>
            <a:fillRect/>
          </a:stretch>
        </p:blipFill>
        <p:spPr>
          <a:xfrm>
            <a:off x="1199515" y="764540"/>
            <a:ext cx="4188460" cy="2816225"/>
          </a:xfrm>
          <a:prstGeom prst="rect">
            <a:avLst/>
          </a:prstGeom>
        </p:spPr>
      </p:pic>
      <p:pic>
        <p:nvPicPr>
          <p:cNvPr id="12" name="Picture 11" descr="dis"/>
          <p:cNvPicPr>
            <a:picLocks noChangeAspect="1"/>
          </p:cNvPicPr>
          <p:nvPr/>
        </p:nvPicPr>
        <p:blipFill>
          <a:blip r:embed="rId3"/>
          <a:stretch>
            <a:fillRect/>
          </a:stretch>
        </p:blipFill>
        <p:spPr>
          <a:xfrm>
            <a:off x="6024880" y="764540"/>
            <a:ext cx="4064000" cy="2732405"/>
          </a:xfrm>
          <a:prstGeom prst="rect">
            <a:avLst/>
          </a:prstGeom>
        </p:spPr>
      </p:pic>
      <p:pic>
        <p:nvPicPr>
          <p:cNvPr id="14" name="Picture 13" descr="age"/>
          <p:cNvPicPr>
            <a:picLocks noChangeAspect="1"/>
          </p:cNvPicPr>
          <p:nvPr/>
        </p:nvPicPr>
        <p:blipFill>
          <a:blip r:embed="rId4"/>
          <a:stretch>
            <a:fillRect/>
          </a:stretch>
        </p:blipFill>
        <p:spPr>
          <a:xfrm>
            <a:off x="1199515" y="3500755"/>
            <a:ext cx="4298315" cy="2799080"/>
          </a:xfrm>
          <a:prstGeom prst="rect">
            <a:avLst/>
          </a:prstGeom>
        </p:spPr>
      </p:pic>
      <p:pic>
        <p:nvPicPr>
          <p:cNvPr id="16" name="Picture 15" descr="lstat"/>
          <p:cNvPicPr>
            <a:picLocks noChangeAspect="1"/>
          </p:cNvPicPr>
          <p:nvPr/>
        </p:nvPicPr>
        <p:blipFill>
          <a:blip r:embed="rId5"/>
          <a:stretch>
            <a:fillRect/>
          </a:stretch>
        </p:blipFill>
        <p:spPr>
          <a:xfrm>
            <a:off x="6028055" y="3429000"/>
            <a:ext cx="4179570" cy="27178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dirty="0"/>
              <a:t>2022 - 2023</a:t>
            </a:r>
          </a:p>
        </p:txBody>
      </p:sp>
      <p:sp>
        <p:nvSpPr>
          <p:cNvPr id="6" name="Slide Number Placeholder 5"/>
          <p:cNvSpPr>
            <a:spLocks noGrp="1"/>
          </p:cNvSpPr>
          <p:nvPr>
            <p:ph type="sldNum" sz="quarter" idx="12"/>
          </p:nvPr>
        </p:nvSpPr>
        <p:spPr/>
        <p:txBody>
          <a:bodyPr/>
          <a:lstStyle/>
          <a:p>
            <a:fld id="{5B4F5413-E548-45A8-B9DD-11B71454D5CA}" type="slidenum">
              <a:rPr lang="en-US" smtClean="0"/>
              <a:t>13</a:t>
            </a:fld>
            <a:endParaRPr lang="en-US" dirty="0"/>
          </a:p>
        </p:txBody>
      </p:sp>
      <p:sp>
        <p:nvSpPr>
          <p:cNvPr id="8" name="TextBox 6"/>
          <p:cNvSpPr txBox="1"/>
          <p:nvPr/>
        </p:nvSpPr>
        <p:spPr>
          <a:xfrm>
            <a:off x="909772" y="5756093"/>
            <a:ext cx="3056709"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Fig: Accuracy &amp; Prediction</a:t>
            </a:r>
          </a:p>
        </p:txBody>
      </p:sp>
      <p:sp>
        <p:nvSpPr>
          <p:cNvPr id="9" name="TextBox 7"/>
          <p:cNvSpPr txBox="1"/>
          <p:nvPr/>
        </p:nvSpPr>
        <p:spPr>
          <a:xfrm>
            <a:off x="7608660" y="5805169"/>
            <a:ext cx="3056709"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Fig: Result visualization</a:t>
            </a:r>
          </a:p>
        </p:txBody>
      </p:sp>
      <p:sp>
        <p:nvSpPr>
          <p:cNvPr id="12" name="Content Placeholder 2"/>
          <p:cNvSpPr>
            <a:spLocks noGrp="1"/>
          </p:cNvSpPr>
          <p:nvPr/>
        </p:nvSpPr>
        <p:spPr>
          <a:xfrm>
            <a:off x="838200" y="475615"/>
            <a:ext cx="2039620" cy="5289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alt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Snapshots</a:t>
            </a:r>
            <a:r>
              <a:rPr lang="en-IN" altLang="en-US" dirty="0">
                <a:latin typeface="Times New Roman" panose="02020603050405020304" pitchFamily="18" charset="0"/>
                <a:cs typeface="Times New Roman" panose="02020603050405020304" pitchFamily="18" charset="0"/>
              </a:rPr>
              <a:t> :</a:t>
            </a:r>
          </a:p>
        </p:txBody>
      </p:sp>
      <p:pic>
        <p:nvPicPr>
          <p:cNvPr id="3" name="Picture 2">
            <a:extLst>
              <a:ext uri="{FF2B5EF4-FFF2-40B4-BE49-F238E27FC236}">
                <a16:creationId xmlns:a16="http://schemas.microsoft.com/office/drawing/2014/main" id="{3650BFB6-3DF0-1387-FB3B-9D3FFA4A9C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982" y="957598"/>
            <a:ext cx="5019675" cy="4598347"/>
          </a:xfrm>
          <a:prstGeom prst="rect">
            <a:avLst/>
          </a:prstGeom>
        </p:spPr>
      </p:pic>
      <p:pic>
        <p:nvPicPr>
          <p:cNvPr id="13" name="Picture 12">
            <a:extLst>
              <a:ext uri="{FF2B5EF4-FFF2-40B4-BE49-F238E27FC236}">
                <a16:creationId xmlns:a16="http://schemas.microsoft.com/office/drawing/2014/main" id="{59C84F77-5D54-5C7E-BBAE-954C662641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7030" y="652721"/>
            <a:ext cx="6172841" cy="513136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3552" y="191482"/>
            <a:ext cx="7467600" cy="714396"/>
          </a:xfrm>
        </p:spPr>
        <p:txBody>
          <a:bodyPr>
            <a:normAutofit/>
          </a:bodyPr>
          <a:lstStyle/>
          <a:p>
            <a:pPr algn="ctr"/>
            <a:r>
              <a:rPr lang="en-US" sz="3200" b="1" dirty="0">
                <a:solidFill>
                  <a:schemeClr val="accent1">
                    <a:lumMod val="75000"/>
                  </a:schemeClr>
                </a:solidFill>
                <a:latin typeface="Times New Roman" panose="02020603050405020304" pitchFamily="18" charset="0"/>
                <a:cs typeface="Times New Roman" panose="02020603050405020304" pitchFamily="18" charset="0"/>
              </a:rPr>
              <a:t>CONCLUSIONS</a:t>
            </a:r>
            <a:endParaRPr lang="en-IN" sz="32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23392" y="944724"/>
            <a:ext cx="11089232" cy="5292588"/>
          </a:xfrm>
        </p:spPr>
        <p:txBody>
          <a:bodyPr>
            <a:normAutofit/>
          </a:bodyPr>
          <a:lstStyle/>
          <a:p>
            <a:pPr algn="just">
              <a:buFont typeface="Wingdings" panose="05000000000000000000" pitchFamily="2" charset="2"/>
              <a:buChar char="q"/>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In this project, we analyzed the Boston House pricing dataset. We found that predicting the price of a house is highly dependent on the median value of the owner-occupied homes, the pupil-teacher ratio by town, the percentage of people with lower status, and the average number of rooms per dwelling. Linear Regression algorithm is used to find the result.</a:t>
            </a:r>
          </a:p>
          <a:p>
            <a:pPr algn="just">
              <a:buFont typeface="Wingdings" panose="05000000000000000000" pitchFamily="2" charset="2"/>
              <a:buChar char="q"/>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2000" dirty="0">
                <a:effectLst/>
                <a:latin typeface="Times New Roman" panose="02020603050405020304" pitchFamily="18" charset="0"/>
                <a:ea typeface="Calibri" panose="020F0502020204030204" pitchFamily="34" charset="0"/>
                <a:cs typeface="Times New Roman" panose="02020603050405020304" pitchFamily="18" charset="0"/>
              </a:rPr>
              <a:t>We achieved the goals that we had set for this project. We have gained the complete information about the linear regression algorithm. We initially explore</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d</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the dataset given, observe the features and get relative relationships between them</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Plo</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ed</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charts and graphs to perform data analysis. And finally develop</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ed</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an optimal data model, which satisfies all the requirements and predicts the price of the house accurately.</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q"/>
            </a:pPr>
            <a:endParaRPr lang="en-US" sz="2400" dirty="0"/>
          </a:p>
        </p:txBody>
      </p:sp>
      <p:sp>
        <p:nvSpPr>
          <p:cNvPr id="5" name="Date Placeholder 4"/>
          <p:cNvSpPr>
            <a:spLocks noGrp="1"/>
          </p:cNvSpPr>
          <p:nvPr>
            <p:ph type="dt" sz="half" idx="10"/>
          </p:nvPr>
        </p:nvSpPr>
        <p:spPr/>
        <p:txBody>
          <a:bodyPr/>
          <a:lstStyle/>
          <a:p>
            <a:r>
              <a:rPr lang="en-US" dirty="0"/>
              <a:t>VII Semester, Department of ISE, RNSIT</a:t>
            </a:r>
          </a:p>
        </p:txBody>
      </p:sp>
      <p:sp>
        <p:nvSpPr>
          <p:cNvPr id="4" name="Footer Placeholder 3"/>
          <p:cNvSpPr>
            <a:spLocks noGrp="1"/>
          </p:cNvSpPr>
          <p:nvPr>
            <p:ph type="ftr" sz="quarter" idx="11"/>
          </p:nvPr>
        </p:nvSpPr>
        <p:spPr/>
        <p:txBody>
          <a:bodyPr/>
          <a:lstStyle/>
          <a:p>
            <a:r>
              <a:rPr lang="en-US" dirty="0"/>
              <a:t>2022 - 2023</a:t>
            </a:r>
          </a:p>
        </p:txBody>
      </p:sp>
      <p:sp>
        <p:nvSpPr>
          <p:cNvPr id="7" name="Slide Number Placeholder 6"/>
          <p:cNvSpPr>
            <a:spLocks noGrp="1"/>
          </p:cNvSpPr>
          <p:nvPr>
            <p:ph type="sldNum" sz="quarter" idx="12"/>
          </p:nvPr>
        </p:nvSpPr>
        <p:spPr/>
        <p:txBody>
          <a:bodyPr/>
          <a:lstStyle/>
          <a:p>
            <a:fld id="{5B4F5413-E548-45A8-B9DD-11B71454D5CA}" type="slidenum">
              <a:rPr lang="en-US" smtClean="0"/>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5560" y="136525"/>
            <a:ext cx="7467600" cy="714396"/>
          </a:xfrm>
        </p:spPr>
        <p:txBody>
          <a:bodyPr>
            <a:normAutofit/>
          </a:bodyPr>
          <a:lstStyle/>
          <a:p>
            <a:pPr algn="ctr"/>
            <a:r>
              <a:rPr lang="en-US" sz="3200" b="1" dirty="0">
                <a:solidFill>
                  <a:schemeClr val="accent1">
                    <a:lumMod val="75000"/>
                  </a:schemeClr>
                </a:solidFill>
                <a:latin typeface="Times New Roman" panose="02020603050405020304" pitchFamily="18" charset="0"/>
                <a:cs typeface="Times New Roman" panose="02020603050405020304" pitchFamily="18" charset="0"/>
              </a:rPr>
              <a:t>Future Enhancements</a:t>
            </a:r>
            <a:endParaRPr lang="en-IN" sz="32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95230" y="1268760"/>
            <a:ext cx="11317394" cy="4968552"/>
          </a:xfrm>
        </p:spPr>
        <p:txBody>
          <a:bodyPr>
            <a:normAutofit/>
          </a:bodyPr>
          <a:lstStyle/>
          <a:p>
            <a:pPr algn="just"/>
            <a:r>
              <a:rPr lang="en-US" sz="2000" dirty="0">
                <a:effectLst/>
                <a:latin typeface="Times New Roman" panose="02020603050405020304" pitchFamily="18" charset="0"/>
                <a:ea typeface="Calibri" panose="020F0502020204030204" pitchFamily="34" charset="0"/>
              </a:rPr>
              <a:t>Implement GUI for this project. </a:t>
            </a:r>
          </a:p>
          <a:p>
            <a:pPr algn="just"/>
            <a:endParaRPr lang="en-US" sz="2000" dirty="0">
              <a:latin typeface="Times New Roman" panose="02020603050405020304" pitchFamily="18" charset="0"/>
              <a:ea typeface="Calibri" panose="020F0502020204030204" pitchFamily="34" charset="0"/>
            </a:endParaRPr>
          </a:p>
          <a:p>
            <a:pPr algn="just"/>
            <a:r>
              <a:rPr lang="en-US" sz="2000" dirty="0">
                <a:effectLst/>
                <a:latin typeface="Times New Roman" panose="02020603050405020304" pitchFamily="18" charset="0"/>
                <a:ea typeface="Calibri" panose="020F0502020204030204" pitchFamily="34" charset="0"/>
              </a:rPr>
              <a:t>Understand and implement the same for prediction of prices in general and not specific to Boston.</a:t>
            </a:r>
            <a:endParaRPr lang="en-US" sz="2000" dirty="0"/>
          </a:p>
        </p:txBody>
      </p:sp>
      <p:sp>
        <p:nvSpPr>
          <p:cNvPr id="5" name="Date Placeholder 4"/>
          <p:cNvSpPr>
            <a:spLocks noGrp="1"/>
          </p:cNvSpPr>
          <p:nvPr>
            <p:ph type="dt" sz="half" idx="10"/>
          </p:nvPr>
        </p:nvSpPr>
        <p:spPr/>
        <p:txBody>
          <a:bodyPr/>
          <a:lstStyle/>
          <a:p>
            <a:r>
              <a:rPr lang="en-US" dirty="0"/>
              <a:t>VII Semester, Department of ISE, RNSIT</a:t>
            </a:r>
          </a:p>
        </p:txBody>
      </p:sp>
      <p:sp>
        <p:nvSpPr>
          <p:cNvPr id="4" name="Footer Placeholder 3"/>
          <p:cNvSpPr>
            <a:spLocks noGrp="1"/>
          </p:cNvSpPr>
          <p:nvPr>
            <p:ph type="ftr" sz="quarter" idx="11"/>
          </p:nvPr>
        </p:nvSpPr>
        <p:spPr/>
        <p:txBody>
          <a:bodyPr/>
          <a:lstStyle/>
          <a:p>
            <a:r>
              <a:rPr lang="en-US" dirty="0"/>
              <a:t>2022 - 2023</a:t>
            </a:r>
          </a:p>
        </p:txBody>
      </p:sp>
      <p:sp>
        <p:nvSpPr>
          <p:cNvPr id="7" name="Slide Number Placeholder 6"/>
          <p:cNvSpPr>
            <a:spLocks noGrp="1"/>
          </p:cNvSpPr>
          <p:nvPr>
            <p:ph type="sldNum" sz="quarter" idx="12"/>
          </p:nvPr>
        </p:nvSpPr>
        <p:spPr/>
        <p:txBody>
          <a:bodyPr/>
          <a:lstStyle/>
          <a:p>
            <a:fld id="{5B4F5413-E548-45A8-B9DD-11B71454D5CA}" type="slidenum">
              <a:rPr lang="en-US" smtClean="0"/>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3432" y="136525"/>
            <a:ext cx="10370368" cy="6219825"/>
          </a:xfrm>
        </p:spPr>
        <p:txBody>
          <a:bodyPr>
            <a:normAutofit/>
          </a:bodyPr>
          <a:lstStyle/>
          <a:p>
            <a:pPr algn="ctr">
              <a:buNone/>
            </a:pPr>
            <a:r>
              <a:rPr lang="en-US" sz="3200" b="1" dirty="0">
                <a:solidFill>
                  <a:schemeClr val="accent1">
                    <a:lumMod val="75000"/>
                  </a:schemeClr>
                </a:solidFill>
                <a:latin typeface="Times New Roman" panose="02020603050405020304" pitchFamily="18" charset="0"/>
                <a:cs typeface="Times New Roman" panose="02020603050405020304" pitchFamily="18" charset="0"/>
              </a:rPr>
              <a:t>REFERENCES</a:t>
            </a:r>
          </a:p>
          <a:p>
            <a:pPr>
              <a:buNone/>
            </a:pPr>
            <a:r>
              <a:rPr lang="en-US" sz="1800" dirty="0">
                <a:solidFill>
                  <a:schemeClr val="tx1">
                    <a:lumMod val="75000"/>
                    <a:lumOff val="25000"/>
                  </a:schemeClr>
                </a:solidFill>
              </a:rPr>
              <a:t> </a:t>
            </a:r>
          </a:p>
          <a:p>
            <a:r>
              <a:rPr lang="en-IN" sz="2000" dirty="0">
                <a:effectLst/>
                <a:latin typeface="Times New Roman" panose="02020603050405020304" pitchFamily="18" charset="0"/>
                <a:ea typeface="Calibri" panose="020F0502020204030204" pitchFamily="34" charset="0"/>
                <a:cs typeface="Times New Roman" panose="02020603050405020304" pitchFamily="18" charset="0"/>
              </a:rPr>
              <a:t>Machine Learning by Tom Mitchell</a:t>
            </a:r>
          </a:p>
          <a:p>
            <a:endParaRPr lang="en-US" sz="2000" dirty="0">
              <a:latin typeface="Times New Roman" panose="02020603050405020304" pitchFamily="18" charset="0"/>
              <a:cs typeface="Times New Roman" panose="02020603050405020304" pitchFamily="18" charset="0"/>
            </a:endParaRPr>
          </a:p>
          <a:p>
            <a:r>
              <a:rPr lang="en-US" sz="20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Machine Learning algorithms at  www.medium.com</a:t>
            </a:r>
          </a:p>
          <a:p>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IN" altLang="en-US" sz="2000" dirty="0">
                <a:solidFill>
                  <a:schemeClr val="tx1">
                    <a:lumMod val="75000"/>
                    <a:lumOff val="25000"/>
                  </a:schemeClr>
                </a:solidFill>
                <a:latin typeface="Times New Roman" panose="02020603050405020304" pitchFamily="18" charset="0"/>
                <a:cs typeface="Times New Roman" panose="02020603050405020304" pitchFamily="18" charset="0"/>
              </a:rPr>
              <a:t> Dataset at </a:t>
            </a: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www.kaggle.com</a:t>
            </a:r>
          </a:p>
          <a:p>
            <a:pPr marL="0" indent="0">
              <a:buFont typeface="Wingdings" panose="05000000000000000000" pitchFamily="2" charset="2"/>
              <a:buNone/>
            </a:pPr>
            <a:endParaRPr lang="en-US" sz="2000" b="1" dirty="0">
              <a:solidFill>
                <a:schemeClr val="tx1">
                  <a:lumMod val="75000"/>
                  <a:lumOff val="25000"/>
                </a:schemeClr>
              </a:solidFill>
              <a:latin typeface="Times New Roman" panose="02020603050405020304" pitchFamily="18" charset="0"/>
              <a:cs typeface="Times New Roman" panose="02020603050405020304" pitchFamily="18" charset="0"/>
            </a:endParaRPr>
          </a:p>
          <a:p>
            <a:pPr marL="0" indent="0">
              <a:buNone/>
            </a:pPr>
            <a:endParaRPr 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dirty="0"/>
              <a:t>VII Semester, Department of ISE, RNSIT</a:t>
            </a:r>
          </a:p>
        </p:txBody>
      </p:sp>
      <p:sp>
        <p:nvSpPr>
          <p:cNvPr id="2" name="Footer Placeholder 1"/>
          <p:cNvSpPr>
            <a:spLocks noGrp="1"/>
          </p:cNvSpPr>
          <p:nvPr>
            <p:ph type="ftr" sz="quarter" idx="11"/>
          </p:nvPr>
        </p:nvSpPr>
        <p:spPr/>
        <p:txBody>
          <a:bodyPr/>
          <a:lstStyle/>
          <a:p>
            <a:r>
              <a:rPr lang="en-US" dirty="0"/>
              <a:t>2022 - 2023</a:t>
            </a:r>
          </a:p>
        </p:txBody>
      </p:sp>
      <p:sp>
        <p:nvSpPr>
          <p:cNvPr id="6" name="Slide Number Placeholder 5"/>
          <p:cNvSpPr>
            <a:spLocks noGrp="1"/>
          </p:cNvSpPr>
          <p:nvPr>
            <p:ph type="sldNum" sz="quarter" idx="12"/>
          </p:nvPr>
        </p:nvSpPr>
        <p:spPr/>
        <p:txBody>
          <a:bodyPr/>
          <a:lstStyle/>
          <a:p>
            <a:fld id="{5B4F5413-E548-45A8-B9DD-11B71454D5CA}" type="slidenum">
              <a:rPr lang="en-US" smtClean="0"/>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3632" y="2132856"/>
            <a:ext cx="6428184" cy="990600"/>
          </a:xfrm>
        </p:spPr>
        <p:txBody>
          <a:bodyPr>
            <a:normAutofit/>
          </a:bodyPr>
          <a:lstStyle/>
          <a:p>
            <a:pPr algn="ctr"/>
            <a:r>
              <a:rPr lang="en-US" sz="4800" b="1" dirty="0">
                <a:ln w="10541" cmpd="sng">
                  <a:solidFill>
                    <a:schemeClr val="accent1">
                      <a:shade val="88000"/>
                      <a:satMod val="110000"/>
                    </a:schemeClr>
                  </a:solidFill>
                  <a:prstDash val="solid"/>
                </a:ln>
                <a:solidFill>
                  <a:srgbClr val="000066"/>
                </a:solidFill>
              </a:rPr>
              <a:t>Question and Answer</a:t>
            </a:r>
          </a:p>
        </p:txBody>
      </p:sp>
      <p:sp>
        <p:nvSpPr>
          <p:cNvPr id="4" name="Date Placeholder 3"/>
          <p:cNvSpPr>
            <a:spLocks noGrp="1"/>
          </p:cNvSpPr>
          <p:nvPr>
            <p:ph type="dt" sz="half" idx="10"/>
          </p:nvPr>
        </p:nvSpPr>
        <p:spPr/>
        <p:txBody>
          <a:bodyPr/>
          <a:lstStyle/>
          <a:p>
            <a:r>
              <a:rPr lang="en-US" dirty="0"/>
              <a:t>VII Semester, Department of ISE, RNSIT</a:t>
            </a:r>
          </a:p>
        </p:txBody>
      </p:sp>
      <p:sp>
        <p:nvSpPr>
          <p:cNvPr id="3" name="Footer Placeholder 2"/>
          <p:cNvSpPr>
            <a:spLocks noGrp="1"/>
          </p:cNvSpPr>
          <p:nvPr>
            <p:ph type="ftr" sz="quarter" idx="11"/>
          </p:nvPr>
        </p:nvSpPr>
        <p:spPr/>
        <p:txBody>
          <a:bodyPr/>
          <a:lstStyle/>
          <a:p>
            <a:r>
              <a:rPr lang="en-US" dirty="0"/>
              <a:t>2022 - 2023</a:t>
            </a:r>
          </a:p>
        </p:txBody>
      </p:sp>
      <p:sp>
        <p:nvSpPr>
          <p:cNvPr id="6" name="Slide Number Placeholder 5"/>
          <p:cNvSpPr>
            <a:spLocks noGrp="1"/>
          </p:cNvSpPr>
          <p:nvPr>
            <p:ph type="sldNum" sz="quarter" idx="12"/>
          </p:nvPr>
        </p:nvSpPr>
        <p:spPr/>
        <p:txBody>
          <a:bodyPr/>
          <a:lstStyle/>
          <a:p>
            <a:fld id="{5B4F5413-E548-45A8-B9DD-11B71454D5CA}" type="slidenum">
              <a:rPr lang="en-US" smtClean="0"/>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9616" y="2458552"/>
            <a:ext cx="6553200" cy="754424"/>
          </a:xfrm>
        </p:spPr>
        <p:txBody>
          <a:bodyPr>
            <a:normAutofit/>
          </a:bodyPr>
          <a:lstStyle/>
          <a:p>
            <a:pPr algn="ctr"/>
            <a:r>
              <a:rPr lang="en-US" sz="4800" b="1" dirty="0">
                <a:ln w="10541" cmpd="sng">
                  <a:solidFill>
                    <a:schemeClr val="accent1">
                      <a:shade val="88000"/>
                      <a:satMod val="110000"/>
                    </a:schemeClr>
                  </a:solidFill>
                  <a:prstDash val="solid"/>
                </a:ln>
                <a:solidFill>
                  <a:srgbClr val="000066"/>
                </a:solidFill>
              </a:rPr>
              <a:t>THANK YOU</a:t>
            </a:r>
          </a:p>
        </p:txBody>
      </p:sp>
      <p:sp>
        <p:nvSpPr>
          <p:cNvPr id="4" name="Date Placeholder 3"/>
          <p:cNvSpPr>
            <a:spLocks noGrp="1"/>
          </p:cNvSpPr>
          <p:nvPr>
            <p:ph type="dt" sz="half" idx="10"/>
          </p:nvPr>
        </p:nvSpPr>
        <p:spPr/>
        <p:txBody>
          <a:bodyPr/>
          <a:lstStyle/>
          <a:p>
            <a:r>
              <a:rPr lang="en-US" dirty="0"/>
              <a:t>VII Semester, Department of ISE, RNSIT</a:t>
            </a:r>
          </a:p>
        </p:txBody>
      </p:sp>
      <p:sp>
        <p:nvSpPr>
          <p:cNvPr id="3" name="Footer Placeholder 2"/>
          <p:cNvSpPr>
            <a:spLocks noGrp="1"/>
          </p:cNvSpPr>
          <p:nvPr>
            <p:ph type="ftr" sz="quarter" idx="11"/>
          </p:nvPr>
        </p:nvSpPr>
        <p:spPr/>
        <p:txBody>
          <a:bodyPr/>
          <a:lstStyle/>
          <a:p>
            <a:r>
              <a:rPr lang="en-US" dirty="0"/>
              <a:t>2022 - 2023</a:t>
            </a:r>
          </a:p>
        </p:txBody>
      </p:sp>
      <p:sp>
        <p:nvSpPr>
          <p:cNvPr id="6" name="Slide Number Placeholder 5"/>
          <p:cNvSpPr>
            <a:spLocks noGrp="1"/>
          </p:cNvSpPr>
          <p:nvPr>
            <p:ph type="sldNum" sz="quarter" idx="12"/>
          </p:nvPr>
        </p:nvSpPr>
        <p:spPr/>
        <p:txBody>
          <a:bodyPr/>
          <a:lstStyle/>
          <a:p>
            <a:fld id="{5B4F5413-E548-45A8-B9DD-11B71454D5CA}" type="slidenum">
              <a:rPr lang="en-US" smtClean="0"/>
              <a:t>18</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2596" y="53752"/>
            <a:ext cx="7467600" cy="1143000"/>
          </a:xfrm>
        </p:spPr>
        <p:txBody>
          <a:bodyPr>
            <a:normAutofit/>
          </a:bodyPr>
          <a:lstStyle/>
          <a:p>
            <a:pPr algn="ctr"/>
            <a:r>
              <a:rPr lang="en-IN" sz="3200" b="1" dirty="0">
                <a:solidFill>
                  <a:schemeClr val="accent1">
                    <a:lumMod val="75000"/>
                  </a:schemeClr>
                </a:solidFill>
                <a:latin typeface="Times New Roman" panose="02020603050405020304" pitchFamily="18" charset="0"/>
                <a:cs typeface="Times New Roman" panose="02020603050405020304" pitchFamily="18" charset="0"/>
              </a:rPr>
              <a:t>AGENDA</a:t>
            </a:r>
          </a:p>
        </p:txBody>
      </p:sp>
      <p:sp>
        <p:nvSpPr>
          <p:cNvPr id="3" name="Content Placeholder 2"/>
          <p:cNvSpPr>
            <a:spLocks noGrp="1"/>
          </p:cNvSpPr>
          <p:nvPr>
            <p:ph idx="1"/>
          </p:nvPr>
        </p:nvSpPr>
        <p:spPr>
          <a:xfrm>
            <a:off x="2152650" y="1484785"/>
            <a:ext cx="7886700" cy="4692179"/>
          </a:xfrm>
        </p:spPr>
        <p:txBody>
          <a:bodyPr>
            <a:normAutofit fontScale="92500" lnSpcReduction="20000"/>
          </a:bodyPr>
          <a:lstStyle/>
          <a:p>
            <a:pPr marL="355600" indent="-35560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Abstract</a:t>
            </a:r>
          </a:p>
          <a:p>
            <a:pPr marL="355600" indent="-35560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About the Company</a:t>
            </a:r>
          </a:p>
          <a:p>
            <a:pPr marL="355600" indent="-35560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Literature Survey</a:t>
            </a:r>
          </a:p>
          <a:p>
            <a:pPr marL="355600" indent="-35560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Introduction</a:t>
            </a:r>
          </a:p>
          <a:p>
            <a:pPr marL="355600" indent="-35560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Requirements</a:t>
            </a:r>
          </a:p>
          <a:p>
            <a:pPr marL="355600" indent="-35560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Design</a:t>
            </a:r>
          </a:p>
          <a:p>
            <a:pPr marL="355600" indent="-35560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Implementation</a:t>
            </a:r>
          </a:p>
          <a:p>
            <a:pPr marL="355600" indent="-35560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Result Analysis</a:t>
            </a:r>
          </a:p>
          <a:p>
            <a:pPr marL="355600" indent="-35560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Conclusion and Future Enhancements</a:t>
            </a:r>
          </a:p>
          <a:p>
            <a:pPr marL="355600" indent="-35560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References</a:t>
            </a:r>
          </a:p>
          <a:p>
            <a:pPr marL="355600" indent="-35560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Q &amp; A</a:t>
            </a:r>
          </a:p>
          <a:p>
            <a:pPr marL="0" indent="0">
              <a:buNone/>
            </a:pPr>
            <a:endParaRPr lang="en-IN" dirty="0">
              <a:solidFill>
                <a:schemeClr val="tx1">
                  <a:lumMod val="75000"/>
                  <a:lumOff val="25000"/>
                </a:schemeClr>
              </a:solidFill>
            </a:endParaRPr>
          </a:p>
        </p:txBody>
      </p:sp>
      <p:sp>
        <p:nvSpPr>
          <p:cNvPr id="5" name="Date Placeholder 4"/>
          <p:cNvSpPr>
            <a:spLocks noGrp="1"/>
          </p:cNvSpPr>
          <p:nvPr>
            <p:ph type="dt" sz="half" idx="10"/>
          </p:nvPr>
        </p:nvSpPr>
        <p:spPr/>
        <p:txBody>
          <a:bodyPr/>
          <a:lstStyle/>
          <a:p>
            <a:r>
              <a:rPr lang="en-US" dirty="0"/>
              <a:t>VII Semester, Department of ISE, RNSIT</a:t>
            </a:r>
          </a:p>
        </p:txBody>
      </p:sp>
      <p:sp>
        <p:nvSpPr>
          <p:cNvPr id="4" name="Footer Placeholder 3"/>
          <p:cNvSpPr>
            <a:spLocks noGrp="1"/>
          </p:cNvSpPr>
          <p:nvPr>
            <p:ph type="ftr" sz="quarter" idx="11"/>
          </p:nvPr>
        </p:nvSpPr>
        <p:spPr/>
        <p:txBody>
          <a:bodyPr/>
          <a:lstStyle/>
          <a:p>
            <a:r>
              <a:rPr lang="en-US" dirty="0"/>
              <a:t>2022 - 2023</a:t>
            </a:r>
          </a:p>
        </p:txBody>
      </p:sp>
      <p:sp>
        <p:nvSpPr>
          <p:cNvPr id="7" name="Slide Number Placeholder 6"/>
          <p:cNvSpPr>
            <a:spLocks noGrp="1"/>
          </p:cNvSpPr>
          <p:nvPr>
            <p:ph type="sldNum" sz="quarter" idx="12"/>
          </p:nvPr>
        </p:nvSpPr>
        <p:spPr/>
        <p:txBody>
          <a:bodyPr/>
          <a:lstStyle/>
          <a:p>
            <a:fld id="{5B4F5413-E548-45A8-B9DD-11B71454D5CA}" type="slidenum">
              <a:rPr lang="en-US" smtClean="0"/>
              <a:t>2</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3592" y="332656"/>
            <a:ext cx="7467600" cy="1296144"/>
          </a:xfrm>
        </p:spPr>
        <p:txBody>
          <a:bodyPr>
            <a:noAutofit/>
          </a:bodyPr>
          <a:lstStyle/>
          <a:p>
            <a:pPr algn="ctr"/>
            <a:r>
              <a:rPr lang="en-US" sz="3200" b="1" dirty="0">
                <a:solidFill>
                  <a:schemeClr val="accent1">
                    <a:lumMod val="75000"/>
                  </a:schemeClr>
                </a:solidFill>
                <a:latin typeface="Times New Roman" panose="02020603050405020304" pitchFamily="18" charset="0"/>
                <a:cs typeface="Times New Roman" panose="02020603050405020304" pitchFamily="18" charset="0"/>
              </a:rPr>
              <a:t>ABSTRACT</a:t>
            </a:r>
            <a:br>
              <a:rPr lang="en-US" sz="3200" b="1" u="sng" dirty="0">
                <a:solidFill>
                  <a:schemeClr val="accent1">
                    <a:lumMod val="75000"/>
                  </a:schemeClr>
                </a:solidFill>
                <a:latin typeface="Times New Roman" panose="02020603050405020304" pitchFamily="18" charset="0"/>
                <a:cs typeface="Times New Roman" panose="02020603050405020304" pitchFamily="18" charset="0"/>
              </a:rPr>
            </a:br>
            <a:endParaRPr lang="en-US" sz="3200" b="1" u="sng"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03705" y="1268730"/>
            <a:ext cx="8572500" cy="5020945"/>
          </a:xfrm>
        </p:spPr>
        <p:txBody>
          <a:bodyPr>
            <a:normAutofit/>
          </a:bodyPr>
          <a:lstStyle/>
          <a:p>
            <a:pPr algn="just">
              <a:lnSpc>
                <a:spcPct val="100000"/>
              </a:lnSpc>
            </a:pPr>
            <a:r>
              <a:rPr lang="en-US" sz="2000" dirty="0">
                <a:latin typeface="Times New Roman" panose="02020603050405020304" pitchFamily="18" charset="0"/>
                <a:cs typeface="Times New Roman" panose="02020603050405020304" pitchFamily="18" charset="0"/>
              </a:rPr>
              <a:t>“Boston House </a:t>
            </a:r>
            <a:r>
              <a:rPr lang="en-IN" altLang="en-US" sz="2000" dirty="0">
                <a:latin typeface="Times New Roman" panose="02020603050405020304" pitchFamily="18" charset="0"/>
                <a:cs typeface="Times New Roman" panose="02020603050405020304" pitchFamily="18" charset="0"/>
              </a:rPr>
              <a:t>Price </a:t>
            </a:r>
            <a:r>
              <a:rPr lang="en-US" sz="2000" dirty="0">
                <a:latin typeface="Times New Roman" panose="02020603050405020304" pitchFamily="18" charset="0"/>
                <a:cs typeface="Times New Roman" panose="02020603050405020304" pitchFamily="18" charset="0"/>
              </a:rPr>
              <a:t>Prediction” is a Machine Learning based project which aims at predicting the</a:t>
            </a:r>
            <a:r>
              <a:rPr lang="en-IN" altLang="en-US"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Boston house prices based on set of features.</a:t>
            </a:r>
          </a:p>
          <a:p>
            <a:pPr algn="just">
              <a:lnSpc>
                <a:spcPct val="100000"/>
              </a:lnSpc>
            </a:pPr>
            <a:r>
              <a:rPr lang="en-US" sz="2000" dirty="0">
                <a:latin typeface="Times New Roman" panose="02020603050405020304" pitchFamily="18" charset="0"/>
                <a:cs typeface="Times New Roman" panose="02020603050405020304" pitchFamily="18" charset="0"/>
              </a:rPr>
              <a:t>This model undergoes training with dataset</a:t>
            </a:r>
            <a:r>
              <a:rPr lang="en-IN" altLang="en-US"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values in order to predict the price values. It uses Linear Regression to implement the same.</a:t>
            </a:r>
          </a:p>
          <a:p>
            <a:pPr algn="just">
              <a:lnSpc>
                <a:spcPct val="100000"/>
              </a:lnSpc>
            </a:pPr>
            <a:r>
              <a:rPr lang="en-US" sz="2000" dirty="0">
                <a:latin typeface="Times New Roman" panose="02020603050405020304" pitchFamily="18" charset="0"/>
                <a:cs typeface="Times New Roman" panose="02020603050405020304" pitchFamily="18" charset="0"/>
              </a:rPr>
              <a:t>We evaluate the performance and predictive power of a model that has been trained and</a:t>
            </a:r>
            <a:r>
              <a:rPr lang="en-IN" altLang="en-US"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tested on data collected from homes in suburbs of Boston, Massachusetts. </a:t>
            </a:r>
          </a:p>
          <a:p>
            <a:pPr algn="just">
              <a:lnSpc>
                <a:spcPct val="100000"/>
              </a:lnSpc>
            </a:pPr>
            <a:r>
              <a:rPr lang="en-US" sz="2000" dirty="0">
                <a:latin typeface="Times New Roman" panose="02020603050405020304" pitchFamily="18" charset="0"/>
                <a:cs typeface="Times New Roman" panose="02020603050405020304" pitchFamily="18" charset="0"/>
              </a:rPr>
              <a:t>A model like this would be very valuable for a real estate agent who</a:t>
            </a:r>
            <a:r>
              <a:rPr lang="en-IN" altLang="en-US"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could make use of the information provided on a daily basis.</a:t>
            </a:r>
          </a:p>
          <a:p>
            <a:pPr algn="just"/>
            <a:endParaRPr lang="en-US" sz="1800" dirty="0"/>
          </a:p>
          <a:p>
            <a:pPr algn="just"/>
            <a:endParaRPr lang="en-US" sz="1800" dirty="0"/>
          </a:p>
          <a:p>
            <a:pPr algn="just"/>
            <a:endParaRPr lang="en-US" sz="1800" dirty="0"/>
          </a:p>
        </p:txBody>
      </p:sp>
      <p:sp>
        <p:nvSpPr>
          <p:cNvPr id="5" name="Date Placeholder 4"/>
          <p:cNvSpPr>
            <a:spLocks noGrp="1"/>
          </p:cNvSpPr>
          <p:nvPr>
            <p:ph type="dt" sz="half" idx="10"/>
          </p:nvPr>
        </p:nvSpPr>
        <p:spPr/>
        <p:txBody>
          <a:bodyPr/>
          <a:lstStyle/>
          <a:p>
            <a:r>
              <a:rPr lang="en-US" dirty="0"/>
              <a:t>VII Semester, Department of ISE, RNSIT</a:t>
            </a:r>
          </a:p>
        </p:txBody>
      </p:sp>
      <p:sp>
        <p:nvSpPr>
          <p:cNvPr id="4" name="Footer Placeholder 3"/>
          <p:cNvSpPr>
            <a:spLocks noGrp="1"/>
          </p:cNvSpPr>
          <p:nvPr>
            <p:ph type="ftr" sz="quarter" idx="11"/>
          </p:nvPr>
        </p:nvSpPr>
        <p:spPr/>
        <p:txBody>
          <a:bodyPr/>
          <a:lstStyle/>
          <a:p>
            <a:r>
              <a:rPr lang="en-US" dirty="0"/>
              <a:t>2022 - 2023</a:t>
            </a:r>
          </a:p>
        </p:txBody>
      </p:sp>
      <p:sp>
        <p:nvSpPr>
          <p:cNvPr id="7" name="Slide Number Placeholder 6"/>
          <p:cNvSpPr>
            <a:spLocks noGrp="1"/>
          </p:cNvSpPr>
          <p:nvPr>
            <p:ph type="sldNum" sz="quarter" idx="12"/>
          </p:nvPr>
        </p:nvSpPr>
        <p:spPr/>
        <p:txBody>
          <a:bodyPr/>
          <a:lstStyle/>
          <a:p>
            <a:fld id="{5B4F5413-E548-45A8-B9DD-11B71454D5CA}" type="slidenum">
              <a:rPr lang="en-US" smtClean="0"/>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16632"/>
            <a:ext cx="7467600" cy="1008112"/>
          </a:xfrm>
        </p:spPr>
        <p:txBody>
          <a:bodyPr>
            <a:normAutofit/>
          </a:bodyPr>
          <a:lstStyle/>
          <a:p>
            <a:pPr algn="ctr"/>
            <a:r>
              <a:rPr lang="en-US" sz="3200" b="1" dirty="0">
                <a:solidFill>
                  <a:schemeClr val="accent1">
                    <a:lumMod val="75000"/>
                  </a:schemeClr>
                </a:solidFill>
                <a:latin typeface="Times New Roman" panose="02020603050405020304" pitchFamily="18" charset="0"/>
                <a:cs typeface="Times New Roman" panose="02020603050405020304" pitchFamily="18" charset="0"/>
              </a:rPr>
              <a:t>About the Company</a:t>
            </a:r>
          </a:p>
        </p:txBody>
      </p:sp>
      <p:sp>
        <p:nvSpPr>
          <p:cNvPr id="3" name="Content Placeholder 2"/>
          <p:cNvSpPr>
            <a:spLocks noGrp="1"/>
          </p:cNvSpPr>
          <p:nvPr>
            <p:ph idx="1"/>
          </p:nvPr>
        </p:nvSpPr>
        <p:spPr>
          <a:xfrm>
            <a:off x="767408" y="914400"/>
            <a:ext cx="10657184" cy="5322912"/>
          </a:xfrm>
        </p:spPr>
        <p:txBody>
          <a:bodyPr>
            <a:noAutofit/>
          </a:bodyPr>
          <a:lstStyle/>
          <a:p>
            <a:pPr marL="0" indent="0" algn="just">
              <a:lnSpc>
                <a:spcPct val="120000"/>
              </a:lnSpc>
              <a:buNone/>
            </a:pPr>
            <a:r>
              <a:rPr lang="en-US" sz="2000" dirty="0">
                <a:latin typeface="Times New Roman" panose="02020603050405020304" pitchFamily="18" charset="0"/>
                <a:cs typeface="Times New Roman" panose="02020603050405020304" pitchFamily="18" charset="0"/>
              </a:rPr>
              <a:t>Inflow Technologies is an IT Services Company registered under Govt. of India, Ministry of Micro, Small &amp; Medium Enterprises. It also offers customized training programs, workshops and internship programs across engineering colleges in India.</a:t>
            </a:r>
          </a:p>
          <a:p>
            <a:pPr marL="0" indent="0" algn="just">
              <a:lnSpc>
                <a:spcPct val="120000"/>
              </a:lnSpc>
              <a:buNone/>
            </a:pPr>
            <a:r>
              <a:rPr lang="en-US" sz="2000" b="1" dirty="0">
                <a:latin typeface="Times New Roman" panose="02020603050405020304" pitchFamily="18" charset="0"/>
                <a:cs typeface="Times New Roman" panose="02020603050405020304" pitchFamily="18" charset="0"/>
              </a:rPr>
              <a:t>Mission:</a:t>
            </a:r>
            <a:r>
              <a:rPr lang="en-US" sz="2000" dirty="0">
                <a:latin typeface="Times New Roman" panose="02020603050405020304" pitchFamily="18" charset="0"/>
                <a:cs typeface="Times New Roman" panose="02020603050405020304" pitchFamily="18" charset="0"/>
              </a:rPr>
              <a:t> To empower the students with necessary knowledge and industry skills for them to succeed in their future endeavors.</a:t>
            </a:r>
          </a:p>
          <a:p>
            <a:pPr marL="0" indent="0" algn="just">
              <a:lnSpc>
                <a:spcPct val="120000"/>
              </a:lnSpc>
              <a:buNone/>
            </a:pP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The Core Services they offer:</a:t>
            </a:r>
          </a:p>
          <a:p>
            <a:pPr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Software Development and Testing Services on cutting edge technologies for</a:t>
            </a:r>
          </a:p>
          <a:p>
            <a:pPr marL="0" indent="0" algn="just">
              <a:buNone/>
            </a:pPr>
            <a:r>
              <a:rPr lang="en-US" sz="2000" dirty="0">
                <a:latin typeface="Times New Roman" panose="02020603050405020304" pitchFamily="18" charset="0"/>
                <a:cs typeface="Times New Roman" panose="02020603050405020304" pitchFamily="18" charset="0"/>
              </a:rPr>
              <a:t>    small, mid-size and large enterprise clients.</a:t>
            </a:r>
          </a:p>
          <a:p>
            <a:pPr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Career Coaching, Mentoring, Consultation to IT professionals.</a:t>
            </a:r>
          </a:p>
          <a:p>
            <a:pPr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Technology trainings, Training on Leadership skills and Training on soft skills</a:t>
            </a:r>
          </a:p>
          <a:p>
            <a:pPr marL="0" indent="0" algn="just">
              <a:lnSpc>
                <a:spcPct val="120000"/>
              </a:lnSpc>
              <a:buNone/>
            </a:pPr>
            <a:endParaRPr lang="en-US" sz="2400" dirty="0">
              <a:latin typeface="Times New Roman" panose="02020603050405020304" pitchFamily="18" charset="0"/>
              <a:cs typeface="Times New Roman" panose="02020603050405020304" pitchFamily="18" charset="0"/>
            </a:endParaRPr>
          </a:p>
          <a:p>
            <a:pPr marL="0" indent="0" algn="just">
              <a:lnSpc>
                <a:spcPct val="120000"/>
              </a:lnSpc>
              <a:buNone/>
            </a:pPr>
            <a:endParaRPr lang="en-US" sz="2400" dirty="0">
              <a:latin typeface="Times New Roman" panose="02020603050405020304" pitchFamily="18" charset="0"/>
              <a:cs typeface="Times New Roman" panose="02020603050405020304" pitchFamily="18" charset="0"/>
            </a:endParaRPr>
          </a:p>
          <a:p>
            <a:pPr marL="0" indent="0" algn="just">
              <a:lnSpc>
                <a:spcPct val="120000"/>
              </a:lnSpc>
              <a:buNone/>
            </a:pPr>
            <a:endParaRPr lang="en-US" b="1" dirty="0">
              <a:latin typeface="Times New Roman" panose="02020603050405020304" pitchFamily="18" charset="0"/>
              <a:cs typeface="Times New Roman" panose="02020603050405020304" pitchFamily="18" charset="0"/>
            </a:endParaRPr>
          </a:p>
          <a:p>
            <a:pPr marL="0" indent="0" algn="just">
              <a:buNone/>
            </a:pPr>
            <a:endParaRPr lang="en-US" sz="1800" b="1" dirty="0">
              <a:solidFill>
                <a:schemeClr val="tx1">
                  <a:lumMod val="75000"/>
                  <a:lumOff val="25000"/>
                </a:schemeClr>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1800" b="1" dirty="0">
              <a:solidFill>
                <a:schemeClr val="tx1">
                  <a:lumMod val="75000"/>
                  <a:lumOff val="25000"/>
                </a:schemeClr>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1800" b="1" dirty="0">
              <a:solidFill>
                <a:schemeClr val="tx1">
                  <a:lumMod val="75000"/>
                  <a:lumOff val="25000"/>
                </a:schemeClr>
              </a:solidFill>
              <a:latin typeface="Times New Roman" panose="02020603050405020304" pitchFamily="18" charset="0"/>
              <a:cs typeface="Times New Roman" panose="02020603050405020304" pitchFamily="18" charset="0"/>
            </a:endParaRPr>
          </a:p>
          <a:p>
            <a:pPr marL="0" indent="0" algn="just">
              <a:buNone/>
            </a:pPr>
            <a:r>
              <a:rPr lang="en-US" sz="1800" b="1" dirty="0">
                <a:solidFill>
                  <a:schemeClr val="tx1">
                    <a:lumMod val="75000"/>
                    <a:lumOff val="25000"/>
                  </a:schemeClr>
                </a:solidFill>
                <a:latin typeface="Times New Roman" panose="02020603050405020304" pitchFamily="18" charset="0"/>
                <a:cs typeface="Times New Roman" panose="02020603050405020304" pitchFamily="18" charset="0"/>
              </a:rPr>
              <a:t>    </a:t>
            </a:r>
            <a:endParaRPr lang="en-US" sz="2000" b="1" dirty="0">
              <a:solidFill>
                <a:schemeClr val="tx1">
                  <a:lumMod val="75000"/>
                  <a:lumOff val="25000"/>
                </a:schemeClr>
              </a:solidFill>
              <a:latin typeface="Times New Roman" panose="02020603050405020304" pitchFamily="18" charset="0"/>
              <a:cs typeface="Times New Roman" panose="02020603050405020304" pitchFamily="18" charset="0"/>
            </a:endParaRPr>
          </a:p>
          <a:p>
            <a:pPr algn="just"/>
            <a:endParaRPr lang="en-US" sz="1800" dirty="0"/>
          </a:p>
          <a:p>
            <a:pPr algn="just"/>
            <a:endParaRPr lang="en-US" sz="1800" dirty="0"/>
          </a:p>
          <a:p>
            <a:pPr algn="just"/>
            <a:endParaRPr lang="en-US" sz="1800" dirty="0"/>
          </a:p>
          <a:p>
            <a:pPr algn="just"/>
            <a:endParaRPr lang="en-US" sz="1800" dirty="0"/>
          </a:p>
        </p:txBody>
      </p:sp>
      <p:sp>
        <p:nvSpPr>
          <p:cNvPr id="5" name="Date Placeholder 4"/>
          <p:cNvSpPr>
            <a:spLocks noGrp="1"/>
          </p:cNvSpPr>
          <p:nvPr>
            <p:ph type="dt" sz="half" idx="10"/>
          </p:nvPr>
        </p:nvSpPr>
        <p:spPr/>
        <p:txBody>
          <a:bodyPr/>
          <a:lstStyle/>
          <a:p>
            <a:r>
              <a:rPr lang="en-US" dirty="0"/>
              <a:t>VII Semester, Department of ISE, RNSIT</a:t>
            </a:r>
          </a:p>
        </p:txBody>
      </p:sp>
      <p:sp>
        <p:nvSpPr>
          <p:cNvPr id="4" name="Footer Placeholder 3"/>
          <p:cNvSpPr>
            <a:spLocks noGrp="1"/>
          </p:cNvSpPr>
          <p:nvPr>
            <p:ph type="ftr" sz="quarter" idx="11"/>
          </p:nvPr>
        </p:nvSpPr>
        <p:spPr/>
        <p:txBody>
          <a:bodyPr/>
          <a:lstStyle/>
          <a:p>
            <a:r>
              <a:rPr lang="en-US" dirty="0"/>
              <a:t>2022 - 2023</a:t>
            </a:r>
          </a:p>
        </p:txBody>
      </p:sp>
      <p:sp>
        <p:nvSpPr>
          <p:cNvPr id="7" name="Slide Number Placeholder 6"/>
          <p:cNvSpPr>
            <a:spLocks noGrp="1"/>
          </p:cNvSpPr>
          <p:nvPr>
            <p:ph type="sldNum" sz="quarter" idx="12"/>
          </p:nvPr>
        </p:nvSpPr>
        <p:spPr/>
        <p:txBody>
          <a:bodyPr/>
          <a:lstStyle/>
          <a:p>
            <a:fld id="{5B4F5413-E548-45A8-B9DD-11B71454D5CA}" type="slidenum">
              <a:rPr lang="en-US" smtClean="0"/>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5360" y="1196752"/>
            <a:ext cx="11521280" cy="5040560"/>
          </a:xfrm>
        </p:spPr>
        <p:txBody>
          <a:bodyPr>
            <a:normAutofit lnSpcReduction="10000"/>
          </a:bodyPr>
          <a:lstStyle/>
          <a:p>
            <a:r>
              <a:rPr lang="en-IN" altLang="en-US" sz="2400" b="1" strike="noStrike" spc="-1" dirty="0">
                <a:solidFill>
                  <a:srgbClr val="000000"/>
                </a:solidFill>
                <a:uFillTx/>
                <a:latin typeface="Times New Roman" panose="02020603050405020304" pitchFamily="18" charset="0"/>
                <a:cs typeface="Times New Roman" panose="02020603050405020304" pitchFamily="18" charset="0"/>
              </a:rPr>
              <a:t> </a:t>
            </a:r>
            <a:r>
              <a:rPr lang="en-US" sz="2000" b="1" u="sng" strike="noStrike" spc="-1" dirty="0">
                <a:solidFill>
                  <a:srgbClr val="000000"/>
                </a:solidFill>
                <a:uFillTx/>
                <a:latin typeface="Times New Roman" panose="02020603050405020304" pitchFamily="18" charset="0"/>
                <a:cs typeface="Times New Roman" panose="02020603050405020304" pitchFamily="18" charset="0"/>
              </a:rPr>
              <a:t>Big Data Analytics: A review</a:t>
            </a:r>
            <a:endParaRPr lang="en-US" sz="2000" b="0" strike="noStrike" spc="-1" dirty="0">
              <a:solidFill>
                <a:srgbClr val="000000"/>
              </a:solidFill>
              <a:latin typeface="Times New Roman" panose="02020603050405020304" pitchFamily="18" charset="0"/>
              <a:cs typeface="Times New Roman" panose="02020603050405020304" pitchFamily="18" charset="0"/>
            </a:endParaRPr>
          </a:p>
          <a:p>
            <a:pPr algn="l">
              <a:lnSpc>
                <a:spcPct val="90000"/>
              </a:lnSpc>
              <a:spcBef>
                <a:spcPts val="1000"/>
              </a:spcBef>
              <a:buNone/>
              <a:tabLst>
                <a:tab pos="0" algn="l"/>
              </a:tabLst>
            </a:pPr>
            <a:r>
              <a:rPr lang="en-US" sz="1800" b="1" strike="noStrike" spc="-1" dirty="0">
                <a:solidFill>
                  <a:srgbClr val="000000"/>
                </a:solidFill>
                <a:latin typeface="Times New Roman" panose="02020603050405020304" pitchFamily="18" charset="0"/>
                <a:cs typeface="Times New Roman" panose="02020603050405020304" pitchFamily="18" charset="0"/>
              </a:rPr>
              <a:t>		Authors</a:t>
            </a:r>
            <a:r>
              <a:rPr lang="en-US" sz="1800" b="0" strike="noStrike" spc="-1" dirty="0">
                <a:solidFill>
                  <a:srgbClr val="000000"/>
                </a:solidFill>
                <a:latin typeface="Times New Roman" panose="02020603050405020304" pitchFamily="18" charset="0"/>
                <a:cs typeface="Times New Roman" panose="02020603050405020304" pitchFamily="18" charset="0"/>
              </a:rPr>
              <a:t>: </a:t>
            </a:r>
            <a:r>
              <a:rPr lang="en-US" sz="1700" b="0" strike="noStrike" spc="-1" dirty="0">
                <a:solidFill>
                  <a:srgbClr val="000000"/>
                </a:solidFill>
                <a:latin typeface="Times New Roman" panose="02020603050405020304" pitchFamily="18" charset="0"/>
                <a:ea typeface="Calibri" panose="020F0502020204030204"/>
                <a:cs typeface="Times New Roman" panose="02020603050405020304" pitchFamily="18" charset="0"/>
              </a:rPr>
              <a:t>Nada </a:t>
            </a:r>
            <a:r>
              <a:rPr lang="en-US" sz="1700" b="0" strike="noStrike" spc="-1" dirty="0" err="1">
                <a:solidFill>
                  <a:srgbClr val="000000"/>
                </a:solidFill>
                <a:latin typeface="Times New Roman" panose="02020603050405020304" pitchFamily="18" charset="0"/>
                <a:ea typeface="Calibri" panose="020F0502020204030204"/>
                <a:cs typeface="Times New Roman" panose="02020603050405020304" pitchFamily="18" charset="0"/>
              </a:rPr>
              <a:t>Elgendy</a:t>
            </a:r>
            <a:r>
              <a:rPr lang="en-US" sz="1700" b="0" strike="noStrike" spc="-1" dirty="0">
                <a:solidFill>
                  <a:srgbClr val="000000"/>
                </a:solidFill>
                <a:latin typeface="Times New Roman" panose="02020603050405020304" pitchFamily="18" charset="0"/>
                <a:ea typeface="Calibri" panose="020F0502020204030204"/>
                <a:cs typeface="Times New Roman" panose="02020603050405020304" pitchFamily="18" charset="0"/>
              </a:rPr>
              <a:t> and Ahmed </a:t>
            </a:r>
            <a:r>
              <a:rPr lang="en-US" sz="1700" b="0" strike="noStrike" spc="-1" dirty="0" err="1">
                <a:solidFill>
                  <a:srgbClr val="000000"/>
                </a:solidFill>
                <a:latin typeface="Times New Roman" panose="02020603050405020304" pitchFamily="18" charset="0"/>
                <a:ea typeface="Calibri" panose="020F0502020204030204"/>
                <a:cs typeface="Times New Roman" panose="02020603050405020304" pitchFamily="18" charset="0"/>
              </a:rPr>
              <a:t>Elragal</a:t>
            </a:r>
            <a:r>
              <a:rPr lang="en-US" sz="1700" b="0" strike="noStrike" spc="-1" dirty="0">
                <a:solidFill>
                  <a:srgbClr val="000000"/>
                </a:solidFill>
                <a:latin typeface="Times New Roman" panose="02020603050405020304" pitchFamily="18" charset="0"/>
                <a:ea typeface="Calibri" panose="020F0502020204030204"/>
                <a:cs typeface="Times New Roman" panose="02020603050405020304" pitchFamily="18" charset="0"/>
              </a:rPr>
              <a:t>, German University in Cairo(GUC), Egypt</a:t>
            </a:r>
            <a:r>
              <a:rPr lang="en-IN" altLang="en-US" sz="1700" b="0" strike="noStrike" spc="-1" dirty="0">
                <a:solidFill>
                  <a:srgbClr val="000000"/>
                </a:solidFill>
                <a:latin typeface="Times New Roman" panose="02020603050405020304" pitchFamily="18" charset="0"/>
                <a:ea typeface="Calibri" panose="020F0502020204030204"/>
                <a:cs typeface="Times New Roman" panose="02020603050405020304" pitchFamily="18" charset="0"/>
              </a:rPr>
              <a:t> </a:t>
            </a:r>
          </a:p>
          <a:p>
            <a:pPr algn="l">
              <a:lnSpc>
                <a:spcPct val="110000"/>
              </a:lnSpc>
              <a:spcBef>
                <a:spcPts val="1000"/>
              </a:spcBef>
              <a:buNone/>
              <a:tabLst>
                <a:tab pos="0" algn="l"/>
              </a:tabLst>
            </a:pPr>
            <a:r>
              <a:rPr lang="en-IN" altLang="en-US" sz="1700" b="0" strike="noStrike" spc="-1" dirty="0">
                <a:solidFill>
                  <a:srgbClr val="000000"/>
                </a:solidFill>
                <a:latin typeface="Times New Roman" panose="02020603050405020304" pitchFamily="18" charset="0"/>
                <a:ea typeface="Calibri" panose="020F0502020204030204"/>
                <a:cs typeface="Times New Roman" panose="02020603050405020304" pitchFamily="18" charset="0"/>
              </a:rPr>
              <a:t>    </a:t>
            </a:r>
            <a:r>
              <a:rPr lang="en-US" sz="1700" b="0" strike="noStrike" spc="-1" dirty="0">
                <a:solidFill>
                  <a:srgbClr val="000000"/>
                </a:solidFill>
                <a:latin typeface="Times New Roman" panose="02020603050405020304" pitchFamily="18" charset="0"/>
                <a:ea typeface="Calibri" panose="020F0502020204030204"/>
                <a:cs typeface="Times New Roman" panose="02020603050405020304" pitchFamily="18" charset="0"/>
              </a:rPr>
              <a:t>Description: In the information era, enormous amounts of data have become available on hand to decision makers. Big data refers to datasets that are not only big, but also high in variety and velocity, which makes them difficult to handle using traditional tools and techniques. </a:t>
            </a:r>
          </a:p>
          <a:p>
            <a:pPr algn="l">
              <a:lnSpc>
                <a:spcPct val="110000"/>
              </a:lnSpc>
              <a:spcBef>
                <a:spcPts val="1000"/>
              </a:spcBef>
              <a:buNone/>
              <a:tabLst>
                <a:tab pos="0" algn="l"/>
              </a:tabLst>
            </a:pPr>
            <a:r>
              <a:rPr lang="en-US" sz="1700" b="0" strike="noStrike" spc="-1" dirty="0">
                <a:solidFill>
                  <a:srgbClr val="000000"/>
                </a:solidFill>
                <a:latin typeface="Times New Roman" panose="02020603050405020304" pitchFamily="18" charset="0"/>
                <a:ea typeface="Calibri" panose="020F0502020204030204"/>
                <a:cs typeface="Times New Roman" panose="02020603050405020304" pitchFamily="18" charset="0"/>
              </a:rPr>
              <a:t> </a:t>
            </a:r>
            <a:r>
              <a:rPr lang="en-IN" altLang="en-US" sz="1700" b="0" strike="noStrike" spc="-1" dirty="0">
                <a:solidFill>
                  <a:srgbClr val="000000"/>
                </a:solidFill>
                <a:latin typeface="Times New Roman" panose="02020603050405020304" pitchFamily="18" charset="0"/>
                <a:ea typeface="Calibri" panose="020F0502020204030204"/>
                <a:cs typeface="Times New Roman" panose="02020603050405020304" pitchFamily="18" charset="0"/>
              </a:rPr>
              <a:t>   </a:t>
            </a:r>
            <a:r>
              <a:rPr lang="en-US" sz="1700" b="0" strike="noStrike" spc="-1" dirty="0">
                <a:solidFill>
                  <a:srgbClr val="000000"/>
                </a:solidFill>
                <a:latin typeface="Times New Roman" panose="02020603050405020304" pitchFamily="18" charset="0"/>
                <a:ea typeface="Calibri" panose="020F0502020204030204"/>
                <a:cs typeface="Times New Roman" panose="02020603050405020304" pitchFamily="18" charset="0"/>
              </a:rPr>
              <a:t>Due to the rapid growth of such data, solutions need to be studied and provided in order to handle and extract value and knowledge from these datasets.</a:t>
            </a:r>
            <a:endParaRPr lang="en-US" sz="1700" b="0" strike="noStrike" spc="-1" dirty="0">
              <a:solidFill>
                <a:srgbClr val="000000"/>
              </a:solidFill>
              <a:latin typeface="Times New Roman" panose="02020603050405020304" pitchFamily="18" charset="0"/>
              <a:cs typeface="Times New Roman" panose="02020603050405020304" pitchFamily="18" charset="0"/>
            </a:endParaRPr>
          </a:p>
          <a:p>
            <a:r>
              <a:rPr lang="en-IN" altLang="en-US" sz="2400" b="1" strike="noStrike" spc="-1" dirty="0">
                <a:solidFill>
                  <a:srgbClr val="000000"/>
                </a:solidFill>
                <a:uFillTx/>
                <a:latin typeface="Times New Roman" panose="02020603050405020304" pitchFamily="18" charset="0"/>
                <a:ea typeface="Calibri" panose="020F0502020204030204"/>
                <a:cs typeface="Times New Roman" panose="02020603050405020304" pitchFamily="18" charset="0"/>
              </a:rPr>
              <a:t> </a:t>
            </a:r>
            <a:r>
              <a:rPr lang="en-US" sz="2000" b="1" u="sng" strike="noStrike" spc="-1" dirty="0">
                <a:solidFill>
                  <a:srgbClr val="000000"/>
                </a:solidFill>
                <a:uFillTx/>
                <a:latin typeface="Times New Roman" panose="02020603050405020304" pitchFamily="18" charset="0"/>
                <a:ea typeface="Calibri" panose="020F0502020204030204"/>
                <a:cs typeface="Times New Roman" panose="02020603050405020304" pitchFamily="18" charset="0"/>
              </a:rPr>
              <a:t>Data Analytics: A literature review perspective</a:t>
            </a:r>
          </a:p>
          <a:p>
            <a:pPr algn="just">
              <a:lnSpc>
                <a:spcPct val="90000"/>
              </a:lnSpc>
              <a:spcBef>
                <a:spcPts val="1000"/>
              </a:spcBef>
              <a:buNone/>
              <a:tabLst>
                <a:tab pos="0" algn="l"/>
              </a:tabLst>
            </a:pPr>
            <a:r>
              <a:rPr lang="en-US" sz="1800" b="1" strike="noStrike" spc="-1" dirty="0">
                <a:solidFill>
                  <a:srgbClr val="000000"/>
                </a:solidFill>
                <a:latin typeface="Times New Roman" panose="02020603050405020304" pitchFamily="18" charset="0"/>
                <a:ea typeface="Calibri" panose="020F0502020204030204"/>
                <a:cs typeface="Times New Roman" panose="02020603050405020304" pitchFamily="18" charset="0"/>
              </a:rPr>
              <a:t>		Author</a:t>
            </a:r>
            <a:r>
              <a:rPr lang="en-US" sz="1800" b="0" strike="noStrike" spc="-1" dirty="0">
                <a:solidFill>
                  <a:srgbClr val="000000"/>
                </a:solidFill>
                <a:latin typeface="Times New Roman" panose="02020603050405020304" pitchFamily="18" charset="0"/>
                <a:ea typeface="Calibri" panose="020F0502020204030204"/>
                <a:cs typeface="Times New Roman" panose="02020603050405020304" pitchFamily="18" charset="0"/>
              </a:rPr>
              <a:t>: </a:t>
            </a:r>
            <a:r>
              <a:rPr lang="en-US" sz="1700" b="0" strike="noStrike" spc="-1" dirty="0">
                <a:solidFill>
                  <a:srgbClr val="000000"/>
                </a:solidFill>
                <a:latin typeface="Times New Roman" panose="02020603050405020304" pitchFamily="18" charset="0"/>
                <a:ea typeface="Calibri" panose="020F0502020204030204"/>
                <a:cs typeface="Times New Roman" panose="02020603050405020304" pitchFamily="18" charset="0"/>
              </a:rPr>
              <a:t>Sarah Al-</a:t>
            </a:r>
            <a:r>
              <a:rPr lang="en-US" sz="1700" b="0" strike="noStrike" spc="-1" dirty="0" err="1">
                <a:solidFill>
                  <a:srgbClr val="000000"/>
                </a:solidFill>
                <a:latin typeface="Times New Roman" panose="02020603050405020304" pitchFamily="18" charset="0"/>
                <a:ea typeface="Calibri" panose="020F0502020204030204"/>
                <a:cs typeface="Times New Roman" panose="02020603050405020304" pitchFamily="18" charset="0"/>
              </a:rPr>
              <a:t>Shiakhli</a:t>
            </a:r>
            <a:r>
              <a:rPr lang="en-US" sz="1700" b="0" strike="noStrike" spc="-1" dirty="0">
                <a:solidFill>
                  <a:srgbClr val="000000"/>
                </a:solidFill>
                <a:latin typeface="Times New Roman" panose="02020603050405020304" pitchFamily="18" charset="0"/>
                <a:ea typeface="Calibri" panose="020F0502020204030204"/>
                <a:cs typeface="Times New Roman" panose="02020603050405020304" pitchFamily="18" charset="0"/>
              </a:rPr>
              <a:t>, </a:t>
            </a:r>
            <a:r>
              <a:rPr lang="en-US" sz="1700" b="0" strike="noStrike" spc="-1" dirty="0" err="1">
                <a:solidFill>
                  <a:srgbClr val="000000"/>
                </a:solidFill>
                <a:latin typeface="Times New Roman" panose="02020603050405020304" pitchFamily="18" charset="0"/>
                <a:ea typeface="Calibri" panose="020F0502020204030204"/>
                <a:cs typeface="Times New Roman" panose="02020603050405020304" pitchFamily="18" charset="0"/>
              </a:rPr>
              <a:t>Luleå</a:t>
            </a:r>
            <a:r>
              <a:rPr lang="en-US" sz="1700" b="0" strike="noStrike" spc="-1" dirty="0">
                <a:solidFill>
                  <a:srgbClr val="000000"/>
                </a:solidFill>
                <a:latin typeface="Times New Roman" panose="02020603050405020304" pitchFamily="18" charset="0"/>
                <a:ea typeface="Calibri" panose="020F0502020204030204"/>
                <a:cs typeface="Times New Roman" panose="02020603050405020304" pitchFamily="18" charset="0"/>
              </a:rPr>
              <a:t> University of Technology, Sweden</a:t>
            </a:r>
            <a:endParaRPr lang="en-US" sz="1700" b="0" strike="noStrike" spc="-1" dirty="0">
              <a:solidFill>
                <a:srgbClr val="000000"/>
              </a:solidFill>
              <a:latin typeface="Times New Roman" panose="02020603050405020304" pitchFamily="18" charset="0"/>
              <a:cs typeface="Times New Roman" panose="02020603050405020304" pitchFamily="18" charset="0"/>
            </a:endParaRPr>
          </a:p>
          <a:p>
            <a:pPr algn="l">
              <a:lnSpc>
                <a:spcPct val="130000"/>
              </a:lnSpc>
              <a:spcBef>
                <a:spcPts val="1000"/>
              </a:spcBef>
              <a:buNone/>
              <a:tabLst>
                <a:tab pos="0" algn="l"/>
              </a:tabLst>
            </a:pPr>
            <a:r>
              <a:rPr lang="en-US" sz="1700" b="0" strike="noStrike" spc="-1" dirty="0">
                <a:solidFill>
                  <a:srgbClr val="000000"/>
                </a:solidFill>
                <a:latin typeface="Times New Roman" panose="02020603050405020304" pitchFamily="18" charset="0"/>
                <a:ea typeface="Calibri" panose="020F0502020204030204"/>
                <a:cs typeface="Times New Roman" panose="02020603050405020304" pitchFamily="18" charset="0"/>
              </a:rPr>
              <a:t>    Big data is currently a buzzword in both academia and industry, with the term being used to describe a broad domain of concepts, ranging from extracting data from outside sources, storing and managing it, to processing such data with analytical techniques and tools.</a:t>
            </a:r>
            <a:br>
              <a:rPr lang="en-US" sz="1700" dirty="0">
                <a:latin typeface="Times New Roman" panose="02020603050405020304" pitchFamily="18" charset="0"/>
                <a:cs typeface="Times New Roman" panose="02020603050405020304" pitchFamily="18" charset="0"/>
              </a:rPr>
            </a:br>
            <a:r>
              <a:rPr lang="en-US" sz="1700" b="0" strike="noStrike" spc="-1" dirty="0">
                <a:solidFill>
                  <a:srgbClr val="000000"/>
                </a:solidFill>
                <a:latin typeface="Times New Roman" panose="02020603050405020304" pitchFamily="18" charset="0"/>
                <a:ea typeface="Calibri" panose="020F0502020204030204"/>
                <a:cs typeface="Times New Roman" panose="02020603050405020304" pitchFamily="18" charset="0"/>
              </a:rPr>
              <a:t>This thesis work thus aims to provide a review of current big data analytics concepts in an attempt</a:t>
            </a:r>
            <a:br>
              <a:rPr lang="en-US" sz="1700" dirty="0">
                <a:latin typeface="Times New Roman" panose="02020603050405020304" pitchFamily="18" charset="0"/>
                <a:cs typeface="Times New Roman" panose="02020603050405020304" pitchFamily="18" charset="0"/>
              </a:rPr>
            </a:br>
            <a:r>
              <a:rPr lang="en-US" sz="1700" b="0" strike="noStrike" spc="-1" dirty="0">
                <a:solidFill>
                  <a:srgbClr val="000000"/>
                </a:solidFill>
                <a:latin typeface="Times New Roman" panose="02020603050405020304" pitchFamily="18" charset="0"/>
                <a:ea typeface="Calibri" panose="020F0502020204030204"/>
                <a:cs typeface="Times New Roman" panose="02020603050405020304" pitchFamily="18" charset="0"/>
              </a:rPr>
              <a:t>to highlight big data analytics’ importance to decision making.</a:t>
            </a:r>
            <a:endParaRPr lang="en-US" sz="1700" b="0" strike="noStrike" spc="-1" dirty="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sz="1700" b="0" strike="noStrike" spc="-1" dirty="0">
              <a:solidFill>
                <a:srgbClr val="000000"/>
              </a:solidFill>
              <a:latin typeface="Calibri" panose="020F0502020204030204"/>
            </a:endParaRPr>
          </a:p>
          <a:p>
            <a:pPr>
              <a:buFont typeface="Wingdings" panose="05000000000000000000" pitchFamily="2" charset="2"/>
              <a:buChar char="q"/>
            </a:pPr>
            <a:endParaRPr lang="en-US" dirty="0"/>
          </a:p>
        </p:txBody>
      </p:sp>
      <p:sp>
        <p:nvSpPr>
          <p:cNvPr id="8" name="Date Placeholder 7"/>
          <p:cNvSpPr>
            <a:spLocks noGrp="1"/>
          </p:cNvSpPr>
          <p:nvPr>
            <p:ph type="dt" sz="half" idx="10"/>
          </p:nvPr>
        </p:nvSpPr>
        <p:spPr/>
        <p:txBody>
          <a:bodyPr/>
          <a:lstStyle/>
          <a:p>
            <a:r>
              <a:rPr lang="en-US" dirty="0"/>
              <a:t>VII Semester, Department of ISE, RNSIT</a:t>
            </a:r>
          </a:p>
        </p:txBody>
      </p:sp>
      <p:sp>
        <p:nvSpPr>
          <p:cNvPr id="7" name="Footer Placeholder 6"/>
          <p:cNvSpPr>
            <a:spLocks noGrp="1"/>
          </p:cNvSpPr>
          <p:nvPr>
            <p:ph type="ftr" sz="quarter" idx="11"/>
          </p:nvPr>
        </p:nvSpPr>
        <p:spPr/>
        <p:txBody>
          <a:bodyPr/>
          <a:lstStyle/>
          <a:p>
            <a:r>
              <a:rPr lang="en-US" dirty="0"/>
              <a:t>2022 - 2023</a:t>
            </a:r>
          </a:p>
        </p:txBody>
      </p:sp>
      <p:sp>
        <p:nvSpPr>
          <p:cNvPr id="4" name="Title 3"/>
          <p:cNvSpPr txBox="1"/>
          <p:nvPr/>
        </p:nvSpPr>
        <p:spPr>
          <a:xfrm>
            <a:off x="1981200" y="152400"/>
            <a:ext cx="8229600" cy="684312"/>
          </a:xfrm>
          <a:prstGeom prst="rect">
            <a:avLst/>
          </a:prstGeom>
        </p:spPr>
        <p:txBody>
          <a:bodyPr vert="horz" anchor="b">
            <a:normAutofit fontScale="97500"/>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n-IN" b="1" dirty="0">
                <a:solidFill>
                  <a:schemeClr val="accent1">
                    <a:lumMod val="75000"/>
                  </a:schemeClr>
                </a:solidFill>
                <a:latin typeface="Times New Roman" panose="02020603050405020304" pitchFamily="18" charset="0"/>
                <a:cs typeface="Times New Roman" panose="02020603050405020304" pitchFamily="18" charset="0"/>
              </a:rPr>
              <a:t>LITERATURE</a:t>
            </a:r>
            <a:r>
              <a:rPr lang="en-IN" b="1" dirty="0">
                <a:solidFill>
                  <a:schemeClr val="accent1"/>
                </a:solidFill>
                <a:latin typeface="Times New Roman" panose="02020603050405020304" pitchFamily="18" charset="0"/>
                <a:cs typeface="Times New Roman" panose="02020603050405020304" pitchFamily="18" charset="0"/>
              </a:rPr>
              <a:t> </a:t>
            </a:r>
            <a:r>
              <a:rPr lang="en-IN" b="1" dirty="0">
                <a:solidFill>
                  <a:schemeClr val="accent1">
                    <a:lumMod val="75000"/>
                  </a:schemeClr>
                </a:solidFill>
                <a:latin typeface="Times New Roman" panose="02020603050405020304" pitchFamily="18" charset="0"/>
                <a:cs typeface="Times New Roman" panose="02020603050405020304" pitchFamily="18" charset="0"/>
              </a:rPr>
              <a:t>SURVEY</a:t>
            </a:r>
          </a:p>
        </p:txBody>
      </p:sp>
      <p:sp>
        <p:nvSpPr>
          <p:cNvPr id="2" name="Slide Number Placeholder 1"/>
          <p:cNvSpPr>
            <a:spLocks noGrp="1"/>
          </p:cNvSpPr>
          <p:nvPr>
            <p:ph type="sldNum" sz="quarter" idx="12"/>
          </p:nvPr>
        </p:nvSpPr>
        <p:spPr/>
        <p:txBody>
          <a:bodyPr/>
          <a:lstStyle/>
          <a:p>
            <a:fld id="{5B4F5413-E548-45A8-B9DD-11B71454D5CA}" type="slidenum">
              <a:rPr lang="en-US" smtClean="0"/>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16632"/>
            <a:ext cx="7467600" cy="1080120"/>
          </a:xfrm>
        </p:spPr>
        <p:txBody>
          <a:bodyPr>
            <a:normAutofit/>
          </a:bodyPr>
          <a:lstStyle/>
          <a:p>
            <a:pPr algn="ctr"/>
            <a:r>
              <a:rPr lang="en-US" sz="3200" b="1" dirty="0">
                <a:solidFill>
                  <a:schemeClr val="accent1">
                    <a:lumMod val="75000"/>
                  </a:schemeClr>
                </a:solidFill>
                <a:latin typeface="Times New Roman" panose="02020603050405020304" pitchFamily="18" charset="0"/>
                <a:cs typeface="Times New Roman" panose="02020603050405020304" pitchFamily="18" charset="0"/>
              </a:rPr>
              <a:t>INTRODUCTION</a:t>
            </a:r>
            <a:br>
              <a:rPr lang="en-US" sz="3200" b="1" u="sng" dirty="0">
                <a:solidFill>
                  <a:schemeClr val="accent1">
                    <a:lumMod val="75000"/>
                  </a:schemeClr>
                </a:solidFill>
                <a:latin typeface="Times New Roman" panose="02020603050405020304" pitchFamily="18" charset="0"/>
                <a:cs typeface="Times New Roman" panose="02020603050405020304" pitchFamily="18" charset="0"/>
              </a:rPr>
            </a:br>
            <a:endParaRPr lang="en-US" sz="3200" b="1" u="sng"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23392" y="914400"/>
            <a:ext cx="10945216" cy="5322912"/>
          </a:xfrm>
        </p:spPr>
        <p:txBody>
          <a:bodyPr>
            <a:normAutofit/>
          </a:bodyPr>
          <a:lstStyle/>
          <a:p>
            <a:pPr algn="just">
              <a:lnSpc>
                <a:spcPct val="120000"/>
              </a:lnSpc>
            </a:pPr>
            <a:r>
              <a:rPr lang="en-US" sz="2400" b="1" dirty="0">
                <a:latin typeface="Times New Roman" panose="02020603050405020304" pitchFamily="18" charset="0"/>
                <a:cs typeface="Times New Roman" panose="02020603050405020304" pitchFamily="18" charset="0"/>
              </a:rPr>
              <a:t> </a:t>
            </a:r>
            <a:r>
              <a:rPr lang="en-US" sz="2000" dirty="0">
                <a:solidFill>
                  <a:srgbClr val="292B2C"/>
                </a:solidFill>
                <a:effectLst/>
                <a:latin typeface="Times New Roman" panose="02020603050405020304" pitchFamily="18" charset="0"/>
                <a:ea typeface="Calibri" panose="020F0502020204030204" pitchFamily="34" charset="0"/>
              </a:rPr>
              <a:t>In this project, we will evaluate the performance and predictive power of a model that has been trained and tested on data collected from homes in suburbs of Boston, Massachusetts. </a:t>
            </a:r>
          </a:p>
          <a:p>
            <a:pPr algn="just">
              <a:lnSpc>
                <a:spcPct val="120000"/>
              </a:lnSpc>
            </a:pPr>
            <a:r>
              <a:rPr lang="en-US" sz="2000" dirty="0">
                <a:solidFill>
                  <a:srgbClr val="292B2C"/>
                </a:solidFill>
                <a:effectLst/>
                <a:latin typeface="Times New Roman" panose="02020603050405020304" pitchFamily="18" charset="0"/>
                <a:ea typeface="Calibri" panose="020F0502020204030204" pitchFamily="34" charset="0"/>
              </a:rPr>
              <a:t>A model trained on this data that is seen as a </a:t>
            </a:r>
            <a:r>
              <a:rPr lang="en-US" sz="2000" i="1" dirty="0">
                <a:solidFill>
                  <a:srgbClr val="292B2C"/>
                </a:solidFill>
                <a:effectLst/>
                <a:latin typeface="Times New Roman" panose="02020603050405020304" pitchFamily="18" charset="0"/>
                <a:ea typeface="Calibri" panose="020F0502020204030204" pitchFamily="34" charset="0"/>
              </a:rPr>
              <a:t>good fit </a:t>
            </a:r>
            <a:r>
              <a:rPr lang="en-US" sz="2000" dirty="0">
                <a:solidFill>
                  <a:srgbClr val="292B2C"/>
                </a:solidFill>
                <a:effectLst/>
                <a:latin typeface="Times New Roman" panose="02020603050405020304" pitchFamily="18" charset="0"/>
                <a:ea typeface="Calibri" panose="020F0502020204030204" pitchFamily="34" charset="0"/>
              </a:rPr>
              <a:t>could then be used to make certain predictions about monetary value</a:t>
            </a:r>
            <a:r>
              <a:rPr lang="en-IN" altLang="en-US" sz="2000" dirty="0">
                <a:solidFill>
                  <a:srgbClr val="292B2C"/>
                </a:solidFill>
                <a:effectLst/>
                <a:latin typeface="Times New Roman" panose="02020603050405020304" pitchFamily="18" charset="0"/>
                <a:ea typeface="Calibri" panose="020F0502020204030204" pitchFamily="34" charset="0"/>
              </a:rPr>
              <a:t> of a house</a:t>
            </a:r>
            <a:r>
              <a:rPr lang="en-US" sz="2000" dirty="0">
                <a:solidFill>
                  <a:srgbClr val="292B2C"/>
                </a:solidFill>
                <a:effectLst/>
                <a:latin typeface="Times New Roman" panose="02020603050405020304" pitchFamily="18" charset="0"/>
                <a:ea typeface="Calibri" panose="020F0502020204030204" pitchFamily="34" charset="0"/>
              </a:rPr>
              <a:t>. </a:t>
            </a:r>
          </a:p>
          <a:p>
            <a:pPr algn="just">
              <a:lnSpc>
                <a:spcPct val="120000"/>
              </a:lnSpc>
            </a:pPr>
            <a:r>
              <a:rPr lang="en-US" sz="2000" dirty="0">
                <a:solidFill>
                  <a:srgbClr val="292B2C"/>
                </a:solidFill>
                <a:effectLst/>
                <a:latin typeface="Times New Roman" panose="02020603050405020304" pitchFamily="18" charset="0"/>
                <a:ea typeface="Calibri" panose="020F0502020204030204" pitchFamily="34" charset="0"/>
              </a:rPr>
              <a:t>The dataset for this project originates from the UCI Machine Learning Repository. The Boston housing data </a:t>
            </a:r>
            <a:r>
              <a:rPr lang="en-US" sz="2000">
                <a:solidFill>
                  <a:srgbClr val="292B2C"/>
                </a:solidFill>
                <a:effectLst/>
                <a:latin typeface="Times New Roman" panose="02020603050405020304" pitchFamily="18" charset="0"/>
                <a:ea typeface="Calibri" panose="020F0502020204030204" pitchFamily="34" charset="0"/>
              </a:rPr>
              <a:t>was collected </a:t>
            </a:r>
            <a:r>
              <a:rPr lang="en-US" sz="2000" dirty="0">
                <a:solidFill>
                  <a:srgbClr val="292B2C"/>
                </a:solidFill>
                <a:effectLst/>
                <a:latin typeface="Times New Roman" panose="02020603050405020304" pitchFamily="18" charset="0"/>
                <a:ea typeface="Calibri" panose="020F0502020204030204" pitchFamily="34" charset="0"/>
              </a:rPr>
              <a:t>and each of the entries represent aggregated data about 14 features for homes from various suburbs in Boston, Massachusetts.</a:t>
            </a:r>
            <a:r>
              <a:rPr lang="en-US" sz="2000" dirty="0">
                <a:effectLst/>
                <a:latin typeface="Times New Roman" panose="02020603050405020304" pitchFamily="18" charset="0"/>
                <a:ea typeface="Calibri" panose="020F0502020204030204" pitchFamily="34" charset="0"/>
              </a:rPr>
              <a:t> </a:t>
            </a:r>
          </a:p>
          <a:p>
            <a:pPr algn="just">
              <a:lnSpc>
                <a:spcPct val="120000"/>
              </a:lnSpc>
            </a:pPr>
            <a:r>
              <a:rPr lang="en-US" sz="2000" dirty="0">
                <a:effectLst/>
                <a:latin typeface="Times New Roman" panose="02020603050405020304" pitchFamily="18" charset="0"/>
                <a:ea typeface="Calibri" panose="020F0502020204030204" pitchFamily="34" charset="0"/>
              </a:rPr>
              <a:t>The model can be also be used to predict the price of any house in the area based on attributes of the house. </a:t>
            </a:r>
            <a:endParaRPr lang="en-US" sz="2000" dirty="0"/>
          </a:p>
        </p:txBody>
      </p:sp>
      <p:sp>
        <p:nvSpPr>
          <p:cNvPr id="5" name="Date Placeholder 4"/>
          <p:cNvSpPr>
            <a:spLocks noGrp="1"/>
          </p:cNvSpPr>
          <p:nvPr>
            <p:ph type="dt" sz="half" idx="10"/>
          </p:nvPr>
        </p:nvSpPr>
        <p:spPr/>
        <p:txBody>
          <a:bodyPr/>
          <a:lstStyle/>
          <a:p>
            <a:r>
              <a:rPr lang="en-US" dirty="0"/>
              <a:t>VII Semester, Department of ISE, RNSIT</a:t>
            </a:r>
          </a:p>
        </p:txBody>
      </p:sp>
      <p:sp>
        <p:nvSpPr>
          <p:cNvPr id="4" name="Footer Placeholder 3"/>
          <p:cNvSpPr>
            <a:spLocks noGrp="1"/>
          </p:cNvSpPr>
          <p:nvPr>
            <p:ph type="ftr" sz="quarter" idx="11"/>
          </p:nvPr>
        </p:nvSpPr>
        <p:spPr/>
        <p:txBody>
          <a:bodyPr/>
          <a:lstStyle/>
          <a:p>
            <a:r>
              <a:rPr lang="en-US" dirty="0"/>
              <a:t>2022 - 2023</a:t>
            </a:r>
          </a:p>
        </p:txBody>
      </p:sp>
      <p:sp>
        <p:nvSpPr>
          <p:cNvPr id="7" name="Slide Number Placeholder 6"/>
          <p:cNvSpPr>
            <a:spLocks noGrp="1"/>
          </p:cNvSpPr>
          <p:nvPr>
            <p:ph type="sldNum" sz="quarter" idx="12"/>
          </p:nvPr>
        </p:nvSpPr>
        <p:spPr/>
        <p:txBody>
          <a:bodyPr/>
          <a:lstStyle/>
          <a:p>
            <a:fld id="{5B4F5413-E548-45A8-B9DD-11B71454D5CA}" type="slidenum">
              <a:rPr lang="en-US" smtClean="0"/>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5560" y="146036"/>
            <a:ext cx="7467600" cy="786569"/>
          </a:xfrm>
        </p:spPr>
        <p:txBody>
          <a:bodyPr>
            <a:normAutofit/>
          </a:bodyPr>
          <a:lstStyle/>
          <a:p>
            <a:pPr algn="ctr"/>
            <a:r>
              <a:rPr lang="en-IN" sz="3200" b="1" dirty="0">
                <a:solidFill>
                  <a:schemeClr val="accent1">
                    <a:lumMod val="75000"/>
                  </a:schemeClr>
                </a:solidFill>
                <a:latin typeface="Times New Roman" panose="02020603050405020304" pitchFamily="18" charset="0"/>
                <a:cs typeface="Times New Roman" panose="02020603050405020304" pitchFamily="18" charset="0"/>
              </a:rPr>
              <a:t>Requirements</a:t>
            </a:r>
          </a:p>
        </p:txBody>
      </p:sp>
      <p:sp>
        <p:nvSpPr>
          <p:cNvPr id="3" name="Content Placeholder 2"/>
          <p:cNvSpPr>
            <a:spLocks noGrp="1"/>
          </p:cNvSpPr>
          <p:nvPr>
            <p:ph idx="1"/>
          </p:nvPr>
        </p:nvSpPr>
        <p:spPr>
          <a:xfrm>
            <a:off x="359376" y="992124"/>
            <a:ext cx="11353247" cy="5245188"/>
          </a:xfrm>
        </p:spPr>
        <p:txBody>
          <a:bodyPr>
            <a:normAutofit/>
          </a:bodyPr>
          <a:lstStyle/>
          <a:p>
            <a:pPr>
              <a:lnSpc>
                <a:spcPct val="150000"/>
              </a:lnSpc>
              <a:buClr>
                <a:srgbClr val="000000"/>
              </a:buClr>
            </a:pPr>
            <a:r>
              <a:rPr lang="en-US" sz="2000" b="1" strike="noStrike" spc="-1" dirty="0">
                <a:solidFill>
                  <a:srgbClr val="000000"/>
                </a:solidFill>
                <a:latin typeface="Times New Roman" panose="02020603050405020304"/>
                <a:ea typeface="Calibri" panose="020F0502020204030204"/>
              </a:rPr>
              <a:t>HARDWARE REQUIREMENTS</a:t>
            </a:r>
            <a:br>
              <a:rPr lang="en-US" sz="2000" dirty="0"/>
            </a:br>
            <a:r>
              <a:rPr lang="en-US" sz="1800" b="0" strike="noStrike" spc="-1" dirty="0">
                <a:solidFill>
                  <a:srgbClr val="000000"/>
                </a:solidFill>
                <a:latin typeface="Times New Roman" panose="02020603050405020304"/>
                <a:ea typeface="Calibri" panose="020F0502020204030204"/>
              </a:rPr>
              <a:t>RAM : 4 Gb</a:t>
            </a:r>
            <a:br>
              <a:rPr lang="en-US" sz="1800" dirty="0"/>
            </a:br>
            <a:r>
              <a:rPr lang="en-US" sz="1800" b="0" strike="noStrike" spc="-1" dirty="0">
                <a:solidFill>
                  <a:srgbClr val="000000"/>
                </a:solidFill>
                <a:latin typeface="Times New Roman" panose="02020603050405020304"/>
                <a:ea typeface="Calibri" panose="020F0502020204030204"/>
              </a:rPr>
              <a:t>Hard Disk : 4 GB</a:t>
            </a:r>
            <a:br>
              <a:rPr lang="en-US" sz="1800" dirty="0"/>
            </a:br>
            <a:r>
              <a:rPr lang="en-US" sz="1800" b="0" strike="noStrike" spc="-1" dirty="0">
                <a:solidFill>
                  <a:srgbClr val="000000"/>
                </a:solidFill>
                <a:latin typeface="Times New Roman" panose="02020603050405020304"/>
                <a:ea typeface="Calibri" panose="020F0502020204030204"/>
              </a:rPr>
              <a:t>Input device : Standard Keyboard and Mouse</a:t>
            </a:r>
            <a:br>
              <a:rPr lang="en-US" sz="1800" dirty="0"/>
            </a:br>
            <a:r>
              <a:rPr lang="en-US" sz="1800" b="0" strike="noStrike" spc="-1" dirty="0">
                <a:solidFill>
                  <a:srgbClr val="000000"/>
                </a:solidFill>
                <a:latin typeface="Times New Roman" panose="02020603050405020304"/>
                <a:ea typeface="Calibri" panose="020F0502020204030204"/>
              </a:rPr>
              <a:t>Output device : VGA and High Resolution Monitor</a:t>
            </a:r>
            <a:endParaRPr lang="en-US" sz="1800" b="0" strike="noStrike" spc="-1" dirty="0">
              <a:solidFill>
                <a:srgbClr val="000000"/>
              </a:solidFill>
              <a:latin typeface="Calibri" panose="020F0502020204030204"/>
            </a:endParaRPr>
          </a:p>
          <a:p>
            <a:pPr>
              <a:lnSpc>
                <a:spcPct val="150000"/>
              </a:lnSpc>
              <a:buClr>
                <a:srgbClr val="000000"/>
              </a:buClr>
            </a:pPr>
            <a:r>
              <a:rPr lang="en-US" sz="2000" b="1" strike="noStrike" spc="-1" dirty="0">
                <a:solidFill>
                  <a:srgbClr val="000000"/>
                </a:solidFill>
                <a:latin typeface="Times New Roman" panose="02020603050405020304"/>
                <a:ea typeface="Calibri" panose="020F0502020204030204"/>
              </a:rPr>
              <a:t>SOFTWARE REQUIREMENTS</a:t>
            </a:r>
            <a:br>
              <a:rPr lang="en-US" sz="2000" dirty="0"/>
            </a:br>
            <a:r>
              <a:rPr lang="en-US" sz="1800" b="0" strike="noStrike" spc="-1" dirty="0">
                <a:solidFill>
                  <a:srgbClr val="000000"/>
                </a:solidFill>
                <a:latin typeface="Times New Roman" panose="02020603050405020304" pitchFamily="18" charset="0"/>
                <a:ea typeface="Calibri" panose="020F0502020204030204"/>
                <a:cs typeface="Times New Roman" panose="02020603050405020304" pitchFamily="18" charset="0"/>
              </a:rPr>
              <a:t>Operating system : Windows 10/Unix </a:t>
            </a:r>
            <a:r>
              <a:rPr lang="en-US" sz="1800" b="0" strike="noStrike" spc="-1" dirty="0" err="1">
                <a:solidFill>
                  <a:srgbClr val="000000"/>
                </a:solidFill>
                <a:latin typeface="Times New Roman" panose="02020603050405020304" pitchFamily="18" charset="0"/>
                <a:ea typeface="Calibri" panose="020F0502020204030204"/>
                <a:cs typeface="Times New Roman" panose="02020603050405020304" pitchFamily="18" charset="0"/>
              </a:rPr>
              <a:t>Os</a:t>
            </a:r>
            <a:br>
              <a:rPr lang="en-US" sz="1800" dirty="0">
                <a:latin typeface="Times New Roman" panose="02020603050405020304" pitchFamily="18" charset="0"/>
                <a:cs typeface="Times New Roman" panose="02020603050405020304" pitchFamily="18" charset="0"/>
              </a:rPr>
            </a:br>
            <a:r>
              <a:rPr lang="en-US" sz="1800" b="0" strike="noStrike" spc="-1" dirty="0">
                <a:solidFill>
                  <a:srgbClr val="000000"/>
                </a:solidFill>
                <a:latin typeface="Times New Roman" panose="02020603050405020304" pitchFamily="18" charset="0"/>
                <a:ea typeface="Calibri" panose="020F0502020204030204"/>
                <a:cs typeface="Times New Roman" panose="02020603050405020304" pitchFamily="18" charset="0"/>
              </a:rPr>
              <a:t>IDE : Google collab/</a:t>
            </a:r>
            <a:r>
              <a:rPr lang="en-US" sz="1800" b="0" strike="noStrike" spc="-1" dirty="0" err="1">
                <a:solidFill>
                  <a:srgbClr val="000000"/>
                </a:solidFill>
                <a:latin typeface="Times New Roman" panose="02020603050405020304" pitchFamily="18" charset="0"/>
                <a:ea typeface="Calibri" panose="020F0502020204030204"/>
                <a:cs typeface="Times New Roman" panose="02020603050405020304" pitchFamily="18" charset="0"/>
              </a:rPr>
              <a:t>Jupyter</a:t>
            </a:r>
            <a:r>
              <a:rPr lang="en-US" sz="1800" b="0" strike="noStrike" spc="-1" dirty="0">
                <a:solidFill>
                  <a:srgbClr val="000000"/>
                </a:solidFill>
                <a:latin typeface="Times New Roman" panose="02020603050405020304" pitchFamily="18" charset="0"/>
                <a:ea typeface="Calibri" panose="020F0502020204030204"/>
                <a:cs typeface="Times New Roman" panose="02020603050405020304" pitchFamily="18" charset="0"/>
              </a:rPr>
              <a:t> Notebook</a:t>
            </a:r>
            <a:br>
              <a:rPr lang="en-US" sz="1800" dirty="0">
                <a:latin typeface="Times New Roman" panose="02020603050405020304" pitchFamily="18" charset="0"/>
                <a:cs typeface="Times New Roman" panose="02020603050405020304" pitchFamily="18" charset="0"/>
              </a:rPr>
            </a:br>
            <a:r>
              <a:rPr lang="en-US" sz="1800" b="0" strike="noStrike" spc="-1" dirty="0">
                <a:solidFill>
                  <a:srgbClr val="000000"/>
                </a:solidFill>
                <a:latin typeface="Times New Roman" panose="02020603050405020304" pitchFamily="18" charset="0"/>
                <a:ea typeface="Calibri" panose="020F0502020204030204"/>
                <a:cs typeface="Times New Roman" panose="02020603050405020304" pitchFamily="18" charset="0"/>
              </a:rPr>
              <a:t>Tools/Technologies : Python,</a:t>
            </a:r>
            <a:r>
              <a:rPr lang="en-IN" altLang="en-US" sz="1800" b="0" strike="noStrike" spc="-1" dirty="0">
                <a:solidFill>
                  <a:srgbClr val="000000"/>
                </a:solidFill>
                <a:latin typeface="Times New Roman" panose="02020603050405020304" pitchFamily="18" charset="0"/>
                <a:ea typeface="Calibri" panose="020F0502020204030204"/>
                <a:cs typeface="Times New Roman" panose="02020603050405020304" pitchFamily="18" charset="0"/>
              </a:rPr>
              <a:t> Pandas, Scikit-learn,</a:t>
            </a:r>
            <a:r>
              <a:rPr lang="en-US" sz="1800" b="0" strike="noStrike" spc="-1" dirty="0">
                <a:solidFill>
                  <a:srgbClr val="000000"/>
                </a:solidFill>
                <a:latin typeface="Times New Roman" panose="02020603050405020304" pitchFamily="18" charset="0"/>
                <a:ea typeface="Calibri" panose="020F0502020204030204"/>
                <a:cs typeface="Times New Roman" panose="02020603050405020304" pitchFamily="18" charset="0"/>
              </a:rPr>
              <a:t> Matplotlib, NumPy library</a:t>
            </a:r>
            <a:endParaRPr lang="en-IN" sz="18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lstStyle/>
          <a:p>
            <a:r>
              <a:rPr lang="en-US" dirty="0"/>
              <a:t>VII Semester, Department of ISE, RNSIT</a:t>
            </a:r>
          </a:p>
        </p:txBody>
      </p:sp>
      <p:sp>
        <p:nvSpPr>
          <p:cNvPr id="4" name="Footer Placeholder 3"/>
          <p:cNvSpPr>
            <a:spLocks noGrp="1"/>
          </p:cNvSpPr>
          <p:nvPr>
            <p:ph type="ftr" sz="quarter" idx="11"/>
          </p:nvPr>
        </p:nvSpPr>
        <p:spPr/>
        <p:txBody>
          <a:bodyPr/>
          <a:lstStyle/>
          <a:p>
            <a:r>
              <a:rPr lang="en-US" dirty="0"/>
              <a:t>2022 - 2023</a:t>
            </a:r>
          </a:p>
        </p:txBody>
      </p:sp>
      <p:sp>
        <p:nvSpPr>
          <p:cNvPr id="7" name="Slide Number Placeholder 6"/>
          <p:cNvSpPr>
            <a:spLocks noGrp="1"/>
          </p:cNvSpPr>
          <p:nvPr>
            <p:ph type="sldNum" sz="quarter" idx="12"/>
          </p:nvPr>
        </p:nvSpPr>
        <p:spPr/>
        <p:txBody>
          <a:bodyPr/>
          <a:lstStyle/>
          <a:p>
            <a:fld id="{5B4F5413-E548-45A8-B9DD-11B71454D5CA}" type="slidenum">
              <a:rPr lang="en-US" smtClean="0"/>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200" b="1" dirty="0">
                <a:solidFill>
                  <a:schemeClr val="accent1">
                    <a:lumMod val="75000"/>
                  </a:schemeClr>
                </a:solidFill>
                <a:latin typeface="Times New Roman" panose="02020603050405020304" pitchFamily="18" charset="0"/>
                <a:cs typeface="Times New Roman" panose="02020603050405020304" pitchFamily="18" charset="0"/>
              </a:rPr>
              <a:t>Design</a:t>
            </a:r>
            <a:br>
              <a:rPr lang="en-US" sz="3200" b="1" u="sng" dirty="0">
                <a:solidFill>
                  <a:schemeClr val="tx1">
                    <a:lumMod val="75000"/>
                    <a:lumOff val="25000"/>
                  </a:schemeClr>
                </a:solidFill>
                <a:latin typeface="Times New Roman" panose="02020603050405020304" pitchFamily="18" charset="0"/>
                <a:cs typeface="Times New Roman" panose="02020603050405020304" pitchFamily="18" charset="0"/>
              </a:rPr>
            </a:br>
            <a:endParaRPr lang="en-US" sz="3200" b="1" u="sng"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r>
              <a:rPr lang="en-US" dirty="0"/>
              <a:t>VII Semester, Department of ISE, RNSIT</a:t>
            </a:r>
          </a:p>
        </p:txBody>
      </p:sp>
      <p:sp>
        <p:nvSpPr>
          <p:cNvPr id="5" name="Footer Placeholder 4"/>
          <p:cNvSpPr>
            <a:spLocks noGrp="1"/>
          </p:cNvSpPr>
          <p:nvPr>
            <p:ph type="ftr" sz="quarter" idx="11"/>
          </p:nvPr>
        </p:nvSpPr>
        <p:spPr/>
        <p:txBody>
          <a:bodyPr/>
          <a:lstStyle/>
          <a:p>
            <a:r>
              <a:rPr lang="en-US" dirty="0"/>
              <a:t>2022 - 2023</a:t>
            </a:r>
          </a:p>
        </p:txBody>
      </p:sp>
      <p:sp>
        <p:nvSpPr>
          <p:cNvPr id="3" name="Slide Number Placeholder 2"/>
          <p:cNvSpPr>
            <a:spLocks noGrp="1"/>
          </p:cNvSpPr>
          <p:nvPr>
            <p:ph type="sldNum" sz="quarter" idx="12"/>
          </p:nvPr>
        </p:nvSpPr>
        <p:spPr/>
        <p:txBody>
          <a:bodyPr/>
          <a:lstStyle/>
          <a:p>
            <a:fld id="{5B4F5413-E548-45A8-B9DD-11B71454D5CA}" type="slidenum">
              <a:rPr lang="en-US" smtClean="0"/>
              <a:t>8</a:t>
            </a:fld>
            <a:endParaRPr lang="en-US" dirty="0"/>
          </a:p>
        </p:txBody>
      </p:sp>
      <p:sp>
        <p:nvSpPr>
          <p:cNvPr id="7" name="Rounded Rectangle 6"/>
          <p:cNvSpPr/>
          <p:nvPr/>
        </p:nvSpPr>
        <p:spPr>
          <a:xfrm>
            <a:off x="1990090" y="1340485"/>
            <a:ext cx="3528695" cy="720090"/>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altLang="en-US" sz="2000"/>
              <a:t>Import &amp; Clean the Data</a:t>
            </a:r>
          </a:p>
        </p:txBody>
      </p:sp>
      <p:sp>
        <p:nvSpPr>
          <p:cNvPr id="8" name="Rounded Rectangle 7"/>
          <p:cNvSpPr/>
          <p:nvPr/>
        </p:nvSpPr>
        <p:spPr>
          <a:xfrm>
            <a:off x="1990090" y="2493010"/>
            <a:ext cx="3528695" cy="720090"/>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altLang="en-US" sz="2000"/>
              <a:t>Visualize &amp; Analyze Data</a:t>
            </a:r>
          </a:p>
        </p:txBody>
      </p:sp>
      <p:sp>
        <p:nvSpPr>
          <p:cNvPr id="10" name="Rounded Rectangle 9"/>
          <p:cNvSpPr/>
          <p:nvPr/>
        </p:nvSpPr>
        <p:spPr>
          <a:xfrm>
            <a:off x="6598920" y="2493010"/>
            <a:ext cx="3528695" cy="720090"/>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altLang="en-US" sz="2000"/>
              <a:t>Split the Data</a:t>
            </a:r>
          </a:p>
        </p:txBody>
      </p:sp>
      <p:sp>
        <p:nvSpPr>
          <p:cNvPr id="11" name="Rounded Rectangle 10"/>
          <p:cNvSpPr/>
          <p:nvPr/>
        </p:nvSpPr>
        <p:spPr>
          <a:xfrm>
            <a:off x="6598920" y="3644900"/>
            <a:ext cx="3528695" cy="720090"/>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altLang="en-US" sz="2000"/>
              <a:t>Create &amp; Train Model</a:t>
            </a:r>
          </a:p>
        </p:txBody>
      </p:sp>
      <p:sp>
        <p:nvSpPr>
          <p:cNvPr id="12" name="Rounded Rectangle 11"/>
          <p:cNvSpPr/>
          <p:nvPr/>
        </p:nvSpPr>
        <p:spPr>
          <a:xfrm>
            <a:off x="2062480" y="4869180"/>
            <a:ext cx="3528695" cy="720090"/>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altLang="en-US" sz="2000"/>
              <a:t>Make Predictions</a:t>
            </a:r>
          </a:p>
        </p:txBody>
      </p:sp>
      <p:sp>
        <p:nvSpPr>
          <p:cNvPr id="13" name="Rounded Rectangle 12"/>
          <p:cNvSpPr/>
          <p:nvPr/>
        </p:nvSpPr>
        <p:spPr>
          <a:xfrm>
            <a:off x="6598920" y="4869180"/>
            <a:ext cx="3528695" cy="720090"/>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altLang="en-US" sz="2000"/>
              <a:t>Evaluate Model</a:t>
            </a:r>
          </a:p>
        </p:txBody>
      </p:sp>
      <p:cxnSp>
        <p:nvCxnSpPr>
          <p:cNvPr id="15" name="Straight Arrow Connector 14"/>
          <p:cNvCxnSpPr>
            <a:stCxn id="7" idx="2"/>
            <a:endCxn id="8" idx="0"/>
          </p:cNvCxnSpPr>
          <p:nvPr/>
        </p:nvCxnSpPr>
        <p:spPr>
          <a:xfrm>
            <a:off x="3754755" y="2060575"/>
            <a:ext cx="0" cy="4324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8326755" y="3212465"/>
            <a:ext cx="0" cy="4324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13" idx="0"/>
          </p:cNvCxnSpPr>
          <p:nvPr/>
        </p:nvCxnSpPr>
        <p:spPr>
          <a:xfrm>
            <a:off x="8363585" y="4364990"/>
            <a:ext cx="0" cy="5041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8" idx="3"/>
            <a:endCxn id="10" idx="1"/>
          </p:cNvCxnSpPr>
          <p:nvPr/>
        </p:nvCxnSpPr>
        <p:spPr>
          <a:xfrm>
            <a:off x="5518785" y="2853055"/>
            <a:ext cx="10801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3" idx="1"/>
            <a:endCxn id="12" idx="3"/>
          </p:cNvCxnSpPr>
          <p:nvPr/>
        </p:nvCxnSpPr>
        <p:spPr>
          <a:xfrm flipH="1">
            <a:off x="5591175" y="5229225"/>
            <a:ext cx="100774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200" b="1" dirty="0">
                <a:solidFill>
                  <a:schemeClr val="accent1">
                    <a:lumMod val="75000"/>
                  </a:schemeClr>
                </a:solidFill>
                <a:latin typeface="Times New Roman" panose="02020603050405020304" pitchFamily="18" charset="0"/>
                <a:cs typeface="Times New Roman" panose="02020603050405020304" pitchFamily="18" charset="0"/>
              </a:rPr>
              <a:t>Implementation</a:t>
            </a:r>
            <a:endParaRPr lang="en-IN" altLang="en-US" sz="3200" b="1" u="sng"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r>
              <a:rPr lang="en-US" dirty="0"/>
              <a:t>VII Semester, Department of ISE, RNSIT</a:t>
            </a:r>
          </a:p>
        </p:txBody>
      </p:sp>
      <p:sp>
        <p:nvSpPr>
          <p:cNvPr id="5" name="Footer Placeholder 4"/>
          <p:cNvSpPr>
            <a:spLocks noGrp="1"/>
          </p:cNvSpPr>
          <p:nvPr>
            <p:ph type="ftr" sz="quarter" idx="11"/>
          </p:nvPr>
        </p:nvSpPr>
        <p:spPr/>
        <p:txBody>
          <a:bodyPr/>
          <a:lstStyle/>
          <a:p>
            <a:r>
              <a:rPr lang="en-US" dirty="0"/>
              <a:t>2022 - 2023</a:t>
            </a:r>
          </a:p>
        </p:txBody>
      </p:sp>
      <p:sp>
        <p:nvSpPr>
          <p:cNvPr id="3" name="Slide Number Placeholder 2"/>
          <p:cNvSpPr>
            <a:spLocks noGrp="1"/>
          </p:cNvSpPr>
          <p:nvPr>
            <p:ph type="sldNum" sz="quarter" idx="12"/>
          </p:nvPr>
        </p:nvSpPr>
        <p:spPr/>
        <p:txBody>
          <a:bodyPr/>
          <a:lstStyle/>
          <a:p>
            <a:fld id="{5B4F5413-E548-45A8-B9DD-11B71454D5CA}" type="slidenum">
              <a:rPr lang="en-US" smtClean="0"/>
              <a:t>9</a:t>
            </a:fld>
            <a:endParaRPr lang="en-US" dirty="0"/>
          </a:p>
        </p:txBody>
      </p:sp>
      <p:sp>
        <p:nvSpPr>
          <p:cNvPr id="7" name="Content Placeholder 6"/>
          <p:cNvSpPr>
            <a:spLocks noGrp="1"/>
          </p:cNvSpPr>
          <p:nvPr>
            <p:ph sz="half" idx="1"/>
          </p:nvPr>
        </p:nvSpPr>
        <p:spPr>
          <a:xfrm>
            <a:off x="839470" y="1484630"/>
            <a:ext cx="5181600" cy="4351338"/>
          </a:xfrm>
        </p:spPr>
        <p:txBody>
          <a:bodyPr>
            <a:normAutofit/>
          </a:bodyPr>
          <a:lstStyle/>
          <a:p>
            <a:pPr marL="457200" lvl="1" indent="0">
              <a:buNone/>
            </a:pPr>
            <a:r>
              <a:rPr lang="en-IN" altLang="en-US" sz="2800"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Algorithm :</a:t>
            </a:r>
          </a:p>
        </p:txBody>
      </p:sp>
      <p:sp>
        <p:nvSpPr>
          <p:cNvPr id="8" name="TextBox 7"/>
          <p:cNvSpPr txBox="1"/>
          <p:nvPr/>
        </p:nvSpPr>
        <p:spPr>
          <a:xfrm>
            <a:off x="1847577" y="2060756"/>
            <a:ext cx="9679577" cy="1631216"/>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Linear Regression is a machine learning algorithm based on supervised learning.</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is mostly used for finding out the relationship between variables.</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Linear regression performs the task to predict a dependent variable value (y) based on a given independent variable (x). So, this regression technique finds out a linear relationship between x (input) and y(output). Hence, the name is Linear Regression.</a:t>
            </a:r>
          </a:p>
        </p:txBody>
      </p:sp>
      <p:pic>
        <p:nvPicPr>
          <p:cNvPr id="10" name="Content Placeholder 9" descr="MLR_1b.png"/>
          <p:cNvPicPr>
            <a:picLocks noGrp="1" noChangeAspect="1"/>
          </p:cNvPicPr>
          <p:nvPr>
            <p:ph sz="half" idx="2"/>
          </p:nvPr>
        </p:nvPicPr>
        <p:blipFill>
          <a:blip r:embed="rId3" cstate="print"/>
          <a:stretch>
            <a:fillRect/>
          </a:stretch>
        </p:blipFill>
        <p:spPr>
          <a:xfrm>
            <a:off x="2711624" y="3923783"/>
            <a:ext cx="7484110" cy="198945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51</TotalTime>
  <Words>1352</Words>
  <Application>Microsoft Office PowerPoint</Application>
  <PresentationFormat>Widescreen</PresentationFormat>
  <Paragraphs>174</Paragraphs>
  <Slides>18</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Times New Roman</vt:lpstr>
      <vt:lpstr>Wingdings</vt:lpstr>
      <vt:lpstr>Office Theme</vt:lpstr>
      <vt:lpstr>Boston House Price Prediction </vt:lpstr>
      <vt:lpstr>AGENDA</vt:lpstr>
      <vt:lpstr>ABSTRACT </vt:lpstr>
      <vt:lpstr>About the Company</vt:lpstr>
      <vt:lpstr>PowerPoint Presentation</vt:lpstr>
      <vt:lpstr>INTRODUCTION </vt:lpstr>
      <vt:lpstr>Requirements</vt:lpstr>
      <vt:lpstr>Design </vt:lpstr>
      <vt:lpstr>Implementation</vt:lpstr>
      <vt:lpstr>PowerPoint Presentation</vt:lpstr>
      <vt:lpstr>Result Analysis</vt:lpstr>
      <vt:lpstr>PowerPoint Presentation</vt:lpstr>
      <vt:lpstr>PowerPoint Presentation</vt:lpstr>
      <vt:lpstr>CONCLUSIONS</vt:lpstr>
      <vt:lpstr>Future Enhancements</vt:lpstr>
      <vt:lpstr>PowerPoint Presentation</vt:lpstr>
      <vt:lpstr>Question and Answer</vt:lpstr>
      <vt:lpstr>THANK YOU</vt:lpstr>
    </vt:vector>
  </TitlesOfParts>
  <Company>DARSHAN SATHYA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DARSHAN SATHYA</dc:creator>
  <cp:lastModifiedBy>suprith satish</cp:lastModifiedBy>
  <cp:revision>309</cp:revision>
  <dcterms:created xsi:type="dcterms:W3CDTF">2015-10-29T14:36:00Z</dcterms:created>
  <dcterms:modified xsi:type="dcterms:W3CDTF">2023-05-25T08:50:25Z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4D656631DC0B45B1A68A2F8A3A87B3CA</vt:lpwstr>
  </property>
  <property fmtid="{D5CDD505-2E9C-101B-9397-08002B2CF9AE}" pid="3" name="KSOProductBuildVer">
    <vt:lpwstr>1033-11.2.0.11380</vt:lpwstr>
  </property>
</Properties>
</file>