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66" r:id="rId6"/>
    <p:sldId id="259" r:id="rId7"/>
    <p:sldId id="267" r:id="rId8"/>
    <p:sldId id="260" r:id="rId9"/>
    <p:sldId id="261" r:id="rId10"/>
    <p:sldId id="263" r:id="rId11"/>
    <p:sldId id="268" r:id="rId12"/>
    <p:sldId id="269" r:id="rId13"/>
    <p:sldId id="270" r:id="rId14"/>
    <p:sldId id="271" r:id="rId15"/>
    <p:sldId id="262"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58"/>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eeth Goud" userId="707cd681459a20df" providerId="LiveId" clId="{D8AC947F-DE29-47B1-ADDF-9E757236E841}"/>
    <pc:docChg chg="addSld delSld modSld sldOrd">
      <pc:chgData name="Supreeth Goud" userId="707cd681459a20df" providerId="LiveId" clId="{D8AC947F-DE29-47B1-ADDF-9E757236E841}" dt="2025-04-18T17:57:50.328" v="35" actId="20577"/>
      <pc:docMkLst>
        <pc:docMk/>
      </pc:docMkLst>
      <pc:sldChg chg="modSp mod">
        <pc:chgData name="Supreeth Goud" userId="707cd681459a20df" providerId="LiveId" clId="{D8AC947F-DE29-47B1-ADDF-9E757236E841}" dt="2025-04-18T17:57:50.328" v="35" actId="20577"/>
        <pc:sldMkLst>
          <pc:docMk/>
          <pc:sldMk cId="151988358" sldId="262"/>
        </pc:sldMkLst>
        <pc:spChg chg="mod">
          <ac:chgData name="Supreeth Goud" userId="707cd681459a20df" providerId="LiveId" clId="{D8AC947F-DE29-47B1-ADDF-9E757236E841}" dt="2025-04-18T17:57:50.328" v="35" actId="20577"/>
          <ac:spMkLst>
            <pc:docMk/>
            <pc:sldMk cId="151988358" sldId="262"/>
            <ac:spMk id="3" creationId="{2361D872-7EC7-439F-A588-B1D90CB7A92F}"/>
          </ac:spMkLst>
        </pc:spChg>
      </pc:sldChg>
      <pc:sldChg chg="addSp modSp new del mod ord">
        <pc:chgData name="Supreeth Goud" userId="707cd681459a20df" providerId="LiveId" clId="{D8AC947F-DE29-47B1-ADDF-9E757236E841}" dt="2025-04-18T17:44:36.224" v="25" actId="47"/>
        <pc:sldMkLst>
          <pc:docMk/>
          <pc:sldMk cId="552406580" sldId="272"/>
        </pc:sldMkLst>
        <pc:spChg chg="add mod">
          <ac:chgData name="Supreeth Goud" userId="707cd681459a20df" providerId="LiveId" clId="{D8AC947F-DE29-47B1-ADDF-9E757236E841}" dt="2025-04-18T17:40:43.653" v="8" actId="1076"/>
          <ac:spMkLst>
            <pc:docMk/>
            <pc:sldMk cId="552406580" sldId="272"/>
            <ac:spMk id="3" creationId="{5F7B3C59-12F4-E405-5A77-A34D669C4E43}"/>
          </ac:spMkLst>
        </pc:spChg>
      </pc:sldChg>
      <pc:sldChg chg="addSp modSp new mod">
        <pc:chgData name="Supreeth Goud" userId="707cd681459a20df" providerId="LiveId" clId="{D8AC947F-DE29-47B1-ADDF-9E757236E841}" dt="2025-04-18T17:44:45.960" v="26" actId="20577"/>
        <pc:sldMkLst>
          <pc:docMk/>
          <pc:sldMk cId="216078631" sldId="273"/>
        </pc:sldMkLst>
        <pc:spChg chg="add mod">
          <ac:chgData name="Supreeth Goud" userId="707cd681459a20df" providerId="LiveId" clId="{D8AC947F-DE29-47B1-ADDF-9E757236E841}" dt="2025-04-18T17:44:45.960" v="26" actId="20577"/>
          <ac:spMkLst>
            <pc:docMk/>
            <pc:sldMk cId="216078631" sldId="273"/>
            <ac:spMk id="3" creationId="{C4A9352C-39A4-B9F6-84B6-FC5E928B78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354761" y="2902999"/>
            <a:ext cx="7517247" cy="1815882"/>
          </a:xfrm>
          <a:prstGeom prst="rect">
            <a:avLst/>
          </a:prstGeom>
          <a:noFill/>
        </p:spPr>
        <p:txBody>
          <a:bodyPr wrap="square" rtlCol="0">
            <a:spAutoFit/>
          </a:bodyPr>
          <a:lstStyle/>
          <a:p>
            <a:r>
              <a:rPr lang="en-US" sz="1600" b="1" dirty="0">
                <a:solidFill>
                  <a:schemeClr val="bg1"/>
                </a:solidFill>
                <a:latin typeface="+mj-lt"/>
                <a:cs typeface="Times New Roman" panose="02020603050405020304" pitchFamily="18" charset="0"/>
              </a:rPr>
              <a:t>	</a:t>
            </a:r>
            <a:r>
              <a:rPr lang="en-US" sz="1600" b="1" dirty="0">
                <a:solidFill>
                  <a:schemeClr val="tx1"/>
                </a:solidFill>
                <a:latin typeface="+mj-lt"/>
                <a:cs typeface="Times New Roman" panose="02020603050405020304" pitchFamily="18" charset="0"/>
              </a:rPr>
              <a:t>Forest  Fire Detection Using Deep Learning</a:t>
            </a:r>
          </a:p>
          <a:p>
            <a:endParaRPr lang="en-US" sz="1600" b="1" dirty="0">
              <a:solidFill>
                <a:schemeClr val="tx1"/>
              </a:solidFill>
              <a:latin typeface="+mj-lt"/>
              <a:cs typeface="Times New Roman" panose="02020603050405020304" pitchFamily="18" charset="0"/>
            </a:endParaRPr>
          </a:p>
          <a:p>
            <a:pPr algn="ctr"/>
            <a:endParaRPr lang="en-US" sz="1600" b="1" dirty="0">
              <a:solidFill>
                <a:schemeClr val="tx1"/>
              </a:solidFill>
              <a:latin typeface="+mj-lt"/>
              <a:cs typeface="Times New Roman" panose="02020603050405020304" pitchFamily="18" charset="0"/>
            </a:endParaRPr>
          </a:p>
          <a:p>
            <a:r>
              <a:rPr lang="en-US" sz="1600" b="1" dirty="0">
                <a:solidFill>
                  <a:schemeClr val="tx1"/>
                </a:solidFill>
                <a:latin typeface="+mj-lt"/>
                <a:cs typeface="Times New Roman" panose="02020603050405020304" pitchFamily="18" charset="0"/>
              </a:rPr>
              <a:t>NAME: </a:t>
            </a:r>
            <a:r>
              <a:rPr lang="en-US" sz="1600" dirty="0">
                <a:solidFill>
                  <a:schemeClr val="tx1"/>
                </a:solidFill>
                <a:latin typeface="+mj-lt"/>
                <a:cs typeface="Times New Roman" panose="02020603050405020304" pitchFamily="18" charset="0"/>
              </a:rPr>
              <a:t>THATI SAISUPRITH</a:t>
            </a:r>
          </a:p>
          <a:p>
            <a:endParaRPr lang="en-US" sz="1600" dirty="0">
              <a:solidFill>
                <a:schemeClr val="tx1"/>
              </a:solidFill>
              <a:latin typeface="+mj-lt"/>
              <a:cs typeface="Times New Roman" panose="02020603050405020304" pitchFamily="18" charset="0"/>
            </a:endParaRPr>
          </a:p>
          <a:p>
            <a:r>
              <a:rPr lang="en-US" sz="1600" b="1" dirty="0">
                <a:solidFill>
                  <a:schemeClr val="tx1"/>
                </a:solidFill>
                <a:latin typeface="+mj-lt"/>
                <a:cs typeface="Times New Roman" panose="02020603050405020304" pitchFamily="18" charset="0"/>
              </a:rPr>
              <a:t>AICTE internship Student Registration ID:</a:t>
            </a:r>
          </a:p>
          <a:p>
            <a:r>
              <a:rPr lang="en-US" sz="1600" dirty="0">
                <a:solidFill>
                  <a:schemeClr val="tx1"/>
                </a:solidFill>
                <a:latin typeface="+mj-lt"/>
                <a:cs typeface="Times New Roman" panose="02020603050405020304" pitchFamily="18" charset="0"/>
              </a:rPr>
              <a:t>STU6794bd800dd8a1737801088</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55574" y="1054412"/>
            <a:ext cx="6202155" cy="1631216"/>
          </a:xfrm>
          <a:prstGeom prst="rect">
            <a:avLst/>
          </a:prstGeom>
          <a:noFill/>
        </p:spPr>
        <p:txBody>
          <a:bodyPr wrap="square">
            <a:spAutoFit/>
          </a:bodyPr>
          <a:lstStyle/>
          <a:p>
            <a:r>
              <a:rPr lang="en-US" sz="2000" b="1" dirty="0">
                <a:solidFill>
                  <a:srgbClr val="213163"/>
                </a:solidFill>
              </a:rPr>
              <a:t>Screenshot of Output:</a:t>
            </a:r>
          </a:p>
          <a:p>
            <a:r>
              <a:rPr lang="en-US" sz="2000" b="1" dirty="0">
                <a:solidFill>
                  <a:schemeClr val="tx1"/>
                </a:solidFill>
              </a:rPr>
              <a:t>No Fire and Fire</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39B7828-8E62-223A-DA56-83D74EDC7845}"/>
              </a:ext>
            </a:extLst>
          </p:cNvPr>
          <p:cNvPicPr>
            <a:picLocks noChangeAspect="1" noChangeArrowheads="1"/>
          </p:cNvPicPr>
          <p:nvPr/>
        </p:nvPicPr>
        <p:blipFill>
          <a:blip r:embed="rId2"/>
          <a:srcRect t="14084" b="-9058"/>
          <a:stretch/>
        </p:blipFill>
        <p:spPr bwMode="auto">
          <a:xfrm>
            <a:off x="155574" y="2151613"/>
            <a:ext cx="5572653" cy="4619889"/>
          </a:xfrm>
          <a:prstGeom prst="rect">
            <a:avLst/>
          </a:prstGeom>
          <a:noFill/>
        </p:spPr>
      </p:pic>
      <p:pic>
        <p:nvPicPr>
          <p:cNvPr id="8" name="Picture 7">
            <a:extLst>
              <a:ext uri="{FF2B5EF4-FFF2-40B4-BE49-F238E27FC236}">
                <a16:creationId xmlns:a16="http://schemas.microsoft.com/office/drawing/2014/main" id="{0952A4E3-C704-03E4-148B-AD388CC83C9C}"/>
              </a:ext>
            </a:extLst>
          </p:cNvPr>
          <p:cNvPicPr>
            <a:picLocks noChangeAspect="1" noChangeArrowheads="1"/>
          </p:cNvPicPr>
          <p:nvPr/>
        </p:nvPicPr>
        <p:blipFill>
          <a:blip r:embed="rId3"/>
          <a:srcRect t="14142"/>
          <a:stretch/>
        </p:blipFill>
        <p:spPr bwMode="auto">
          <a:xfrm>
            <a:off x="5926372" y="2151613"/>
            <a:ext cx="5796072" cy="4183284"/>
          </a:xfrm>
          <a:prstGeom prst="rect">
            <a:avLst/>
          </a:prstGeom>
          <a:noFill/>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t>Model Architecture Summary for CNN Binary Classification Sequential</a:t>
            </a:r>
            <a:endParaRPr lang="en-US" sz="1600" b="1" dirty="0">
              <a:solidFill>
                <a:srgbClr val="213163"/>
              </a:solidFill>
            </a:endParaRP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2F2DD1E-A780-E5F0-DC0D-D974309FBAF1}"/>
              </a:ext>
            </a:extLst>
          </p:cNvPr>
          <p:cNvPicPr>
            <a:picLocks noChangeAspect="1" noChangeArrowheads="1"/>
          </p:cNvPicPr>
          <p:nvPr/>
        </p:nvPicPr>
        <p:blipFill>
          <a:blip r:embed="rId2"/>
          <a:srcRect t="5147"/>
          <a:stretch/>
        </p:blipFill>
        <p:spPr bwMode="auto">
          <a:xfrm>
            <a:off x="642552" y="2108886"/>
            <a:ext cx="10709190" cy="4401723"/>
          </a:xfrm>
          <a:prstGeom prst="rect">
            <a:avLst/>
          </a:prstGeom>
          <a:noFill/>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0533" y="981387"/>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Epoch : train the model</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92DEA535-0682-A42D-AD50-23D2A13CBF3F}"/>
              </a:ext>
            </a:extLst>
          </p:cNvPr>
          <p:cNvPicPr>
            <a:picLocks noChangeAspect="1" noChangeArrowheads="1"/>
          </p:cNvPicPr>
          <p:nvPr/>
        </p:nvPicPr>
        <p:blipFill>
          <a:blip r:embed="rId2"/>
          <a:srcRect t="5807" b="3233"/>
          <a:stretch/>
        </p:blipFill>
        <p:spPr bwMode="auto">
          <a:xfrm>
            <a:off x="534514" y="1738184"/>
            <a:ext cx="11064361" cy="4844647"/>
          </a:xfrm>
          <a:prstGeom prst="rect">
            <a:avLst/>
          </a:prstGeom>
          <a:noFill/>
        </p:spPr>
      </p:pic>
    </p:spTree>
    <p:extLst>
      <p:ext uri="{BB962C8B-B14F-4D97-AF65-F5344CB8AC3E}">
        <p14:creationId xmlns:p14="http://schemas.microsoft.com/office/powerpoint/2010/main" val="163594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569660"/>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Accuracy and Loss</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6" name="Picture 4"/>
          <p:cNvPicPr>
            <a:picLocks noChangeAspect="1" noChangeArrowheads="1"/>
          </p:cNvPicPr>
          <p:nvPr/>
        </p:nvPicPr>
        <p:blipFill>
          <a:blip r:embed="rId2"/>
          <a:srcRect/>
          <a:stretch>
            <a:fillRect/>
          </a:stretch>
        </p:blipFill>
        <p:spPr bwMode="auto">
          <a:xfrm>
            <a:off x="255104" y="2000250"/>
            <a:ext cx="5429733" cy="4133850"/>
          </a:xfrm>
          <a:prstGeom prst="rect">
            <a:avLst/>
          </a:prstGeom>
          <a:noFill/>
          <a:ln w="9525">
            <a:noFill/>
            <a:miter lim="800000"/>
            <a:headEnd/>
            <a:tailEnd/>
          </a:ln>
          <a:effectLst/>
        </p:spPr>
      </p:pic>
      <p:pic>
        <p:nvPicPr>
          <p:cNvPr id="18437" name="Picture 5"/>
          <p:cNvPicPr>
            <a:picLocks noChangeAspect="1" noChangeArrowheads="1"/>
          </p:cNvPicPr>
          <p:nvPr/>
        </p:nvPicPr>
        <p:blipFill>
          <a:blip r:embed="rId3"/>
          <a:srcRect/>
          <a:stretch>
            <a:fillRect/>
          </a:stretch>
        </p:blipFill>
        <p:spPr bwMode="auto">
          <a:xfrm>
            <a:off x="6507163" y="2006601"/>
            <a:ext cx="5269396" cy="4127500"/>
          </a:xfrm>
          <a:prstGeom prst="rect">
            <a:avLst/>
          </a:prstGeom>
          <a:noFill/>
          <a:ln w="9525">
            <a:noFill/>
            <a:miter lim="800000"/>
            <a:headEnd/>
            <a:tailEnd/>
          </a:ln>
          <a:effectLst/>
        </p:spPr>
      </p:pic>
    </p:spTree>
    <p:extLst>
      <p:ext uri="{BB962C8B-B14F-4D97-AF65-F5344CB8AC3E}">
        <p14:creationId xmlns:p14="http://schemas.microsoft.com/office/powerpoint/2010/main" val="163594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Predictions from test dataset</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descr="C:\Users\apstep\Desktop\s\fire p.jpg"/>
          <p:cNvPicPr>
            <a:picLocks noChangeAspect="1" noChangeArrowheads="1"/>
          </p:cNvPicPr>
          <p:nvPr/>
        </p:nvPicPr>
        <p:blipFill>
          <a:blip r:embed="rId2"/>
          <a:srcRect t="13352"/>
          <a:stretch/>
        </p:blipFill>
        <p:spPr bwMode="auto">
          <a:xfrm>
            <a:off x="71058" y="2369488"/>
            <a:ext cx="6278942" cy="4247211"/>
          </a:xfrm>
          <a:prstGeom prst="rect">
            <a:avLst/>
          </a:prstGeom>
          <a:noFill/>
        </p:spPr>
      </p:pic>
      <p:pic>
        <p:nvPicPr>
          <p:cNvPr id="19459" name="Picture 3" descr="C:\Users\apstep\Desktop\s\no f.jpg"/>
          <p:cNvPicPr>
            <a:picLocks noChangeAspect="1" noChangeArrowheads="1"/>
          </p:cNvPicPr>
          <p:nvPr/>
        </p:nvPicPr>
        <p:blipFill>
          <a:blip r:embed="rId3"/>
          <a:srcRect t="14469"/>
          <a:stretch/>
        </p:blipFill>
        <p:spPr bwMode="auto">
          <a:xfrm>
            <a:off x="5390983" y="2369488"/>
            <a:ext cx="6498987" cy="4247212"/>
          </a:xfrm>
          <a:prstGeom prst="rect">
            <a:avLst/>
          </a:prstGeom>
          <a:noFill/>
        </p:spPr>
      </p:pic>
    </p:spTree>
    <p:extLst>
      <p:ext uri="{BB962C8B-B14F-4D97-AF65-F5344CB8AC3E}">
        <p14:creationId xmlns:p14="http://schemas.microsoft.com/office/powerpoint/2010/main" val="163594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547613" cy="5986254"/>
          </a:xfrm>
          <a:prstGeom prst="rect">
            <a:avLst/>
          </a:prstGeom>
          <a:noFill/>
        </p:spPr>
        <p:txBody>
          <a:bodyPr wrap="square">
            <a:spAutoFit/>
          </a:bodyPr>
          <a:lstStyle/>
          <a:p>
            <a:r>
              <a:rPr lang="en-US" sz="2000" b="1" dirty="0">
                <a:solidFill>
                  <a:srgbClr val="213163"/>
                </a:solidFill>
              </a:rPr>
              <a:t>Conclusion:</a:t>
            </a:r>
          </a:p>
          <a:p>
            <a:pPr algn="l">
              <a:lnSpc>
                <a:spcPts val="2143"/>
              </a:lnSpc>
              <a:spcBef>
                <a:spcPts val="1029"/>
              </a:spcBef>
              <a:spcAft>
                <a:spcPts val="1029"/>
              </a:spcAft>
              <a:buNone/>
            </a:pPr>
            <a:r>
              <a:rPr lang="en-US" sz="1400" b="0" i="0" dirty="0">
                <a:solidFill>
                  <a:schemeClr val="tx1"/>
                </a:solidFill>
                <a:effectLst/>
                <a:latin typeface="+mn-lt"/>
              </a:rPr>
              <a:t>We built a CNN-powered wildfire detector that spots flames and smoke like a digital ranger—trained to recognize danger in pixels before it spreads. Through layers of convolutional intelligence, our model learned nature’s warning signs with 4.8 million neural connections, balancing precision with speed.</a:t>
            </a:r>
          </a:p>
          <a:p>
            <a:pPr algn="l">
              <a:lnSpc>
                <a:spcPts val="2143"/>
              </a:lnSpc>
              <a:spcBef>
                <a:spcPts val="1029"/>
              </a:spcBef>
              <a:spcAft>
                <a:spcPts val="1029"/>
              </a:spcAft>
              <a:buNone/>
            </a:pPr>
            <a:r>
              <a:rPr lang="en-US" sz="1400" b="1" i="0" dirty="0">
                <a:solidFill>
                  <a:schemeClr val="tx1"/>
                </a:solidFill>
                <a:effectLst/>
                <a:latin typeface="+mn-lt"/>
              </a:rPr>
              <a:t>Why It Matters:</a:t>
            </a:r>
            <a:endParaRPr lang="en-US" sz="1400" b="0" i="0" dirty="0">
              <a:solidFill>
                <a:schemeClr val="tx1"/>
              </a:solidFill>
              <a:effectLst/>
              <a:latin typeface="+mn-lt"/>
            </a:endParaRPr>
          </a:p>
          <a:p>
            <a:pPr algn="l">
              <a:lnSpc>
                <a:spcPts val="2143"/>
              </a:lnSpc>
              <a:spcBef>
                <a:spcPts val="1029"/>
              </a:spcBef>
              <a:spcAft>
                <a:spcPts val="1029"/>
              </a:spcAft>
            </a:pPr>
            <a:r>
              <a:rPr lang="en-US" sz="1400" b="1" i="0" dirty="0">
                <a:solidFill>
                  <a:schemeClr val="tx1"/>
                </a:solidFill>
                <a:effectLst/>
                <a:latin typeface="+mn-lt"/>
              </a:rPr>
              <a:t>Faster than human eyes</a:t>
            </a:r>
            <a:r>
              <a:rPr lang="en-US" sz="1400" b="0" i="0" dirty="0">
                <a:solidFill>
                  <a:schemeClr val="tx1"/>
                </a:solidFill>
                <a:effectLst/>
                <a:latin typeface="+mn-lt"/>
              </a:rPr>
              <a:t> – detects threats in seconds</a:t>
            </a:r>
          </a:p>
          <a:p>
            <a:pPr algn="l">
              <a:lnSpc>
                <a:spcPts val="2143"/>
              </a:lnSpc>
              <a:spcBef>
                <a:spcPts val="300"/>
              </a:spcBef>
              <a:spcAft>
                <a:spcPts val="1029"/>
              </a:spcAft>
            </a:pPr>
            <a:r>
              <a:rPr lang="en-US" sz="1400" b="1" i="0" dirty="0">
                <a:solidFill>
                  <a:schemeClr val="tx1"/>
                </a:solidFill>
                <a:effectLst/>
                <a:latin typeface="+mn-lt"/>
              </a:rPr>
              <a:t>Guardian potential</a:t>
            </a:r>
            <a:r>
              <a:rPr lang="en-US" sz="1400" b="0" i="0" dirty="0">
                <a:solidFill>
                  <a:schemeClr val="tx1"/>
                </a:solidFill>
                <a:effectLst/>
                <a:latin typeface="+mn-lt"/>
              </a:rPr>
              <a:t> – could slash emergency response times</a:t>
            </a:r>
          </a:p>
          <a:p>
            <a:pPr algn="l">
              <a:lnSpc>
                <a:spcPts val="2143"/>
              </a:lnSpc>
              <a:spcBef>
                <a:spcPts val="300"/>
              </a:spcBef>
              <a:spcAft>
                <a:spcPts val="1029"/>
              </a:spcAft>
            </a:pPr>
            <a:r>
              <a:rPr lang="en-US" sz="1400" b="1" i="0" dirty="0">
                <a:solidFill>
                  <a:schemeClr val="tx1"/>
                </a:solidFill>
                <a:effectLst/>
                <a:latin typeface="+mn-lt"/>
              </a:rPr>
              <a:t>Tech for good</a:t>
            </a:r>
            <a:r>
              <a:rPr lang="en-US" sz="1400" b="0" i="0" dirty="0">
                <a:solidFill>
                  <a:schemeClr val="tx1"/>
                </a:solidFill>
                <a:effectLst/>
                <a:latin typeface="+mn-lt"/>
              </a:rPr>
              <a:t> – proves AI can defend ecosystems</a:t>
            </a:r>
          </a:p>
          <a:p>
            <a:pPr algn="l">
              <a:lnSpc>
                <a:spcPts val="2143"/>
              </a:lnSpc>
              <a:spcBef>
                <a:spcPts val="300"/>
              </a:spcBef>
              <a:spcAft>
                <a:spcPts val="1029"/>
              </a:spcAft>
            </a:pPr>
            <a:r>
              <a:rPr lang="en-US" sz="1400" dirty="0"/>
              <a:t>This project successfully developed a CNN-based deep learning model to detect forest fires from images with high accuracy. The model learned to identify key visual patterns like flames and smoke, enabling early detection that can support faster emergency response. Through this project, I gained practical experience in data preprocessing, model training, and evaluation. Moving forward, I aim to improve the model further and explore its real-world application in wildfire monitoring systems</a:t>
            </a:r>
            <a:r>
              <a:rPr lang="en-US" sz="1200" dirty="0"/>
              <a:t>.</a:t>
            </a:r>
            <a:endParaRPr lang="en-US" sz="1400" b="0" i="0" dirty="0">
              <a:solidFill>
                <a:schemeClr val="tx1"/>
              </a:solidFill>
              <a:effectLst/>
              <a:latin typeface="+mn-lt"/>
            </a:endParaRPr>
          </a:p>
          <a:p>
            <a:endParaRPr lang="en-US" sz="1400" dirty="0">
              <a:solidFill>
                <a:schemeClr val="tx1"/>
              </a:solidFill>
              <a:latin typeface="+mn-lt"/>
            </a:endParaRPr>
          </a:p>
          <a:p>
            <a:endParaRPr lang="en-US" sz="1400" dirty="0"/>
          </a:p>
          <a:p>
            <a:endParaRPr lang="en-US" sz="1400" dirty="0"/>
          </a:p>
          <a:p>
            <a:endParaRPr lang="en-US" sz="1400" dirty="0"/>
          </a:p>
          <a:p>
            <a:r>
              <a:rPr lang="en-US" sz="1400" dirty="0" err="1"/>
              <a:t>Github</a:t>
            </a:r>
            <a:r>
              <a:rPr lang="en-US" sz="1400" dirty="0"/>
              <a:t> </a:t>
            </a:r>
            <a:r>
              <a:rPr lang="en-US" sz="1400" dirty="0" err="1"/>
              <a:t>link:https</a:t>
            </a:r>
            <a:r>
              <a:rPr lang="en-US" sz="1400" dirty="0"/>
              <a:t>://github.com/Suprith1215/FINAL-PROJECT-OF-FOREST-FIRE-</a:t>
            </a:r>
            <a:r>
              <a:rPr lang="en-US" sz="1400" dirty="0" err="1"/>
              <a:t>DETECTION.git</a:t>
            </a:r>
            <a:endParaRPr lang="en-US" sz="1400" dirty="0"/>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9352C-39A4-B9F6-84B6-FC5E928B7803}"/>
              </a:ext>
            </a:extLst>
          </p:cNvPr>
          <p:cNvSpPr txBox="1"/>
          <p:nvPr/>
        </p:nvSpPr>
        <p:spPr>
          <a:xfrm>
            <a:off x="170952" y="829125"/>
            <a:ext cx="11596977" cy="4154984"/>
          </a:xfrm>
          <a:prstGeom prst="rect">
            <a:avLst/>
          </a:prstGeom>
          <a:noFill/>
        </p:spPr>
        <p:txBody>
          <a:bodyPr wrap="square">
            <a:spAutoFit/>
          </a:bodyPr>
          <a:lstStyle/>
          <a:p>
            <a:r>
              <a:rPr lang="en-IN" sz="1800" b="1" dirty="0">
                <a:solidFill>
                  <a:srgbClr val="213163"/>
                </a:solidFill>
              </a:rPr>
              <a:t>Future Scope:</a:t>
            </a:r>
          </a:p>
          <a:p>
            <a:endParaRPr lang="en-IN" sz="1800" b="1" dirty="0">
              <a:solidFill>
                <a:srgbClr val="213163"/>
              </a:solidFill>
            </a:endParaRPr>
          </a:p>
          <a:p>
            <a:pPr>
              <a:buNone/>
            </a:pPr>
            <a:r>
              <a:rPr lang="en-US" sz="1400" dirty="0"/>
              <a:t>To further elevate the model’s accuracy and real-world applicability, several strategic improvements are planned:</a:t>
            </a:r>
          </a:p>
          <a:p>
            <a:pPr>
              <a:buNone/>
            </a:pPr>
            <a:endParaRPr lang="en-US" sz="1600" dirty="0"/>
          </a:p>
          <a:p>
            <a:pPr>
              <a:buFont typeface="Arial" panose="020B0604020202020204" pitchFamily="34" charset="0"/>
              <a:buChar char="•"/>
            </a:pPr>
            <a:r>
              <a:rPr lang="en-US" sz="1600" b="1" dirty="0"/>
              <a:t>Architectural Enhancements</a:t>
            </a:r>
            <a:r>
              <a:rPr lang="en-US" sz="1400" dirty="0"/>
              <a:t>: Experimenting with more advanced CNN architectures and hybrid machine learning techniques to boost precision and efficiency.</a:t>
            </a:r>
          </a:p>
          <a:p>
            <a:pPr>
              <a:buFont typeface="Arial" panose="020B0604020202020204" pitchFamily="34" charset="0"/>
              <a:buChar char="•"/>
            </a:pPr>
            <a:r>
              <a:rPr lang="en-US" sz="1600" b="1" dirty="0"/>
              <a:t>Dataset Expansion</a:t>
            </a:r>
            <a:r>
              <a:rPr lang="en-US" sz="1600" dirty="0"/>
              <a:t>: </a:t>
            </a:r>
            <a:r>
              <a:rPr lang="en-US" sz="1400" dirty="0"/>
              <a:t>Incorporating a larger, more diverse set of images from varied environments to improve model generalization across different fire scenarios.</a:t>
            </a:r>
          </a:p>
          <a:p>
            <a:pPr>
              <a:buFont typeface="Arial" panose="020B0604020202020204" pitchFamily="34" charset="0"/>
              <a:buChar char="•"/>
            </a:pPr>
            <a:r>
              <a:rPr lang="en-US" sz="1600" b="1" dirty="0"/>
              <a:t>Real-Time Capability</a:t>
            </a:r>
            <a:r>
              <a:rPr lang="en-US" sz="1600" dirty="0"/>
              <a:t>: </a:t>
            </a:r>
            <a:r>
              <a:rPr lang="en-US" sz="1400" dirty="0"/>
              <a:t>Developing real-time detection systems using live drone or satellite feeds to enable instant alerts and faster emergency response.</a:t>
            </a:r>
          </a:p>
          <a:p>
            <a:pPr>
              <a:buFont typeface="Arial" panose="020B0604020202020204" pitchFamily="34" charset="0"/>
              <a:buChar char="•"/>
            </a:pPr>
            <a:r>
              <a:rPr lang="en-US" sz="1600" b="1" dirty="0"/>
              <a:t>Tech Integration</a:t>
            </a:r>
            <a:r>
              <a:rPr lang="en-US" sz="1600" dirty="0"/>
              <a:t>: </a:t>
            </a:r>
            <a:r>
              <a:rPr lang="en-US" sz="1400" dirty="0"/>
              <a:t>Exploring integration with GIS, weather forecasting, and sensor networks to build a holistic, data-driven fire management ecosystem.</a:t>
            </a:r>
          </a:p>
          <a:p>
            <a:pPr>
              <a:buFont typeface="Arial" panose="020B0604020202020204" pitchFamily="34" charset="0"/>
              <a:buChar char="•"/>
            </a:pPr>
            <a:r>
              <a:rPr lang="en-US" sz="1600" b="1" dirty="0"/>
              <a:t>Field Deployment</a:t>
            </a:r>
            <a:r>
              <a:rPr lang="en-US" sz="1600" dirty="0"/>
              <a:t>: </a:t>
            </a:r>
            <a:r>
              <a:rPr lang="en-US" sz="1400" dirty="0"/>
              <a:t>Collaborating with fire management agencies for real-world testing and validation to refine performance under practical conditions.</a:t>
            </a:r>
          </a:p>
          <a:p>
            <a:pPr>
              <a:buFont typeface="Arial" panose="020B0604020202020204" pitchFamily="34" charset="0"/>
              <a:buChar char="•"/>
            </a:pPr>
            <a:r>
              <a:rPr lang="en-US" sz="1600" b="1" dirty="0"/>
              <a:t>Community Engagement</a:t>
            </a:r>
            <a:r>
              <a:rPr lang="en-US" sz="1600" dirty="0"/>
              <a:t>: </a:t>
            </a:r>
            <a:r>
              <a:rPr lang="en-US" sz="1400" dirty="0"/>
              <a:t>Promoting awareness through outreach and education, showcasing how AI-driven early detection can play a critical role in environmental protection.</a:t>
            </a:r>
          </a:p>
          <a:p>
            <a:endParaRPr lang="en-IN" sz="1800" b="1" dirty="0">
              <a:solidFill>
                <a:srgbClr val="213163"/>
              </a:solidFill>
            </a:endParaRPr>
          </a:p>
        </p:txBody>
      </p:sp>
    </p:spTree>
    <p:extLst>
      <p:ext uri="{BB962C8B-B14F-4D97-AF65-F5344CB8AC3E}">
        <p14:creationId xmlns:p14="http://schemas.microsoft.com/office/powerpoint/2010/main" val="21607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78848" y="815782"/>
            <a:ext cx="3152180" cy="400110"/>
          </a:xfrm>
          <a:prstGeom prst="rect">
            <a:avLst/>
          </a:prstGeom>
          <a:noFill/>
        </p:spPr>
        <p:txBody>
          <a:bodyPr wrap="square">
            <a:spAutoFit/>
          </a:bodyPr>
          <a:lstStyle/>
          <a:p>
            <a:r>
              <a:rPr lang="en-IN" sz="2000" b="1" dirty="0">
                <a:solidFill>
                  <a:srgbClr val="213163"/>
                </a:solidFill>
              </a:rPr>
              <a:t> 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87383" y="1175657"/>
            <a:ext cx="7210697" cy="5816977"/>
          </a:xfrm>
          <a:prstGeom prst="rect">
            <a:avLst/>
          </a:prstGeom>
          <a:noFill/>
        </p:spPr>
        <p:txBody>
          <a:bodyPr wrap="square" rtlCol="0">
            <a:spAutoFit/>
          </a:bodyPr>
          <a:lstStyle/>
          <a:p>
            <a:pPr>
              <a:buNone/>
            </a:pPr>
            <a:r>
              <a:rPr lang="en-US" sz="1600" b="1" dirty="0"/>
              <a:t>1. Understanding Deep Learning Fundamentals</a:t>
            </a:r>
          </a:p>
          <a:p>
            <a:pPr>
              <a:buNone/>
            </a:pPr>
            <a:r>
              <a:rPr lang="en-US" sz="1400" dirty="0"/>
              <a:t>We start by uncovering what deep learning really means how it's like teaching computers to see and think. By exploring Convolutional Neural Networks (CNNs), we learn how machines recognize shapes, colors, and patterns in images, just like our eyes and brains do. This helps us understand how AI can spot early signs of forest fires by learning from images.</a:t>
            </a:r>
          </a:p>
          <a:p>
            <a:pPr>
              <a:buNone/>
            </a:pPr>
            <a:endParaRPr lang="en-US" sz="1400" dirty="0"/>
          </a:p>
          <a:p>
            <a:pPr>
              <a:buNone/>
            </a:pPr>
            <a:r>
              <a:rPr lang="en-US" sz="1600" b="1" dirty="0"/>
              <a:t>2. Collecting and Preparing Image Data</a:t>
            </a:r>
          </a:p>
          <a:p>
            <a:r>
              <a:rPr lang="en-US" sz="1400" dirty="0"/>
              <a:t>We gather images of forests and fires from satellites, drones, and cameras. But raw images aren’t enough we prepare them by making all sizes the same, adjusting brightness and color levels, and adding variations like flipping or rotating. These steps make sure our model sees all kinds of images, helping it learn better and become more accurate in real-life situations.</a:t>
            </a:r>
          </a:p>
          <a:p>
            <a:pPr>
              <a:buNone/>
            </a:pPr>
            <a:endParaRPr lang="en-US" sz="1600" b="1" dirty="0"/>
          </a:p>
          <a:p>
            <a:pPr>
              <a:buNone/>
            </a:pPr>
            <a:r>
              <a:rPr lang="en-US" sz="1600" b="1" dirty="0"/>
              <a:t>3. Build a Convolutional Neural Network (CNN)</a:t>
            </a:r>
          </a:p>
          <a:p>
            <a:pPr>
              <a:buNone/>
            </a:pPr>
            <a:r>
              <a:rPr lang="en-US" sz="1400" dirty="0"/>
              <a:t>CNNs automatically identify fire-related features like smoke and flames in images. Key layers include convolutional (feature extraction), pooling (dimension reduction), and dense (decision-making). Dropout prevents overfitting, with </a:t>
            </a:r>
            <a:r>
              <a:rPr lang="en-US" sz="1400" dirty="0" err="1"/>
              <a:t>ReLU</a:t>
            </a:r>
            <a:r>
              <a:rPr lang="en-US" sz="1400" dirty="0"/>
              <a:t> and sigmoid activations used for learning and classification. Adam optimizer and binary cross-entropy support efficient training.</a:t>
            </a:r>
          </a:p>
          <a:p>
            <a:pPr>
              <a:buNone/>
            </a:pPr>
            <a:endParaRPr lang="en-US" sz="1400" dirty="0"/>
          </a:p>
          <a:p>
            <a:pPr>
              <a:buNone/>
            </a:pPr>
            <a:r>
              <a:rPr lang="en-US" sz="1600" b="1" dirty="0"/>
              <a:t>4. Model Training &amp; Testing</a:t>
            </a:r>
          </a:p>
          <a:p>
            <a:r>
              <a:rPr lang="en-US" sz="1400" dirty="0"/>
              <a:t>The model is trained on labeled fire/no-fire images using data augmentation to boost accuracy. It’s validated and tested on separate sets, with performance measured by accuracy and F1-score. Techniques like early stopping and dropout help avoid overfitting.</a:t>
            </a:r>
          </a:p>
          <a:p>
            <a:pPr>
              <a:buNone/>
            </a:pPr>
            <a:endParaRPr lang="en-US"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61257" y="1528352"/>
            <a:ext cx="7309437" cy="4585871"/>
          </a:xfrm>
          <a:prstGeom prst="rect">
            <a:avLst/>
          </a:prstGeom>
          <a:noFill/>
        </p:spPr>
        <p:txBody>
          <a:bodyPr wrap="square" rtlCol="0">
            <a:spAutoFit/>
          </a:bodyPr>
          <a:lstStyle/>
          <a:p>
            <a:pPr>
              <a:buNone/>
            </a:pPr>
            <a:r>
              <a:rPr lang="en-US" sz="1600" b="1" dirty="0"/>
              <a:t>5. Model Performance Evaluation</a:t>
            </a:r>
          </a:p>
          <a:p>
            <a:r>
              <a:rPr lang="en-US" sz="1400" dirty="0"/>
              <a:t>Assess the model's effectiveness using key metrics such as accuracy, precision, recall, and F1-score. Analyze the training and validation results to identify potential areas for improvement. Utilize confusion matrices and classification reports to evaluate the reliability of predictions.</a:t>
            </a:r>
          </a:p>
          <a:p>
            <a:pPr>
              <a:buNone/>
            </a:pPr>
            <a:endParaRPr lang="en-US" sz="1400" dirty="0"/>
          </a:p>
          <a:p>
            <a:pPr>
              <a:buNone/>
            </a:pPr>
            <a:r>
              <a:rPr lang="en-US" sz="1600" b="1" dirty="0"/>
              <a:t>6. Training Progress Visualization</a:t>
            </a:r>
          </a:p>
          <a:p>
            <a:r>
              <a:rPr lang="en-US" sz="1400" dirty="0"/>
              <a:t>Generate accuracy and loss plots using Matplotlib to monitor the model's performance over time. Analyze these visualizations to gain insights into the model's learning behavior and refine hyperparameters accordingly.</a:t>
            </a:r>
          </a:p>
          <a:p>
            <a:pPr>
              <a:buNone/>
            </a:pPr>
            <a:endParaRPr lang="en-US" sz="1600" b="1" dirty="0"/>
          </a:p>
          <a:p>
            <a:pPr>
              <a:buNone/>
            </a:pPr>
            <a:r>
              <a:rPr lang="en-US" sz="1600" b="1" dirty="0"/>
              <a:t>7. Model Prediction and Inference</a:t>
            </a:r>
          </a:p>
          <a:p>
            <a:r>
              <a:rPr lang="en-US" sz="1400" dirty="0"/>
              <a:t>Utilize the trained CNN to make predictions on new, unseen images. Ensure proper preprocessing of input data and interpret the model's outputs, including confidence scores, for practical decision-making.</a:t>
            </a:r>
          </a:p>
          <a:p>
            <a:endParaRPr lang="en-US" sz="1600" b="1" dirty="0"/>
          </a:p>
          <a:p>
            <a:pPr>
              <a:buNone/>
            </a:pPr>
            <a:r>
              <a:rPr lang="en-US" sz="1600" b="1" dirty="0"/>
              <a:t>8. Real-World Application of the Model</a:t>
            </a:r>
          </a:p>
          <a:p>
            <a:r>
              <a:rPr lang="en-US" sz="1400" dirty="0"/>
              <a:t>Deploy the model in real-world scenarios, such as forest fire detection, to deliver actionable insights and improve response times for emergency situations.</a:t>
            </a:r>
          </a:p>
          <a:p>
            <a:endParaRPr lang="en-US" sz="1400" dirty="0"/>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217843" y="1468420"/>
            <a:ext cx="11564470" cy="6227410"/>
          </a:xfrm>
          <a:prstGeom prst="rect">
            <a:avLst/>
          </a:prstGeom>
          <a:noFill/>
        </p:spPr>
        <p:txBody>
          <a:bodyPr wrap="square" rtlCol="0">
            <a:spAutoFit/>
          </a:bodyPr>
          <a:lstStyle/>
          <a:p>
            <a:pPr>
              <a:buNone/>
            </a:pPr>
            <a:r>
              <a:rPr lang="en-US" sz="1600" b="1" dirty="0"/>
              <a:t>1.Google </a:t>
            </a:r>
            <a:r>
              <a:rPr lang="en-US" sz="1600" b="1" dirty="0" err="1"/>
              <a:t>Colab</a:t>
            </a:r>
            <a:r>
              <a:rPr lang="en-US" sz="1600" b="1" dirty="0"/>
              <a:t>:</a:t>
            </a:r>
          </a:p>
          <a:p>
            <a:r>
              <a:rPr lang="en-US" sz="1400" b="1" dirty="0"/>
              <a:t>Description:</a:t>
            </a:r>
            <a:r>
              <a:rPr lang="en-US" sz="1400" dirty="0"/>
              <a:t> Google </a:t>
            </a:r>
            <a:r>
              <a:rPr lang="en-US" sz="1400" dirty="0" err="1"/>
              <a:t>Colab</a:t>
            </a:r>
            <a:r>
              <a:rPr lang="en-US" sz="1400" dirty="0"/>
              <a:t> is a cloud-based platform that provides a </a:t>
            </a:r>
            <a:r>
              <a:rPr lang="en-US" sz="1400" dirty="0" err="1"/>
              <a:t>Jupyter</a:t>
            </a:r>
            <a:r>
              <a:rPr lang="en-US" sz="1400" dirty="0"/>
              <a:t> notebook environment for writing and executing Python code. It offers </a:t>
            </a:r>
            <a:r>
              <a:rPr lang="en-US" sz="1400" b="1" dirty="0"/>
              <a:t>free access to GPUs</a:t>
            </a:r>
            <a:r>
              <a:rPr lang="en-US" sz="1400" dirty="0"/>
              <a:t>, significantly accelerating the training of deep learning models.</a:t>
            </a:r>
            <a:br>
              <a:rPr lang="en-US" sz="1400" dirty="0"/>
            </a:br>
            <a:r>
              <a:rPr lang="en-US" sz="1400" b="1" dirty="0"/>
              <a:t>Key Feature:</a:t>
            </a:r>
            <a:r>
              <a:rPr lang="en-US" sz="1400" dirty="0"/>
              <a:t> Free GPU access for faster model training, making it ideal for deep learning projects.</a:t>
            </a:r>
          </a:p>
          <a:p>
            <a:endParaRPr lang="en-US" sz="1400" dirty="0"/>
          </a:p>
          <a:p>
            <a:pPr>
              <a:buNone/>
            </a:pPr>
            <a:r>
              <a:rPr lang="en-US" sz="1600" b="1" dirty="0"/>
              <a:t>2.Jupyter Notebook:</a:t>
            </a:r>
          </a:p>
          <a:p>
            <a:r>
              <a:rPr lang="en-US" sz="1400" b="1" dirty="0"/>
              <a:t>Description:</a:t>
            </a:r>
            <a:r>
              <a:rPr lang="en-US" sz="1400" dirty="0"/>
              <a:t> </a:t>
            </a:r>
            <a:r>
              <a:rPr lang="en-US" sz="1400" dirty="0" err="1"/>
              <a:t>Jupyter</a:t>
            </a:r>
            <a:r>
              <a:rPr lang="en-US" sz="1400" dirty="0"/>
              <a:t> Notebook is an interactive web application for creating and sharing documents that contain live code, equations, visualizations, and narrative text. It is an excellent tool for documenting the development and results of machine learning projects.</a:t>
            </a:r>
            <a:br>
              <a:rPr lang="en-US" sz="1400" dirty="0"/>
            </a:br>
            <a:r>
              <a:rPr lang="en-US" sz="1400" b="1" dirty="0"/>
              <a:t>Key Feature:</a:t>
            </a:r>
            <a:r>
              <a:rPr lang="en-US" sz="1400" dirty="0"/>
              <a:t> Seamless integration of code and visualizations for real-time project documentation and analysis.</a:t>
            </a:r>
          </a:p>
          <a:p>
            <a:endParaRPr lang="en-US" sz="1600" b="1" dirty="0"/>
          </a:p>
          <a:p>
            <a:pPr>
              <a:buNone/>
            </a:pPr>
            <a:r>
              <a:rPr lang="en-US" sz="1600" b="1" dirty="0"/>
              <a:t>Core Programming Languages and Libraries:</a:t>
            </a:r>
          </a:p>
          <a:p>
            <a:pPr>
              <a:buNone/>
            </a:pPr>
            <a:endParaRPr lang="en-US" sz="1600" b="1" dirty="0"/>
          </a:p>
          <a:p>
            <a:pPr>
              <a:buNone/>
            </a:pPr>
            <a:r>
              <a:rPr lang="en-US" sz="1600" b="1" dirty="0"/>
              <a:t>1.Python</a:t>
            </a:r>
          </a:p>
          <a:p>
            <a:r>
              <a:rPr lang="en-US" sz="1400" b="1" dirty="0"/>
              <a:t>Description:</a:t>
            </a:r>
            <a:r>
              <a:rPr lang="en-US" sz="1400" dirty="0"/>
              <a:t> Python is a versatile, easy-to-learn programming language widely used in data science, machine learning, and deep learning. Its simplicity and extensive library support make it ideal for writing clean, efficient code.</a:t>
            </a:r>
            <a:br>
              <a:rPr lang="en-US" sz="1400" dirty="0"/>
            </a:br>
            <a:r>
              <a:rPr lang="en-US" sz="1400" b="1" dirty="0"/>
              <a:t>Key Feature:</a:t>
            </a:r>
            <a:r>
              <a:rPr lang="en-US" sz="1400" dirty="0"/>
              <a:t> Popular for data manipulation, machine learning, and deep learning applications.</a:t>
            </a:r>
          </a:p>
          <a:p>
            <a:endParaRPr lang="en-US" sz="1400" dirty="0"/>
          </a:p>
          <a:p>
            <a:pPr>
              <a:buNone/>
            </a:pPr>
            <a:r>
              <a:rPr lang="en-US" sz="1600" b="1" dirty="0"/>
              <a:t>2.TensorFlow</a:t>
            </a:r>
          </a:p>
          <a:p>
            <a:pPr>
              <a:buNone/>
            </a:pPr>
            <a:r>
              <a:rPr lang="en-US" sz="1400" b="1" dirty="0"/>
              <a:t>Description:</a:t>
            </a:r>
            <a:r>
              <a:rPr lang="en-US" sz="1400" dirty="0"/>
              <a:t> TensorFlow is an open-source framework for building and training machine learning models, particularly well-suited for deep learning tasks such as Convolutional Neural Networks (CNNs).</a:t>
            </a:r>
            <a:br>
              <a:rPr lang="en-US" sz="1400" dirty="0"/>
            </a:br>
            <a:r>
              <a:rPr lang="en-US" sz="1400" b="1" dirty="0"/>
              <a:t>Key Feature:</a:t>
            </a:r>
            <a:r>
              <a:rPr lang="en-US" sz="1400" dirty="0"/>
              <a:t> Comprehensive tools for building, training, and deploying machine learning models.</a:t>
            </a:r>
          </a:p>
          <a:p>
            <a:endParaRPr lang="en-US" sz="1400" dirty="0"/>
          </a:p>
          <a:p>
            <a:endParaRPr lang="en-US" sz="1400" dirty="0"/>
          </a:p>
          <a:p>
            <a:endParaRPr lang="en-US" sz="1400" dirty="0"/>
          </a:p>
          <a:p>
            <a:pPr lvl="1"/>
            <a:endParaRPr lang="en-US" sz="1400" dirty="0"/>
          </a:p>
          <a:p>
            <a:pPr lvl="1"/>
            <a:endParaRPr lang="en-US" sz="1800" dirty="0"/>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309283" y="1507608"/>
            <a:ext cx="11564470" cy="5519524"/>
          </a:xfrm>
          <a:prstGeom prst="rect">
            <a:avLst/>
          </a:prstGeom>
          <a:noFill/>
        </p:spPr>
        <p:txBody>
          <a:bodyPr wrap="square" rtlCol="0">
            <a:spAutoFit/>
          </a:bodyPr>
          <a:lstStyle/>
          <a:p>
            <a:pPr>
              <a:buNone/>
            </a:pPr>
            <a:r>
              <a:rPr lang="en-US" sz="1600" b="1" dirty="0"/>
              <a:t>3.Keras</a:t>
            </a:r>
          </a:p>
          <a:p>
            <a:pPr>
              <a:buNone/>
            </a:pPr>
            <a:r>
              <a:rPr lang="en-US" sz="1400" b="1" dirty="0"/>
              <a:t>Description:</a:t>
            </a:r>
            <a:r>
              <a:rPr lang="en-US" sz="1400" dirty="0"/>
              <a:t> </a:t>
            </a:r>
            <a:r>
              <a:rPr lang="en-US" sz="1400" dirty="0" err="1"/>
              <a:t>Keras</a:t>
            </a:r>
            <a:r>
              <a:rPr lang="en-US" sz="1400" dirty="0"/>
              <a:t> is a high-level neural network API built on top of TensorFlow. It simplifies the process of defining, training, and evaluating deep learning models, providing a more intuitive interface for model building.</a:t>
            </a:r>
            <a:br>
              <a:rPr lang="en-US" sz="1400" dirty="0"/>
            </a:br>
            <a:r>
              <a:rPr lang="en-US" sz="1400" b="1" dirty="0"/>
              <a:t>Key Feature:</a:t>
            </a:r>
            <a:r>
              <a:rPr lang="en-US" sz="1400" dirty="0"/>
              <a:t> Simplifies model creation and training, speeding up development.</a:t>
            </a:r>
          </a:p>
          <a:p>
            <a:pPr>
              <a:buNone/>
            </a:pPr>
            <a:endParaRPr lang="en-US" sz="1400" dirty="0"/>
          </a:p>
          <a:p>
            <a:pPr>
              <a:buNone/>
            </a:pPr>
            <a:r>
              <a:rPr lang="en-US" sz="1600" b="1" dirty="0"/>
              <a:t>4.NumPy</a:t>
            </a:r>
          </a:p>
          <a:p>
            <a:r>
              <a:rPr lang="en-US" sz="1400" b="1" dirty="0"/>
              <a:t>Description:</a:t>
            </a:r>
            <a:r>
              <a:rPr lang="en-US" sz="1400" dirty="0"/>
              <a:t> NumPy is a fundamental library for numerical computing in Python. It provides support for large, multi-dimensional arrays and matrices, as well as mathematical functions to operate on them.</a:t>
            </a:r>
            <a:br>
              <a:rPr lang="en-US" sz="1400" dirty="0"/>
            </a:br>
            <a:r>
              <a:rPr lang="en-US" sz="1400" b="1" dirty="0"/>
              <a:t>Key Feature:</a:t>
            </a:r>
            <a:r>
              <a:rPr lang="en-US" sz="1400" dirty="0"/>
              <a:t> Efficient array manipulation and complex mathematical operations.</a:t>
            </a:r>
          </a:p>
          <a:p>
            <a:endParaRPr lang="en-US" sz="1400" dirty="0"/>
          </a:p>
          <a:p>
            <a:pPr>
              <a:buNone/>
            </a:pPr>
            <a:r>
              <a:rPr lang="en-US" sz="1600" b="1" dirty="0"/>
              <a:t>Data Handling and Visualization Tools:</a:t>
            </a:r>
          </a:p>
          <a:p>
            <a:pPr>
              <a:buNone/>
            </a:pPr>
            <a:endParaRPr lang="en-US" sz="1600" b="1" dirty="0"/>
          </a:p>
          <a:p>
            <a:pPr>
              <a:buNone/>
            </a:pPr>
            <a:r>
              <a:rPr lang="en-US" sz="1600" b="1" dirty="0"/>
              <a:t>1.Matplotlib</a:t>
            </a:r>
          </a:p>
          <a:p>
            <a:r>
              <a:rPr lang="en-US" sz="1400" b="1" dirty="0"/>
              <a:t>Description:</a:t>
            </a:r>
            <a:r>
              <a:rPr lang="en-US" sz="1400" dirty="0"/>
              <a:t> Matplotlib is a popular Python library for creating static, animated, and interactive visualizations. It is used to visualize metrics such as model accuracy and loss over training epochs, helping to track model progress and performance.</a:t>
            </a:r>
            <a:br>
              <a:rPr lang="en-US" sz="1400" dirty="0"/>
            </a:br>
            <a:r>
              <a:rPr lang="en-US" sz="1400" b="1" dirty="0"/>
              <a:t>Key Feature:</a:t>
            </a:r>
            <a:r>
              <a:rPr lang="en-US" sz="1400" dirty="0"/>
              <a:t> Generates insightful graphs and charts for model performance analysis.</a:t>
            </a:r>
          </a:p>
          <a:p>
            <a:endParaRPr lang="en-US" sz="1400" dirty="0"/>
          </a:p>
          <a:p>
            <a:pPr>
              <a:buNone/>
            </a:pPr>
            <a:r>
              <a:rPr lang="en-US" sz="1600" b="1" dirty="0"/>
              <a:t>2. </a:t>
            </a:r>
            <a:r>
              <a:rPr lang="en-US" sz="1600" b="1" dirty="0" err="1"/>
              <a:t>ImageDataGenerator</a:t>
            </a:r>
            <a:endParaRPr lang="en-US" sz="1600" b="1" dirty="0"/>
          </a:p>
          <a:p>
            <a:r>
              <a:rPr lang="en-US" sz="1400" b="1" dirty="0"/>
              <a:t>Description:</a:t>
            </a:r>
            <a:r>
              <a:rPr lang="en-US" sz="1400" dirty="0"/>
              <a:t> </a:t>
            </a:r>
            <a:r>
              <a:rPr lang="en-US" sz="1400" dirty="0" err="1"/>
              <a:t>ImageDataGenerator</a:t>
            </a:r>
            <a:r>
              <a:rPr lang="en-US" sz="1400" dirty="0"/>
              <a:t> is a </a:t>
            </a:r>
            <a:r>
              <a:rPr lang="en-US" sz="1400" dirty="0" err="1"/>
              <a:t>Keras</a:t>
            </a:r>
            <a:r>
              <a:rPr lang="en-US" sz="1400" dirty="0"/>
              <a:t> utility that facilitates real-time image preprocessing and augmentation during training. It helps improve model robustness by dynamically modifying images, thereby increasing the variety of training data without expanding the dataset size.</a:t>
            </a:r>
            <a:br>
              <a:rPr lang="en-US" sz="1400" dirty="0"/>
            </a:br>
            <a:r>
              <a:rPr lang="en-US" sz="1400" b="1" dirty="0"/>
              <a:t>Key Feature:</a:t>
            </a:r>
            <a:r>
              <a:rPr lang="en-US" sz="1400" dirty="0"/>
              <a:t> Real-time data augmentation that enhances model generalization.</a:t>
            </a:r>
          </a:p>
          <a:p>
            <a:endParaRPr lang="en-US" sz="1400" dirty="0"/>
          </a:p>
          <a:p>
            <a:endParaRPr lang="en-US" sz="1400" dirty="0"/>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79402" y="1542869"/>
            <a:ext cx="11822484" cy="6027291"/>
          </a:xfrm>
          <a:prstGeom prst="rect">
            <a:avLst/>
          </a:prstGeom>
          <a:noFill/>
        </p:spPr>
        <p:txBody>
          <a:bodyPr wrap="square" rtlCol="0">
            <a:spAutoFit/>
          </a:bodyPr>
          <a:lstStyle/>
          <a:p>
            <a:pPr algn="l">
              <a:lnSpc>
                <a:spcPts val="2143"/>
              </a:lnSpc>
              <a:spcBef>
                <a:spcPts val="1029"/>
              </a:spcBef>
              <a:spcAft>
                <a:spcPts val="1029"/>
              </a:spcAft>
              <a:buNone/>
            </a:pPr>
            <a:r>
              <a:rPr lang="en-US" sz="1600" b="1" i="0" dirty="0">
                <a:solidFill>
                  <a:schemeClr val="tx1"/>
                </a:solidFill>
                <a:effectLst/>
                <a:latin typeface="+mn-lt"/>
              </a:rPr>
              <a:t>1.Dataset Collection</a:t>
            </a:r>
            <a:br>
              <a:rPr lang="en-US" sz="1400" b="0" i="0" dirty="0">
                <a:solidFill>
                  <a:schemeClr val="tx1"/>
                </a:solidFill>
                <a:effectLst/>
                <a:latin typeface="+mn-lt"/>
              </a:rPr>
            </a:br>
            <a:r>
              <a:rPr lang="en-US" sz="1400" b="0" i="0" dirty="0">
                <a:solidFill>
                  <a:schemeClr val="tx1"/>
                </a:solidFill>
                <a:effectLst/>
                <a:latin typeface="+mn-lt"/>
              </a:rPr>
              <a:t>We obtained a balanced wildfire image dataset from Kaggle, containing labeled fire and non-fire examples. Using Google </a:t>
            </a:r>
            <a:r>
              <a:rPr lang="en-US" sz="1400" b="0" i="0" dirty="0" err="1">
                <a:solidFill>
                  <a:schemeClr val="tx1"/>
                </a:solidFill>
                <a:effectLst/>
                <a:latin typeface="+mn-lt"/>
              </a:rPr>
              <a:t>Colab's</a:t>
            </a:r>
            <a:r>
              <a:rPr lang="en-US" sz="1400" b="0" i="0" dirty="0">
                <a:solidFill>
                  <a:schemeClr val="tx1"/>
                </a:solidFill>
                <a:effectLst/>
                <a:latin typeface="+mn-lt"/>
              </a:rPr>
              <a:t> GPU acceleration, we efficiently processed the images for model training.</a:t>
            </a:r>
          </a:p>
          <a:p>
            <a:pPr algn="l">
              <a:lnSpc>
                <a:spcPts val="2143"/>
              </a:lnSpc>
              <a:spcBef>
                <a:spcPts val="1029"/>
              </a:spcBef>
              <a:spcAft>
                <a:spcPts val="1029"/>
              </a:spcAft>
              <a:buNone/>
            </a:pPr>
            <a:r>
              <a:rPr lang="en-US" sz="1600" b="1" i="0" dirty="0">
                <a:solidFill>
                  <a:schemeClr val="tx1"/>
                </a:solidFill>
                <a:effectLst/>
                <a:latin typeface="+mn-lt"/>
              </a:rPr>
              <a:t>2.Data Analysis</a:t>
            </a:r>
            <a:br>
              <a:rPr lang="en-US" sz="1400" b="0" i="0" dirty="0">
                <a:solidFill>
                  <a:schemeClr val="tx1"/>
                </a:solidFill>
                <a:effectLst/>
                <a:latin typeface="+mn-lt"/>
              </a:rPr>
            </a:br>
            <a:r>
              <a:rPr lang="en-US" sz="1400" b="0" i="0" dirty="0">
                <a:solidFill>
                  <a:schemeClr val="tx1"/>
                </a:solidFill>
                <a:effectLst/>
                <a:latin typeface="+mn-lt"/>
              </a:rPr>
              <a:t>Initial examination revealed diverse fire patterns and environmental conditions. We identified key challenges like distinguishing real fires from sunsets or fog, guiding our preprocessing approach.</a:t>
            </a:r>
          </a:p>
          <a:p>
            <a:pPr algn="l">
              <a:lnSpc>
                <a:spcPts val="2143"/>
              </a:lnSpc>
              <a:spcBef>
                <a:spcPts val="1029"/>
              </a:spcBef>
              <a:spcAft>
                <a:spcPts val="1029"/>
              </a:spcAft>
              <a:buNone/>
            </a:pPr>
            <a:r>
              <a:rPr lang="en-US" sz="1600" b="1" i="0" dirty="0">
                <a:solidFill>
                  <a:schemeClr val="tx1"/>
                </a:solidFill>
                <a:effectLst/>
                <a:latin typeface="+mn-lt"/>
              </a:rPr>
              <a:t>3.Image Processing</a:t>
            </a:r>
            <a:br>
              <a:rPr lang="en-US" sz="1400" b="0" i="0" dirty="0">
                <a:solidFill>
                  <a:schemeClr val="tx1"/>
                </a:solidFill>
                <a:effectLst/>
                <a:latin typeface="+mn-lt"/>
              </a:rPr>
            </a:br>
            <a:r>
              <a:rPr lang="en-US" sz="1400" b="0" i="0" dirty="0">
                <a:solidFill>
                  <a:schemeClr val="tx1"/>
                </a:solidFill>
                <a:effectLst/>
                <a:latin typeface="+mn-lt"/>
              </a:rPr>
              <a:t>All images were resized to 150×150 pixels and normalized. We applied rotations and flips to enhance dataset variety, then split the data into training (70%), validation (15%), and test (15%) sets.</a:t>
            </a:r>
          </a:p>
          <a:p>
            <a:pPr algn="l">
              <a:lnSpc>
                <a:spcPts val="2143"/>
              </a:lnSpc>
              <a:spcBef>
                <a:spcPts val="1029"/>
              </a:spcBef>
              <a:spcAft>
                <a:spcPts val="1029"/>
              </a:spcAft>
              <a:buNone/>
            </a:pPr>
            <a:r>
              <a:rPr lang="en-US" sz="1600" b="1" i="0" dirty="0">
                <a:solidFill>
                  <a:schemeClr val="tx1"/>
                </a:solidFill>
                <a:effectLst/>
                <a:latin typeface="+mn-lt"/>
              </a:rPr>
              <a:t>4.CNN Design</a:t>
            </a:r>
            <a:br>
              <a:rPr lang="en-US" sz="1400" b="0" i="0" dirty="0">
                <a:solidFill>
                  <a:schemeClr val="tx1"/>
                </a:solidFill>
                <a:effectLst/>
                <a:latin typeface="+mn-lt"/>
              </a:rPr>
            </a:br>
            <a:r>
              <a:rPr lang="en-US" sz="1400" b="0" i="0" dirty="0">
                <a:solidFill>
                  <a:schemeClr val="tx1"/>
                </a:solidFill>
                <a:effectLst/>
                <a:latin typeface="+mn-lt"/>
              </a:rPr>
              <a:t>Our network uses convolutional layers for feature detection, max-pooling for dimensionality reduction, and dropout to prevent overfitting. The architecture concludes with dense layers and a sigmoid output for binary classification.</a:t>
            </a:r>
          </a:p>
          <a:p>
            <a:pPr algn="l">
              <a:lnSpc>
                <a:spcPts val="2143"/>
              </a:lnSpc>
              <a:spcBef>
                <a:spcPts val="1029"/>
              </a:spcBef>
              <a:spcAft>
                <a:spcPts val="1029"/>
              </a:spcAft>
              <a:buNone/>
            </a:pPr>
            <a:r>
              <a:rPr lang="en-US" sz="1600" b="1" i="0" dirty="0">
                <a:solidFill>
                  <a:schemeClr val="tx1"/>
                </a:solidFill>
                <a:effectLst/>
                <a:latin typeface="+mn-lt"/>
              </a:rPr>
              <a:t>5.Model Training</a:t>
            </a:r>
            <a:br>
              <a:rPr lang="en-US" sz="1400" dirty="0">
                <a:solidFill>
                  <a:schemeClr val="tx1"/>
                </a:solidFill>
                <a:latin typeface="+mn-lt"/>
              </a:rPr>
            </a:br>
            <a:r>
              <a:rPr lang="en-US" sz="1400" b="0" i="0" dirty="0">
                <a:solidFill>
                  <a:schemeClr val="tx1"/>
                </a:solidFill>
                <a:effectLst/>
                <a:latin typeface="+mn-lt"/>
              </a:rPr>
              <a:t>We trained the model for 12 epochs using Adam optimizer and binary </a:t>
            </a:r>
            <a:r>
              <a:rPr lang="en-US" sz="1400" b="0" i="0" dirty="0" err="1">
                <a:solidFill>
                  <a:schemeClr val="tx1"/>
                </a:solidFill>
                <a:effectLst/>
                <a:latin typeface="+mn-lt"/>
              </a:rPr>
              <a:t>crossentropy</a:t>
            </a:r>
            <a:r>
              <a:rPr lang="en-US" sz="1400" b="0" i="0" dirty="0">
                <a:solidFill>
                  <a:schemeClr val="tx1"/>
                </a:solidFill>
                <a:effectLst/>
                <a:latin typeface="+mn-lt"/>
              </a:rPr>
              <a:t> loss. Training progress was monitored to optimize performance and prevent overfitting.</a:t>
            </a:r>
          </a:p>
          <a:p>
            <a:pPr algn="l">
              <a:lnSpc>
                <a:spcPts val="2143"/>
              </a:lnSpc>
              <a:spcBef>
                <a:spcPts val="1029"/>
              </a:spcBef>
              <a:spcAft>
                <a:spcPts val="1029"/>
              </a:spcAft>
            </a:pPr>
            <a:endParaRPr lang="en-US" sz="1200" b="0" i="0" dirty="0">
              <a:solidFill>
                <a:schemeClr val="tx1"/>
              </a:solidFill>
              <a:effectLst/>
              <a:latin typeface="DeepSeek-CJK-patch"/>
            </a:endParaRPr>
          </a:p>
          <a:p>
            <a:endParaRPr lang="en-US" sz="1400" dirty="0"/>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317501" y="1593668"/>
            <a:ext cx="11874499" cy="3842142"/>
          </a:xfrm>
          <a:prstGeom prst="rect">
            <a:avLst/>
          </a:prstGeom>
          <a:noFill/>
        </p:spPr>
        <p:txBody>
          <a:bodyPr wrap="square" rtlCol="0">
            <a:spAutoFit/>
          </a:bodyPr>
          <a:lstStyle/>
          <a:p>
            <a:pPr algn="l">
              <a:lnSpc>
                <a:spcPts val="2143"/>
              </a:lnSpc>
              <a:spcBef>
                <a:spcPts val="1029"/>
              </a:spcBef>
              <a:spcAft>
                <a:spcPts val="1029"/>
              </a:spcAft>
              <a:buNone/>
            </a:pPr>
            <a:r>
              <a:rPr lang="en-US" sz="1600" b="1" i="0" dirty="0">
                <a:solidFill>
                  <a:schemeClr val="tx1"/>
                </a:solidFill>
                <a:effectLst/>
                <a:latin typeface="+mn-lt"/>
              </a:rPr>
              <a:t>6.Performance Evaluation</a:t>
            </a:r>
            <a:br>
              <a:rPr lang="en-US" sz="1400" b="0" i="0" dirty="0">
                <a:solidFill>
                  <a:schemeClr val="tx1"/>
                </a:solidFill>
                <a:effectLst/>
                <a:latin typeface="+mn-lt"/>
              </a:rPr>
            </a:br>
            <a:r>
              <a:rPr lang="en-US" sz="1400" b="0" i="0" dirty="0">
                <a:solidFill>
                  <a:schemeClr val="tx1"/>
                </a:solidFill>
                <a:effectLst/>
                <a:latin typeface="+mn-lt"/>
              </a:rPr>
              <a:t>The model achieved strong accuracy on test data. We analyzed precision-recall metrics and confusion matrices to validate its detection capabilities and identify improvement areas.</a:t>
            </a:r>
          </a:p>
          <a:p>
            <a:pPr algn="l">
              <a:lnSpc>
                <a:spcPts val="2143"/>
              </a:lnSpc>
              <a:spcBef>
                <a:spcPts val="1029"/>
              </a:spcBef>
              <a:spcAft>
                <a:spcPts val="1029"/>
              </a:spcAft>
              <a:buNone/>
            </a:pPr>
            <a:r>
              <a:rPr lang="en-US" sz="1600" b="1" i="0" dirty="0">
                <a:solidFill>
                  <a:schemeClr val="tx1"/>
                </a:solidFill>
                <a:effectLst/>
                <a:latin typeface="+mn-lt"/>
              </a:rPr>
              <a:t>7.Deployment</a:t>
            </a:r>
            <a:br>
              <a:rPr lang="en-US" sz="1400" b="0" i="0" dirty="0">
                <a:solidFill>
                  <a:schemeClr val="tx1"/>
                </a:solidFill>
                <a:effectLst/>
                <a:latin typeface="+mn-lt"/>
              </a:rPr>
            </a:br>
            <a:r>
              <a:rPr lang="en-US" sz="1400" b="0" i="0" dirty="0">
                <a:solidFill>
                  <a:schemeClr val="tx1"/>
                </a:solidFill>
                <a:effectLst/>
                <a:latin typeface="+mn-lt"/>
              </a:rPr>
              <a:t>The trained model can integrate with satellite systems and monitoring platforms for real-time fire detection, enabling faster emergency response.</a:t>
            </a:r>
          </a:p>
          <a:p>
            <a:pPr algn="l">
              <a:lnSpc>
                <a:spcPts val="2143"/>
              </a:lnSpc>
              <a:spcBef>
                <a:spcPts val="1029"/>
              </a:spcBef>
              <a:spcAft>
                <a:spcPts val="1029"/>
              </a:spcAft>
              <a:buNone/>
            </a:pPr>
            <a:r>
              <a:rPr lang="en-US" sz="1600" b="1" i="0" dirty="0">
                <a:solidFill>
                  <a:schemeClr val="tx1"/>
                </a:solidFill>
                <a:effectLst/>
                <a:latin typeface="+mn-lt"/>
              </a:rPr>
              <a:t>8.Future Work</a:t>
            </a:r>
            <a:br>
              <a:rPr lang="en-US" sz="1400" b="0" i="0" dirty="0">
                <a:solidFill>
                  <a:schemeClr val="tx1"/>
                </a:solidFill>
                <a:effectLst/>
                <a:latin typeface="+mn-lt"/>
              </a:rPr>
            </a:br>
            <a:r>
              <a:rPr lang="en-US" sz="1400" b="0" i="0" dirty="0">
                <a:solidFill>
                  <a:schemeClr val="tx1"/>
                </a:solidFill>
                <a:effectLst/>
                <a:latin typeface="+mn-lt"/>
              </a:rPr>
              <a:t>Potential enhancements include adding thermal imaging data, optimizing for mobile devices, and expanding to predict fire intensity levels.</a:t>
            </a:r>
          </a:p>
          <a:p>
            <a:pPr algn="l">
              <a:lnSpc>
                <a:spcPts val="2143"/>
              </a:lnSpc>
              <a:spcBef>
                <a:spcPts val="1029"/>
              </a:spcBef>
            </a:pPr>
            <a:r>
              <a:rPr lang="en-US" sz="1600" b="1" i="0" dirty="0">
                <a:solidFill>
                  <a:schemeClr val="tx1"/>
                </a:solidFill>
                <a:effectLst/>
                <a:latin typeface="+mn-lt"/>
              </a:rPr>
              <a:t>9.Conclusion</a:t>
            </a:r>
            <a:br>
              <a:rPr lang="en-US" sz="1400" b="0" i="0" dirty="0">
                <a:solidFill>
                  <a:schemeClr val="tx1"/>
                </a:solidFill>
                <a:effectLst/>
                <a:latin typeface="+mn-lt"/>
              </a:rPr>
            </a:br>
            <a:r>
              <a:rPr lang="en-US" sz="1400" b="0" i="0" dirty="0">
                <a:solidFill>
                  <a:schemeClr val="tx1"/>
                </a:solidFill>
                <a:effectLst/>
                <a:latin typeface="+mn-lt"/>
              </a:rPr>
              <a:t>This CNN-based solution effectively detects wildfires, demonstrating deep learning's potential for environmental protection. The system balances accuracy with computational efficiency for practical use.</a:t>
            </a:r>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8729870" cy="1261884"/>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r>
              <a:rPr lang="en-US" sz="1600" b="1" dirty="0">
                <a:solidFill>
                  <a:srgbClr val="213163"/>
                </a:solidFill>
                <a:latin typeface="+mj-lt"/>
                <a:cs typeface="Times New Roman" panose="02020603050405020304" pitchFamily="18" charset="0"/>
              </a:rPr>
              <a:t>                                  	</a:t>
            </a:r>
            <a:r>
              <a:rPr lang="en-US" sz="1600" b="1" dirty="0">
                <a:solidFill>
                  <a:schemeClr val="tx1"/>
                </a:solidFill>
                <a:latin typeface="+mj-lt"/>
                <a:cs typeface="Times New Roman" panose="02020603050405020304" pitchFamily="18" charset="0"/>
              </a:rPr>
              <a:t>Forest  Fire Detection Using Deep Learning</a:t>
            </a:r>
          </a:p>
          <a:p>
            <a:endParaRPr lang="en-IN" sz="2000" b="1" dirty="0">
              <a:solidFill>
                <a:srgbClr val="213163"/>
              </a:solidFill>
            </a:endParaRPr>
          </a:p>
        </p:txBody>
      </p:sp>
      <p:sp>
        <p:nvSpPr>
          <p:cNvPr id="4" name="TextBox 3"/>
          <p:cNvSpPr txBox="1"/>
          <p:nvPr/>
        </p:nvSpPr>
        <p:spPr>
          <a:xfrm>
            <a:off x="255104" y="2146853"/>
            <a:ext cx="11694191" cy="4473084"/>
          </a:xfrm>
          <a:prstGeom prst="rect">
            <a:avLst/>
          </a:prstGeom>
          <a:noFill/>
        </p:spPr>
        <p:txBody>
          <a:bodyPr wrap="square" rtlCol="0">
            <a:spAutoFit/>
          </a:bodyPr>
          <a:lstStyle/>
          <a:p>
            <a:pPr>
              <a:buNone/>
            </a:pPr>
            <a:r>
              <a:rPr lang="en-US" sz="1400" b="1" dirty="0"/>
              <a:t>The goal of this project </a:t>
            </a:r>
            <a:r>
              <a:rPr lang="en-US" sz="1400" dirty="0"/>
              <a:t>is to develop a deep learning model that accurately detects forest fires from images. Forest fires pose serious threats to ecosystems, wildlife, and human life. Early detection is vital to minimize damage and enable rapid emergency response . Forest fires are among the most destructive natural disasters, capable of causing widespread ecological, economic, and human damage. They threaten biodiversity, displace wildlife, endanger human lives, and destroy property and natural habitats. The severity of their impact underscores the urgent need for effective early detection systems to mitigate their consequences.</a:t>
            </a:r>
          </a:p>
          <a:p>
            <a:pPr>
              <a:buNone/>
            </a:pPr>
            <a:r>
              <a:rPr lang="en-US" sz="1400" dirty="0"/>
              <a:t>The primary objective of this project is to develop a deep learning-based image classification model that can accurately detect forest fires from images. Early detection is critical — the faster a fire is identified, the quicker emergency response teams can act, potentially saving forests, wildlife, homes, and human lives.</a:t>
            </a:r>
          </a:p>
          <a:p>
            <a:pPr>
              <a:buNone/>
            </a:pPr>
            <a:endParaRPr lang="en-US" sz="1400" dirty="0"/>
          </a:p>
          <a:p>
            <a:pPr>
              <a:buNone/>
            </a:pPr>
            <a:r>
              <a:rPr lang="en-US" sz="1400" dirty="0"/>
              <a:t>To achieve this, the project utilizes a dataset comprising images of both fire-affected and unaffected forest areas. A </a:t>
            </a:r>
            <a:r>
              <a:rPr lang="en-US" sz="1400" b="1" dirty="0"/>
              <a:t>Convolutional Neural Network (CNN)</a:t>
            </a:r>
            <a:r>
              <a:rPr lang="en-US" sz="1400" dirty="0"/>
              <a:t>, known for its exceptional performance in image recognition tasks, is employed to learn and identify key visual indicators of fire, such as smoke, flames, and color shifts. The model aims to distinguish with high accuracy between hazardous and safe environments, enabling real-time, automated alerts.</a:t>
            </a:r>
          </a:p>
          <a:p>
            <a:pPr>
              <a:buNone/>
            </a:pPr>
            <a:endParaRPr lang="en-US" sz="1400" dirty="0"/>
          </a:p>
          <a:p>
            <a:r>
              <a:rPr lang="en-US" sz="1400" dirty="0"/>
              <a:t>The successful implementation of this model can support real-world applications such as automated forest surveillance, drone-based fire monitoring, and early warning systems for disaster response agencies. Beyond addressing a critical environmental issue, this project also serves as a learning opportunity to deepen my knowledge of deep learning, image processing, and model evaluation. Ultimately, it demonstrates how artificial intelligence can be harnessed to protect our environment and respond proactively to climate-driven challenges.</a:t>
            </a:r>
          </a:p>
          <a:p>
            <a:r>
              <a:rPr lang="en-US" sz="1400" dirty="0"/>
              <a:t>.</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p:cNvSpPr txBox="1"/>
          <p:nvPr/>
        </p:nvSpPr>
        <p:spPr>
          <a:xfrm>
            <a:off x="299678" y="1423849"/>
            <a:ext cx="11524129" cy="5570756"/>
          </a:xfrm>
          <a:prstGeom prst="rect">
            <a:avLst/>
          </a:prstGeom>
          <a:noFill/>
        </p:spPr>
        <p:txBody>
          <a:bodyPr wrap="square" rtlCol="0">
            <a:spAutoFit/>
          </a:bodyPr>
          <a:lstStyle/>
          <a:p>
            <a:r>
              <a:rPr lang="en-US" sz="1400" b="0" i="0" dirty="0">
                <a:solidFill>
                  <a:schemeClr val="tx1"/>
                </a:solidFill>
                <a:effectLst/>
                <a:latin typeface="+mn-lt"/>
              </a:rPr>
              <a:t>This project develops a CNN-based wildfire detection system that analyzes aerial imagery to automatically identify flames and smoke patterns. The AI model enables rapid fire detection for early warning systems.</a:t>
            </a:r>
          </a:p>
          <a:p>
            <a:endParaRPr lang="en-US" sz="1600" b="1" i="0" dirty="0">
              <a:solidFill>
                <a:schemeClr val="tx1"/>
              </a:solidFill>
              <a:effectLst/>
              <a:latin typeface="+mn-lt"/>
            </a:endParaRPr>
          </a:p>
          <a:p>
            <a:pPr>
              <a:buNone/>
            </a:pPr>
            <a:r>
              <a:rPr lang="en-US" sz="1600" b="1" dirty="0">
                <a:latin typeface="+mn-lt"/>
              </a:rPr>
              <a:t>Data-Driven Approach</a:t>
            </a:r>
          </a:p>
          <a:p>
            <a:pPr>
              <a:buNone/>
            </a:pPr>
            <a:r>
              <a:rPr lang="en-US" sz="1400" dirty="0">
                <a:latin typeface="+mn-lt"/>
              </a:rPr>
              <a:t>Leveraging a well-curated image dataset from </a:t>
            </a:r>
            <a:r>
              <a:rPr lang="en-US" sz="1400" b="1" dirty="0">
                <a:latin typeface="+mn-lt"/>
              </a:rPr>
              <a:t>Kaggle</a:t>
            </a:r>
            <a:r>
              <a:rPr lang="en-US" sz="1400" dirty="0">
                <a:latin typeface="+mn-lt"/>
              </a:rPr>
              <a:t>, the data includes two distinct classes:</a:t>
            </a:r>
          </a:p>
          <a:p>
            <a:pPr>
              <a:buFont typeface="Arial" panose="020B0604020202020204" pitchFamily="34" charset="0"/>
              <a:buChar char="•"/>
            </a:pPr>
            <a:r>
              <a:rPr lang="en-US" sz="1400" b="1" dirty="0">
                <a:latin typeface="+mn-lt"/>
              </a:rPr>
              <a:t>Fire</a:t>
            </a:r>
            <a:r>
              <a:rPr lang="en-US" sz="1400" dirty="0">
                <a:latin typeface="+mn-lt"/>
              </a:rPr>
              <a:t> – Images of areas actively burning</a:t>
            </a:r>
          </a:p>
          <a:p>
            <a:pPr>
              <a:buFont typeface="Arial" panose="020B0604020202020204" pitchFamily="34" charset="0"/>
              <a:buChar char="•"/>
            </a:pPr>
            <a:r>
              <a:rPr lang="en-US" sz="1400" b="1" dirty="0">
                <a:latin typeface="+mn-lt"/>
              </a:rPr>
              <a:t>No Fire</a:t>
            </a:r>
            <a:r>
              <a:rPr lang="en-US" sz="1400" dirty="0">
                <a:latin typeface="+mn-lt"/>
              </a:rPr>
              <a:t> – Images of normal, unaffected forest environments</a:t>
            </a:r>
          </a:p>
          <a:p>
            <a:pPr>
              <a:buNone/>
            </a:pPr>
            <a:r>
              <a:rPr lang="en-US" sz="1400" dirty="0">
                <a:latin typeface="+mn-lt"/>
              </a:rPr>
              <a:t>To ensure model robustness and consistency:</a:t>
            </a:r>
          </a:p>
          <a:p>
            <a:pPr>
              <a:buFont typeface="Arial" panose="020B0604020202020204" pitchFamily="34" charset="0"/>
              <a:buChar char="•"/>
            </a:pPr>
            <a:r>
              <a:rPr lang="en-US" sz="1400" dirty="0">
                <a:latin typeface="+mn-lt"/>
              </a:rPr>
              <a:t>All images are </a:t>
            </a:r>
            <a:r>
              <a:rPr lang="en-US" sz="1400" b="1" dirty="0">
                <a:latin typeface="+mn-lt"/>
              </a:rPr>
              <a:t>resized and normalized</a:t>
            </a:r>
            <a:endParaRPr lang="en-US" sz="1400" dirty="0">
              <a:latin typeface="+mn-lt"/>
            </a:endParaRPr>
          </a:p>
          <a:p>
            <a:pPr>
              <a:buFont typeface="Arial" panose="020B0604020202020204" pitchFamily="34" charset="0"/>
              <a:buChar char="•"/>
            </a:pPr>
            <a:r>
              <a:rPr lang="en-US" sz="1400" b="1" dirty="0">
                <a:latin typeface="+mn-lt"/>
              </a:rPr>
              <a:t>Data augmentation</a:t>
            </a:r>
            <a:r>
              <a:rPr lang="en-US" sz="1400" dirty="0">
                <a:latin typeface="+mn-lt"/>
              </a:rPr>
              <a:t> techniques (e.g., flipping, zooming, rotation) are applied to simulate real-world variability</a:t>
            </a:r>
          </a:p>
          <a:p>
            <a:pPr>
              <a:buFont typeface="Arial" panose="020B0604020202020204" pitchFamily="34" charset="0"/>
              <a:buChar char="•"/>
            </a:pPr>
            <a:endParaRPr lang="en-US" sz="1400" dirty="0">
              <a:latin typeface="+mn-lt"/>
            </a:endParaRPr>
          </a:p>
          <a:p>
            <a:pPr>
              <a:buNone/>
            </a:pPr>
            <a:r>
              <a:rPr lang="en-US" sz="1600" b="1" dirty="0"/>
              <a:t>Model Development Pipeline</a:t>
            </a:r>
          </a:p>
          <a:p>
            <a:pPr>
              <a:buFont typeface="+mj-lt"/>
              <a:buAutoNum type="arabicPeriod"/>
            </a:pPr>
            <a:r>
              <a:rPr lang="en-US" sz="1400" b="1" dirty="0"/>
              <a:t>Image Preprocessing</a:t>
            </a:r>
            <a:r>
              <a:rPr lang="en-US" sz="1400" dirty="0"/>
              <a:t> – Standardize input size and rescale pixel values</a:t>
            </a:r>
          </a:p>
          <a:p>
            <a:pPr>
              <a:buFont typeface="+mj-lt"/>
              <a:buAutoNum type="arabicPeriod"/>
            </a:pPr>
            <a:r>
              <a:rPr lang="en-US" sz="1400" b="1" dirty="0"/>
              <a:t>CNN Architecture</a:t>
            </a:r>
            <a:r>
              <a:rPr lang="en-US" sz="1400" dirty="0"/>
              <a:t> – Designed using </a:t>
            </a:r>
            <a:r>
              <a:rPr lang="en-US" sz="1400" b="1" dirty="0"/>
              <a:t>TensorFlow &amp; </a:t>
            </a:r>
            <a:r>
              <a:rPr lang="en-US" sz="1400" b="1" dirty="0" err="1"/>
              <a:t>Keras</a:t>
            </a:r>
            <a:r>
              <a:rPr lang="en-US" sz="1400" dirty="0"/>
              <a:t> to extract visual features</a:t>
            </a:r>
          </a:p>
          <a:p>
            <a:pPr>
              <a:buFont typeface="+mj-lt"/>
              <a:buAutoNum type="arabicPeriod"/>
            </a:pPr>
            <a:r>
              <a:rPr lang="en-US" sz="1400" b="1" dirty="0"/>
              <a:t>Model Training &amp; Validation</a:t>
            </a:r>
            <a:r>
              <a:rPr lang="en-US" sz="1400" dirty="0"/>
              <a:t> – Enable the model to learn differences between fire and no fire</a:t>
            </a:r>
          </a:p>
          <a:p>
            <a:pPr>
              <a:buFont typeface="+mj-lt"/>
              <a:buAutoNum type="arabicPeriod"/>
            </a:pPr>
            <a:r>
              <a:rPr lang="en-US" sz="1400" b="1" dirty="0"/>
              <a:t>Testing &amp; Evaluation</a:t>
            </a:r>
            <a:r>
              <a:rPr lang="en-US" sz="1400" dirty="0"/>
              <a:t> – Assess model performance on unseen data using accuracy and key metrics</a:t>
            </a:r>
          </a:p>
          <a:p>
            <a:pPr>
              <a:buFont typeface="+mj-lt"/>
              <a:buAutoNum type="arabicPeriod"/>
            </a:pPr>
            <a:r>
              <a:rPr lang="en-US" sz="1400" b="1" dirty="0"/>
              <a:t>Real-Time Prediction Tool</a:t>
            </a:r>
            <a:r>
              <a:rPr lang="en-US" sz="1400" dirty="0"/>
              <a:t> – Deploy a function to classify new images for real-world use</a:t>
            </a:r>
          </a:p>
          <a:p>
            <a:pPr>
              <a:buFont typeface="+mj-lt"/>
              <a:buAutoNum type="arabicPeriod"/>
            </a:pPr>
            <a:endParaRPr lang="en-US" sz="1400" dirty="0"/>
          </a:p>
          <a:p>
            <a:pPr>
              <a:buNone/>
            </a:pPr>
            <a:r>
              <a:rPr lang="en-US" sz="1600" b="1" dirty="0"/>
              <a:t>Real-World Impact</a:t>
            </a:r>
          </a:p>
          <a:p>
            <a:pPr>
              <a:buFont typeface="Arial" panose="020B0604020202020204" pitchFamily="34" charset="0"/>
              <a:buChar char="•"/>
            </a:pPr>
            <a:r>
              <a:rPr lang="en-US" sz="1400" b="1" dirty="0"/>
              <a:t>Early detection</a:t>
            </a:r>
            <a:r>
              <a:rPr lang="en-US" sz="1400" dirty="0"/>
              <a:t> of wildfires via drones and surveillance systems</a:t>
            </a:r>
          </a:p>
          <a:p>
            <a:pPr>
              <a:buFont typeface="Arial" panose="020B0604020202020204" pitchFamily="34" charset="0"/>
              <a:buChar char="•"/>
            </a:pPr>
            <a:r>
              <a:rPr lang="en-US" sz="1400" b="1" dirty="0"/>
              <a:t>Faster emergency response</a:t>
            </a:r>
            <a:r>
              <a:rPr lang="en-US" sz="1400" dirty="0"/>
              <a:t>, reducing ecological damage and protecting lives and property</a:t>
            </a:r>
          </a:p>
          <a:p>
            <a:pPr>
              <a:buFont typeface="Arial" panose="020B0604020202020204" pitchFamily="34" charset="0"/>
              <a:buChar char="•"/>
            </a:pPr>
            <a:r>
              <a:rPr lang="en-US" sz="1400" dirty="0"/>
              <a:t>Scalable, AI-powered solution for </a:t>
            </a:r>
            <a:r>
              <a:rPr lang="en-US" sz="1400" b="1" dirty="0"/>
              <a:t>environmental monitoring</a:t>
            </a:r>
            <a:r>
              <a:rPr lang="en-US" sz="1400" dirty="0"/>
              <a:t> and disaster prevention</a:t>
            </a:r>
          </a:p>
          <a:p>
            <a:pPr>
              <a:buFont typeface="+mj-lt"/>
              <a:buAutoNum type="arabicPeriod"/>
            </a:pPr>
            <a:endParaRPr lang="en-US" sz="1400" dirty="0"/>
          </a:p>
          <a:p>
            <a:endParaRPr lang="en-US" sz="1400" dirty="0">
              <a:latin typeface="+mn-lt"/>
            </a:endParaRPr>
          </a:p>
          <a:p>
            <a:endParaRPr lang="en-US" sz="1400" dirty="0">
              <a:solidFill>
                <a:schemeClr val="tx1"/>
              </a:solidFill>
              <a:latin typeface="+mn-lt"/>
            </a:endParaRPr>
          </a:p>
        </p:txBody>
      </p:sp>
    </p:spTree>
    <p:extLst>
      <p:ext uri="{BB962C8B-B14F-4D97-AF65-F5344CB8AC3E}">
        <p14:creationId xmlns:p14="http://schemas.microsoft.com/office/powerpoint/2010/main" val="300296886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1192</TotalTime>
  <Words>2131</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DeepSeek-CJK-patch</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Supreeth Goud</cp:lastModifiedBy>
  <cp:revision>8</cp:revision>
  <dcterms:created xsi:type="dcterms:W3CDTF">2024-12-31T09:40:01Z</dcterms:created>
  <dcterms:modified xsi:type="dcterms:W3CDTF">2025-04-18T17:57:57Z</dcterms:modified>
</cp:coreProperties>
</file>