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2" r:id="rId5"/>
    <p:sldId id="259" r:id="rId6"/>
    <p:sldId id="260" r:id="rId7"/>
    <p:sldId id="261" r:id="rId8"/>
    <p:sldId id="263" r:id="rId9"/>
    <p:sldId id="267" r:id="rId10"/>
    <p:sldId id="264" r:id="rId11"/>
    <p:sldId id="265" r:id="rId12"/>
    <p:sldId id="268" r:id="rId13"/>
    <p:sldId id="27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2" d="100"/>
          <a:sy n="62" d="100"/>
        </p:scale>
        <p:origin x="7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4">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altLang="en-GB" dirty="0">
                <a:solidFill>
                  <a:schemeClr val="tx1"/>
                </a:solidFill>
                <a:latin typeface="Cambria" panose="02040503050406030204" pitchFamily="18" charset="0"/>
                <a:ea typeface="Cambria" panose="02040503050406030204" pitchFamily="18" charset="0"/>
                <a:sym typeface="+mn-ea"/>
              </a:rPr>
              <a:t>      </a:t>
            </a:r>
            <a:r>
              <a:rPr lang="en-GB" dirty="0">
                <a:solidFill>
                  <a:schemeClr val="tx1"/>
                </a:solidFill>
                <a:latin typeface="Cambria" panose="02040503050406030204" pitchFamily="18" charset="0"/>
                <a:ea typeface="Cambria" panose="02040503050406030204" pitchFamily="18" charset="0"/>
                <a:sym typeface="+mn-ea"/>
              </a:rPr>
              <a:t>Customer Support Automation of Ticket Creation (RPA)</a:t>
            </a:r>
            <a:endParaRPr lang="en-US" alt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latin typeface="Times New Roman" panose="02020603050405020304" charset="0"/>
                <a:cs typeface="Times New Roman" panose="02020603050405020304" charset="0"/>
              </a:rPr>
              <a:t>Batch Number:</a:t>
            </a:r>
            <a:r>
              <a:rPr lang="en-US" altLang="en-GB" dirty="0"/>
              <a:t> </a:t>
            </a:r>
            <a:r>
              <a:rPr lang="en-GB" dirty="0">
                <a:latin typeface="Cambria" panose="02040503050406030204" pitchFamily="18" charset="0"/>
                <a:ea typeface="Cambria" panose="02040503050406030204" pitchFamily="18" charset="0"/>
                <a:sym typeface="+mn-ea"/>
              </a:rPr>
              <a:t>ISR-G09</a:t>
            </a:r>
            <a:endParaRPr lang="en-GB" dirty="0"/>
          </a:p>
          <a:p>
            <a:pPr algn="l"/>
            <a:endParaRPr lang="en-GB" dirty="0"/>
          </a:p>
        </p:txBody>
      </p:sp>
      <p:graphicFrame>
        <p:nvGraphicFramePr>
          <p:cNvPr id="4" name="Table 3"/>
          <p:cNvGraphicFramePr>
            <a:graphicFrameLocks noGrp="1"/>
          </p:cNvGraphicFramePr>
          <p:nvPr/>
        </p:nvGraphicFramePr>
        <p:xfrm>
          <a:off x="630904" y="3274141"/>
          <a:ext cx="5418666" cy="249429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latin typeface="Times New Roman" panose="02020603050405020304" charset="0"/>
                          <a:cs typeface="Times New Roman" panose="02020603050405020304"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latin typeface="Times New Roman" panose="02020603050405020304" charset="0"/>
                          <a:cs typeface="Times New Roman" panose="02020603050405020304"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a:txBody>
                    <a:bodyPr/>
                    <a:lstStyle/>
                    <a:p>
                      <a:pPr marL="0" marR="0" lvl="0" indent="0" algn="ctr" rtl="0">
                        <a:spcBef>
                          <a:spcPts val="0"/>
                        </a:spcBef>
                        <a:spcAft>
                          <a:spcPts val="0"/>
                        </a:spcAft>
                        <a:buFont typeface="+mj-lt"/>
                        <a:buNone/>
                      </a:pPr>
                      <a:endParaRPr lang="en-IN" sz="1800" u="none" strike="noStrike" cap="none" dirty="0">
                        <a:latin typeface="Times New Roman" panose="02020603050405020304" charset="0"/>
                        <a:cs typeface="Times New Roman" panose="02020603050405020304" charset="0"/>
                      </a:endParaRPr>
                    </a:p>
                    <a:p>
                      <a:pPr marL="0" marR="0" lvl="0" indent="0" algn="ctr" rtl="0">
                        <a:spcBef>
                          <a:spcPts val="0"/>
                        </a:spcBef>
                        <a:spcAft>
                          <a:spcPts val="0"/>
                        </a:spcAft>
                        <a:buFont typeface="+mj-lt"/>
                        <a:buNone/>
                      </a:pPr>
                      <a:r>
                        <a:rPr lang="en-IN" sz="1800" u="none" strike="noStrike" cap="none" dirty="0">
                          <a:latin typeface="Times New Roman" panose="02020603050405020304" charset="0"/>
                          <a:cs typeface="Times New Roman" panose="02020603050405020304" charset="0"/>
                        </a:rPr>
                        <a:t>20211ISR0089</a:t>
                      </a:r>
                      <a:endParaRPr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lang="en-IN" sz="1800" u="none" strike="noStrike" cap="none"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altLang="en-IN" sz="1800" u="none" strike="noStrike" cap="none" dirty="0">
                          <a:latin typeface="Times New Roman" panose="02020603050405020304" charset="0"/>
                          <a:cs typeface="Times New Roman" panose="02020603050405020304" charset="0"/>
                        </a:rPr>
                        <a:t>G SUPRITHA</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ctr" rtl="0">
                        <a:spcBef>
                          <a:spcPts val="0"/>
                        </a:spcBef>
                        <a:spcAft>
                          <a:spcPts val="0"/>
                        </a:spcAft>
                        <a:buNone/>
                      </a:pPr>
                      <a:r>
                        <a:rPr lang="en-IN" sz="1800" u="none" strike="noStrike" cap="none" dirty="0">
                          <a:latin typeface="Times New Roman" panose="02020603050405020304" charset="0"/>
                          <a:cs typeface="Times New Roman" panose="02020603050405020304" charset="0"/>
                        </a:rPr>
                        <a:t>20211ISR0004</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altLang="en-IN" sz="1800" u="none" strike="noStrike" cap="none" dirty="0">
                          <a:latin typeface="Times New Roman" panose="02020603050405020304" charset="0"/>
                          <a:cs typeface="Times New Roman" panose="02020603050405020304" charset="0"/>
                        </a:rPr>
                        <a:t>SAMBAVI B</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ctr" rtl="0">
                        <a:spcBef>
                          <a:spcPts val="0"/>
                        </a:spcBef>
                        <a:spcAft>
                          <a:spcPts val="0"/>
                        </a:spcAft>
                        <a:buNone/>
                      </a:pPr>
                      <a:r>
                        <a:rPr lang="en-IN" sz="1800" u="none" strike="noStrike" cap="none" dirty="0">
                          <a:latin typeface="Times New Roman" panose="02020603050405020304" charset="0"/>
                          <a:cs typeface="Times New Roman" panose="02020603050405020304" charset="0"/>
                        </a:rPr>
                        <a:t>20211ISR0074</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800" u="none" strike="noStrike" cap="none" dirty="0">
                          <a:latin typeface="Times New Roman" panose="02020603050405020304" charset="0"/>
                          <a:cs typeface="Times New Roman" panose="02020603050405020304" charset="0"/>
                        </a:rPr>
                        <a:t>VAISHNAVI</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lvl="0" indent="0" algn="ctr" rtl="0">
                        <a:spcBef>
                          <a:spcPts val="0"/>
                        </a:spcBef>
                        <a:spcAft>
                          <a:spcPts val="0"/>
                        </a:spcAft>
                        <a:buNone/>
                      </a:pPr>
                      <a:r>
                        <a:rPr lang="en-IN" sz="1800" u="none" strike="noStrike" cap="none" dirty="0">
                          <a:latin typeface="Times New Roman" panose="02020603050405020304" charset="0"/>
                          <a:cs typeface="Times New Roman" panose="02020603050405020304" charset="0"/>
                        </a:rPr>
                        <a:t>20211ISR0092</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altLang="en-IN" sz="1800" u="none" strike="noStrike" cap="none" dirty="0">
                          <a:latin typeface="Times New Roman" panose="02020603050405020304" charset="0"/>
                          <a:cs typeface="Times New Roman" panose="02020603050405020304" charset="0"/>
                        </a:rPr>
                        <a:t>   LEKHANA M</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charset="0"/>
                <a:cs typeface="Times New Roman" panose="02020603050405020304" charset="0"/>
              </a:rPr>
              <a:t>Under the Supervision of,</a:t>
            </a:r>
          </a:p>
          <a:p>
            <a:endParaRPr lang="en-GB" dirty="0">
              <a:latin typeface="Times New Roman" panose="02020603050405020304" charset="0"/>
              <a:cs typeface="Times New Roman" panose="02020603050405020304" charset="0"/>
            </a:endParaRPr>
          </a:p>
          <a:p>
            <a:pPr algn="l"/>
            <a:r>
              <a:rPr lang="en-GB" sz="1700" dirty="0">
                <a:latin typeface="Times New Roman" panose="02020603050405020304" charset="0"/>
                <a:cs typeface="Times New Roman" panose="02020603050405020304" charset="0"/>
              </a:rPr>
              <a:t> Ms.</a:t>
            </a:r>
            <a:r>
              <a:rPr lang="en-US" altLang="en-GB" sz="1700" dirty="0">
                <a:latin typeface="Times New Roman" panose="02020603050405020304" charset="0"/>
                <a:cs typeface="Times New Roman" panose="02020603050405020304" charset="0"/>
              </a:rPr>
              <a:t> </a:t>
            </a:r>
            <a:r>
              <a:rPr lang="en-GB" sz="1700"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rPr>
              <a:t>Deepthi S</a:t>
            </a:r>
            <a:endParaRPr lang="en-GB" sz="1700" dirty="0">
              <a:latin typeface="Times New Roman" panose="02020603050405020304" charset="0"/>
              <a:cs typeface="Times New Roman" panose="02020603050405020304" charset="0"/>
            </a:endParaRPr>
          </a:p>
          <a:p>
            <a:pPr algn="l"/>
            <a:r>
              <a:rPr lang="en-GB" sz="1700" dirty="0">
                <a:latin typeface="Times New Roman" panose="02020603050405020304" charset="0"/>
                <a:cs typeface="Times New Roman" panose="02020603050405020304" charset="0"/>
              </a:rPr>
              <a:t> Assistant Professor</a:t>
            </a:r>
          </a:p>
          <a:p>
            <a:pPr algn="l"/>
            <a:r>
              <a:rPr lang="en-US" altLang="en-GB" sz="1700" dirty="0">
                <a:latin typeface="Times New Roman" panose="02020603050405020304" charset="0"/>
                <a:cs typeface="Times New Roman" panose="02020603050405020304" charset="0"/>
              </a:rPr>
              <a:t> </a:t>
            </a:r>
            <a:r>
              <a:rPr lang="en-GB" sz="1700" dirty="0">
                <a:latin typeface="Times New Roman" panose="02020603050405020304" charset="0"/>
                <a:cs typeface="Times New Roman" panose="02020603050405020304" charset="0"/>
              </a:rPr>
              <a:t>School of Computer Science &amp; Engineering</a:t>
            </a:r>
            <a:r>
              <a:rPr lang="en-US" altLang="en-GB" sz="1700" dirty="0">
                <a:latin typeface="Times New Roman" panose="02020603050405020304" charset="0"/>
                <a:cs typeface="Times New Roman" panose="02020603050405020304" charset="0"/>
              </a:rPr>
              <a:t>  </a:t>
            </a:r>
            <a:endParaRPr lang="en-GB" sz="1700" dirty="0">
              <a:latin typeface="Times New Roman" panose="02020603050405020304" charset="0"/>
              <a:cs typeface="Times New Roman" panose="02020603050405020304" charset="0"/>
            </a:endParaRPr>
          </a:p>
          <a:p>
            <a:pPr algn="l"/>
            <a:r>
              <a:rPr lang="en-US" altLang="en-GB" sz="1700" dirty="0">
                <a:latin typeface="Times New Roman" panose="02020603050405020304" charset="0"/>
                <a:cs typeface="Times New Roman" panose="02020603050405020304" charset="0"/>
              </a:rPr>
              <a:t> </a:t>
            </a:r>
            <a:r>
              <a:rPr lang="en-GB" sz="1700" dirty="0">
                <a:latin typeface="Times New Roman" panose="02020603050405020304" charset="0"/>
                <a:cs typeface="Times New Roman" panose="02020603050405020304" charset="0"/>
              </a:rPr>
              <a:t>Presidency University</a:t>
            </a:r>
          </a:p>
          <a:p>
            <a:pPr algn="l"/>
            <a:endParaRPr lang="en-GB" dirty="0">
              <a:latin typeface="Times New Roman" panose="02020603050405020304" charset="0"/>
              <a:cs typeface="Times New Roman" panose="02020603050405020304" charset="0"/>
            </a:endParaRPr>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2500" lnSpcReduction="1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US" altLang="en-GB" dirty="0"/>
              <a:t>VIVA-VOCE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altLang="en-GB" dirty="0">
                <a:latin typeface="Times New Roman" panose="02020603050405020304" charset="0"/>
                <a:cs typeface="Times New Roman" panose="02020603050405020304" charset="0"/>
              </a:rPr>
              <a:t> By </a:t>
            </a:r>
            <a:r>
              <a:rPr lang="en-GB" dirty="0">
                <a:latin typeface="Times New Roman" panose="02020603050405020304" charset="0"/>
                <a:cs typeface="Times New Roman" panose="02020603050405020304" charset="0"/>
              </a:rPr>
              <a:t>using UiPath RPA to automate ticket creation drastically improves efficiency and customer service. The system automates email processing, reducing manual work, errors, and speeding up response times. Automated follow-ups ensure data completeness, and unique identifiers and templates maintain consistent communication. Multiple bots working in parallel enhance scalability for increased workloads. This methodology not only solves current challenges but also sets a strong foundation for future growth, boosting both efficiency and customer satisfaction.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charset="0"/>
              <a:buChar char="Ø"/>
            </a:pPr>
            <a:r>
              <a:rPr lang="en-GB" dirty="0" err="1">
                <a:latin typeface="Times New Roman" panose="02020603050405020304" charset="0"/>
                <a:cs typeface="Times New Roman" panose="02020603050405020304" charset="0"/>
              </a:rPr>
              <a:t>Mullakara</a:t>
            </a:r>
            <a:r>
              <a:rPr lang="en-GB" dirty="0">
                <a:latin typeface="Times New Roman" panose="02020603050405020304" charset="0"/>
                <a:cs typeface="Times New Roman" panose="02020603050405020304" charset="0"/>
              </a:rPr>
              <a:t>, N., &amp; </a:t>
            </a:r>
            <a:r>
              <a:rPr lang="en-GB" dirty="0" err="1">
                <a:latin typeface="Times New Roman" panose="02020603050405020304" charset="0"/>
                <a:cs typeface="Times New Roman" panose="02020603050405020304" charset="0"/>
              </a:rPr>
              <a:t>Asokan</a:t>
            </a:r>
            <a:r>
              <a:rPr lang="en-GB" dirty="0">
                <a:latin typeface="Times New Roman" panose="02020603050405020304" charset="0"/>
                <a:cs typeface="Times New Roman" panose="02020603050405020304" charset="0"/>
              </a:rPr>
              <a:t>, A. K. (2020). Robotic process automation projects: build real-world RPA solutions using UiPath and automation anywhere. </a:t>
            </a:r>
            <a:r>
              <a:rPr lang="en-GB" dirty="0" err="1">
                <a:latin typeface="Times New Roman" panose="02020603050405020304" charset="0"/>
                <a:cs typeface="Times New Roman" panose="02020603050405020304" charset="0"/>
              </a:rPr>
              <a:t>Packt</a:t>
            </a:r>
            <a:r>
              <a:rPr lang="en-GB" dirty="0">
                <a:latin typeface="Times New Roman" panose="02020603050405020304" charset="0"/>
                <a:cs typeface="Times New Roman" panose="02020603050405020304" charset="0"/>
              </a:rPr>
              <a:t> Publishing Ltd.</a:t>
            </a:r>
          </a:p>
          <a:p>
            <a:pPr algn="just">
              <a:buFont typeface="Wingdings" panose="05000000000000000000" charset="0"/>
              <a:buChar char="Ø"/>
            </a:pPr>
            <a:endParaRPr lang="en-GB" dirty="0">
              <a:latin typeface="Times New Roman" panose="02020603050405020304" charset="0"/>
              <a:cs typeface="Times New Roman" panose="02020603050405020304" charset="0"/>
            </a:endParaRPr>
          </a:p>
          <a:p>
            <a:pPr algn="just">
              <a:buFont typeface="Wingdings" panose="05000000000000000000" charset="0"/>
              <a:buChar char="Ø"/>
            </a:pPr>
            <a:r>
              <a:rPr lang="en-GB" dirty="0" err="1">
                <a:latin typeface="Times New Roman" panose="02020603050405020304" charset="0"/>
                <a:cs typeface="Times New Roman" panose="02020603050405020304" charset="0"/>
              </a:rPr>
              <a:t>Sindhuja</a:t>
            </a:r>
            <a:r>
              <a:rPr lang="en-GB" dirty="0">
                <a:latin typeface="Times New Roman" panose="02020603050405020304" charset="0"/>
                <a:cs typeface="Times New Roman" panose="02020603050405020304" charset="0"/>
              </a:rPr>
              <a:t>, R., </a:t>
            </a:r>
            <a:r>
              <a:rPr lang="en-GB" dirty="0" err="1">
                <a:latin typeface="Times New Roman" panose="02020603050405020304" charset="0"/>
                <a:cs typeface="Times New Roman" panose="02020603050405020304" charset="0"/>
              </a:rPr>
              <a:t>Modugu</a:t>
            </a:r>
            <a:r>
              <a:rPr lang="en-GB" dirty="0">
                <a:latin typeface="Times New Roman" panose="02020603050405020304" charset="0"/>
                <a:cs typeface="Times New Roman" panose="02020603050405020304" charset="0"/>
              </a:rPr>
              <a:t>, P. T., Goud, S. A., Kumar, E. R., Babu, G. S., &amp; Reddy, R. (2024, June). A </a:t>
            </a:r>
            <a:r>
              <a:rPr lang="en-GB" dirty="0" err="1">
                <a:latin typeface="Times New Roman" panose="02020603050405020304" charset="0"/>
                <a:cs typeface="Times New Roman" panose="02020603050405020304" charset="0"/>
              </a:rPr>
              <a:t>Comparitive</a:t>
            </a:r>
            <a:r>
              <a:rPr lang="en-GB" dirty="0">
                <a:latin typeface="Times New Roman" panose="02020603050405020304" charset="0"/>
                <a:cs typeface="Times New Roman" panose="02020603050405020304" charset="0"/>
              </a:rPr>
              <a:t> Analysis of RPA tools: UiPath, Automation Anywhere and </a:t>
            </a:r>
            <a:r>
              <a:rPr lang="en-GB" dirty="0" err="1">
                <a:latin typeface="Times New Roman" panose="02020603050405020304" charset="0"/>
                <a:cs typeface="Times New Roman" panose="02020603050405020304" charset="0"/>
              </a:rPr>
              <a:t>Robocorp</a:t>
            </a:r>
            <a:r>
              <a:rPr lang="en-GB" dirty="0">
                <a:latin typeface="Times New Roman" panose="02020603050405020304" charset="0"/>
                <a:cs typeface="Times New Roman" panose="02020603050405020304" charset="0"/>
              </a:rPr>
              <a:t>. In 2024 OPJU International Technology Conference (OTCON) on Smart Computing for Innovation and Advancement in Industry 4.0 (pp. 1-6). IEEE.</a:t>
            </a:r>
          </a:p>
          <a:p>
            <a:pPr algn="just">
              <a:buFont typeface="Wingdings" panose="05000000000000000000" charset="0"/>
              <a:buChar char="Ø"/>
            </a:pPr>
            <a:endParaRPr lang="en-GB" dirty="0">
              <a:latin typeface="Times New Roman" panose="02020603050405020304" charset="0"/>
              <a:cs typeface="Times New Roman" panose="02020603050405020304" charset="0"/>
            </a:endParaRPr>
          </a:p>
          <a:p>
            <a:pPr algn="just">
              <a:buFont typeface="Wingdings" panose="05000000000000000000" charset="0"/>
              <a:buChar char="Ø"/>
            </a:pPr>
            <a:r>
              <a:rPr lang="en-GB" dirty="0">
                <a:latin typeface="Times New Roman" panose="02020603050405020304" charset="0"/>
                <a:cs typeface="Times New Roman" panose="02020603050405020304" charset="0"/>
              </a:rPr>
              <a:t>Khan, S. P., &amp; Khan, R. (2023). RPA Using </a:t>
            </a:r>
            <a:r>
              <a:rPr lang="en-GB" dirty="0" err="1">
                <a:latin typeface="Times New Roman" panose="02020603050405020304" charset="0"/>
                <a:cs typeface="Times New Roman" panose="02020603050405020304" charset="0"/>
              </a:rPr>
              <a:t>UiPATH</a:t>
            </a:r>
            <a:r>
              <a:rPr lang="en-GB" dirty="0">
                <a:latin typeface="Times New Roman" panose="02020603050405020304" charset="0"/>
                <a:cs typeface="Times New Roman" panose="02020603050405020304" charset="0"/>
              </a:rPr>
              <a:t> in the Context of Next Generation Automation. Robotic Process Automation, 395-422.</a:t>
            </a:r>
          </a:p>
          <a:p>
            <a:pPr algn="just">
              <a:buFont typeface="Wingdings" panose="05000000000000000000" charset="0"/>
              <a:buChar char="Ø"/>
            </a:pPr>
            <a:endParaRPr lang="en-GB" dirty="0">
              <a:latin typeface="Times New Roman" panose="02020603050405020304" charset="0"/>
              <a:cs typeface="Times New Roman" panose="02020603050405020304" charset="0"/>
            </a:endParaRPr>
          </a:p>
          <a:p>
            <a:pPr algn="just">
              <a:buFont typeface="Wingdings" panose="05000000000000000000" charset="0"/>
              <a:buChar char="Ø"/>
            </a:pPr>
            <a:r>
              <a:rPr lang="en-GB" dirty="0" err="1">
                <a:latin typeface="Times New Roman" panose="02020603050405020304" charset="0"/>
                <a:cs typeface="Times New Roman" panose="02020603050405020304" charset="0"/>
              </a:rPr>
              <a:t>Potturu</a:t>
            </a:r>
            <a:r>
              <a:rPr lang="en-GB" dirty="0">
                <a:latin typeface="Times New Roman" panose="02020603050405020304" charset="0"/>
                <a:cs typeface="Times New Roman" panose="02020603050405020304" charset="0"/>
              </a:rPr>
              <a:t>, S. M. (2023). Seamless Automation: Integrating UiPath Bots into Organizational Systems and Workflows Using the Start Jobs API. J Robot Auto Res, 4(3), 412-423.</a:t>
            </a:r>
          </a:p>
          <a:p>
            <a:pPr algn="just">
              <a:buFont typeface="Wingdings" panose="05000000000000000000" charset="0"/>
              <a:buChar char="Ø"/>
            </a:pPr>
            <a:endParaRPr lang="en-GB" dirty="0">
              <a:latin typeface="Times New Roman" panose="02020603050405020304" charset="0"/>
              <a:cs typeface="Times New Roman" panose="02020603050405020304" charset="0"/>
            </a:endParaRPr>
          </a:p>
          <a:p>
            <a:pPr algn="just">
              <a:buFont typeface="Wingdings" panose="05000000000000000000" charset="0"/>
              <a:buChar char="Ø"/>
            </a:pPr>
            <a:r>
              <a:rPr lang="en-GB" dirty="0">
                <a:latin typeface="Times New Roman" panose="02020603050405020304" charset="0"/>
                <a:cs typeface="Times New Roman" panose="02020603050405020304" charset="0"/>
              </a:rPr>
              <a:t>Nalini, M., Dhanraj, R. K., </a:t>
            </a:r>
            <a:r>
              <a:rPr lang="en-GB" dirty="0" err="1">
                <a:latin typeface="Times New Roman" panose="02020603050405020304" charset="0"/>
                <a:cs typeface="Times New Roman" panose="02020603050405020304" charset="0"/>
              </a:rPr>
              <a:t>Balusamy</a:t>
            </a:r>
            <a:r>
              <a:rPr lang="en-GB" dirty="0">
                <a:latin typeface="Times New Roman" panose="02020603050405020304" charset="0"/>
                <a:cs typeface="Times New Roman" panose="02020603050405020304" charset="0"/>
              </a:rPr>
              <a:t>, B., </a:t>
            </a:r>
            <a:r>
              <a:rPr lang="en-GB" dirty="0" err="1">
                <a:latin typeface="Times New Roman" panose="02020603050405020304" charset="0"/>
                <a:cs typeface="Times New Roman" panose="02020603050405020304" charset="0"/>
              </a:rPr>
              <a:t>Abirami</a:t>
            </a:r>
            <a:r>
              <a:rPr lang="en-GB" dirty="0">
                <a:latin typeface="Times New Roman" panose="02020603050405020304" charset="0"/>
                <a:cs typeface="Times New Roman" panose="02020603050405020304" charset="0"/>
              </a:rPr>
              <a:t>, V., Kavya, K., &amp; </a:t>
            </a:r>
            <a:r>
              <a:rPr lang="en-GB" dirty="0" err="1">
                <a:latin typeface="Times New Roman" panose="02020603050405020304" charset="0"/>
                <a:cs typeface="Times New Roman" panose="02020603050405020304" charset="0"/>
              </a:rPr>
              <a:t>Aishwaryalakshmi</a:t>
            </a:r>
            <a:r>
              <a:rPr lang="en-GB" dirty="0">
                <a:latin typeface="Times New Roman" panose="02020603050405020304" charset="0"/>
                <a:cs typeface="Times New Roman" panose="02020603050405020304" charset="0"/>
              </a:rPr>
              <a:t>, G. (2024). Bot‐Based Process Triggering by Incoming E‐mails and Documents. </a:t>
            </a:r>
            <a:r>
              <a:rPr lang="en-GB" dirty="0" err="1">
                <a:latin typeface="Times New Roman" panose="02020603050405020304" charset="0"/>
                <a:cs typeface="Times New Roman" panose="02020603050405020304" charset="0"/>
              </a:rPr>
              <a:t>Hyperautomation</a:t>
            </a:r>
            <a:r>
              <a:rPr lang="en-GB" dirty="0">
                <a:latin typeface="Times New Roman" panose="02020603050405020304" charset="0"/>
                <a:cs typeface="Times New Roman" panose="02020603050405020304" charset="0"/>
              </a:rPr>
              <a:t> for Next‐Generation Industries, 177-205.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PUBLICATION DETAILS</a:t>
            </a:r>
          </a:p>
        </p:txBody>
      </p:sp>
      <p:pic>
        <p:nvPicPr>
          <p:cNvPr id="4" name="Content Placeholder 3" descr="Screenshot 2025-01-12 144721"/>
          <p:cNvPicPr>
            <a:picLocks noGrp="1" noChangeAspect="1"/>
          </p:cNvPicPr>
          <p:nvPr>
            <p:ph idx="1"/>
          </p:nvPr>
        </p:nvPicPr>
        <p:blipFill>
          <a:blip r:embed="rId2"/>
          <a:stretch>
            <a:fillRect/>
          </a:stretch>
        </p:blipFill>
        <p:spPr>
          <a:xfrm>
            <a:off x="812800" y="1775460"/>
            <a:ext cx="10668000" cy="3686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ACHIEVEMENTS (IF ANY)</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GB" dirty="0">
                <a:latin typeface="Times New Roman" panose="02020603050405020304" charset="0"/>
                <a:cs typeface="Times New Roman" panose="02020603050405020304" charset="0"/>
                <a:sym typeface="+mn-ea"/>
              </a:rPr>
              <a:t>To enhance efficiency and accuracy in customer support operations, we propose the implementation of an automated ticket creation and management system. This system will streamline the process of creating tickets from incoming complaint emails, reducing manual intervention and ensuring timely responses. By automatically extracting relevant information, validating data, and linking subsequent responses, the system will minimize errors and improve overall customer satisfaction. Additionally, it will automate responses to template-based emails, saving time for support agents and providing consistent customer experiences. The system will leverage multiple bots and parallel processing to handle a high volume of emails efficiently, further reducing response times. Overall, this automated solution aims to transform customer support operations, making them more efficient, accurate, and responsive.</a:t>
            </a:r>
            <a:endParaRPr lang="en-GB" dirty="0">
              <a:latin typeface="Times New Roman" panose="02020603050405020304" charset="0"/>
              <a:cs typeface="Times New Roman" panose="02020603050405020304" charset="0"/>
            </a:endParaRPr>
          </a:p>
          <a:p>
            <a:pPr>
              <a:buFont typeface="Wingdings" panose="05000000000000000000" charset="0"/>
              <a:buChar char="Ø"/>
            </a:pPr>
            <a:endParaRPr lang="en-GB" dirty="0">
              <a:latin typeface="Times New Roman" panose="02020603050405020304" charset="0"/>
              <a:cs typeface="Times New Roman" panose="02020603050405020304" charset="0"/>
            </a:endParaRPr>
          </a:p>
          <a:p>
            <a:pPr>
              <a:buFont typeface="Wingdings" panose="05000000000000000000" charset="0"/>
              <a:buChar char="Ø"/>
            </a:pPr>
            <a:endParaRPr lang="en-GB"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Rectangle 1">
            <a:extLst>
              <a:ext uri="{FF2B5EF4-FFF2-40B4-BE49-F238E27FC236}">
                <a16:creationId xmlns:a16="http://schemas.microsoft.com/office/drawing/2014/main" id="{8F638DF0-B550-5BC4-B5FD-EFE0718B26BB}"/>
              </a:ext>
            </a:extLst>
          </p:cNvPr>
          <p:cNvSpPr>
            <a:spLocks noGrp="1" noChangeArrowheads="1"/>
          </p:cNvSpPr>
          <p:nvPr>
            <p:ph idx="1"/>
          </p:nvPr>
        </p:nvSpPr>
        <p:spPr bwMode="auto">
          <a:xfrm>
            <a:off x="616857" y="1349405"/>
            <a:ext cx="110598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Automating repetitive tasks:</a:t>
            </a:r>
            <a:r>
              <a:rPr kumimoji="0" lang="en-US" altLang="en-US" b="0" i="0" u="none" strike="noStrike" cap="none" normalizeH="0" baseline="0" dirty="0">
                <a:ln>
                  <a:noFill/>
                </a:ln>
                <a:solidFill>
                  <a:schemeClr val="tx1"/>
                </a:solidFill>
                <a:effectLst/>
                <a:latin typeface="Arial" panose="020B0604020202020204" pitchFamily="34" charset="0"/>
              </a:rPr>
              <a:t> RPA streamlines complaint management, ticket creation, and follow-ups, reducing human intervention and improving efficiency. </a:t>
            </a:r>
          </a:p>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Data extraction and email parsing:</a:t>
            </a:r>
            <a:r>
              <a:rPr kumimoji="0" lang="en-US" altLang="en-US" b="0" i="0" u="none" strike="noStrike" cap="none" normalizeH="0" baseline="0" dirty="0">
                <a:ln>
                  <a:noFill/>
                </a:ln>
                <a:solidFill>
                  <a:schemeClr val="tx1"/>
                </a:solidFill>
                <a:effectLst/>
                <a:latin typeface="Arial" panose="020B0604020202020204" pitchFamily="34" charset="0"/>
              </a:rPr>
              <a:t> UiPath extracts structured and unstructured data from emails using machine learning and NLP, enhancing data accuracy. </a:t>
            </a:r>
          </a:p>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Handling incomplete data:</a:t>
            </a:r>
            <a:r>
              <a:rPr kumimoji="0" lang="en-US" altLang="en-US" b="0" i="0" u="none" strike="noStrike" cap="none" normalizeH="0" baseline="0" dirty="0">
                <a:ln>
                  <a:noFill/>
                </a:ln>
                <a:solidFill>
                  <a:schemeClr val="tx1"/>
                </a:solidFill>
                <a:effectLst/>
                <a:latin typeface="Arial" panose="020B0604020202020204" pitchFamily="34" charset="0"/>
              </a:rPr>
              <a:t> Automated follow-up emails address missing information, improving response times and customer satisfaction. </a:t>
            </a:r>
          </a:p>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Cost reduction:</a:t>
            </a:r>
            <a:r>
              <a:rPr kumimoji="0" lang="en-US" altLang="en-US" b="0" i="0" u="none" strike="noStrike" cap="none" normalizeH="0" baseline="0" dirty="0">
                <a:ln>
                  <a:noFill/>
                </a:ln>
                <a:solidFill>
                  <a:schemeClr val="tx1"/>
                </a:solidFill>
                <a:effectLst/>
                <a:latin typeface="Arial" panose="020B0604020202020204" pitchFamily="34" charset="0"/>
              </a:rPr>
              <a:t> Automation lowers operational costs by minimizing manual data entry and repetitive tasks, enabling resource reallocation. </a:t>
            </a:r>
          </a:p>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Scalability and flexibility:</a:t>
            </a:r>
            <a:r>
              <a:rPr kumimoji="0" lang="en-US" altLang="en-US" b="0" i="0" u="none" strike="noStrike" cap="none" normalizeH="0" baseline="0" dirty="0">
                <a:ln>
                  <a:noFill/>
                </a:ln>
                <a:solidFill>
                  <a:schemeClr val="tx1"/>
                </a:solidFill>
                <a:effectLst/>
                <a:latin typeface="Arial" panose="020B0604020202020204" pitchFamily="34" charset="0"/>
              </a:rPr>
              <a:t> UiPath adapts to changing needs and integrates with existing ticketing systems (e.g., Zendesk, ServiceNow).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RESEARCH GAPS IDENTIFIED</a:t>
            </a:r>
          </a:p>
        </p:txBody>
      </p:sp>
      <p:sp>
        <p:nvSpPr>
          <p:cNvPr id="3" name="Content Placeholder 2"/>
          <p:cNvSpPr>
            <a:spLocks noGrp="1"/>
          </p:cNvSpPr>
          <p:nvPr>
            <p:ph idx="1"/>
          </p:nvPr>
        </p:nvSpPr>
        <p:spPr>
          <a:xfrm>
            <a:off x="812800" y="1143001"/>
            <a:ext cx="10668000" cy="4789713"/>
          </a:xfrm>
        </p:spPr>
        <p:txBody>
          <a:bodyPr>
            <a:normAutofit fontScale="92500" lnSpcReduction="20000"/>
          </a:bodyPr>
          <a:lstStyle/>
          <a:p>
            <a:pPr algn="just"/>
            <a:r>
              <a:rPr lang="en-US" altLang="en-US" dirty="0">
                <a:latin typeface="Times New Roman" panose="02020603050405020304" charset="0"/>
                <a:cs typeface="Times New Roman" panose="02020603050405020304" charset="0"/>
              </a:rPr>
              <a:t> </a:t>
            </a:r>
            <a:r>
              <a:rPr lang="en-US" altLang="en-US" b="1" dirty="0">
                <a:latin typeface="Times New Roman" panose="02020603050405020304" charset="0"/>
                <a:cs typeface="Times New Roman" panose="02020603050405020304" charset="0"/>
              </a:rPr>
              <a:t>Managing Contextual Ambiguities in Complaint Data Gap: </a:t>
            </a:r>
            <a:r>
              <a:rPr lang="en-US" altLang="en-US" dirty="0">
                <a:latin typeface="Times New Roman" panose="02020603050405020304" charset="0"/>
                <a:cs typeface="Times New Roman" panose="02020603050405020304" charset="0"/>
              </a:rPr>
              <a:t>When emails contain contextual ambiguity, particularly when the complaints are indirect or only partially complete, current systems usually fall short. NLP models that are better at contextual understanding, like Devlin et al. (2018)'s BERT, might not be able to capture the subtleties of the domain or implicit customer needs.</a:t>
            </a:r>
          </a:p>
          <a:p>
            <a:pPr algn="just">
              <a:buFont typeface="Wingdings" panose="05000000000000000000" charset="0"/>
              <a:buChar char="Ø"/>
            </a:pPr>
            <a:endParaRPr lang="en-US" altLang="en-US" dirty="0">
              <a:latin typeface="Times New Roman" panose="02020603050405020304" charset="0"/>
              <a:cs typeface="Times New Roman" panose="02020603050405020304" charset="0"/>
            </a:endParaRPr>
          </a:p>
          <a:p>
            <a:pPr algn="just"/>
            <a:r>
              <a:rPr lang="en-US" altLang="en-US" b="1" dirty="0">
                <a:latin typeface="Times New Roman" panose="02020603050405020304" charset="0"/>
                <a:cs typeface="Times New Roman" panose="02020603050405020304" charset="0"/>
              </a:rPr>
              <a:t>Automated Systems' Scalability for High-Volume Data Gap: </a:t>
            </a:r>
            <a:r>
              <a:rPr lang="en-US" altLang="en-US" dirty="0">
                <a:latin typeface="Times New Roman" panose="02020603050405020304" charset="0"/>
                <a:cs typeface="Times New Roman" panose="02020603050405020304" charset="0"/>
              </a:rPr>
              <a:t>Many systems are only workable for small data sets; they cannot grow to handle thousands of real-time complaints. Therefore, a company that handles a lot of customer interactions every day will be hesitant to use them</a:t>
            </a:r>
          </a:p>
          <a:p>
            <a:pPr algn="just">
              <a:buFont typeface="Wingdings" panose="05000000000000000000" charset="0"/>
              <a:buChar char="Ø"/>
            </a:pPr>
            <a:endParaRPr lang="en-US" altLang="en-US" dirty="0">
              <a:latin typeface="Times New Roman" panose="02020603050405020304" charset="0"/>
              <a:cs typeface="Times New Roman" panose="02020603050405020304" charset="0"/>
            </a:endParaRPr>
          </a:p>
          <a:p>
            <a:pPr algn="just"/>
            <a:r>
              <a:rPr lang="en-US" altLang="en-US" b="1" dirty="0">
                <a:latin typeface="Times New Roman" panose="02020603050405020304" charset="0"/>
                <a:cs typeface="Times New Roman" panose="02020603050405020304" charset="0"/>
              </a:rPr>
              <a:t>Addressing Incomplete Complaint Data Effectively Gap: </a:t>
            </a:r>
            <a:r>
              <a:rPr lang="en-US" altLang="en-US" dirty="0">
                <a:latin typeface="Times New Roman" panose="02020603050405020304" charset="0"/>
                <a:cs typeface="Times New Roman" panose="02020603050405020304" charset="0"/>
              </a:rPr>
              <a:t>Automated email responses for incompleteness data are already in place, but they typically don't ensure high response rates or resolve ambiguity. Systems such as those developed by Shum et al. (2018) react with generations, but they do not have the means to verify that the follow-up data is comprehensive.</a:t>
            </a:r>
          </a:p>
          <a:p>
            <a:pPr algn="just">
              <a:buFont typeface="Wingdings" panose="05000000000000000000" charset="0"/>
              <a:buChar char="Ø"/>
            </a:pPr>
            <a:endParaRPr lang="en-US" altLang="en-US" dirty="0">
              <a:latin typeface="Times New Roman" panose="02020603050405020304" charset="0"/>
              <a:cs typeface="Times New Roman" panose="02020603050405020304" charset="0"/>
            </a:endParaRPr>
          </a:p>
          <a:p>
            <a:pPr algn="just">
              <a:buFont typeface="Wingdings" panose="05000000000000000000" charset="0"/>
              <a:buChar char="Ø"/>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PROPOSED METHODOLOGY</a:t>
            </a:r>
          </a:p>
        </p:txBody>
      </p:sp>
      <p:sp>
        <p:nvSpPr>
          <p:cNvPr id="3" name="Content Placeholder 2"/>
          <p:cNvSpPr>
            <a:spLocks noGrp="1"/>
          </p:cNvSpPr>
          <p:nvPr>
            <p:ph idx="1"/>
          </p:nvPr>
        </p:nvSpPr>
        <p:spPr>
          <a:xfrm>
            <a:off x="812800" y="1143000"/>
            <a:ext cx="10668000" cy="3731260"/>
          </a:xfrm>
        </p:spPr>
        <p:txBody>
          <a:bodyPr>
            <a:normAutofit/>
          </a:bodyPr>
          <a:lstStyle/>
          <a:p>
            <a:pPr marL="0" indent="0">
              <a:buNone/>
            </a:pPr>
            <a:r>
              <a:rPr lang="en-GB" sz="2400" dirty="0">
                <a:latin typeface="Times New Roman" panose="02020603050405020304" charset="0"/>
                <a:cs typeface="Times New Roman" panose="02020603050405020304" charset="0"/>
              </a:rPr>
              <a:t>Eliminate manual intervention in ticket creation </a:t>
            </a:r>
          </a:p>
          <a:p>
            <a:pPr marL="0" indent="0" algn="l">
              <a:buNone/>
            </a:pPr>
            <a:r>
              <a:rPr lang="en-US" altLang="en-GB" sz="2400" dirty="0">
                <a:latin typeface="Times New Roman" panose="02020603050405020304" charset="0"/>
                <a:cs typeface="Times New Roman" panose="02020603050405020304" charset="0"/>
              </a:rPr>
              <a:t>             </a:t>
            </a:r>
            <a:r>
              <a:rPr lang="en-GB" sz="2400" dirty="0">
                <a:latin typeface="Times New Roman" panose="02020603050405020304" charset="0"/>
                <a:cs typeface="Times New Roman" panose="02020603050405020304" charset="0"/>
              </a:rPr>
              <a:t>1. Raise a ticket based on the complaint mail </a:t>
            </a:r>
          </a:p>
          <a:p>
            <a:pPr marL="0" indent="0" algn="l">
              <a:buNone/>
            </a:pPr>
            <a:r>
              <a:rPr lang="en-GB" sz="2400" dirty="0">
                <a:latin typeface="Times New Roman" panose="02020603050405020304" charset="0"/>
                <a:cs typeface="Times New Roman" panose="02020603050405020304" charset="0"/>
              </a:rPr>
              <a:t>	</a:t>
            </a:r>
            <a:r>
              <a:rPr lang="en-US" altLang="en-GB" sz="2400" dirty="0">
                <a:latin typeface="Times New Roman" panose="02020603050405020304" charset="0"/>
                <a:cs typeface="Times New Roman" panose="02020603050405020304" charset="0"/>
              </a:rPr>
              <a:t> </a:t>
            </a:r>
            <a:r>
              <a:rPr lang="en-GB" sz="2400" dirty="0">
                <a:latin typeface="Times New Roman" panose="02020603050405020304" charset="0"/>
                <a:cs typeface="Times New Roman" panose="02020603050405020304" charset="0"/>
              </a:rPr>
              <a:t>2. If the details are incomplete(e.g. customer </a:t>
            </a:r>
            <a:r>
              <a:rPr lang="en-GB" dirty="0">
                <a:latin typeface="Times New Roman" panose="02020603050405020304" charset="0"/>
                <a:cs typeface="Times New Roman" panose="02020603050405020304" charset="0"/>
              </a:rPr>
              <a:t>name</a:t>
            </a:r>
            <a:r>
              <a:rPr lang="en-GB" sz="2400" dirty="0">
                <a:latin typeface="Times New Roman" panose="02020603050405020304" charset="0"/>
                <a:cs typeface="Times New Roman" panose="02020603050405020304" charset="0"/>
              </a:rPr>
              <a:t> is missing), send a mail to </a:t>
            </a:r>
          </a:p>
          <a:p>
            <a:pPr marL="0" indent="0" algn="l">
              <a:buNone/>
            </a:pPr>
            <a:r>
              <a:rPr lang="en-GB" sz="2400" dirty="0">
                <a:latin typeface="Times New Roman" panose="02020603050405020304" charset="0"/>
                <a:cs typeface="Times New Roman" panose="02020603050405020304" charset="0"/>
              </a:rPr>
              <a:t> </a:t>
            </a:r>
            <a:r>
              <a:rPr lang="en-US" altLang="en-GB" sz="2400" dirty="0">
                <a:latin typeface="Times New Roman" panose="02020603050405020304" charset="0"/>
                <a:cs typeface="Times New Roman" panose="02020603050405020304" charset="0"/>
              </a:rPr>
              <a:t>                </a:t>
            </a:r>
            <a:r>
              <a:rPr lang="en-GB" sz="2400" dirty="0">
                <a:latin typeface="Times New Roman" panose="02020603050405020304" charset="0"/>
                <a:cs typeface="Times New Roman" panose="02020603050405020304" charset="0"/>
              </a:rPr>
              <a:t>customer asking for missing details.</a:t>
            </a:r>
          </a:p>
          <a:p>
            <a:pPr marL="0" indent="0" algn="l">
              <a:buNone/>
            </a:pPr>
            <a:r>
              <a:rPr lang="en-GB" sz="2400" dirty="0">
                <a:latin typeface="Times New Roman" panose="02020603050405020304" charset="0"/>
                <a:cs typeface="Times New Roman" panose="02020603050405020304" charset="0"/>
              </a:rPr>
              <a:t>	</a:t>
            </a:r>
            <a:r>
              <a:rPr lang="en-US" altLang="en-GB" sz="2400" dirty="0">
                <a:latin typeface="Times New Roman" panose="02020603050405020304" charset="0"/>
                <a:cs typeface="Times New Roman" panose="02020603050405020304" charset="0"/>
              </a:rPr>
              <a:t> </a:t>
            </a:r>
            <a:r>
              <a:rPr lang="en-GB" sz="2400" dirty="0">
                <a:latin typeface="Times New Roman" panose="02020603050405020304" charset="0"/>
                <a:cs typeface="Times New Roman" panose="02020603050405020304" charset="0"/>
              </a:rPr>
              <a:t>3. Link the sub sequent responses from the customer to the original ticket</a:t>
            </a:r>
          </a:p>
          <a:p>
            <a:pPr marL="0" indent="0" algn="l">
              <a:buNone/>
            </a:pPr>
            <a:r>
              <a:rPr lang="en-GB" sz="2400" dirty="0">
                <a:latin typeface="Times New Roman" panose="02020603050405020304" charset="0"/>
                <a:cs typeface="Times New Roman" panose="02020603050405020304" charset="0"/>
              </a:rPr>
              <a:t>	</a:t>
            </a:r>
            <a:r>
              <a:rPr lang="en-GB" dirty="0">
                <a:latin typeface="Times New Roman" panose="02020603050405020304" charset="0"/>
                <a:cs typeface="Times New Roman" panose="02020603050405020304" charset="0"/>
              </a:rPr>
              <a:t> 4. Store details in Excel sheet.</a:t>
            </a:r>
          </a:p>
          <a:p>
            <a:pPr marL="0" indent="0" algn="l">
              <a:buNone/>
            </a:pPr>
            <a:r>
              <a:rPr lang="en-GB" sz="2400" dirty="0">
                <a:latin typeface="Times New Roman" panose="02020603050405020304" charset="0"/>
                <a:cs typeface="Times New Roman" panose="02020603050405020304" charset="0"/>
              </a:rPr>
              <a:t>	 5. Extract value from excel and Create ticket in </a:t>
            </a:r>
            <a:r>
              <a:rPr lang="en-GB" sz="2400" dirty="0" err="1">
                <a:latin typeface="Times New Roman" panose="02020603050405020304" charset="0"/>
                <a:cs typeface="Times New Roman" panose="02020603050405020304" charset="0"/>
              </a:rPr>
              <a:t>Zoho</a:t>
            </a:r>
            <a:r>
              <a:rPr lang="en-GB" sz="2400" dirty="0">
                <a:latin typeface="Times New Roman" panose="02020603050405020304" charset="0"/>
                <a:cs typeface="Times New Roman" panose="02020603050405020304" charset="0"/>
              </a:rPr>
              <a:t> Desk.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0"/>
            <a:ext cx="10668000" cy="4518025"/>
          </a:xfrm>
        </p:spPr>
        <p:txBody>
          <a:bodyPr>
            <a:normAutofit fontScale="77500" lnSpcReduction="10000"/>
          </a:bodyPr>
          <a:lstStyle/>
          <a:p>
            <a:pPr>
              <a:buFont typeface="Wingdings" panose="05000000000000000000" charset="0"/>
              <a:buChar char="Ø"/>
            </a:pPr>
            <a:endParaRPr lang="en-US" altLang="en-GB">
              <a:latin typeface="Times New Roman" panose="02020603050405020304" charset="0"/>
              <a:cs typeface="Times New Roman" panose="02020603050405020304" charset="0"/>
            </a:endParaRPr>
          </a:p>
          <a:p>
            <a:pPr>
              <a:buFont typeface="Wingdings" panose="05000000000000000000" charset="0"/>
              <a:buChar char="Ø"/>
            </a:pPr>
            <a:r>
              <a:rPr lang="en-US" altLang="en-GB">
                <a:latin typeface="Times New Roman" panose="02020603050405020304" charset="0"/>
                <a:cs typeface="Times New Roman" panose="02020603050405020304" charset="0"/>
              </a:rPr>
              <a:t>Develop an automated system capable of accurately extracting relevant information from incoming complaint emails.</a:t>
            </a:r>
          </a:p>
          <a:p>
            <a:pPr>
              <a:buFont typeface="Wingdings" panose="05000000000000000000" charset="0"/>
              <a:buChar char="Ø"/>
            </a:pPr>
            <a:endParaRPr lang="en-US" altLang="en-GB">
              <a:latin typeface="Times New Roman" panose="02020603050405020304" charset="0"/>
              <a:cs typeface="Times New Roman" panose="02020603050405020304" charset="0"/>
            </a:endParaRPr>
          </a:p>
          <a:p>
            <a:pPr>
              <a:buFont typeface="Wingdings" panose="05000000000000000000" charset="0"/>
              <a:buChar char="Ø"/>
            </a:pPr>
            <a:r>
              <a:rPr lang="en-US" altLang="en-GB">
                <a:latin typeface="Times New Roman" panose="02020603050405020304" charset="0"/>
                <a:cs typeface="Times New Roman" panose="02020603050405020304" charset="0"/>
              </a:rPr>
              <a:t>Implement a validation mechanism to identify and address incomplete or missing information in complaint emails, automatically sending follow-up requests to customers for missing details.</a:t>
            </a:r>
          </a:p>
          <a:p>
            <a:pPr>
              <a:buFont typeface="Wingdings" panose="05000000000000000000" charset="0"/>
              <a:buChar char="Ø"/>
            </a:pPr>
            <a:endParaRPr lang="en-US" altLang="en-GB">
              <a:latin typeface="Times New Roman" panose="02020603050405020304" charset="0"/>
              <a:cs typeface="Times New Roman" panose="02020603050405020304" charset="0"/>
            </a:endParaRPr>
          </a:p>
          <a:p>
            <a:pPr>
              <a:buFont typeface="Wingdings" panose="05000000000000000000" charset="0"/>
              <a:buChar char="Ø"/>
            </a:pPr>
            <a:r>
              <a:rPr lang="en-US" altLang="en-GB">
                <a:latin typeface="Times New Roman" panose="02020603050405020304" charset="0"/>
                <a:cs typeface="Times New Roman" panose="02020603050405020304" charset="0"/>
              </a:rPr>
              <a:t>Create a system that can effectively link subsequent responses from customers to the original ticket, ensuring a unified conversation thread and facilitating efficient resolution.</a:t>
            </a:r>
          </a:p>
          <a:p>
            <a:pPr>
              <a:buFont typeface="Wingdings" panose="05000000000000000000" charset="0"/>
              <a:buChar char="Ø"/>
            </a:pPr>
            <a:endParaRPr lang="en-US" altLang="en-GB">
              <a:latin typeface="Times New Roman" panose="02020603050405020304" charset="0"/>
              <a:cs typeface="Times New Roman" panose="02020603050405020304" charset="0"/>
            </a:endParaRPr>
          </a:p>
          <a:p>
            <a:pPr>
              <a:buFont typeface="Wingdings" panose="05000000000000000000" charset="0"/>
              <a:buChar char="Ø"/>
            </a:pPr>
            <a:r>
              <a:rPr lang="en-US" altLang="en-GB">
                <a:latin typeface="Times New Roman" panose="02020603050405020304" charset="0"/>
                <a:cs typeface="Times New Roman" panose="02020603050405020304" charset="0"/>
              </a:rPr>
              <a:t>Develop a robust mechanism to identify and handle bounced emails, initiating appropriate actions such as resending the email or updating the customer's contact information.</a:t>
            </a:r>
          </a:p>
          <a:p>
            <a:pPr>
              <a:buFont typeface="Wingdings" panose="05000000000000000000" charset="0"/>
              <a:buChar char="Ø"/>
            </a:pPr>
            <a:endParaRPr lang="en-US" altLang="en-GB">
              <a:latin typeface="Times New Roman" panose="02020603050405020304" charset="0"/>
              <a:cs typeface="Times New Roman" panose="02020603050405020304" charset="0"/>
            </a:endParaRPr>
          </a:p>
          <a:p>
            <a:pPr>
              <a:buFont typeface="Wingdings" panose="05000000000000000000" charset="0"/>
              <a:buChar char="Ø"/>
            </a:pPr>
            <a:r>
              <a:rPr lang="en-US" altLang="en-GB">
                <a:latin typeface="Times New Roman" panose="02020603050405020304" charset="0"/>
                <a:cs typeface="Times New Roman" panose="02020603050405020304" charset="0"/>
              </a:rPr>
              <a:t>Explore the use of multiple bots or parallel processing to handle a high volume of incoming emails efficiently and reduce response times.</a:t>
            </a:r>
          </a:p>
          <a:p>
            <a:pPr>
              <a:buFont typeface="Wingdings" panose="05000000000000000000" charset="0"/>
              <a:buChar char="Ø"/>
            </a:pP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SYSTEM DESIGN AND IMPLEMENTATION</a:t>
            </a:r>
          </a:p>
        </p:txBody>
      </p:sp>
      <p:pic>
        <p:nvPicPr>
          <p:cNvPr id="4" name="Content Placeholder 3"/>
          <p:cNvPicPr>
            <a:picLocks noGrp="1" noChangeAspect="1"/>
          </p:cNvPicPr>
          <p:nvPr>
            <p:ph idx="1"/>
          </p:nvPr>
        </p:nvPicPr>
        <p:blipFill>
          <a:blip r:embed="rId2"/>
          <a:stretch>
            <a:fillRect/>
          </a:stretch>
        </p:blipFill>
        <p:spPr>
          <a:xfrm>
            <a:off x="3300730" y="1293495"/>
            <a:ext cx="5964555" cy="4174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TIMELINE OF THE PROJECT</a:t>
            </a:r>
          </a:p>
        </p:txBody>
      </p:sp>
      <p:graphicFrame>
        <p:nvGraphicFramePr>
          <p:cNvPr id="7" name="Content Placeholder 6"/>
          <p:cNvGraphicFramePr>
            <a:graphicFrameLocks noGrp="1"/>
          </p:cNvGraphicFramePr>
          <p:nvPr>
            <p:ph idx="1"/>
            <p:custDataLst>
              <p:tags r:id="rId1"/>
            </p:custDataLst>
          </p:nvPr>
        </p:nvGraphicFramePr>
        <p:xfrm>
          <a:off x="812800" y="1143001"/>
          <a:ext cx="10668000" cy="4291965"/>
        </p:xfrm>
        <a:graphic>
          <a:graphicData uri="http://schemas.openxmlformats.org/drawingml/2006/table">
            <a:tbl>
              <a:tblPr firstRow="1" bandRow="1"/>
              <a:tblGrid>
                <a:gridCol w="3556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gridCol w="3556000">
                  <a:extLst>
                    <a:ext uri="{9D8B030D-6E8A-4147-A177-3AD203B41FA5}">
                      <a16:colId xmlns:a16="http://schemas.microsoft.com/office/drawing/2014/main" val="20002"/>
                    </a:ext>
                  </a:extLst>
                </a:gridCol>
              </a:tblGrid>
              <a:tr h="521970">
                <a:tc>
                  <a:txBody>
                    <a:bodyPr/>
                    <a:lstStyle/>
                    <a:p>
                      <a:pPr algn="ctr"/>
                      <a:r>
                        <a:rPr lang="en-IN" sz="1800" b="1" dirty="0">
                          <a:latin typeface="Times New Roman" panose="02020603050405020304" charset="0"/>
                          <a:cs typeface="Times New Roman" panose="02020603050405020304" charset="0"/>
                        </a:rPr>
                        <a:t>PHASE</a:t>
                      </a:r>
                    </a:p>
                  </a:txBody>
                  <a:tcPr/>
                </a:tc>
                <a:tc>
                  <a:txBody>
                    <a:bodyPr/>
                    <a:lstStyle/>
                    <a:p>
                      <a:pPr algn="ctr"/>
                      <a:r>
                        <a:rPr lang="en-IN" sz="1800" b="1" dirty="0">
                          <a:latin typeface="Times New Roman" panose="02020603050405020304" charset="0"/>
                          <a:cs typeface="Times New Roman" panose="02020603050405020304" charset="0"/>
                        </a:rPr>
                        <a:t>TASK</a:t>
                      </a:r>
                    </a:p>
                  </a:txBody>
                  <a:tcPr/>
                </a:tc>
                <a:tc>
                  <a:txBody>
                    <a:bodyPr/>
                    <a:lstStyle/>
                    <a:p>
                      <a:pPr algn="ctr"/>
                      <a:r>
                        <a:rPr lang="en-IN" sz="1800" b="1" dirty="0">
                          <a:latin typeface="Times New Roman" panose="02020603050405020304" charset="0"/>
                          <a:cs typeface="Times New Roman" panose="02020603050405020304" charset="0"/>
                        </a:rPr>
                        <a:t>DURATION</a:t>
                      </a:r>
                    </a:p>
                  </a:txBody>
                  <a:tcPr/>
                </a:tc>
                <a:extLst>
                  <a:ext uri="{0D108BD9-81ED-4DB2-BD59-A6C34878D82A}">
                    <a16:rowId xmlns:a16="http://schemas.microsoft.com/office/drawing/2014/main" val="10000"/>
                  </a:ext>
                </a:extLst>
              </a:tr>
              <a:tr h="640080">
                <a:tc>
                  <a:txBody>
                    <a:bodyPr/>
                    <a:lstStyle/>
                    <a:p>
                      <a:pPr algn="ctr"/>
                      <a:r>
                        <a:rPr lang="en-IN" sz="1800" dirty="0">
                          <a:latin typeface="Times New Roman" panose="02020603050405020304" charset="0"/>
                          <a:cs typeface="Times New Roman" panose="02020603050405020304" charset="0"/>
                        </a:rPr>
                        <a:t>Project Initiation</a:t>
                      </a:r>
                    </a:p>
                  </a:txBody>
                  <a:tcPr/>
                </a:tc>
                <a:tc>
                  <a:txBody>
                    <a:bodyPr/>
                    <a:lstStyle/>
                    <a:p>
                      <a:pPr algn="ctr"/>
                      <a:r>
                        <a:rPr lang="en-US" sz="1800" dirty="0">
                          <a:latin typeface="Times New Roman" panose="02020603050405020304" charset="0"/>
                          <a:cs typeface="Times New Roman" panose="02020603050405020304" charset="0"/>
                        </a:rPr>
                        <a:t>Define project scope and objectives</a:t>
                      </a:r>
                      <a:endParaRPr lang="en-IN"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2/9/2024 – 15/9/2024</a:t>
                      </a:r>
                    </a:p>
                  </a:txBody>
                  <a:tcPr/>
                </a:tc>
                <a:extLst>
                  <a:ext uri="{0D108BD9-81ED-4DB2-BD59-A6C34878D82A}">
                    <a16:rowId xmlns:a16="http://schemas.microsoft.com/office/drawing/2014/main" val="10001"/>
                  </a:ext>
                </a:extLst>
              </a:tr>
              <a:tr h="640080">
                <a:tc>
                  <a:txBody>
                    <a:bodyPr/>
                    <a:lstStyle/>
                    <a:p>
                      <a:pPr algn="ctr"/>
                      <a:r>
                        <a:rPr lang="en-IN" sz="1800" dirty="0">
                          <a:latin typeface="Times New Roman" panose="02020603050405020304" charset="0"/>
                          <a:cs typeface="Times New Roman" panose="02020603050405020304" charset="0"/>
                        </a:rPr>
                        <a:t>Process Analysis </a:t>
                      </a:r>
                    </a:p>
                  </a:txBody>
                  <a:tcPr/>
                </a:tc>
                <a:tc>
                  <a:txBody>
                    <a:bodyPr/>
                    <a:lstStyle/>
                    <a:p>
                      <a:pPr algn="ctr"/>
                      <a:r>
                        <a:rPr lang="en-IN" sz="1800" dirty="0">
                          <a:latin typeface="Times New Roman" panose="02020603050405020304" charset="0"/>
                          <a:cs typeface="Times New Roman" panose="02020603050405020304" charset="0"/>
                        </a:rPr>
                        <a:t>Document current customer support processes</a:t>
                      </a:r>
                    </a:p>
                  </a:txBody>
                  <a:tcPr/>
                </a:tc>
                <a:tc>
                  <a:txBody>
                    <a:bodyPr/>
                    <a:lstStyle/>
                    <a:p>
                      <a:pPr algn="ctr"/>
                      <a:r>
                        <a:rPr lang="en-IN" sz="1800" dirty="0">
                          <a:latin typeface="Times New Roman" panose="02020603050405020304" charset="0"/>
                          <a:cs typeface="Times New Roman" panose="02020603050405020304" charset="0"/>
                        </a:rPr>
                        <a:t>16/9/2024 – 28/9/2024</a:t>
                      </a:r>
                    </a:p>
                  </a:txBody>
                  <a:tcPr/>
                </a:tc>
                <a:extLst>
                  <a:ext uri="{0D108BD9-81ED-4DB2-BD59-A6C34878D82A}">
                    <a16:rowId xmlns:a16="http://schemas.microsoft.com/office/drawing/2014/main" val="10002"/>
                  </a:ext>
                </a:extLst>
              </a:tr>
              <a:tr h="604520">
                <a:tc>
                  <a:txBody>
                    <a:bodyPr/>
                    <a:lstStyle/>
                    <a:p>
                      <a:pPr algn="ctr"/>
                      <a:r>
                        <a:rPr lang="en-IN" sz="1800" dirty="0">
                          <a:latin typeface="Times New Roman" panose="02020603050405020304" charset="0"/>
                          <a:cs typeface="Times New Roman" panose="02020603050405020304" charset="0"/>
                        </a:rPr>
                        <a:t>Technology Selection </a:t>
                      </a:r>
                    </a:p>
                  </a:txBody>
                  <a:tcPr/>
                </a:tc>
                <a:tc>
                  <a:txBody>
                    <a:bodyPr/>
                    <a:lstStyle/>
                    <a:p>
                      <a:pPr algn="ctr"/>
                      <a:r>
                        <a:rPr lang="en-US" sz="1800" dirty="0">
                          <a:latin typeface="Times New Roman" panose="02020603050405020304" charset="0"/>
                          <a:cs typeface="Times New Roman" panose="02020603050405020304" charset="0"/>
                        </a:rPr>
                        <a:t>Research and evaluate RPA tools</a:t>
                      </a:r>
                      <a:endParaRPr lang="en-IN"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29/9/2024 – 5/10/2024</a:t>
                      </a:r>
                    </a:p>
                  </a:txBody>
                  <a:tcPr/>
                </a:tc>
                <a:extLst>
                  <a:ext uri="{0D108BD9-81ED-4DB2-BD59-A6C34878D82A}">
                    <a16:rowId xmlns:a16="http://schemas.microsoft.com/office/drawing/2014/main" val="10003"/>
                  </a:ext>
                </a:extLst>
              </a:tr>
              <a:tr h="605155">
                <a:tc>
                  <a:txBody>
                    <a:bodyPr/>
                    <a:lstStyle/>
                    <a:p>
                      <a:pPr algn="ctr"/>
                      <a:r>
                        <a:rPr lang="en-IN" sz="1800" dirty="0">
                          <a:latin typeface="Times New Roman" panose="02020603050405020304" charset="0"/>
                          <a:cs typeface="Times New Roman" panose="02020603050405020304" charset="0"/>
                        </a:rPr>
                        <a:t>Development</a:t>
                      </a:r>
                    </a:p>
                  </a:txBody>
                  <a:tcPr/>
                </a:tc>
                <a:tc>
                  <a:txBody>
                    <a:bodyPr/>
                    <a:lstStyle/>
                    <a:p>
                      <a:pPr algn="ctr"/>
                      <a:r>
                        <a:rPr lang="en-US" sz="1800" dirty="0">
                          <a:latin typeface="Times New Roman" panose="02020603050405020304" charset="0"/>
                          <a:cs typeface="Times New Roman" panose="02020603050405020304" charset="0"/>
                        </a:rPr>
                        <a:t>Develop RPA workflows and bots</a:t>
                      </a:r>
                      <a:endParaRPr lang="en-IN"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6/10/2024 – 20/11/2024</a:t>
                      </a:r>
                    </a:p>
                  </a:txBody>
                  <a:tcPr/>
                </a:tc>
                <a:extLst>
                  <a:ext uri="{0D108BD9-81ED-4DB2-BD59-A6C34878D82A}">
                    <a16:rowId xmlns:a16="http://schemas.microsoft.com/office/drawing/2014/main" val="10004"/>
                  </a:ext>
                </a:extLst>
              </a:tr>
              <a:tr h="640080">
                <a:tc>
                  <a:txBody>
                    <a:bodyPr/>
                    <a:lstStyle/>
                    <a:p>
                      <a:pPr algn="ctr"/>
                      <a:r>
                        <a:rPr lang="en-IN" sz="1800" dirty="0">
                          <a:latin typeface="Times New Roman" panose="02020603050405020304" charset="0"/>
                          <a:cs typeface="Times New Roman" panose="02020603050405020304" charset="0"/>
                        </a:rPr>
                        <a:t>Deployment</a:t>
                      </a:r>
                    </a:p>
                  </a:txBody>
                  <a:tcPr/>
                </a:tc>
                <a:tc>
                  <a:txBody>
                    <a:bodyPr/>
                    <a:lstStyle/>
                    <a:p>
                      <a:pPr algn="ctr"/>
                      <a:r>
                        <a:rPr lang="en-US" sz="1800" dirty="0">
                          <a:latin typeface="Times New Roman" panose="02020603050405020304" charset="0"/>
                          <a:cs typeface="Times New Roman" panose="02020603050405020304" charset="0"/>
                        </a:rPr>
                        <a:t>Integrate RPA bots into existing systems </a:t>
                      </a:r>
                      <a:endParaRPr lang="en-IN"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21/10/2024 – 15/12/2024</a:t>
                      </a:r>
                    </a:p>
                  </a:txBody>
                  <a:tcPr/>
                </a:tc>
                <a:extLst>
                  <a:ext uri="{0D108BD9-81ED-4DB2-BD59-A6C34878D82A}">
                    <a16:rowId xmlns:a16="http://schemas.microsoft.com/office/drawing/2014/main" val="10005"/>
                  </a:ext>
                </a:extLst>
              </a:tr>
              <a:tr h="640080">
                <a:tc>
                  <a:txBody>
                    <a:bodyPr/>
                    <a:lstStyle/>
                    <a:p>
                      <a:pPr algn="ctr"/>
                      <a:r>
                        <a:rPr lang="en-IN" sz="1800" dirty="0">
                          <a:latin typeface="Times New Roman" panose="02020603050405020304" charset="0"/>
                          <a:cs typeface="Times New Roman" panose="02020603050405020304" charset="0"/>
                        </a:rPr>
                        <a:t>Research Paper</a:t>
                      </a:r>
                    </a:p>
                  </a:txBody>
                  <a:tcPr/>
                </a:tc>
                <a:tc>
                  <a:txBody>
                    <a:bodyPr/>
                    <a:lstStyle/>
                    <a:p>
                      <a:pPr algn="ctr"/>
                      <a:r>
                        <a:rPr lang="en-IN" sz="1800" dirty="0">
                          <a:latin typeface="Times New Roman" panose="02020603050405020304" charset="0"/>
                          <a:cs typeface="Times New Roman" panose="02020603050405020304" charset="0"/>
                        </a:rPr>
                        <a:t>Collecting and writing Research paper</a:t>
                      </a:r>
                    </a:p>
                  </a:txBody>
                  <a:tcPr/>
                </a:tc>
                <a:tc>
                  <a:txBody>
                    <a:bodyPr/>
                    <a:lstStyle/>
                    <a:p>
                      <a:pPr algn="ctr"/>
                      <a:r>
                        <a:rPr lang="en-IN" sz="1800" dirty="0">
                          <a:latin typeface="Times New Roman" panose="02020603050405020304" charset="0"/>
                          <a:cs typeface="Times New Roman" panose="02020603050405020304" charset="0"/>
                        </a:rPr>
                        <a:t>Parallel to project </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OUUTCOME/RESULT OBTAINED</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charset="0"/>
              <a:buChar char="Ø"/>
            </a:pPr>
            <a:r>
              <a:rPr lang="en-US" altLang="en-US" b="1" dirty="0">
                <a:latin typeface="Times New Roman" panose="02020603050405020304" charset="0"/>
                <a:cs typeface="Times New Roman" panose="02020603050405020304" charset="0"/>
              </a:rPr>
              <a:t>Increased Efficiency: </a:t>
            </a:r>
            <a:r>
              <a:rPr lang="en-US" altLang="en-US" dirty="0">
                <a:latin typeface="Times New Roman" panose="02020603050405020304" charset="0"/>
                <a:cs typeface="Times New Roman" panose="02020603050405020304" charset="0"/>
              </a:rPr>
              <a:t>Automated data extraction eliminates manual entry and human error, speeding up ticket generation. Automated follow-ups for incomplete information improve data quality and reduce workload on support staff.</a:t>
            </a:r>
          </a:p>
          <a:p>
            <a:pPr marL="0" indent="0" algn="just">
              <a:buNone/>
            </a:pPr>
            <a:endParaRPr lang="en-US" altLang="en-US"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b="1" dirty="0">
                <a:latin typeface="Times New Roman" panose="02020603050405020304" charset="0"/>
                <a:cs typeface="Times New Roman" panose="02020603050405020304" charset="0"/>
              </a:rPr>
              <a:t>Improved Accuracy: </a:t>
            </a:r>
            <a:r>
              <a:rPr lang="en-US" altLang="en-US" dirty="0">
                <a:latin typeface="Times New Roman" panose="02020603050405020304" charset="0"/>
                <a:cs typeface="Times New Roman" panose="02020603050405020304" charset="0"/>
              </a:rPr>
              <a:t>Automated data extraction minimizes errors in ticket creation. Automated follow-ups ensure complete and accurate information is captured.</a:t>
            </a:r>
          </a:p>
          <a:p>
            <a:pPr marL="0" indent="0" algn="just">
              <a:buNone/>
            </a:pPr>
            <a:endParaRPr lang="en-US" altLang="en-US"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b="1" dirty="0">
                <a:latin typeface="Times New Roman" panose="02020603050405020304" charset="0"/>
                <a:cs typeface="Times New Roman" panose="02020603050405020304" charset="0"/>
              </a:rPr>
              <a:t>Enhanced Customer Satisfaction: </a:t>
            </a:r>
            <a:r>
              <a:rPr lang="en-US" altLang="en-US" dirty="0">
                <a:latin typeface="Times New Roman" panose="02020603050405020304" charset="0"/>
                <a:cs typeface="Times New Roman" panose="02020603050405020304" charset="0"/>
              </a:rPr>
              <a:t>Faster ticket generation and response times improve customer satisfaction. Consistent communication and a comprehensive view of customer issues facilitate faster resolutions.</a:t>
            </a:r>
          </a:p>
          <a:p>
            <a:pPr marL="0" indent="0" algn="just">
              <a:buNone/>
            </a:pPr>
            <a:endParaRPr lang="en-US" altLang="en-US"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b="1" dirty="0">
                <a:latin typeface="Times New Roman" panose="02020603050405020304" charset="0"/>
                <a:cs typeface="Times New Roman" panose="02020603050405020304" charset="0"/>
              </a:rPr>
              <a:t>Reduced Operational Costs: </a:t>
            </a:r>
            <a:r>
              <a:rPr lang="en-US" altLang="en-US" dirty="0">
                <a:latin typeface="Times New Roman" panose="02020603050405020304" charset="0"/>
                <a:cs typeface="Times New Roman" panose="02020603050405020304" charset="0"/>
              </a:rPr>
              <a:t>Automation reduces the need for manual labor, leading to cost savings. Improved efficiency and reduced errors minimize the time and resources spent on resolving issues.</a:t>
            </a:r>
          </a:p>
          <a:p>
            <a:pPr>
              <a:buFont typeface="Wingdings" panose="05000000000000000000" charset="0"/>
              <a:buChar char="Ø"/>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04*326"/>
  <p:tag name="TABLE_ENDDRAG_RECT" val="99*114*804*326"/>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11</TotalTime>
  <Words>1205</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Times New Roman</vt:lpstr>
      <vt:lpstr>Verdana</vt:lpstr>
      <vt:lpstr>Wingdings</vt:lpstr>
      <vt:lpstr>Bioinformatics</vt:lpstr>
      <vt:lpstr>      Customer Support Automation of Ticket Creation (RPA)</vt:lpstr>
      <vt:lpstr>Introduction</vt:lpstr>
      <vt:lpstr>Literature Review</vt:lpstr>
      <vt:lpstr>RESEARCH GAPS IDENTIFIED</vt:lpstr>
      <vt:lpstr>PROPOSED METHODOLOGY</vt:lpstr>
      <vt:lpstr>Objectives</vt:lpstr>
      <vt:lpstr>SYSTEM DESIGN AND IMPLEMENTATION</vt:lpstr>
      <vt:lpstr>TIMELINE OF THE PROJECT</vt:lpstr>
      <vt:lpstr>OUUTCOME/RESULT OBTAINED</vt:lpstr>
      <vt:lpstr>Conclusion</vt:lpstr>
      <vt:lpstr>References</vt:lpstr>
      <vt:lpstr>PUBLICATION DETAILS</vt:lpstr>
      <vt:lpstr>ACHIEVEMENTS (IF ANY)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 SUPRITHA</cp:lastModifiedBy>
  <cp:revision>38</cp:revision>
  <dcterms:created xsi:type="dcterms:W3CDTF">2023-03-16T03:26:00Z</dcterms:created>
  <dcterms:modified xsi:type="dcterms:W3CDTF">2025-01-16T10:46:06Z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04EF5A04E1B045B39143BB6B0EC7700B_12</vt:lpwstr>
  </property>
  <property fmtid="{D5CDD505-2E9C-101B-9397-08002B2CF9AE}" pid="3" name="KSOProductBuildVer">
    <vt:lpwstr>1033-12.2.0.19805</vt:lpwstr>
  </property>
</Properties>
</file>