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9" r:id="rId12"/>
    <p:sldId id="263" r:id="rId13"/>
    <p:sldId id="264" r:id="rId14"/>
    <p:sldId id="270" r:id="rId15"/>
    <p:sldId id="265" r:id="rId16"/>
    <p:sldId id="271"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831\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1831\Downloads\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dirty="0"/>
              <a:t>EMPLOYEE PERFORMANCE ANALYSIS</a:t>
            </a:r>
          </a:p>
        </c:rich>
      </c:tx>
      <c:layout>
        <c:manualLayout>
          <c:xMode val="edge"/>
          <c:yMode val="edge"/>
          <c:x val="0.29842405815492734"/>
          <c:y val="4.314103205338896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37B-4884-85D5-D663E98FC3F3}"/>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037B-4884-85D5-D663E98FC3F3}"/>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037B-4884-85D5-D663E98FC3F3}"/>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037B-4884-85D5-D663E98FC3F3}"/>
            </c:ext>
          </c:extLst>
        </c:ser>
        <c:dLbls>
          <c:showLegendKey val="0"/>
          <c:showVal val="0"/>
          <c:showCatName val="0"/>
          <c:showSerName val="0"/>
          <c:showPercent val="0"/>
          <c:showBubbleSize val="0"/>
        </c:dLbls>
        <c:gapWidth val="219"/>
        <c:overlap val="-27"/>
        <c:axId val="309587104"/>
        <c:axId val="309595744"/>
      </c:barChart>
      <c:catAx>
        <c:axId val="309587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595744"/>
        <c:crosses val="autoZero"/>
        <c:auto val="1"/>
        <c:lblAlgn val="ctr"/>
        <c:lblOffset val="100"/>
        <c:noMultiLvlLbl val="0"/>
      </c:catAx>
      <c:valAx>
        <c:axId val="309595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587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5"/>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7"/>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8"/>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9"/>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LOW</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B139-4DAD-94B1-916AAA6D9DE9}"/>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B139-4DAD-94B1-916AAA6D9DE9}"/>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B139-4DAD-94B1-916AAA6D9DE9}"/>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B139-4DAD-94B1-916AAA6D9DE9}"/>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B139-4DAD-94B1-916AAA6D9DE9}"/>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B139-4DAD-94B1-916AAA6D9DE9}"/>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D-B139-4DAD-94B1-916AAA6D9DE9}"/>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F-B139-4DAD-94B1-916AAA6D9DE9}"/>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1-B139-4DAD-94B1-916AAA6D9DE9}"/>
              </c:ext>
            </c:extLst>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3-B139-4DAD-94B1-916AAA6D9DE9}"/>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B139-4DAD-94B1-916AAA6D9DE9}"/>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B139-4DAD-94B1-916AAA6D9DE9}"/>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B139-4DAD-94B1-916AAA6D9DE9}"/>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7-B139-4DAD-94B1-916AAA6D9DE9}"/>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9-B139-4DAD-94B1-916AAA6D9DE9}"/>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B-B139-4DAD-94B1-916AAA6D9DE9}"/>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D-B139-4DAD-94B1-916AAA6D9DE9}"/>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F-B139-4DAD-94B1-916AAA6D9DE9}"/>
                </c:ext>
              </c:extLst>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1-B139-4DAD-94B1-916AAA6D9DE9}"/>
                </c:ext>
              </c:extLst>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3-B139-4DAD-94B1-916AAA6D9DE9}"/>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14-B139-4DAD-94B1-916AAA6D9DE9}"/>
            </c:ext>
          </c:extLst>
        </c:ser>
        <c:dLbls>
          <c:dLblPos val="outEnd"/>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050" y="317253"/>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114425" y="106888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a:spLocks noGrp="1"/>
          </p:cNvSpPr>
          <p:nvPr>
            <p:ph type="ctrTitle"/>
          </p:nvPr>
        </p:nvSpPr>
        <p:spPr>
          <a:xfrm>
            <a:off x="-828676" y="19665"/>
            <a:ext cx="10201275" cy="1986441"/>
          </a:xfrm>
          <a:prstGeom prst="rect">
            <a:avLst/>
          </a:prstGeom>
        </p:spPr>
        <p:txBody>
          <a:bodyPr vert="horz" wrap="square" lIns="0" tIns="16510" rIns="0" bIns="0" rtlCol="0">
            <a:spAutoFit/>
          </a:bodyPr>
          <a:lstStyle/>
          <a:p>
            <a:pPr marL="3213735" algn="ctr">
              <a:spcBef>
                <a:spcPts val="130"/>
              </a:spcBef>
            </a:pP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Times New Roman" panose="02020603050405020304" pitchFamily="18" charset="0"/>
                <a:cs typeface="Times New Roman" panose="02020603050405020304" pitchFamily="18" charset="0"/>
              </a:rPr>
              <a:t>EMPLOYEE DATA ANALYSIS USING EXCEL</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SUPRITHA R</a:t>
            </a:r>
          </a:p>
          <a:p>
            <a:r>
              <a:rPr lang="en-US" sz="2400" dirty="0"/>
              <a:t>REGISTER NO: 312209526 </a:t>
            </a:r>
          </a:p>
          <a:p>
            <a:r>
              <a:rPr lang="en-US" sz="2400" dirty="0"/>
              <a:t>DEPARTMENT: BCOM BANK MANAGEMENT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48D6B664-EDF0-01EC-92BA-E2FA23DB5344}"/>
              </a:ext>
            </a:extLst>
          </p:cNvPr>
          <p:cNvSpPr txBox="1"/>
          <p:nvPr/>
        </p:nvSpPr>
        <p:spPr>
          <a:xfrm>
            <a:off x="914399" y="1447800"/>
            <a:ext cx="8237766" cy="5109091"/>
          </a:xfrm>
          <a:prstGeom prst="rect">
            <a:avLst/>
          </a:prstGeom>
          <a:noFill/>
        </p:spPr>
        <p:txBody>
          <a:bodyPr wrap="square">
            <a:spAutoFit/>
          </a:bodyPr>
          <a:lstStyle/>
          <a:p>
            <a:r>
              <a:rPr lang="en-GB" sz="2400" b="1" u="sng" dirty="0"/>
              <a:t>S</a:t>
            </a:r>
            <a:r>
              <a:rPr lang="en-IN" sz="2400" b="1" u="sng" dirty="0"/>
              <a:t>TEP 1: DATA COLLECTION AND ORGANIZATION</a:t>
            </a:r>
          </a:p>
          <a:p>
            <a:r>
              <a:rPr lang="en-IN" sz="2400" dirty="0">
                <a:latin typeface="Times New Roman" panose="02020603050405020304" pitchFamily="18" charset="0"/>
                <a:cs typeface="Times New Roman" panose="02020603050405020304" pitchFamily="18" charset="0"/>
              </a:rPr>
              <a:t>Gathering the data on employees and organizing </a:t>
            </a:r>
          </a:p>
          <a:p>
            <a:r>
              <a:rPr lang="en-IN" sz="2400" dirty="0">
                <a:latin typeface="Times New Roman" panose="02020603050405020304" pitchFamily="18" charset="0"/>
                <a:cs typeface="Times New Roman" panose="02020603050405020304" pitchFamily="18" charset="0"/>
              </a:rPr>
              <a:t>them in excel with the following columns: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ID</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First name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Last name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Business unit</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status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type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Gender</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rating</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Performance level</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DCF8-AFE3-CBCC-C025-630B571F40A6}"/>
              </a:ext>
            </a:extLst>
          </p:cNvPr>
          <p:cNvSpPr>
            <a:spLocks noGrp="1"/>
          </p:cNvSpPr>
          <p:nvPr>
            <p:ph type="title"/>
          </p:nvPr>
        </p:nvSpPr>
        <p:spPr>
          <a:xfrm>
            <a:off x="914400" y="190500"/>
            <a:ext cx="6864667" cy="6477000"/>
          </a:xfrm>
        </p:spPr>
        <p:txBody>
          <a:bodyPr/>
          <a:lstStyle/>
          <a:p>
            <a:r>
              <a:rPr lang="en-GB" sz="2400" u="sng" dirty="0">
                <a:latin typeface="+mn-lt"/>
              </a:rPr>
              <a:t>STEP 2: DATA CLEANING</a:t>
            </a:r>
            <a:br>
              <a:rPr lang="en-GB" sz="2400" dirty="0">
                <a:latin typeface="+mn-lt"/>
              </a:rPr>
            </a:br>
            <a:r>
              <a:rPr lang="en-GB" sz="2500" b="0" dirty="0">
                <a:latin typeface="Times New Roman" panose="02020603050405020304" pitchFamily="18" charset="0"/>
                <a:cs typeface="Times New Roman" panose="02020603050405020304" pitchFamily="18" charset="0"/>
              </a:rPr>
              <a:t>Handle missing data- Use excel functions to find out the missing values and remove the incomplete entries.</a:t>
            </a:r>
            <a:br>
              <a:rPr lang="en-GB" sz="2400" dirty="0">
                <a:latin typeface="+mn-lt"/>
              </a:rPr>
            </a:br>
            <a:br>
              <a:rPr lang="en-GB" sz="2400" dirty="0">
                <a:latin typeface="+mn-lt"/>
              </a:rPr>
            </a:br>
            <a:br>
              <a:rPr lang="en-GB" sz="2400" dirty="0">
                <a:latin typeface="+mn-lt"/>
              </a:rPr>
            </a:br>
            <a:r>
              <a:rPr lang="en-GB" sz="2400" u="sng" dirty="0">
                <a:latin typeface="+mn-lt"/>
              </a:rPr>
              <a:t>STEP 3: PERFORMANCE DASHBOARDS</a:t>
            </a:r>
            <a:br>
              <a:rPr lang="en-GB" sz="2400" dirty="0">
                <a:latin typeface="+mn-lt"/>
              </a:rPr>
            </a:br>
            <a:r>
              <a:rPr lang="en-GB" sz="2500" b="0" dirty="0">
                <a:latin typeface="Times New Roman" panose="02020603050405020304" pitchFamily="18" charset="0"/>
                <a:cs typeface="Times New Roman" panose="02020603050405020304" pitchFamily="18" charset="0"/>
              </a:rPr>
              <a:t>Interactive dashboards- Create an interactive performance dashboard using slicers and pivot tables.</a:t>
            </a:r>
            <a:br>
              <a:rPr lang="en-GB" sz="2400" dirty="0">
                <a:latin typeface="+mn-lt"/>
              </a:rPr>
            </a:br>
            <a:br>
              <a:rPr lang="en-GB" sz="2400" dirty="0">
                <a:latin typeface="+mn-lt"/>
              </a:rPr>
            </a:br>
            <a:br>
              <a:rPr lang="en-GB" sz="2400" u="sng" dirty="0">
                <a:latin typeface="+mn-lt"/>
              </a:rPr>
            </a:br>
            <a:r>
              <a:rPr lang="en-GB" sz="2400" u="sng" dirty="0">
                <a:latin typeface="+mn-lt"/>
              </a:rPr>
              <a:t>STEP 4: DATA VISUALIZATION</a:t>
            </a:r>
            <a:br>
              <a:rPr lang="en-GB" sz="2400" dirty="0">
                <a:latin typeface="+mn-lt"/>
              </a:rPr>
            </a:br>
            <a:r>
              <a:rPr lang="en-GB" sz="2500" b="0" dirty="0">
                <a:latin typeface="Times New Roman" panose="02020603050405020304" pitchFamily="18" charset="0"/>
                <a:cs typeface="Times New Roman" panose="02020603050405020304" pitchFamily="18" charset="0"/>
              </a:rPr>
              <a:t>Pivot tables and pivot charts- Create pivot tables to summarize data by department, job role or time periods.</a:t>
            </a:r>
            <a:br>
              <a:rPr lang="en-GB" sz="2500" b="0" dirty="0">
                <a:latin typeface="Times New Roman" panose="02020603050405020304" pitchFamily="18" charset="0"/>
                <a:cs typeface="Times New Roman" panose="02020603050405020304" pitchFamily="18" charset="0"/>
              </a:rPr>
            </a:br>
            <a:r>
              <a:rPr lang="en-GB" sz="2500" b="0" dirty="0">
                <a:latin typeface="Times New Roman" panose="02020603050405020304" pitchFamily="18" charset="0"/>
                <a:cs typeface="Times New Roman" panose="02020603050405020304" pitchFamily="18" charset="0"/>
              </a:rPr>
              <a:t>Trend analysis- Use line charts to visualize performance levels.</a:t>
            </a:r>
            <a:br>
              <a:rPr lang="en-GB" sz="2400" dirty="0">
                <a:latin typeface="+mn-lt"/>
              </a:rPr>
            </a:br>
            <a:br>
              <a:rPr lang="en-GB" sz="2400" dirty="0">
                <a:latin typeface="+mn-lt"/>
              </a:rPr>
            </a:br>
            <a:endParaRPr lang="en-IN" sz="2400" dirty="0">
              <a:latin typeface="+mn-lt"/>
            </a:endParaRPr>
          </a:p>
        </p:txBody>
      </p:sp>
    </p:spTree>
    <p:extLst>
      <p:ext uri="{BB962C8B-B14F-4D97-AF65-F5344CB8AC3E}">
        <p14:creationId xmlns:p14="http://schemas.microsoft.com/office/powerpoint/2010/main" val="3908698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F3DC7B0-AC71-31DC-3604-F90CA2C11DFA}"/>
              </a:ext>
            </a:extLst>
          </p:cNvPr>
          <p:cNvGraphicFramePr>
            <a:graphicFrameLocks/>
          </p:cNvGraphicFramePr>
          <p:nvPr>
            <p:extLst>
              <p:ext uri="{D42A27DB-BD31-4B8C-83A1-F6EECF244321}">
                <p14:modId xmlns:p14="http://schemas.microsoft.com/office/powerpoint/2010/main" val="912346866"/>
              </p:ext>
            </p:extLst>
          </p:nvPr>
        </p:nvGraphicFramePr>
        <p:xfrm>
          <a:off x="831532" y="1371600"/>
          <a:ext cx="8693468" cy="50958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3C76518-2F01-8F63-1856-090F447BEB45}"/>
              </a:ext>
            </a:extLst>
          </p:cNvPr>
          <p:cNvGraphicFramePr>
            <a:graphicFrameLocks/>
          </p:cNvGraphicFramePr>
          <p:nvPr>
            <p:extLst>
              <p:ext uri="{D42A27DB-BD31-4B8C-83A1-F6EECF244321}">
                <p14:modId xmlns:p14="http://schemas.microsoft.com/office/powerpoint/2010/main" val="2916743463"/>
              </p:ext>
            </p:extLst>
          </p:nvPr>
        </p:nvGraphicFramePr>
        <p:xfrm>
          <a:off x="1676400" y="914400"/>
          <a:ext cx="7086600" cy="518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78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385444"/>
            <a:ext cx="8236268" cy="4062651"/>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Employee performance analysis using MS Excel offers a flexible solution for the organizations to improve ad access employee efficiency and productivity. We can conclude that medium performing employees are higher in number as compared to high and very high employees. The low and medium employees need to be motivated and given various tasks as per their performance and strengths.</a:t>
            </a:r>
            <a:endParaRPr lang="en-IN" sz="2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77200" y="300362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75055"/>
            <a:ext cx="6943725" cy="415626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GB" sz="4250" spc="10" dirty="0"/>
            </a:br>
            <a:br>
              <a:rPr lang="en-IN" sz="4250" spc="10" dirty="0"/>
            </a:br>
            <a:br>
              <a:rPr lang="en-IN" sz="2000" spc="10" dirty="0"/>
            </a:br>
            <a:br>
              <a:rPr lang="en-IN" sz="2000" spc="10" dirty="0">
                <a:latin typeface="Times New Roman" panose="02020603050405020304" pitchFamily="18" charset="0"/>
                <a:cs typeface="Times New Roman" panose="02020603050405020304" pitchFamily="18" charset="0"/>
              </a:rPr>
            </a:br>
            <a:r>
              <a:rPr lang="en-IN" sz="2400" b="0" spc="10" dirty="0">
                <a:latin typeface="Times New Roman" panose="02020603050405020304" pitchFamily="18" charset="0"/>
                <a:cs typeface="Times New Roman" panose="02020603050405020304" pitchFamily="18" charset="0"/>
              </a:rPr>
              <a:t>The employee performance analysis is conducted as it plays a major part in the growth of the organization. Employees performing very good will be awarded with bonus, increments and promotions whereas low performing employees will be motivated to work more effectively.</a:t>
            </a:r>
            <a:endParaRPr sz="2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339650"/>
          </a:xfrm>
          <a:prstGeom prst="rect">
            <a:avLst/>
          </a:prstGeom>
          <a:noFill/>
        </p:spPr>
        <p:txBody>
          <a:bodyPr wrap="square" rtlCol="0">
            <a:spAutoFit/>
          </a:bodyPr>
          <a:lstStyle/>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 </a:t>
            </a:r>
            <a:r>
              <a:rPr lang="en-US" sz="3200" dirty="0">
                <a:solidFill>
                  <a:srgbClr val="0D0D0D"/>
                </a:solidFill>
                <a:latin typeface="Times New Roman" panose="02020603050405020304" pitchFamily="18" charset="0"/>
                <a:cs typeface="Times New Roman" panose="02020603050405020304" pitchFamily="18" charset="0"/>
              </a:rPr>
              <a:t>Employee data analysis refers to analyzing the performance for each employee by considering various factors such as performance score, gender, ratings, achievements, performance level. This is done for the purpose of analyzing the trends of different categories of employees like high, medium and low.</a:t>
            </a:r>
            <a:endParaRPr lang="en-US" sz="32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215948" cy="297132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lang="en-GB" sz="3200" spc="5" dirty="0"/>
              <a:t>S?</a:t>
            </a:r>
            <a:r>
              <a:rPr lang="en-IN" sz="3200" b="0" spc="5" dirty="0">
                <a:latin typeface="Times New Roman" panose="02020603050405020304" pitchFamily="18" charset="0"/>
                <a:cs typeface="Times New Roman" panose="02020603050405020304" pitchFamily="18" charset="0"/>
              </a:rPr>
              <a:t>      </a:t>
            </a:r>
            <a:br>
              <a:rPr lang="en-IN" sz="3200" b="0" spc="5" dirty="0">
                <a:latin typeface="Times New Roman" panose="02020603050405020304" pitchFamily="18" charset="0"/>
                <a:cs typeface="Times New Roman" panose="02020603050405020304" pitchFamily="18" charset="0"/>
              </a:rPr>
            </a:br>
            <a:br>
              <a:rPr lang="en-IN" sz="3200" b="0" spc="5" dirty="0">
                <a:latin typeface="Times New Roman" panose="02020603050405020304" pitchFamily="18" charset="0"/>
                <a:cs typeface="Times New Roman" panose="02020603050405020304" pitchFamily="18" charset="0"/>
              </a:rPr>
            </a:br>
            <a:br>
              <a:rPr lang="en-IN" sz="3200" b="0" spc="5" dirty="0">
                <a:latin typeface="Times New Roman" panose="02020603050405020304" pitchFamily="18" charset="0"/>
                <a:cs typeface="Times New Roman" panose="02020603050405020304" pitchFamily="18" charset="0"/>
              </a:rPr>
            </a:br>
            <a:br>
              <a:rPr lang="en-IN" sz="3200" b="0" spc="5" dirty="0">
                <a:latin typeface="Times New Roman" panose="02020603050405020304" pitchFamily="18" charset="0"/>
                <a:cs typeface="Times New Roman" panose="02020603050405020304" pitchFamily="18" charset="0"/>
              </a:rPr>
            </a:br>
            <a:br>
              <a:rPr lang="en-IN" sz="3200" b="0" spc="5" dirty="0">
                <a:latin typeface="Times New Roman" panose="02020603050405020304" pitchFamily="18" charset="0"/>
                <a:cs typeface="Times New Roman" panose="02020603050405020304" pitchFamily="18" charset="0"/>
              </a:rPr>
            </a:br>
            <a:r>
              <a:rPr lang="en-IN" sz="3200" b="0" spc="5" dirty="0">
                <a:latin typeface="Times New Roman" panose="02020603050405020304" pitchFamily="18" charset="0"/>
                <a:cs typeface="Times New Roman" panose="02020603050405020304" pitchFamily="18" charset="0"/>
              </a:rPr>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Key Finance and Accounting Personnel">
            <a:extLst>
              <a:ext uri="{FF2B5EF4-FFF2-40B4-BE49-F238E27FC236}">
                <a16:creationId xmlns:a16="http://schemas.microsoft.com/office/drawing/2014/main" id="{3C10AFFC-2097-9A95-1EC9-3BFC2C4FF0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1695450"/>
            <a:ext cx="6192838" cy="46237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81893"/>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E58F45-7C17-7AC2-6987-FEDB5E2F149D}"/>
              </a:ext>
            </a:extLst>
          </p:cNvPr>
          <p:cNvSpPr txBox="1"/>
          <p:nvPr/>
        </p:nvSpPr>
        <p:spPr>
          <a:xfrm>
            <a:off x="3252108" y="2915721"/>
            <a:ext cx="6101442" cy="2677656"/>
          </a:xfrm>
          <a:prstGeom prst="rect">
            <a:avLst/>
          </a:prstGeom>
          <a:noFill/>
        </p:spPr>
        <p:txBody>
          <a:bodyPr wrap="square">
            <a:spAutoFit/>
          </a:bodyPr>
          <a:lstStyle/>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Conditional formatting- To find the missing values.</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Filter- To remove the missing values</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Formula- To find the performance of employees</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Pivot table- Summary</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Graph- Data visualization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6A6F469-A096-607C-0F4E-D8BDCEF0A6ED}"/>
              </a:ext>
            </a:extLst>
          </p:cNvPr>
          <p:cNvSpPr txBox="1"/>
          <p:nvPr/>
        </p:nvSpPr>
        <p:spPr>
          <a:xfrm>
            <a:off x="1371600" y="1676400"/>
            <a:ext cx="6934200" cy="4062651"/>
          </a:xfrm>
          <a:prstGeom prst="rect">
            <a:avLst/>
          </a:prstGeom>
          <a:noFill/>
        </p:spPr>
        <p:txBody>
          <a:bodyPr wrap="square">
            <a:spAutoFit/>
          </a:bodyPr>
          <a:lstStyle/>
          <a:p>
            <a:r>
              <a:rPr lang="en-GB" sz="2400" b="1" dirty="0">
                <a:latin typeface="Times New Roman" panose="02020603050405020304" pitchFamily="18" charset="0"/>
                <a:cs typeface="Times New Roman" panose="02020603050405020304" pitchFamily="18" charset="0"/>
              </a:rPr>
              <a:t>Employee dataset:- Kaggle</a:t>
            </a:r>
          </a:p>
          <a:p>
            <a:r>
              <a:rPr lang="en-GB" sz="2400" b="1" dirty="0">
                <a:latin typeface="Times New Roman" panose="02020603050405020304" pitchFamily="18" charset="0"/>
                <a:cs typeface="Times New Roman" panose="02020603050405020304" pitchFamily="18" charset="0"/>
              </a:rPr>
              <a:t>Total no. of features-26</a:t>
            </a:r>
          </a:p>
          <a:p>
            <a:r>
              <a:rPr lang="en-GB" sz="2400" b="1" dirty="0">
                <a:latin typeface="Times New Roman" panose="02020603050405020304" pitchFamily="18" charset="0"/>
                <a:cs typeface="Times New Roman" panose="02020603050405020304" pitchFamily="18" charset="0"/>
              </a:rPr>
              <a:t>No. of features used- 9</a:t>
            </a:r>
          </a:p>
          <a:p>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Employee ID- Numerical values</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Name- Text</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Employee type</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Performance level</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Gender- Male, Female</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Employee rating- Numerical values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4191000"/>
            <a:ext cx="2066925" cy="26098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2389116"/>
            <a:ext cx="9219818" cy="3108543"/>
          </a:xfrm>
          <a:prstGeom prst="rect">
            <a:avLst/>
          </a:prstGeom>
          <a:noFill/>
        </p:spPr>
        <p:txBody>
          <a:bodyPr wrap="square" rtlCol="0">
            <a:spAutoFit/>
          </a:bodyPr>
          <a:lstStyle/>
          <a:p>
            <a:pPr algn="l">
              <a:buFont typeface="Arial" panose="020B0604020202020204" pitchFamily="34" charset="0"/>
              <a:buChar char="•"/>
            </a:pPr>
            <a:r>
              <a:rPr lang="en-GB" sz="2800" b="0" i="0" dirty="0">
                <a:solidFill>
                  <a:srgbClr val="0D0D0D"/>
                </a:solidFill>
                <a:effectLst/>
                <a:latin typeface="Times New Roman" panose="02020603050405020304" pitchFamily="18" charset="0"/>
                <a:cs typeface="Times New Roman" panose="02020603050405020304" pitchFamily="18" charset="0"/>
              </a:rPr>
              <a:t> Performance level=</a:t>
            </a:r>
            <a:r>
              <a:rPr lang="en-GB" sz="2400" b="0" i="0" dirty="0">
                <a:solidFill>
                  <a:srgbClr val="0D0D0D"/>
                </a:solidFill>
                <a:effectLst/>
                <a:latin typeface="Times New Roman" panose="02020603050405020304" pitchFamily="18" charset="0"/>
                <a:cs typeface="Times New Roman" panose="02020603050405020304" pitchFamily="18" charset="0"/>
              </a:rPr>
              <a:t>IFS(Z8&gt;=5,</a:t>
            </a:r>
            <a:r>
              <a:rPr lang="en-GB" sz="2400" dirty="0">
                <a:solidFill>
                  <a:srgbClr val="0D0D0D"/>
                </a:solidFill>
                <a:latin typeface="+mj-lt"/>
                <a:cs typeface="Times New Roman" panose="02020603050405020304" pitchFamily="18" charset="0"/>
              </a:rPr>
              <a:t>’’</a:t>
            </a:r>
            <a:r>
              <a:rPr lang="en-GB" sz="2400" dirty="0">
                <a:solidFill>
                  <a:srgbClr val="0D0D0D"/>
                </a:solidFill>
                <a:latin typeface="Times New Roman" panose="02020603050405020304" pitchFamily="18" charset="0"/>
                <a:cs typeface="Times New Roman" panose="02020603050405020304" pitchFamily="18" charset="0"/>
              </a:rPr>
              <a:t>VERY HIGH</a:t>
            </a:r>
            <a:r>
              <a:rPr lang="en-GB" sz="2400" dirty="0">
                <a:solidFill>
                  <a:srgbClr val="0D0D0D"/>
                </a:solidFill>
                <a:cs typeface="Times New Roman" panose="02020603050405020304" pitchFamily="18" charset="0"/>
              </a:rPr>
              <a:t>’’, </a:t>
            </a:r>
            <a:r>
              <a:rPr lang="en-GB" sz="2400" dirty="0">
                <a:solidFill>
                  <a:srgbClr val="0D0D0D"/>
                </a:solidFill>
                <a:latin typeface="Times New Roman" panose="02020603050405020304" pitchFamily="18" charset="0"/>
                <a:cs typeface="Times New Roman" panose="02020603050405020304" pitchFamily="18" charset="0"/>
              </a:rPr>
              <a:t>Z8&gt;=4, </a:t>
            </a:r>
            <a:r>
              <a:rPr lang="en-GB" sz="2400" dirty="0">
                <a:solidFill>
                  <a:srgbClr val="0D0D0D"/>
                </a:solidFill>
                <a:cs typeface="Times New Roman" panose="02020603050405020304" pitchFamily="18" charset="0"/>
              </a:rPr>
              <a:t>‘’</a:t>
            </a:r>
            <a:r>
              <a:rPr lang="en-GB" sz="2400" dirty="0">
                <a:solidFill>
                  <a:srgbClr val="0D0D0D"/>
                </a:solidFill>
                <a:latin typeface="Times New Roman" panose="02020603050405020304" pitchFamily="18" charset="0"/>
                <a:cs typeface="Times New Roman" panose="02020603050405020304" pitchFamily="18" charset="0"/>
              </a:rPr>
              <a:t>HIGH</a:t>
            </a:r>
            <a:r>
              <a:rPr lang="en-GB" sz="2400" dirty="0">
                <a:solidFill>
                  <a:srgbClr val="0D0D0D"/>
                </a:solidFill>
                <a:cs typeface="Times New Roman" panose="02020603050405020304" pitchFamily="18" charset="0"/>
              </a:rPr>
              <a:t>’’, </a:t>
            </a:r>
            <a:r>
              <a:rPr lang="en-GB" sz="2400" dirty="0">
                <a:solidFill>
                  <a:srgbClr val="0D0D0D"/>
                </a:solidFill>
                <a:latin typeface="Times New Roman" panose="02020603050405020304" pitchFamily="18" charset="0"/>
                <a:cs typeface="Times New Roman" panose="02020603050405020304" pitchFamily="18" charset="0"/>
              </a:rPr>
              <a:t>Z8&gt;=3,’’MED’’,</a:t>
            </a:r>
            <a:r>
              <a:rPr lang="en-GB" sz="2400" dirty="0">
                <a:solidFill>
                  <a:srgbClr val="0D0D0D"/>
                </a:solidFill>
                <a:cs typeface="Times New Roman" panose="02020603050405020304" pitchFamily="18" charset="0"/>
              </a:rPr>
              <a:t> </a:t>
            </a:r>
            <a:r>
              <a:rPr lang="en-GB" sz="2400" dirty="0">
                <a:solidFill>
                  <a:srgbClr val="0D0D0D"/>
                </a:solidFill>
                <a:latin typeface="Times New Roman" panose="02020603050405020304" pitchFamily="18" charset="0"/>
                <a:cs typeface="Times New Roman" panose="02020603050405020304" pitchFamily="18" charset="0"/>
              </a:rPr>
              <a:t>TRUE,</a:t>
            </a:r>
            <a:r>
              <a:rPr lang="en-GB" sz="2400" dirty="0">
                <a:solidFill>
                  <a:srgbClr val="0D0D0D"/>
                </a:solidFill>
                <a:cs typeface="Times New Roman" panose="02020603050405020304" pitchFamily="18" charset="0"/>
              </a:rPr>
              <a:t>’’</a:t>
            </a:r>
            <a:r>
              <a:rPr lang="en-GB" sz="2400" dirty="0">
                <a:solidFill>
                  <a:srgbClr val="0D0D0D"/>
                </a:solidFill>
                <a:latin typeface="Times New Roman" panose="02020603050405020304" pitchFamily="18" charset="0"/>
                <a:cs typeface="Times New Roman" panose="02020603050405020304" pitchFamily="18" charset="0"/>
              </a:rPr>
              <a:t>LOW</a:t>
            </a:r>
            <a:r>
              <a:rPr lang="en-GB" sz="2400" dirty="0">
                <a:solidFill>
                  <a:srgbClr val="0D0D0D"/>
                </a:solidFill>
                <a:cs typeface="Times New Roman" panose="02020603050405020304" pitchFamily="18" charset="0"/>
              </a:rPr>
              <a:t>’’)</a:t>
            </a:r>
          </a:p>
          <a:p>
            <a:pPr algn="l">
              <a:buFont typeface="Arial" panose="020B0604020202020204" pitchFamily="34" charset="0"/>
              <a:buChar char="•"/>
            </a:pPr>
            <a:endParaRPr lang="en-GB" sz="28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 Created dynamic dashboards with Excel’s pivot tables, slicers and interactive charts. This allows stakeholders to slice and dice data effortlessly, filtering by department, time periods or performance level with a simple click.</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C3B60B765B5141A857F94272529296" ma:contentTypeVersion="4" ma:contentTypeDescription="Create a new document." ma:contentTypeScope="" ma:versionID="d81f2dece3e8bbc30debe3ae72fa9545">
  <xsd:schema xmlns:xsd="http://www.w3.org/2001/XMLSchema" xmlns:xs="http://www.w3.org/2001/XMLSchema" xmlns:p="http://schemas.microsoft.com/office/2006/metadata/properties" xmlns:ns3="5b739f16-9c4d-480f-9b82-9d6fc997f745" targetNamespace="http://schemas.microsoft.com/office/2006/metadata/properties" ma:root="true" ma:fieldsID="2f4cfe4b43125d706b9a160e4b604f21" ns3:_="">
    <xsd:import namespace="5b739f16-9c4d-480f-9b82-9d6fc997f745"/>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739f16-9c4d-480f-9b82-9d6fc997f7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A7AF10-4A06-408B-98A2-AA24F8A264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739f16-9c4d-480f-9b82-9d6fc997f7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99FB14-7FEA-42C6-9A93-824D2C2E6D4C}">
  <ds:schemaRefs>
    <ds:schemaRef ds:uri="http://schemas.microsoft.com/sharepoint/v3/contenttype/forms"/>
  </ds:schemaRefs>
</ds:datastoreItem>
</file>

<file path=customXml/itemProps3.xml><?xml version="1.0" encoding="utf-8"?>
<ds:datastoreItem xmlns:ds="http://schemas.openxmlformats.org/officeDocument/2006/customXml" ds:itemID="{7F2E990C-772E-4199-984F-02E67034C502}">
  <ds:schemaRefs>
    <ds:schemaRef ds:uri="http://schemas.microsoft.com/office/2006/metadata/properties"/>
    <ds:schemaRef ds:uri="http://schemas.microsoft.com/office/2006/documentManagement/types"/>
    <ds:schemaRef ds:uri="http://purl.org/dc/elements/1.1/"/>
    <ds:schemaRef ds:uri="http://purl.org/dc/terms/"/>
    <ds:schemaRef ds:uri="5b739f16-9c4d-480f-9b82-9d6fc997f745"/>
    <ds:schemaRef ds:uri="http://purl.org/dc/dcmitype/"/>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279</TotalTime>
  <Words>563</Words>
  <Application>Microsoft Office PowerPoint</Application>
  <PresentationFormat>Widescreen</PresentationFormat>
  <Paragraphs>84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 EMPLOYEE DATA ANALYSIS USING EXCEL </vt:lpstr>
      <vt:lpstr>PROJECT TITLE</vt:lpstr>
      <vt:lpstr>AGENDA</vt:lpstr>
      <vt:lpstr>PROBLEM STATEMENT    The employee performance analysis is conducted as it plays a major part in the growth of the organization. Employees performing very good will be awarded with bonus, increments and promotions whereas low performing employees will be motivated to work more effectively.</vt:lpstr>
      <vt:lpstr>PROJECT OVERVIEW</vt:lpstr>
      <vt:lpstr>WHO ARE THE END USERS?                </vt:lpstr>
      <vt:lpstr>OUR SOLUTION AND ITS VALUE PROPOSITION</vt:lpstr>
      <vt:lpstr>DATASET DESCRIPTION</vt:lpstr>
      <vt:lpstr>THE "WOW" IN OUR SOLUTION</vt:lpstr>
      <vt:lpstr>PowerPoint Presentation</vt:lpstr>
      <vt:lpstr>STEP 2: DATA CLEANING Handle missing data- Use excel functions to find out the missing values and remove the incomplete entries.   STEP 3: PERFORMANCE DASHBOARDS Interactive dashboards- Create an interactive performance dashboard using slicers and pivot tables.   STEP 4: DATA VISUALIZATION Pivot tables and pivot charts- Create pivot tables to summarize data by department, job role or time periods. Trend analysis- Use line charts to visualize performance levels.  </vt:lpstr>
      <vt:lpstr>RESULTS</vt:lpstr>
      <vt:lpstr>PowerPoint Presentation</vt:lpstr>
      <vt:lpstr>CONCLUSION  Employee performance analysis using MS Excel offers a flexible solution for the organizations to improve ad access employee efficiency and productivity. We can conclude that medium performing employees are higher in number as compared to high and very high employees. The low and medium employees need to be motivated and given various tasks as per their performance and strengths.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SUPRITHA R</cp:lastModifiedBy>
  <cp:revision>14</cp:revision>
  <dcterms:created xsi:type="dcterms:W3CDTF">2024-03-29T15:07:22Z</dcterms:created>
  <dcterms:modified xsi:type="dcterms:W3CDTF">2024-09-01T06:10:34Z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MSIP_Label_defa4170-0d19-0005-0004-bc88714345d2_Enabled">
    <vt:lpwstr>true</vt:lpwstr>
  </property>
  <property fmtid="{D5CDD505-2E9C-101B-9397-08002B2CF9AE}" pid="5" name="MSIP_Label_defa4170-0d19-0005-0004-bc88714345d2_SetDate">
    <vt:lpwstr>2024-08-31T16:30:05Z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95141d6c-9b4a-4779-b7e7-a21ad551cade</vt:lpwstr>
  </property>
  <property fmtid="{D5CDD505-2E9C-101B-9397-08002B2CF9AE}" pid="9" name="MSIP_Label_defa4170-0d19-0005-0004-bc88714345d2_ActionId">
    <vt:lpwstr>b87a4a60-3c1b-4009-a1bf-9a7c84e7a3c9</vt:lpwstr>
  </property>
  <property fmtid="{D5CDD505-2E9C-101B-9397-08002B2CF9AE}" pid="10" name="MSIP_Label_defa4170-0d19-0005-0004-bc88714345d2_ContentBits">
    <vt:lpwstr>0</vt:lpwstr>
  </property>
  <property fmtid="{D5CDD505-2E9C-101B-9397-08002B2CF9AE}" pid="11" name="ContentTypeId">
    <vt:lpwstr>0x01010008C3B60B765B5141A857F94272529296</vt:lpwstr>
  </property>
</Properties>
</file>