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sldIdLst>
    <p:sldId id="256" r:id="rId2"/>
    <p:sldId id="257" r:id="rId3"/>
    <p:sldId id="270" r:id="rId4"/>
    <p:sldId id="258" r:id="rId5"/>
    <p:sldId id="259" r:id="rId6"/>
    <p:sldId id="272" r:id="rId7"/>
    <p:sldId id="261" r:id="rId8"/>
    <p:sldId id="274" r:id="rId9"/>
    <p:sldId id="275" r:id="rId10"/>
    <p:sldId id="298" r:id="rId11"/>
    <p:sldId id="260" r:id="rId12"/>
    <p:sldId id="271" r:id="rId13"/>
    <p:sldId id="273" r:id="rId14"/>
    <p:sldId id="262" r:id="rId15"/>
    <p:sldId id="276" r:id="rId16"/>
    <p:sldId id="277" r:id="rId17"/>
    <p:sldId id="296" r:id="rId18"/>
    <p:sldId id="264" r:id="rId19"/>
    <p:sldId id="263" r:id="rId20"/>
    <p:sldId id="265" r:id="rId21"/>
    <p:sldId id="266" r:id="rId22"/>
    <p:sldId id="278" r:id="rId23"/>
    <p:sldId id="267" r:id="rId24"/>
    <p:sldId id="268" r:id="rId25"/>
    <p:sldId id="269"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9" r:id="rId41"/>
    <p:sldId id="293" r:id="rId42"/>
    <p:sldId id="294" r:id="rId43"/>
    <p:sldId id="295" r:id="rId44"/>
    <p:sldId id="297"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CC0099"/>
    <a:srgbClr val="0066FF"/>
    <a:srgbClr val="FF00FF"/>
    <a:srgbClr val="6600CC"/>
    <a:srgbClr val="800000"/>
    <a:srgbClr val="CC99FF"/>
    <a:srgbClr val="CC00FF"/>
    <a:srgbClr val="000099"/>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9" autoAdjust="0"/>
    <p:restoredTop sz="94660"/>
  </p:normalViewPr>
  <p:slideViewPr>
    <p:cSldViewPr snapToGrid="0">
      <p:cViewPr varScale="1">
        <p:scale>
          <a:sx n="49" d="100"/>
          <a:sy n="49" d="100"/>
        </p:scale>
        <p:origin x="67" y="7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1E8D713-167A-4568-BFE3-953EB5BB6E7F}" type="datetimeFigureOut">
              <a:rPr lang="en-IN" smtClean="0"/>
              <a:t>01-03-2024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204198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E8D713-167A-4568-BFE3-953EB5BB6E7F}"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2074161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E8D713-167A-4568-BFE3-953EB5BB6E7F}"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3794692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E8D713-167A-4568-BFE3-953EB5BB6E7F}"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1160363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8D713-167A-4568-BFE3-953EB5BB6E7F}"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1969651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1E8D713-167A-4568-BFE3-953EB5BB6E7F}" type="datetimeFigureOut">
              <a:rPr lang="en-IN" smtClean="0"/>
              <a:t>01-03-2024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1074473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1E8D713-167A-4568-BFE3-953EB5BB6E7F}" type="datetimeFigureOut">
              <a:rPr lang="en-IN" smtClean="0"/>
              <a:t>01-03-2024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1832092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1E8D713-167A-4568-BFE3-953EB5BB6E7F}"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3005172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1E8D713-167A-4568-BFE3-953EB5BB6E7F}"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1423879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8D713-167A-4568-BFE3-953EB5BB6E7F}"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431545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8D713-167A-4568-BFE3-953EB5BB6E7F}"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3225369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8D713-167A-4568-BFE3-953EB5BB6E7F}"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4264227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E8D713-167A-4568-BFE3-953EB5BB6E7F}"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97588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E8D713-167A-4568-BFE3-953EB5BB6E7F}" type="datetimeFigureOut">
              <a:rPr lang="en-IN" smtClean="0"/>
              <a:t>01-03-2024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3152476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E8D713-167A-4568-BFE3-953EB5BB6E7F}" type="datetimeFigureOut">
              <a:rPr lang="en-IN" smtClean="0"/>
              <a:t>01-03-2024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1763720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8D713-167A-4568-BFE3-953EB5BB6E7F}" type="datetimeFigureOut">
              <a:rPr lang="en-IN" smtClean="0"/>
              <a:t>01-03-2024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3354924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E8D713-167A-4568-BFE3-953EB5BB6E7F}"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214076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E8D713-167A-4568-BFE3-953EB5BB6E7F}"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1881A75-61CA-4E7C-A0FF-200B0BC46A13}" type="slidenum">
              <a:rPr lang="en-IN" smtClean="0"/>
              <a:t>‹#›</a:t>
            </a:fld>
            <a:endParaRPr lang="en-IN"/>
          </a:p>
        </p:txBody>
      </p:sp>
    </p:spTree>
    <p:extLst>
      <p:ext uri="{BB962C8B-B14F-4D97-AF65-F5344CB8AC3E}">
        <p14:creationId xmlns:p14="http://schemas.microsoft.com/office/powerpoint/2010/main" val="1662089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1E8D713-167A-4568-BFE3-953EB5BB6E7F}" type="datetimeFigureOut">
              <a:rPr lang="en-IN" smtClean="0"/>
              <a:t>01-03-2024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1881A75-61CA-4E7C-A0FF-200B0BC46A13}" type="slidenum">
              <a:rPr lang="en-IN" smtClean="0"/>
              <a:t>‹#›</a:t>
            </a:fld>
            <a:endParaRPr lang="en-IN"/>
          </a:p>
        </p:txBody>
      </p:sp>
    </p:spTree>
    <p:extLst>
      <p:ext uri="{BB962C8B-B14F-4D97-AF65-F5344CB8AC3E}">
        <p14:creationId xmlns:p14="http://schemas.microsoft.com/office/powerpoint/2010/main" val="2048466846"/>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 id="2147483916"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6C99-099D-68AB-2F09-7D543F9B3E92}"/>
              </a:ext>
            </a:extLst>
          </p:cNvPr>
          <p:cNvSpPr>
            <a:spLocks noGrp="1"/>
          </p:cNvSpPr>
          <p:nvPr>
            <p:ph type="ctrTitle"/>
          </p:nvPr>
        </p:nvSpPr>
        <p:spPr>
          <a:xfrm>
            <a:off x="1524000" y="986118"/>
            <a:ext cx="8033886" cy="1304695"/>
          </a:xfrm>
        </p:spPr>
        <p:txBody>
          <a:bodyPr>
            <a:normAutofit fontScale="90000"/>
          </a:bodyPr>
          <a:lstStyle/>
          <a:p>
            <a:pPr algn="ctr"/>
            <a:r>
              <a:rPr lang="en-US" sz="4800" dirty="0">
                <a:solidFill>
                  <a:schemeClr val="bg1"/>
                </a:solidFill>
                <a:latin typeface="Algerian" panose="04020705040A02060702" pitchFamily="82" charset="0"/>
              </a:rPr>
              <a:t>Digital Bank Demo Application</a:t>
            </a:r>
            <a:endParaRPr lang="en-IN" sz="4800" dirty="0">
              <a:solidFill>
                <a:schemeClr val="bg1"/>
              </a:solidFill>
              <a:latin typeface="Algerian" panose="04020705040A02060702" pitchFamily="82" charset="0"/>
            </a:endParaRPr>
          </a:p>
        </p:txBody>
      </p:sp>
      <p:sp>
        <p:nvSpPr>
          <p:cNvPr id="3" name="Subtitle 2">
            <a:extLst>
              <a:ext uri="{FF2B5EF4-FFF2-40B4-BE49-F238E27FC236}">
                <a16:creationId xmlns:a16="http://schemas.microsoft.com/office/drawing/2014/main" id="{614700BE-6E40-AC1E-6CD6-394BBCEA2FBB}"/>
              </a:ext>
            </a:extLst>
          </p:cNvPr>
          <p:cNvSpPr>
            <a:spLocks noGrp="1"/>
          </p:cNvSpPr>
          <p:nvPr>
            <p:ph type="subTitle" idx="1"/>
          </p:nvPr>
        </p:nvSpPr>
        <p:spPr>
          <a:xfrm>
            <a:off x="1524000" y="2560320"/>
            <a:ext cx="9144000" cy="2697480"/>
          </a:xfrm>
        </p:spPr>
        <p:txBody>
          <a:bodyPr>
            <a:normAutofit lnSpcReduction="10000"/>
          </a:bodyPr>
          <a:lstStyle/>
          <a:p>
            <a:r>
              <a:rPr lang="en-US" dirty="0">
                <a:solidFill>
                  <a:schemeClr val="bg1"/>
                </a:solidFill>
                <a:latin typeface="Times New Roman" panose="02020603050405020304" pitchFamily="18" charset="0"/>
                <a:cs typeface="Times New Roman" panose="02020603050405020304" pitchFamily="18" charset="0"/>
              </a:rPr>
              <a:t>2583177 – </a:t>
            </a:r>
            <a:r>
              <a:rPr lang="en-US" dirty="0" err="1">
                <a:solidFill>
                  <a:schemeClr val="bg1"/>
                </a:solidFill>
                <a:latin typeface="Times New Roman" panose="02020603050405020304" pitchFamily="18" charset="0"/>
                <a:cs typeface="Times New Roman" panose="02020603050405020304" pitchFamily="18" charset="0"/>
              </a:rPr>
              <a:t>Jakkam</a:t>
            </a:r>
            <a:r>
              <a:rPr lang="en-US" dirty="0">
                <a:solidFill>
                  <a:schemeClr val="bg1"/>
                </a:solidFill>
                <a:latin typeface="Times New Roman" panose="02020603050405020304" pitchFamily="18" charset="0"/>
                <a:cs typeface="Times New Roman" panose="02020603050405020304" pitchFamily="18" charset="0"/>
              </a:rPr>
              <a:t> Supriya (SIGN IN)</a:t>
            </a:r>
          </a:p>
          <a:p>
            <a:r>
              <a:rPr lang="en-US" dirty="0">
                <a:solidFill>
                  <a:schemeClr val="bg1"/>
                </a:solidFill>
                <a:latin typeface="Times New Roman" panose="02020603050405020304" pitchFamily="18" charset="0"/>
                <a:cs typeface="Times New Roman" panose="02020603050405020304" pitchFamily="18" charset="0"/>
              </a:rPr>
              <a:t>2583442 - Koduru Venkata Tharun (SIGNUP)</a:t>
            </a:r>
          </a:p>
          <a:p>
            <a:r>
              <a:rPr lang="en-IN" dirty="0">
                <a:solidFill>
                  <a:schemeClr val="bg1"/>
                </a:solidFill>
                <a:latin typeface="Times New Roman" panose="02020603050405020304" pitchFamily="18" charset="0"/>
                <a:cs typeface="Times New Roman" panose="02020603050405020304" pitchFamily="18" charset="0"/>
              </a:rPr>
              <a:t>2583963 – </a:t>
            </a:r>
            <a:r>
              <a:rPr lang="en-IN" dirty="0" err="1">
                <a:solidFill>
                  <a:schemeClr val="bg1"/>
                </a:solidFill>
                <a:latin typeface="Times New Roman" panose="02020603050405020304" pitchFamily="18" charset="0"/>
                <a:cs typeface="Times New Roman" panose="02020603050405020304" pitchFamily="18" charset="0"/>
              </a:rPr>
              <a:t>Doddam</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Kavyasree</a:t>
            </a:r>
            <a:r>
              <a:rPr lang="en-IN" dirty="0">
                <a:solidFill>
                  <a:schemeClr val="bg1"/>
                </a:solidFill>
                <a:latin typeface="Times New Roman" panose="02020603050405020304" pitchFamily="18" charset="0"/>
                <a:cs typeface="Times New Roman" panose="02020603050405020304" pitchFamily="18" charset="0"/>
              </a:rPr>
              <a:t> (transfer)</a:t>
            </a:r>
          </a:p>
          <a:p>
            <a:r>
              <a:rPr lang="en-US" dirty="0">
                <a:solidFill>
                  <a:schemeClr val="bg1"/>
                </a:solidFill>
                <a:latin typeface="Times New Roman" panose="02020603050405020304" pitchFamily="18" charset="0"/>
                <a:cs typeface="Times New Roman" panose="02020603050405020304" pitchFamily="18" charset="0"/>
              </a:rPr>
              <a:t>2583150 – </a:t>
            </a:r>
            <a:r>
              <a:rPr lang="en-US" dirty="0" err="1">
                <a:solidFill>
                  <a:schemeClr val="bg1"/>
                </a:solidFill>
                <a:latin typeface="Times New Roman" panose="02020603050405020304" pitchFamily="18" charset="0"/>
                <a:cs typeface="Times New Roman" panose="02020603050405020304" pitchFamily="18" charset="0"/>
              </a:rPr>
              <a:t>Dodda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harika</a:t>
            </a:r>
            <a:r>
              <a:rPr lang="en-US" dirty="0">
                <a:solidFill>
                  <a:schemeClr val="bg1"/>
                </a:solidFill>
                <a:latin typeface="Times New Roman" panose="02020603050405020304" pitchFamily="18" charset="0"/>
                <a:cs typeface="Times New Roman" panose="02020603050405020304" pitchFamily="18" charset="0"/>
              </a:rPr>
              <a:t> (checking)</a:t>
            </a:r>
          </a:p>
          <a:p>
            <a:r>
              <a:rPr lang="en-IN" dirty="0">
                <a:solidFill>
                  <a:schemeClr val="bg1"/>
                </a:solidFill>
                <a:latin typeface="Times New Roman" panose="02020603050405020304" pitchFamily="18" charset="0"/>
                <a:cs typeface="Times New Roman" panose="02020603050405020304" pitchFamily="18" charset="0"/>
              </a:rPr>
              <a:t>2582948 – </a:t>
            </a:r>
            <a:r>
              <a:rPr lang="en-IN" dirty="0" err="1">
                <a:solidFill>
                  <a:schemeClr val="bg1"/>
                </a:solidFill>
                <a:latin typeface="Times New Roman" panose="02020603050405020304" pitchFamily="18" charset="0"/>
                <a:cs typeface="Times New Roman" panose="02020603050405020304" pitchFamily="18" charset="0"/>
              </a:rPr>
              <a:t>Kilari</a:t>
            </a:r>
            <a:r>
              <a:rPr lang="en-IN" dirty="0">
                <a:solidFill>
                  <a:schemeClr val="bg1"/>
                </a:solidFill>
                <a:latin typeface="Times New Roman" panose="02020603050405020304" pitchFamily="18" charset="0"/>
                <a:cs typeface="Times New Roman" panose="02020603050405020304" pitchFamily="18" charset="0"/>
              </a:rPr>
              <a:t> Harini (withdraw)</a:t>
            </a:r>
            <a:endParaRPr lang="en-US"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2583311 – </a:t>
            </a:r>
            <a:r>
              <a:rPr lang="en-IN" dirty="0" err="1">
                <a:solidFill>
                  <a:schemeClr val="bg1"/>
                </a:solidFill>
                <a:latin typeface="Times New Roman" panose="02020603050405020304" pitchFamily="18" charset="0"/>
                <a:cs typeface="Times New Roman" panose="02020603050405020304" pitchFamily="18" charset="0"/>
              </a:rPr>
              <a:t>Monisha</a:t>
            </a:r>
            <a:r>
              <a:rPr lang="en-IN" dirty="0">
                <a:solidFill>
                  <a:schemeClr val="bg1"/>
                </a:solidFill>
                <a:latin typeface="Times New Roman" panose="02020603050405020304" pitchFamily="18" charset="0"/>
                <a:cs typeface="Times New Roman" panose="02020603050405020304" pitchFamily="18" charset="0"/>
              </a:rPr>
              <a:t> MUTHUKUMAR (savings)</a:t>
            </a:r>
            <a:endParaRPr lang="en-US"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2584164 – </a:t>
            </a:r>
            <a:r>
              <a:rPr lang="en-IN" dirty="0" err="1">
                <a:solidFill>
                  <a:schemeClr val="bg1"/>
                </a:solidFill>
                <a:latin typeface="Times New Roman" panose="02020603050405020304" pitchFamily="18" charset="0"/>
                <a:cs typeface="Times New Roman" panose="02020603050405020304" pitchFamily="18" charset="0"/>
              </a:rPr>
              <a:t>Vunishe</a:t>
            </a:r>
            <a:r>
              <a:rPr lang="en-IN" dirty="0">
                <a:solidFill>
                  <a:schemeClr val="bg1"/>
                </a:solidFill>
                <a:latin typeface="Times New Roman" panose="02020603050405020304" pitchFamily="18" charset="0"/>
                <a:cs typeface="Times New Roman" panose="02020603050405020304" pitchFamily="18" charset="0"/>
              </a:rPr>
              <a:t> Deepika (deposits)</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017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1EC2-74F9-94A7-C355-015B86EE8A89}"/>
              </a:ext>
            </a:extLst>
          </p:cNvPr>
          <p:cNvSpPr>
            <a:spLocks noGrp="1"/>
          </p:cNvSpPr>
          <p:nvPr>
            <p:ph type="title"/>
          </p:nvPr>
        </p:nvSpPr>
        <p:spPr/>
        <p:txBody>
          <a:bodyPr/>
          <a:lstStyle/>
          <a:p>
            <a:r>
              <a:rPr lang="en-US" dirty="0"/>
              <a:t>POM Framework:</a:t>
            </a:r>
            <a:endParaRPr lang="en-IN" dirty="0"/>
          </a:p>
        </p:txBody>
      </p:sp>
      <p:sp>
        <p:nvSpPr>
          <p:cNvPr id="3" name="Content Placeholder 2">
            <a:extLst>
              <a:ext uri="{FF2B5EF4-FFF2-40B4-BE49-F238E27FC236}">
                <a16:creationId xmlns:a16="http://schemas.microsoft.com/office/drawing/2014/main" id="{631DD4D5-55BA-0974-25A3-5B8B9C836C76}"/>
              </a:ext>
            </a:extLst>
          </p:cNvPr>
          <p:cNvSpPr>
            <a:spLocks noGrp="1"/>
          </p:cNvSpPr>
          <p:nvPr>
            <p:ph idx="1"/>
          </p:nvPr>
        </p:nvSpPr>
        <p:spPr>
          <a:xfrm>
            <a:off x="1154954" y="2603500"/>
            <a:ext cx="10024034" cy="3904876"/>
          </a:xfrm>
        </p:spPr>
        <p:txBody>
          <a:bodyPr>
            <a:normAutofit/>
          </a:bodyPr>
          <a:lstStyle/>
          <a:p>
            <a:r>
              <a:rPr lang="en-US" sz="2000" dirty="0">
                <a:solidFill>
                  <a:srgbClr val="33CCFF"/>
                </a:solidFill>
              </a:rPr>
              <a:t>The Page Object Model (POM) framework is a design pattern used in test automation to create an object repository for web UI elements. It helps in improving test maintenance and reducing code duplication by separating the UI locators and methods to interact with the UI elements from the actual test logic.</a:t>
            </a:r>
          </a:p>
          <a:p>
            <a:r>
              <a:rPr lang="en-US" sz="2000" dirty="0">
                <a:solidFill>
                  <a:srgbClr val="33CCFF"/>
                </a:solidFill>
              </a:rPr>
              <a:t>In a POM framework, each web page is represented as a class, and the elements on the page are defined as variables in the class. Methods are created to perform actions on these elements. This way, if there are any changes to the UI, you only need to update the corresponding Page Object class, rather than updating all your test cases.</a:t>
            </a:r>
            <a:endParaRPr lang="en-IN" sz="2000" dirty="0">
              <a:solidFill>
                <a:srgbClr val="33CCFF"/>
              </a:solidFill>
            </a:endParaRPr>
          </a:p>
        </p:txBody>
      </p:sp>
    </p:spTree>
    <p:extLst>
      <p:ext uri="{BB962C8B-B14F-4D97-AF65-F5344CB8AC3E}">
        <p14:creationId xmlns:p14="http://schemas.microsoft.com/office/powerpoint/2010/main" val="1726519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8856-250B-9FB1-B30E-1D9A9C19C76D}"/>
              </a:ext>
            </a:extLst>
          </p:cNvPr>
          <p:cNvSpPr>
            <a:spLocks noGrp="1"/>
          </p:cNvSpPr>
          <p:nvPr>
            <p:ph type="title"/>
          </p:nvPr>
        </p:nvSpPr>
        <p:spPr/>
        <p:txBody>
          <a:bodyPr/>
          <a:lstStyle/>
          <a:p>
            <a:r>
              <a:rPr lang="en-US" dirty="0"/>
              <a:t>Selenium:</a:t>
            </a:r>
            <a:endParaRPr lang="en-IN" dirty="0"/>
          </a:p>
        </p:txBody>
      </p:sp>
      <p:sp>
        <p:nvSpPr>
          <p:cNvPr id="3" name="Content Placeholder 2">
            <a:extLst>
              <a:ext uri="{FF2B5EF4-FFF2-40B4-BE49-F238E27FC236}">
                <a16:creationId xmlns:a16="http://schemas.microsoft.com/office/drawing/2014/main" id="{D68B0625-429E-9D41-73C2-8A287F63D0EA}"/>
              </a:ext>
            </a:extLst>
          </p:cNvPr>
          <p:cNvSpPr>
            <a:spLocks noGrp="1"/>
          </p:cNvSpPr>
          <p:nvPr>
            <p:ph idx="1"/>
          </p:nvPr>
        </p:nvSpPr>
        <p:spPr>
          <a:xfrm>
            <a:off x="1154954" y="2375647"/>
            <a:ext cx="8825659" cy="4240306"/>
          </a:xfrm>
        </p:spPr>
        <p:txBody>
          <a:bodyPr>
            <a:normAutofit fontScale="92500" lnSpcReduction="10000"/>
          </a:bodyPr>
          <a:lstStyle/>
          <a:p>
            <a:r>
              <a:rPr lang="en-US" sz="2400" dirty="0">
                <a:solidFill>
                  <a:srgbClr val="CC0099"/>
                </a:solidFill>
              </a:rPr>
              <a:t>Selenium is a tool for automating web browsers, used to test web applications by simulating user interactions.</a:t>
            </a:r>
          </a:p>
          <a:p>
            <a:r>
              <a:rPr lang="en-US" sz="2400" dirty="0">
                <a:solidFill>
                  <a:srgbClr val="CC0099"/>
                </a:solidFill>
              </a:rPr>
              <a:t>It can be used in :</a:t>
            </a:r>
          </a:p>
          <a:p>
            <a:pPr marL="0" indent="0">
              <a:buNone/>
            </a:pPr>
            <a:r>
              <a:rPr lang="en-IN" sz="2400" i="0" dirty="0">
                <a:solidFill>
                  <a:srgbClr val="CC0099"/>
                </a:solidFill>
                <a:effectLst/>
                <a:latin typeface="Söhne"/>
              </a:rPr>
              <a:t>1. Web Testing Automation</a:t>
            </a:r>
          </a:p>
          <a:p>
            <a:pPr marL="0" indent="0">
              <a:buNone/>
            </a:pPr>
            <a:r>
              <a:rPr lang="en-IN" sz="2400" i="0" dirty="0">
                <a:solidFill>
                  <a:srgbClr val="CC0099"/>
                </a:solidFill>
                <a:effectLst/>
                <a:latin typeface="Söhne"/>
              </a:rPr>
              <a:t>2. Cross-Browser Testing</a:t>
            </a:r>
            <a:endParaRPr lang="en-IN" sz="2400" dirty="0">
              <a:solidFill>
                <a:srgbClr val="CC0099"/>
              </a:solidFill>
              <a:latin typeface="Söhne"/>
            </a:endParaRPr>
          </a:p>
          <a:p>
            <a:pPr marL="0" indent="0">
              <a:buNone/>
            </a:pPr>
            <a:r>
              <a:rPr lang="en-IN" sz="2400" i="0" dirty="0">
                <a:solidFill>
                  <a:srgbClr val="CC0099"/>
                </a:solidFill>
                <a:effectLst/>
                <a:latin typeface="Söhne"/>
              </a:rPr>
              <a:t>3. Web Scraping</a:t>
            </a:r>
          </a:p>
          <a:p>
            <a:pPr marL="0" indent="0">
              <a:buNone/>
            </a:pPr>
            <a:r>
              <a:rPr lang="en-IN" sz="2400" i="0" dirty="0">
                <a:solidFill>
                  <a:srgbClr val="CC0099"/>
                </a:solidFill>
                <a:effectLst/>
                <a:latin typeface="Söhne"/>
              </a:rPr>
              <a:t>4. Repetitive Task Automation</a:t>
            </a:r>
            <a:endParaRPr lang="en-IN" sz="2400" dirty="0">
              <a:solidFill>
                <a:srgbClr val="CC0099"/>
              </a:solidFill>
              <a:latin typeface="Söhne"/>
            </a:endParaRPr>
          </a:p>
          <a:p>
            <a:pPr marL="0" indent="0">
              <a:buNone/>
            </a:pPr>
            <a:r>
              <a:rPr lang="en-IN" sz="2400" i="0" dirty="0">
                <a:solidFill>
                  <a:srgbClr val="CC0099"/>
                </a:solidFill>
                <a:effectLst/>
                <a:latin typeface="Söhne"/>
              </a:rPr>
              <a:t>5. Performance Testing</a:t>
            </a:r>
          </a:p>
          <a:p>
            <a:pPr marL="0" indent="0">
              <a:buNone/>
            </a:pPr>
            <a:r>
              <a:rPr lang="en-IN" sz="2400" i="0" dirty="0">
                <a:solidFill>
                  <a:srgbClr val="CC0099"/>
                </a:solidFill>
                <a:effectLst/>
                <a:latin typeface="Söhne"/>
              </a:rPr>
              <a:t>6. Browser Compatibility Testing</a:t>
            </a:r>
          </a:p>
          <a:p>
            <a:pPr marL="0" indent="0">
              <a:buNone/>
            </a:pPr>
            <a:r>
              <a:rPr lang="en-IN" sz="2400" i="0" dirty="0">
                <a:solidFill>
                  <a:srgbClr val="CC0099"/>
                </a:solidFill>
                <a:effectLst/>
                <a:latin typeface="Söhne"/>
              </a:rPr>
              <a:t>7. Automated Regression Testing</a:t>
            </a:r>
          </a:p>
          <a:p>
            <a:pPr marL="0" indent="0">
              <a:buNone/>
            </a:pPr>
            <a:endParaRPr lang="en-US" sz="2400" dirty="0">
              <a:solidFill>
                <a:srgbClr val="CC0099"/>
              </a:solidFill>
            </a:endParaRPr>
          </a:p>
          <a:p>
            <a:endParaRPr lang="en-IN" sz="2400" dirty="0">
              <a:solidFill>
                <a:srgbClr val="CC0099"/>
              </a:solidFill>
            </a:endParaRPr>
          </a:p>
        </p:txBody>
      </p:sp>
    </p:spTree>
    <p:extLst>
      <p:ext uri="{BB962C8B-B14F-4D97-AF65-F5344CB8AC3E}">
        <p14:creationId xmlns:p14="http://schemas.microsoft.com/office/powerpoint/2010/main" val="2537759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D1D0-C5AF-0DF5-0F63-FC383DCC9E86}"/>
              </a:ext>
            </a:extLst>
          </p:cNvPr>
          <p:cNvSpPr>
            <a:spLocks noGrp="1"/>
          </p:cNvSpPr>
          <p:nvPr>
            <p:ph type="title"/>
          </p:nvPr>
        </p:nvSpPr>
        <p:spPr/>
        <p:txBody>
          <a:bodyPr/>
          <a:lstStyle/>
          <a:p>
            <a:r>
              <a:rPr lang="en-US" dirty="0"/>
              <a:t>How is selenium used in Automation?</a:t>
            </a:r>
            <a:endParaRPr lang="en-IN" dirty="0"/>
          </a:p>
        </p:txBody>
      </p:sp>
      <p:sp>
        <p:nvSpPr>
          <p:cNvPr id="3" name="Content Placeholder 2">
            <a:extLst>
              <a:ext uri="{FF2B5EF4-FFF2-40B4-BE49-F238E27FC236}">
                <a16:creationId xmlns:a16="http://schemas.microsoft.com/office/drawing/2014/main" id="{79749647-CB1B-2AA5-E1A8-8E7FA038C213}"/>
              </a:ext>
            </a:extLst>
          </p:cNvPr>
          <p:cNvSpPr>
            <a:spLocks noGrp="1"/>
          </p:cNvSpPr>
          <p:nvPr>
            <p:ph idx="1"/>
          </p:nvPr>
        </p:nvSpPr>
        <p:spPr/>
        <p:txBody>
          <a:bodyPr>
            <a:normAutofit/>
          </a:bodyPr>
          <a:lstStyle/>
          <a:p>
            <a:r>
              <a:rPr lang="en-US" sz="2800" dirty="0">
                <a:solidFill>
                  <a:srgbClr val="CC00FF"/>
                </a:solidFill>
              </a:rPr>
              <a:t>Selenium is used for automating testing by writing test scripts in programming languages such as Java, Python, or C#. These scripts use Selenium's APIs to interact with web elements on a website, performing actions like clicking buttons, entering text, and verifying the content displayed.</a:t>
            </a:r>
            <a:endParaRPr lang="en-IN" sz="2800" dirty="0">
              <a:solidFill>
                <a:srgbClr val="CC00FF"/>
              </a:solidFill>
            </a:endParaRPr>
          </a:p>
        </p:txBody>
      </p:sp>
    </p:spTree>
    <p:extLst>
      <p:ext uri="{BB962C8B-B14F-4D97-AF65-F5344CB8AC3E}">
        <p14:creationId xmlns:p14="http://schemas.microsoft.com/office/powerpoint/2010/main" val="821654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35B-A226-2AA1-5746-44B01BACAD7D}"/>
              </a:ext>
            </a:extLst>
          </p:cNvPr>
          <p:cNvSpPr>
            <a:spLocks noGrp="1"/>
          </p:cNvSpPr>
          <p:nvPr>
            <p:ph type="title"/>
          </p:nvPr>
        </p:nvSpPr>
        <p:spPr/>
        <p:txBody>
          <a:bodyPr/>
          <a:lstStyle/>
          <a:p>
            <a:r>
              <a:rPr lang="en-US" dirty="0"/>
              <a:t>TestNG:</a:t>
            </a:r>
            <a:endParaRPr lang="en-IN" dirty="0"/>
          </a:p>
        </p:txBody>
      </p:sp>
      <p:sp>
        <p:nvSpPr>
          <p:cNvPr id="3" name="Content Placeholder 2">
            <a:extLst>
              <a:ext uri="{FF2B5EF4-FFF2-40B4-BE49-F238E27FC236}">
                <a16:creationId xmlns:a16="http://schemas.microsoft.com/office/drawing/2014/main" id="{D42FE90E-BEDA-E290-345D-147D6D73907D}"/>
              </a:ext>
            </a:extLst>
          </p:cNvPr>
          <p:cNvSpPr>
            <a:spLocks noGrp="1"/>
          </p:cNvSpPr>
          <p:nvPr>
            <p:ph idx="1"/>
          </p:nvPr>
        </p:nvSpPr>
        <p:spPr>
          <a:xfrm>
            <a:off x="1154954" y="2268070"/>
            <a:ext cx="9414434" cy="3751729"/>
          </a:xfrm>
        </p:spPr>
        <p:txBody>
          <a:bodyPr>
            <a:noAutofit/>
          </a:bodyPr>
          <a:lstStyle/>
          <a:p>
            <a:r>
              <a:rPr lang="en-US" sz="2300" b="0" i="0" dirty="0">
                <a:solidFill>
                  <a:schemeClr val="tx2">
                    <a:lumMod val="60000"/>
                    <a:lumOff val="40000"/>
                  </a:schemeClr>
                </a:solidFill>
                <a:effectLst/>
                <a:latin typeface="Times New Roman" panose="02020603050405020304" pitchFamily="18" charset="0"/>
                <a:cs typeface="Times New Roman" panose="02020603050405020304" pitchFamily="18" charset="0"/>
              </a:rPr>
              <a:t>TestNG (Test Next Generation) is a testing framework for Java that is inspired by JUnit and </a:t>
            </a:r>
            <a:r>
              <a:rPr lang="en-US" sz="2300" b="0" i="0" dirty="0" err="1">
                <a:solidFill>
                  <a:schemeClr val="tx2">
                    <a:lumMod val="60000"/>
                    <a:lumOff val="40000"/>
                  </a:schemeClr>
                </a:solidFill>
                <a:effectLst/>
                <a:latin typeface="Times New Roman" panose="02020603050405020304" pitchFamily="18" charset="0"/>
                <a:cs typeface="Times New Roman" panose="02020603050405020304" pitchFamily="18" charset="0"/>
              </a:rPr>
              <a:t>NUnit</a:t>
            </a:r>
            <a:r>
              <a:rPr lang="en-US" sz="2300" b="0" i="0" dirty="0">
                <a:solidFill>
                  <a:schemeClr val="tx2">
                    <a:lumMod val="60000"/>
                    <a:lumOff val="40000"/>
                  </a:schemeClr>
                </a:solidFill>
                <a:effectLst/>
                <a:latin typeface="Times New Roman" panose="02020603050405020304" pitchFamily="18" charset="0"/>
                <a:cs typeface="Times New Roman" panose="02020603050405020304" pitchFamily="18" charset="0"/>
              </a:rPr>
              <a:t> but introduces new functionalities that make it more powerful and easier to use.</a:t>
            </a:r>
          </a:p>
          <a:p>
            <a:r>
              <a:rPr lang="en-US" sz="2300" b="0" i="0" dirty="0">
                <a:solidFill>
                  <a:schemeClr val="tx2">
                    <a:lumMod val="60000"/>
                    <a:lumOff val="40000"/>
                  </a:schemeClr>
                </a:solidFill>
                <a:effectLst/>
                <a:latin typeface="Times New Roman" panose="02020603050405020304" pitchFamily="18" charset="0"/>
                <a:cs typeface="Times New Roman" panose="02020603050405020304" pitchFamily="18" charset="0"/>
              </a:rPr>
              <a:t> It is commonly used for unit testing, integration testing, and end-to-end testing in Java-based projects. </a:t>
            </a:r>
          </a:p>
          <a:p>
            <a:r>
              <a:rPr lang="en-US" sz="2300" dirty="0">
                <a:solidFill>
                  <a:schemeClr val="tx2">
                    <a:lumMod val="60000"/>
                    <a:lumOff val="40000"/>
                  </a:schemeClr>
                </a:solidFill>
                <a:latin typeface="Times New Roman" panose="02020603050405020304" pitchFamily="18" charset="0"/>
                <a:cs typeface="Times New Roman" panose="02020603050405020304" pitchFamily="18" charset="0"/>
              </a:rPr>
              <a:t>TestNG uses annotations to define and control the flow of test execution. Annotations such as @Test, @BeforeSuite, @AfterSuite, @BeforeTest, @AfterTest, etc., help in specifying the setup, teardown, and test methods.</a:t>
            </a:r>
          </a:p>
          <a:p>
            <a:r>
              <a:rPr lang="en-US" sz="2300" dirty="0">
                <a:solidFill>
                  <a:schemeClr val="tx2">
                    <a:lumMod val="60000"/>
                    <a:lumOff val="40000"/>
                  </a:schemeClr>
                </a:solidFill>
                <a:latin typeface="Times New Roman" panose="02020603050405020304" pitchFamily="18" charset="0"/>
                <a:cs typeface="Times New Roman" panose="02020603050405020304" pitchFamily="18" charset="0"/>
              </a:rPr>
              <a:t>TestNG is used in Test Automation, unit Testing, Integration testing, end to end testing and regression testing and many more as it is very versatile. </a:t>
            </a:r>
            <a:endParaRPr lang="en-IN" sz="23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879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81A5-021B-34BE-4D6B-DD66F08F81B4}"/>
              </a:ext>
            </a:extLst>
          </p:cNvPr>
          <p:cNvSpPr>
            <a:spLocks noGrp="1"/>
          </p:cNvSpPr>
          <p:nvPr>
            <p:ph type="title"/>
          </p:nvPr>
        </p:nvSpPr>
        <p:spPr/>
        <p:txBody>
          <a:bodyPr/>
          <a:lstStyle/>
          <a:p>
            <a:r>
              <a:rPr lang="en-US" dirty="0"/>
              <a:t>How TestNG is used for Automation?</a:t>
            </a:r>
            <a:endParaRPr lang="en-IN" dirty="0"/>
          </a:p>
        </p:txBody>
      </p:sp>
      <p:sp>
        <p:nvSpPr>
          <p:cNvPr id="3" name="Content Placeholder 2">
            <a:extLst>
              <a:ext uri="{FF2B5EF4-FFF2-40B4-BE49-F238E27FC236}">
                <a16:creationId xmlns:a16="http://schemas.microsoft.com/office/drawing/2014/main" id="{D69A8674-36FF-100F-D04E-3D2FEB5303A3}"/>
              </a:ext>
            </a:extLst>
          </p:cNvPr>
          <p:cNvSpPr>
            <a:spLocks noGrp="1"/>
          </p:cNvSpPr>
          <p:nvPr>
            <p:ph idx="1"/>
          </p:nvPr>
        </p:nvSpPr>
        <p:spPr/>
        <p:txBody>
          <a:bodyPr>
            <a:normAutofit/>
          </a:bodyPr>
          <a:lstStyle/>
          <a:p>
            <a:r>
              <a:rPr lang="en-US" sz="3200" dirty="0">
                <a:solidFill>
                  <a:srgbClr val="00B050"/>
                </a:solidFill>
              </a:rPr>
              <a:t>TestNG simplifies automation testing by providing a framework for creating test suites, defining test methods, setting up dependencies, and generating detailed test reports for analysis.</a:t>
            </a:r>
            <a:endParaRPr lang="en-IN" sz="3200" dirty="0">
              <a:solidFill>
                <a:srgbClr val="00B050"/>
              </a:solidFill>
            </a:endParaRPr>
          </a:p>
        </p:txBody>
      </p:sp>
    </p:spTree>
    <p:extLst>
      <p:ext uri="{BB962C8B-B14F-4D97-AF65-F5344CB8AC3E}">
        <p14:creationId xmlns:p14="http://schemas.microsoft.com/office/powerpoint/2010/main" val="1043819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8107A-55CE-5536-383A-43E66539D17A}"/>
              </a:ext>
            </a:extLst>
          </p:cNvPr>
          <p:cNvSpPr>
            <a:spLocks noGrp="1"/>
          </p:cNvSpPr>
          <p:nvPr>
            <p:ph type="title"/>
          </p:nvPr>
        </p:nvSpPr>
        <p:spPr/>
        <p:txBody>
          <a:bodyPr/>
          <a:lstStyle/>
          <a:p>
            <a:r>
              <a:rPr lang="en-US" dirty="0" err="1"/>
              <a:t>IRetryAnalyzer</a:t>
            </a:r>
            <a:r>
              <a:rPr lang="en-US" dirty="0"/>
              <a:t>:</a:t>
            </a:r>
            <a:endParaRPr lang="en-IN" dirty="0"/>
          </a:p>
        </p:txBody>
      </p:sp>
      <p:sp>
        <p:nvSpPr>
          <p:cNvPr id="3" name="Content Placeholder 2">
            <a:extLst>
              <a:ext uri="{FF2B5EF4-FFF2-40B4-BE49-F238E27FC236}">
                <a16:creationId xmlns:a16="http://schemas.microsoft.com/office/drawing/2014/main" id="{F6F0724C-1ADC-B613-0073-E295F49BFC42}"/>
              </a:ext>
            </a:extLst>
          </p:cNvPr>
          <p:cNvSpPr>
            <a:spLocks noGrp="1"/>
          </p:cNvSpPr>
          <p:nvPr>
            <p:ph idx="1"/>
          </p:nvPr>
        </p:nvSpPr>
        <p:spPr/>
        <p:txBody>
          <a:bodyPr>
            <a:normAutofit/>
          </a:bodyPr>
          <a:lstStyle/>
          <a:p>
            <a:r>
              <a:rPr lang="en-US" sz="2800" dirty="0">
                <a:solidFill>
                  <a:srgbClr val="6600CC"/>
                </a:solidFill>
              </a:rPr>
              <a:t>It is an interface in TestNG that allows you to implement custom logic for retrying failed test cases. By implementing this interface, you can specify how many times a test should be retried before marking it as a failure. This is useful for handling tests that occasionally fail due to external factors.</a:t>
            </a:r>
            <a:endParaRPr lang="en-IN" sz="2800" dirty="0">
              <a:solidFill>
                <a:srgbClr val="6600CC"/>
              </a:solidFill>
            </a:endParaRPr>
          </a:p>
        </p:txBody>
      </p:sp>
    </p:spTree>
    <p:extLst>
      <p:ext uri="{BB962C8B-B14F-4D97-AF65-F5344CB8AC3E}">
        <p14:creationId xmlns:p14="http://schemas.microsoft.com/office/powerpoint/2010/main" val="1390060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7DEF3-5B84-89C8-3B24-C35552A12C90}"/>
              </a:ext>
            </a:extLst>
          </p:cNvPr>
          <p:cNvSpPr>
            <a:spLocks noGrp="1"/>
          </p:cNvSpPr>
          <p:nvPr>
            <p:ph type="title"/>
          </p:nvPr>
        </p:nvSpPr>
        <p:spPr/>
        <p:txBody>
          <a:bodyPr/>
          <a:lstStyle/>
          <a:p>
            <a:r>
              <a:rPr lang="en-US" dirty="0" err="1"/>
              <a:t>IListeners</a:t>
            </a:r>
            <a:endParaRPr lang="en-IN" dirty="0"/>
          </a:p>
        </p:txBody>
      </p:sp>
      <p:sp>
        <p:nvSpPr>
          <p:cNvPr id="3" name="Content Placeholder 2">
            <a:extLst>
              <a:ext uri="{FF2B5EF4-FFF2-40B4-BE49-F238E27FC236}">
                <a16:creationId xmlns:a16="http://schemas.microsoft.com/office/drawing/2014/main" id="{F66EF867-3BC0-3F80-384F-3B73E900B4DF}"/>
              </a:ext>
            </a:extLst>
          </p:cNvPr>
          <p:cNvSpPr>
            <a:spLocks noGrp="1"/>
          </p:cNvSpPr>
          <p:nvPr>
            <p:ph idx="1"/>
          </p:nvPr>
        </p:nvSpPr>
        <p:spPr/>
        <p:txBody>
          <a:bodyPr>
            <a:normAutofit/>
          </a:bodyPr>
          <a:lstStyle/>
          <a:p>
            <a:r>
              <a:rPr lang="en-US" sz="3200" dirty="0">
                <a:solidFill>
                  <a:srgbClr val="FF0000"/>
                </a:solidFill>
              </a:rPr>
              <a:t>It in testing frameworks like TestNG or JUnit enable customizing test execution behavior, such as logging or reporting, without modifying test code, by providing interfaces or classes for actions at different stages of the test lifecycle.</a:t>
            </a:r>
            <a:endParaRPr lang="en-IN" sz="3200" dirty="0">
              <a:solidFill>
                <a:srgbClr val="FF0000"/>
              </a:solidFill>
            </a:endParaRPr>
          </a:p>
        </p:txBody>
      </p:sp>
    </p:spTree>
    <p:extLst>
      <p:ext uri="{BB962C8B-B14F-4D97-AF65-F5344CB8AC3E}">
        <p14:creationId xmlns:p14="http://schemas.microsoft.com/office/powerpoint/2010/main" val="4024731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530D8-EBB3-9267-A0E4-9D869D4F2BC9}"/>
              </a:ext>
            </a:extLst>
          </p:cNvPr>
          <p:cNvSpPr>
            <a:spLocks noGrp="1"/>
          </p:cNvSpPr>
          <p:nvPr>
            <p:ph type="title"/>
          </p:nvPr>
        </p:nvSpPr>
        <p:spPr/>
        <p:txBody>
          <a:bodyPr/>
          <a:lstStyle/>
          <a:p>
            <a:r>
              <a:rPr lang="en-US" dirty="0"/>
              <a:t>Logs:</a:t>
            </a:r>
            <a:endParaRPr lang="en-IN" dirty="0"/>
          </a:p>
        </p:txBody>
      </p:sp>
      <p:sp>
        <p:nvSpPr>
          <p:cNvPr id="3" name="Content Placeholder 2">
            <a:extLst>
              <a:ext uri="{FF2B5EF4-FFF2-40B4-BE49-F238E27FC236}">
                <a16:creationId xmlns:a16="http://schemas.microsoft.com/office/drawing/2014/main" id="{D5A3BEFB-91F0-7156-F660-1616F4CDB0AB}"/>
              </a:ext>
            </a:extLst>
          </p:cNvPr>
          <p:cNvSpPr>
            <a:spLocks noGrp="1"/>
          </p:cNvSpPr>
          <p:nvPr>
            <p:ph idx="1"/>
          </p:nvPr>
        </p:nvSpPr>
        <p:spPr/>
        <p:txBody>
          <a:bodyPr>
            <a:noAutofit/>
          </a:bodyPr>
          <a:lstStyle/>
          <a:p>
            <a:r>
              <a:rPr lang="en-US" sz="2400" dirty="0">
                <a:solidFill>
                  <a:srgbClr val="0066FF"/>
                </a:solidFill>
              </a:rPr>
              <a:t>Logs in testing capture events, actions, and messages during automated test execution, aiding in debugging and analyzing results. They provide insights into the application's behavior and are implemented using logging frameworks like Log4j or </a:t>
            </a:r>
            <a:r>
              <a:rPr lang="en-US" sz="2400" dirty="0" err="1">
                <a:solidFill>
                  <a:srgbClr val="0066FF"/>
                </a:solidFill>
              </a:rPr>
              <a:t>Logback</a:t>
            </a:r>
            <a:r>
              <a:rPr lang="en-US" sz="2400">
                <a:solidFill>
                  <a:srgbClr val="0066FF"/>
                </a:solidFill>
              </a:rPr>
              <a:t>.</a:t>
            </a:r>
            <a:endParaRPr lang="en-IN" sz="2400" dirty="0">
              <a:solidFill>
                <a:srgbClr val="0066FF"/>
              </a:solidFill>
            </a:endParaRPr>
          </a:p>
        </p:txBody>
      </p:sp>
    </p:spTree>
    <p:extLst>
      <p:ext uri="{BB962C8B-B14F-4D97-AF65-F5344CB8AC3E}">
        <p14:creationId xmlns:p14="http://schemas.microsoft.com/office/powerpoint/2010/main" val="3173847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0F7AC-BA77-6220-8AF7-29EFFF1F7E9E}"/>
              </a:ext>
            </a:extLst>
          </p:cNvPr>
          <p:cNvSpPr>
            <a:spLocks noGrp="1"/>
          </p:cNvSpPr>
          <p:nvPr>
            <p:ph type="title"/>
          </p:nvPr>
        </p:nvSpPr>
        <p:spPr/>
        <p:txBody>
          <a:bodyPr/>
          <a:lstStyle/>
          <a:p>
            <a:r>
              <a:rPr lang="en-US" dirty="0"/>
              <a:t>Module – </a:t>
            </a:r>
            <a:r>
              <a:rPr lang="en-US" dirty="0" err="1"/>
              <a:t>Sign_in</a:t>
            </a:r>
            <a:r>
              <a:rPr lang="en-US" dirty="0"/>
              <a:t> (Test Cases)</a:t>
            </a:r>
            <a:endParaRPr lang="en-IN" dirty="0"/>
          </a:p>
        </p:txBody>
      </p:sp>
      <p:sp>
        <p:nvSpPr>
          <p:cNvPr id="3" name="Content Placeholder 2">
            <a:extLst>
              <a:ext uri="{FF2B5EF4-FFF2-40B4-BE49-F238E27FC236}">
                <a16:creationId xmlns:a16="http://schemas.microsoft.com/office/drawing/2014/main" id="{4B7746B3-4D57-1013-D9BD-EB7C496328E3}"/>
              </a:ext>
            </a:extLst>
          </p:cNvPr>
          <p:cNvSpPr>
            <a:spLocks noGrp="1"/>
          </p:cNvSpPr>
          <p:nvPr>
            <p:ph sz="half" idx="1"/>
          </p:nvPr>
        </p:nvSpPr>
        <p:spPr/>
        <p:txBody>
          <a:bodyPr>
            <a:normAutofit fontScale="70000" lnSpcReduction="20000"/>
          </a:bodyPr>
          <a:lstStyle/>
          <a:p>
            <a:r>
              <a:rPr lang="en-US" sz="2800" dirty="0">
                <a:solidFill>
                  <a:schemeClr val="accent1">
                    <a:lumMod val="60000"/>
                    <a:lumOff val="40000"/>
                  </a:schemeClr>
                </a:solidFill>
              </a:rPr>
              <a:t>User Sign in with Valid Credentials</a:t>
            </a:r>
          </a:p>
          <a:p>
            <a:r>
              <a:rPr lang="en-US" sz="2800" dirty="0">
                <a:solidFill>
                  <a:schemeClr val="accent1">
                    <a:lumMod val="60000"/>
                    <a:lumOff val="40000"/>
                  </a:schemeClr>
                </a:solidFill>
              </a:rPr>
              <a:t>User Sign in with Invalid Username</a:t>
            </a:r>
          </a:p>
          <a:p>
            <a:r>
              <a:rPr lang="en-US" sz="2800" dirty="0">
                <a:solidFill>
                  <a:schemeClr val="accent1">
                    <a:lumMod val="60000"/>
                    <a:lumOff val="40000"/>
                  </a:schemeClr>
                </a:solidFill>
              </a:rPr>
              <a:t>User Sign in with Invalid Password</a:t>
            </a:r>
          </a:p>
          <a:p>
            <a:r>
              <a:rPr lang="en-IN" sz="2800" dirty="0">
                <a:solidFill>
                  <a:schemeClr val="accent1">
                    <a:lumMod val="60000"/>
                    <a:lumOff val="40000"/>
                  </a:schemeClr>
                </a:solidFill>
              </a:rPr>
              <a:t>User Sign in with Empty Username</a:t>
            </a:r>
          </a:p>
          <a:p>
            <a:r>
              <a:rPr lang="en-IN" sz="2800" dirty="0">
                <a:solidFill>
                  <a:schemeClr val="accent1">
                    <a:lumMod val="60000"/>
                    <a:lumOff val="40000"/>
                  </a:schemeClr>
                </a:solidFill>
              </a:rPr>
              <a:t>User Sign in with Empty Password</a:t>
            </a:r>
          </a:p>
          <a:p>
            <a:r>
              <a:rPr lang="en-IN" sz="2800" dirty="0">
                <a:solidFill>
                  <a:schemeClr val="accent1">
                    <a:lumMod val="60000"/>
                    <a:lumOff val="40000"/>
                  </a:schemeClr>
                </a:solidFill>
              </a:rPr>
              <a:t>Remember me Option</a:t>
            </a:r>
          </a:p>
        </p:txBody>
      </p:sp>
      <p:pic>
        <p:nvPicPr>
          <p:cNvPr id="6" name="Content Placeholder 5">
            <a:extLst>
              <a:ext uri="{FF2B5EF4-FFF2-40B4-BE49-F238E27FC236}">
                <a16:creationId xmlns:a16="http://schemas.microsoft.com/office/drawing/2014/main" id="{4F6A17C8-0310-28E9-7D2E-FAA212C24F31}"/>
              </a:ext>
            </a:extLst>
          </p:cNvPr>
          <p:cNvPicPr>
            <a:picLocks noGrp="1" noChangeAspect="1"/>
          </p:cNvPicPr>
          <p:nvPr>
            <p:ph sz="half" idx="2"/>
          </p:nvPr>
        </p:nvPicPr>
        <p:blipFill>
          <a:blip r:embed="rId2"/>
          <a:stretch>
            <a:fillRect/>
          </a:stretch>
        </p:blipFill>
        <p:spPr>
          <a:xfrm>
            <a:off x="6226708" y="2393575"/>
            <a:ext cx="5221221" cy="3971365"/>
          </a:xfrm>
        </p:spPr>
      </p:pic>
    </p:spTree>
    <p:extLst>
      <p:ext uri="{BB962C8B-B14F-4D97-AF65-F5344CB8AC3E}">
        <p14:creationId xmlns:p14="http://schemas.microsoft.com/office/powerpoint/2010/main" val="3296282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19B2-00D6-8072-900C-A79C74C3CF91}"/>
              </a:ext>
            </a:extLst>
          </p:cNvPr>
          <p:cNvSpPr>
            <a:spLocks noGrp="1"/>
          </p:cNvSpPr>
          <p:nvPr>
            <p:ph type="title"/>
          </p:nvPr>
        </p:nvSpPr>
        <p:spPr/>
        <p:txBody>
          <a:bodyPr/>
          <a:lstStyle/>
          <a:p>
            <a:r>
              <a:rPr lang="en-US" dirty="0"/>
              <a:t>Module – </a:t>
            </a:r>
            <a:r>
              <a:rPr lang="en-US" dirty="0" err="1"/>
              <a:t>Sign_Up</a:t>
            </a:r>
            <a:r>
              <a:rPr lang="en-US" dirty="0"/>
              <a:t> (Test Cases)</a:t>
            </a:r>
            <a:endParaRPr lang="en-IN" dirty="0"/>
          </a:p>
        </p:txBody>
      </p:sp>
      <p:sp>
        <p:nvSpPr>
          <p:cNvPr id="6" name="Content Placeholder 5">
            <a:extLst>
              <a:ext uri="{FF2B5EF4-FFF2-40B4-BE49-F238E27FC236}">
                <a16:creationId xmlns:a16="http://schemas.microsoft.com/office/drawing/2014/main" id="{14316EEE-D49D-C6F1-9164-D4209B17B74F}"/>
              </a:ext>
            </a:extLst>
          </p:cNvPr>
          <p:cNvSpPr>
            <a:spLocks noGrp="1"/>
          </p:cNvSpPr>
          <p:nvPr>
            <p:ph sz="half" idx="1"/>
          </p:nvPr>
        </p:nvSpPr>
        <p:spPr/>
        <p:txBody>
          <a:bodyPr>
            <a:normAutofit fontScale="92500" lnSpcReduction="20000"/>
          </a:bodyPr>
          <a:lstStyle/>
          <a:p>
            <a:r>
              <a:rPr lang="en-US" sz="2400" dirty="0">
                <a:solidFill>
                  <a:srgbClr val="FF0000"/>
                </a:solidFill>
              </a:rPr>
              <a:t>user sign up with missing fields</a:t>
            </a:r>
          </a:p>
          <a:p>
            <a:r>
              <a:rPr lang="en-IN" sz="2400" dirty="0">
                <a:solidFill>
                  <a:srgbClr val="FF0000"/>
                </a:solidFill>
              </a:rPr>
              <a:t>user enters invalid DOB</a:t>
            </a:r>
            <a:endParaRPr lang="en-US" sz="2400" dirty="0">
              <a:solidFill>
                <a:srgbClr val="FF0000"/>
              </a:solidFill>
            </a:endParaRPr>
          </a:p>
          <a:p>
            <a:r>
              <a:rPr lang="en-US" sz="2400" dirty="0">
                <a:solidFill>
                  <a:srgbClr val="FF0000"/>
                </a:solidFill>
              </a:rPr>
              <a:t>user registers with existing mail</a:t>
            </a:r>
          </a:p>
          <a:p>
            <a:r>
              <a:rPr lang="en-IN" sz="2400" dirty="0">
                <a:solidFill>
                  <a:srgbClr val="FF0000"/>
                </a:solidFill>
              </a:rPr>
              <a:t>user enters mismatched passwords</a:t>
            </a:r>
            <a:endParaRPr lang="en-US" sz="2400" dirty="0">
              <a:solidFill>
                <a:srgbClr val="FF0000"/>
              </a:solidFill>
            </a:endParaRPr>
          </a:p>
          <a:p>
            <a:r>
              <a:rPr lang="en-IN" sz="2400" dirty="0">
                <a:solidFill>
                  <a:srgbClr val="FF0000"/>
                </a:solidFill>
              </a:rPr>
              <a:t>user enters invalid information</a:t>
            </a:r>
            <a:endParaRPr lang="en-US" sz="2400" dirty="0">
              <a:solidFill>
                <a:srgbClr val="FF0000"/>
              </a:solidFill>
            </a:endParaRPr>
          </a:p>
          <a:p>
            <a:r>
              <a:rPr lang="en-US" sz="2400" dirty="0">
                <a:solidFill>
                  <a:srgbClr val="FF0000"/>
                </a:solidFill>
              </a:rPr>
              <a:t>user enters information correctly and then the account is created</a:t>
            </a:r>
            <a:endParaRPr lang="en-IN" sz="2400" dirty="0">
              <a:solidFill>
                <a:srgbClr val="FF0000"/>
              </a:solidFill>
            </a:endParaRPr>
          </a:p>
        </p:txBody>
      </p:sp>
      <p:pic>
        <p:nvPicPr>
          <p:cNvPr id="8" name="Content Placeholder 7">
            <a:extLst>
              <a:ext uri="{FF2B5EF4-FFF2-40B4-BE49-F238E27FC236}">
                <a16:creationId xmlns:a16="http://schemas.microsoft.com/office/drawing/2014/main" id="{7B989C5A-F9C3-64F5-FC14-ED724B2A5313}"/>
              </a:ext>
            </a:extLst>
          </p:cNvPr>
          <p:cNvPicPr>
            <a:picLocks noGrp="1" noChangeAspect="1"/>
          </p:cNvPicPr>
          <p:nvPr>
            <p:ph sz="half" idx="2"/>
          </p:nvPr>
        </p:nvPicPr>
        <p:blipFill>
          <a:blip r:embed="rId2"/>
          <a:stretch>
            <a:fillRect/>
          </a:stretch>
        </p:blipFill>
        <p:spPr>
          <a:xfrm>
            <a:off x="6211890" y="2603500"/>
            <a:ext cx="4734015" cy="3869018"/>
          </a:xfrm>
        </p:spPr>
      </p:pic>
    </p:spTree>
    <p:extLst>
      <p:ext uri="{BB962C8B-B14F-4D97-AF65-F5344CB8AC3E}">
        <p14:creationId xmlns:p14="http://schemas.microsoft.com/office/powerpoint/2010/main" val="4109505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0275-8BF0-B77F-E587-E7525474AC22}"/>
              </a:ext>
            </a:extLst>
          </p:cNvPr>
          <p:cNvSpPr>
            <a:spLocks noGrp="1"/>
          </p:cNvSpPr>
          <p:nvPr>
            <p:ph type="title"/>
          </p:nvPr>
        </p:nvSpPr>
        <p:spPr/>
        <p:txBody>
          <a:bodyPr>
            <a:normAutofit fontScale="90000"/>
          </a:bodyPr>
          <a:lstStyle/>
          <a:p>
            <a:r>
              <a:rPr lang="en-US" sz="6000" dirty="0">
                <a:solidFill>
                  <a:schemeClr val="bg1"/>
                </a:solidFill>
              </a:rPr>
              <a:t>Contents:</a:t>
            </a:r>
            <a:endParaRPr lang="en-IN" sz="6000" dirty="0">
              <a:solidFill>
                <a:schemeClr val="bg1"/>
              </a:solidFill>
            </a:endParaRPr>
          </a:p>
        </p:txBody>
      </p:sp>
      <p:sp>
        <p:nvSpPr>
          <p:cNvPr id="3" name="Content Placeholder 2">
            <a:extLst>
              <a:ext uri="{FF2B5EF4-FFF2-40B4-BE49-F238E27FC236}">
                <a16:creationId xmlns:a16="http://schemas.microsoft.com/office/drawing/2014/main" id="{A43B58E3-EDA7-E1EC-F646-3215B8DB3233}"/>
              </a:ext>
            </a:extLst>
          </p:cNvPr>
          <p:cNvSpPr>
            <a:spLocks noGrp="1"/>
          </p:cNvSpPr>
          <p:nvPr>
            <p:ph idx="1"/>
          </p:nvPr>
        </p:nvSpPr>
        <p:spPr/>
        <p:txBody>
          <a:bodyPr>
            <a:normAutofit/>
          </a:bodyPr>
          <a:lstStyle/>
          <a:p>
            <a:r>
              <a:rPr lang="en-US" sz="4400" dirty="0">
                <a:solidFill>
                  <a:srgbClr val="FF00FF"/>
                </a:solidFill>
              </a:rPr>
              <a:t>Introduction</a:t>
            </a:r>
          </a:p>
          <a:p>
            <a:r>
              <a:rPr lang="en-US" sz="4400" dirty="0">
                <a:solidFill>
                  <a:srgbClr val="FF00FF"/>
                </a:solidFill>
              </a:rPr>
              <a:t>Technologies used</a:t>
            </a:r>
          </a:p>
          <a:p>
            <a:r>
              <a:rPr lang="en-US" sz="4400" dirty="0">
                <a:solidFill>
                  <a:srgbClr val="FF00FF"/>
                </a:solidFill>
              </a:rPr>
              <a:t>Modules – Test cases</a:t>
            </a:r>
          </a:p>
          <a:p>
            <a:r>
              <a:rPr lang="en-US" sz="4400" dirty="0">
                <a:solidFill>
                  <a:srgbClr val="FF00FF"/>
                </a:solidFill>
              </a:rPr>
              <a:t>Conclusion</a:t>
            </a:r>
          </a:p>
          <a:p>
            <a:endParaRPr lang="en-IN" sz="4400" dirty="0">
              <a:solidFill>
                <a:srgbClr val="FF00FF"/>
              </a:solidFill>
            </a:endParaRPr>
          </a:p>
        </p:txBody>
      </p:sp>
    </p:spTree>
    <p:extLst>
      <p:ext uri="{BB962C8B-B14F-4D97-AF65-F5344CB8AC3E}">
        <p14:creationId xmlns:p14="http://schemas.microsoft.com/office/powerpoint/2010/main" val="85408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2C12-2E52-5406-F09C-6C00D6625CBF}"/>
              </a:ext>
            </a:extLst>
          </p:cNvPr>
          <p:cNvSpPr>
            <a:spLocks noGrp="1"/>
          </p:cNvSpPr>
          <p:nvPr>
            <p:ph type="title"/>
          </p:nvPr>
        </p:nvSpPr>
        <p:spPr/>
        <p:txBody>
          <a:bodyPr/>
          <a:lstStyle/>
          <a:p>
            <a:r>
              <a:rPr lang="en-US" dirty="0"/>
              <a:t>Module – Deposit (Test Cases)</a:t>
            </a:r>
            <a:endParaRPr lang="en-IN" dirty="0"/>
          </a:p>
        </p:txBody>
      </p:sp>
      <p:sp>
        <p:nvSpPr>
          <p:cNvPr id="3" name="Content Placeholder 2">
            <a:extLst>
              <a:ext uri="{FF2B5EF4-FFF2-40B4-BE49-F238E27FC236}">
                <a16:creationId xmlns:a16="http://schemas.microsoft.com/office/drawing/2014/main" id="{791112C8-FDAD-4080-8B98-FB075FA6095C}"/>
              </a:ext>
            </a:extLst>
          </p:cNvPr>
          <p:cNvSpPr>
            <a:spLocks noGrp="1"/>
          </p:cNvSpPr>
          <p:nvPr>
            <p:ph sz="half" idx="1"/>
          </p:nvPr>
        </p:nvSpPr>
        <p:spPr/>
        <p:txBody>
          <a:bodyPr>
            <a:normAutofit fontScale="85000" lnSpcReduction="20000"/>
          </a:bodyPr>
          <a:lstStyle/>
          <a:p>
            <a:r>
              <a:rPr lang="en-US" sz="2800" dirty="0">
                <a:solidFill>
                  <a:srgbClr val="800000"/>
                </a:solidFill>
              </a:rPr>
              <a:t>To check Deposit to account fields with valid credentials(checking account)</a:t>
            </a:r>
          </a:p>
          <a:p>
            <a:r>
              <a:rPr lang="en-US" sz="2800" dirty="0">
                <a:solidFill>
                  <a:srgbClr val="800000"/>
                </a:solidFill>
              </a:rPr>
              <a:t>To check Deposit to account field with invalid credentials</a:t>
            </a:r>
          </a:p>
          <a:p>
            <a:r>
              <a:rPr lang="en-US" sz="2800" dirty="0">
                <a:solidFill>
                  <a:srgbClr val="800000"/>
                </a:solidFill>
              </a:rPr>
              <a:t>To check Deposit to account fields with valid credentials(saving accounts)</a:t>
            </a:r>
          </a:p>
          <a:p>
            <a:r>
              <a:rPr lang="en-IN" sz="2800" dirty="0">
                <a:solidFill>
                  <a:srgbClr val="800000"/>
                </a:solidFill>
              </a:rPr>
              <a:t>To check Reset button</a:t>
            </a:r>
          </a:p>
          <a:p>
            <a:endParaRPr lang="en-IN" sz="2800" dirty="0">
              <a:solidFill>
                <a:srgbClr val="800000"/>
              </a:solidFill>
            </a:endParaRPr>
          </a:p>
        </p:txBody>
      </p:sp>
      <p:pic>
        <p:nvPicPr>
          <p:cNvPr id="6" name="Content Placeholder 5">
            <a:extLst>
              <a:ext uri="{FF2B5EF4-FFF2-40B4-BE49-F238E27FC236}">
                <a16:creationId xmlns:a16="http://schemas.microsoft.com/office/drawing/2014/main" id="{8105A0B6-9CFA-4D4B-48FE-B227F51D1753}"/>
              </a:ext>
            </a:extLst>
          </p:cNvPr>
          <p:cNvPicPr>
            <a:picLocks noGrp="1" noChangeAspect="1"/>
          </p:cNvPicPr>
          <p:nvPr>
            <p:ph sz="half" idx="2"/>
          </p:nvPr>
        </p:nvPicPr>
        <p:blipFill>
          <a:blip r:embed="rId2"/>
          <a:stretch>
            <a:fillRect/>
          </a:stretch>
        </p:blipFill>
        <p:spPr>
          <a:xfrm>
            <a:off x="6208713" y="2607980"/>
            <a:ext cx="5355758" cy="3819714"/>
          </a:xfrm>
        </p:spPr>
      </p:pic>
    </p:spTree>
    <p:extLst>
      <p:ext uri="{BB962C8B-B14F-4D97-AF65-F5344CB8AC3E}">
        <p14:creationId xmlns:p14="http://schemas.microsoft.com/office/powerpoint/2010/main" val="2159086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0A9C-9092-D110-E232-053B59306E11}"/>
              </a:ext>
            </a:extLst>
          </p:cNvPr>
          <p:cNvSpPr>
            <a:spLocks noGrp="1"/>
          </p:cNvSpPr>
          <p:nvPr>
            <p:ph type="title"/>
          </p:nvPr>
        </p:nvSpPr>
        <p:spPr/>
        <p:txBody>
          <a:bodyPr/>
          <a:lstStyle/>
          <a:p>
            <a:r>
              <a:rPr lang="en-US" dirty="0"/>
              <a:t>Module – Withdraw (Test Cases)</a:t>
            </a:r>
            <a:endParaRPr lang="en-IN" dirty="0"/>
          </a:p>
        </p:txBody>
      </p:sp>
      <p:sp>
        <p:nvSpPr>
          <p:cNvPr id="3" name="Content Placeholder 2">
            <a:extLst>
              <a:ext uri="{FF2B5EF4-FFF2-40B4-BE49-F238E27FC236}">
                <a16:creationId xmlns:a16="http://schemas.microsoft.com/office/drawing/2014/main" id="{9FF49114-9267-1095-2FD1-FCD4E28A4ED0}"/>
              </a:ext>
            </a:extLst>
          </p:cNvPr>
          <p:cNvSpPr>
            <a:spLocks noGrp="1"/>
          </p:cNvSpPr>
          <p:nvPr>
            <p:ph sz="half" idx="1"/>
          </p:nvPr>
        </p:nvSpPr>
        <p:spPr>
          <a:xfrm>
            <a:off x="1154954" y="2402542"/>
            <a:ext cx="4825158" cy="3617260"/>
          </a:xfrm>
        </p:spPr>
        <p:txBody>
          <a:bodyPr>
            <a:noAutofit/>
          </a:bodyPr>
          <a:lstStyle/>
          <a:p>
            <a:r>
              <a:rPr lang="en-US" dirty="0">
                <a:solidFill>
                  <a:srgbClr val="000099"/>
                </a:solidFill>
              </a:rPr>
              <a:t>Click on the "Select Account" option  and "Select saving account“</a:t>
            </a:r>
          </a:p>
          <a:p>
            <a:r>
              <a:rPr lang="en-US" dirty="0">
                <a:solidFill>
                  <a:srgbClr val="000099"/>
                </a:solidFill>
              </a:rPr>
              <a:t>Click on the "Withdraw Amount input text area box"  and enter Amount greater than balance amount in text area box and  click submit</a:t>
            </a:r>
          </a:p>
          <a:p>
            <a:r>
              <a:rPr lang="en-US" dirty="0">
                <a:solidFill>
                  <a:srgbClr val="000099"/>
                </a:solidFill>
              </a:rPr>
              <a:t>Click on the "Withdraw Amount input text area box"  and  leave the text area box empty and click submit</a:t>
            </a:r>
            <a:endParaRPr lang="en-IN" dirty="0">
              <a:solidFill>
                <a:srgbClr val="000099"/>
              </a:solidFill>
            </a:endParaRPr>
          </a:p>
        </p:txBody>
      </p:sp>
      <p:pic>
        <p:nvPicPr>
          <p:cNvPr id="6" name="Content Placeholder 5">
            <a:extLst>
              <a:ext uri="{FF2B5EF4-FFF2-40B4-BE49-F238E27FC236}">
                <a16:creationId xmlns:a16="http://schemas.microsoft.com/office/drawing/2014/main" id="{43AD17A2-CC2F-7401-7252-AE99C7B72118}"/>
              </a:ext>
            </a:extLst>
          </p:cNvPr>
          <p:cNvPicPr>
            <a:picLocks noGrp="1" noChangeAspect="1"/>
          </p:cNvPicPr>
          <p:nvPr>
            <p:ph sz="half" idx="2"/>
          </p:nvPr>
        </p:nvPicPr>
        <p:blipFill>
          <a:blip r:embed="rId2"/>
          <a:stretch>
            <a:fillRect/>
          </a:stretch>
        </p:blipFill>
        <p:spPr>
          <a:xfrm>
            <a:off x="6096001" y="2603500"/>
            <a:ext cx="5513294" cy="3416300"/>
          </a:xfrm>
        </p:spPr>
      </p:pic>
    </p:spTree>
    <p:extLst>
      <p:ext uri="{BB962C8B-B14F-4D97-AF65-F5344CB8AC3E}">
        <p14:creationId xmlns:p14="http://schemas.microsoft.com/office/powerpoint/2010/main" val="1030861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D378A-B7D2-6105-CD9E-40D8B4288EC8}"/>
              </a:ext>
            </a:extLst>
          </p:cNvPr>
          <p:cNvSpPr>
            <a:spLocks noGrp="1"/>
          </p:cNvSpPr>
          <p:nvPr>
            <p:ph type="title"/>
          </p:nvPr>
        </p:nvSpPr>
        <p:spPr/>
        <p:txBody>
          <a:bodyPr/>
          <a:lstStyle/>
          <a:p>
            <a:r>
              <a:rPr lang="en-US" dirty="0"/>
              <a:t>Module- Transfer (Test Cases)</a:t>
            </a:r>
            <a:endParaRPr lang="en-IN" dirty="0"/>
          </a:p>
        </p:txBody>
      </p:sp>
      <p:sp>
        <p:nvSpPr>
          <p:cNvPr id="8" name="Content Placeholder 7">
            <a:extLst>
              <a:ext uri="{FF2B5EF4-FFF2-40B4-BE49-F238E27FC236}">
                <a16:creationId xmlns:a16="http://schemas.microsoft.com/office/drawing/2014/main" id="{C7E7D353-17A1-7FDE-1381-BAE6DFFF5176}"/>
              </a:ext>
            </a:extLst>
          </p:cNvPr>
          <p:cNvSpPr>
            <a:spLocks noGrp="1"/>
          </p:cNvSpPr>
          <p:nvPr>
            <p:ph sz="half" idx="1"/>
          </p:nvPr>
        </p:nvSpPr>
        <p:spPr/>
        <p:txBody>
          <a:bodyPr>
            <a:normAutofit fontScale="92500" lnSpcReduction="10000"/>
          </a:bodyPr>
          <a:lstStyle/>
          <a:p>
            <a:r>
              <a:rPr lang="en-US" dirty="0"/>
              <a:t>Enter  Valid From Account and To Account and </a:t>
            </a:r>
            <a:r>
              <a:rPr lang="en-US" dirty="0" err="1"/>
              <a:t>avaliable</a:t>
            </a:r>
            <a:r>
              <a:rPr lang="en-US" dirty="0"/>
              <a:t> minimum amount</a:t>
            </a:r>
          </a:p>
          <a:p>
            <a:r>
              <a:rPr lang="en-US" dirty="0"/>
              <a:t>Enter  Valid From Account and To Account and </a:t>
            </a:r>
            <a:r>
              <a:rPr lang="en-US" dirty="0" err="1"/>
              <a:t>avaliable</a:t>
            </a:r>
            <a:r>
              <a:rPr lang="en-US" dirty="0"/>
              <a:t> maximum amount</a:t>
            </a:r>
          </a:p>
          <a:p>
            <a:r>
              <a:rPr lang="en-US" dirty="0"/>
              <a:t>Enter  Valid From Account and To Account and </a:t>
            </a:r>
            <a:r>
              <a:rPr lang="en-US" dirty="0" err="1"/>
              <a:t>unavaliable</a:t>
            </a:r>
            <a:r>
              <a:rPr lang="en-US" dirty="0"/>
              <a:t> amount</a:t>
            </a:r>
          </a:p>
          <a:p>
            <a:r>
              <a:rPr lang="en-US" dirty="0"/>
              <a:t>Enter  Valid From Account and To Account and empty amount</a:t>
            </a:r>
          </a:p>
          <a:p>
            <a:r>
              <a:rPr lang="en-US" dirty="0"/>
              <a:t>Enter  Valid From Account and To Account and zero amount</a:t>
            </a:r>
            <a:endParaRPr lang="en-IN" dirty="0"/>
          </a:p>
        </p:txBody>
      </p:sp>
      <p:pic>
        <p:nvPicPr>
          <p:cNvPr id="4" name="Content Placeholder 3">
            <a:extLst>
              <a:ext uri="{FF2B5EF4-FFF2-40B4-BE49-F238E27FC236}">
                <a16:creationId xmlns:a16="http://schemas.microsoft.com/office/drawing/2014/main" id="{283986B3-91ED-3D64-2B45-D2C7194A1948}"/>
              </a:ext>
            </a:extLst>
          </p:cNvPr>
          <p:cNvPicPr>
            <a:picLocks noGrp="1" noChangeAspect="1"/>
          </p:cNvPicPr>
          <p:nvPr>
            <p:ph sz="half" idx="2"/>
          </p:nvPr>
        </p:nvPicPr>
        <p:blipFill>
          <a:blip r:embed="rId2"/>
          <a:stretch>
            <a:fillRect/>
          </a:stretch>
        </p:blipFill>
        <p:spPr>
          <a:xfrm>
            <a:off x="6311153" y="2603500"/>
            <a:ext cx="5342965" cy="3416300"/>
          </a:xfrm>
        </p:spPr>
      </p:pic>
    </p:spTree>
    <p:extLst>
      <p:ext uri="{BB962C8B-B14F-4D97-AF65-F5344CB8AC3E}">
        <p14:creationId xmlns:p14="http://schemas.microsoft.com/office/powerpoint/2010/main" val="1031921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6A009-2F5F-2394-8541-9D603476574A}"/>
              </a:ext>
            </a:extLst>
          </p:cNvPr>
          <p:cNvSpPr>
            <a:spLocks noGrp="1"/>
          </p:cNvSpPr>
          <p:nvPr>
            <p:ph type="title"/>
          </p:nvPr>
        </p:nvSpPr>
        <p:spPr/>
        <p:txBody>
          <a:bodyPr/>
          <a:lstStyle/>
          <a:p>
            <a:r>
              <a:rPr lang="en-US" dirty="0"/>
              <a:t>Module – Direct Payment to VISA(Test Cases) </a:t>
            </a:r>
            <a:endParaRPr lang="en-IN" dirty="0"/>
          </a:p>
        </p:txBody>
      </p:sp>
      <p:sp>
        <p:nvSpPr>
          <p:cNvPr id="3" name="Content Placeholder 2">
            <a:extLst>
              <a:ext uri="{FF2B5EF4-FFF2-40B4-BE49-F238E27FC236}">
                <a16:creationId xmlns:a16="http://schemas.microsoft.com/office/drawing/2014/main" id="{B80225F8-3190-0308-2BA0-CCC587E58B9C}"/>
              </a:ext>
            </a:extLst>
          </p:cNvPr>
          <p:cNvSpPr>
            <a:spLocks noGrp="1"/>
          </p:cNvSpPr>
          <p:nvPr>
            <p:ph sz="half" idx="1"/>
          </p:nvPr>
        </p:nvSpPr>
        <p:spPr>
          <a:xfrm>
            <a:off x="1154954" y="2205318"/>
            <a:ext cx="4825158" cy="3814483"/>
          </a:xfrm>
        </p:spPr>
        <p:txBody>
          <a:bodyPr>
            <a:noAutofit/>
          </a:bodyPr>
          <a:lstStyle/>
          <a:p>
            <a:r>
              <a:rPr lang="en-US" sz="1600" dirty="0">
                <a:solidFill>
                  <a:srgbClr val="800000"/>
                </a:solidFill>
              </a:rPr>
              <a:t>User can access the account number and add amount</a:t>
            </a:r>
          </a:p>
          <a:p>
            <a:r>
              <a:rPr lang="en-US" sz="1600" dirty="0">
                <a:solidFill>
                  <a:srgbClr val="800000"/>
                </a:solidFill>
              </a:rPr>
              <a:t>User can access the account number and if didn’t fill any amount </a:t>
            </a:r>
          </a:p>
          <a:p>
            <a:r>
              <a:rPr lang="en-US" sz="1600" dirty="0">
                <a:solidFill>
                  <a:srgbClr val="800000"/>
                </a:solidFill>
              </a:rPr>
              <a:t>User can access the account number and if we add alphabet instead of numbers</a:t>
            </a:r>
          </a:p>
          <a:p>
            <a:r>
              <a:rPr lang="en-US" sz="1600" dirty="0">
                <a:solidFill>
                  <a:srgbClr val="800000"/>
                </a:solidFill>
              </a:rPr>
              <a:t>User can’t choose account number and can’t fill amount</a:t>
            </a:r>
          </a:p>
          <a:p>
            <a:r>
              <a:rPr lang="en-US" sz="1600" dirty="0">
                <a:solidFill>
                  <a:srgbClr val="800000"/>
                </a:solidFill>
              </a:rPr>
              <a:t>User can access the amount number and if we add special character in amount</a:t>
            </a:r>
            <a:endParaRPr lang="en-IN" sz="1600" dirty="0">
              <a:solidFill>
                <a:srgbClr val="800000"/>
              </a:solidFill>
            </a:endParaRPr>
          </a:p>
        </p:txBody>
      </p:sp>
      <p:pic>
        <p:nvPicPr>
          <p:cNvPr id="6" name="Content Placeholder 5">
            <a:extLst>
              <a:ext uri="{FF2B5EF4-FFF2-40B4-BE49-F238E27FC236}">
                <a16:creationId xmlns:a16="http://schemas.microsoft.com/office/drawing/2014/main" id="{3F6E98E5-4FBD-D182-08BC-4AC0F119FA48}"/>
              </a:ext>
            </a:extLst>
          </p:cNvPr>
          <p:cNvPicPr>
            <a:picLocks noGrp="1" noChangeAspect="1"/>
          </p:cNvPicPr>
          <p:nvPr>
            <p:ph sz="half" idx="2"/>
          </p:nvPr>
        </p:nvPicPr>
        <p:blipFill>
          <a:blip r:embed="rId2"/>
          <a:stretch>
            <a:fillRect/>
          </a:stretch>
        </p:blipFill>
        <p:spPr>
          <a:xfrm>
            <a:off x="6303987" y="2465388"/>
            <a:ext cx="5305307" cy="3881624"/>
          </a:xfrm>
        </p:spPr>
      </p:pic>
    </p:spTree>
    <p:extLst>
      <p:ext uri="{BB962C8B-B14F-4D97-AF65-F5344CB8AC3E}">
        <p14:creationId xmlns:p14="http://schemas.microsoft.com/office/powerpoint/2010/main" val="3328177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5F8C-BF83-A3A9-7C06-F9C4FD93FD9F}"/>
              </a:ext>
            </a:extLst>
          </p:cNvPr>
          <p:cNvSpPr>
            <a:spLocks noGrp="1"/>
          </p:cNvSpPr>
          <p:nvPr>
            <p:ph type="title"/>
          </p:nvPr>
        </p:nvSpPr>
        <p:spPr/>
        <p:txBody>
          <a:bodyPr/>
          <a:lstStyle/>
          <a:p>
            <a:r>
              <a:rPr lang="en-US" dirty="0"/>
              <a:t>Module - Search By TRN no on View Checking (Test Cases)</a:t>
            </a:r>
            <a:endParaRPr lang="en-IN" dirty="0"/>
          </a:p>
        </p:txBody>
      </p:sp>
      <p:sp>
        <p:nvSpPr>
          <p:cNvPr id="3" name="Content Placeholder 2">
            <a:extLst>
              <a:ext uri="{FF2B5EF4-FFF2-40B4-BE49-F238E27FC236}">
                <a16:creationId xmlns:a16="http://schemas.microsoft.com/office/drawing/2014/main" id="{5DAAB0F9-C58D-AB98-BFB7-7FCE3C50BDCE}"/>
              </a:ext>
            </a:extLst>
          </p:cNvPr>
          <p:cNvSpPr>
            <a:spLocks noGrp="1"/>
          </p:cNvSpPr>
          <p:nvPr>
            <p:ph sz="half" idx="1"/>
          </p:nvPr>
        </p:nvSpPr>
        <p:spPr/>
        <p:txBody>
          <a:bodyPr>
            <a:normAutofit fontScale="70000" lnSpcReduction="20000"/>
          </a:bodyPr>
          <a:lstStyle/>
          <a:p>
            <a:r>
              <a:rPr lang="en-US" sz="4000" dirty="0">
                <a:solidFill>
                  <a:schemeClr val="tx1"/>
                </a:solidFill>
              </a:rPr>
              <a:t>User is Searching for correct TRN</a:t>
            </a:r>
          </a:p>
          <a:p>
            <a:r>
              <a:rPr lang="en-US" sz="4000" dirty="0">
                <a:solidFill>
                  <a:schemeClr val="tx1"/>
                </a:solidFill>
              </a:rPr>
              <a:t>User is Searching for incorrect TRN </a:t>
            </a:r>
          </a:p>
          <a:p>
            <a:r>
              <a:rPr lang="en-US" sz="4000" dirty="0">
                <a:solidFill>
                  <a:schemeClr val="tx1"/>
                </a:solidFill>
              </a:rPr>
              <a:t>User gives Empty TRN field</a:t>
            </a:r>
          </a:p>
          <a:p>
            <a:r>
              <a:rPr lang="en-US" sz="4000" dirty="0">
                <a:solidFill>
                  <a:schemeClr val="tx1"/>
                </a:solidFill>
              </a:rPr>
              <a:t>User  Search TRN with Spaces</a:t>
            </a:r>
            <a:endParaRPr lang="en-IN" sz="4000" dirty="0">
              <a:solidFill>
                <a:schemeClr val="tx1"/>
              </a:solidFill>
            </a:endParaRPr>
          </a:p>
        </p:txBody>
      </p:sp>
      <p:pic>
        <p:nvPicPr>
          <p:cNvPr id="10" name="Content Placeholder 9">
            <a:extLst>
              <a:ext uri="{FF2B5EF4-FFF2-40B4-BE49-F238E27FC236}">
                <a16:creationId xmlns:a16="http://schemas.microsoft.com/office/drawing/2014/main" id="{BE41DC6A-0E48-4E38-370A-27D238C2885C}"/>
              </a:ext>
            </a:extLst>
          </p:cNvPr>
          <p:cNvPicPr>
            <a:picLocks noGrp="1" noChangeAspect="1"/>
          </p:cNvPicPr>
          <p:nvPr>
            <p:ph sz="half" idx="2"/>
          </p:nvPr>
        </p:nvPicPr>
        <p:blipFill>
          <a:blip r:embed="rId2"/>
          <a:stretch>
            <a:fillRect/>
          </a:stretch>
        </p:blipFill>
        <p:spPr>
          <a:xfrm>
            <a:off x="5638800" y="2483224"/>
            <a:ext cx="5394325" cy="3702423"/>
          </a:xfrm>
        </p:spPr>
      </p:pic>
    </p:spTree>
    <p:extLst>
      <p:ext uri="{BB962C8B-B14F-4D97-AF65-F5344CB8AC3E}">
        <p14:creationId xmlns:p14="http://schemas.microsoft.com/office/powerpoint/2010/main" val="3317442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CFD3-CD76-B8E5-98A0-9A2BB5ADD7FD}"/>
              </a:ext>
            </a:extLst>
          </p:cNvPr>
          <p:cNvSpPr>
            <a:spLocks noGrp="1"/>
          </p:cNvSpPr>
          <p:nvPr>
            <p:ph type="title"/>
          </p:nvPr>
        </p:nvSpPr>
        <p:spPr/>
        <p:txBody>
          <a:bodyPr/>
          <a:lstStyle/>
          <a:p>
            <a:r>
              <a:rPr lang="en-US" dirty="0"/>
              <a:t>Module - Search by TRN no on View Savings Accounts(Test Cases)</a:t>
            </a:r>
            <a:endParaRPr lang="en-IN" dirty="0"/>
          </a:p>
        </p:txBody>
      </p:sp>
      <p:sp>
        <p:nvSpPr>
          <p:cNvPr id="3" name="Content Placeholder 2">
            <a:extLst>
              <a:ext uri="{FF2B5EF4-FFF2-40B4-BE49-F238E27FC236}">
                <a16:creationId xmlns:a16="http://schemas.microsoft.com/office/drawing/2014/main" id="{4C858F24-8D30-B036-B8CD-A96889F0489D}"/>
              </a:ext>
            </a:extLst>
          </p:cNvPr>
          <p:cNvSpPr>
            <a:spLocks noGrp="1"/>
          </p:cNvSpPr>
          <p:nvPr>
            <p:ph sz="half" idx="1"/>
          </p:nvPr>
        </p:nvSpPr>
        <p:spPr/>
        <p:txBody>
          <a:bodyPr>
            <a:normAutofit fontScale="77500" lnSpcReduction="20000"/>
          </a:bodyPr>
          <a:lstStyle/>
          <a:p>
            <a:r>
              <a:rPr lang="en-IN" sz="3600" dirty="0">
                <a:solidFill>
                  <a:schemeClr val="accent1"/>
                </a:solidFill>
              </a:rPr>
              <a:t>Search for validate search box with amount</a:t>
            </a:r>
          </a:p>
          <a:p>
            <a:r>
              <a:rPr lang="en-IN" sz="3600" dirty="0">
                <a:solidFill>
                  <a:schemeClr val="accent1"/>
                </a:solidFill>
              </a:rPr>
              <a:t>Search for search box with negative TRN</a:t>
            </a:r>
          </a:p>
          <a:p>
            <a:r>
              <a:rPr lang="en-IN" sz="3600" dirty="0">
                <a:solidFill>
                  <a:schemeClr val="accent1"/>
                </a:solidFill>
              </a:rPr>
              <a:t>Search for search box with category</a:t>
            </a:r>
          </a:p>
          <a:p>
            <a:r>
              <a:rPr lang="en-IN" sz="3600" dirty="0">
                <a:solidFill>
                  <a:schemeClr val="accent1"/>
                </a:solidFill>
              </a:rPr>
              <a:t>Search for search box with date</a:t>
            </a:r>
          </a:p>
        </p:txBody>
      </p:sp>
      <p:pic>
        <p:nvPicPr>
          <p:cNvPr id="5" name="Content Placeholder 5">
            <a:extLst>
              <a:ext uri="{FF2B5EF4-FFF2-40B4-BE49-F238E27FC236}">
                <a16:creationId xmlns:a16="http://schemas.microsoft.com/office/drawing/2014/main" id="{1BFF674D-97B2-62E6-D429-B0D7F0DC0436}"/>
              </a:ext>
            </a:extLst>
          </p:cNvPr>
          <p:cNvPicPr>
            <a:picLocks noGrp="1" noChangeAspect="1"/>
          </p:cNvPicPr>
          <p:nvPr>
            <p:ph sz="half" idx="2"/>
          </p:nvPr>
        </p:nvPicPr>
        <p:blipFill>
          <a:blip r:embed="rId2"/>
          <a:stretch>
            <a:fillRect/>
          </a:stretch>
        </p:blipFill>
        <p:spPr>
          <a:xfrm>
            <a:off x="6208712" y="2603500"/>
            <a:ext cx="5293005" cy="3546288"/>
          </a:xfrm>
        </p:spPr>
      </p:pic>
    </p:spTree>
    <p:extLst>
      <p:ext uri="{BB962C8B-B14F-4D97-AF65-F5344CB8AC3E}">
        <p14:creationId xmlns:p14="http://schemas.microsoft.com/office/powerpoint/2010/main" val="2103537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F5C2-2A6C-1B12-0C0B-E1F805D3304A}"/>
              </a:ext>
            </a:extLst>
          </p:cNvPr>
          <p:cNvSpPr>
            <a:spLocks noGrp="1"/>
          </p:cNvSpPr>
          <p:nvPr>
            <p:ph type="title"/>
          </p:nvPr>
        </p:nvSpPr>
        <p:spPr/>
        <p:txBody>
          <a:bodyPr/>
          <a:lstStyle/>
          <a:p>
            <a:r>
              <a:rPr lang="en-US" dirty="0"/>
              <a:t>Extent Reports:</a:t>
            </a:r>
            <a:endParaRPr lang="en-IN" dirty="0"/>
          </a:p>
        </p:txBody>
      </p:sp>
      <p:sp>
        <p:nvSpPr>
          <p:cNvPr id="3" name="Content Placeholder 2">
            <a:extLst>
              <a:ext uri="{FF2B5EF4-FFF2-40B4-BE49-F238E27FC236}">
                <a16:creationId xmlns:a16="http://schemas.microsoft.com/office/drawing/2014/main" id="{AAC67A1B-5FCA-E89F-522B-342134EC4F9F}"/>
              </a:ext>
            </a:extLst>
          </p:cNvPr>
          <p:cNvSpPr>
            <a:spLocks noGrp="1"/>
          </p:cNvSpPr>
          <p:nvPr>
            <p:ph idx="1"/>
          </p:nvPr>
        </p:nvSpPr>
        <p:spPr/>
        <p:txBody>
          <a:bodyPr/>
          <a:lstStyle/>
          <a:p>
            <a:r>
              <a:rPr lang="en-US" dirty="0"/>
              <a:t>Extent Reports is a reporting library for test automation that creates detailed and visually appealing reports, integrating with frameworks like TestNG and JUnit to provide comprehensive insights into test execution results.</a:t>
            </a:r>
          </a:p>
          <a:p>
            <a:r>
              <a:rPr lang="en-US" dirty="0"/>
              <a:t>The reports generated by Extent Reports are interactive, providing collapsible sections, tooltips, and other features that make it easy to navigate and understand the test results.</a:t>
            </a:r>
          </a:p>
          <a:p>
            <a:endParaRPr lang="en-IN" dirty="0"/>
          </a:p>
        </p:txBody>
      </p:sp>
    </p:spTree>
    <p:extLst>
      <p:ext uri="{BB962C8B-B14F-4D97-AF65-F5344CB8AC3E}">
        <p14:creationId xmlns:p14="http://schemas.microsoft.com/office/powerpoint/2010/main" val="1784892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C08D65-0AA0-24A5-8E20-AD0F9255278C}"/>
              </a:ext>
            </a:extLst>
          </p:cNvPr>
          <p:cNvPicPr>
            <a:picLocks noChangeAspect="1"/>
          </p:cNvPicPr>
          <p:nvPr/>
        </p:nvPicPr>
        <p:blipFill>
          <a:blip r:embed="rId2"/>
          <a:stretch>
            <a:fillRect/>
          </a:stretch>
        </p:blipFill>
        <p:spPr>
          <a:xfrm>
            <a:off x="1855102" y="411218"/>
            <a:ext cx="8481795" cy="6035563"/>
          </a:xfrm>
          <a:prstGeom prst="rect">
            <a:avLst/>
          </a:prstGeom>
        </p:spPr>
      </p:pic>
    </p:spTree>
    <p:extLst>
      <p:ext uri="{BB962C8B-B14F-4D97-AF65-F5344CB8AC3E}">
        <p14:creationId xmlns:p14="http://schemas.microsoft.com/office/powerpoint/2010/main" val="2003356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1D987D-E29B-9D05-C23D-7E20EAAFB035}"/>
              </a:ext>
            </a:extLst>
          </p:cNvPr>
          <p:cNvPicPr>
            <a:picLocks noChangeAspect="1"/>
          </p:cNvPicPr>
          <p:nvPr/>
        </p:nvPicPr>
        <p:blipFill>
          <a:blip r:embed="rId2"/>
          <a:stretch>
            <a:fillRect/>
          </a:stretch>
        </p:blipFill>
        <p:spPr>
          <a:xfrm>
            <a:off x="1851292" y="1859144"/>
            <a:ext cx="8489416" cy="3139712"/>
          </a:xfrm>
          <a:prstGeom prst="rect">
            <a:avLst/>
          </a:prstGeom>
        </p:spPr>
      </p:pic>
    </p:spTree>
    <p:extLst>
      <p:ext uri="{BB962C8B-B14F-4D97-AF65-F5344CB8AC3E}">
        <p14:creationId xmlns:p14="http://schemas.microsoft.com/office/powerpoint/2010/main" val="1333585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8E4F47-B92C-A74B-4614-114EAA7C9694}"/>
              </a:ext>
            </a:extLst>
          </p:cNvPr>
          <p:cNvPicPr>
            <a:picLocks noChangeAspect="1"/>
          </p:cNvPicPr>
          <p:nvPr/>
        </p:nvPicPr>
        <p:blipFill>
          <a:blip r:embed="rId2"/>
          <a:stretch>
            <a:fillRect/>
          </a:stretch>
        </p:blipFill>
        <p:spPr>
          <a:xfrm>
            <a:off x="1900826" y="921802"/>
            <a:ext cx="8390347" cy="5014395"/>
          </a:xfrm>
          <a:prstGeom prst="rect">
            <a:avLst/>
          </a:prstGeom>
        </p:spPr>
      </p:pic>
    </p:spTree>
    <p:extLst>
      <p:ext uri="{BB962C8B-B14F-4D97-AF65-F5344CB8AC3E}">
        <p14:creationId xmlns:p14="http://schemas.microsoft.com/office/powerpoint/2010/main" val="350880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C469-1177-56B2-2D1A-2077601A0CB8}"/>
              </a:ext>
            </a:extLst>
          </p:cNvPr>
          <p:cNvSpPr>
            <a:spLocks noGrp="1"/>
          </p:cNvSpPr>
          <p:nvPr>
            <p:ph type="title"/>
          </p:nvPr>
        </p:nvSpPr>
        <p:spPr/>
        <p:txBody>
          <a:bodyPr/>
          <a:lstStyle/>
          <a:p>
            <a:r>
              <a:rPr lang="en-US" dirty="0"/>
              <a:t>Digital Demo Bank Feature:</a:t>
            </a:r>
            <a:endParaRPr lang="en-IN" dirty="0"/>
          </a:p>
        </p:txBody>
      </p:sp>
      <p:sp>
        <p:nvSpPr>
          <p:cNvPr id="3" name="Content Placeholder 2">
            <a:extLst>
              <a:ext uri="{FF2B5EF4-FFF2-40B4-BE49-F238E27FC236}">
                <a16:creationId xmlns:a16="http://schemas.microsoft.com/office/drawing/2014/main" id="{598905BF-AD53-FC00-7B27-F9CD2C31C78A}"/>
              </a:ext>
            </a:extLst>
          </p:cNvPr>
          <p:cNvSpPr>
            <a:spLocks noGrp="1"/>
          </p:cNvSpPr>
          <p:nvPr>
            <p:ph idx="1"/>
          </p:nvPr>
        </p:nvSpPr>
        <p:spPr/>
        <p:txBody>
          <a:bodyPr>
            <a:normAutofit/>
          </a:bodyPr>
          <a:lstStyle/>
          <a:p>
            <a:r>
              <a:rPr lang="en-US" sz="2400" b="0" i="0" dirty="0">
                <a:solidFill>
                  <a:srgbClr val="0066FF"/>
                </a:solidFill>
                <a:effectLst/>
                <a:latin typeface="Lota Grotesque"/>
              </a:rPr>
              <a:t>It is a simulated bank that allows you to test Tink products without using real bank credentials.</a:t>
            </a:r>
          </a:p>
          <a:p>
            <a:r>
              <a:rPr lang="en-US" sz="2400" dirty="0">
                <a:solidFill>
                  <a:srgbClr val="0066FF"/>
                </a:solidFill>
                <a:latin typeface="Lota Grotesque"/>
              </a:rPr>
              <a:t>This site has many features which includes Depositing money into your account and withdrawing money from your account and transferring money from one account to another account and it also has features as saving accounts and checking accounts.</a:t>
            </a:r>
          </a:p>
          <a:p>
            <a:r>
              <a:rPr lang="en-US" sz="2400" dirty="0">
                <a:solidFill>
                  <a:srgbClr val="0066FF"/>
                </a:solidFill>
                <a:latin typeface="Lota Grotesque"/>
              </a:rPr>
              <a:t>We can see the total amount in our account also.</a:t>
            </a:r>
            <a:endParaRPr lang="en-IN" sz="2400" dirty="0">
              <a:solidFill>
                <a:srgbClr val="0066FF"/>
              </a:solidFill>
            </a:endParaRPr>
          </a:p>
        </p:txBody>
      </p:sp>
    </p:spTree>
    <p:extLst>
      <p:ext uri="{BB962C8B-B14F-4D97-AF65-F5344CB8AC3E}">
        <p14:creationId xmlns:p14="http://schemas.microsoft.com/office/powerpoint/2010/main" val="78635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B3C3E4-A465-BC5D-57B0-FB869629A240}"/>
              </a:ext>
            </a:extLst>
          </p:cNvPr>
          <p:cNvPicPr>
            <a:picLocks noChangeAspect="1"/>
          </p:cNvPicPr>
          <p:nvPr/>
        </p:nvPicPr>
        <p:blipFill>
          <a:blip r:embed="rId2"/>
          <a:stretch>
            <a:fillRect/>
          </a:stretch>
        </p:blipFill>
        <p:spPr>
          <a:xfrm>
            <a:off x="1851292" y="582683"/>
            <a:ext cx="8489416" cy="5692633"/>
          </a:xfrm>
          <a:prstGeom prst="rect">
            <a:avLst/>
          </a:prstGeom>
        </p:spPr>
      </p:pic>
    </p:spTree>
    <p:extLst>
      <p:ext uri="{BB962C8B-B14F-4D97-AF65-F5344CB8AC3E}">
        <p14:creationId xmlns:p14="http://schemas.microsoft.com/office/powerpoint/2010/main" val="2187600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3A546D-471E-2E75-B500-3434E0B5FFBD}"/>
              </a:ext>
            </a:extLst>
          </p:cNvPr>
          <p:cNvPicPr>
            <a:picLocks noChangeAspect="1"/>
          </p:cNvPicPr>
          <p:nvPr/>
        </p:nvPicPr>
        <p:blipFill>
          <a:blip r:embed="rId2"/>
          <a:stretch>
            <a:fillRect/>
          </a:stretch>
        </p:blipFill>
        <p:spPr>
          <a:xfrm>
            <a:off x="1858913" y="491235"/>
            <a:ext cx="8474174" cy="5875529"/>
          </a:xfrm>
          <a:prstGeom prst="rect">
            <a:avLst/>
          </a:prstGeom>
        </p:spPr>
      </p:pic>
    </p:spTree>
    <p:extLst>
      <p:ext uri="{BB962C8B-B14F-4D97-AF65-F5344CB8AC3E}">
        <p14:creationId xmlns:p14="http://schemas.microsoft.com/office/powerpoint/2010/main" val="1554795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301CC8-C8A4-B887-9EF7-C33741688C89}"/>
              </a:ext>
            </a:extLst>
          </p:cNvPr>
          <p:cNvPicPr>
            <a:picLocks noChangeAspect="1"/>
          </p:cNvPicPr>
          <p:nvPr/>
        </p:nvPicPr>
        <p:blipFill>
          <a:blip r:embed="rId2"/>
          <a:stretch>
            <a:fillRect/>
          </a:stretch>
        </p:blipFill>
        <p:spPr>
          <a:xfrm>
            <a:off x="1889395" y="632217"/>
            <a:ext cx="8413209" cy="5593565"/>
          </a:xfrm>
          <a:prstGeom prst="rect">
            <a:avLst/>
          </a:prstGeom>
        </p:spPr>
      </p:pic>
    </p:spTree>
    <p:extLst>
      <p:ext uri="{BB962C8B-B14F-4D97-AF65-F5344CB8AC3E}">
        <p14:creationId xmlns:p14="http://schemas.microsoft.com/office/powerpoint/2010/main" val="80602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51CE3D-E6C4-2BC6-5F7E-067775669C34}"/>
              </a:ext>
            </a:extLst>
          </p:cNvPr>
          <p:cNvPicPr>
            <a:picLocks noChangeAspect="1"/>
          </p:cNvPicPr>
          <p:nvPr/>
        </p:nvPicPr>
        <p:blipFill>
          <a:blip r:embed="rId2"/>
          <a:stretch>
            <a:fillRect/>
          </a:stretch>
        </p:blipFill>
        <p:spPr>
          <a:xfrm>
            <a:off x="1931309" y="533149"/>
            <a:ext cx="8329382" cy="5791702"/>
          </a:xfrm>
          <a:prstGeom prst="rect">
            <a:avLst/>
          </a:prstGeom>
        </p:spPr>
      </p:pic>
    </p:spTree>
    <p:extLst>
      <p:ext uri="{BB962C8B-B14F-4D97-AF65-F5344CB8AC3E}">
        <p14:creationId xmlns:p14="http://schemas.microsoft.com/office/powerpoint/2010/main" val="786177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AD94F8-1982-0042-0123-FA59B169ED12}"/>
              </a:ext>
            </a:extLst>
          </p:cNvPr>
          <p:cNvPicPr>
            <a:picLocks noChangeAspect="1"/>
          </p:cNvPicPr>
          <p:nvPr/>
        </p:nvPicPr>
        <p:blipFill>
          <a:blip r:embed="rId2"/>
          <a:stretch>
            <a:fillRect/>
          </a:stretch>
        </p:blipFill>
        <p:spPr>
          <a:xfrm>
            <a:off x="1851292" y="491235"/>
            <a:ext cx="8489416" cy="5875529"/>
          </a:xfrm>
          <a:prstGeom prst="rect">
            <a:avLst/>
          </a:prstGeom>
        </p:spPr>
      </p:pic>
    </p:spTree>
    <p:extLst>
      <p:ext uri="{BB962C8B-B14F-4D97-AF65-F5344CB8AC3E}">
        <p14:creationId xmlns:p14="http://schemas.microsoft.com/office/powerpoint/2010/main" val="844843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A9B4D9-B8C8-D2C0-A058-0F6A427ADD52}"/>
              </a:ext>
            </a:extLst>
          </p:cNvPr>
          <p:cNvPicPr>
            <a:picLocks noChangeAspect="1"/>
          </p:cNvPicPr>
          <p:nvPr/>
        </p:nvPicPr>
        <p:blipFill>
          <a:blip r:embed="rId2"/>
          <a:stretch>
            <a:fillRect/>
          </a:stretch>
        </p:blipFill>
        <p:spPr>
          <a:xfrm>
            <a:off x="1851292" y="407408"/>
            <a:ext cx="8489416" cy="6043184"/>
          </a:xfrm>
          <a:prstGeom prst="rect">
            <a:avLst/>
          </a:prstGeom>
        </p:spPr>
      </p:pic>
    </p:spTree>
    <p:extLst>
      <p:ext uri="{BB962C8B-B14F-4D97-AF65-F5344CB8AC3E}">
        <p14:creationId xmlns:p14="http://schemas.microsoft.com/office/powerpoint/2010/main" val="2045739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B38A49-F33D-0458-7B55-07640ABA3AAA}"/>
              </a:ext>
            </a:extLst>
          </p:cNvPr>
          <p:cNvPicPr>
            <a:picLocks noChangeAspect="1"/>
          </p:cNvPicPr>
          <p:nvPr/>
        </p:nvPicPr>
        <p:blipFill>
          <a:blip r:embed="rId2"/>
          <a:stretch>
            <a:fillRect/>
          </a:stretch>
        </p:blipFill>
        <p:spPr>
          <a:xfrm>
            <a:off x="1843671" y="475994"/>
            <a:ext cx="8504657" cy="5906012"/>
          </a:xfrm>
          <a:prstGeom prst="rect">
            <a:avLst/>
          </a:prstGeom>
        </p:spPr>
      </p:pic>
    </p:spTree>
    <p:extLst>
      <p:ext uri="{BB962C8B-B14F-4D97-AF65-F5344CB8AC3E}">
        <p14:creationId xmlns:p14="http://schemas.microsoft.com/office/powerpoint/2010/main" val="2842189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4F52FB-BFEE-5238-E0CE-5C7B864EE96A}"/>
              </a:ext>
            </a:extLst>
          </p:cNvPr>
          <p:cNvPicPr>
            <a:picLocks noChangeAspect="1"/>
          </p:cNvPicPr>
          <p:nvPr/>
        </p:nvPicPr>
        <p:blipFill>
          <a:blip r:embed="rId2"/>
          <a:stretch>
            <a:fillRect/>
          </a:stretch>
        </p:blipFill>
        <p:spPr>
          <a:xfrm>
            <a:off x="251012" y="769970"/>
            <a:ext cx="11689976" cy="5318059"/>
          </a:xfrm>
          <a:prstGeom prst="rect">
            <a:avLst/>
          </a:prstGeom>
        </p:spPr>
      </p:pic>
    </p:spTree>
    <p:extLst>
      <p:ext uri="{BB962C8B-B14F-4D97-AF65-F5344CB8AC3E}">
        <p14:creationId xmlns:p14="http://schemas.microsoft.com/office/powerpoint/2010/main" val="2866183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46572C-2D8B-533E-81C8-38938F533231}"/>
              </a:ext>
            </a:extLst>
          </p:cNvPr>
          <p:cNvPicPr>
            <a:picLocks noChangeAspect="1"/>
          </p:cNvPicPr>
          <p:nvPr/>
        </p:nvPicPr>
        <p:blipFill>
          <a:blip r:embed="rId2"/>
          <a:stretch>
            <a:fillRect/>
          </a:stretch>
        </p:blipFill>
        <p:spPr>
          <a:xfrm>
            <a:off x="152400" y="725595"/>
            <a:ext cx="11564471" cy="5729539"/>
          </a:xfrm>
          <a:prstGeom prst="rect">
            <a:avLst/>
          </a:prstGeom>
        </p:spPr>
      </p:pic>
    </p:spTree>
    <p:extLst>
      <p:ext uri="{BB962C8B-B14F-4D97-AF65-F5344CB8AC3E}">
        <p14:creationId xmlns:p14="http://schemas.microsoft.com/office/powerpoint/2010/main" val="3603735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CF0309-2AE8-3A3C-857A-68CF35B1B8E9}"/>
              </a:ext>
            </a:extLst>
          </p:cNvPr>
          <p:cNvPicPr>
            <a:picLocks noChangeAspect="1"/>
          </p:cNvPicPr>
          <p:nvPr/>
        </p:nvPicPr>
        <p:blipFill>
          <a:blip r:embed="rId2"/>
          <a:stretch>
            <a:fillRect/>
          </a:stretch>
        </p:blipFill>
        <p:spPr>
          <a:xfrm>
            <a:off x="98612" y="1034598"/>
            <a:ext cx="11492753" cy="4788803"/>
          </a:xfrm>
          <a:prstGeom prst="rect">
            <a:avLst/>
          </a:prstGeom>
        </p:spPr>
      </p:pic>
    </p:spTree>
    <p:extLst>
      <p:ext uri="{BB962C8B-B14F-4D97-AF65-F5344CB8AC3E}">
        <p14:creationId xmlns:p14="http://schemas.microsoft.com/office/powerpoint/2010/main" val="1490118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3154-0B4F-9709-78FC-D78C8D04635B}"/>
              </a:ext>
            </a:extLst>
          </p:cNvPr>
          <p:cNvSpPr>
            <a:spLocks noGrp="1"/>
          </p:cNvSpPr>
          <p:nvPr>
            <p:ph type="title"/>
          </p:nvPr>
        </p:nvSpPr>
        <p:spPr>
          <a:xfrm>
            <a:off x="913775" y="618517"/>
            <a:ext cx="10364451" cy="1104405"/>
          </a:xfrm>
        </p:spPr>
        <p:txBody>
          <a:bodyPr/>
          <a:lstStyle/>
          <a:p>
            <a:r>
              <a:rPr lang="en-US" dirty="0">
                <a:latin typeface="Algerian" panose="04020705040A02060702" pitchFamily="82" charset="0"/>
              </a:rPr>
              <a:t>Automation Testing</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E9177FE6-77BF-404D-B79A-160AE9B588FF}"/>
              </a:ext>
            </a:extLst>
          </p:cNvPr>
          <p:cNvSpPr>
            <a:spLocks noGrp="1"/>
          </p:cNvSpPr>
          <p:nvPr>
            <p:ph sz="quarter" idx="13"/>
          </p:nvPr>
        </p:nvSpPr>
        <p:spPr/>
        <p:txBody>
          <a:bodyPr>
            <a:normAutofit/>
          </a:bodyPr>
          <a:lstStyle/>
          <a:p>
            <a:r>
              <a:rPr lang="en-US" sz="2800" dirty="0">
                <a:solidFill>
                  <a:srgbClr val="0000CC"/>
                </a:solidFill>
                <a:latin typeface="Times New Roman" panose="02020603050405020304" pitchFamily="18" charset="0"/>
                <a:cs typeface="Times New Roman" panose="02020603050405020304" pitchFamily="18" charset="0"/>
              </a:rPr>
              <a:t>Automation testing is a process of using specialized software tools to automate the execution of tests. </a:t>
            </a:r>
          </a:p>
          <a:p>
            <a:r>
              <a:rPr lang="en-US" sz="2800" dirty="0">
                <a:solidFill>
                  <a:srgbClr val="0000CC"/>
                </a:solidFill>
                <a:latin typeface="Times New Roman" panose="02020603050405020304" pitchFamily="18" charset="0"/>
                <a:cs typeface="Times New Roman" panose="02020603050405020304" pitchFamily="18" charset="0"/>
              </a:rPr>
              <a:t>It helps in improving the efficiency and effectiveness of software testing</a:t>
            </a:r>
            <a:endParaRPr lang="en-IN" sz="2800"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3198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8EFFB-A210-DA1C-D248-22FD3AE7D5B3}"/>
              </a:ext>
            </a:extLst>
          </p:cNvPr>
          <p:cNvSpPr>
            <a:spLocks noGrp="1"/>
          </p:cNvSpPr>
          <p:nvPr>
            <p:ph type="title"/>
          </p:nvPr>
        </p:nvSpPr>
        <p:spPr/>
        <p:txBody>
          <a:bodyPr/>
          <a:lstStyle/>
          <a:p>
            <a:r>
              <a:rPr lang="en-US" dirty="0"/>
              <a:t>Jenkins:</a:t>
            </a:r>
            <a:endParaRPr lang="en-IN" dirty="0"/>
          </a:p>
        </p:txBody>
      </p:sp>
      <p:sp>
        <p:nvSpPr>
          <p:cNvPr id="3" name="Content Placeholder 2">
            <a:extLst>
              <a:ext uri="{FF2B5EF4-FFF2-40B4-BE49-F238E27FC236}">
                <a16:creationId xmlns:a16="http://schemas.microsoft.com/office/drawing/2014/main" id="{BC539FC2-67ED-FD38-0066-2A4FC97C823C}"/>
              </a:ext>
            </a:extLst>
          </p:cNvPr>
          <p:cNvSpPr>
            <a:spLocks noGrp="1"/>
          </p:cNvSpPr>
          <p:nvPr>
            <p:ph idx="1"/>
          </p:nvPr>
        </p:nvSpPr>
        <p:spPr/>
        <p:txBody>
          <a:bodyPr>
            <a:normAutofit/>
          </a:bodyPr>
          <a:lstStyle/>
          <a:p>
            <a:r>
              <a:rPr lang="en-US" sz="2800" dirty="0">
                <a:solidFill>
                  <a:schemeClr val="accent3">
                    <a:lumMod val="50000"/>
                  </a:schemeClr>
                </a:solidFill>
              </a:rPr>
              <a:t>Jenkins is an automation server used for building, testing, and deploying software. In testing, Jenkins automates test execution, integrates with testing frameworks, provides reporting, and integrates with version control systems to enhance the testing process.</a:t>
            </a:r>
            <a:endParaRPr lang="en-IN" sz="2800" dirty="0">
              <a:solidFill>
                <a:schemeClr val="accent3">
                  <a:lumMod val="50000"/>
                </a:schemeClr>
              </a:solidFill>
            </a:endParaRPr>
          </a:p>
        </p:txBody>
      </p:sp>
    </p:spTree>
    <p:extLst>
      <p:ext uri="{BB962C8B-B14F-4D97-AF65-F5344CB8AC3E}">
        <p14:creationId xmlns:p14="http://schemas.microsoft.com/office/powerpoint/2010/main" val="3209435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9DB2-C3BC-5055-26E1-45FA026938EF}"/>
              </a:ext>
            </a:extLst>
          </p:cNvPr>
          <p:cNvSpPr>
            <a:spLocks noGrp="1"/>
          </p:cNvSpPr>
          <p:nvPr>
            <p:ph type="title"/>
          </p:nvPr>
        </p:nvSpPr>
        <p:spPr/>
        <p:txBody>
          <a:bodyPr/>
          <a:lstStyle/>
          <a:p>
            <a:r>
              <a:rPr lang="en-US" dirty="0"/>
              <a:t>Jira:</a:t>
            </a:r>
            <a:endParaRPr lang="en-IN" dirty="0"/>
          </a:p>
        </p:txBody>
      </p:sp>
      <p:sp>
        <p:nvSpPr>
          <p:cNvPr id="3" name="Content Placeholder 2">
            <a:extLst>
              <a:ext uri="{FF2B5EF4-FFF2-40B4-BE49-F238E27FC236}">
                <a16:creationId xmlns:a16="http://schemas.microsoft.com/office/drawing/2014/main" id="{6E8BF60E-20CD-43BE-BC47-57ED97C8E32A}"/>
              </a:ext>
            </a:extLst>
          </p:cNvPr>
          <p:cNvSpPr>
            <a:spLocks noGrp="1"/>
          </p:cNvSpPr>
          <p:nvPr>
            <p:ph idx="1"/>
          </p:nvPr>
        </p:nvSpPr>
        <p:spPr>
          <a:xfrm>
            <a:off x="1154954" y="2402541"/>
            <a:ext cx="8825659" cy="3783106"/>
          </a:xfrm>
        </p:spPr>
        <p:txBody>
          <a:bodyPr>
            <a:noAutofit/>
          </a:bodyPr>
          <a:lstStyle/>
          <a:p>
            <a:r>
              <a:rPr lang="en-US" sz="2400" dirty="0">
                <a:solidFill>
                  <a:srgbClr val="FF00FF"/>
                </a:solidFill>
              </a:rPr>
              <a:t>Jira is a popular project management tool developed by Atlassian, commonly used for issue tracking, bug tracking, and agile project management. It allows teams to plan, track, and manage software development projects efficiently. Jira provides features for creating and prioritizing tasks, assigning work to team members, tracking progress through workflows, and generating reports to analyze project metrics. It is widely used in software development teams to streamline collaboration and improve productivity.</a:t>
            </a:r>
            <a:endParaRPr lang="en-IN" sz="2400" dirty="0">
              <a:solidFill>
                <a:srgbClr val="FF00FF"/>
              </a:solidFill>
            </a:endParaRPr>
          </a:p>
        </p:txBody>
      </p:sp>
    </p:spTree>
    <p:extLst>
      <p:ext uri="{BB962C8B-B14F-4D97-AF65-F5344CB8AC3E}">
        <p14:creationId xmlns:p14="http://schemas.microsoft.com/office/powerpoint/2010/main" val="118654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FF4507-C30E-9CC1-F338-CA98B49DC1ED}"/>
              </a:ext>
            </a:extLst>
          </p:cNvPr>
          <p:cNvPicPr>
            <a:picLocks noChangeAspect="1"/>
          </p:cNvPicPr>
          <p:nvPr/>
        </p:nvPicPr>
        <p:blipFill>
          <a:blip r:embed="rId2"/>
          <a:stretch>
            <a:fillRect/>
          </a:stretch>
        </p:blipFill>
        <p:spPr>
          <a:xfrm>
            <a:off x="224118" y="613259"/>
            <a:ext cx="11295529" cy="5631482"/>
          </a:xfrm>
          <a:prstGeom prst="rect">
            <a:avLst/>
          </a:prstGeom>
        </p:spPr>
      </p:pic>
    </p:spTree>
    <p:extLst>
      <p:ext uri="{BB962C8B-B14F-4D97-AF65-F5344CB8AC3E}">
        <p14:creationId xmlns:p14="http://schemas.microsoft.com/office/powerpoint/2010/main" val="3138856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3EB0D2-0D08-40E7-1D17-ED6C0FCF17FE}"/>
              </a:ext>
            </a:extLst>
          </p:cNvPr>
          <p:cNvPicPr>
            <a:picLocks noChangeAspect="1"/>
          </p:cNvPicPr>
          <p:nvPr/>
        </p:nvPicPr>
        <p:blipFill>
          <a:blip r:embed="rId2"/>
          <a:stretch>
            <a:fillRect/>
          </a:stretch>
        </p:blipFill>
        <p:spPr>
          <a:xfrm>
            <a:off x="215153" y="526143"/>
            <a:ext cx="11797554" cy="5805714"/>
          </a:xfrm>
          <a:prstGeom prst="rect">
            <a:avLst/>
          </a:prstGeom>
        </p:spPr>
      </p:pic>
    </p:spTree>
    <p:extLst>
      <p:ext uri="{BB962C8B-B14F-4D97-AF65-F5344CB8AC3E}">
        <p14:creationId xmlns:p14="http://schemas.microsoft.com/office/powerpoint/2010/main" val="2201818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EC1F-D9F9-8F36-FFE8-D3B87F60EF63}"/>
              </a:ext>
            </a:extLst>
          </p:cNvPr>
          <p:cNvSpPr>
            <a:spLocks noGrp="1"/>
          </p:cNvSpPr>
          <p:nvPr>
            <p:ph type="title"/>
          </p:nvPr>
        </p:nvSpPr>
        <p:spPr>
          <a:xfrm>
            <a:off x="1715293" y="3286562"/>
            <a:ext cx="8761413" cy="706964"/>
          </a:xfrm>
        </p:spPr>
        <p:txBody>
          <a:bodyPr/>
          <a:lstStyle/>
          <a:p>
            <a:pPr algn="ctr"/>
            <a:r>
              <a:rPr lang="en-US" dirty="0">
                <a:solidFill>
                  <a:srgbClr val="CC0099"/>
                </a:solidFill>
              </a:rPr>
              <a:t>Thank You</a:t>
            </a:r>
            <a:endParaRPr lang="en-IN" dirty="0">
              <a:solidFill>
                <a:srgbClr val="CC0099"/>
              </a:solidFill>
            </a:endParaRPr>
          </a:p>
        </p:txBody>
      </p:sp>
    </p:spTree>
    <p:extLst>
      <p:ext uri="{BB962C8B-B14F-4D97-AF65-F5344CB8AC3E}">
        <p14:creationId xmlns:p14="http://schemas.microsoft.com/office/powerpoint/2010/main" val="2361865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1292A-0E6A-D9BD-2E8B-1D00233EE99D}"/>
              </a:ext>
            </a:extLst>
          </p:cNvPr>
          <p:cNvSpPr>
            <a:spLocks noGrp="1"/>
          </p:cNvSpPr>
          <p:nvPr>
            <p:ph type="title"/>
          </p:nvPr>
        </p:nvSpPr>
        <p:spPr>
          <a:xfrm>
            <a:off x="913775" y="618518"/>
            <a:ext cx="10364451" cy="960026"/>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Technologies Used</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AE1FDB-D29F-7209-0A5F-A4F2B10C4599}"/>
              </a:ext>
            </a:extLst>
          </p:cNvPr>
          <p:cNvSpPr>
            <a:spLocks noGrp="1"/>
          </p:cNvSpPr>
          <p:nvPr>
            <p:ph sz="quarter" idx="13"/>
          </p:nvPr>
        </p:nvSpPr>
        <p:spPr>
          <a:xfrm>
            <a:off x="913774" y="2300438"/>
            <a:ext cx="10363826" cy="3490762"/>
          </a:xfrm>
        </p:spPr>
        <p:txBody>
          <a:bodyPr>
            <a:normAutofit lnSpcReduction="10000"/>
          </a:bodyPr>
          <a:lstStyle/>
          <a:p>
            <a:r>
              <a:rPr lang="en-US" sz="2800" dirty="0">
                <a:solidFill>
                  <a:schemeClr val="accent1">
                    <a:lumMod val="75000"/>
                  </a:schemeClr>
                </a:solidFill>
                <a:latin typeface="Aptos" panose="020B0004020202020204" pitchFamily="34" charset="0"/>
                <a:cs typeface="Times New Roman" panose="02020603050405020304" pitchFamily="18" charset="0"/>
              </a:rPr>
              <a:t>Selenium </a:t>
            </a:r>
          </a:p>
          <a:p>
            <a:r>
              <a:rPr lang="en-US" sz="2800" dirty="0">
                <a:solidFill>
                  <a:schemeClr val="accent1">
                    <a:lumMod val="75000"/>
                  </a:schemeClr>
                </a:solidFill>
                <a:latin typeface="Aptos" panose="020B0004020202020204" pitchFamily="34" charset="0"/>
                <a:cs typeface="Times New Roman" panose="02020603050405020304" pitchFamily="18" charset="0"/>
              </a:rPr>
              <a:t>Cucumber</a:t>
            </a:r>
          </a:p>
          <a:p>
            <a:r>
              <a:rPr lang="en-US" sz="2800" dirty="0" err="1">
                <a:solidFill>
                  <a:schemeClr val="accent1">
                    <a:lumMod val="75000"/>
                  </a:schemeClr>
                </a:solidFill>
                <a:latin typeface="Aptos" panose="020B0004020202020204" pitchFamily="34" charset="0"/>
                <a:cs typeface="Times New Roman" panose="02020603050405020304" pitchFamily="18" charset="0"/>
              </a:rPr>
              <a:t>Testng</a:t>
            </a:r>
            <a:r>
              <a:rPr lang="en-US" sz="2800" dirty="0">
                <a:solidFill>
                  <a:schemeClr val="accent1">
                    <a:lumMod val="75000"/>
                  </a:schemeClr>
                </a:solidFill>
                <a:latin typeface="Aptos" panose="020B0004020202020204" pitchFamily="34" charset="0"/>
                <a:cs typeface="Times New Roman" panose="02020603050405020304" pitchFamily="18" charset="0"/>
              </a:rPr>
              <a:t> </a:t>
            </a:r>
          </a:p>
          <a:p>
            <a:pPr lvl="1"/>
            <a:r>
              <a:rPr lang="en-US" sz="2600" dirty="0" err="1">
                <a:solidFill>
                  <a:schemeClr val="accent1">
                    <a:lumMod val="75000"/>
                  </a:schemeClr>
                </a:solidFill>
                <a:latin typeface="Aptos" panose="020B0004020202020204" pitchFamily="34" charset="0"/>
                <a:cs typeface="Times New Roman" panose="02020603050405020304" pitchFamily="18" charset="0"/>
              </a:rPr>
              <a:t>IRetryAnalyzer</a:t>
            </a:r>
            <a:endParaRPr lang="en-US" sz="2600" dirty="0">
              <a:solidFill>
                <a:schemeClr val="accent1">
                  <a:lumMod val="75000"/>
                </a:schemeClr>
              </a:solidFill>
              <a:latin typeface="Aptos" panose="020B0004020202020204" pitchFamily="34" charset="0"/>
              <a:cs typeface="Times New Roman" panose="02020603050405020304" pitchFamily="18" charset="0"/>
            </a:endParaRPr>
          </a:p>
          <a:p>
            <a:pPr lvl="1"/>
            <a:r>
              <a:rPr lang="en-US" sz="2600" dirty="0" err="1">
                <a:solidFill>
                  <a:schemeClr val="accent1">
                    <a:lumMod val="75000"/>
                  </a:schemeClr>
                </a:solidFill>
                <a:latin typeface="Aptos" panose="020B0004020202020204" pitchFamily="34" charset="0"/>
                <a:cs typeface="Times New Roman" panose="02020603050405020304" pitchFamily="18" charset="0"/>
              </a:rPr>
              <a:t>ITestListener</a:t>
            </a:r>
            <a:endParaRPr lang="en-US" sz="2600" dirty="0">
              <a:solidFill>
                <a:schemeClr val="accent1">
                  <a:lumMod val="75000"/>
                </a:schemeClr>
              </a:solidFill>
              <a:latin typeface="Aptos" panose="020B0004020202020204" pitchFamily="34" charset="0"/>
              <a:cs typeface="Times New Roman" panose="02020603050405020304" pitchFamily="18" charset="0"/>
            </a:endParaRPr>
          </a:p>
          <a:p>
            <a:pPr lvl="1"/>
            <a:r>
              <a:rPr lang="en-US" sz="2600" dirty="0">
                <a:solidFill>
                  <a:schemeClr val="accent1">
                    <a:lumMod val="75000"/>
                  </a:schemeClr>
                </a:solidFill>
                <a:latin typeface="Aptos" panose="020B0004020202020204" pitchFamily="34" charset="0"/>
                <a:cs typeface="Times New Roman" panose="02020603050405020304" pitchFamily="18" charset="0"/>
              </a:rPr>
              <a:t>Logs</a:t>
            </a:r>
          </a:p>
          <a:p>
            <a:r>
              <a:rPr lang="en-US" sz="2800" dirty="0">
                <a:solidFill>
                  <a:schemeClr val="accent1">
                    <a:lumMod val="75000"/>
                  </a:schemeClr>
                </a:solidFill>
                <a:latin typeface="Aptos" panose="020B0004020202020204" pitchFamily="34" charset="0"/>
                <a:cs typeface="Times New Roman" panose="02020603050405020304" pitchFamily="18" charset="0"/>
              </a:rPr>
              <a:t>Jira</a:t>
            </a:r>
            <a:endParaRPr lang="en-IN" sz="2800" dirty="0">
              <a:solidFill>
                <a:schemeClr val="accent1">
                  <a:lumMod val="75000"/>
                </a:schemeClr>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67462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7744D-0BF8-5558-B455-5B0DEA399839}"/>
              </a:ext>
            </a:extLst>
          </p:cNvPr>
          <p:cNvSpPr>
            <a:spLocks noGrp="1"/>
          </p:cNvSpPr>
          <p:nvPr>
            <p:ph type="title"/>
          </p:nvPr>
        </p:nvSpPr>
        <p:spPr/>
        <p:txBody>
          <a:bodyPr/>
          <a:lstStyle/>
          <a:p>
            <a:r>
              <a:rPr lang="en-US" dirty="0"/>
              <a:t>Cucumber:</a:t>
            </a:r>
            <a:endParaRPr lang="en-IN" dirty="0"/>
          </a:p>
        </p:txBody>
      </p:sp>
      <p:sp>
        <p:nvSpPr>
          <p:cNvPr id="3" name="Content Placeholder 2">
            <a:extLst>
              <a:ext uri="{FF2B5EF4-FFF2-40B4-BE49-F238E27FC236}">
                <a16:creationId xmlns:a16="http://schemas.microsoft.com/office/drawing/2014/main" id="{3D86CF61-2560-3E2E-AC4F-4380410651B6}"/>
              </a:ext>
            </a:extLst>
          </p:cNvPr>
          <p:cNvSpPr>
            <a:spLocks noGrp="1"/>
          </p:cNvSpPr>
          <p:nvPr>
            <p:ph idx="1"/>
          </p:nvPr>
        </p:nvSpPr>
        <p:spPr>
          <a:xfrm>
            <a:off x="349624" y="2268071"/>
            <a:ext cx="11143129" cy="4303058"/>
          </a:xfrm>
        </p:spPr>
        <p:txBody>
          <a:bodyPr>
            <a:normAutofit/>
          </a:bodyPr>
          <a:lstStyle/>
          <a:p>
            <a:r>
              <a:rPr lang="en-US" sz="2000" dirty="0">
                <a:solidFill>
                  <a:schemeClr val="accent4">
                    <a:lumMod val="75000"/>
                  </a:schemeClr>
                </a:solidFill>
              </a:rPr>
              <a:t>Cucumber is a testing tool that supports Behavior-Driven Development (BDD), allowing test cases to be written in a human-readable format. It uses the Gherkin syntax to describe application behavior in plain English, improving collaboration between teams.</a:t>
            </a:r>
          </a:p>
          <a:p>
            <a:r>
              <a:rPr lang="en-IN" sz="2000" dirty="0">
                <a:solidFill>
                  <a:schemeClr val="accent4">
                    <a:lumMod val="75000"/>
                  </a:schemeClr>
                </a:solidFill>
              </a:rPr>
              <a:t>Cucumber can be used in:</a:t>
            </a:r>
          </a:p>
          <a:p>
            <a:pPr>
              <a:buAutoNum type="arabicPeriod"/>
            </a:pPr>
            <a:r>
              <a:rPr lang="en-IN" sz="2000" i="0" dirty="0">
                <a:solidFill>
                  <a:schemeClr val="accent4">
                    <a:lumMod val="75000"/>
                  </a:schemeClr>
                </a:solidFill>
                <a:effectLst/>
                <a:latin typeface="Söhne"/>
              </a:rPr>
              <a:t>Automated Acceptance Testing</a:t>
            </a:r>
          </a:p>
          <a:p>
            <a:pPr>
              <a:buAutoNum type="arabicPeriod"/>
            </a:pPr>
            <a:r>
              <a:rPr lang="en-IN" sz="2000" i="0" dirty="0">
                <a:solidFill>
                  <a:schemeClr val="accent4">
                    <a:lumMod val="75000"/>
                  </a:schemeClr>
                </a:solidFill>
                <a:effectLst/>
                <a:latin typeface="Söhne"/>
              </a:rPr>
              <a:t>Collaboration between Teams</a:t>
            </a:r>
            <a:endParaRPr lang="en-IN" sz="2000" dirty="0">
              <a:solidFill>
                <a:schemeClr val="accent4">
                  <a:lumMod val="75000"/>
                </a:schemeClr>
              </a:solidFill>
              <a:latin typeface="Söhne"/>
            </a:endParaRPr>
          </a:p>
          <a:p>
            <a:pPr>
              <a:buAutoNum type="arabicPeriod"/>
            </a:pPr>
            <a:r>
              <a:rPr lang="en-IN" sz="2000" i="0" dirty="0">
                <a:solidFill>
                  <a:schemeClr val="accent4">
                    <a:lumMod val="75000"/>
                  </a:schemeClr>
                </a:solidFill>
                <a:effectLst/>
                <a:latin typeface="Söhne"/>
              </a:rPr>
              <a:t>Test Automation Integration</a:t>
            </a:r>
          </a:p>
          <a:p>
            <a:pPr>
              <a:buAutoNum type="arabicPeriod"/>
            </a:pPr>
            <a:r>
              <a:rPr lang="en-IN" sz="2000" i="0" dirty="0">
                <a:solidFill>
                  <a:schemeClr val="accent4">
                    <a:lumMod val="75000"/>
                  </a:schemeClr>
                </a:solidFill>
                <a:effectLst/>
                <a:latin typeface="Söhne"/>
              </a:rPr>
              <a:t>Regression Testing</a:t>
            </a:r>
            <a:endParaRPr lang="en-IN" sz="2000" dirty="0">
              <a:solidFill>
                <a:schemeClr val="accent4">
                  <a:lumMod val="75000"/>
                </a:schemeClr>
              </a:solidFill>
              <a:latin typeface="Söhne"/>
            </a:endParaRPr>
          </a:p>
          <a:p>
            <a:pPr>
              <a:buAutoNum type="arabicPeriod"/>
            </a:pPr>
            <a:r>
              <a:rPr lang="en-US" sz="2000" i="0" dirty="0">
                <a:solidFill>
                  <a:schemeClr val="accent4">
                    <a:lumMod val="75000"/>
                  </a:schemeClr>
                </a:solidFill>
                <a:effectLst/>
                <a:latin typeface="Söhne"/>
              </a:rPr>
              <a:t>Continuous Integration and Continuous Delivery (CI/CD)</a:t>
            </a:r>
            <a:endParaRPr lang="en-IN" sz="2000" dirty="0">
              <a:solidFill>
                <a:schemeClr val="accent4">
                  <a:lumMod val="75000"/>
                </a:schemeClr>
              </a:solidFill>
            </a:endParaRPr>
          </a:p>
        </p:txBody>
      </p:sp>
    </p:spTree>
    <p:extLst>
      <p:ext uri="{BB962C8B-B14F-4D97-AF65-F5344CB8AC3E}">
        <p14:creationId xmlns:p14="http://schemas.microsoft.com/office/powerpoint/2010/main" val="266799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BDA5-3A55-9C27-109F-FFA6ADB760A7}"/>
              </a:ext>
            </a:extLst>
          </p:cNvPr>
          <p:cNvSpPr>
            <a:spLocks noGrp="1"/>
          </p:cNvSpPr>
          <p:nvPr>
            <p:ph type="title"/>
          </p:nvPr>
        </p:nvSpPr>
        <p:spPr>
          <a:xfrm>
            <a:off x="1154954" y="973668"/>
            <a:ext cx="9548339" cy="706964"/>
          </a:xfrm>
        </p:spPr>
        <p:txBody>
          <a:bodyPr/>
          <a:lstStyle/>
          <a:p>
            <a:r>
              <a:rPr lang="en-US" dirty="0"/>
              <a:t>How Cucumber is used for Automation?</a:t>
            </a:r>
            <a:endParaRPr lang="en-IN" dirty="0"/>
          </a:p>
        </p:txBody>
      </p:sp>
      <p:sp>
        <p:nvSpPr>
          <p:cNvPr id="3" name="Content Placeholder 2">
            <a:extLst>
              <a:ext uri="{FF2B5EF4-FFF2-40B4-BE49-F238E27FC236}">
                <a16:creationId xmlns:a16="http://schemas.microsoft.com/office/drawing/2014/main" id="{D3C8A3F2-9889-0FF8-6934-3F9506C83A98}"/>
              </a:ext>
            </a:extLst>
          </p:cNvPr>
          <p:cNvSpPr>
            <a:spLocks noGrp="1"/>
          </p:cNvSpPr>
          <p:nvPr>
            <p:ph idx="1"/>
          </p:nvPr>
        </p:nvSpPr>
        <p:spPr/>
        <p:txBody>
          <a:bodyPr>
            <a:normAutofit/>
          </a:bodyPr>
          <a:lstStyle/>
          <a:p>
            <a:r>
              <a:rPr lang="en-US" sz="2800" dirty="0">
                <a:solidFill>
                  <a:srgbClr val="0070C0"/>
                </a:solidFill>
              </a:rPr>
              <a:t>Cucumber helps in automation testing by allowing the creation of executable specifications in a human-readable format called Gherkin. It promotes collaboration between team members and ensures that tests accurately reflect the desired behavior of the application.</a:t>
            </a:r>
            <a:endParaRPr lang="en-IN" sz="2800" dirty="0">
              <a:solidFill>
                <a:srgbClr val="0070C0"/>
              </a:solidFill>
            </a:endParaRPr>
          </a:p>
        </p:txBody>
      </p:sp>
    </p:spTree>
    <p:extLst>
      <p:ext uri="{BB962C8B-B14F-4D97-AF65-F5344CB8AC3E}">
        <p14:creationId xmlns:p14="http://schemas.microsoft.com/office/powerpoint/2010/main" val="69515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C46A2-13D6-8B52-BA59-078FD35F705E}"/>
              </a:ext>
            </a:extLst>
          </p:cNvPr>
          <p:cNvSpPr>
            <a:spLocks noGrp="1"/>
          </p:cNvSpPr>
          <p:nvPr>
            <p:ph type="title"/>
          </p:nvPr>
        </p:nvSpPr>
        <p:spPr/>
        <p:txBody>
          <a:bodyPr/>
          <a:lstStyle/>
          <a:p>
            <a:r>
              <a:rPr lang="en-US" dirty="0"/>
              <a:t>Scenario  in Cucumber: </a:t>
            </a:r>
            <a:endParaRPr lang="en-IN" dirty="0"/>
          </a:p>
        </p:txBody>
      </p:sp>
      <p:sp>
        <p:nvSpPr>
          <p:cNvPr id="3" name="Content Placeholder 2">
            <a:extLst>
              <a:ext uri="{FF2B5EF4-FFF2-40B4-BE49-F238E27FC236}">
                <a16:creationId xmlns:a16="http://schemas.microsoft.com/office/drawing/2014/main" id="{65F6F511-9B25-2D19-CE29-43A558DC9596}"/>
              </a:ext>
            </a:extLst>
          </p:cNvPr>
          <p:cNvSpPr>
            <a:spLocks noGrp="1"/>
          </p:cNvSpPr>
          <p:nvPr>
            <p:ph idx="1"/>
          </p:nvPr>
        </p:nvSpPr>
        <p:spPr/>
        <p:txBody>
          <a:bodyPr>
            <a:noAutofit/>
          </a:bodyPr>
          <a:lstStyle/>
          <a:p>
            <a:r>
              <a:rPr lang="en-US" sz="2000" dirty="0">
                <a:solidFill>
                  <a:schemeClr val="tx1"/>
                </a:solidFill>
              </a:rPr>
              <a:t>A scenario in Cucumber is a concise description of a single test case written in Gherkin syntax. </a:t>
            </a:r>
          </a:p>
          <a:p>
            <a:r>
              <a:rPr lang="en-US" sz="2000" dirty="0">
                <a:solidFill>
                  <a:schemeClr val="tx1"/>
                </a:solidFill>
              </a:rPr>
              <a:t>It typically consists of Four sections: Given, When, And, Then, which describe the initial context, the action being taken, and the expected outcome, respectively.</a:t>
            </a:r>
          </a:p>
          <a:p>
            <a:r>
              <a:rPr lang="en-US" sz="2000" dirty="0">
                <a:solidFill>
                  <a:schemeClr val="tx1"/>
                </a:solidFill>
              </a:rPr>
              <a:t>Scenarios are used for automated acceptance testing and are a key part of Behavior-Driven Development (BDD).</a:t>
            </a:r>
          </a:p>
          <a:p>
            <a:r>
              <a:rPr lang="en-US" sz="2000" dirty="0">
                <a:solidFill>
                  <a:schemeClr val="tx1"/>
                </a:solidFill>
              </a:rPr>
              <a:t>They help teams ensure that software meets the desired behavior specified by stakeholders, fostering better communication and alignment on project goals.</a:t>
            </a:r>
            <a:endParaRPr lang="en-IN" sz="2000" dirty="0">
              <a:solidFill>
                <a:schemeClr val="tx1"/>
              </a:solidFill>
            </a:endParaRPr>
          </a:p>
        </p:txBody>
      </p:sp>
    </p:spTree>
    <p:extLst>
      <p:ext uri="{BB962C8B-B14F-4D97-AF65-F5344CB8AC3E}">
        <p14:creationId xmlns:p14="http://schemas.microsoft.com/office/powerpoint/2010/main" val="416719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ACC4-DDEC-A5BD-4122-593AB3E457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C49F5A-2C41-CD4C-3705-8E9D347B4335}"/>
              </a:ext>
            </a:extLst>
          </p:cNvPr>
          <p:cNvSpPr>
            <a:spLocks noGrp="1"/>
          </p:cNvSpPr>
          <p:nvPr>
            <p:ph idx="1"/>
          </p:nvPr>
        </p:nvSpPr>
        <p:spPr/>
        <p:txBody>
          <a:bodyPr/>
          <a:lstStyle/>
          <a:p>
            <a:r>
              <a:rPr lang="en-US" dirty="0"/>
              <a:t>Given: It is used to setup the initial state</a:t>
            </a:r>
          </a:p>
          <a:p>
            <a:r>
              <a:rPr lang="en-US" dirty="0"/>
              <a:t>When: It is used to perform an action </a:t>
            </a:r>
          </a:p>
          <a:p>
            <a:r>
              <a:rPr lang="en-US" dirty="0"/>
              <a:t>And: This keyword is used to continue the previous without repeating the context.</a:t>
            </a:r>
          </a:p>
          <a:p>
            <a:r>
              <a:rPr lang="en-US" dirty="0"/>
              <a:t>Then: It is used to verify the outcome, providing a clear and structured approach to </a:t>
            </a:r>
            <a:r>
              <a:rPr lang="en-US"/>
              <a:t>defining test cases.</a:t>
            </a:r>
            <a:endParaRPr lang="en-US" dirty="0"/>
          </a:p>
          <a:p>
            <a:endParaRPr lang="en-IN" dirty="0"/>
          </a:p>
        </p:txBody>
      </p:sp>
    </p:spTree>
    <p:extLst>
      <p:ext uri="{BB962C8B-B14F-4D97-AF65-F5344CB8AC3E}">
        <p14:creationId xmlns:p14="http://schemas.microsoft.com/office/powerpoint/2010/main" val="3580171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1477</TotalTime>
  <Words>1588</Words>
  <Application>Microsoft Office PowerPoint</Application>
  <PresentationFormat>Widescreen</PresentationFormat>
  <Paragraphs>128</Paragraphs>
  <Slides>44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Algerian</vt:lpstr>
      <vt:lpstr>Aptos</vt:lpstr>
      <vt:lpstr>Arial</vt:lpstr>
      <vt:lpstr>Century Gothic</vt:lpstr>
      <vt:lpstr>Lota Grotesque</vt:lpstr>
      <vt:lpstr>Söhne</vt:lpstr>
      <vt:lpstr>Times New Roman</vt:lpstr>
      <vt:lpstr>Wingdings 3</vt:lpstr>
      <vt:lpstr>Ion Boardroom</vt:lpstr>
      <vt:lpstr>Digital Bank Demo Application</vt:lpstr>
      <vt:lpstr>Contents:</vt:lpstr>
      <vt:lpstr>Digital Demo Bank Feature:</vt:lpstr>
      <vt:lpstr>Automation Testing</vt:lpstr>
      <vt:lpstr>Technologies Used</vt:lpstr>
      <vt:lpstr>Cucumber:</vt:lpstr>
      <vt:lpstr>How Cucumber is used for Automation?</vt:lpstr>
      <vt:lpstr>Scenario  in Cucumber: </vt:lpstr>
      <vt:lpstr>PowerPoint Presentation</vt:lpstr>
      <vt:lpstr>POM Framework:</vt:lpstr>
      <vt:lpstr>Selenium:</vt:lpstr>
      <vt:lpstr>How is selenium used in Automation?</vt:lpstr>
      <vt:lpstr>TestNG:</vt:lpstr>
      <vt:lpstr>How TestNG is used for Automation?</vt:lpstr>
      <vt:lpstr>IRetryAnalyzer:</vt:lpstr>
      <vt:lpstr>IListeners</vt:lpstr>
      <vt:lpstr>Logs:</vt:lpstr>
      <vt:lpstr>Module – Sign_in (Test Cases)</vt:lpstr>
      <vt:lpstr>Module – Sign_Up (Test Cases)</vt:lpstr>
      <vt:lpstr>Module – Deposit (Test Cases)</vt:lpstr>
      <vt:lpstr>Module – Withdraw (Test Cases)</vt:lpstr>
      <vt:lpstr>Module- Transfer (Test Cases)</vt:lpstr>
      <vt:lpstr>Module – Direct Payment to VISA(Test Cases) </vt:lpstr>
      <vt:lpstr>Module - Search By TRN no on View Checking (Test Cases)</vt:lpstr>
      <vt:lpstr>Module - Search by TRN no on View Savings Accounts(Test Cases)</vt:lpstr>
      <vt:lpstr>Extent Reports: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Jenkins:</vt:lpstr>
      <vt:lpstr>Jira:</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Bank Demo Application</dc:title>
  <dc:creator>Kumari Jakkam</dc:creator>
  <cp:lastModifiedBy>HEY DEMO</cp:lastModifiedBy>
  <cp:revision>14</cp:revision>
  <dcterms:created xsi:type="dcterms:W3CDTF">2024-02-25T11:52:01Z</dcterms:created>
  <dcterms:modified xsi:type="dcterms:W3CDTF">2024-03-01T03:32:58Z</dcterms:modified>
</cp:coreProperties>
</file>