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.docs.live.net/d884c19fe08aefbc/Desktop/TEST_CASE_DATA_AMAZON_PROJECT.xlsx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Relationship Id="rId4" Type="http://schemas.openxmlformats.org/officeDocument/2006/relationships/image" Target="../media/image12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704" y="1204579"/>
            <a:ext cx="4913630" cy="9525"/>
            <a:chOff x="914704" y="1204579"/>
            <a:chExt cx="4913630" cy="9525"/>
          </a:xfrm>
        </p:grpSpPr>
        <p:sp>
          <p:nvSpPr>
            <p:cNvPr id="3" name="object 3"/>
            <p:cNvSpPr/>
            <p:nvPr/>
          </p:nvSpPr>
          <p:spPr>
            <a:xfrm>
              <a:off x="914704" y="1209276"/>
              <a:ext cx="2134235" cy="0"/>
            </a:xfrm>
            <a:custGeom>
              <a:avLst/>
              <a:gdLst/>
              <a:ahLst/>
              <a:cxnLst/>
              <a:rect l="l" t="t" r="r" b="b"/>
              <a:pathLst>
                <a:path w="2134235" h="0">
                  <a:moveTo>
                    <a:pt x="0" y="0"/>
                  </a:moveTo>
                  <a:lnTo>
                    <a:pt x="2133625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51274" y="1209276"/>
              <a:ext cx="939165" cy="0"/>
            </a:xfrm>
            <a:custGeom>
              <a:avLst/>
              <a:gdLst/>
              <a:ahLst/>
              <a:cxnLst/>
              <a:rect l="l" t="t" r="r" b="b"/>
              <a:pathLst>
                <a:path w="939164" h="0">
                  <a:moveTo>
                    <a:pt x="0" y="0"/>
                  </a:moveTo>
                  <a:lnTo>
                    <a:pt x="938795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993014" y="1209276"/>
              <a:ext cx="1835150" cy="0"/>
            </a:xfrm>
            <a:custGeom>
              <a:avLst/>
              <a:gdLst/>
              <a:ahLst/>
              <a:cxnLst/>
              <a:rect l="l" t="t" r="r" b="b"/>
              <a:pathLst>
                <a:path w="1835150" h="0">
                  <a:moveTo>
                    <a:pt x="0" y="0"/>
                  </a:moveTo>
                  <a:lnTo>
                    <a:pt x="1834917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02004" y="895857"/>
            <a:ext cx="5718175" cy="6666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AMAZON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WEBSITE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AUTOMATED</a:t>
            </a:r>
            <a:r>
              <a:rPr dirty="0" sz="1100" spc="-5" b="1">
                <a:latin typeface="Calibri"/>
                <a:cs typeface="Calibri"/>
              </a:rPr>
              <a:t> TEST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SCRIPT</a:t>
            </a:r>
            <a:r>
              <a:rPr dirty="0" sz="1100" b="1">
                <a:latin typeface="Calibri"/>
                <a:cs typeface="Calibri"/>
              </a:rPr>
              <a:t> TO</a:t>
            </a:r>
            <a:r>
              <a:rPr dirty="0" sz="1100" spc="-10" b="1">
                <a:latin typeface="Calibri"/>
                <a:cs typeface="Calibri"/>
              </a:rPr>
              <a:t> TEST</a:t>
            </a:r>
            <a:r>
              <a:rPr dirty="0" sz="1100" b="1">
                <a:latin typeface="Calibri"/>
                <a:cs typeface="Calibri"/>
              </a:rPr>
              <a:t> THE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CRITICAL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FUNCTIONALITIES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Calibri"/>
                <a:cs typeface="Calibri"/>
              </a:rPr>
              <a:t>TOPIC</a:t>
            </a:r>
            <a:r>
              <a:rPr dirty="0" sz="1100" spc="-5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-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ts val="1560"/>
              </a:lnSpc>
              <a:spcBef>
                <a:spcPts val="70"/>
              </a:spcBef>
            </a:pPr>
            <a:r>
              <a:rPr dirty="0" sz="1100" spc="-5">
                <a:latin typeface="Calibri"/>
                <a:cs typeface="Calibri"/>
              </a:rPr>
              <a:t>Selenium</a:t>
            </a:r>
            <a:r>
              <a:rPr dirty="0" sz="1100">
                <a:latin typeface="Calibri"/>
                <a:cs typeface="Calibri"/>
              </a:rPr>
              <a:t> WebDriver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used to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test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>
                <a:latin typeface="Calibri"/>
                <a:cs typeface="Calibri"/>
              </a:rPr>
              <a:t> basic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functionalities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of</a:t>
            </a:r>
            <a:r>
              <a:rPr dirty="0" sz="1100">
                <a:latin typeface="Calibri"/>
                <a:cs typeface="Calibri"/>
              </a:rPr>
              <a:t> an</a:t>
            </a:r>
            <a:r>
              <a:rPr dirty="0" sz="1100" spc="-5">
                <a:latin typeface="Calibri"/>
                <a:cs typeface="Calibri"/>
              </a:rPr>
              <a:t> E-Commerce Website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having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using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java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programming language.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100" spc="-5" b="1">
                <a:latin typeface="Calibri"/>
                <a:cs typeface="Calibri"/>
              </a:rPr>
              <a:t>INTRODUCTION-</a:t>
            </a:r>
            <a:endParaRPr sz="1100">
              <a:latin typeface="Calibri"/>
              <a:cs typeface="Calibri"/>
            </a:endParaRPr>
          </a:p>
          <a:p>
            <a:pPr marL="12700" marR="126364">
              <a:lnSpc>
                <a:spcPct val="101800"/>
              </a:lnSpc>
            </a:pPr>
            <a:r>
              <a:rPr dirty="0" sz="1100">
                <a:latin typeface="Calibri"/>
                <a:cs typeface="Calibri"/>
              </a:rPr>
              <a:t>In </a:t>
            </a:r>
            <a:r>
              <a:rPr dirty="0" sz="1100" spc="-5">
                <a:latin typeface="Calibri"/>
                <a:cs typeface="Calibri"/>
              </a:rPr>
              <a:t>this project website </a:t>
            </a:r>
            <a:r>
              <a:rPr dirty="0" sz="1100">
                <a:latin typeface="Calibri"/>
                <a:cs typeface="Calibri"/>
              </a:rPr>
              <a:t>AMAZON </a:t>
            </a:r>
            <a:r>
              <a:rPr dirty="0" sz="1100" spc="-5">
                <a:latin typeface="Calibri"/>
                <a:cs typeface="Calibri"/>
              </a:rPr>
              <a:t>which </a:t>
            </a:r>
            <a:r>
              <a:rPr dirty="0" sz="1100">
                <a:latin typeface="Calibri"/>
                <a:cs typeface="Calibri"/>
              </a:rPr>
              <a:t>is very </a:t>
            </a:r>
            <a:r>
              <a:rPr dirty="0" sz="1100" spc="-5">
                <a:latin typeface="Calibri"/>
                <a:cs typeface="Calibri"/>
              </a:rPr>
              <a:t>famous </a:t>
            </a:r>
            <a:r>
              <a:rPr dirty="0" sz="1100">
                <a:latin typeface="Calibri"/>
                <a:cs typeface="Calibri"/>
              </a:rPr>
              <a:t>e-commerce </a:t>
            </a:r>
            <a:r>
              <a:rPr dirty="0" sz="1100" spc="-5">
                <a:latin typeface="Calibri"/>
                <a:cs typeface="Calibri"/>
              </a:rPr>
              <a:t>website for </a:t>
            </a:r>
            <a:r>
              <a:rPr dirty="0" sz="1100">
                <a:latin typeface="Calibri"/>
                <a:cs typeface="Calibri"/>
              </a:rPr>
              <a:t>all things </a:t>
            </a:r>
            <a:r>
              <a:rPr dirty="0" sz="1100" spc="-5">
                <a:latin typeface="Calibri"/>
                <a:cs typeface="Calibri"/>
              </a:rPr>
              <a:t>which </a:t>
            </a:r>
            <a:r>
              <a:rPr dirty="0" sz="1100">
                <a:latin typeface="Calibri"/>
                <a:cs typeface="Calibri"/>
              </a:rPr>
              <a:t>we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daily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life.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5" b="1">
                <a:latin typeface="Calibri"/>
                <a:cs typeface="Calibri"/>
              </a:rPr>
              <a:t>Why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we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choose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this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website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for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testing?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Calibri"/>
              <a:cs typeface="Calibri"/>
            </a:endParaRPr>
          </a:p>
          <a:p>
            <a:pPr marL="12700" marR="286385">
              <a:lnSpc>
                <a:spcPct val="101800"/>
              </a:lnSpc>
              <a:buSzPct val="90909"/>
              <a:buAutoNum type="arabicPeriod"/>
              <a:tabLst>
                <a:tab pos="119380" algn="l"/>
              </a:tabLst>
            </a:pPr>
            <a:r>
              <a:rPr dirty="0" sz="1100">
                <a:latin typeface="Calibri"/>
                <a:cs typeface="Calibri"/>
              </a:rPr>
              <a:t>Amazon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5">
                <a:latin typeface="Calibri"/>
                <a:cs typeface="Calibri"/>
              </a:rPr>
              <a:t> one of the most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common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useful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websites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which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several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functionalities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check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from </a:t>
            </a:r>
            <a:r>
              <a:rPr dirty="0" sz="1100">
                <a:latin typeface="Calibri"/>
                <a:cs typeface="Calibri"/>
              </a:rPr>
              <a:t>small </a:t>
            </a: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critical functionalities </a:t>
            </a: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check </a:t>
            </a:r>
            <a:r>
              <a:rPr dirty="0" sz="1100">
                <a:latin typeface="Calibri"/>
                <a:cs typeface="Calibri"/>
              </a:rPr>
              <a:t>here.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100">
              <a:latin typeface="Calibri"/>
              <a:cs typeface="Calibri"/>
            </a:endParaRPr>
          </a:p>
          <a:p>
            <a:pPr marL="149225" indent="-137160">
              <a:lnSpc>
                <a:spcPct val="100000"/>
              </a:lnSpc>
              <a:spcBef>
                <a:spcPts val="5"/>
              </a:spcBef>
              <a:buSzPct val="90909"/>
              <a:buAutoNum type="arabicPeriod"/>
              <a:tabLst>
                <a:tab pos="149860" algn="l"/>
              </a:tabLst>
            </a:pPr>
            <a:r>
              <a:rPr dirty="0" sz="1100" spc="-5">
                <a:latin typeface="Calibri"/>
                <a:cs typeface="Calibri"/>
              </a:rPr>
              <a:t>It's </a:t>
            </a:r>
            <a:r>
              <a:rPr dirty="0" sz="1100">
                <a:latin typeface="Calibri"/>
                <a:cs typeface="Calibri"/>
              </a:rPr>
              <a:t>help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for </a:t>
            </a:r>
            <a:r>
              <a:rPr dirty="0" sz="1100">
                <a:latin typeface="Calibri"/>
                <a:cs typeface="Calibri"/>
              </a:rPr>
              <a:t>full-fledged</a:t>
            </a:r>
            <a:r>
              <a:rPr dirty="0" sz="1100" spc="-5">
                <a:latin typeface="Calibri"/>
                <a:cs typeface="Calibri"/>
              </a:rPr>
              <a:t> testing,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Amazon.com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test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multiple things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same </a:t>
            </a:r>
            <a:r>
              <a:rPr dirty="0" sz="1100">
                <a:latin typeface="Calibri"/>
                <a:cs typeface="Calibri"/>
              </a:rPr>
              <a:t>time.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5" b="1">
                <a:latin typeface="Calibri"/>
                <a:cs typeface="Calibri"/>
              </a:rPr>
              <a:t>Why </a:t>
            </a:r>
            <a:r>
              <a:rPr dirty="0" sz="1100" spc="-5" b="1">
                <a:latin typeface="Calibri"/>
                <a:cs typeface="Calibri"/>
              </a:rPr>
              <a:t>we used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Selenium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WebDriver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in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this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project,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following</a:t>
            </a:r>
            <a:r>
              <a:rPr dirty="0" sz="1100" b="1">
                <a:latin typeface="Calibri"/>
                <a:cs typeface="Calibri"/>
              </a:rPr>
              <a:t> are</a:t>
            </a:r>
            <a:r>
              <a:rPr dirty="0" sz="1100" spc="-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the advantage-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alibri"/>
              <a:cs typeface="Calibri"/>
            </a:endParaRPr>
          </a:p>
          <a:p>
            <a:pPr marL="12700" marR="186055">
              <a:lnSpc>
                <a:spcPct val="116500"/>
              </a:lnSpc>
              <a:buAutoNum type="arabicPeriod"/>
              <a:tabLst>
                <a:tab pos="149860" algn="l"/>
              </a:tabLst>
            </a:pPr>
            <a:r>
              <a:rPr dirty="0" sz="1100">
                <a:latin typeface="Calibri"/>
                <a:cs typeface="Calibri"/>
              </a:rPr>
              <a:t>Selenium </a:t>
            </a:r>
            <a:r>
              <a:rPr dirty="0" sz="1100" spc="-5">
                <a:latin typeface="Calibri"/>
                <a:cs typeface="Calibri"/>
              </a:rPr>
              <a:t>Webdriver comes without </a:t>
            </a:r>
            <a:r>
              <a:rPr dirty="0" sz="1100">
                <a:latin typeface="Calibri"/>
                <a:cs typeface="Calibri"/>
              </a:rPr>
              <a:t>any </a:t>
            </a:r>
            <a:r>
              <a:rPr dirty="0" sz="1100" spc="-10">
                <a:latin typeface="Calibri"/>
                <a:cs typeface="Calibri"/>
              </a:rPr>
              <a:t>cost </a:t>
            </a:r>
            <a:r>
              <a:rPr dirty="0" sz="1100">
                <a:latin typeface="Calibri"/>
                <a:cs typeface="Calibri"/>
              </a:rPr>
              <a:t>and we </a:t>
            </a:r>
            <a:r>
              <a:rPr dirty="0" sz="1100" spc="-5">
                <a:latin typeface="Calibri"/>
                <a:cs typeface="Calibri"/>
              </a:rPr>
              <a:t>do not </a:t>
            </a:r>
            <a:r>
              <a:rPr dirty="0" sz="1100">
                <a:latin typeface="Calibri"/>
                <a:cs typeface="Calibri"/>
              </a:rPr>
              <a:t>need </a:t>
            </a:r>
            <a:r>
              <a:rPr dirty="0" sz="1100" spc="-5">
                <a:latin typeface="Calibri"/>
                <a:cs typeface="Calibri"/>
              </a:rPr>
              <a:t>to buy </a:t>
            </a:r>
            <a:r>
              <a:rPr dirty="0" sz="1100">
                <a:latin typeface="Calibri"/>
                <a:cs typeface="Calibri"/>
              </a:rPr>
              <a:t>a license </a:t>
            </a:r>
            <a:r>
              <a:rPr dirty="0" sz="1100" spc="-5">
                <a:latin typeface="Calibri"/>
                <a:cs typeface="Calibri"/>
              </a:rPr>
              <a:t>for its </a:t>
            </a:r>
            <a:r>
              <a:rPr dirty="0" sz="1100">
                <a:latin typeface="Calibri"/>
                <a:cs typeface="Calibri"/>
              </a:rPr>
              <a:t>usage.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just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download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start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using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for automating 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test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cases.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rabicPeriod"/>
            </a:pPr>
            <a:endParaRPr sz="1250">
              <a:latin typeface="Calibri"/>
              <a:cs typeface="Calibri"/>
            </a:endParaRPr>
          </a:p>
          <a:p>
            <a:pPr marL="12700" marR="58419">
              <a:lnSpc>
                <a:spcPct val="116399"/>
              </a:lnSpc>
              <a:buAutoNum type="arabicPeriod"/>
              <a:tabLst>
                <a:tab pos="149860" algn="l"/>
              </a:tabLst>
            </a:pPr>
            <a:r>
              <a:rPr dirty="0" sz="1100">
                <a:latin typeface="Calibri"/>
                <a:cs typeface="Calibri"/>
              </a:rPr>
              <a:t>Selenium </a:t>
            </a:r>
            <a:r>
              <a:rPr dirty="0" sz="1100" spc="-5">
                <a:latin typeface="Calibri"/>
                <a:cs typeface="Calibri"/>
              </a:rPr>
              <a:t>Webdriver can be used to </a:t>
            </a:r>
            <a:r>
              <a:rPr dirty="0" sz="1100" spc="5">
                <a:latin typeface="Calibri"/>
                <a:cs typeface="Calibri"/>
              </a:rPr>
              <a:t>test </a:t>
            </a:r>
            <a:r>
              <a:rPr dirty="0" sz="1100">
                <a:latin typeface="Calibri"/>
                <a:cs typeface="Calibri"/>
              </a:rPr>
              <a:t>an application in multiple browsers </a:t>
            </a:r>
            <a:r>
              <a:rPr dirty="0" sz="1100" spc="-5">
                <a:latin typeface="Calibri"/>
                <a:cs typeface="Calibri"/>
              </a:rPr>
              <a:t>like Chrome, Firefox,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Safari,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IE,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so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on.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AutoNum type="arabicPeriod"/>
            </a:pPr>
            <a:endParaRPr sz="145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buAutoNum type="arabicPeriod"/>
              <a:tabLst>
                <a:tab pos="149860" algn="l"/>
              </a:tabLst>
            </a:pPr>
            <a:r>
              <a:rPr dirty="0" sz="1100">
                <a:latin typeface="Calibri"/>
                <a:cs typeface="Calibri"/>
              </a:rPr>
              <a:t>Selenium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Webdriver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can support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multiple </a:t>
            </a:r>
            <a:r>
              <a:rPr dirty="0" sz="1100" spc="-5">
                <a:latin typeface="Calibri"/>
                <a:cs typeface="Calibri"/>
              </a:rPr>
              <a:t>languages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like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Java,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Python,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JavaScript,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C# and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so on.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rabicPeriod"/>
            </a:pPr>
            <a:endParaRPr sz="1250">
              <a:latin typeface="Calibri"/>
              <a:cs typeface="Calibri"/>
            </a:endParaRPr>
          </a:p>
          <a:p>
            <a:pPr marL="12700" marR="209550">
              <a:lnSpc>
                <a:spcPct val="116399"/>
              </a:lnSpc>
              <a:buAutoNum type="arabicPeriod"/>
              <a:tabLst>
                <a:tab pos="149860" algn="l"/>
              </a:tabLst>
            </a:pPr>
            <a:r>
              <a:rPr dirty="0" sz="1100">
                <a:latin typeface="Calibri"/>
                <a:cs typeface="Calibri"/>
              </a:rPr>
              <a:t>Selenium </a:t>
            </a:r>
            <a:r>
              <a:rPr dirty="0" sz="1100" spc="-5">
                <a:latin typeface="Calibri"/>
                <a:cs typeface="Calibri"/>
              </a:rPr>
              <a:t>Webdriver can be used to stimulate </a:t>
            </a:r>
            <a:r>
              <a:rPr dirty="0" sz="1100">
                <a:latin typeface="Calibri"/>
                <a:cs typeface="Calibri"/>
              </a:rPr>
              <a:t>human-like </a:t>
            </a:r>
            <a:r>
              <a:rPr dirty="0" sz="1100" spc="-5">
                <a:latin typeface="Calibri"/>
                <a:cs typeface="Calibri"/>
              </a:rPr>
              <a:t>actions </a:t>
            </a:r>
            <a:r>
              <a:rPr dirty="0" sz="1100">
                <a:latin typeface="Calibri"/>
                <a:cs typeface="Calibri"/>
              </a:rPr>
              <a:t>like </a:t>
            </a:r>
            <a:r>
              <a:rPr dirty="0" sz="1100" spc="-10">
                <a:latin typeface="Calibri"/>
                <a:cs typeface="Calibri"/>
              </a:rPr>
              <a:t>drag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drop, </a:t>
            </a:r>
            <a:r>
              <a:rPr dirty="0" sz="1100">
                <a:latin typeface="Calibri"/>
                <a:cs typeface="Calibri"/>
              </a:rPr>
              <a:t>keypress,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click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hold,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on.</a:t>
            </a:r>
            <a:r>
              <a:rPr dirty="0" sz="1100">
                <a:latin typeface="Calibri"/>
                <a:cs typeface="Calibri"/>
              </a:rPr>
              <a:t> This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done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help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of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Actions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class.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Calibri"/>
                <a:cs typeface="Calibri"/>
              </a:rPr>
              <a:t>Steps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followed</a:t>
            </a:r>
            <a:r>
              <a:rPr dirty="0" sz="1100" b="1">
                <a:latin typeface="Calibri"/>
                <a:cs typeface="Calibri"/>
              </a:rPr>
              <a:t> to </a:t>
            </a:r>
            <a:r>
              <a:rPr dirty="0" sz="1100" spc="-10" b="1">
                <a:latin typeface="Calibri"/>
                <a:cs typeface="Calibri"/>
              </a:rPr>
              <a:t>do</a:t>
            </a:r>
            <a:r>
              <a:rPr dirty="0" sz="1100" spc="1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the</a:t>
            </a:r>
            <a:r>
              <a:rPr dirty="0" sz="1100" spc="-5" b="1">
                <a:latin typeface="Calibri"/>
                <a:cs typeface="Calibri"/>
              </a:rPr>
              <a:t> Functionality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Testing via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automated scripts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are</a:t>
            </a:r>
            <a:r>
              <a:rPr dirty="0" sz="1100" spc="-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as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follows</a:t>
            </a:r>
            <a:r>
              <a:rPr dirty="0" sz="1100" spc="2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-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1.Create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Selenium Project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using Eclipse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IDE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7776158"/>
            <a:ext cx="2619375" cy="183832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04800" y="304799"/>
            <a:ext cx="6952615" cy="10086340"/>
          </a:xfrm>
          <a:custGeom>
            <a:avLst/>
            <a:gdLst/>
            <a:ahLst/>
            <a:cxnLst/>
            <a:rect l="l" t="t" r="r" b="b"/>
            <a:pathLst>
              <a:path w="6952615" h="10086340">
                <a:moveTo>
                  <a:pt x="6952221" y="0"/>
                </a:moveTo>
                <a:lnTo>
                  <a:pt x="6946138" y="0"/>
                </a:lnTo>
                <a:lnTo>
                  <a:pt x="6946138" y="6096"/>
                </a:lnTo>
                <a:lnTo>
                  <a:pt x="6946138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6138" y="10085832"/>
                </a:lnTo>
                <a:lnTo>
                  <a:pt x="6952221" y="10085832"/>
                </a:lnTo>
                <a:lnTo>
                  <a:pt x="6952221" y="10079736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78273"/>
            <a:ext cx="3776345" cy="365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Calibri"/>
                <a:cs typeface="Calibri"/>
              </a:rPr>
              <a:t>19.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3E7E5F"/>
                </a:solidFill>
                <a:latin typeface="Calibri"/>
                <a:cs typeface="Calibri"/>
              </a:rPr>
              <a:t>proceed</a:t>
            </a:r>
            <a:r>
              <a:rPr dirty="0" sz="1100" spc="-25">
                <a:solidFill>
                  <a:srgbClr val="3E7E5F"/>
                </a:solidFill>
                <a:latin typeface="Calibri"/>
                <a:cs typeface="Calibri"/>
              </a:rPr>
              <a:t> </a:t>
            </a:r>
            <a:r>
              <a:rPr dirty="0" sz="1100" spc="5">
                <a:solidFill>
                  <a:srgbClr val="3E7E5F"/>
                </a:solidFill>
                <a:latin typeface="Calibri"/>
                <a:cs typeface="Calibri"/>
              </a:rPr>
              <a:t>to</a:t>
            </a:r>
            <a:r>
              <a:rPr dirty="0" sz="1100" spc="-25">
                <a:solidFill>
                  <a:srgbClr val="3E7E5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3E7E5F"/>
                </a:solidFill>
                <a:latin typeface="Calibri"/>
                <a:cs typeface="Calibri"/>
              </a:rPr>
              <a:t>buy--&gt;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 spc="-5">
                <a:solidFill>
                  <a:srgbClr val="6A3D3D"/>
                </a:solidFill>
                <a:latin typeface="Calibri"/>
                <a:cs typeface="Calibri"/>
              </a:rPr>
              <a:t>driver</a:t>
            </a:r>
            <a:r>
              <a:rPr dirty="0" sz="1100" spc="-5">
                <a:latin typeface="Calibri"/>
                <a:cs typeface="Calibri"/>
              </a:rPr>
              <a:t>.findElement(By.</a:t>
            </a:r>
            <a:r>
              <a:rPr dirty="0" sz="1100" spc="-5" i="1">
                <a:latin typeface="Calibri"/>
                <a:cs typeface="Calibri"/>
              </a:rPr>
              <a:t>id</a:t>
            </a:r>
            <a:r>
              <a:rPr dirty="0" sz="1100" spc="-5">
                <a:latin typeface="Calibri"/>
                <a:cs typeface="Calibri"/>
              </a:rPr>
              <a:t>(</a:t>
            </a:r>
            <a:r>
              <a:rPr dirty="0" sz="1100" spc="-5">
                <a:solidFill>
                  <a:srgbClr val="2A00FF"/>
                </a:solidFill>
                <a:latin typeface="Calibri"/>
                <a:cs typeface="Calibri"/>
              </a:rPr>
              <a:t>"desktop-ptc-button-celWidget"</a:t>
            </a:r>
            <a:r>
              <a:rPr dirty="0" sz="1100" spc="-5">
                <a:latin typeface="Calibri"/>
                <a:cs typeface="Calibri"/>
              </a:rPr>
              <a:t>)).click();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405240"/>
            <a:ext cx="5283835" cy="1047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20.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E7E5F"/>
                </a:solidFill>
                <a:latin typeface="Calibri"/>
                <a:cs typeface="Calibri"/>
              </a:rPr>
              <a:t>fill</a:t>
            </a:r>
            <a:r>
              <a:rPr dirty="0" sz="1100" spc="-15">
                <a:solidFill>
                  <a:srgbClr val="3E7E5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3E7E5F"/>
                </a:solidFill>
                <a:latin typeface="Calibri"/>
                <a:cs typeface="Calibri"/>
              </a:rPr>
              <a:t>the</a:t>
            </a:r>
            <a:r>
              <a:rPr dirty="0" sz="1100" spc="-25">
                <a:solidFill>
                  <a:srgbClr val="3E7E5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3E7E5F"/>
                </a:solidFill>
                <a:latin typeface="Calibri"/>
                <a:cs typeface="Calibri"/>
              </a:rPr>
              <a:t>form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WebElement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6A3D3D"/>
                </a:solidFill>
                <a:latin typeface="Calibri"/>
                <a:cs typeface="Calibri"/>
              </a:rPr>
              <a:t>dropdown2</a:t>
            </a:r>
            <a:r>
              <a:rPr dirty="0" sz="1100" spc="40">
                <a:solidFill>
                  <a:srgbClr val="6A3D3D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=</a:t>
            </a:r>
            <a:r>
              <a:rPr dirty="0" sz="1100" spc="-5">
                <a:solidFill>
                  <a:srgbClr val="6A3D3D"/>
                </a:solidFill>
                <a:latin typeface="Calibri"/>
                <a:cs typeface="Calibri"/>
              </a:rPr>
              <a:t>driver</a:t>
            </a:r>
            <a:r>
              <a:rPr dirty="0" sz="1100" spc="-5">
                <a:latin typeface="Calibri"/>
                <a:cs typeface="Calibri"/>
              </a:rPr>
              <a:t>.findElement(By.</a:t>
            </a:r>
            <a:r>
              <a:rPr dirty="0" sz="1100" spc="-5" i="1">
                <a:latin typeface="Calibri"/>
                <a:cs typeface="Calibri"/>
              </a:rPr>
              <a:t>name</a:t>
            </a:r>
            <a:r>
              <a:rPr dirty="0" sz="1100" spc="-5">
                <a:latin typeface="Calibri"/>
                <a:cs typeface="Calibri"/>
              </a:rPr>
              <a:t>(</a:t>
            </a:r>
            <a:r>
              <a:rPr dirty="0" sz="1100" spc="-5">
                <a:solidFill>
                  <a:srgbClr val="2A00FF"/>
                </a:solidFill>
                <a:latin typeface="Calibri"/>
                <a:cs typeface="Calibri"/>
              </a:rPr>
              <a:t>"address-ui-widgets-countryCode"</a:t>
            </a:r>
            <a:r>
              <a:rPr dirty="0" sz="1100" spc="-5">
                <a:latin typeface="Calibri"/>
                <a:cs typeface="Calibri"/>
              </a:rPr>
              <a:t>));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Select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6A3D3D"/>
                </a:solidFill>
                <a:latin typeface="Calibri"/>
                <a:cs typeface="Calibri"/>
              </a:rPr>
              <a:t>testdropdown2</a:t>
            </a:r>
            <a:r>
              <a:rPr dirty="0" sz="1100" spc="5">
                <a:solidFill>
                  <a:srgbClr val="6A3D3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7E0054"/>
                </a:solidFill>
                <a:latin typeface="Calibri"/>
                <a:cs typeface="Calibri"/>
              </a:rPr>
              <a:t>new</a:t>
            </a:r>
            <a:r>
              <a:rPr dirty="0" sz="1100" spc="-15" b="1">
                <a:solidFill>
                  <a:srgbClr val="7E0054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Select(</a:t>
            </a:r>
            <a:r>
              <a:rPr dirty="0" sz="1100" spc="-5">
                <a:solidFill>
                  <a:srgbClr val="6A3D3D"/>
                </a:solidFill>
                <a:latin typeface="Calibri"/>
                <a:cs typeface="Calibri"/>
              </a:rPr>
              <a:t>dropdown2</a:t>
            </a:r>
            <a:r>
              <a:rPr dirty="0" sz="1100" spc="-5">
                <a:latin typeface="Calibri"/>
                <a:cs typeface="Calibri"/>
              </a:rPr>
              <a:t>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 spc="-5">
                <a:solidFill>
                  <a:srgbClr val="6A3D3D"/>
                </a:solidFill>
                <a:latin typeface="Calibri"/>
                <a:cs typeface="Calibri"/>
              </a:rPr>
              <a:t>testdropdown2</a:t>
            </a:r>
            <a:r>
              <a:rPr dirty="0" sz="1100" spc="-5">
                <a:latin typeface="Calibri"/>
                <a:cs typeface="Calibri"/>
              </a:rPr>
              <a:t>.selectByIndex(5);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solidFill>
                  <a:srgbClr val="6A3D3D"/>
                </a:solidFill>
                <a:latin typeface="Calibri"/>
                <a:cs typeface="Calibri"/>
              </a:rPr>
              <a:t>driver</a:t>
            </a:r>
            <a:r>
              <a:rPr dirty="0" sz="1100" spc="-5">
                <a:latin typeface="Calibri"/>
                <a:cs typeface="Calibri"/>
              </a:rPr>
              <a:t>.findElement(By.</a:t>
            </a:r>
            <a:r>
              <a:rPr dirty="0" sz="1100" spc="-5" i="1">
                <a:latin typeface="Calibri"/>
                <a:cs typeface="Calibri"/>
              </a:rPr>
              <a:t>id</a:t>
            </a:r>
            <a:r>
              <a:rPr dirty="0" sz="1100" spc="-5">
                <a:latin typeface="Calibri"/>
                <a:cs typeface="Calibri"/>
              </a:rPr>
              <a:t>(</a:t>
            </a:r>
            <a:r>
              <a:rPr dirty="0" sz="1100" spc="-5">
                <a:solidFill>
                  <a:srgbClr val="2A00FF"/>
                </a:solidFill>
                <a:latin typeface="Calibri"/>
                <a:cs typeface="Calibri"/>
              </a:rPr>
              <a:t>"address-ui-widgets-enterAddressFullName"</a:t>
            </a:r>
            <a:r>
              <a:rPr dirty="0" sz="1100" spc="-5">
                <a:latin typeface="Calibri"/>
                <a:cs typeface="Calibri"/>
              </a:rPr>
              <a:t>)).sendKeys(</a:t>
            </a:r>
            <a:r>
              <a:rPr dirty="0" sz="1100" spc="-5">
                <a:solidFill>
                  <a:srgbClr val="2A00FF"/>
                </a:solidFill>
                <a:latin typeface="Calibri"/>
                <a:cs typeface="Calibri"/>
              </a:rPr>
              <a:t>"Parul"</a:t>
            </a:r>
            <a:r>
              <a:rPr dirty="0" sz="1100" spc="-5">
                <a:latin typeface="Calibri"/>
                <a:cs typeface="Calibri"/>
              </a:rPr>
              <a:t>);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40487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007863"/>
            <a:ext cx="5731509" cy="316804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52615" cy="10086340"/>
          </a:xfrm>
          <a:custGeom>
            <a:avLst/>
            <a:gdLst/>
            <a:ahLst/>
            <a:cxnLst/>
            <a:rect l="l" t="t" r="r" b="b"/>
            <a:pathLst>
              <a:path w="6952615" h="10086340">
                <a:moveTo>
                  <a:pt x="6952221" y="0"/>
                </a:moveTo>
                <a:lnTo>
                  <a:pt x="6946138" y="0"/>
                </a:lnTo>
                <a:lnTo>
                  <a:pt x="6946138" y="6096"/>
                </a:lnTo>
                <a:lnTo>
                  <a:pt x="6946138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6138" y="10085832"/>
                </a:lnTo>
                <a:lnTo>
                  <a:pt x="6952221" y="10085832"/>
                </a:lnTo>
                <a:lnTo>
                  <a:pt x="6952221" y="10079736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5857"/>
            <a:ext cx="5658485" cy="684657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636270">
              <a:lnSpc>
                <a:spcPct val="101800"/>
              </a:lnSpc>
              <a:spcBef>
                <a:spcPts val="80"/>
              </a:spcBef>
            </a:pPr>
            <a:r>
              <a:rPr dirty="0" sz="1100" spc="-5">
                <a:solidFill>
                  <a:srgbClr val="6A3D3D"/>
                </a:solidFill>
                <a:latin typeface="Calibri"/>
                <a:cs typeface="Calibri"/>
              </a:rPr>
              <a:t>driver</a:t>
            </a:r>
            <a:r>
              <a:rPr dirty="0" sz="1100" spc="-5">
                <a:latin typeface="Calibri"/>
                <a:cs typeface="Calibri"/>
              </a:rPr>
              <a:t>.findElement(By.</a:t>
            </a:r>
            <a:r>
              <a:rPr dirty="0" sz="1100" spc="-5" i="1">
                <a:latin typeface="Calibri"/>
                <a:cs typeface="Calibri"/>
              </a:rPr>
              <a:t>id</a:t>
            </a:r>
            <a:r>
              <a:rPr dirty="0" sz="1100" spc="-5">
                <a:latin typeface="Calibri"/>
                <a:cs typeface="Calibri"/>
              </a:rPr>
              <a:t>(</a:t>
            </a:r>
            <a:r>
              <a:rPr dirty="0" sz="1100" spc="-5">
                <a:solidFill>
                  <a:srgbClr val="2A00FF"/>
                </a:solidFill>
                <a:latin typeface="Calibri"/>
                <a:cs typeface="Calibri"/>
              </a:rPr>
              <a:t>"address-ui-widgets- </a:t>
            </a:r>
            <a:r>
              <a:rPr dirty="0" sz="1100">
                <a:solidFill>
                  <a:srgbClr val="2A00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A00FF"/>
                </a:solidFill>
                <a:latin typeface="Calibri"/>
                <a:cs typeface="Calibri"/>
              </a:rPr>
              <a:t>enterAddressPhoneNumber"</a:t>
            </a:r>
            <a:r>
              <a:rPr dirty="0" sz="1100" spc="-5">
                <a:latin typeface="Calibri"/>
                <a:cs typeface="Calibri"/>
              </a:rPr>
              <a:t>)).sendKeys(</a:t>
            </a:r>
            <a:r>
              <a:rPr dirty="0" sz="1100" spc="-5">
                <a:solidFill>
                  <a:srgbClr val="2A00FF"/>
                </a:solidFill>
                <a:latin typeface="Calibri"/>
                <a:cs typeface="Calibri"/>
              </a:rPr>
              <a:t>"923456677878"</a:t>
            </a:r>
            <a:r>
              <a:rPr dirty="0" sz="1100" spc="-5">
                <a:latin typeface="Calibri"/>
                <a:cs typeface="Calibri"/>
              </a:rPr>
              <a:t>); 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6A3D3D"/>
                </a:solidFill>
                <a:latin typeface="Calibri"/>
                <a:cs typeface="Calibri"/>
              </a:rPr>
              <a:t>driver</a:t>
            </a:r>
            <a:r>
              <a:rPr dirty="0" sz="1100" spc="-5">
                <a:latin typeface="Calibri"/>
                <a:cs typeface="Calibri"/>
              </a:rPr>
              <a:t>.findElement(By.</a:t>
            </a:r>
            <a:r>
              <a:rPr dirty="0" sz="1100" spc="-5" i="1">
                <a:latin typeface="Calibri"/>
                <a:cs typeface="Calibri"/>
              </a:rPr>
              <a:t>id</a:t>
            </a:r>
            <a:r>
              <a:rPr dirty="0" sz="1100" spc="-5">
                <a:latin typeface="Calibri"/>
                <a:cs typeface="Calibri"/>
              </a:rPr>
              <a:t>(</a:t>
            </a:r>
            <a:r>
              <a:rPr dirty="0" sz="1100" spc="-5">
                <a:solidFill>
                  <a:srgbClr val="2A00FF"/>
                </a:solidFill>
                <a:latin typeface="Calibri"/>
                <a:cs typeface="Calibri"/>
              </a:rPr>
              <a:t>"address-ui-widgets-DetectLocationButton-announce"</a:t>
            </a:r>
            <a:r>
              <a:rPr dirty="0" sz="1100" spc="-5">
                <a:latin typeface="Calibri"/>
                <a:cs typeface="Calibri"/>
              </a:rPr>
              <a:t>)).click(); 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6A3D3D"/>
                </a:solidFill>
                <a:latin typeface="Calibri"/>
                <a:cs typeface="Calibri"/>
              </a:rPr>
              <a:t>driver</a:t>
            </a:r>
            <a:r>
              <a:rPr dirty="0" sz="1100" spc="-5">
                <a:latin typeface="Calibri"/>
                <a:cs typeface="Calibri"/>
              </a:rPr>
              <a:t>.findElement(By.</a:t>
            </a:r>
            <a:r>
              <a:rPr dirty="0" sz="1100" spc="-5" i="1">
                <a:latin typeface="Calibri"/>
                <a:cs typeface="Calibri"/>
              </a:rPr>
              <a:t>id</a:t>
            </a:r>
            <a:r>
              <a:rPr dirty="0" sz="1100" spc="-5">
                <a:latin typeface="Calibri"/>
                <a:cs typeface="Calibri"/>
              </a:rPr>
              <a:t>(</a:t>
            </a:r>
            <a:r>
              <a:rPr dirty="0" sz="1100" spc="-5">
                <a:solidFill>
                  <a:srgbClr val="2A00FF"/>
                </a:solidFill>
                <a:latin typeface="Calibri"/>
                <a:cs typeface="Calibri"/>
              </a:rPr>
              <a:t>"address-ui-widgets-form-submit-button"</a:t>
            </a:r>
            <a:r>
              <a:rPr dirty="0" sz="1100" spc="-5">
                <a:latin typeface="Calibri"/>
                <a:cs typeface="Calibri"/>
              </a:rPr>
              <a:t>)).click();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 b="1">
                <a:latin typeface="Calibri"/>
                <a:cs typeface="Calibri"/>
              </a:rPr>
              <a:t>Difficulties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Faced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while testing</a:t>
            </a:r>
            <a:r>
              <a:rPr dirty="0" sz="1100" spc="2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these functionalities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are</a:t>
            </a:r>
            <a:r>
              <a:rPr dirty="0" sz="1100" spc="-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as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below-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49860" algn="l"/>
              </a:tabLst>
            </a:pPr>
            <a:r>
              <a:rPr dirty="0" sz="1100" spc="-5">
                <a:latin typeface="Calibri"/>
                <a:cs typeface="Calibri"/>
              </a:rPr>
              <a:t>Scrolling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downstream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5">
                <a:latin typeface="Calibri"/>
                <a:cs typeface="Calibri"/>
              </a:rPr>
              <a:t> selecting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particular images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 </a:t>
            </a:r>
            <a:r>
              <a:rPr dirty="0" sz="1100" spc="-5">
                <a:latin typeface="Calibri"/>
                <a:cs typeface="Calibri"/>
              </a:rPr>
              <a:t>challenging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here.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ts val="1350"/>
              </a:lnSpc>
              <a:spcBef>
                <a:spcPts val="20"/>
              </a:spcBef>
              <a:buAutoNum type="arabicPeriod"/>
              <a:tabLst>
                <a:tab pos="149860" algn="l"/>
              </a:tabLst>
            </a:pPr>
            <a:r>
              <a:rPr dirty="0" sz="1100" spc="-5">
                <a:latin typeface="Calibri"/>
                <a:cs typeface="Calibri"/>
              </a:rPr>
              <a:t>Switch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different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window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check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other functionalities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like</a:t>
            </a:r>
            <a:r>
              <a:rPr dirty="0" sz="1100">
                <a:latin typeface="Calibri"/>
                <a:cs typeface="Calibri"/>
              </a:rPr>
              <a:t> add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cart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buy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now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web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page.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Calibri"/>
                <a:cs typeface="Calibri"/>
              </a:rPr>
              <a:t>How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we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overcome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with difficulties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in</a:t>
            </a:r>
            <a:r>
              <a:rPr dirty="0" sz="1100" b="1">
                <a:latin typeface="Calibri"/>
                <a:cs typeface="Calibri"/>
              </a:rPr>
              <a:t> this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project</a:t>
            </a:r>
            <a:r>
              <a:rPr dirty="0" sz="1100" spc="2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-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12700" marR="118745">
              <a:lnSpc>
                <a:spcPct val="101800"/>
              </a:lnSpc>
            </a:pPr>
            <a:r>
              <a:rPr dirty="0" sz="1100">
                <a:latin typeface="Calibri"/>
                <a:cs typeface="Calibri"/>
              </a:rPr>
              <a:t>We </a:t>
            </a:r>
            <a:r>
              <a:rPr dirty="0" sz="1100" spc="-5">
                <a:latin typeface="Calibri"/>
                <a:cs typeface="Calibri"/>
              </a:rPr>
              <a:t>manually </a:t>
            </a:r>
            <a:r>
              <a:rPr dirty="0" sz="1100">
                <a:latin typeface="Calibri"/>
                <a:cs typeface="Calibri"/>
              </a:rPr>
              <a:t>tried </a:t>
            </a:r>
            <a:r>
              <a:rPr dirty="0" sz="1100" spc="-5">
                <a:latin typeface="Calibri"/>
                <a:cs typeface="Calibri"/>
              </a:rPr>
              <a:t>to located those </a:t>
            </a:r>
            <a:r>
              <a:rPr dirty="0" sz="1100">
                <a:latin typeface="Calibri"/>
                <a:cs typeface="Calibri"/>
              </a:rPr>
              <a:t>elements with IDs and relative </a:t>
            </a:r>
            <a:r>
              <a:rPr dirty="0" sz="1100" spc="-5">
                <a:latin typeface="Calibri"/>
                <a:cs typeface="Calibri"/>
              </a:rPr>
              <a:t>xpath </a:t>
            </a:r>
            <a:r>
              <a:rPr dirty="0" sz="1100">
                <a:latin typeface="Calibri"/>
                <a:cs typeface="Calibri"/>
              </a:rPr>
              <a:t>able </a:t>
            </a:r>
            <a:r>
              <a:rPr dirty="0" sz="1100" spc="-5">
                <a:latin typeface="Calibri"/>
                <a:cs typeface="Calibri"/>
              </a:rPr>
              <a:t>to locate </a:t>
            </a:r>
            <a:r>
              <a:rPr dirty="0" sz="1100">
                <a:latin typeface="Calibri"/>
                <a:cs typeface="Calibri"/>
              </a:rPr>
              <a:t>and pages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accessible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now.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Calibri"/>
                <a:cs typeface="Calibri"/>
              </a:rPr>
              <a:t>Results</a:t>
            </a:r>
            <a:r>
              <a:rPr dirty="0" sz="1100" spc="-4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-</a:t>
            </a:r>
            <a:endParaRPr sz="1100">
              <a:latin typeface="Calibri"/>
              <a:cs typeface="Calibri"/>
            </a:endParaRPr>
          </a:p>
          <a:p>
            <a:pPr marL="12700" marR="3316604">
              <a:lnSpc>
                <a:spcPct val="101800"/>
              </a:lnSpc>
            </a:pPr>
            <a:r>
              <a:rPr dirty="0" sz="1100" spc="-5">
                <a:latin typeface="Calibri"/>
                <a:cs typeface="Calibri"/>
              </a:rPr>
              <a:t>1. </a:t>
            </a:r>
            <a:r>
              <a:rPr dirty="0" sz="1100">
                <a:latin typeface="Calibri"/>
                <a:cs typeface="Calibri"/>
              </a:rPr>
              <a:t>Able </a:t>
            </a:r>
            <a:r>
              <a:rPr dirty="0" sz="1100" spc="-5">
                <a:latin typeface="Calibri"/>
                <a:cs typeface="Calibri"/>
              </a:rPr>
              <a:t>to </a:t>
            </a:r>
            <a:r>
              <a:rPr dirty="0" sz="1100">
                <a:latin typeface="Calibri"/>
                <a:cs typeface="Calibri"/>
              </a:rPr>
              <a:t>visit </a:t>
            </a:r>
            <a:r>
              <a:rPr dirty="0" sz="1100" spc="-5">
                <a:latin typeface="Calibri"/>
                <a:cs typeface="Calibri"/>
              </a:rPr>
              <a:t>amazon webpage. 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2.Successfull </a:t>
            </a:r>
            <a:r>
              <a:rPr dirty="0" sz="1100">
                <a:latin typeface="Calibri"/>
                <a:cs typeface="Calibri"/>
              </a:rPr>
              <a:t>login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with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password.</a:t>
            </a:r>
            <a:endParaRPr sz="1100">
              <a:latin typeface="Calibri"/>
              <a:cs typeface="Calibri"/>
            </a:endParaRPr>
          </a:p>
          <a:p>
            <a:pPr marL="118745" indent="-106680">
              <a:lnSpc>
                <a:spcPct val="100000"/>
              </a:lnSpc>
              <a:spcBef>
                <a:spcPts val="25"/>
              </a:spcBef>
              <a:buSzPct val="90909"/>
              <a:buAutoNum type="arabicPeriod" startAt="3"/>
              <a:tabLst>
                <a:tab pos="119380" algn="l"/>
              </a:tabLst>
            </a:pPr>
            <a:r>
              <a:rPr dirty="0" sz="1100">
                <a:latin typeface="Calibri"/>
                <a:cs typeface="Calibri"/>
              </a:rPr>
              <a:t>Use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search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valid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product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name,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shows </a:t>
            </a:r>
            <a:r>
              <a:rPr dirty="0" sz="1100">
                <a:latin typeface="Calibri"/>
                <a:cs typeface="Calibri"/>
              </a:rPr>
              <a:t>expected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results.</a:t>
            </a:r>
            <a:endParaRPr sz="1100">
              <a:latin typeface="Calibri"/>
              <a:cs typeface="Calibri"/>
            </a:endParaRPr>
          </a:p>
          <a:p>
            <a:pPr marL="118745" indent="-106680">
              <a:lnSpc>
                <a:spcPct val="100000"/>
              </a:lnSpc>
              <a:spcBef>
                <a:spcPts val="25"/>
              </a:spcBef>
              <a:buSzPct val="90909"/>
              <a:buAutoNum type="arabicPeriod" startAt="3"/>
              <a:tabLst>
                <a:tab pos="119380" algn="l"/>
              </a:tabLst>
            </a:pPr>
            <a:r>
              <a:rPr dirty="0" sz="1100" spc="-5">
                <a:latin typeface="Calibri"/>
                <a:cs typeface="Calibri"/>
              </a:rPr>
              <a:t>use button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add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cart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show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added </a:t>
            </a:r>
            <a:r>
              <a:rPr dirty="0" sz="1100" spc="-5">
                <a:latin typeface="Calibri"/>
                <a:cs typeface="Calibri"/>
              </a:rPr>
              <a:t>product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cart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shows expected results.</a:t>
            </a:r>
            <a:endParaRPr sz="1100">
              <a:latin typeface="Calibri"/>
              <a:cs typeface="Calibri"/>
            </a:endParaRPr>
          </a:p>
          <a:p>
            <a:pPr marL="149225" indent="-137160">
              <a:lnSpc>
                <a:spcPct val="100000"/>
              </a:lnSpc>
              <a:spcBef>
                <a:spcPts val="25"/>
              </a:spcBef>
              <a:buSzPct val="90909"/>
              <a:buAutoNum type="arabicPeriod" startAt="3"/>
              <a:tabLst>
                <a:tab pos="149860" algn="l"/>
              </a:tabLst>
            </a:pPr>
            <a:r>
              <a:rPr dirty="0" sz="1100" spc="-5">
                <a:latin typeface="Calibri"/>
                <a:cs typeface="Calibri"/>
              </a:rPr>
              <a:t>Checkbox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dropdown </a:t>
            </a:r>
            <a:r>
              <a:rPr dirty="0" sz="1100">
                <a:latin typeface="Calibri"/>
                <a:cs typeface="Calibri"/>
              </a:rPr>
              <a:t>working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expected.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Calibri"/>
                <a:cs typeface="Calibri"/>
              </a:rPr>
              <a:t>Additional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methods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also </a:t>
            </a:r>
            <a:r>
              <a:rPr dirty="0" sz="1100" spc="5" b="1">
                <a:latin typeface="Calibri"/>
                <a:cs typeface="Calibri"/>
              </a:rPr>
              <a:t>has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been</a:t>
            </a:r>
            <a:r>
              <a:rPr dirty="0" sz="1100" spc="-5" b="1">
                <a:latin typeface="Calibri"/>
                <a:cs typeface="Calibri"/>
              </a:rPr>
              <a:t> checked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in </a:t>
            </a:r>
            <a:r>
              <a:rPr dirty="0" sz="1100" b="1">
                <a:latin typeface="Calibri"/>
                <a:cs typeface="Calibri"/>
              </a:rPr>
              <a:t>this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project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like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5" b="1">
                <a:latin typeface="Calibri"/>
                <a:cs typeface="Calibri"/>
              </a:rPr>
              <a:t>and</a:t>
            </a:r>
            <a:r>
              <a:rPr dirty="0" sz="1100" b="1">
                <a:latin typeface="Calibri"/>
                <a:cs typeface="Calibri"/>
              </a:rPr>
              <a:t> yet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to be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implemented</a:t>
            </a:r>
            <a:r>
              <a:rPr dirty="0" sz="1100" spc="6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-</a:t>
            </a:r>
            <a:endParaRPr sz="110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alibri"/>
              <a:buAutoNum type="arabicPeriod"/>
              <a:tabLst>
                <a:tab pos="149860" algn="l"/>
              </a:tabLst>
            </a:pPr>
            <a:r>
              <a:rPr dirty="0" sz="1100" spc="-5">
                <a:solidFill>
                  <a:srgbClr val="3E7E5F"/>
                </a:solidFill>
                <a:latin typeface="Calibri"/>
                <a:cs typeface="Calibri"/>
              </a:rPr>
              <a:t>//driver.navigate().refresh();</a:t>
            </a:r>
            <a:endParaRPr sz="11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25"/>
              </a:spcBef>
            </a:pPr>
            <a:r>
              <a:rPr dirty="0" sz="1100" spc="-5">
                <a:solidFill>
                  <a:srgbClr val="3E7E5F"/>
                </a:solidFill>
                <a:latin typeface="Calibri"/>
                <a:cs typeface="Calibri"/>
              </a:rPr>
              <a:t>//Thread.sleep(1000);</a:t>
            </a:r>
            <a:endParaRPr sz="1100">
              <a:latin typeface="Calibri"/>
              <a:cs typeface="Calibri"/>
            </a:endParaRPr>
          </a:p>
          <a:p>
            <a:pPr marL="73025">
              <a:lnSpc>
                <a:spcPct val="100000"/>
              </a:lnSpc>
              <a:spcBef>
                <a:spcPts val="25"/>
              </a:spcBef>
            </a:pPr>
            <a:r>
              <a:rPr dirty="0" sz="1100" spc="-5">
                <a:solidFill>
                  <a:srgbClr val="3E7E5F"/>
                </a:solidFill>
                <a:latin typeface="Calibri"/>
                <a:cs typeface="Calibri"/>
              </a:rPr>
              <a:t>//driver.navigate().back();</a:t>
            </a:r>
            <a:endParaRPr sz="1100">
              <a:latin typeface="Calibri"/>
              <a:cs typeface="Calibri"/>
            </a:endParaRPr>
          </a:p>
          <a:p>
            <a:pPr marL="43180">
              <a:lnSpc>
                <a:spcPct val="100000"/>
              </a:lnSpc>
            </a:pPr>
            <a:r>
              <a:rPr dirty="0" sz="1100" spc="-5">
                <a:solidFill>
                  <a:srgbClr val="3E7E5F"/>
                </a:solidFill>
                <a:latin typeface="Calibri"/>
                <a:cs typeface="Calibri"/>
              </a:rPr>
              <a:t>//Thread.sleep(1000);</a:t>
            </a:r>
            <a:endParaRPr sz="1100">
              <a:latin typeface="Calibri"/>
              <a:cs typeface="Calibri"/>
            </a:endParaRPr>
          </a:p>
          <a:p>
            <a:pPr marL="43180">
              <a:lnSpc>
                <a:spcPct val="100000"/>
              </a:lnSpc>
              <a:spcBef>
                <a:spcPts val="25"/>
              </a:spcBef>
            </a:pPr>
            <a:r>
              <a:rPr dirty="0" sz="1100" spc="-5">
                <a:solidFill>
                  <a:srgbClr val="3E7E5F"/>
                </a:solidFill>
                <a:latin typeface="Calibri"/>
                <a:cs typeface="Calibri"/>
              </a:rPr>
              <a:t>//driver.navigate().forward();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 spc="-5">
                <a:solidFill>
                  <a:srgbClr val="3E7E5F"/>
                </a:solidFill>
                <a:latin typeface="Calibri"/>
                <a:cs typeface="Calibri"/>
              </a:rPr>
              <a:t>//js.executeScript("scrollBy(0,</a:t>
            </a:r>
            <a:r>
              <a:rPr dirty="0" sz="1100" spc="-30">
                <a:solidFill>
                  <a:srgbClr val="3E7E5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3E7E5F"/>
                </a:solidFill>
                <a:latin typeface="Calibri"/>
                <a:cs typeface="Calibri"/>
              </a:rPr>
              <a:t>4500)");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-5">
                <a:solidFill>
                  <a:srgbClr val="3E7E5F"/>
                </a:solidFill>
                <a:latin typeface="Calibri"/>
                <a:cs typeface="Calibri"/>
              </a:rPr>
              <a:t>//Thread.sleep(2000);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Calibri"/>
              <a:cs typeface="Calibri"/>
            </a:endParaRPr>
          </a:p>
          <a:p>
            <a:pPr marL="12700" marR="2373630">
              <a:lnSpc>
                <a:spcPct val="101800"/>
              </a:lnSpc>
              <a:spcBef>
                <a:spcPts val="5"/>
              </a:spcBef>
              <a:buSzPct val="90909"/>
              <a:buAutoNum type="arabicPeriod" startAt="2"/>
              <a:tabLst>
                <a:tab pos="119380" algn="l"/>
              </a:tabLst>
            </a:pPr>
            <a:r>
              <a:rPr dirty="0" sz="1100">
                <a:latin typeface="Calibri"/>
                <a:cs typeface="Calibri"/>
              </a:rPr>
              <a:t>getWindowHandles()- </a:t>
            </a:r>
            <a:r>
              <a:rPr dirty="0" sz="1100" spc="-5">
                <a:latin typeface="Calibri"/>
                <a:cs typeface="Calibri"/>
              </a:rPr>
              <a:t>used to </a:t>
            </a:r>
            <a:r>
              <a:rPr dirty="0" sz="1100">
                <a:latin typeface="Calibri"/>
                <a:cs typeface="Calibri"/>
              </a:rPr>
              <a:t>handle </a:t>
            </a:r>
            <a:r>
              <a:rPr dirty="0" sz="1100" spc="-5">
                <a:latin typeface="Calibri"/>
                <a:cs typeface="Calibri"/>
              </a:rPr>
              <a:t>multiple windows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3.partiallinkText()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12700" marR="135890">
              <a:lnSpc>
                <a:spcPct val="101800"/>
              </a:lnSpc>
            </a:pPr>
            <a:r>
              <a:rPr dirty="0" sz="1100" spc="-5" b="1">
                <a:latin typeface="Calibri"/>
                <a:cs typeface="Calibri"/>
              </a:rPr>
              <a:t>Test Case </a:t>
            </a:r>
            <a:r>
              <a:rPr dirty="0" sz="1100" b="1">
                <a:latin typeface="Calibri"/>
                <a:cs typeface="Calibri"/>
              </a:rPr>
              <a:t>prepared based on </a:t>
            </a:r>
            <a:r>
              <a:rPr dirty="0" sz="1100" spc="-5" b="1">
                <a:latin typeface="Calibri"/>
                <a:cs typeface="Calibri"/>
              </a:rPr>
              <a:t>some functionalities </a:t>
            </a:r>
            <a:r>
              <a:rPr dirty="0" sz="1100" b="1">
                <a:latin typeface="Calibri"/>
                <a:cs typeface="Calibri"/>
              </a:rPr>
              <a:t>- 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u="sng" sz="1100" spc="-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https://d.docs.live.net/d884c19fe08aefbc/Desktop/TEST_CASE_DATA_AMAZON_PROJECT.xlsx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6340"/>
          </a:xfrm>
          <a:custGeom>
            <a:avLst/>
            <a:gdLst/>
            <a:ahLst/>
            <a:cxnLst/>
            <a:rect l="l" t="t" r="r" b="b"/>
            <a:pathLst>
              <a:path w="6952615" h="10086340">
                <a:moveTo>
                  <a:pt x="6952221" y="0"/>
                </a:moveTo>
                <a:lnTo>
                  <a:pt x="6946138" y="0"/>
                </a:lnTo>
                <a:lnTo>
                  <a:pt x="6946138" y="6096"/>
                </a:lnTo>
                <a:lnTo>
                  <a:pt x="6946138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6138" y="10085832"/>
                </a:lnTo>
                <a:lnTo>
                  <a:pt x="6952221" y="10085832"/>
                </a:lnTo>
                <a:lnTo>
                  <a:pt x="6952221" y="10079736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67130"/>
            <a:ext cx="4636770" cy="1176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2.Add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referenced</a:t>
            </a:r>
            <a:r>
              <a:rPr dirty="0" sz="1100">
                <a:latin typeface="Calibri"/>
                <a:cs typeface="Calibri"/>
              </a:rPr>
              <a:t> JARS</a:t>
            </a:r>
            <a:r>
              <a:rPr dirty="0" sz="1100" spc="-5">
                <a:latin typeface="Calibri"/>
                <a:cs typeface="Calibri"/>
              </a:rPr>
              <a:t> Files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which will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used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5">
                <a:latin typeface="Calibri"/>
                <a:cs typeface="Calibri"/>
              </a:rPr>
              <a:t> this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project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test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 Website.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Calibri"/>
              <a:cs typeface="Calibri"/>
            </a:endParaRPr>
          </a:p>
          <a:p>
            <a:pPr marL="4318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Why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Jars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Needed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JARS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807709"/>
            <a:ext cx="27266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Calibri"/>
                <a:cs typeface="Calibri"/>
              </a:rPr>
              <a:t>3.Import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all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needed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this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project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581902"/>
            <a:ext cx="464121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Calibri"/>
                <a:cs typeface="Calibri"/>
              </a:rPr>
              <a:t>4.Under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method </a:t>
            </a:r>
            <a:r>
              <a:rPr dirty="0" sz="1100" spc="-5">
                <a:latin typeface="Calibri"/>
                <a:cs typeface="Calibri"/>
              </a:rPr>
              <a:t>property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been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set,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launch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Chrome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Browser.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670418"/>
            <a:ext cx="270954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5. driver.get()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--&gt;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Calibri"/>
                <a:cs typeface="Calibri"/>
              </a:rPr>
              <a:t>methods to</a:t>
            </a:r>
            <a:r>
              <a:rPr dirty="0" sz="11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Calibri"/>
                <a:cs typeface="Calibri"/>
              </a:rPr>
              <a:t>fetch</a:t>
            </a:r>
            <a:r>
              <a:rPr dirty="0" sz="11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dirty="0" sz="11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33333"/>
                </a:solidFill>
                <a:latin typeface="Calibri"/>
                <a:cs typeface="Calibri"/>
              </a:rPr>
              <a:t>web</a:t>
            </a:r>
            <a:r>
              <a:rPr dirty="0" sz="11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33333"/>
                </a:solidFill>
                <a:latin typeface="Calibri"/>
                <a:cs typeface="Calibri"/>
              </a:rPr>
              <a:t>page.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363342"/>
            <a:ext cx="5731509" cy="30854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019672"/>
            <a:ext cx="2771775" cy="4667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5256" y="7015404"/>
            <a:ext cx="5436543" cy="27996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9650" y="7903082"/>
            <a:ext cx="3238500" cy="238125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04800" y="304799"/>
            <a:ext cx="6952615" cy="10086340"/>
          </a:xfrm>
          <a:custGeom>
            <a:avLst/>
            <a:gdLst/>
            <a:ahLst/>
            <a:cxnLst/>
            <a:rect l="l" t="t" r="r" b="b"/>
            <a:pathLst>
              <a:path w="6952615" h="10086340">
                <a:moveTo>
                  <a:pt x="6952221" y="0"/>
                </a:moveTo>
                <a:lnTo>
                  <a:pt x="6946138" y="0"/>
                </a:lnTo>
                <a:lnTo>
                  <a:pt x="6946138" y="6096"/>
                </a:lnTo>
                <a:lnTo>
                  <a:pt x="6946138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6138" y="10085832"/>
                </a:lnTo>
                <a:lnTo>
                  <a:pt x="6952221" y="10085832"/>
                </a:lnTo>
                <a:lnTo>
                  <a:pt x="6952221" y="10079736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1384" y="3735069"/>
            <a:ext cx="4613910" cy="170815"/>
          </a:xfrm>
          <a:custGeom>
            <a:avLst/>
            <a:gdLst/>
            <a:ahLst/>
            <a:cxnLst/>
            <a:rect l="l" t="t" r="r" b="b"/>
            <a:pathLst>
              <a:path w="4613910" h="170814">
                <a:moveTo>
                  <a:pt x="4613402" y="0"/>
                </a:moveTo>
                <a:lnTo>
                  <a:pt x="0" y="0"/>
                </a:lnTo>
                <a:lnTo>
                  <a:pt x="0" y="170688"/>
                </a:lnTo>
                <a:lnTo>
                  <a:pt x="4613402" y="170688"/>
                </a:lnTo>
                <a:lnTo>
                  <a:pt x="4613402" y="0"/>
                </a:lnTo>
                <a:close/>
              </a:path>
            </a:pathLst>
          </a:custGeom>
          <a:solidFill>
            <a:srgbClr val="E8F1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04" y="3716273"/>
            <a:ext cx="47466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333333"/>
                </a:solidFill>
                <a:latin typeface="Calibri"/>
                <a:cs typeface="Calibri"/>
              </a:rPr>
              <a:t>6.</a:t>
            </a:r>
            <a:r>
              <a:rPr dirty="0" sz="11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6A3D3D"/>
                </a:solidFill>
                <a:latin typeface="Calibri"/>
                <a:cs typeface="Calibri"/>
              </a:rPr>
              <a:t>driver</a:t>
            </a:r>
            <a:r>
              <a:rPr dirty="0" sz="1100" spc="-5">
                <a:latin typeface="Calibri"/>
                <a:cs typeface="Calibri"/>
              </a:rPr>
              <a:t>.manage().window().maximize();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--&gt;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Method used to</a:t>
            </a:r>
            <a:r>
              <a:rPr dirty="0" sz="1100">
                <a:latin typeface="Calibri"/>
                <a:cs typeface="Calibri"/>
              </a:rPr>
              <a:t> maximize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>
                <a:latin typeface="Calibri"/>
                <a:cs typeface="Calibri"/>
              </a:rPr>
              <a:t> window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04" y="4673803"/>
            <a:ext cx="5570855" cy="195580"/>
          </a:xfrm>
          <a:prstGeom prst="rect">
            <a:avLst/>
          </a:prstGeom>
          <a:solidFill>
            <a:srgbClr val="E8F1F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 spc="-5">
                <a:latin typeface="Calibri"/>
                <a:cs typeface="Calibri"/>
              </a:rPr>
              <a:t>7.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6A3D3D"/>
                </a:solidFill>
                <a:latin typeface="Calibri"/>
                <a:cs typeface="Calibri"/>
              </a:rPr>
              <a:t>driver</a:t>
            </a:r>
            <a:r>
              <a:rPr dirty="0" sz="1100" spc="-5">
                <a:latin typeface="Calibri"/>
                <a:cs typeface="Calibri"/>
              </a:rPr>
              <a:t>.findElement(By.</a:t>
            </a:r>
            <a:r>
              <a:rPr dirty="0" sz="1100" spc="-5" i="1">
                <a:latin typeface="Calibri"/>
                <a:cs typeface="Calibri"/>
              </a:rPr>
              <a:t>name</a:t>
            </a:r>
            <a:r>
              <a:rPr dirty="0" sz="1100" spc="-5">
                <a:latin typeface="Calibri"/>
                <a:cs typeface="Calibri"/>
              </a:rPr>
              <a:t>(</a:t>
            </a:r>
            <a:r>
              <a:rPr dirty="0" sz="1100" spc="-5">
                <a:solidFill>
                  <a:srgbClr val="2A00FF"/>
                </a:solidFill>
                <a:latin typeface="Calibri"/>
                <a:cs typeface="Calibri"/>
              </a:rPr>
              <a:t>"q"</a:t>
            </a:r>
            <a:r>
              <a:rPr dirty="0" sz="1100" spc="-5">
                <a:latin typeface="Calibri"/>
                <a:cs typeface="Calibri"/>
              </a:rPr>
              <a:t>)).sendKeys(</a:t>
            </a:r>
            <a:r>
              <a:rPr dirty="0" sz="1100" spc="-5">
                <a:solidFill>
                  <a:srgbClr val="2A00FF"/>
                </a:solidFill>
                <a:latin typeface="Calibri"/>
                <a:cs typeface="Calibri"/>
              </a:rPr>
              <a:t>"Amazon"</a:t>
            </a:r>
            <a:r>
              <a:rPr dirty="0" sz="1100" spc="-5">
                <a:latin typeface="Calibri"/>
                <a:cs typeface="Calibri"/>
              </a:rPr>
              <a:t>);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--&gt;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method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Locating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forms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sending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704" y="4869179"/>
            <a:ext cx="631825" cy="170815"/>
          </a:xfrm>
          <a:prstGeom prst="rect">
            <a:avLst/>
          </a:prstGeom>
          <a:solidFill>
            <a:srgbClr val="E8F1F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75"/>
              </a:lnSpc>
            </a:pPr>
            <a:r>
              <a:rPr dirty="0" sz="1100" spc="-5">
                <a:latin typeface="Calibri"/>
                <a:cs typeface="Calibri"/>
              </a:rPr>
              <a:t>use</a:t>
            </a:r>
            <a:r>
              <a:rPr dirty="0" sz="1100">
                <a:latin typeface="Calibri"/>
                <a:cs typeface="Calibri"/>
              </a:rPr>
              <a:t>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i</a:t>
            </a:r>
            <a:r>
              <a:rPr dirty="0" sz="1100" spc="-5">
                <a:latin typeface="Calibri"/>
                <a:cs typeface="Calibri"/>
              </a:rPr>
              <a:t>npu</a:t>
            </a:r>
            <a:r>
              <a:rPr dirty="0" sz="1100" spc="-10">
                <a:latin typeface="Calibri"/>
                <a:cs typeface="Calibri"/>
              </a:rPr>
              <a:t>t</a:t>
            </a:r>
            <a:r>
              <a:rPr dirty="0" sz="110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110487"/>
            <a:ext cx="4084320" cy="25222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3930649"/>
            <a:ext cx="4210050" cy="2095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704" y="5260593"/>
            <a:ext cx="5079530" cy="28828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" y="5768085"/>
            <a:ext cx="5547360" cy="281178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04800" y="304799"/>
            <a:ext cx="6952615" cy="10086340"/>
          </a:xfrm>
          <a:custGeom>
            <a:avLst/>
            <a:gdLst/>
            <a:ahLst/>
            <a:cxnLst/>
            <a:rect l="l" t="t" r="r" b="b"/>
            <a:pathLst>
              <a:path w="6952615" h="10086340">
                <a:moveTo>
                  <a:pt x="6952221" y="0"/>
                </a:moveTo>
                <a:lnTo>
                  <a:pt x="6946138" y="0"/>
                </a:lnTo>
                <a:lnTo>
                  <a:pt x="6946138" y="6096"/>
                </a:lnTo>
                <a:lnTo>
                  <a:pt x="6946138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6138" y="10085832"/>
                </a:lnTo>
                <a:lnTo>
                  <a:pt x="6952221" y="10085832"/>
                </a:lnTo>
                <a:lnTo>
                  <a:pt x="6952221" y="10079736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04" y="4192269"/>
            <a:ext cx="5668645" cy="170815"/>
          </a:xfrm>
          <a:prstGeom prst="rect">
            <a:avLst/>
          </a:prstGeom>
          <a:solidFill>
            <a:srgbClr val="E8F1F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75"/>
              </a:lnSpc>
            </a:pPr>
            <a:r>
              <a:rPr dirty="0" sz="1100" spc="-5">
                <a:latin typeface="Calibri"/>
                <a:cs typeface="Calibri"/>
              </a:rPr>
              <a:t>8.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Thread.</a:t>
            </a:r>
            <a:r>
              <a:rPr dirty="0" sz="1100" spc="-5" i="1">
                <a:latin typeface="Calibri"/>
                <a:cs typeface="Calibri"/>
              </a:rPr>
              <a:t>sleep</a:t>
            </a:r>
            <a:r>
              <a:rPr dirty="0" sz="1100" spc="-5">
                <a:latin typeface="Calibri"/>
                <a:cs typeface="Calibri"/>
              </a:rPr>
              <a:t>(1000);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--&gt;</a:t>
            </a:r>
            <a:r>
              <a:rPr dirty="0" sz="1100">
                <a:latin typeface="Calibri"/>
                <a:cs typeface="Calibri"/>
              </a:rPr>
              <a:t> It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always </a:t>
            </a:r>
            <a:r>
              <a:rPr dirty="0" sz="1100" spc="-5">
                <a:latin typeface="Calibri"/>
                <a:cs typeface="Calibri"/>
              </a:rPr>
              <a:t>halts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execution of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current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thread,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here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5">
                <a:latin typeface="Calibri"/>
                <a:cs typeface="Calibri"/>
              </a:rPr>
              <a:t> use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1000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mls.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704" y="4661610"/>
            <a:ext cx="1122680" cy="171450"/>
          </a:xfrm>
          <a:custGeom>
            <a:avLst/>
            <a:gdLst/>
            <a:ahLst/>
            <a:cxnLst/>
            <a:rect l="l" t="t" r="r" b="b"/>
            <a:pathLst>
              <a:path w="1122680" h="171450">
                <a:moveTo>
                  <a:pt x="1122273" y="0"/>
                </a:moveTo>
                <a:lnTo>
                  <a:pt x="0" y="0"/>
                </a:lnTo>
                <a:lnTo>
                  <a:pt x="0" y="170992"/>
                </a:lnTo>
                <a:lnTo>
                  <a:pt x="1122273" y="170992"/>
                </a:lnTo>
                <a:lnTo>
                  <a:pt x="1122273" y="0"/>
                </a:lnTo>
                <a:close/>
              </a:path>
            </a:pathLst>
          </a:custGeom>
          <a:solidFill>
            <a:srgbClr val="E8F1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4616297"/>
            <a:ext cx="5601335" cy="415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5"/>
              </a:spcBef>
            </a:pPr>
            <a:r>
              <a:rPr dirty="0" sz="1100" spc="-5">
                <a:latin typeface="Calibri"/>
                <a:cs typeface="Calibri"/>
              </a:rPr>
              <a:t>9.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navigate().to ---&gt;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Calibri"/>
                <a:cs typeface="Calibri"/>
              </a:rPr>
              <a:t>methods</a:t>
            </a:r>
            <a:r>
              <a:rPr dirty="0" sz="11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dirty="0" sz="11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Calibri"/>
                <a:cs typeface="Calibri"/>
              </a:rPr>
              <a:t>fetch</a:t>
            </a:r>
            <a:r>
              <a:rPr dirty="0" sz="11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dirty="0" sz="11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33333"/>
                </a:solidFill>
                <a:latin typeface="Calibri"/>
                <a:cs typeface="Calibri"/>
              </a:rPr>
              <a:t>web</a:t>
            </a:r>
            <a:r>
              <a:rPr dirty="0" sz="11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33333"/>
                </a:solidFill>
                <a:latin typeface="Calibri"/>
                <a:cs typeface="Calibri"/>
              </a:rPr>
              <a:t>page,</a:t>
            </a:r>
            <a:r>
              <a:rPr dirty="0" sz="1100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33333"/>
                </a:solidFill>
                <a:latin typeface="Calibri"/>
                <a:cs typeface="Calibri"/>
              </a:rPr>
              <a:t>here</a:t>
            </a:r>
            <a:r>
              <a:rPr dirty="0" sz="11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33333"/>
                </a:solidFill>
                <a:latin typeface="Calibri"/>
                <a:cs typeface="Calibri"/>
              </a:rPr>
              <a:t>it</a:t>
            </a:r>
            <a:r>
              <a:rPr dirty="0" sz="11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Calibri"/>
                <a:cs typeface="Calibri"/>
              </a:rPr>
              <a:t>fetches</a:t>
            </a:r>
            <a:r>
              <a:rPr dirty="0" sz="11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33333"/>
                </a:solidFill>
                <a:latin typeface="Calibri"/>
                <a:cs typeface="Calibri"/>
              </a:rPr>
              <a:t>first</a:t>
            </a:r>
            <a:r>
              <a:rPr dirty="0" sz="11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Calibri"/>
                <a:cs typeface="Calibri"/>
              </a:rPr>
              <a:t>amazon</a:t>
            </a:r>
            <a:r>
              <a:rPr dirty="0" sz="11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33333"/>
                </a:solidFill>
                <a:latin typeface="Calibri"/>
                <a:cs typeface="Calibri"/>
              </a:rPr>
              <a:t>homepage</a:t>
            </a:r>
            <a:r>
              <a:rPr dirty="0" sz="11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dirty="0" sz="1100" spc="-5">
                <a:solidFill>
                  <a:srgbClr val="333333"/>
                </a:solidFill>
                <a:latin typeface="Calibri"/>
                <a:cs typeface="Calibri"/>
              </a:rPr>
              <a:t> then </a:t>
            </a:r>
            <a:r>
              <a:rPr dirty="0" sz="1100" spc="-2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33333"/>
                </a:solidFill>
                <a:latin typeface="Calibri"/>
                <a:cs typeface="Calibri"/>
              </a:rPr>
              <a:t>redirect</a:t>
            </a:r>
            <a:r>
              <a:rPr dirty="0" sz="110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dirty="0" sz="11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33333"/>
                </a:solidFill>
                <a:latin typeface="Calibri"/>
                <a:cs typeface="Calibri"/>
              </a:rPr>
              <a:t>sign</a:t>
            </a:r>
            <a:r>
              <a:rPr dirty="0" sz="11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dirty="0" sz="11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33333"/>
                </a:solidFill>
                <a:latin typeface="Calibri"/>
                <a:cs typeface="Calibri"/>
              </a:rPr>
              <a:t>page.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286443"/>
            <a:ext cx="16446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10.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findElement(By.id());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---&gt;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3776" y="9305238"/>
            <a:ext cx="2199005" cy="195580"/>
          </a:xfrm>
          <a:prstGeom prst="rect">
            <a:avLst/>
          </a:prstGeom>
          <a:solidFill>
            <a:srgbClr val="E8F1FD"/>
          </a:solidFill>
        </p:spPr>
        <p:txBody>
          <a:bodyPr wrap="square" lIns="0" tIns="0" rIns="0" bIns="0" rtlCol="0" vert="horz">
            <a:spAutoFit/>
          </a:bodyPr>
          <a:lstStyle/>
          <a:p>
            <a:pPr marL="30480">
              <a:lnSpc>
                <a:spcPts val="1275"/>
              </a:lnSpc>
            </a:pPr>
            <a:r>
              <a:rPr dirty="0" sz="1100" spc="-5">
                <a:latin typeface="Calibri"/>
                <a:cs typeface="Calibri"/>
              </a:rPr>
              <a:t>method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Locating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forms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with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help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704" y="9500310"/>
            <a:ext cx="2961640" cy="170815"/>
          </a:xfrm>
          <a:prstGeom prst="rect">
            <a:avLst/>
          </a:prstGeom>
          <a:solidFill>
            <a:srgbClr val="E8F1FD"/>
          </a:solidFill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1275"/>
              </a:lnSpc>
            </a:pPr>
            <a:r>
              <a:rPr dirty="0" sz="1100">
                <a:latin typeface="Calibri"/>
                <a:cs typeface="Calibri"/>
              </a:rPr>
              <a:t>WebElement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---&gt;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predefined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Interface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selenium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110487"/>
            <a:ext cx="5600700" cy="29794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6890" y="5248528"/>
            <a:ext cx="5689019" cy="2311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5701283"/>
            <a:ext cx="5731509" cy="337820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04800" y="304799"/>
            <a:ext cx="6952615" cy="10086340"/>
          </a:xfrm>
          <a:custGeom>
            <a:avLst/>
            <a:gdLst/>
            <a:ahLst/>
            <a:cxnLst/>
            <a:rect l="l" t="t" r="r" b="b"/>
            <a:pathLst>
              <a:path w="6952615" h="10086340">
                <a:moveTo>
                  <a:pt x="6952221" y="0"/>
                </a:moveTo>
                <a:lnTo>
                  <a:pt x="6946138" y="0"/>
                </a:lnTo>
                <a:lnTo>
                  <a:pt x="6946138" y="6096"/>
                </a:lnTo>
                <a:lnTo>
                  <a:pt x="6946138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6138" y="10085832"/>
                </a:lnTo>
                <a:lnTo>
                  <a:pt x="6952221" y="10085832"/>
                </a:lnTo>
                <a:lnTo>
                  <a:pt x="6952221" y="10079736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04" y="914653"/>
            <a:ext cx="2668270" cy="170815"/>
          </a:xfrm>
          <a:prstGeom prst="rect">
            <a:avLst/>
          </a:prstGeom>
          <a:solidFill>
            <a:srgbClr val="E8F1FD"/>
          </a:solidFill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1275"/>
              </a:lnSpc>
            </a:pPr>
            <a:r>
              <a:rPr dirty="0" sz="1100">
                <a:latin typeface="Calibri"/>
                <a:cs typeface="Calibri"/>
              </a:rPr>
              <a:t>message</a:t>
            </a:r>
            <a:r>
              <a:rPr dirty="0" sz="1100" spc="-5">
                <a:latin typeface="Calibri"/>
                <a:cs typeface="Calibri"/>
              </a:rPr>
              <a:t> --&gt;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reference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where</a:t>
            </a:r>
            <a:r>
              <a:rPr dirty="0" sz="1100" spc="-5">
                <a:latin typeface="Calibri"/>
                <a:cs typeface="Calibri"/>
              </a:rPr>
              <a:t> 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value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store.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061059"/>
            <a:ext cx="5595620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85420">
              <a:lnSpc>
                <a:spcPct val="118200"/>
              </a:lnSpc>
              <a:spcBef>
                <a:spcPts val="95"/>
              </a:spcBef>
            </a:pPr>
            <a:r>
              <a:rPr dirty="0" sz="1100" spc="-5">
                <a:latin typeface="Calibri"/>
                <a:cs typeface="Calibri"/>
              </a:rPr>
              <a:t>sendKeys() --&gt; Sending user inputs </a:t>
            </a:r>
            <a:r>
              <a:rPr dirty="0" sz="1100">
                <a:latin typeface="Calibri"/>
                <a:cs typeface="Calibri"/>
              </a:rPr>
              <a:t>like we are entering a </a:t>
            </a:r>
            <a:r>
              <a:rPr dirty="0" sz="1100" spc="-5">
                <a:latin typeface="Calibri"/>
                <a:cs typeface="Calibri"/>
              </a:rPr>
              <a:t>valid </a:t>
            </a:r>
            <a:r>
              <a:rPr dirty="0" sz="1100">
                <a:latin typeface="Calibri"/>
                <a:cs typeface="Calibri"/>
              </a:rPr>
              <a:t>and registered </a:t>
            </a:r>
            <a:r>
              <a:rPr dirty="0" sz="1100" spc="-5">
                <a:latin typeface="Calibri"/>
                <a:cs typeface="Calibri"/>
              </a:rPr>
              <a:t>email </a:t>
            </a:r>
            <a:r>
              <a:rPr dirty="0" sz="1100">
                <a:latin typeface="Calibri"/>
                <a:cs typeface="Calibri"/>
              </a:rPr>
              <a:t>Id and </a:t>
            </a:r>
            <a:r>
              <a:rPr dirty="0" sz="1100" spc="-5">
                <a:latin typeface="Calibri"/>
                <a:cs typeface="Calibri"/>
              </a:rPr>
              <a:t>then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submit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response.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210170"/>
            <a:ext cx="164465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Calibri"/>
                <a:cs typeface="Calibri"/>
              </a:rPr>
              <a:t>11.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findElement(By.id());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---&gt;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3776" y="7228966"/>
            <a:ext cx="2973070" cy="170815"/>
          </a:xfrm>
          <a:prstGeom prst="rect">
            <a:avLst/>
          </a:prstGeom>
          <a:solidFill>
            <a:srgbClr val="E8F1FD"/>
          </a:solidFill>
        </p:spPr>
        <p:txBody>
          <a:bodyPr wrap="square" lIns="0" tIns="0" rIns="0" bIns="0" rtlCol="0" vert="horz">
            <a:spAutoFit/>
          </a:bodyPr>
          <a:lstStyle/>
          <a:p>
            <a:pPr marL="30480">
              <a:lnSpc>
                <a:spcPts val="1275"/>
              </a:lnSpc>
            </a:pPr>
            <a:r>
              <a:rPr dirty="0" sz="1100" spc="-5">
                <a:latin typeface="Calibri"/>
                <a:cs typeface="Calibri"/>
              </a:rPr>
              <a:t>method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Locating forms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with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help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for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password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704" y="7399654"/>
            <a:ext cx="2961640" cy="170815"/>
          </a:xfrm>
          <a:prstGeom prst="rect">
            <a:avLst/>
          </a:prstGeom>
          <a:solidFill>
            <a:srgbClr val="E8F1FD"/>
          </a:solidFill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1275"/>
              </a:lnSpc>
            </a:pPr>
            <a:r>
              <a:rPr dirty="0" sz="1100">
                <a:latin typeface="Calibri"/>
                <a:cs typeface="Calibri"/>
              </a:rPr>
              <a:t>WebElement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---&gt;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predefined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Interface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selenium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704" y="7570342"/>
            <a:ext cx="2720340" cy="170815"/>
          </a:xfrm>
          <a:prstGeom prst="rect">
            <a:avLst/>
          </a:prstGeom>
          <a:solidFill>
            <a:srgbClr val="E8F1FD"/>
          </a:solidFill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1275"/>
              </a:lnSpc>
            </a:pPr>
            <a:r>
              <a:rPr dirty="0" sz="1100">
                <a:latin typeface="Calibri"/>
                <a:cs typeface="Calibri"/>
              </a:rPr>
              <a:t>password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--&gt;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reference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where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value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store.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7722234"/>
            <a:ext cx="5477510" cy="70612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 indent="185420">
              <a:lnSpc>
                <a:spcPct val="102000"/>
              </a:lnSpc>
              <a:spcBef>
                <a:spcPts val="75"/>
              </a:spcBef>
            </a:pPr>
            <a:r>
              <a:rPr dirty="0" sz="1100" spc="-5">
                <a:latin typeface="Calibri"/>
                <a:cs typeface="Calibri"/>
              </a:rPr>
              <a:t>sendKeys()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--&gt; Sending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inputs</a:t>
            </a:r>
            <a:r>
              <a:rPr dirty="0" sz="1100">
                <a:latin typeface="Calibri"/>
                <a:cs typeface="Calibri"/>
              </a:rPr>
              <a:t> like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 are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entering a </a:t>
            </a:r>
            <a:r>
              <a:rPr dirty="0" sz="1100" spc="-5">
                <a:latin typeface="Calibri"/>
                <a:cs typeface="Calibri"/>
              </a:rPr>
              <a:t>valid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password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then submit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response.</a:t>
            </a:r>
            <a:endParaRPr sz="1100">
              <a:latin typeface="Calibri"/>
              <a:cs typeface="Calibri"/>
            </a:endParaRPr>
          </a:p>
          <a:p>
            <a:pPr marL="12700" marR="132080" indent="188595">
              <a:lnSpc>
                <a:spcPct val="101800"/>
              </a:lnSpc>
            </a:pPr>
            <a:r>
              <a:rPr dirty="0" sz="1100" spc="-5">
                <a:latin typeface="Calibri"/>
                <a:cs typeface="Calibri"/>
              </a:rPr>
              <a:t>click()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--&gt; This method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can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execute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click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element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5">
                <a:latin typeface="Calibri"/>
                <a:cs typeface="Calibri"/>
              </a:rPr>
              <a:t> the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user </a:t>
            </a:r>
            <a:r>
              <a:rPr dirty="0" sz="1100">
                <a:latin typeface="Calibri"/>
                <a:cs typeface="Calibri"/>
              </a:rPr>
              <a:t>manually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clicked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841753"/>
            <a:ext cx="5429250" cy="9144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3608516"/>
            <a:ext cx="4137660" cy="288943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5666" y="8711345"/>
            <a:ext cx="5156533" cy="50199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304800" y="304799"/>
            <a:ext cx="6952615" cy="10086340"/>
          </a:xfrm>
          <a:custGeom>
            <a:avLst/>
            <a:gdLst/>
            <a:ahLst/>
            <a:cxnLst/>
            <a:rect l="l" t="t" r="r" b="b"/>
            <a:pathLst>
              <a:path w="6952615" h="10086340">
                <a:moveTo>
                  <a:pt x="6952221" y="0"/>
                </a:moveTo>
                <a:lnTo>
                  <a:pt x="6946138" y="0"/>
                </a:lnTo>
                <a:lnTo>
                  <a:pt x="6946138" y="6096"/>
                </a:lnTo>
                <a:lnTo>
                  <a:pt x="6946138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6138" y="10085832"/>
                </a:lnTo>
                <a:lnTo>
                  <a:pt x="6952221" y="10085832"/>
                </a:lnTo>
                <a:lnTo>
                  <a:pt x="6952221" y="10079736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487292"/>
            <a:ext cx="5717540" cy="147193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300990" indent="30480">
              <a:lnSpc>
                <a:spcPct val="106700"/>
              </a:lnSpc>
              <a:spcBef>
                <a:spcPts val="15"/>
              </a:spcBef>
            </a:pPr>
            <a:r>
              <a:rPr dirty="0" sz="1100" spc="-5">
                <a:latin typeface="Calibri"/>
                <a:cs typeface="Calibri"/>
              </a:rPr>
              <a:t>12.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WebElement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6A3D3D"/>
                </a:solidFill>
                <a:latin typeface="Calibri"/>
                <a:cs typeface="Calibri"/>
              </a:rPr>
              <a:t>search</a:t>
            </a:r>
            <a:r>
              <a:rPr dirty="0" sz="1100" spc="-5">
                <a:latin typeface="Calibri"/>
                <a:cs typeface="Calibri"/>
              </a:rPr>
              <a:t>=</a:t>
            </a:r>
            <a:r>
              <a:rPr dirty="0" sz="1100" spc="-5">
                <a:solidFill>
                  <a:srgbClr val="6A3D3D"/>
                </a:solidFill>
                <a:latin typeface="Calibri"/>
                <a:cs typeface="Calibri"/>
              </a:rPr>
              <a:t>driver</a:t>
            </a:r>
            <a:r>
              <a:rPr dirty="0" sz="1100" spc="-5">
                <a:latin typeface="Calibri"/>
                <a:cs typeface="Calibri"/>
              </a:rPr>
              <a:t>.findElement(By.</a:t>
            </a:r>
            <a:r>
              <a:rPr dirty="0" sz="1100" spc="-5" i="1">
                <a:latin typeface="Calibri"/>
                <a:cs typeface="Calibri"/>
              </a:rPr>
              <a:t>xpath</a:t>
            </a:r>
            <a:r>
              <a:rPr dirty="0" sz="1100" spc="-5">
                <a:latin typeface="Calibri"/>
                <a:cs typeface="Calibri"/>
              </a:rPr>
              <a:t>(</a:t>
            </a:r>
            <a:r>
              <a:rPr dirty="0" sz="1100" spc="-5">
                <a:solidFill>
                  <a:srgbClr val="2A00FF"/>
                </a:solidFill>
                <a:latin typeface="Calibri"/>
                <a:cs typeface="Calibri"/>
              </a:rPr>
              <a:t>"//input[@id='twotabsearchtextbox']"</a:t>
            </a:r>
            <a:r>
              <a:rPr dirty="0" sz="1100" spc="-5">
                <a:latin typeface="Calibri"/>
                <a:cs typeface="Calibri"/>
              </a:rPr>
              <a:t>)); 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6A3D3D"/>
                </a:solidFill>
                <a:latin typeface="Calibri"/>
                <a:cs typeface="Calibri"/>
              </a:rPr>
              <a:t>search</a:t>
            </a:r>
            <a:r>
              <a:rPr dirty="0" sz="1100" spc="-5">
                <a:latin typeface="Calibri"/>
                <a:cs typeface="Calibri"/>
              </a:rPr>
              <a:t>.sendKeys(</a:t>
            </a:r>
            <a:r>
              <a:rPr dirty="0" sz="1100" spc="-5">
                <a:solidFill>
                  <a:srgbClr val="2A00FF"/>
                </a:solidFill>
                <a:latin typeface="Calibri"/>
                <a:cs typeface="Calibri"/>
              </a:rPr>
              <a:t>"Notebook"</a:t>
            </a:r>
            <a:r>
              <a:rPr dirty="0" sz="1100" spc="-5">
                <a:latin typeface="Calibri"/>
                <a:cs typeface="Calibri"/>
              </a:rPr>
              <a:t>); 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6A3D3D"/>
                </a:solidFill>
                <a:latin typeface="Calibri"/>
                <a:cs typeface="Calibri"/>
              </a:rPr>
              <a:t>driver</a:t>
            </a:r>
            <a:r>
              <a:rPr dirty="0" sz="1100" spc="-5">
                <a:latin typeface="Calibri"/>
                <a:cs typeface="Calibri"/>
              </a:rPr>
              <a:t>.findElement(By.</a:t>
            </a:r>
            <a:r>
              <a:rPr dirty="0" sz="1100" spc="-5" i="1">
                <a:latin typeface="Calibri"/>
                <a:cs typeface="Calibri"/>
              </a:rPr>
              <a:t>xpath</a:t>
            </a:r>
            <a:r>
              <a:rPr dirty="0" sz="1100" spc="-5">
                <a:latin typeface="Calibri"/>
                <a:cs typeface="Calibri"/>
              </a:rPr>
              <a:t>(</a:t>
            </a:r>
            <a:r>
              <a:rPr dirty="0" sz="1100" spc="-5">
                <a:solidFill>
                  <a:srgbClr val="2A00FF"/>
                </a:solidFill>
                <a:latin typeface="Calibri"/>
                <a:cs typeface="Calibri"/>
              </a:rPr>
              <a:t>"//header/div[@id='navbar']/div[@id='nav- </a:t>
            </a:r>
            <a:r>
              <a:rPr dirty="0" sz="1100">
                <a:solidFill>
                  <a:srgbClr val="2A00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A00FF"/>
                </a:solidFill>
                <a:latin typeface="Calibri"/>
                <a:cs typeface="Calibri"/>
              </a:rPr>
              <a:t>belt']/div[2]/div[1]/form[1]/div[3]/div[1]"</a:t>
            </a:r>
            <a:r>
              <a:rPr dirty="0" sz="1100" spc="-5">
                <a:latin typeface="Calibri"/>
                <a:cs typeface="Calibri"/>
              </a:rPr>
              <a:t>)).click();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Calibri"/>
              <a:cs typeface="Calibri"/>
            </a:endParaRPr>
          </a:p>
          <a:p>
            <a:pPr marL="12700" marR="5080">
              <a:lnSpc>
                <a:spcPct val="116500"/>
              </a:lnSpc>
            </a:pPr>
            <a:r>
              <a:rPr dirty="0" sz="1100" spc="-5">
                <a:latin typeface="Calibri"/>
                <a:cs typeface="Calibri"/>
              </a:rPr>
              <a:t>By.xpath--&gt; method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5">
                <a:latin typeface="Calibri"/>
                <a:cs typeface="Calibri"/>
              </a:rPr>
              <a:t> used to identify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element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which matches</a:t>
            </a:r>
            <a:r>
              <a:rPr dirty="0" sz="1100">
                <a:latin typeface="Calibri"/>
                <a:cs typeface="Calibri"/>
              </a:rPr>
              <a:t> with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xpath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locator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passed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 a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parameter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this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method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52700"/>
            <a:ext cx="4274820" cy="237465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427" y="5353338"/>
            <a:ext cx="5619626" cy="2797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5734303"/>
            <a:ext cx="5731509" cy="338200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52615" cy="10086340"/>
          </a:xfrm>
          <a:custGeom>
            <a:avLst/>
            <a:gdLst/>
            <a:ahLst/>
            <a:cxnLst/>
            <a:rect l="l" t="t" r="r" b="b"/>
            <a:pathLst>
              <a:path w="6952615" h="10086340">
                <a:moveTo>
                  <a:pt x="6952221" y="0"/>
                </a:moveTo>
                <a:lnTo>
                  <a:pt x="6946138" y="0"/>
                </a:lnTo>
                <a:lnTo>
                  <a:pt x="6946138" y="6096"/>
                </a:lnTo>
                <a:lnTo>
                  <a:pt x="6946138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6138" y="10085832"/>
                </a:lnTo>
                <a:lnTo>
                  <a:pt x="6952221" y="10085832"/>
                </a:lnTo>
                <a:lnTo>
                  <a:pt x="6952221" y="10079736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56937"/>
            <a:ext cx="3314700" cy="7061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Calibri"/>
                <a:cs typeface="Calibri"/>
              </a:rPr>
              <a:t>13.Get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 title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of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current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page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print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console.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12700" marR="1348105">
              <a:lnSpc>
                <a:spcPct val="101800"/>
              </a:lnSpc>
            </a:pPr>
            <a:r>
              <a:rPr dirty="0" sz="1100" spc="-5">
                <a:latin typeface="Calibri"/>
                <a:cs typeface="Calibri"/>
              </a:rPr>
              <a:t>String </a:t>
            </a:r>
            <a:r>
              <a:rPr dirty="0" sz="1100">
                <a:solidFill>
                  <a:srgbClr val="6A3D3D"/>
                </a:solidFill>
                <a:latin typeface="Calibri"/>
                <a:cs typeface="Calibri"/>
              </a:rPr>
              <a:t>pageTitle </a:t>
            </a:r>
            <a:r>
              <a:rPr dirty="0" sz="1100">
                <a:latin typeface="Calibri"/>
                <a:cs typeface="Calibri"/>
              </a:rPr>
              <a:t>= </a:t>
            </a:r>
            <a:r>
              <a:rPr dirty="0" sz="1100" spc="-5">
                <a:solidFill>
                  <a:srgbClr val="6A3D3D"/>
                </a:solidFill>
                <a:latin typeface="Calibri"/>
                <a:cs typeface="Calibri"/>
              </a:rPr>
              <a:t>driver</a:t>
            </a:r>
            <a:r>
              <a:rPr dirty="0" sz="1100" spc="-5">
                <a:latin typeface="Calibri"/>
                <a:cs typeface="Calibri"/>
              </a:rPr>
              <a:t>.getTitle();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System.</a:t>
            </a:r>
            <a:r>
              <a:rPr dirty="0" sz="1100" spc="-5" b="1" i="1">
                <a:solidFill>
                  <a:srgbClr val="0000C0"/>
                </a:solidFill>
                <a:latin typeface="Calibri"/>
                <a:cs typeface="Calibri"/>
              </a:rPr>
              <a:t>out</a:t>
            </a:r>
            <a:r>
              <a:rPr dirty="0" sz="1100" spc="-5">
                <a:latin typeface="Calibri"/>
                <a:cs typeface="Calibri"/>
              </a:rPr>
              <a:t>.println(</a:t>
            </a:r>
            <a:r>
              <a:rPr dirty="0" sz="1100" spc="-5">
                <a:solidFill>
                  <a:srgbClr val="6A3D3D"/>
                </a:solidFill>
                <a:latin typeface="Calibri"/>
                <a:cs typeface="Calibri"/>
              </a:rPr>
              <a:t>pageTitle</a:t>
            </a:r>
            <a:r>
              <a:rPr dirty="0" sz="1100" spc="-5">
                <a:latin typeface="Calibri"/>
                <a:cs typeface="Calibri"/>
              </a:rPr>
              <a:t>);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700773"/>
            <a:ext cx="5755005" cy="7772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ts val="1310"/>
              </a:lnSpc>
              <a:spcBef>
                <a:spcPts val="5"/>
              </a:spcBef>
            </a:pPr>
            <a:r>
              <a:rPr dirty="0" sz="1100" spc="-5">
                <a:latin typeface="Calibri"/>
                <a:cs typeface="Calibri"/>
              </a:rPr>
              <a:t>14.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000" spc="-5">
                <a:latin typeface="Consolas"/>
                <a:cs typeface="Consolas"/>
              </a:rPr>
              <a:t>JavascriptExecutor</a:t>
            </a:r>
            <a:r>
              <a:rPr dirty="0" sz="1000" spc="10">
                <a:latin typeface="Consolas"/>
                <a:cs typeface="Consolas"/>
              </a:rPr>
              <a:t> </a:t>
            </a:r>
            <a:r>
              <a:rPr dirty="0" sz="1000">
                <a:solidFill>
                  <a:srgbClr val="6A3D3D"/>
                </a:solidFill>
                <a:latin typeface="Consolas"/>
                <a:cs typeface="Consolas"/>
              </a:rPr>
              <a:t>js</a:t>
            </a:r>
            <a:r>
              <a:rPr dirty="0" sz="1000" spc="15">
                <a:solidFill>
                  <a:srgbClr val="6A3D3D"/>
                </a:solidFill>
                <a:latin typeface="Consolas"/>
                <a:cs typeface="Consolas"/>
              </a:rPr>
              <a:t> </a:t>
            </a:r>
            <a:r>
              <a:rPr dirty="0" sz="1000">
                <a:latin typeface="Consolas"/>
                <a:cs typeface="Consolas"/>
              </a:rPr>
              <a:t>=</a:t>
            </a:r>
            <a:r>
              <a:rPr dirty="0" sz="1000" spc="10">
                <a:latin typeface="Consolas"/>
                <a:cs typeface="Consolas"/>
              </a:rPr>
              <a:t> </a:t>
            </a:r>
            <a:r>
              <a:rPr dirty="0" sz="1000" spc="-5">
                <a:latin typeface="Consolas"/>
                <a:cs typeface="Consolas"/>
              </a:rPr>
              <a:t>(JavascriptExecutor)</a:t>
            </a:r>
            <a:r>
              <a:rPr dirty="0" sz="1000" spc="-5">
                <a:solidFill>
                  <a:srgbClr val="6A3D3D"/>
                </a:solidFill>
                <a:latin typeface="Consolas"/>
                <a:cs typeface="Consolas"/>
              </a:rPr>
              <a:t>driver</a:t>
            </a:r>
            <a:r>
              <a:rPr dirty="0" sz="1000" spc="-5">
                <a:latin typeface="Consolas"/>
                <a:cs typeface="Consolas"/>
              </a:rPr>
              <a:t>;</a:t>
            </a:r>
            <a:endParaRPr sz="1000">
              <a:latin typeface="Consolas"/>
              <a:cs typeface="Consolas"/>
            </a:endParaRPr>
          </a:p>
          <a:p>
            <a:pPr marL="573405">
              <a:lnSpc>
                <a:spcPts val="1180"/>
              </a:lnSpc>
            </a:pPr>
            <a:r>
              <a:rPr dirty="0" sz="1000" spc="-5">
                <a:latin typeface="Consolas"/>
                <a:cs typeface="Consolas"/>
              </a:rPr>
              <a:t>WebElement</a:t>
            </a:r>
            <a:r>
              <a:rPr dirty="0" sz="1000" spc="20"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6A3D3D"/>
                </a:solidFill>
                <a:latin typeface="Consolas"/>
                <a:cs typeface="Consolas"/>
              </a:rPr>
              <a:t>notebook</a:t>
            </a:r>
            <a:r>
              <a:rPr dirty="0" sz="1000" spc="20">
                <a:solidFill>
                  <a:srgbClr val="6A3D3D"/>
                </a:solidFill>
                <a:latin typeface="Consolas"/>
                <a:cs typeface="Consolas"/>
              </a:rPr>
              <a:t> </a:t>
            </a:r>
            <a:r>
              <a:rPr dirty="0" sz="1000">
                <a:latin typeface="Consolas"/>
                <a:cs typeface="Consolas"/>
              </a:rPr>
              <a:t>=</a:t>
            </a:r>
            <a:r>
              <a:rPr dirty="0" sz="1000" spc="20"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6A3D3D"/>
                </a:solidFill>
                <a:latin typeface="Consolas"/>
                <a:cs typeface="Consolas"/>
              </a:rPr>
              <a:t>driver</a:t>
            </a:r>
            <a:r>
              <a:rPr dirty="0" sz="1000" spc="-5">
                <a:latin typeface="Consolas"/>
                <a:cs typeface="Consolas"/>
              </a:rPr>
              <a:t>.findElement(By.</a:t>
            </a:r>
            <a:r>
              <a:rPr dirty="0" sz="1000" spc="-5" i="1">
                <a:latin typeface="Consolas"/>
                <a:cs typeface="Consolas"/>
              </a:rPr>
              <a:t>linkText</a:t>
            </a:r>
            <a:r>
              <a:rPr dirty="0" sz="1000" spc="-5">
                <a:latin typeface="Consolas"/>
                <a:cs typeface="Consolas"/>
              </a:rPr>
              <a:t>(</a:t>
            </a:r>
            <a:r>
              <a:rPr dirty="0" sz="1000" spc="-5">
                <a:solidFill>
                  <a:srgbClr val="2A00FF"/>
                </a:solidFill>
                <a:latin typeface="Consolas"/>
                <a:cs typeface="Consolas"/>
              </a:rPr>
              <a:t>"Classmate</a:t>
            </a:r>
            <a:r>
              <a:rPr dirty="0" sz="1000" spc="2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dirty="0" sz="1000">
                <a:solidFill>
                  <a:srgbClr val="2A00FF"/>
                </a:solidFill>
                <a:latin typeface="Consolas"/>
                <a:cs typeface="Consolas"/>
              </a:rPr>
              <a:t>Soft</a:t>
            </a:r>
            <a:r>
              <a:rPr dirty="0" sz="1000" spc="2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dirty="0" sz="1000" spc="-10">
                <a:solidFill>
                  <a:srgbClr val="2A00FF"/>
                </a:solidFill>
                <a:latin typeface="Consolas"/>
                <a:cs typeface="Consolas"/>
              </a:rPr>
              <a:t>Cover</a:t>
            </a:r>
            <a:endParaRPr sz="1000">
              <a:latin typeface="Consolas"/>
              <a:cs typeface="Consolas"/>
            </a:endParaRPr>
          </a:p>
          <a:p>
            <a:pPr marL="573405" marR="909955" indent="-561340">
              <a:lnSpc>
                <a:spcPct val="97000"/>
              </a:lnSpc>
              <a:spcBef>
                <a:spcPts val="25"/>
              </a:spcBef>
            </a:pPr>
            <a:r>
              <a:rPr dirty="0" sz="1000">
                <a:solidFill>
                  <a:srgbClr val="2A00FF"/>
                </a:solidFill>
                <a:latin typeface="Consolas"/>
                <a:cs typeface="Consolas"/>
              </a:rPr>
              <a:t>6</a:t>
            </a:r>
            <a:r>
              <a:rPr dirty="0" sz="1000" spc="-5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dirty="0" sz="1000">
                <a:solidFill>
                  <a:srgbClr val="2A00FF"/>
                </a:solidFill>
                <a:latin typeface="Consolas"/>
                <a:cs typeface="Consolas"/>
              </a:rPr>
              <a:t>Subject </a:t>
            </a:r>
            <a:r>
              <a:rPr dirty="0" sz="1000" spc="-5">
                <a:solidFill>
                  <a:srgbClr val="2A00FF"/>
                </a:solidFill>
                <a:latin typeface="Consolas"/>
                <a:cs typeface="Consolas"/>
              </a:rPr>
              <a:t>Spiral</a:t>
            </a:r>
            <a:r>
              <a:rPr dirty="0" sz="1000">
                <a:solidFill>
                  <a:srgbClr val="2A00FF"/>
                </a:solidFill>
                <a:latin typeface="Consolas"/>
                <a:cs typeface="Consolas"/>
              </a:rPr>
              <a:t> Binding</a:t>
            </a:r>
            <a:r>
              <a:rPr dirty="0" sz="1000" spc="-5">
                <a:solidFill>
                  <a:srgbClr val="2A00FF"/>
                </a:solidFill>
                <a:latin typeface="Consolas"/>
                <a:cs typeface="Consolas"/>
              </a:rPr>
              <a:t> Notebook,</a:t>
            </a:r>
            <a:r>
              <a:rPr dirty="0" sz="100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2A00FF"/>
                </a:solidFill>
                <a:latin typeface="Consolas"/>
                <a:cs typeface="Consolas"/>
              </a:rPr>
              <a:t>Single</a:t>
            </a:r>
            <a:r>
              <a:rPr dirty="0" sz="100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2A00FF"/>
                </a:solidFill>
                <a:latin typeface="Consolas"/>
                <a:cs typeface="Consolas"/>
              </a:rPr>
              <a:t>Line, </a:t>
            </a:r>
            <a:r>
              <a:rPr dirty="0" sz="1000">
                <a:solidFill>
                  <a:srgbClr val="2A00FF"/>
                </a:solidFill>
                <a:latin typeface="Consolas"/>
                <a:cs typeface="Consolas"/>
              </a:rPr>
              <a:t>300 </a:t>
            </a:r>
            <a:r>
              <a:rPr dirty="0" sz="1000" spc="-5">
                <a:solidFill>
                  <a:srgbClr val="2A00FF"/>
                </a:solidFill>
                <a:latin typeface="Consolas"/>
                <a:cs typeface="Consolas"/>
              </a:rPr>
              <a:t>Pages"</a:t>
            </a:r>
            <a:r>
              <a:rPr dirty="0" sz="1000" spc="-5">
                <a:latin typeface="Consolas"/>
                <a:cs typeface="Consolas"/>
              </a:rPr>
              <a:t>)); </a:t>
            </a:r>
            <a:r>
              <a:rPr dirty="0" sz="1000"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6A3D3D"/>
                </a:solidFill>
                <a:latin typeface="Consolas"/>
                <a:cs typeface="Consolas"/>
              </a:rPr>
              <a:t>js</a:t>
            </a:r>
            <a:r>
              <a:rPr dirty="0" sz="1000" spc="-5">
                <a:latin typeface="Consolas"/>
                <a:cs typeface="Consolas"/>
              </a:rPr>
              <a:t>.executeScript(</a:t>
            </a:r>
            <a:r>
              <a:rPr dirty="0" sz="1000" spc="-5">
                <a:solidFill>
                  <a:srgbClr val="2A00FF"/>
                </a:solidFill>
                <a:latin typeface="Consolas"/>
                <a:cs typeface="Consolas"/>
              </a:rPr>
              <a:t>"arguments[0].scrollIntoView();"</a:t>
            </a:r>
            <a:r>
              <a:rPr dirty="0" sz="1000" spc="-5">
                <a:latin typeface="Consolas"/>
                <a:cs typeface="Consolas"/>
              </a:rPr>
              <a:t>,</a:t>
            </a:r>
            <a:r>
              <a:rPr dirty="0" sz="1000" spc="140"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6A3D3D"/>
                </a:solidFill>
                <a:latin typeface="Consolas"/>
                <a:cs typeface="Consolas"/>
              </a:rPr>
              <a:t>notebook</a:t>
            </a:r>
            <a:r>
              <a:rPr dirty="0" sz="1000" spc="-5">
                <a:latin typeface="Consolas"/>
                <a:cs typeface="Consolas"/>
              </a:rPr>
              <a:t>); </a:t>
            </a:r>
            <a:r>
              <a:rPr dirty="0" sz="1000" spc="-535"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6A3D3D"/>
                </a:solidFill>
                <a:latin typeface="Consolas"/>
                <a:cs typeface="Consolas"/>
              </a:rPr>
              <a:t>notebook</a:t>
            </a:r>
            <a:r>
              <a:rPr dirty="0" sz="1000" spc="-5">
                <a:latin typeface="Consolas"/>
                <a:cs typeface="Consolas"/>
              </a:rPr>
              <a:t>.click();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973034"/>
            <a:ext cx="5620385" cy="864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5"/>
              </a:spcBef>
            </a:pPr>
            <a:r>
              <a:rPr dirty="0" sz="1100" spc="-5">
                <a:latin typeface="Calibri"/>
                <a:cs typeface="Calibri"/>
              </a:rPr>
              <a:t>JavascriptExecutor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D5155"/>
                </a:solidFill>
                <a:latin typeface="Calibri"/>
                <a:cs typeface="Calibri"/>
              </a:rPr>
              <a:t>--&gt;</a:t>
            </a:r>
            <a:r>
              <a:rPr dirty="0" sz="110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Scroll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 JavaScript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method.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JavaScriptExecutor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provides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-5">
                <a:latin typeface="Calibri"/>
                <a:cs typeface="Calibri"/>
              </a:rPr>
              <a:t> interface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that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enables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QAs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run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JavaScript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methods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from </a:t>
            </a:r>
            <a:r>
              <a:rPr dirty="0" sz="1100">
                <a:latin typeface="Calibri"/>
                <a:cs typeface="Calibri"/>
              </a:rPr>
              <a:t>Selenium</a:t>
            </a:r>
            <a:r>
              <a:rPr dirty="0" sz="1100" spc="-5">
                <a:latin typeface="Calibri"/>
                <a:cs typeface="Calibri"/>
              </a:rPr>
              <a:t> scripts.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100" spc="-5">
                <a:solidFill>
                  <a:srgbClr val="2A00FF"/>
                </a:solidFill>
                <a:latin typeface="Calibri"/>
                <a:cs typeface="Calibri"/>
              </a:rPr>
              <a:t>scrollIntoView()</a:t>
            </a:r>
            <a:r>
              <a:rPr dirty="0" sz="1100">
                <a:solidFill>
                  <a:srgbClr val="2A00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A00FF"/>
                </a:solidFill>
                <a:latin typeface="Calibri"/>
                <a:cs typeface="Calibri"/>
              </a:rPr>
              <a:t>--&gt;</a:t>
            </a:r>
            <a:r>
              <a:rPr dirty="0" sz="1100" spc="-5">
                <a:latin typeface="Calibri"/>
                <a:cs typeface="Calibri"/>
              </a:rPr>
              <a:t>The method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5">
                <a:latin typeface="Calibri"/>
                <a:cs typeface="Calibri"/>
              </a:rPr>
              <a:t> used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scroll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location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browser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window.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Consolas"/>
                <a:cs typeface="Consolas"/>
              </a:rPr>
              <a:t>linkText()</a:t>
            </a:r>
            <a:r>
              <a:rPr dirty="0" sz="1000">
                <a:latin typeface="Consolas"/>
                <a:cs typeface="Consolas"/>
              </a:rPr>
              <a:t> --&gt;</a:t>
            </a:r>
            <a:r>
              <a:rPr dirty="0" sz="1000" spc="-310">
                <a:latin typeface="Consolas"/>
                <a:cs typeface="Consolas"/>
              </a:rPr>
              <a:t> </a:t>
            </a:r>
            <a:r>
              <a:rPr dirty="0" sz="1000">
                <a:latin typeface="Consolas"/>
                <a:cs typeface="Consolas"/>
              </a:rPr>
              <a:t>used</a:t>
            </a:r>
            <a:r>
              <a:rPr dirty="0" sz="1000" spc="-25">
                <a:latin typeface="Consolas"/>
                <a:cs typeface="Consolas"/>
              </a:rPr>
              <a:t> </a:t>
            </a:r>
            <a:r>
              <a:rPr dirty="0" sz="1000">
                <a:latin typeface="Consolas"/>
                <a:cs typeface="Consolas"/>
              </a:rPr>
              <a:t>to identify</a:t>
            </a:r>
            <a:r>
              <a:rPr dirty="0" sz="1000" spc="-25">
                <a:latin typeface="Consolas"/>
                <a:cs typeface="Consolas"/>
              </a:rPr>
              <a:t> </a:t>
            </a:r>
            <a:r>
              <a:rPr dirty="0" sz="1000">
                <a:latin typeface="Consolas"/>
                <a:cs typeface="Consolas"/>
              </a:rPr>
              <a:t>the </a:t>
            </a:r>
            <a:r>
              <a:rPr dirty="0" sz="1000" spc="-5">
                <a:latin typeface="Consolas"/>
                <a:cs typeface="Consolas"/>
              </a:rPr>
              <a:t>hyperlinks</a:t>
            </a:r>
            <a:r>
              <a:rPr dirty="0" sz="1000" spc="5">
                <a:latin typeface="Consolas"/>
                <a:cs typeface="Consolas"/>
              </a:rPr>
              <a:t> </a:t>
            </a:r>
            <a:r>
              <a:rPr dirty="0" sz="1000">
                <a:latin typeface="Consolas"/>
                <a:cs typeface="Consolas"/>
              </a:rPr>
              <a:t>on a web page</a:t>
            </a:r>
            <a:endParaRPr sz="10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3883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532119"/>
            <a:ext cx="5731509" cy="7967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4800" y="304799"/>
            <a:ext cx="6952615" cy="10086340"/>
          </a:xfrm>
          <a:custGeom>
            <a:avLst/>
            <a:gdLst/>
            <a:ahLst/>
            <a:cxnLst/>
            <a:rect l="l" t="t" r="r" b="b"/>
            <a:pathLst>
              <a:path w="6952615" h="10086340">
                <a:moveTo>
                  <a:pt x="6952221" y="0"/>
                </a:moveTo>
                <a:lnTo>
                  <a:pt x="6946138" y="0"/>
                </a:lnTo>
                <a:lnTo>
                  <a:pt x="6946138" y="6096"/>
                </a:lnTo>
                <a:lnTo>
                  <a:pt x="6946138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6138" y="10085832"/>
                </a:lnTo>
                <a:lnTo>
                  <a:pt x="6952221" y="10085832"/>
                </a:lnTo>
                <a:lnTo>
                  <a:pt x="6952221" y="10079736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1488" y="3866133"/>
            <a:ext cx="1696085" cy="170815"/>
          </a:xfrm>
          <a:custGeom>
            <a:avLst/>
            <a:gdLst/>
            <a:ahLst/>
            <a:cxnLst/>
            <a:rect l="l" t="t" r="r" b="b"/>
            <a:pathLst>
              <a:path w="1696085" h="170814">
                <a:moveTo>
                  <a:pt x="1695577" y="0"/>
                </a:moveTo>
                <a:lnTo>
                  <a:pt x="0" y="0"/>
                </a:lnTo>
                <a:lnTo>
                  <a:pt x="0" y="170688"/>
                </a:lnTo>
                <a:lnTo>
                  <a:pt x="1695577" y="170688"/>
                </a:lnTo>
                <a:lnTo>
                  <a:pt x="1695577" y="0"/>
                </a:lnTo>
                <a:close/>
              </a:path>
            </a:pathLst>
          </a:custGeom>
          <a:solidFill>
            <a:srgbClr val="E8F1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04" y="3847337"/>
            <a:ext cx="18935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15.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E7E5F"/>
                </a:solidFill>
                <a:latin typeface="Calibri"/>
                <a:cs typeface="Calibri"/>
              </a:rPr>
              <a:t>//add</a:t>
            </a:r>
            <a:r>
              <a:rPr dirty="0" sz="1100" spc="-20">
                <a:solidFill>
                  <a:srgbClr val="3E7E5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3E7E5F"/>
                </a:solidFill>
                <a:latin typeface="Calibri"/>
                <a:cs typeface="Calibri"/>
              </a:rPr>
              <a:t>to</a:t>
            </a:r>
            <a:r>
              <a:rPr dirty="0" sz="1100" spc="-25">
                <a:solidFill>
                  <a:srgbClr val="3E7E5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E7E5F"/>
                </a:solidFill>
                <a:latin typeface="Calibri"/>
                <a:cs typeface="Calibri"/>
              </a:rPr>
              <a:t>cart</a:t>
            </a:r>
            <a:r>
              <a:rPr dirty="0" sz="1100" spc="-25">
                <a:solidFill>
                  <a:srgbClr val="3E7E5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E7E5F"/>
                </a:solidFill>
                <a:latin typeface="Calibri"/>
                <a:cs typeface="Calibri"/>
              </a:rPr>
              <a:t>and visit</a:t>
            </a:r>
            <a:r>
              <a:rPr dirty="0" sz="1100" spc="-30">
                <a:solidFill>
                  <a:srgbClr val="3E7E5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3E7E5F"/>
                </a:solidFill>
                <a:latin typeface="Calibri"/>
                <a:cs typeface="Calibri"/>
              </a:rPr>
              <a:t>to</a:t>
            </a:r>
            <a:r>
              <a:rPr dirty="0" sz="1100" spc="-20">
                <a:solidFill>
                  <a:srgbClr val="3E7E5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3E7E5F"/>
                </a:solidFill>
                <a:latin typeface="Calibri"/>
                <a:cs typeface="Calibri"/>
              </a:rPr>
              <a:t>card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04" y="4140453"/>
            <a:ext cx="3348990" cy="170815"/>
          </a:xfrm>
          <a:prstGeom prst="rect">
            <a:avLst/>
          </a:prstGeom>
          <a:solidFill>
            <a:srgbClr val="E8F1F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75"/>
              </a:lnSpc>
            </a:pPr>
            <a:r>
              <a:rPr dirty="0" sz="1100" spc="-5">
                <a:solidFill>
                  <a:srgbClr val="6A3D3D"/>
                </a:solidFill>
                <a:latin typeface="Calibri"/>
                <a:cs typeface="Calibri"/>
              </a:rPr>
              <a:t>driver</a:t>
            </a:r>
            <a:r>
              <a:rPr dirty="0" sz="1100" spc="-5">
                <a:latin typeface="Calibri"/>
                <a:cs typeface="Calibri"/>
              </a:rPr>
              <a:t>.findElement(By.</a:t>
            </a:r>
            <a:r>
              <a:rPr dirty="0" sz="1100" spc="-5" i="1">
                <a:latin typeface="Calibri"/>
                <a:cs typeface="Calibri"/>
              </a:rPr>
              <a:t>xpath</a:t>
            </a:r>
            <a:r>
              <a:rPr dirty="0" sz="1100" spc="-5">
                <a:latin typeface="Calibri"/>
                <a:cs typeface="Calibri"/>
              </a:rPr>
              <a:t>(</a:t>
            </a:r>
            <a:r>
              <a:rPr dirty="0" sz="1100" spc="-5">
                <a:solidFill>
                  <a:srgbClr val="2A00FF"/>
                </a:solidFill>
                <a:latin typeface="Calibri"/>
                <a:cs typeface="Calibri"/>
              </a:rPr>
              <a:t>"//a[@id='nav-cart']"</a:t>
            </a:r>
            <a:r>
              <a:rPr dirty="0" sz="1100" spc="-5">
                <a:latin typeface="Calibri"/>
                <a:cs typeface="Calibri"/>
              </a:rPr>
              <a:t>)).click();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8060816"/>
            <a:ext cx="2040889" cy="53530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0"/>
              </a:spcBef>
            </a:pPr>
            <a:r>
              <a:rPr dirty="0" sz="1100" spc="-5">
                <a:latin typeface="Calibri"/>
                <a:cs typeface="Calibri"/>
              </a:rPr>
              <a:t>16. </a:t>
            </a:r>
            <a:r>
              <a:rPr dirty="0" sz="1100">
                <a:latin typeface="Calibri"/>
                <a:cs typeface="Calibri"/>
              </a:rPr>
              <a:t>Get </a:t>
            </a:r>
            <a:r>
              <a:rPr dirty="0" sz="1100" spc="-5">
                <a:latin typeface="Calibri"/>
                <a:cs typeface="Calibri"/>
              </a:rPr>
              <a:t>the current </a:t>
            </a:r>
            <a:r>
              <a:rPr dirty="0" sz="1100">
                <a:latin typeface="Calibri"/>
                <a:cs typeface="Calibri"/>
              </a:rPr>
              <a:t>page title--&gt; 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String </a:t>
            </a:r>
            <a:r>
              <a:rPr dirty="0" sz="1100">
                <a:solidFill>
                  <a:srgbClr val="6A3D3D"/>
                </a:solidFill>
                <a:latin typeface="Calibri"/>
                <a:cs typeface="Calibri"/>
              </a:rPr>
              <a:t>pageTitle2 </a:t>
            </a:r>
            <a:r>
              <a:rPr dirty="0" sz="1100">
                <a:latin typeface="Calibri"/>
                <a:cs typeface="Calibri"/>
              </a:rPr>
              <a:t>= </a:t>
            </a:r>
            <a:r>
              <a:rPr dirty="0" sz="1100" spc="-5">
                <a:solidFill>
                  <a:srgbClr val="6A3D3D"/>
                </a:solidFill>
                <a:latin typeface="Calibri"/>
                <a:cs typeface="Calibri"/>
              </a:rPr>
              <a:t>driver</a:t>
            </a:r>
            <a:r>
              <a:rPr dirty="0" sz="1100" spc="-5">
                <a:latin typeface="Calibri"/>
                <a:cs typeface="Calibri"/>
              </a:rPr>
              <a:t>.getTitle();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System.</a:t>
            </a:r>
            <a:r>
              <a:rPr dirty="0" sz="1100" spc="-5" b="1" i="1">
                <a:solidFill>
                  <a:srgbClr val="0000C0"/>
                </a:solidFill>
                <a:latin typeface="Calibri"/>
                <a:cs typeface="Calibri"/>
              </a:rPr>
              <a:t>out</a:t>
            </a:r>
            <a:r>
              <a:rPr dirty="0" sz="1100" spc="-5">
                <a:latin typeface="Calibri"/>
                <a:cs typeface="Calibri"/>
              </a:rPr>
              <a:t>.println(</a:t>
            </a:r>
            <a:r>
              <a:rPr dirty="0" sz="1100" spc="-5">
                <a:solidFill>
                  <a:srgbClr val="6A3D3D"/>
                </a:solidFill>
                <a:latin typeface="Calibri"/>
                <a:cs typeface="Calibri"/>
              </a:rPr>
              <a:t>pageTitle2</a:t>
            </a:r>
            <a:r>
              <a:rPr dirty="0" sz="1100" spc="-5">
                <a:latin typeface="Calibri"/>
                <a:cs typeface="Calibri"/>
              </a:rPr>
              <a:t>);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9143238"/>
            <a:ext cx="2012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17</a:t>
            </a:r>
            <a:r>
              <a:rPr dirty="0" sz="110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1968" y="9162033"/>
            <a:ext cx="2498090" cy="170815"/>
          </a:xfrm>
          <a:prstGeom prst="rect">
            <a:avLst/>
          </a:prstGeom>
          <a:solidFill>
            <a:srgbClr val="E8F1F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75"/>
              </a:lnSpc>
            </a:pPr>
            <a:r>
              <a:rPr dirty="0" u="sng" sz="1100" spc="-5">
                <a:solidFill>
                  <a:srgbClr val="3E7E5F"/>
                </a:solidFill>
                <a:uFill>
                  <a:solidFill>
                    <a:srgbClr val="3E7E5F"/>
                  </a:solidFill>
                </a:uFill>
                <a:latin typeface="Calibri"/>
                <a:cs typeface="Calibri"/>
              </a:rPr>
              <a:t>dropdown</a:t>
            </a:r>
            <a:r>
              <a:rPr dirty="0" sz="1100" spc="-15">
                <a:solidFill>
                  <a:srgbClr val="3E7E5F"/>
                </a:solidFill>
                <a:latin typeface="Calibri"/>
                <a:cs typeface="Calibri"/>
              </a:rPr>
              <a:t> </a:t>
            </a:r>
            <a:r>
              <a:rPr dirty="0" sz="1100" spc="5">
                <a:solidFill>
                  <a:srgbClr val="3E7E5F"/>
                </a:solidFill>
                <a:latin typeface="Calibri"/>
                <a:cs typeface="Calibri"/>
              </a:rPr>
              <a:t>to</a:t>
            </a:r>
            <a:r>
              <a:rPr dirty="0" sz="1100" spc="-15">
                <a:solidFill>
                  <a:srgbClr val="3E7E5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3E7E5F"/>
                </a:solidFill>
                <a:latin typeface="Calibri"/>
                <a:cs typeface="Calibri"/>
              </a:rPr>
              <a:t>select</a:t>
            </a:r>
            <a:r>
              <a:rPr dirty="0" sz="1100" spc="-20">
                <a:solidFill>
                  <a:srgbClr val="3E7E5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E7E5F"/>
                </a:solidFill>
                <a:latin typeface="Calibri"/>
                <a:cs typeface="Calibri"/>
              </a:rPr>
              <a:t>the</a:t>
            </a:r>
            <a:r>
              <a:rPr dirty="0" sz="1100" spc="-10">
                <a:solidFill>
                  <a:srgbClr val="3E7E5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3E7E5F"/>
                </a:solidFill>
                <a:latin typeface="Calibri"/>
                <a:cs typeface="Calibri"/>
              </a:rPr>
              <a:t>quantity</a:t>
            </a:r>
            <a:r>
              <a:rPr dirty="0" sz="1100" spc="-10">
                <a:solidFill>
                  <a:srgbClr val="3E7E5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3E7E5F"/>
                </a:solidFill>
                <a:latin typeface="Calibri"/>
                <a:cs typeface="Calibri"/>
              </a:rPr>
              <a:t>of</a:t>
            </a:r>
            <a:r>
              <a:rPr dirty="0" sz="1100" spc="10">
                <a:solidFill>
                  <a:srgbClr val="3E7E5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3E7E5F"/>
                </a:solidFill>
                <a:latin typeface="Calibri"/>
                <a:cs typeface="Calibri"/>
              </a:rPr>
              <a:t>the</a:t>
            </a:r>
            <a:r>
              <a:rPr dirty="0" sz="1100" spc="-10">
                <a:solidFill>
                  <a:srgbClr val="3E7E5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E7E5F"/>
                </a:solidFill>
                <a:latin typeface="Calibri"/>
                <a:cs typeface="Calibri"/>
              </a:rPr>
              <a:t>item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9313874"/>
            <a:ext cx="3871595" cy="36449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0"/>
              </a:spcBef>
            </a:pPr>
            <a:r>
              <a:rPr dirty="0" sz="1100">
                <a:latin typeface="Calibri"/>
                <a:cs typeface="Calibri"/>
              </a:rPr>
              <a:t>WebElement </a:t>
            </a:r>
            <a:r>
              <a:rPr dirty="0" sz="1100" spc="-5">
                <a:solidFill>
                  <a:srgbClr val="6A3D3D"/>
                </a:solidFill>
                <a:latin typeface="Calibri"/>
                <a:cs typeface="Calibri"/>
              </a:rPr>
              <a:t>dropdown</a:t>
            </a:r>
            <a:r>
              <a:rPr dirty="0" sz="1100">
                <a:solidFill>
                  <a:srgbClr val="6A3D3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6A3D3D"/>
                </a:solidFill>
                <a:latin typeface="Calibri"/>
                <a:cs typeface="Calibri"/>
              </a:rPr>
              <a:t>driver</a:t>
            </a:r>
            <a:r>
              <a:rPr dirty="0" sz="1100" spc="-5">
                <a:latin typeface="Calibri"/>
                <a:cs typeface="Calibri"/>
              </a:rPr>
              <a:t>.findElement(By.</a:t>
            </a:r>
            <a:r>
              <a:rPr dirty="0" sz="1100" spc="-5" i="1">
                <a:latin typeface="Calibri"/>
                <a:cs typeface="Calibri"/>
              </a:rPr>
              <a:t>name</a:t>
            </a:r>
            <a:r>
              <a:rPr dirty="0" sz="1100" spc="-5">
                <a:latin typeface="Calibri"/>
                <a:cs typeface="Calibri"/>
              </a:rPr>
              <a:t>(</a:t>
            </a:r>
            <a:r>
              <a:rPr dirty="0" sz="1100" spc="-5">
                <a:solidFill>
                  <a:srgbClr val="2A00FF"/>
                </a:solidFill>
                <a:latin typeface="Calibri"/>
                <a:cs typeface="Calibri"/>
              </a:rPr>
              <a:t>"quantity"</a:t>
            </a:r>
            <a:r>
              <a:rPr dirty="0" sz="1100" spc="-5">
                <a:latin typeface="Calibri"/>
                <a:cs typeface="Calibri"/>
              </a:rPr>
              <a:t>));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Select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6A3D3D"/>
                </a:solidFill>
                <a:latin typeface="Calibri"/>
                <a:cs typeface="Calibri"/>
              </a:rPr>
              <a:t>testdropdown</a:t>
            </a:r>
            <a:r>
              <a:rPr dirty="0" sz="1100" spc="-15">
                <a:solidFill>
                  <a:srgbClr val="6A3D3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7E0054"/>
                </a:solidFill>
                <a:latin typeface="Calibri"/>
                <a:cs typeface="Calibri"/>
              </a:rPr>
              <a:t>new</a:t>
            </a:r>
            <a:r>
              <a:rPr dirty="0" sz="1100" spc="-15" b="1">
                <a:solidFill>
                  <a:srgbClr val="7E0054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Select(</a:t>
            </a:r>
            <a:r>
              <a:rPr dirty="0" sz="1100" spc="-5">
                <a:solidFill>
                  <a:srgbClr val="6A3D3D"/>
                </a:solidFill>
                <a:latin typeface="Calibri"/>
                <a:cs typeface="Calibri"/>
              </a:rPr>
              <a:t>dropdown</a:t>
            </a:r>
            <a:r>
              <a:rPr dirty="0" sz="1100" spc="-5">
                <a:latin typeface="Calibri"/>
                <a:cs typeface="Calibri"/>
              </a:rPr>
              <a:t>);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021580" cy="245364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479289"/>
            <a:ext cx="5731509" cy="342582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04800" y="304799"/>
            <a:ext cx="6952615" cy="10086340"/>
          </a:xfrm>
          <a:custGeom>
            <a:avLst/>
            <a:gdLst/>
            <a:ahLst/>
            <a:cxnLst/>
            <a:rect l="l" t="t" r="r" b="b"/>
            <a:pathLst>
              <a:path w="6952615" h="10086340">
                <a:moveTo>
                  <a:pt x="6952221" y="0"/>
                </a:moveTo>
                <a:lnTo>
                  <a:pt x="6946138" y="0"/>
                </a:lnTo>
                <a:lnTo>
                  <a:pt x="6946138" y="6096"/>
                </a:lnTo>
                <a:lnTo>
                  <a:pt x="6946138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6138" y="10085832"/>
                </a:lnTo>
                <a:lnTo>
                  <a:pt x="6952221" y="10085832"/>
                </a:lnTo>
                <a:lnTo>
                  <a:pt x="6952221" y="10079736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5857"/>
            <a:ext cx="184594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6A3D3D"/>
                </a:solidFill>
                <a:latin typeface="Calibri"/>
                <a:cs typeface="Calibri"/>
              </a:rPr>
              <a:t>testdropdown</a:t>
            </a:r>
            <a:r>
              <a:rPr dirty="0" sz="1100" spc="-5">
                <a:latin typeface="Calibri"/>
                <a:cs typeface="Calibri"/>
              </a:rPr>
              <a:t>.selectByIndex(5);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402192"/>
            <a:ext cx="3474720" cy="364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18.</a:t>
            </a:r>
            <a:r>
              <a:rPr dirty="0" u="sng" sz="1100" spc="-15">
                <a:solidFill>
                  <a:srgbClr val="3E7E5F"/>
                </a:solidFill>
                <a:uFill>
                  <a:solidFill>
                    <a:srgbClr val="3E7E5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-5">
                <a:solidFill>
                  <a:srgbClr val="3E7E5F"/>
                </a:solidFill>
                <a:uFill>
                  <a:solidFill>
                    <a:srgbClr val="3E7E5F"/>
                  </a:solidFill>
                </a:uFill>
                <a:latin typeface="Calibri"/>
                <a:cs typeface="Calibri"/>
              </a:rPr>
              <a:t>Checkbox</a:t>
            </a:r>
            <a:r>
              <a:rPr dirty="0" sz="1100" spc="-10">
                <a:solidFill>
                  <a:srgbClr val="3E7E5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3E7E5F"/>
                </a:solidFill>
                <a:latin typeface="Calibri"/>
                <a:cs typeface="Calibri"/>
              </a:rPr>
              <a:t>selected</a:t>
            </a:r>
            <a:r>
              <a:rPr dirty="0" sz="1100" spc="-10">
                <a:solidFill>
                  <a:srgbClr val="3E7E5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3E7E5F"/>
                </a:solidFill>
                <a:latin typeface="Calibri"/>
                <a:cs typeface="Calibri"/>
              </a:rPr>
              <a:t>--&gt;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 spc="-5">
                <a:solidFill>
                  <a:srgbClr val="6A3D3D"/>
                </a:solidFill>
                <a:latin typeface="Calibri"/>
                <a:cs typeface="Calibri"/>
              </a:rPr>
              <a:t>driver</a:t>
            </a:r>
            <a:r>
              <a:rPr dirty="0" sz="1100" spc="-5">
                <a:latin typeface="Calibri"/>
                <a:cs typeface="Calibri"/>
              </a:rPr>
              <a:t>.findElement(By.</a:t>
            </a:r>
            <a:r>
              <a:rPr dirty="0" sz="1100" spc="-5" i="1">
                <a:latin typeface="Calibri"/>
                <a:cs typeface="Calibri"/>
              </a:rPr>
              <a:t>id</a:t>
            </a:r>
            <a:r>
              <a:rPr dirty="0" sz="1100" spc="-5">
                <a:latin typeface="Calibri"/>
                <a:cs typeface="Calibri"/>
              </a:rPr>
              <a:t>(</a:t>
            </a:r>
            <a:r>
              <a:rPr dirty="0" sz="1100" spc="-5">
                <a:solidFill>
                  <a:srgbClr val="2A00FF"/>
                </a:solidFill>
                <a:latin typeface="Calibri"/>
                <a:cs typeface="Calibri"/>
              </a:rPr>
              <a:t>"sc-buy-box-gift-checkbox"</a:t>
            </a:r>
            <a:r>
              <a:rPr dirty="0" sz="1100" spc="-5">
                <a:latin typeface="Calibri"/>
                <a:cs typeface="Calibri"/>
              </a:rPr>
              <a:t>)).click();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55521"/>
            <a:ext cx="5731509" cy="34239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855463"/>
            <a:ext cx="5731509" cy="339242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52615" cy="10086340"/>
          </a:xfrm>
          <a:custGeom>
            <a:avLst/>
            <a:gdLst/>
            <a:ahLst/>
            <a:cxnLst/>
            <a:rect l="l" t="t" r="r" b="b"/>
            <a:pathLst>
              <a:path w="6952615" h="10086340">
                <a:moveTo>
                  <a:pt x="6952221" y="0"/>
                </a:moveTo>
                <a:lnTo>
                  <a:pt x="6946138" y="0"/>
                </a:lnTo>
                <a:lnTo>
                  <a:pt x="6946138" y="6096"/>
                </a:lnTo>
                <a:lnTo>
                  <a:pt x="6946138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6138" y="6096"/>
                </a:lnTo>
                <a:lnTo>
                  <a:pt x="694613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6138" y="10085832"/>
                </a:lnTo>
                <a:lnTo>
                  <a:pt x="6952221" y="10085832"/>
                </a:lnTo>
                <a:lnTo>
                  <a:pt x="6952221" y="10079736"/>
                </a:lnTo>
                <a:lnTo>
                  <a:pt x="6952221" y="6096"/>
                </a:lnTo>
                <a:lnTo>
                  <a:pt x="6952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SUPRIYA THAKUR</dc:creator>
  <dcterms:created xsi:type="dcterms:W3CDTF">2022-12-03T17:50:06Z</dcterms:created>
  <dcterms:modified xsi:type="dcterms:W3CDTF">2022-12-03T17:50:06Z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2022-12-03T00:00:00Z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2022-12-03T00:00:00Z</vt:filetime>
  </property>
</Properties>
</file>