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17A20-17B1-42EE-A3AC-1DE9EB7EF7DA}" v="31" dt="2025-01-03T05:41:30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910DF-B555-4D30-B35E-2297D59E32D0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D79F-E600-4AC1-A639-0B9FB8286C38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F5D60-A842-4D08-9D7D-A7A57AB501A2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85800" indent="-228600">
              <a:buFont typeface="Courier New" panose="02070309020205020404" pitchFamily="49" charset="0"/>
              <a:buChar char="o"/>
              <a:defRPr/>
            </a:lvl2pPr>
            <a:lvl4pPr marL="1600200" indent="-228600">
              <a:buFont typeface="Courier New" panose="02070309020205020404" pitchFamily="49" charset="0"/>
              <a:buChar char="o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F1F9-9322-493A-A9EE-BB75692CE5F5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DE51-4D5E-4D23-8181-86A5B05D5351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99FCA-87F3-427A-B1A2-15346103C68A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DF709-7E2D-49E6-A629-D8E3363D194F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921-9375-4BAA-A7C2-7975528669FA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25425-F285-48AE-A409-A618E3EEA628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6A94D-7D6A-4378-93F6-A3A33186E34B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FC0F9-687B-4417-9D77-CE2D7AD8C321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91916A1-FEE7-41E7-BEE3-2B4941A6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5990" y="62886"/>
            <a:ext cx="11708355" cy="6301715"/>
            <a:chOff x="175990" y="62886"/>
            <a:chExt cx="11708355" cy="63017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EAFF5F08-677C-4873-9274-02B6FE751044}"/>
                </a:ext>
              </a:extLst>
            </p:cNvPr>
            <p:cNvSpPr/>
            <p:nvPr/>
          </p:nvSpPr>
          <p:spPr>
            <a:xfrm rot="2700000">
              <a:off x="175990" y="525742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9" name="Graphic 10">
              <a:extLst>
                <a:ext uri="{FF2B5EF4-FFF2-40B4-BE49-F238E27FC236}">
                  <a16:creationId xmlns:a16="http://schemas.microsoft.com/office/drawing/2014/main" id="{16514C65-F179-4953-B660-5FC657697957}"/>
                </a:ext>
              </a:extLst>
            </p:cNvPr>
            <p:cNvSpPr/>
            <p:nvPr/>
          </p:nvSpPr>
          <p:spPr>
            <a:xfrm rot="2700000">
              <a:off x="8482021" y="62886"/>
              <a:ext cx="2322574" cy="2322574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Graphic 10">
              <a:extLst>
                <a:ext uri="{FF2B5EF4-FFF2-40B4-BE49-F238E27FC236}">
                  <a16:creationId xmlns:a16="http://schemas.microsoft.com/office/drawing/2014/main" id="{DF5DA89C-9FED-4AE0-8C36-20612E77FAC0}"/>
                </a:ext>
              </a:extLst>
            </p:cNvPr>
            <p:cNvSpPr/>
            <p:nvPr/>
          </p:nvSpPr>
          <p:spPr>
            <a:xfrm rot="2700000">
              <a:off x="10578627" y="5015941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1" name="Oval 20">
              <a:extLst>
                <a:ext uri="{FF2B5EF4-FFF2-40B4-BE49-F238E27FC236}">
                  <a16:creationId xmlns:a16="http://schemas.microsoft.com/office/drawing/2014/main" id="{FB98224C-F1DB-4F10-9B7F-93B86BA13F40}"/>
                </a:ext>
              </a:extLst>
            </p:cNvPr>
            <p:cNvSpPr/>
            <p:nvPr/>
          </p:nvSpPr>
          <p:spPr>
            <a:xfrm rot="10800000">
              <a:off x="11622685" y="6102941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9AE1FC9E-06C9-4A12-8BE7-766C3DA8B9AC}"/>
                </a:ext>
              </a:extLst>
            </p:cNvPr>
            <p:cNvSpPr/>
            <p:nvPr/>
          </p:nvSpPr>
          <p:spPr>
            <a:xfrm rot="10800000">
              <a:off x="11352354" y="406586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9954B75-D8C7-439C-A014-E644E3E2C0A5}"/>
                </a:ext>
              </a:extLst>
            </p:cNvPr>
            <p:cNvSpPr/>
            <p:nvPr/>
          </p:nvSpPr>
          <p:spPr>
            <a:xfrm rot="10800000">
              <a:off x="1678231" y="427615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DFD30-2122-4F4A-97B4-D0A849E36C5F}" type="datetime1">
              <a:rPr lang="en-US" smtClean="0"/>
              <a:t>1/3/2025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E7E6-E226-D607-F8B1-0134B416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781" y="3356077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>
                <a:solidFill>
                  <a:srgbClr val="740000"/>
                </a:solidFill>
              </a:rPr>
              <a:t>Title</a:t>
            </a:r>
            <a:r>
              <a:rPr lang="en-US" sz="3200" dirty="0"/>
              <a:t>: Sales Project On Superstore</a:t>
            </a:r>
            <a:br>
              <a:rPr lang="en-US" sz="3200" dirty="0"/>
            </a:br>
            <a:r>
              <a:rPr lang="en-US" sz="3200" b="1" dirty="0">
                <a:solidFill>
                  <a:srgbClr val="740000"/>
                </a:solidFill>
              </a:rPr>
              <a:t>Subtitle</a:t>
            </a:r>
            <a:r>
              <a:rPr lang="en-US" sz="3200" dirty="0"/>
              <a:t>: Data-Driven Insights from Sales Dataset</a:t>
            </a:r>
            <a:br>
              <a:rPr lang="en-US" sz="3200" dirty="0"/>
            </a:br>
            <a:br>
              <a:rPr lang="en-US" sz="3200" dirty="0"/>
            </a:br>
            <a:r>
              <a:rPr lang="en-US" sz="3200" b="1" dirty="0">
                <a:solidFill>
                  <a:srgbClr val="740000"/>
                </a:solidFill>
              </a:rPr>
              <a:t>Your Name</a:t>
            </a:r>
            <a:r>
              <a:rPr lang="en-US" sz="3200" dirty="0"/>
              <a:t>: </a:t>
            </a:r>
            <a:br>
              <a:rPr lang="en-US" sz="3200" dirty="0"/>
            </a:br>
            <a:r>
              <a:rPr lang="en-US" sz="3200" dirty="0"/>
              <a:t>Supriya C M </a:t>
            </a:r>
            <a:br>
              <a:rPr lang="en-US" sz="3200" dirty="0"/>
            </a:br>
            <a:r>
              <a:rPr lang="en-US" sz="3200" dirty="0"/>
              <a:t>Data Analytics</a:t>
            </a:r>
            <a:br>
              <a:rPr lang="en-US" dirty="0"/>
            </a:br>
            <a:br>
              <a:rPr lang="en-US" dirty="0"/>
            </a:br>
            <a:r>
              <a:rPr lang="en-US" sz="3100" b="1" dirty="0">
                <a:solidFill>
                  <a:srgbClr val="740000"/>
                </a:solidFill>
              </a:rPr>
              <a:t>Submitted To</a:t>
            </a:r>
            <a:r>
              <a:rPr lang="en-US" sz="3100" dirty="0"/>
              <a:t>:</a:t>
            </a:r>
            <a:br>
              <a:rPr lang="en-US" sz="3100" dirty="0"/>
            </a:br>
            <a:r>
              <a:rPr lang="en-US" sz="3100" dirty="0"/>
              <a:t>Kavi Bharathi </a:t>
            </a:r>
            <a:endParaRPr lang="en-IN" sz="3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04A38-41FD-91FC-47F4-6D498579C693}"/>
              </a:ext>
            </a:extLst>
          </p:cNvPr>
          <p:cNvSpPr txBox="1"/>
          <p:nvPr/>
        </p:nvSpPr>
        <p:spPr>
          <a:xfrm>
            <a:off x="3529781" y="575810"/>
            <a:ext cx="46998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740000"/>
                </a:solidFill>
              </a:rPr>
              <a:t>SQL PROJECT</a:t>
            </a:r>
          </a:p>
        </p:txBody>
      </p:sp>
    </p:spTree>
    <p:extLst>
      <p:ext uri="{BB962C8B-B14F-4D97-AF65-F5344CB8AC3E}">
        <p14:creationId xmlns:p14="http://schemas.microsoft.com/office/powerpoint/2010/main" val="39846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D005-E1A5-9A91-B212-244E5433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CB5794-DF4D-8268-1753-DCB98B021785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7068F5-2449-D544-378E-660290FCB8FC}"/>
              </a:ext>
            </a:extLst>
          </p:cNvPr>
          <p:cNvSpPr txBox="1"/>
          <p:nvPr/>
        </p:nvSpPr>
        <p:spPr>
          <a:xfrm>
            <a:off x="249380" y="966355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 join between sales _ data and a hypothetical region _ details table to get region descriptions.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4A6F4-BBA9-27EE-36C7-1B551E6C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47" y="3375421"/>
            <a:ext cx="2619741" cy="3086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5B1B50-FD12-D586-088F-310154F88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47" y="1445789"/>
            <a:ext cx="4591691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72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EA4ED-A5E2-D75A-D1CC-CC5E0DA57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D39572-2D77-6242-2B86-3E8322208A24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6EE1B-6745-D5A4-1BA2-142E12CBE4AD}"/>
              </a:ext>
            </a:extLst>
          </p:cNvPr>
          <p:cNvSpPr txBox="1"/>
          <p:nvPr/>
        </p:nvSpPr>
        <p:spPr>
          <a:xfrm>
            <a:off x="249380" y="966355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 outer join and Right outer join to display region along with matching region descriptions.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D6724-A7A6-7351-7EBC-33CE8E50E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47" y="1550579"/>
            <a:ext cx="4258269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9077B1-35D6-93A0-000A-EC369DFBE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31" y="3241316"/>
            <a:ext cx="3200847" cy="3077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029EF1-1384-4DDF-1BF3-519F37EFB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735" y="1638050"/>
            <a:ext cx="4382112" cy="17909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00CEB0-C428-7605-BAA9-C808B3CE9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312361"/>
            <a:ext cx="3381847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0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4A02C-D50F-BD30-FA05-00233956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01EE0-3BA2-B915-734F-B1BBE029DAF8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9028ED-5BF7-C1AD-3994-E71788B9FC29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total sales, average profit, and maximum discount for all transactions..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8681F-8983-BCDE-5073-54369577CB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254" t="-2296" r="29748" b="2296"/>
          <a:stretch/>
        </p:blipFill>
        <p:spPr>
          <a:xfrm>
            <a:off x="-275490" y="3429000"/>
            <a:ext cx="4852815" cy="905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987A7-2F98-DAD0-B777-1B913451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5" y="1429194"/>
            <a:ext cx="3734321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583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B2B0-F519-926C-E3C4-859010324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B3AA54-1FA0-7915-4F69-6404B248D122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Grouping and Aggregation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A8F02-42F9-3B6E-43AC-20801B7B3A20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data by region and find the total sales and profit for each region.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1735AC-C520-D16F-F565-5C870B2F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10" y="1523622"/>
            <a:ext cx="4563112" cy="18004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290BA8-2DA6-DC4C-5E48-F44529F6A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368" y="1605732"/>
            <a:ext cx="4296375" cy="1381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174A1B-B641-0AAF-35BD-ECF0013AAD64}"/>
              </a:ext>
            </a:extLst>
          </p:cNvPr>
          <p:cNvSpPr txBox="1"/>
          <p:nvPr/>
        </p:nvSpPr>
        <p:spPr>
          <a:xfrm>
            <a:off x="301334" y="3533903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segment, calculate the average discount and total quantity sold.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A2D8C5-C3F6-61B9-6DD3-6299FD6C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82" y="4153610"/>
            <a:ext cx="4048690" cy="17337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F651DC-8C50-A26E-1B9B-9B3D3822B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946" y="4529019"/>
            <a:ext cx="423921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2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8C61-BF55-B1C9-1D3E-2D93A8B14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5B35C6-86B6-FE9E-2430-3D924B5EB605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Clause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01FA0-3C8F-4473-0914-5946B8F9498B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Sub-categories where the average profit is less than 0.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F9804-139B-8126-F55B-C78D6903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2" y="1398932"/>
            <a:ext cx="4096322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9F90AD-07C9-8526-142F-2FB719BBD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82" y="2618302"/>
            <a:ext cx="350568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8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859F5-9263-6835-00EA-78A47BB1D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3F70E6-F8E3-C652-89DC-BBA2CCA52E41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E233B1-7F0A-536F-D277-1F8A6539CD2F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with sales greater than the average sales.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CF836-FAE6-7AA0-D1C8-A7D2CFBD9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12" y="3617542"/>
            <a:ext cx="11822175" cy="2923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67B096-DBA8-B73D-CC7A-0A0917140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58" y="1258210"/>
            <a:ext cx="4420217" cy="209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31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DBC62-3990-8CBB-B3AA-4EA0D917A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7D8337-F2A9-C866-22B0-911142766F4C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1D3EE-89A5-0255-B3E4-9C312EBFFECB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Regions where the total profit exceeds the total profit in the "Central" region.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14F4C-9880-8AE6-A60C-1A66CA6F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2" y="1335896"/>
            <a:ext cx="5363323" cy="2876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B4A7CC-E856-1034-1BB8-A24BA76D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92" y="4606680"/>
            <a:ext cx="224821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366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C4B6-1E50-A68F-2376-582AD9BB9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D02552-50D4-A84E-E514-37462841DD7C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CTE’s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3BF65-35A4-2FDD-44B9-BBEAA8A97ED2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CTE to find the top 5 profitable sub-categories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2B281-2E69-3737-4ADB-ED20BD8C7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34" y="1374898"/>
            <a:ext cx="5363323" cy="23625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82EE8C-97B1-B9B5-6E80-EA3566CA4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17" y="4051769"/>
            <a:ext cx="310558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88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F29F4-A4A0-010F-5150-660DE5B58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F992C-FA48-26D8-8FFD-86C5CB9DB65F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Nested 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847D8-ED4A-353D-8652-5A21247F51D2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 where the highest sales are greater than the average sales across all regions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C5B281-AA3F-6650-1F9E-CADB5174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7" y="1411803"/>
            <a:ext cx="6344535" cy="24863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98F7C1-05DD-335E-184A-0C2E1616F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942" y="4051768"/>
            <a:ext cx="3229676" cy="154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117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69CA0-F306-27F1-98D2-50E44A8E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A126F9-CEAE-16CC-4E9C-A648D1CCA437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6CDC5-F2E9-E5F0-9BB1-FF3411CC304D}"/>
              </a:ext>
            </a:extLst>
          </p:cNvPr>
          <p:cNvSpPr txBox="1"/>
          <p:nvPr/>
        </p:nvSpPr>
        <p:spPr>
          <a:xfrm>
            <a:off x="301334" y="888878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products by their profit within each category.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809CA-BB51-39DB-3904-627AD426BA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451"/>
          <a:stretch/>
        </p:blipFill>
        <p:spPr>
          <a:xfrm>
            <a:off x="394964" y="1381991"/>
            <a:ext cx="7030431" cy="1266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F99837-0B4C-A63C-D04D-BECE366FD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82" y="2771878"/>
            <a:ext cx="5973009" cy="346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1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CF4746-1C5A-C5AB-62B6-839A93631711}"/>
              </a:ext>
            </a:extLst>
          </p:cNvPr>
          <p:cNvSpPr txBox="1"/>
          <p:nvPr/>
        </p:nvSpPr>
        <p:spPr>
          <a:xfrm>
            <a:off x="285136" y="1571014"/>
            <a:ext cx="10844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740000"/>
                </a:solidFill>
                <a:latin typeface="New times roman"/>
              </a:rPr>
              <a:t>Objective</a:t>
            </a:r>
            <a:r>
              <a:rPr lang="en-IN" dirty="0">
                <a:latin typeface="New times roman"/>
              </a:rPr>
              <a:t> :- </a:t>
            </a:r>
          </a:p>
          <a:p>
            <a:r>
              <a:rPr lang="en-US" sz="2400" dirty="0">
                <a:latin typeface="New times roman"/>
              </a:rPr>
              <a:t>Demonstrate proficiency in SQL by performing comprehensive analysis on a sales dataset to extract actionable insights</a:t>
            </a:r>
            <a:r>
              <a:rPr lang="en-US" dirty="0">
                <a:latin typeface="New times roman"/>
              </a:rPr>
              <a:t>.</a:t>
            </a:r>
          </a:p>
          <a:p>
            <a:endParaRPr lang="en-US" dirty="0">
              <a:latin typeface="New times roman"/>
            </a:endParaRPr>
          </a:p>
          <a:p>
            <a:r>
              <a:rPr lang="en-IN" sz="2800" dirty="0">
                <a:solidFill>
                  <a:srgbClr val="740000"/>
                </a:solidFill>
                <a:latin typeface="New times roman"/>
              </a:rPr>
              <a:t>Dataset Details</a:t>
            </a:r>
            <a:r>
              <a:rPr lang="en-IN" dirty="0">
                <a:latin typeface="New times roman"/>
              </a:rPr>
              <a:t>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New times roman"/>
              </a:rPr>
              <a:t>Over 9500 rows.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New times roman"/>
              </a:rPr>
              <a:t>Includes sales, profits , Discounts, customer segments, Shipping mode ,Country , City , State , Postal Code , Category , Sub-Category and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New times roman"/>
            </a:endParaRPr>
          </a:p>
          <a:p>
            <a:r>
              <a:rPr lang="en-US" sz="2800" dirty="0">
                <a:solidFill>
                  <a:srgbClr val="740000"/>
                </a:solidFill>
                <a:latin typeface="New times roman"/>
              </a:rPr>
              <a:t>Goal: </a:t>
            </a:r>
            <a:r>
              <a:rPr lang="en-US" sz="2400" dirty="0">
                <a:latin typeface="New times roman"/>
              </a:rPr>
              <a:t>Demonstrate proficiency in SQL for data analysis.</a:t>
            </a:r>
          </a:p>
          <a:p>
            <a:endParaRPr lang="en-US" sz="24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FB67AA-08F4-CEAD-4156-B72374D2E456}"/>
              </a:ext>
            </a:extLst>
          </p:cNvPr>
          <p:cNvSpPr txBox="1"/>
          <p:nvPr/>
        </p:nvSpPr>
        <p:spPr>
          <a:xfrm>
            <a:off x="3023419" y="569197"/>
            <a:ext cx="5515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740000"/>
                </a:solidFill>
                <a:latin typeface="New times roman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8879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E0DC7-F730-7136-0714-FE58791B2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E7C2D8-9B7E-2DC9-F44F-AAA8AD0C4355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9714C-D00F-B563-87F8-4F841A8DC9E5}"/>
              </a:ext>
            </a:extLst>
          </p:cNvPr>
          <p:cNvSpPr txBox="1"/>
          <p:nvPr/>
        </p:nvSpPr>
        <p:spPr>
          <a:xfrm>
            <a:off x="415634" y="1001756"/>
            <a:ext cx="996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showing total sales for each category across regions.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FEE23-0AAD-4679-14A7-93D32EDF2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4" y="1749378"/>
            <a:ext cx="8526065" cy="21624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345EBD-1E36-1040-75DB-96EA0CB09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4" y="4290145"/>
            <a:ext cx="608732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2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9E1B-5F94-5946-7F7D-9BC60B24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374"/>
            <a:ext cx="10515600" cy="14748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740000"/>
                </a:solidFill>
                <a:latin typeface="New times roman"/>
              </a:rPr>
              <a:t>Tools and Technologies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CB698-0BF1-388A-F289-7BC1A433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487910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b="1" dirty="0"/>
          </a:p>
          <a:p>
            <a:pPr marL="0" indent="0">
              <a:buClr>
                <a:schemeClr val="tx1"/>
              </a:buClr>
              <a:buNone/>
            </a:pPr>
            <a:r>
              <a:rPr lang="en-IN" b="1" dirty="0">
                <a:solidFill>
                  <a:srgbClr val="740000"/>
                </a:solidFill>
                <a:latin typeface="New times roman"/>
              </a:rPr>
              <a:t>Database</a:t>
            </a:r>
            <a:r>
              <a:rPr lang="en-IN" dirty="0">
                <a:solidFill>
                  <a:srgbClr val="740000"/>
                </a:solidFill>
                <a:latin typeface="New times roman"/>
              </a:rPr>
              <a:t>: </a:t>
            </a:r>
            <a:r>
              <a:rPr lang="en-IN" dirty="0">
                <a:latin typeface="New times roman"/>
              </a:rPr>
              <a:t>MySQL Workbench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b="1" dirty="0">
                <a:solidFill>
                  <a:srgbClr val="740000"/>
                </a:solidFill>
                <a:latin typeface="New times roman"/>
              </a:rPr>
              <a:t>Language</a:t>
            </a:r>
            <a:r>
              <a:rPr lang="en-IN" dirty="0">
                <a:solidFill>
                  <a:srgbClr val="740000"/>
                </a:solidFill>
                <a:latin typeface="New times roman"/>
              </a:rPr>
              <a:t>: </a:t>
            </a:r>
            <a:r>
              <a:rPr lang="en-IN" dirty="0">
                <a:latin typeface="New times roman"/>
              </a:rPr>
              <a:t>SQL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b="1" dirty="0">
                <a:solidFill>
                  <a:srgbClr val="740000"/>
                </a:solidFill>
                <a:latin typeface="New times roman"/>
              </a:rPr>
              <a:t>Skills Demonstrated</a:t>
            </a:r>
            <a:r>
              <a:rPr lang="en-IN" dirty="0">
                <a:latin typeface="New times roman"/>
              </a:rPr>
              <a:t>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Data filtering, grouping, joining tables.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Advanced query techniques (CTEs, subqueries).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Pivot Table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Aggregation 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Operators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Nested queries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latin typeface="New times roman"/>
              </a:rPr>
              <a:t>Windows Functions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19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CDBA-6477-834F-9DBE-6D836892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709" y="581435"/>
            <a:ext cx="10515600" cy="48044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740000"/>
                </a:solidFill>
                <a:latin typeface="New times roman"/>
              </a:rPr>
              <a:t>Dataset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1367-971B-3A7E-E5A6-E9FFF8CB6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1883"/>
            <a:ext cx="10515600" cy="5115080"/>
          </a:xfrm>
        </p:spPr>
        <p:txBody>
          <a:bodyPr/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>
                <a:solidFill>
                  <a:srgbClr val="740000"/>
                </a:solidFill>
                <a:latin typeface="New times roman"/>
              </a:rPr>
              <a:t>Attributes</a:t>
            </a:r>
            <a:r>
              <a:rPr lang="en-US" dirty="0">
                <a:solidFill>
                  <a:srgbClr val="740000"/>
                </a:solidFill>
                <a:latin typeface="New times roman"/>
              </a:rPr>
              <a:t>: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New times roman"/>
              </a:rPr>
              <a:t>Ship Mode, Segment, Country, City, State</a:t>
            </a:r>
          </a:p>
          <a:p>
            <a:pPr marL="7429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New times roman"/>
              </a:rPr>
              <a:t>Region, Category, Sales, Quantity, Discount, Profit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40000"/>
                </a:solidFill>
                <a:latin typeface="New times roman"/>
              </a:rPr>
              <a:t>Sample Records</a:t>
            </a:r>
            <a:r>
              <a:rPr lang="en-US" dirty="0">
                <a:solidFill>
                  <a:srgbClr val="740000"/>
                </a:solidFill>
                <a:latin typeface="New times roman"/>
              </a:rPr>
              <a:t>:</a:t>
            </a:r>
          </a:p>
          <a:p>
            <a:pPr marL="0" indent="0">
              <a:buNone/>
            </a:pPr>
            <a:endParaRPr lang="en-US" dirty="0">
              <a:solidFill>
                <a:srgbClr val="740000"/>
              </a:solidFill>
              <a:latin typeface="New times roman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84551-0CDC-5AA9-FB24-B925EC20E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/>
          <a:stretch/>
        </p:blipFill>
        <p:spPr>
          <a:xfrm>
            <a:off x="749709" y="3077497"/>
            <a:ext cx="11078497" cy="30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AC1B-50E7-F44A-B1A4-C0B306CA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1100"/>
            <a:ext cx="10515600" cy="52961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dirty="0">
                <a:solidFill>
                  <a:srgbClr val="740000"/>
                </a:solidFill>
                <a:latin typeface="New times roman"/>
              </a:rPr>
              <a:t>Dataset Challenges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2870AC-6BB5-C2BB-A729-C4A1534DBC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06402"/>
            <a:ext cx="1066554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40000"/>
                </a:solidFill>
                <a:effectLst/>
                <a:latin typeface="New times roman"/>
              </a:rPr>
              <a:t>Handling Limitations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MySQL lacks EXCEPT and INTERSECT operators.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Workarounds: Using NOT IN and JOIN clauses.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40000"/>
                </a:solidFill>
                <a:effectLst/>
                <a:latin typeface="New times roman"/>
              </a:rPr>
              <a:t>Data Volume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Efficient filtering and grouping for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40000"/>
                </a:solidFill>
                <a:effectLst/>
                <a:latin typeface="New times roman"/>
              </a:rPr>
              <a:t>Insights Extraction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40000"/>
                </a:solidFill>
                <a:effectLst/>
                <a:latin typeface="New times roman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ew times roman"/>
              </a:rPr>
              <a:t>Balancing granular and high-level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02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377C-03A7-7997-0538-1E6B0E5A1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745"/>
            <a:ext cx="10515600" cy="32313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740000"/>
                </a:solidFill>
              </a:rPr>
              <a:t>Query Categories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0C8A3-0CD6-9542-7F9C-7B303AD2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322"/>
            <a:ext cx="10515600" cy="2616712"/>
          </a:xfrm>
        </p:spPr>
        <p:txBody>
          <a:bodyPr/>
          <a:lstStyle/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rgbClr val="740000"/>
                </a:solidFill>
                <a:latin typeface="New times roman"/>
              </a:rPr>
              <a:t>Data Filtering</a:t>
            </a:r>
            <a:r>
              <a:rPr lang="en-IN" sz="2400" dirty="0">
                <a:latin typeface="New times roman"/>
              </a:rPr>
              <a:t>: WHERE clause.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rgbClr val="740000"/>
                </a:solidFill>
                <a:latin typeface="New times roman"/>
              </a:rPr>
              <a:t>Aggregation</a:t>
            </a:r>
            <a:r>
              <a:rPr lang="en-IN" sz="2400" dirty="0">
                <a:solidFill>
                  <a:srgbClr val="740000"/>
                </a:solidFill>
                <a:latin typeface="New times roman"/>
              </a:rPr>
              <a:t>: </a:t>
            </a:r>
            <a:r>
              <a:rPr lang="en-IN" sz="2400" dirty="0">
                <a:latin typeface="New times roman"/>
              </a:rPr>
              <a:t>COUNT, SUM, AVG.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rgbClr val="740000"/>
                </a:solidFill>
                <a:latin typeface="New times roman"/>
              </a:rPr>
              <a:t>Joins</a:t>
            </a:r>
            <a:r>
              <a:rPr lang="en-IN" sz="2400" dirty="0">
                <a:solidFill>
                  <a:srgbClr val="740000"/>
                </a:solidFill>
                <a:latin typeface="New times roman"/>
              </a:rPr>
              <a:t>: </a:t>
            </a:r>
            <a:r>
              <a:rPr lang="en-IN" sz="2400" dirty="0">
                <a:latin typeface="New times roman"/>
              </a:rPr>
              <a:t>Inner, Outer, Left, Right.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rgbClr val="740000"/>
                </a:solidFill>
                <a:latin typeface="New times roman"/>
              </a:rPr>
              <a:t>Subqueries</a:t>
            </a:r>
            <a:r>
              <a:rPr lang="en-IN" sz="2400" dirty="0">
                <a:solidFill>
                  <a:srgbClr val="740000"/>
                </a:solidFill>
                <a:latin typeface="New times roman"/>
              </a:rPr>
              <a:t>: </a:t>
            </a:r>
            <a:r>
              <a:rPr lang="en-IN" sz="2400" dirty="0">
                <a:latin typeface="New times roman"/>
              </a:rPr>
              <a:t>Single-row, Multi-row, Nested.</a:t>
            </a:r>
          </a:p>
          <a:p>
            <a:pPr marL="514350" indent="-514350">
              <a:buClrTx/>
              <a:buFont typeface="+mj-lt"/>
              <a:buAutoNum type="arabicPeriod"/>
            </a:pPr>
            <a:r>
              <a:rPr lang="en-IN" sz="2400" b="1" dirty="0">
                <a:solidFill>
                  <a:srgbClr val="740000"/>
                </a:solidFill>
                <a:latin typeface="New times roman"/>
              </a:rPr>
              <a:t>Set Operations</a:t>
            </a:r>
            <a:r>
              <a:rPr lang="en-IN" sz="2400" dirty="0">
                <a:latin typeface="New times roman"/>
              </a:rPr>
              <a:t>: Alternatives for MySQL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4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7B8178-CAEF-23B6-48CD-8F16F801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665"/>
            <a:ext cx="12107965" cy="3143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B0BE0-90A3-E25A-838F-36FD3A862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35"/>
          <a:stretch/>
        </p:blipFill>
        <p:spPr>
          <a:xfrm>
            <a:off x="125599" y="1153390"/>
            <a:ext cx="7544853" cy="17849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FB8F3C-2320-7B18-62C2-9412730C9BE3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24708-913C-A9CE-C775-248749F6B38B}"/>
              </a:ext>
            </a:extLst>
          </p:cNvPr>
          <p:cNvSpPr txBox="1"/>
          <p:nvPr/>
        </p:nvSpPr>
        <p:spPr>
          <a:xfrm>
            <a:off x="-273628" y="820608"/>
            <a:ext cx="67748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Retrieving all columns for records where the ship mode is "Standard Class</a:t>
            </a:r>
            <a:endParaRPr lang="en-IN" sz="1600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246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3C662D-7E19-B1D1-4B74-622C24895EB8}"/>
              </a:ext>
            </a:extLst>
          </p:cNvPr>
          <p:cNvSpPr txBox="1"/>
          <p:nvPr/>
        </p:nvSpPr>
        <p:spPr>
          <a:xfrm>
            <a:off x="2244436" y="72381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 With Where clause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65C27-62AB-869D-662D-14A734A7A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3429000"/>
            <a:ext cx="11793596" cy="3267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E286D-B7C0-2195-473B-36335D3CB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" y="1481009"/>
            <a:ext cx="5668166" cy="1838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317A55-2D49-DC93-9D47-D6CDF6AA6627}"/>
              </a:ext>
            </a:extLst>
          </p:cNvPr>
          <p:cNvSpPr txBox="1"/>
          <p:nvPr/>
        </p:nvSpPr>
        <p:spPr>
          <a:xfrm>
            <a:off x="199202" y="1080899"/>
            <a:ext cx="677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Making Transaction</a:t>
            </a:r>
          </a:p>
        </p:txBody>
      </p:sp>
    </p:spTree>
    <p:extLst>
      <p:ext uri="{BB962C8B-B14F-4D97-AF65-F5344CB8AC3E}">
        <p14:creationId xmlns:p14="http://schemas.microsoft.com/office/powerpoint/2010/main" val="2754258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90D9F-25E2-1226-FE87-89800FB4E2AE}"/>
              </a:ext>
            </a:extLst>
          </p:cNvPr>
          <p:cNvSpPr txBox="1"/>
          <p:nvPr/>
        </p:nvSpPr>
        <p:spPr>
          <a:xfrm>
            <a:off x="2254827" y="100246"/>
            <a:ext cx="67748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Clause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821C4-FAAA-D39C-7583-767934EAF928}"/>
              </a:ext>
            </a:extLst>
          </p:cNvPr>
          <p:cNvSpPr txBox="1"/>
          <p:nvPr/>
        </p:nvSpPr>
        <p:spPr>
          <a:xfrm>
            <a:off x="249381" y="966355"/>
            <a:ext cx="7626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4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first by region in ascending order and then by profit in descending order.</a:t>
            </a:r>
            <a:endParaRPr lang="en-IN" dirty="0">
              <a:solidFill>
                <a:srgbClr val="74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DA49A-CC77-D82A-1460-CFD70C370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1" y="1678576"/>
            <a:ext cx="3948546" cy="159456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258376-9484-3361-85BC-09234712F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2" y="3273136"/>
            <a:ext cx="11288700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9961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Minimal</Template>
  <TotalTime>355</TotalTime>
  <Words>466</Words>
  <Application>Microsoft Office PowerPoint</Application>
  <PresentationFormat>Widescreen</PresentationFormat>
  <Paragraphs>72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Courier New</vt:lpstr>
      <vt:lpstr>New times roman</vt:lpstr>
      <vt:lpstr>Open sans</vt:lpstr>
      <vt:lpstr>Segoe UI</vt:lpstr>
      <vt:lpstr>Times New Roman</vt:lpstr>
      <vt:lpstr>MinimalXOVTI</vt:lpstr>
      <vt:lpstr>Title: Sales Project On Superstore Subtitle: Data-Driven Insights from Sales Dataset  Your Name:  Supriya C M  Data Analytics  Submitted To: Kavi Bharathi </vt:lpstr>
      <vt:lpstr>PowerPoint Presentation</vt:lpstr>
      <vt:lpstr>Tools and Technologies </vt:lpstr>
      <vt:lpstr>Dataset Overview </vt:lpstr>
      <vt:lpstr>Dataset Challenges </vt:lpstr>
      <vt:lpstr>Query Categories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Supriya CM</dc:creator>
  <cp:lastModifiedBy>Supriya CM</cp:lastModifiedBy>
  <cp:revision>2</cp:revision>
  <dcterms:created xsi:type="dcterms:W3CDTF">2025-01-02T06:07:38Z</dcterms:created>
  <dcterms:modified xsi:type="dcterms:W3CDTF">2025-01-03T06:12:36Z</dcterms:modified>
</cp:coreProperties>
</file>