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 id="269" r:id="rId14"/>
    <p:sldId id="270" r:id="rId15"/>
    <p:sldId id="28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CD546E6-8AC2-4A4C-B7F0-409B182C9068}"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9352836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200221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163094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2633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287763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D546E6-8AC2-4A4C-B7F0-409B182C9068}"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920213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CD546E6-8AC2-4A4C-B7F0-409B182C9068}"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1017536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546E6-8AC2-4A4C-B7F0-409B182C9068}"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259088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546E6-8AC2-4A4C-B7F0-409B182C9068}"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38055170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546E6-8AC2-4A4C-B7F0-409B182C9068}"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110837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546E6-8AC2-4A4C-B7F0-409B182C9068}"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35272054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88283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546E6-8AC2-4A4C-B7F0-409B182C9068}"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26924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546E6-8AC2-4A4C-B7F0-409B182C9068}"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394598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546E6-8AC2-4A4C-B7F0-409B182C9068}"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34370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94124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D546E6-8AC2-4A4C-B7F0-409B182C9068}"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5E959-A479-4466-AAA3-9F99D33AF356}" type="slidenum">
              <a:rPr lang="en-US" smtClean="0"/>
              <a:t>‹#›</a:t>
            </a:fld>
            <a:endParaRPr lang="en-US"/>
          </a:p>
        </p:txBody>
      </p:sp>
    </p:spTree>
    <p:extLst>
      <p:ext uri="{BB962C8B-B14F-4D97-AF65-F5344CB8AC3E}">
        <p14:creationId xmlns:p14="http://schemas.microsoft.com/office/powerpoint/2010/main" val="9466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D546E6-8AC2-4A4C-B7F0-409B182C9068}"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45E959-A479-4466-AAA3-9F99D33AF356}" type="slidenum">
              <a:rPr lang="en-US" smtClean="0"/>
              <a:t>‹#›</a:t>
            </a:fld>
            <a:endParaRPr lang="en-US"/>
          </a:p>
        </p:txBody>
      </p:sp>
    </p:spTree>
    <p:extLst>
      <p:ext uri="{BB962C8B-B14F-4D97-AF65-F5344CB8AC3E}">
        <p14:creationId xmlns:p14="http://schemas.microsoft.com/office/powerpoint/2010/main" val="338213188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DCEF-184A-4D8E-8697-A0E41B9D9AF7}"/>
              </a:ext>
            </a:extLst>
          </p:cNvPr>
          <p:cNvSpPr>
            <a:spLocks noGrp="1"/>
          </p:cNvSpPr>
          <p:nvPr>
            <p:ph type="ctrTitle"/>
          </p:nvPr>
        </p:nvSpPr>
        <p:spPr>
          <a:xfrm>
            <a:off x="821635" y="2822713"/>
            <a:ext cx="10532165" cy="3282805"/>
          </a:xfrm>
          <a:noFill/>
        </p:spPr>
        <p:txBody>
          <a:bodyPr>
            <a:normAutofit/>
          </a:bodyPr>
          <a:lstStyle/>
          <a:p>
            <a:pPr algn="just"/>
            <a:r>
              <a:rPr lang="en-US" sz="3200" dirty="0">
                <a:latin typeface="Times New Roman" panose="02020603050405020304" pitchFamily="18" charset="0"/>
                <a:cs typeface="Times New Roman" panose="02020603050405020304" pitchFamily="18" charset="0"/>
              </a:rPr>
              <a:t>Professor :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Farid Alizadeh</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Team: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Annapoorna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Kadur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Supriya </a:t>
            </a:r>
            <a:r>
              <a:rPr lang="en-US" sz="3200" dirty="0" err="1">
                <a:latin typeface="Times New Roman" panose="02020603050405020304" pitchFamily="18" charset="0"/>
                <a:cs typeface="Times New Roman" panose="02020603050405020304" pitchFamily="18" charset="0"/>
              </a:rPr>
              <a:t>Nanjundaswamy</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1A51D6-5791-4844-AA77-7E78AB6BA312}"/>
              </a:ext>
            </a:extLst>
          </p:cNvPr>
          <p:cNvSpPr>
            <a:spLocks noGrp="1"/>
          </p:cNvSpPr>
          <p:nvPr>
            <p:ph type="subTitle" idx="1"/>
          </p:nvPr>
        </p:nvSpPr>
        <p:spPr>
          <a:xfrm>
            <a:off x="1547191" y="1825818"/>
            <a:ext cx="9144000" cy="754025"/>
          </a:xfrm>
        </p:spPr>
        <p:txBody>
          <a:bodyPr>
            <a:noAutofit/>
          </a:bodyPr>
          <a:lstStyle/>
          <a:p>
            <a:pPr algn="l"/>
            <a:r>
              <a:rPr lang="en-IN" sz="7000" b="1">
                <a:solidFill>
                  <a:schemeClr val="accent6">
                    <a:lumMod val="75000"/>
                  </a:schemeClr>
                </a:solidFill>
                <a:latin typeface="Calibri" panose="020F0502020204030204" pitchFamily="34" charset="0"/>
                <a:cs typeface="Calibri" panose="020F0502020204030204" pitchFamily="34" charset="0"/>
              </a:rPr>
              <a:t>HR Analytics Employee Attrition &amp; Performance</a:t>
            </a:r>
            <a:endParaRPr lang="en-US" sz="7000" dirty="0">
              <a:solidFill>
                <a:schemeClr val="accent6">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A2C1C45-4E36-4DD2-804D-D4B355953EFE}"/>
              </a:ext>
            </a:extLst>
          </p:cNvPr>
          <p:cNvPicPr>
            <a:picLocks noChangeAspect="1"/>
          </p:cNvPicPr>
          <p:nvPr/>
        </p:nvPicPr>
        <p:blipFill>
          <a:blip r:embed="rId2"/>
          <a:stretch>
            <a:fillRect/>
          </a:stretch>
        </p:blipFill>
        <p:spPr>
          <a:xfrm>
            <a:off x="6087717" y="2957488"/>
            <a:ext cx="5219700" cy="3390900"/>
          </a:xfrm>
          <a:prstGeom prst="rect">
            <a:avLst/>
          </a:prstGeom>
        </p:spPr>
      </p:pic>
    </p:spTree>
    <p:extLst>
      <p:ext uri="{BB962C8B-B14F-4D97-AF65-F5344CB8AC3E}">
        <p14:creationId xmlns:p14="http://schemas.microsoft.com/office/powerpoint/2010/main" val="341694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BB7D8434-DA77-43A6-B6DB-6CE8BF9975C0}"/>
              </a:ext>
            </a:extLst>
          </p:cNvPr>
          <p:cNvPicPr>
            <a:picLocks noChangeAspect="1"/>
          </p:cNvPicPr>
          <p:nvPr/>
        </p:nvPicPr>
        <p:blipFill>
          <a:blip r:embed="rId2"/>
          <a:stretch>
            <a:fillRect/>
          </a:stretch>
        </p:blipFill>
        <p:spPr>
          <a:xfrm>
            <a:off x="5646419" y="2032001"/>
            <a:ext cx="5614835" cy="3467100"/>
          </a:xfrm>
          <a:prstGeom prst="rect">
            <a:avLst/>
          </a:prstGeom>
          <a:effectLst/>
        </p:spPr>
      </p:pic>
      <p:sp>
        <p:nvSpPr>
          <p:cNvPr id="2" name="Title 1">
            <a:extLst>
              <a:ext uri="{FF2B5EF4-FFF2-40B4-BE49-F238E27FC236}">
                <a16:creationId xmlns:a16="http://schemas.microsoft.com/office/drawing/2014/main" id="{8D814607-4B3F-41EF-B68D-9B957135452E}"/>
              </a:ext>
            </a:extLst>
          </p:cNvPr>
          <p:cNvSpPr>
            <a:spLocks noGrp="1"/>
          </p:cNvSpPr>
          <p:nvPr>
            <p:ph type="title"/>
          </p:nvPr>
        </p:nvSpPr>
        <p:spPr>
          <a:xfrm>
            <a:off x="648929" y="629267"/>
            <a:ext cx="3505495" cy="1402734"/>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Turnover versus Evaluation</a:t>
            </a:r>
          </a:p>
        </p:txBody>
      </p:sp>
      <p:sp>
        <p:nvSpPr>
          <p:cNvPr id="9" name="Content Placeholder 8">
            <a:extLst>
              <a:ext uri="{FF2B5EF4-FFF2-40B4-BE49-F238E27FC236}">
                <a16:creationId xmlns:a16="http://schemas.microsoft.com/office/drawing/2014/main" id="{F8C4FF0E-F941-44F3-9EF8-F776F3449E22}"/>
              </a:ext>
            </a:extLst>
          </p:cNvPr>
          <p:cNvSpPr>
            <a:spLocks noGrp="1"/>
          </p:cNvSpPr>
          <p:nvPr>
            <p:ph idx="1"/>
          </p:nvPr>
        </p:nvSpPr>
        <p:spPr>
          <a:xfrm>
            <a:off x="648930" y="2032002"/>
            <a:ext cx="4405669" cy="4191818"/>
          </a:xfrm>
        </p:spPr>
        <p:txBody>
          <a:bodyPr>
            <a:normAutofit fontScale="92500" lnSpcReduction="20000"/>
          </a:bodyPr>
          <a:lstStyle/>
          <a:p>
            <a:r>
              <a:rPr lang="en-US" dirty="0">
                <a:latin typeface="Calibri" panose="020F0502020204030204" pitchFamily="34" charset="0"/>
                <a:cs typeface="Calibri" panose="020F0502020204030204" pitchFamily="34" charset="0"/>
              </a:rPr>
              <a:t>There is a bimodal distribution for those that had a turnover.</a:t>
            </a:r>
          </a:p>
          <a:p>
            <a:r>
              <a:rPr lang="en-US" dirty="0">
                <a:latin typeface="Calibri" panose="020F0502020204030204" pitchFamily="34" charset="0"/>
                <a:cs typeface="Calibri" panose="020F0502020204030204" pitchFamily="34" charset="0"/>
              </a:rPr>
              <a:t>Employees with low performance tend to leave the company more</a:t>
            </a:r>
          </a:p>
          <a:p>
            <a:r>
              <a:rPr lang="en-US" dirty="0">
                <a:latin typeface="Calibri" panose="020F0502020204030204" pitchFamily="34" charset="0"/>
                <a:cs typeface="Calibri" panose="020F0502020204030204" pitchFamily="34" charset="0"/>
              </a:rPr>
              <a:t>Employees with high performance tend to leave the company more</a:t>
            </a:r>
          </a:p>
          <a:p>
            <a:r>
              <a:rPr lang="en-US" dirty="0">
                <a:latin typeface="Calibri" panose="020F0502020204030204" pitchFamily="34" charset="0"/>
                <a:cs typeface="Calibri" panose="020F0502020204030204" pitchFamily="34" charset="0"/>
              </a:rPr>
              <a:t>The sweet spot for employees that stayed is within 0.6 - 0.8 evaluation</a:t>
            </a:r>
          </a:p>
          <a:p>
            <a:endParaRPr lang="en-US" sz="2000" dirty="0"/>
          </a:p>
        </p:txBody>
      </p:sp>
    </p:spTree>
    <p:extLst>
      <p:ext uri="{BB962C8B-B14F-4D97-AF65-F5344CB8AC3E}">
        <p14:creationId xmlns:p14="http://schemas.microsoft.com/office/powerpoint/2010/main" val="4411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1F7934FA-4EE7-4B80-9269-DCC1AB2F4F0A}"/>
              </a:ext>
            </a:extLst>
          </p:cNvPr>
          <p:cNvPicPr>
            <a:picLocks noChangeAspect="1"/>
          </p:cNvPicPr>
          <p:nvPr/>
        </p:nvPicPr>
        <p:blipFill>
          <a:blip r:embed="rId2"/>
          <a:stretch>
            <a:fillRect/>
          </a:stretch>
        </p:blipFill>
        <p:spPr>
          <a:xfrm>
            <a:off x="5875019" y="2340488"/>
            <a:ext cx="5614835" cy="3361812"/>
          </a:xfrm>
          <a:prstGeom prst="rect">
            <a:avLst/>
          </a:prstGeom>
          <a:effectLst/>
        </p:spPr>
      </p:pic>
      <p:sp>
        <p:nvSpPr>
          <p:cNvPr id="2" name="Title 1">
            <a:extLst>
              <a:ext uri="{FF2B5EF4-FFF2-40B4-BE49-F238E27FC236}">
                <a16:creationId xmlns:a16="http://schemas.microsoft.com/office/drawing/2014/main" id="{536D40EF-5895-4D97-9196-55C639735180}"/>
              </a:ext>
            </a:extLst>
          </p:cNvPr>
          <p:cNvSpPr>
            <a:spLocks noGrp="1"/>
          </p:cNvSpPr>
          <p:nvPr>
            <p:ph type="title"/>
          </p:nvPr>
        </p:nvSpPr>
        <p:spPr>
          <a:xfrm>
            <a:off x="648929" y="629266"/>
            <a:ext cx="3505495" cy="1622321"/>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Turnover versus </a:t>
            </a:r>
            <a:r>
              <a:rPr lang="en-US" sz="3600" dirty="0" err="1">
                <a:solidFill>
                  <a:schemeClr val="accent6">
                    <a:lumMod val="75000"/>
                  </a:schemeClr>
                </a:solidFill>
                <a:latin typeface="Calibri" panose="020F0502020204030204" pitchFamily="34" charset="0"/>
                <a:cs typeface="Calibri" panose="020F0502020204030204" pitchFamily="34" charset="0"/>
              </a:rPr>
              <a:t>AverageMonthlyHours</a:t>
            </a:r>
            <a:endParaRPr lang="en-US" sz="3600" dirty="0">
              <a:solidFill>
                <a:schemeClr val="accent6">
                  <a:lumMod val="75000"/>
                </a:schemeClr>
              </a:solidFill>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9985FF68-CB9B-42A2-AEAD-B855514814CF}"/>
              </a:ext>
            </a:extLst>
          </p:cNvPr>
          <p:cNvSpPr>
            <a:spLocks noGrp="1"/>
          </p:cNvSpPr>
          <p:nvPr>
            <p:ph idx="1"/>
          </p:nvPr>
        </p:nvSpPr>
        <p:spPr>
          <a:xfrm>
            <a:off x="648930" y="2438400"/>
            <a:ext cx="4672369" cy="3785419"/>
          </a:xfrm>
        </p:spPr>
        <p:txBody>
          <a:bodyPr>
            <a:normAutofit fontScale="70000" lnSpcReduction="20000"/>
          </a:bodyPr>
          <a:lstStyle/>
          <a:p>
            <a:r>
              <a:rPr lang="en-US" sz="3400" dirty="0">
                <a:latin typeface="Calibri" panose="020F0502020204030204" pitchFamily="34" charset="0"/>
                <a:cs typeface="Calibri" panose="020F0502020204030204" pitchFamily="34" charset="0"/>
              </a:rPr>
              <a:t>Another bimodal distribution for employees that had a turnover</a:t>
            </a:r>
          </a:p>
          <a:p>
            <a:r>
              <a:rPr lang="en-US" sz="3400" dirty="0">
                <a:latin typeface="Calibri" panose="020F0502020204030204" pitchFamily="34" charset="0"/>
                <a:cs typeface="Calibri" panose="020F0502020204030204" pitchFamily="34" charset="0"/>
              </a:rPr>
              <a:t>Employees who had less hours of work (~150hours or less) left the company more</a:t>
            </a:r>
          </a:p>
          <a:p>
            <a:r>
              <a:rPr lang="en-US" sz="3400" dirty="0">
                <a:latin typeface="Calibri" panose="020F0502020204030204" pitchFamily="34" charset="0"/>
                <a:cs typeface="Calibri" panose="020F0502020204030204" pitchFamily="34" charset="0"/>
              </a:rPr>
              <a:t>Employees who had too many hours of work (~250 or more) left the company</a:t>
            </a:r>
          </a:p>
          <a:p>
            <a:r>
              <a:rPr lang="en-US" sz="3400" dirty="0">
                <a:latin typeface="Calibri" panose="020F0502020204030204" pitchFamily="34" charset="0"/>
                <a:cs typeface="Calibri" panose="020F0502020204030204" pitchFamily="34" charset="0"/>
              </a:rPr>
              <a:t>Employees who left generally were underworked or overworked</a:t>
            </a:r>
          </a:p>
          <a:p>
            <a:endParaRPr lang="en-US" sz="2000" dirty="0"/>
          </a:p>
        </p:txBody>
      </p:sp>
    </p:spTree>
    <p:extLst>
      <p:ext uri="{BB962C8B-B14F-4D97-AF65-F5344CB8AC3E}">
        <p14:creationId xmlns:p14="http://schemas.microsoft.com/office/powerpoint/2010/main" val="394326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C3312FBD-4CF7-4F76-8DF8-473DEEA86726}"/>
              </a:ext>
            </a:extLst>
          </p:cNvPr>
          <p:cNvPicPr>
            <a:picLocks noChangeAspect="1"/>
          </p:cNvPicPr>
          <p:nvPr/>
        </p:nvPicPr>
        <p:blipFill>
          <a:blip r:embed="rId2"/>
          <a:stretch>
            <a:fillRect/>
          </a:stretch>
        </p:blipFill>
        <p:spPr>
          <a:xfrm>
            <a:off x="5608319" y="2120900"/>
            <a:ext cx="5948681" cy="3632200"/>
          </a:xfrm>
          <a:prstGeom prst="rect">
            <a:avLst/>
          </a:prstGeom>
          <a:effectLst/>
        </p:spPr>
      </p:pic>
      <p:sp>
        <p:nvSpPr>
          <p:cNvPr id="4" name="Title 1">
            <a:extLst>
              <a:ext uri="{FF2B5EF4-FFF2-40B4-BE49-F238E27FC236}">
                <a16:creationId xmlns:a16="http://schemas.microsoft.com/office/drawing/2014/main" id="{12D3C6B7-E8A0-4C01-B236-0E8FE457321E}"/>
              </a:ext>
            </a:extLst>
          </p:cNvPr>
          <p:cNvSpPr txBox="1">
            <a:spLocks/>
          </p:cNvSpPr>
          <p:nvPr/>
        </p:nvSpPr>
        <p:spPr>
          <a:xfrm>
            <a:off x="838200" y="3253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2" name="Title 1">
            <a:extLst>
              <a:ext uri="{FF2B5EF4-FFF2-40B4-BE49-F238E27FC236}">
                <a16:creationId xmlns:a16="http://schemas.microsoft.com/office/drawing/2014/main" id="{5620E5FC-CCFB-4DFB-8FF1-93F296B85514}"/>
              </a:ext>
            </a:extLst>
          </p:cNvPr>
          <p:cNvSpPr>
            <a:spLocks noGrp="1"/>
          </p:cNvSpPr>
          <p:nvPr>
            <p:ph type="title"/>
          </p:nvPr>
        </p:nvSpPr>
        <p:spPr>
          <a:xfrm>
            <a:off x="838200" y="629266"/>
            <a:ext cx="3505495" cy="1622321"/>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Turnover versus Satisfaction</a:t>
            </a:r>
          </a:p>
        </p:txBody>
      </p:sp>
      <p:sp>
        <p:nvSpPr>
          <p:cNvPr id="10" name="Content Placeholder 9">
            <a:extLst>
              <a:ext uri="{FF2B5EF4-FFF2-40B4-BE49-F238E27FC236}">
                <a16:creationId xmlns:a16="http://schemas.microsoft.com/office/drawing/2014/main" id="{8974E210-46E0-4D6D-AD8F-40B55D2E95CB}"/>
              </a:ext>
            </a:extLst>
          </p:cNvPr>
          <p:cNvSpPr>
            <a:spLocks noGrp="1"/>
          </p:cNvSpPr>
          <p:nvPr>
            <p:ph idx="1"/>
          </p:nvPr>
        </p:nvSpPr>
        <p:spPr>
          <a:xfrm>
            <a:off x="648930" y="2120900"/>
            <a:ext cx="4799370" cy="4102919"/>
          </a:xfrm>
        </p:spPr>
        <p:txBody>
          <a:bodyPr>
            <a:normAutofit fontScale="77500" lnSpcReduction="20000"/>
          </a:bodyPr>
          <a:lstStyle/>
          <a:p>
            <a:r>
              <a:rPr lang="en-US" sz="3400" dirty="0">
                <a:latin typeface="Calibri" panose="020F0502020204030204" pitchFamily="34" charset="0"/>
                <a:cs typeface="Calibri" panose="020F0502020204030204" pitchFamily="34" charset="0"/>
              </a:rPr>
              <a:t>There is a tri-modal distribution for employees that had a turnover</a:t>
            </a:r>
          </a:p>
          <a:p>
            <a:r>
              <a:rPr lang="en-US" sz="3400" dirty="0">
                <a:latin typeface="Calibri" panose="020F0502020204030204" pitchFamily="34" charset="0"/>
                <a:cs typeface="Calibri" panose="020F0502020204030204" pitchFamily="34" charset="0"/>
              </a:rPr>
              <a:t>Employees who had really low satisfaction levels (0.2 or less) left the company more</a:t>
            </a:r>
          </a:p>
          <a:p>
            <a:r>
              <a:rPr lang="en-US" sz="3400" dirty="0">
                <a:latin typeface="Calibri" panose="020F0502020204030204" pitchFamily="34" charset="0"/>
                <a:cs typeface="Calibri" panose="020F0502020204030204" pitchFamily="34" charset="0"/>
              </a:rPr>
              <a:t>Employees who had low satisfaction levels (0.3~0.5) left the company more</a:t>
            </a:r>
          </a:p>
          <a:p>
            <a:r>
              <a:rPr lang="en-US" sz="3400" dirty="0">
                <a:latin typeface="Calibri" panose="020F0502020204030204" pitchFamily="34" charset="0"/>
                <a:cs typeface="Calibri" panose="020F0502020204030204" pitchFamily="34" charset="0"/>
              </a:rPr>
              <a:t>Employees who had really high satisfaction levels (0.7 or more) left the company more</a:t>
            </a:r>
          </a:p>
          <a:p>
            <a:endParaRPr lang="en-US" sz="2000" dirty="0"/>
          </a:p>
        </p:txBody>
      </p:sp>
    </p:spTree>
    <p:extLst>
      <p:ext uri="{BB962C8B-B14F-4D97-AF65-F5344CB8AC3E}">
        <p14:creationId xmlns:p14="http://schemas.microsoft.com/office/powerpoint/2010/main" val="66051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B2706FB3-F221-4013-BF4A-67C2817EA153}"/>
              </a:ext>
            </a:extLst>
          </p:cNvPr>
          <p:cNvPicPr>
            <a:picLocks noChangeAspect="1"/>
          </p:cNvPicPr>
          <p:nvPr/>
        </p:nvPicPr>
        <p:blipFill>
          <a:blip r:embed="rId2"/>
          <a:stretch>
            <a:fillRect/>
          </a:stretch>
        </p:blipFill>
        <p:spPr>
          <a:xfrm>
            <a:off x="6016487" y="1689100"/>
            <a:ext cx="5714667" cy="4368800"/>
          </a:xfrm>
          <a:prstGeom prst="rect">
            <a:avLst/>
          </a:prstGeom>
          <a:effectLst/>
        </p:spPr>
      </p:pic>
      <p:sp>
        <p:nvSpPr>
          <p:cNvPr id="2" name="Title 1">
            <a:extLst>
              <a:ext uri="{FF2B5EF4-FFF2-40B4-BE49-F238E27FC236}">
                <a16:creationId xmlns:a16="http://schemas.microsoft.com/office/drawing/2014/main" id="{C3660018-5198-494C-9D0F-E55B7F7525F5}"/>
              </a:ext>
            </a:extLst>
          </p:cNvPr>
          <p:cNvSpPr>
            <a:spLocks noGrp="1"/>
          </p:cNvSpPr>
          <p:nvPr>
            <p:ph type="title"/>
          </p:nvPr>
        </p:nvSpPr>
        <p:spPr>
          <a:xfrm>
            <a:off x="648930" y="669413"/>
            <a:ext cx="4545371" cy="1019687"/>
          </a:xfrm>
        </p:spPr>
        <p:txBody>
          <a:bodyPr>
            <a:normAutofit fontScale="90000"/>
          </a:bodyPr>
          <a:lstStyle/>
          <a:p>
            <a:r>
              <a:rPr lang="en-US" sz="3600" dirty="0" err="1">
                <a:solidFill>
                  <a:schemeClr val="accent6">
                    <a:lumMod val="75000"/>
                  </a:schemeClr>
                </a:solidFill>
                <a:latin typeface="Calibri" panose="020F0502020204030204" pitchFamily="34" charset="0"/>
                <a:cs typeface="Calibri" panose="020F0502020204030204" pitchFamily="34" charset="0"/>
              </a:rPr>
              <a:t>ProjectCount</a:t>
            </a:r>
            <a:r>
              <a:rPr lang="en-US" sz="3600" dirty="0">
                <a:solidFill>
                  <a:schemeClr val="accent6">
                    <a:lumMod val="75000"/>
                  </a:schemeClr>
                </a:solidFill>
                <a:latin typeface="Calibri" panose="020F0502020204030204" pitchFamily="34" charset="0"/>
                <a:cs typeface="Calibri" panose="020F0502020204030204" pitchFamily="34" charset="0"/>
              </a:rPr>
              <a:t> versus </a:t>
            </a:r>
            <a:r>
              <a:rPr lang="en-US" sz="3600" dirty="0" err="1">
                <a:solidFill>
                  <a:schemeClr val="accent6">
                    <a:lumMod val="75000"/>
                  </a:schemeClr>
                </a:solidFill>
                <a:latin typeface="Calibri" panose="020F0502020204030204" pitchFamily="34" charset="0"/>
                <a:cs typeface="Calibri" panose="020F0502020204030204" pitchFamily="34" charset="0"/>
              </a:rPr>
              <a:t>AverageMonthlyHours</a:t>
            </a:r>
            <a:endParaRPr lang="en-US" sz="3600" dirty="0">
              <a:solidFill>
                <a:schemeClr val="accent6">
                  <a:lumMod val="75000"/>
                </a:schemeClr>
              </a:solidFill>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22927B0-4BFA-49F6-BD09-48E6FF111A76}"/>
              </a:ext>
            </a:extLst>
          </p:cNvPr>
          <p:cNvSpPr>
            <a:spLocks noGrp="1"/>
          </p:cNvSpPr>
          <p:nvPr>
            <p:ph idx="1"/>
          </p:nvPr>
        </p:nvSpPr>
        <p:spPr>
          <a:xfrm>
            <a:off x="648930" y="1822040"/>
            <a:ext cx="4731453" cy="4102919"/>
          </a:xfrm>
        </p:spPr>
        <p:txBody>
          <a:bodyPr>
            <a:noAutofit/>
          </a:bodyPr>
          <a:lstStyle/>
          <a:p>
            <a:r>
              <a:rPr lang="en-US" sz="2200" dirty="0">
                <a:latin typeface="Calibri" panose="020F0502020204030204" pitchFamily="34" charset="0"/>
                <a:cs typeface="Calibri" panose="020F0502020204030204" pitchFamily="34" charset="0"/>
              </a:rPr>
              <a:t>As project count increased, so did average monthly hours</a:t>
            </a:r>
          </a:p>
          <a:p>
            <a:r>
              <a:rPr lang="en-US" sz="2200" dirty="0">
                <a:latin typeface="Calibri" panose="020F0502020204030204" pitchFamily="34" charset="0"/>
                <a:cs typeface="Calibri" panose="020F0502020204030204" pitchFamily="34" charset="0"/>
              </a:rPr>
              <a:t>Looks like employees who did not have a turnover had consistent </a:t>
            </a:r>
            <a:r>
              <a:rPr lang="en-US" sz="2200" dirty="0" err="1">
                <a:latin typeface="Calibri" panose="020F0502020204030204" pitchFamily="34" charset="0"/>
                <a:cs typeface="Calibri" panose="020F0502020204030204" pitchFamily="34" charset="0"/>
              </a:rPr>
              <a:t>averageMonthlyHours</a:t>
            </a:r>
            <a:r>
              <a:rPr lang="en-US" sz="2200" dirty="0">
                <a:latin typeface="Calibri" panose="020F0502020204030204" pitchFamily="34" charset="0"/>
                <a:cs typeface="Calibri" panose="020F0502020204030204" pitchFamily="34" charset="0"/>
              </a:rPr>
              <a:t>, despite the increase in projects</a:t>
            </a:r>
          </a:p>
          <a:p>
            <a:r>
              <a:rPr lang="en-US" sz="2200" dirty="0">
                <a:latin typeface="Calibri" panose="020F0502020204030204" pitchFamily="34" charset="0"/>
                <a:cs typeface="Calibri" panose="020F0502020204030204" pitchFamily="34" charset="0"/>
              </a:rPr>
              <a:t>In contrast, employees who did have a turnover had an increase in </a:t>
            </a:r>
            <a:r>
              <a:rPr lang="en-US" sz="2200" dirty="0" err="1">
                <a:latin typeface="Calibri" panose="020F0502020204030204" pitchFamily="34" charset="0"/>
                <a:cs typeface="Calibri" panose="020F0502020204030204" pitchFamily="34" charset="0"/>
              </a:rPr>
              <a:t>averageMonthlyHours</a:t>
            </a:r>
            <a:r>
              <a:rPr lang="en-US" sz="2200" dirty="0">
                <a:latin typeface="Calibri" panose="020F0502020204030204" pitchFamily="34" charset="0"/>
                <a:cs typeface="Calibri" panose="020F0502020204030204" pitchFamily="34" charset="0"/>
              </a:rPr>
              <a:t> with the increase in projects</a:t>
            </a:r>
          </a:p>
          <a:p>
            <a:endParaRPr lang="en-US" sz="2200" dirty="0"/>
          </a:p>
        </p:txBody>
      </p:sp>
    </p:spTree>
    <p:extLst>
      <p:ext uri="{BB962C8B-B14F-4D97-AF65-F5344CB8AC3E}">
        <p14:creationId xmlns:p14="http://schemas.microsoft.com/office/powerpoint/2010/main" val="324548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0FF0-8C6C-42CE-9809-0DD23B439DEC}"/>
              </a:ext>
            </a:extLst>
          </p:cNvPr>
          <p:cNvSpPr>
            <a:spLocks noGrp="1"/>
          </p:cNvSpPr>
          <p:nvPr>
            <p:ph type="title"/>
          </p:nvPr>
        </p:nvSpPr>
        <p:spPr>
          <a:xfrm>
            <a:off x="675856" y="654667"/>
            <a:ext cx="3505495" cy="1288434"/>
          </a:xfrm>
        </p:spPr>
        <p:txBody>
          <a:bodyPr>
            <a:normAutofit/>
          </a:bodyPr>
          <a:lstStyle/>
          <a:p>
            <a:r>
              <a:rPr lang="en-US" sz="3200" dirty="0">
                <a:solidFill>
                  <a:schemeClr val="accent6">
                    <a:lumMod val="75000"/>
                  </a:schemeClr>
                </a:solidFill>
                <a:latin typeface="Calibri" panose="020F0502020204030204" pitchFamily="34" charset="0"/>
                <a:cs typeface="Calibri" panose="020F0502020204030204" pitchFamily="34" charset="0"/>
              </a:rPr>
              <a:t>Satisfaction versus Evaluation</a:t>
            </a:r>
          </a:p>
        </p:txBody>
      </p:sp>
      <p:sp>
        <p:nvSpPr>
          <p:cNvPr id="9" name="Content Placeholder 8">
            <a:extLst>
              <a:ext uri="{FF2B5EF4-FFF2-40B4-BE49-F238E27FC236}">
                <a16:creationId xmlns:a16="http://schemas.microsoft.com/office/drawing/2014/main" id="{ED0CE065-2862-4F6B-A9BE-E160FB82B5EA}"/>
              </a:ext>
            </a:extLst>
          </p:cNvPr>
          <p:cNvSpPr>
            <a:spLocks noGrp="1"/>
          </p:cNvSpPr>
          <p:nvPr>
            <p:ph idx="1"/>
          </p:nvPr>
        </p:nvSpPr>
        <p:spPr>
          <a:xfrm>
            <a:off x="648930" y="1943102"/>
            <a:ext cx="5273568" cy="3263898"/>
          </a:xfrm>
        </p:spPr>
        <p:txBody>
          <a:bodyPr>
            <a:noAutofit/>
          </a:bodyPr>
          <a:lstStyle/>
          <a:p>
            <a:pPr>
              <a:lnSpc>
                <a:spcPct val="110000"/>
              </a:lnSpc>
            </a:pPr>
            <a:r>
              <a:rPr lang="en-US" dirty="0"/>
              <a:t>Cluster 1 (Hard-working and Sad Employee)</a:t>
            </a:r>
          </a:p>
          <a:p>
            <a:pPr>
              <a:lnSpc>
                <a:spcPct val="110000"/>
              </a:lnSpc>
            </a:pPr>
            <a:r>
              <a:rPr lang="en-US" dirty="0"/>
              <a:t>Cluster 2 (Bad and Sad Employee)</a:t>
            </a:r>
          </a:p>
          <a:p>
            <a:pPr>
              <a:lnSpc>
                <a:spcPct val="110000"/>
              </a:lnSpc>
            </a:pPr>
            <a:r>
              <a:rPr lang="en-US" dirty="0"/>
              <a:t>Cluster 3 (Hard-working and Happy Employee)</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4B9C0F6-83D8-4D12-9148-F6F7710714E5}"/>
              </a:ext>
            </a:extLst>
          </p:cNvPr>
          <p:cNvPicPr>
            <a:picLocks noChangeAspect="1"/>
          </p:cNvPicPr>
          <p:nvPr/>
        </p:nvPicPr>
        <p:blipFill>
          <a:blip r:embed="rId2"/>
          <a:stretch>
            <a:fillRect/>
          </a:stretch>
        </p:blipFill>
        <p:spPr>
          <a:xfrm>
            <a:off x="6330462" y="1041010"/>
            <a:ext cx="5303521" cy="4712676"/>
          </a:xfrm>
          <a:prstGeom prst="rect">
            <a:avLst/>
          </a:prstGeom>
        </p:spPr>
      </p:pic>
    </p:spTree>
    <p:extLst>
      <p:ext uri="{BB962C8B-B14F-4D97-AF65-F5344CB8AC3E}">
        <p14:creationId xmlns:p14="http://schemas.microsoft.com/office/powerpoint/2010/main" val="84675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0FF0-8C6C-42CE-9809-0DD23B439DEC}"/>
              </a:ext>
            </a:extLst>
          </p:cNvPr>
          <p:cNvSpPr>
            <a:spLocks noGrp="1"/>
          </p:cNvSpPr>
          <p:nvPr>
            <p:ph type="title"/>
          </p:nvPr>
        </p:nvSpPr>
        <p:spPr>
          <a:xfrm>
            <a:off x="675856" y="654667"/>
            <a:ext cx="3505495" cy="1288434"/>
          </a:xfrm>
        </p:spPr>
        <p:txBody>
          <a:bodyPr>
            <a:normAutofit/>
          </a:bodyPr>
          <a:lstStyle/>
          <a:p>
            <a:r>
              <a:rPr lang="en-US" sz="3200" dirty="0">
                <a:solidFill>
                  <a:schemeClr val="accent6">
                    <a:lumMod val="75000"/>
                  </a:schemeClr>
                </a:solidFill>
                <a:latin typeface="Calibri" panose="020F0502020204030204" pitchFamily="34" charset="0"/>
                <a:cs typeface="Calibri" panose="020F0502020204030204" pitchFamily="34" charset="0"/>
              </a:rPr>
              <a:t>Turnover versus </a:t>
            </a:r>
            <a:r>
              <a:rPr lang="en-US" sz="3200" dirty="0" err="1">
                <a:solidFill>
                  <a:schemeClr val="accent6">
                    <a:lumMod val="75000"/>
                  </a:schemeClr>
                </a:solidFill>
                <a:latin typeface="Calibri" panose="020F0502020204030204" pitchFamily="34" charset="0"/>
                <a:cs typeface="Calibri" panose="020F0502020204030204" pitchFamily="34" charset="0"/>
              </a:rPr>
              <a:t>YearsAtCompany</a:t>
            </a:r>
            <a:endParaRPr lang="en-US" sz="3200" dirty="0">
              <a:solidFill>
                <a:schemeClr val="accent6">
                  <a:lumMod val="75000"/>
                </a:schemeClr>
              </a:solidFill>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ED0CE065-2862-4F6B-A9BE-E160FB82B5EA}"/>
              </a:ext>
            </a:extLst>
          </p:cNvPr>
          <p:cNvSpPr>
            <a:spLocks noGrp="1"/>
          </p:cNvSpPr>
          <p:nvPr>
            <p:ph idx="1"/>
          </p:nvPr>
        </p:nvSpPr>
        <p:spPr>
          <a:xfrm>
            <a:off x="648930" y="1943102"/>
            <a:ext cx="4492913" cy="3263898"/>
          </a:xfrm>
        </p:spPr>
        <p:txBody>
          <a:bodyPr>
            <a:noAutofit/>
          </a:bodyPr>
          <a:lstStyle/>
          <a:p>
            <a:pPr>
              <a:lnSpc>
                <a:spcPct val="110000"/>
              </a:lnSpc>
            </a:pPr>
            <a:r>
              <a:rPr lang="en-US" sz="2400" dirty="0"/>
              <a:t>More than half of the employees with 4 and 5 years left the company.</a:t>
            </a:r>
            <a:endParaRPr lang="en-US"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D0EEF34-E331-4B12-85DF-BF1612E5E49B}"/>
              </a:ext>
            </a:extLst>
          </p:cNvPr>
          <p:cNvPicPr>
            <a:picLocks noChangeAspect="1"/>
          </p:cNvPicPr>
          <p:nvPr/>
        </p:nvPicPr>
        <p:blipFill>
          <a:blip r:embed="rId2"/>
          <a:stretch>
            <a:fillRect/>
          </a:stretch>
        </p:blipFill>
        <p:spPr>
          <a:xfrm>
            <a:off x="6195290" y="1298884"/>
            <a:ext cx="4635524" cy="3861062"/>
          </a:xfrm>
          <a:prstGeom prst="rect">
            <a:avLst/>
          </a:prstGeom>
        </p:spPr>
      </p:pic>
    </p:spTree>
    <p:extLst>
      <p:ext uri="{BB962C8B-B14F-4D97-AF65-F5344CB8AC3E}">
        <p14:creationId xmlns:p14="http://schemas.microsoft.com/office/powerpoint/2010/main" val="106838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F003FD37-0578-4A6A-82C9-23AACE41F693}"/>
              </a:ext>
            </a:extLst>
          </p:cNvPr>
          <p:cNvPicPr>
            <a:picLocks noChangeAspect="1"/>
          </p:cNvPicPr>
          <p:nvPr/>
        </p:nvPicPr>
        <p:blipFill>
          <a:blip r:embed="rId2"/>
          <a:stretch>
            <a:fillRect/>
          </a:stretch>
        </p:blipFill>
        <p:spPr>
          <a:xfrm>
            <a:off x="5722619" y="1206500"/>
            <a:ext cx="5834381" cy="4445000"/>
          </a:xfrm>
          <a:prstGeom prst="rect">
            <a:avLst/>
          </a:prstGeom>
          <a:effectLst/>
        </p:spPr>
      </p:pic>
      <p:sp>
        <p:nvSpPr>
          <p:cNvPr id="2" name="Title 1">
            <a:extLst>
              <a:ext uri="{FF2B5EF4-FFF2-40B4-BE49-F238E27FC236}">
                <a16:creationId xmlns:a16="http://schemas.microsoft.com/office/drawing/2014/main" id="{3972C6A5-A186-4237-8574-B6C9ACF94582}"/>
              </a:ext>
            </a:extLst>
          </p:cNvPr>
          <p:cNvSpPr>
            <a:spLocks noGrp="1"/>
          </p:cNvSpPr>
          <p:nvPr>
            <p:ph type="title"/>
          </p:nvPr>
        </p:nvSpPr>
        <p:spPr>
          <a:xfrm>
            <a:off x="648929" y="629266"/>
            <a:ext cx="4088171" cy="1622321"/>
          </a:xfrm>
        </p:spPr>
        <p:txBody>
          <a:bodyPr>
            <a:normAutofit/>
          </a:bodyPr>
          <a:lstStyle/>
          <a:p>
            <a:r>
              <a:rPr lang="en-US" sz="3200" dirty="0">
                <a:solidFill>
                  <a:schemeClr val="accent6">
                    <a:lumMod val="75000"/>
                  </a:schemeClr>
                </a:solidFill>
                <a:latin typeface="Calibri" panose="020F0502020204030204" pitchFamily="34" charset="0"/>
                <a:cs typeface="Calibri" panose="020F0502020204030204" pitchFamily="34" charset="0"/>
              </a:rPr>
              <a:t>K-Means Clustering of Employee Turnover</a:t>
            </a:r>
          </a:p>
        </p:txBody>
      </p:sp>
      <p:sp>
        <p:nvSpPr>
          <p:cNvPr id="9" name="Content Placeholder 8">
            <a:extLst>
              <a:ext uri="{FF2B5EF4-FFF2-40B4-BE49-F238E27FC236}">
                <a16:creationId xmlns:a16="http://schemas.microsoft.com/office/drawing/2014/main" id="{28E187CD-A995-4080-B246-6EDCB73C2853}"/>
              </a:ext>
            </a:extLst>
          </p:cNvPr>
          <p:cNvSpPr>
            <a:spLocks noGrp="1"/>
          </p:cNvSpPr>
          <p:nvPr>
            <p:ph idx="1"/>
          </p:nvPr>
        </p:nvSpPr>
        <p:spPr>
          <a:xfrm>
            <a:off x="648929" y="2251587"/>
            <a:ext cx="4761269" cy="3785419"/>
          </a:xfrm>
        </p:spPr>
        <p:txBody>
          <a:bodyPr>
            <a:normAutofit/>
          </a:bodyPr>
          <a:lstStyle/>
          <a:p>
            <a:r>
              <a:rPr lang="en-US" sz="2400" dirty="0">
                <a:latin typeface="Calibri" panose="020F0502020204030204" pitchFamily="34" charset="0"/>
                <a:cs typeface="Calibri" panose="020F0502020204030204" pitchFamily="34" charset="0"/>
              </a:rPr>
              <a:t>Cluster 1 (Blue): Hard-working and Sad Employees</a:t>
            </a:r>
          </a:p>
          <a:p>
            <a:r>
              <a:rPr lang="en-US" sz="2400" dirty="0">
                <a:latin typeface="Calibri" panose="020F0502020204030204" pitchFamily="34" charset="0"/>
                <a:cs typeface="Calibri" panose="020F0502020204030204" pitchFamily="34" charset="0"/>
              </a:rPr>
              <a:t>Cluster 2 (Red): Bad and Sad Employee</a:t>
            </a:r>
          </a:p>
          <a:p>
            <a:r>
              <a:rPr lang="en-US" sz="2400" dirty="0">
                <a:latin typeface="Calibri" panose="020F0502020204030204" pitchFamily="34" charset="0"/>
                <a:cs typeface="Calibri" panose="020F0502020204030204" pitchFamily="34" charset="0"/>
              </a:rPr>
              <a:t>Cluster 3 (Green): Hard-working and Happy Employee</a:t>
            </a:r>
          </a:p>
          <a:p>
            <a:endParaRPr lang="en-US" sz="2000" dirty="0"/>
          </a:p>
        </p:txBody>
      </p:sp>
    </p:spTree>
    <p:extLst>
      <p:ext uri="{BB962C8B-B14F-4D97-AF65-F5344CB8AC3E}">
        <p14:creationId xmlns:p14="http://schemas.microsoft.com/office/powerpoint/2010/main" val="382714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CD803F7B-CC16-44B8-BE9D-2780FDB8858A}"/>
              </a:ext>
            </a:extLst>
          </p:cNvPr>
          <p:cNvPicPr>
            <a:picLocks noChangeAspect="1"/>
          </p:cNvPicPr>
          <p:nvPr/>
        </p:nvPicPr>
        <p:blipFill>
          <a:blip r:embed="rId2"/>
          <a:stretch>
            <a:fillRect/>
          </a:stretch>
        </p:blipFill>
        <p:spPr>
          <a:xfrm>
            <a:off x="6141719" y="1442010"/>
            <a:ext cx="5614835" cy="4615890"/>
          </a:xfrm>
          <a:prstGeom prst="rect">
            <a:avLst/>
          </a:prstGeom>
          <a:effectLst/>
        </p:spPr>
      </p:pic>
      <p:sp>
        <p:nvSpPr>
          <p:cNvPr id="2" name="Title 1">
            <a:extLst>
              <a:ext uri="{FF2B5EF4-FFF2-40B4-BE49-F238E27FC236}">
                <a16:creationId xmlns:a16="http://schemas.microsoft.com/office/drawing/2014/main" id="{1C9E3A99-7D62-462F-9E55-DB9C7A49918D}"/>
              </a:ext>
            </a:extLst>
          </p:cNvPr>
          <p:cNvSpPr>
            <a:spLocks noGrp="1"/>
          </p:cNvSpPr>
          <p:nvPr>
            <p:ph type="title"/>
          </p:nvPr>
        </p:nvSpPr>
        <p:spPr>
          <a:xfrm>
            <a:off x="648930" y="618149"/>
            <a:ext cx="4532670" cy="1299551"/>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Feature Selection</a:t>
            </a:r>
          </a:p>
        </p:txBody>
      </p:sp>
      <p:sp>
        <p:nvSpPr>
          <p:cNvPr id="9" name="Content Placeholder 8">
            <a:extLst>
              <a:ext uri="{FF2B5EF4-FFF2-40B4-BE49-F238E27FC236}">
                <a16:creationId xmlns:a16="http://schemas.microsoft.com/office/drawing/2014/main" id="{502D747E-996E-48E6-A383-03CC577CFB94}"/>
              </a:ext>
            </a:extLst>
          </p:cNvPr>
          <p:cNvSpPr>
            <a:spLocks noGrp="1"/>
          </p:cNvSpPr>
          <p:nvPr>
            <p:ph idx="1"/>
          </p:nvPr>
        </p:nvSpPr>
        <p:spPr>
          <a:xfrm>
            <a:off x="648930" y="1917700"/>
            <a:ext cx="5167670" cy="4306119"/>
          </a:xfrm>
        </p:spPr>
        <p:txBody>
          <a:bodyPr>
            <a:noAutofit/>
          </a:bodyPr>
          <a:lstStyle/>
          <a:p>
            <a:r>
              <a:rPr lang="en-US" sz="2200" dirty="0">
                <a:latin typeface="Calibri" panose="020F0502020204030204" pitchFamily="34" charset="0"/>
                <a:cs typeface="Calibri" panose="020F0502020204030204" pitchFamily="34" charset="0"/>
              </a:rPr>
              <a:t>By using a decision tree classifier, it could rank the features used for the prediction. The top three features were employee </a:t>
            </a:r>
            <a:r>
              <a:rPr lang="en-US" sz="2200" dirty="0" err="1">
                <a:latin typeface="Calibri" panose="020F0502020204030204" pitchFamily="34" charset="0"/>
                <a:cs typeface="Calibri" panose="020F0502020204030204" pitchFamily="34" charset="0"/>
              </a:rPr>
              <a:t>satisfaction,yearsAtCompany</a:t>
            </a:r>
            <a:r>
              <a:rPr lang="en-US" sz="2200" dirty="0">
                <a:latin typeface="Calibri" panose="020F0502020204030204" pitchFamily="34" charset="0"/>
                <a:cs typeface="Calibri" panose="020F0502020204030204" pitchFamily="34" charset="0"/>
              </a:rPr>
              <a:t>, and evaluation. This is helpful in creating our model for logistic regression because it’ll be more interpretable to understand what goes into our model when we utilize less features.</a:t>
            </a:r>
          </a:p>
          <a:p>
            <a:pPr marL="0" indent="0">
              <a:buNone/>
            </a:pPr>
            <a:r>
              <a:rPr lang="en-US" sz="2200" b="1" dirty="0">
                <a:latin typeface="Calibri" panose="020F0502020204030204" pitchFamily="34" charset="0"/>
                <a:cs typeface="Calibri" panose="020F0502020204030204" pitchFamily="34" charset="0"/>
              </a:rPr>
              <a:t>Top 3 Features:</a:t>
            </a:r>
          </a:p>
          <a:p>
            <a:r>
              <a:rPr lang="en-US" sz="2200" dirty="0">
                <a:latin typeface="Calibri" panose="020F0502020204030204" pitchFamily="34" charset="0"/>
                <a:cs typeface="Calibri" panose="020F0502020204030204" pitchFamily="34" charset="0"/>
              </a:rPr>
              <a:t>Satisfaction</a:t>
            </a:r>
          </a:p>
          <a:p>
            <a:r>
              <a:rPr lang="en-US" sz="2200" dirty="0" err="1">
                <a:latin typeface="Calibri" panose="020F0502020204030204" pitchFamily="34" charset="0"/>
                <a:cs typeface="Calibri" panose="020F0502020204030204" pitchFamily="34" charset="0"/>
              </a:rPr>
              <a:t>YearsAtCompany</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Evaluation</a:t>
            </a:r>
          </a:p>
          <a:p>
            <a:endParaRPr lang="en-US" sz="2200" dirty="0"/>
          </a:p>
        </p:txBody>
      </p:sp>
    </p:spTree>
    <p:extLst>
      <p:ext uri="{BB962C8B-B14F-4D97-AF65-F5344CB8AC3E}">
        <p14:creationId xmlns:p14="http://schemas.microsoft.com/office/powerpoint/2010/main" val="136059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2D14D-2AD7-4FB4-9536-083C0AE20F81}"/>
              </a:ext>
            </a:extLst>
          </p:cNvPr>
          <p:cNvPicPr>
            <a:picLocks noChangeAspect="1"/>
          </p:cNvPicPr>
          <p:nvPr/>
        </p:nvPicPr>
        <p:blipFill>
          <a:blip r:embed="rId2"/>
          <a:stretch>
            <a:fillRect/>
          </a:stretch>
        </p:blipFill>
        <p:spPr>
          <a:xfrm>
            <a:off x="6927957" y="2520301"/>
            <a:ext cx="4163991" cy="2588455"/>
          </a:xfrm>
          <a:prstGeom prst="rect">
            <a:avLst/>
          </a:prstGeom>
          <a:effectLst/>
        </p:spPr>
      </p:pic>
      <p:sp>
        <p:nvSpPr>
          <p:cNvPr id="2" name="Title 1">
            <a:extLst>
              <a:ext uri="{FF2B5EF4-FFF2-40B4-BE49-F238E27FC236}">
                <a16:creationId xmlns:a16="http://schemas.microsoft.com/office/drawing/2014/main" id="{DF766221-8B86-4989-990F-23983BE6432B}"/>
              </a:ext>
            </a:extLst>
          </p:cNvPr>
          <p:cNvSpPr>
            <a:spLocks noGrp="1"/>
          </p:cNvSpPr>
          <p:nvPr>
            <p:ph type="title"/>
          </p:nvPr>
        </p:nvSpPr>
        <p:spPr>
          <a:xfrm>
            <a:off x="648928" y="629266"/>
            <a:ext cx="5675671" cy="1622321"/>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Logistic Regression Analysis</a:t>
            </a:r>
          </a:p>
        </p:txBody>
      </p:sp>
      <p:sp>
        <p:nvSpPr>
          <p:cNvPr id="3" name="Content Placeholder 2">
            <a:extLst>
              <a:ext uri="{FF2B5EF4-FFF2-40B4-BE49-F238E27FC236}">
                <a16:creationId xmlns:a16="http://schemas.microsoft.com/office/drawing/2014/main" id="{37876E20-F5DE-4054-A5EE-4A0DB28C50D3}"/>
              </a:ext>
            </a:extLst>
          </p:cNvPr>
          <p:cNvSpPr>
            <a:spLocks noGrp="1"/>
          </p:cNvSpPr>
          <p:nvPr>
            <p:ph idx="1"/>
          </p:nvPr>
        </p:nvSpPr>
        <p:spPr>
          <a:xfrm>
            <a:off x="648930" y="2038350"/>
            <a:ext cx="5675669" cy="4185469"/>
          </a:xfrm>
        </p:spPr>
        <p:txBody>
          <a:bodyPr>
            <a:normAutofit/>
          </a:bodyPr>
          <a:lstStyle/>
          <a:p>
            <a:r>
              <a:rPr lang="en-US" sz="2400" dirty="0">
                <a:latin typeface="Calibri" panose="020F0502020204030204" pitchFamily="34" charset="0"/>
                <a:cs typeface="Calibri" panose="020F0502020204030204" pitchFamily="34" charset="0"/>
              </a:rPr>
              <a:t>Logistic Regression commonly deals with the issue of how likely an observation belongs to each group. This model is commonly used to predict the likelihood of an event occurring. The output of logistic regression is transformed with a logit function. This makes the output either 0 or 1. </a:t>
            </a:r>
          </a:p>
          <a:p>
            <a:r>
              <a:rPr lang="en-US" sz="2400" dirty="0">
                <a:latin typeface="Calibri" panose="020F0502020204030204" pitchFamily="34" charset="0"/>
                <a:cs typeface="Calibri" panose="020F0502020204030204" pitchFamily="34" charset="0"/>
              </a:rPr>
              <a:t>The figure shows the inputs to training set.</a:t>
            </a:r>
          </a:p>
          <a:p>
            <a:endParaRPr lang="en-US" sz="2400" dirty="0"/>
          </a:p>
        </p:txBody>
      </p:sp>
    </p:spTree>
    <p:extLst>
      <p:ext uri="{BB962C8B-B14F-4D97-AF65-F5344CB8AC3E}">
        <p14:creationId xmlns:p14="http://schemas.microsoft.com/office/powerpoint/2010/main" val="56346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4266-387F-441E-A868-F0345B65FE83}"/>
              </a:ext>
            </a:extLst>
          </p:cNvPr>
          <p:cNvSpPr>
            <a:spLocks noGrp="1"/>
          </p:cNvSpPr>
          <p:nvPr>
            <p:ph type="title"/>
          </p:nvPr>
        </p:nvSpPr>
        <p:spPr/>
        <p:txBody>
          <a:bodyPr/>
          <a:lstStyle/>
          <a:p>
            <a:r>
              <a:rPr lang="en-US" sz="3600" dirty="0">
                <a:solidFill>
                  <a:schemeClr val="accent6">
                    <a:lumMod val="75000"/>
                  </a:schemeClr>
                </a:solidFill>
                <a:latin typeface="Calibri" panose="020F0502020204030204" pitchFamily="34" charset="0"/>
                <a:cs typeface="Calibri" panose="020F0502020204030204" pitchFamily="34" charset="0"/>
              </a:rPr>
              <a:t>Continued</a:t>
            </a:r>
            <a:r>
              <a:rPr lang="en-US" dirty="0"/>
              <a:t>…</a:t>
            </a:r>
          </a:p>
        </p:txBody>
      </p:sp>
      <p:sp>
        <p:nvSpPr>
          <p:cNvPr id="3" name="Content Placeholder 2">
            <a:extLst>
              <a:ext uri="{FF2B5EF4-FFF2-40B4-BE49-F238E27FC236}">
                <a16:creationId xmlns:a16="http://schemas.microsoft.com/office/drawing/2014/main" id="{3CEBFCDC-63F2-4B8A-8AD8-767308F0F0AF}"/>
              </a:ext>
            </a:extLst>
          </p:cNvPr>
          <p:cNvSpPr>
            <a:spLocks noGrp="1"/>
          </p:cNvSpPr>
          <p:nvPr>
            <p:ph idx="1"/>
          </p:nvPr>
        </p:nvSpPr>
        <p:spPr>
          <a:xfrm>
            <a:off x="715618" y="1825625"/>
            <a:ext cx="10363200" cy="4351338"/>
          </a:xfrm>
        </p:spPr>
        <p:txBody>
          <a:bodyPr>
            <a:normAutofit/>
          </a:bodyPr>
          <a:lstStyle/>
          <a:p>
            <a:pPr marL="0" indent="0">
              <a:buNone/>
            </a:pPr>
            <a:r>
              <a:rPr lang="en-US" sz="2400" dirty="0">
                <a:latin typeface="Calibri" panose="020F0502020204030204" pitchFamily="34" charset="0"/>
                <a:cs typeface="Calibri" panose="020F0502020204030204" pitchFamily="34" charset="0"/>
              </a:rPr>
              <a:t>Using Logistic Regression Coefficients</a:t>
            </a:r>
          </a:p>
          <a:p>
            <a:r>
              <a:rPr lang="en-US" sz="2400" dirty="0">
                <a:latin typeface="Calibri" panose="020F0502020204030204" pitchFamily="34" charset="0"/>
                <a:cs typeface="Calibri" panose="020F0502020204030204" pitchFamily="34" charset="0"/>
              </a:rPr>
              <a:t>satisfaction              -3.769022</a:t>
            </a:r>
          </a:p>
          <a:p>
            <a:r>
              <a:rPr lang="en-US" sz="2400" dirty="0">
                <a:latin typeface="Calibri" panose="020F0502020204030204" pitchFamily="34" charset="0"/>
                <a:cs typeface="Calibri" panose="020F0502020204030204" pitchFamily="34" charset="0"/>
              </a:rPr>
              <a:t>evaluation                0.207596</a:t>
            </a:r>
          </a:p>
          <a:p>
            <a:r>
              <a:rPr lang="en-US" sz="2400" dirty="0" err="1">
                <a:latin typeface="Calibri" panose="020F0502020204030204" pitchFamily="34" charset="0"/>
                <a:cs typeface="Calibri" panose="020F0502020204030204" pitchFamily="34" charset="0"/>
              </a:rPr>
              <a:t>yearsAtCompany</a:t>
            </a:r>
            <a:r>
              <a:rPr lang="en-US" sz="2400" dirty="0">
                <a:latin typeface="Calibri" panose="020F0502020204030204" pitchFamily="34" charset="0"/>
                <a:cs typeface="Calibri" panose="020F0502020204030204" pitchFamily="34" charset="0"/>
              </a:rPr>
              <a:t>    0.170145</a:t>
            </a:r>
          </a:p>
          <a:p>
            <a:r>
              <a:rPr lang="en-US" sz="2400" dirty="0" err="1">
                <a:latin typeface="Calibri" panose="020F0502020204030204" pitchFamily="34" charset="0"/>
                <a:cs typeface="Calibri" panose="020F0502020204030204" pitchFamily="34" charset="0"/>
              </a:rPr>
              <a:t>int</a:t>
            </a:r>
            <a:r>
              <a:rPr lang="en-US" sz="2400" dirty="0">
                <a:latin typeface="Calibri" panose="020F0502020204030204" pitchFamily="34" charset="0"/>
                <a:cs typeface="Calibri" panose="020F0502020204030204" pitchFamily="34" charset="0"/>
              </a:rPr>
              <a:t>                              0.181896</a:t>
            </a:r>
          </a:p>
          <a:p>
            <a:endParaRPr lang="en-US" sz="2400" dirty="0"/>
          </a:p>
          <a:p>
            <a:endParaRPr lang="en-US" sz="2400" dirty="0"/>
          </a:p>
          <a:p>
            <a:pPr marL="0" indent="0">
              <a:buNone/>
            </a:pPr>
            <a:endParaRPr lang="en-US" sz="2400" dirty="0"/>
          </a:p>
          <a:p>
            <a:pPr marL="0" indent="0">
              <a:buFont typeface="Arial" panose="020B0604020202020204" pitchFamily="34" charset="0"/>
              <a:buNone/>
            </a:pPr>
            <a:r>
              <a:rPr lang="en-US" sz="2400" dirty="0">
                <a:latin typeface="Calibri" panose="020F0502020204030204" pitchFamily="34" charset="0"/>
                <a:cs typeface="Calibri" panose="020F0502020204030204" pitchFamily="34" charset="0"/>
              </a:rPr>
              <a:t>The employee would have a 14% chance of leaving the company.</a:t>
            </a:r>
          </a:p>
          <a:p>
            <a:endParaRPr lang="en-US" dirty="0"/>
          </a:p>
        </p:txBody>
      </p:sp>
      <p:pic>
        <p:nvPicPr>
          <p:cNvPr id="5" name="Picture 4">
            <a:extLst>
              <a:ext uri="{FF2B5EF4-FFF2-40B4-BE49-F238E27FC236}">
                <a16:creationId xmlns:a16="http://schemas.microsoft.com/office/drawing/2014/main" id="{7C4EDEC5-52B8-4A67-B828-472FFE6BD407}"/>
              </a:ext>
            </a:extLst>
          </p:cNvPr>
          <p:cNvPicPr>
            <a:picLocks noChangeAspect="1"/>
          </p:cNvPicPr>
          <p:nvPr/>
        </p:nvPicPr>
        <p:blipFill>
          <a:blip r:embed="rId2"/>
          <a:stretch>
            <a:fillRect/>
          </a:stretch>
        </p:blipFill>
        <p:spPr>
          <a:xfrm>
            <a:off x="838200" y="4306956"/>
            <a:ext cx="10052176" cy="1018327"/>
          </a:xfrm>
          <a:prstGeom prst="rect">
            <a:avLst/>
          </a:prstGeom>
        </p:spPr>
      </p:pic>
    </p:spTree>
    <p:extLst>
      <p:ext uri="{BB962C8B-B14F-4D97-AF65-F5344CB8AC3E}">
        <p14:creationId xmlns:p14="http://schemas.microsoft.com/office/powerpoint/2010/main" val="117840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2C2B-42AC-4910-B8A5-B9BF76AB98BE}"/>
              </a:ext>
            </a:extLst>
          </p:cNvPr>
          <p:cNvSpPr>
            <a:spLocks noGrp="1"/>
          </p:cNvSpPr>
          <p:nvPr>
            <p:ph type="title"/>
          </p:nvPr>
        </p:nvSpPr>
        <p:spPr>
          <a:xfrm>
            <a:off x="1294228" y="452718"/>
            <a:ext cx="8756606" cy="1249473"/>
          </a:xfrm>
        </p:spPr>
        <p:txBody>
          <a:bodyPr/>
          <a:lstStyle/>
          <a:p>
            <a:r>
              <a:rPr lang="en-US" dirty="0">
                <a:solidFill>
                  <a:schemeClr val="accent6">
                    <a:lumMod val="75000"/>
                  </a:schemeClr>
                </a:solidFill>
              </a:rPr>
              <a:t>Introduction to dataset</a:t>
            </a:r>
          </a:p>
        </p:txBody>
      </p:sp>
      <p:sp>
        <p:nvSpPr>
          <p:cNvPr id="3" name="Content Placeholder 2">
            <a:extLst>
              <a:ext uri="{FF2B5EF4-FFF2-40B4-BE49-F238E27FC236}">
                <a16:creationId xmlns:a16="http://schemas.microsoft.com/office/drawing/2014/main" id="{4B4AD0FC-C318-4192-A997-DF63F0F75AB4}"/>
              </a:ext>
            </a:extLst>
          </p:cNvPr>
          <p:cNvSpPr>
            <a:spLocks noGrp="1"/>
          </p:cNvSpPr>
          <p:nvPr>
            <p:ph idx="1"/>
          </p:nvPr>
        </p:nvSpPr>
        <p:spPr/>
        <p:txBody>
          <a:bodyPr/>
          <a:lstStyle/>
          <a:p>
            <a:pPr algn="just"/>
            <a:r>
              <a:rPr lang="en-US" dirty="0"/>
              <a:t>The dataset was taken from Kaggle.com</a:t>
            </a:r>
          </a:p>
          <a:p>
            <a:pPr algn="just"/>
            <a:r>
              <a:rPr lang="en-US" dirty="0"/>
              <a:t>The data was clean and no actions were required</a:t>
            </a:r>
          </a:p>
          <a:p>
            <a:pPr algn="just"/>
            <a:r>
              <a:rPr lang="en-US" dirty="0"/>
              <a:t>No null values were present</a:t>
            </a:r>
          </a:p>
          <a:p>
            <a:pPr algn="just"/>
            <a:r>
              <a:rPr lang="en-US" dirty="0"/>
              <a:t>Columns were renamed to make them meaningful</a:t>
            </a:r>
          </a:p>
          <a:p>
            <a:pPr algn="just"/>
            <a:r>
              <a:rPr lang="en-US" dirty="0"/>
              <a:t>The dataset consists of about 15,000 employee observations and 10 features</a:t>
            </a:r>
          </a:p>
          <a:p>
            <a:pPr algn="just"/>
            <a:endParaRPr lang="en-US" dirty="0"/>
          </a:p>
        </p:txBody>
      </p:sp>
    </p:spTree>
    <p:extLst>
      <p:ext uri="{BB962C8B-B14F-4D97-AF65-F5344CB8AC3E}">
        <p14:creationId xmlns:p14="http://schemas.microsoft.com/office/powerpoint/2010/main" val="383730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71D07675-F47B-4B03-9174-A6E4B26FA2CB}"/>
              </a:ext>
            </a:extLst>
          </p:cNvPr>
          <p:cNvPicPr>
            <a:picLocks noChangeAspect="1"/>
          </p:cNvPicPr>
          <p:nvPr/>
        </p:nvPicPr>
        <p:blipFill>
          <a:blip r:embed="rId2"/>
          <a:stretch>
            <a:fillRect/>
          </a:stretch>
        </p:blipFill>
        <p:spPr>
          <a:xfrm>
            <a:off x="6428266" y="1336656"/>
            <a:ext cx="4822830" cy="4507553"/>
          </a:xfrm>
          <a:prstGeom prst="rect">
            <a:avLst/>
          </a:prstGeom>
          <a:effectLst/>
        </p:spPr>
      </p:pic>
      <p:sp>
        <p:nvSpPr>
          <p:cNvPr id="2" name="Title 1">
            <a:extLst>
              <a:ext uri="{FF2B5EF4-FFF2-40B4-BE49-F238E27FC236}">
                <a16:creationId xmlns:a16="http://schemas.microsoft.com/office/drawing/2014/main" id="{EEBAA5A5-7320-47B2-B9C6-74E5E04D76E6}"/>
              </a:ext>
            </a:extLst>
          </p:cNvPr>
          <p:cNvSpPr>
            <a:spLocks noGrp="1"/>
          </p:cNvSpPr>
          <p:nvPr>
            <p:ph type="title"/>
          </p:nvPr>
        </p:nvSpPr>
        <p:spPr>
          <a:xfrm>
            <a:off x="648929" y="629266"/>
            <a:ext cx="4678445" cy="1622321"/>
          </a:xfrm>
        </p:spPr>
        <p:txBody>
          <a:bodyPr>
            <a:no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Logistic Regression versus Random Forest versus Decision Tree</a:t>
            </a:r>
          </a:p>
        </p:txBody>
      </p:sp>
      <p:sp>
        <p:nvSpPr>
          <p:cNvPr id="9" name="Content Placeholder 8">
            <a:extLst>
              <a:ext uri="{FF2B5EF4-FFF2-40B4-BE49-F238E27FC236}">
                <a16:creationId xmlns:a16="http://schemas.microsoft.com/office/drawing/2014/main" id="{A041365D-A711-4B35-83C4-935D4DB334B9}"/>
              </a:ext>
            </a:extLst>
          </p:cNvPr>
          <p:cNvSpPr>
            <a:spLocks noGrp="1"/>
          </p:cNvSpPr>
          <p:nvPr>
            <p:ph idx="1"/>
          </p:nvPr>
        </p:nvSpPr>
        <p:spPr>
          <a:xfrm>
            <a:off x="648930" y="2438400"/>
            <a:ext cx="4678443" cy="3785419"/>
          </a:xfrm>
        </p:spPr>
        <p:txBody>
          <a:bodyPr>
            <a:normAutofit/>
          </a:bodyPr>
          <a:lstStyle/>
          <a:p>
            <a:r>
              <a:rPr lang="en-US" sz="2600" dirty="0">
                <a:latin typeface="Calibri" panose="020F0502020204030204" pitchFamily="34" charset="0"/>
                <a:cs typeface="Calibri" panose="020F0502020204030204" pitchFamily="34" charset="0"/>
              </a:rPr>
              <a:t>The best model performance out of the three (Decision Tree Model, Logistic Regression Model, Random Forest Model) is Random Forest.</a:t>
            </a:r>
          </a:p>
        </p:txBody>
      </p:sp>
    </p:spTree>
    <p:extLst>
      <p:ext uri="{BB962C8B-B14F-4D97-AF65-F5344CB8AC3E}">
        <p14:creationId xmlns:p14="http://schemas.microsoft.com/office/powerpoint/2010/main" val="242288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a:extLst>
              <a:ext uri="{FF2B5EF4-FFF2-40B4-BE49-F238E27FC236}">
                <a16:creationId xmlns:a16="http://schemas.microsoft.com/office/drawing/2014/main" id="{C8514B6D-E83C-463A-A945-4DBB97B3B338}"/>
              </a:ext>
            </a:extLst>
          </p:cNvPr>
          <p:cNvPicPr>
            <a:picLocks noChangeAspect="1"/>
          </p:cNvPicPr>
          <p:nvPr/>
        </p:nvPicPr>
        <p:blipFill>
          <a:blip r:embed="rId2"/>
          <a:stretch>
            <a:fillRect/>
          </a:stretch>
        </p:blipFill>
        <p:spPr>
          <a:xfrm>
            <a:off x="5608319" y="1906570"/>
            <a:ext cx="5614835" cy="3447308"/>
          </a:xfrm>
          <a:prstGeom prst="rect">
            <a:avLst/>
          </a:prstGeom>
          <a:effectLst/>
        </p:spPr>
      </p:pic>
      <p:sp>
        <p:nvSpPr>
          <p:cNvPr id="2" name="Title 1">
            <a:extLst>
              <a:ext uri="{FF2B5EF4-FFF2-40B4-BE49-F238E27FC236}">
                <a16:creationId xmlns:a16="http://schemas.microsoft.com/office/drawing/2014/main" id="{7D6E4DD3-8294-49EB-8BB2-AE0C1742CDFA}"/>
              </a:ext>
            </a:extLst>
          </p:cNvPr>
          <p:cNvSpPr>
            <a:spLocks noGrp="1"/>
          </p:cNvSpPr>
          <p:nvPr>
            <p:ph type="title"/>
          </p:nvPr>
        </p:nvSpPr>
        <p:spPr>
          <a:xfrm>
            <a:off x="648929" y="887895"/>
            <a:ext cx="3505495" cy="1018675"/>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ROC</a:t>
            </a:r>
            <a:r>
              <a:rPr lang="en-US" dirty="0"/>
              <a:t> </a:t>
            </a:r>
            <a:r>
              <a:rPr lang="en-US" sz="3600" dirty="0">
                <a:solidFill>
                  <a:schemeClr val="accent6">
                    <a:lumMod val="75000"/>
                  </a:schemeClr>
                </a:solidFill>
                <a:latin typeface="Calibri" panose="020F0502020204030204" pitchFamily="34" charset="0"/>
                <a:cs typeface="Calibri" panose="020F0502020204030204" pitchFamily="34" charset="0"/>
              </a:rPr>
              <a:t>Graph</a:t>
            </a:r>
          </a:p>
        </p:txBody>
      </p:sp>
      <p:sp>
        <p:nvSpPr>
          <p:cNvPr id="17" name="Content Placeholder 8">
            <a:extLst>
              <a:ext uri="{FF2B5EF4-FFF2-40B4-BE49-F238E27FC236}">
                <a16:creationId xmlns:a16="http://schemas.microsoft.com/office/drawing/2014/main" id="{1E6D3F1B-A9FF-455F-997C-9FEEEE35F069}"/>
              </a:ext>
            </a:extLst>
          </p:cNvPr>
          <p:cNvSpPr>
            <a:spLocks noGrp="1"/>
          </p:cNvSpPr>
          <p:nvPr>
            <p:ph idx="1"/>
          </p:nvPr>
        </p:nvSpPr>
        <p:spPr>
          <a:xfrm>
            <a:off x="507728" y="1906570"/>
            <a:ext cx="4373643" cy="3785419"/>
          </a:xfrm>
        </p:spPr>
        <p:txBody>
          <a:bodyPr>
            <a:normAutofit/>
          </a:bodyPr>
          <a:lstStyle/>
          <a:p>
            <a:r>
              <a:rPr lang="en-US" sz="2600" dirty="0">
                <a:latin typeface="Calibri" panose="020F0502020204030204" pitchFamily="34" charset="0"/>
                <a:cs typeface="Calibri" panose="020F0502020204030204" pitchFamily="34" charset="0"/>
              </a:rPr>
              <a:t>From the roc curve, it confirms that random forest performs the best followed by decision tree and logistic regression.</a:t>
            </a:r>
          </a:p>
        </p:txBody>
      </p:sp>
    </p:spTree>
    <p:extLst>
      <p:ext uri="{BB962C8B-B14F-4D97-AF65-F5344CB8AC3E}">
        <p14:creationId xmlns:p14="http://schemas.microsoft.com/office/powerpoint/2010/main" val="426542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DFB4-F08E-463A-8F1C-9CFE495B6EBE}"/>
              </a:ext>
            </a:extLst>
          </p:cNvPr>
          <p:cNvSpPr>
            <a:spLocks noGrp="1"/>
          </p:cNvSpPr>
          <p:nvPr>
            <p:ph type="title"/>
          </p:nvPr>
        </p:nvSpPr>
        <p:spPr>
          <a:xfrm>
            <a:off x="795129" y="424069"/>
            <a:ext cx="10333383" cy="524497"/>
          </a:xfrm>
        </p:spPr>
        <p:txBody>
          <a:bodyPr>
            <a:noAutofit/>
          </a:bodyPr>
          <a:lstStyle/>
          <a:p>
            <a:r>
              <a:rPr lang="en-US" sz="4000" dirty="0">
                <a:solidFill>
                  <a:schemeClr val="accent6">
                    <a:lumMod val="75000"/>
                  </a:schemeClr>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5E093880-361F-4B32-AAB8-E26FE70DD7D9}"/>
              </a:ext>
            </a:extLst>
          </p:cNvPr>
          <p:cNvSpPr>
            <a:spLocks noGrp="1"/>
          </p:cNvSpPr>
          <p:nvPr>
            <p:ph idx="1"/>
          </p:nvPr>
        </p:nvSpPr>
        <p:spPr>
          <a:xfrm>
            <a:off x="569843" y="1351722"/>
            <a:ext cx="10783957" cy="4825241"/>
          </a:xfrm>
        </p:spPr>
        <p:txBody>
          <a:bodyPr>
            <a:noAutofit/>
          </a:bodyPr>
          <a:lstStyle/>
          <a:p>
            <a:r>
              <a:rPr lang="en-US" sz="2200" dirty="0">
                <a:latin typeface="Calibri" panose="020F0502020204030204" pitchFamily="34" charset="0"/>
                <a:cs typeface="Calibri" panose="020F0502020204030204" pitchFamily="34" charset="0"/>
              </a:rPr>
              <a:t>Employees generally left when they are underworked (less than 150hr/month or 6hr/day) or overworked (more than 250hr/month or 10hr/day)</a:t>
            </a:r>
          </a:p>
          <a:p>
            <a:r>
              <a:rPr lang="en-US" sz="2200" dirty="0">
                <a:latin typeface="Calibri" panose="020F0502020204030204" pitchFamily="34" charset="0"/>
                <a:cs typeface="Calibri" panose="020F0502020204030204" pitchFamily="34" charset="0"/>
              </a:rPr>
              <a:t>Employees with either really high or low evaluations should be taken into consideration for high turnover rate</a:t>
            </a:r>
          </a:p>
          <a:p>
            <a:r>
              <a:rPr lang="en-US" sz="2200" dirty="0">
                <a:latin typeface="Calibri" panose="020F0502020204030204" pitchFamily="34" charset="0"/>
                <a:cs typeface="Calibri" panose="020F0502020204030204" pitchFamily="34" charset="0"/>
              </a:rPr>
              <a:t>Employees with low to medium salaries are the bulk of employee turnover</a:t>
            </a:r>
          </a:p>
          <a:p>
            <a:r>
              <a:rPr lang="en-US" sz="2200" dirty="0">
                <a:latin typeface="Calibri" panose="020F0502020204030204" pitchFamily="34" charset="0"/>
                <a:cs typeface="Calibri" panose="020F0502020204030204" pitchFamily="34" charset="0"/>
              </a:rPr>
              <a:t>Employees that had 2, 6, or 7 project count was at risk of leaving the company</a:t>
            </a:r>
          </a:p>
          <a:p>
            <a:r>
              <a:rPr lang="en-US" sz="2200" dirty="0">
                <a:latin typeface="Calibri" panose="020F0502020204030204" pitchFamily="34" charset="0"/>
                <a:cs typeface="Calibri" panose="020F0502020204030204" pitchFamily="34" charset="0"/>
              </a:rPr>
              <a:t>Employee satisfaction is the highest indicator for employee turnover.</a:t>
            </a:r>
          </a:p>
          <a:p>
            <a:r>
              <a:rPr lang="en-US" sz="2200" dirty="0">
                <a:latin typeface="Calibri" panose="020F0502020204030204" pitchFamily="34" charset="0"/>
                <a:cs typeface="Calibri" panose="020F0502020204030204" pitchFamily="34" charset="0"/>
              </a:rPr>
              <a:t>Employee that had 4 and 5 </a:t>
            </a:r>
            <a:r>
              <a:rPr lang="en-US" sz="2200" dirty="0" err="1">
                <a:latin typeface="Calibri" panose="020F0502020204030204" pitchFamily="34" charset="0"/>
                <a:cs typeface="Calibri" panose="020F0502020204030204" pitchFamily="34" charset="0"/>
              </a:rPr>
              <a:t>yearsAtCompany</a:t>
            </a:r>
            <a:r>
              <a:rPr lang="en-US" sz="2200" dirty="0">
                <a:latin typeface="Calibri" panose="020F0502020204030204" pitchFamily="34" charset="0"/>
                <a:cs typeface="Calibri" panose="020F0502020204030204" pitchFamily="34" charset="0"/>
              </a:rPr>
              <a:t> should be taken into consideration for high turnover rate</a:t>
            </a:r>
          </a:p>
          <a:p>
            <a:r>
              <a:rPr lang="en-US" sz="2200" dirty="0">
                <a:latin typeface="Calibri" panose="020F0502020204030204" pitchFamily="34" charset="0"/>
                <a:cs typeface="Calibri" panose="020F0502020204030204" pitchFamily="34" charset="0"/>
              </a:rPr>
              <a:t>Employee satisfaction, </a:t>
            </a:r>
            <a:r>
              <a:rPr lang="en-US" sz="2200" dirty="0" err="1">
                <a:latin typeface="Calibri" panose="020F0502020204030204" pitchFamily="34" charset="0"/>
                <a:cs typeface="Calibri" panose="020F0502020204030204" pitchFamily="34" charset="0"/>
              </a:rPr>
              <a:t>yearsAtCompany</a:t>
            </a:r>
            <a:r>
              <a:rPr lang="en-US" sz="2200" dirty="0">
                <a:latin typeface="Calibri" panose="020F0502020204030204" pitchFamily="34" charset="0"/>
                <a:cs typeface="Calibri" panose="020F0502020204030204" pitchFamily="34" charset="0"/>
              </a:rPr>
              <a:t>, and evaluation were the three biggest factors in determining turnover.</a:t>
            </a:r>
          </a:p>
        </p:txBody>
      </p:sp>
    </p:spTree>
    <p:extLst>
      <p:ext uri="{BB962C8B-B14F-4D97-AF65-F5344CB8AC3E}">
        <p14:creationId xmlns:p14="http://schemas.microsoft.com/office/powerpoint/2010/main" val="128791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0749-B10B-4D19-8DEE-AD1B57CE5C26}"/>
              </a:ext>
            </a:extLst>
          </p:cNvPr>
          <p:cNvSpPr>
            <a:spLocks noGrp="1"/>
          </p:cNvSpPr>
          <p:nvPr>
            <p:ph type="title"/>
          </p:nvPr>
        </p:nvSpPr>
        <p:spPr>
          <a:xfrm>
            <a:off x="957470" y="2114412"/>
            <a:ext cx="10515600" cy="1325563"/>
          </a:xfrm>
        </p:spPr>
        <p:txBody>
          <a:bodyPr>
            <a:noAutofit/>
          </a:bodyPr>
          <a:lstStyle/>
          <a:p>
            <a:pPr algn="ctr"/>
            <a:r>
              <a:rPr lang="en-US" sz="9600" dirty="0">
                <a:solidFill>
                  <a:schemeClr val="accent6">
                    <a:lumMod val="75000"/>
                  </a:schemeClr>
                </a:solidFill>
                <a:latin typeface="Calibri" panose="020F0502020204030204" pitchFamily="34" charset="0"/>
                <a:cs typeface="Calibri" panose="020F0502020204030204" pitchFamily="34" charset="0"/>
              </a:rPr>
              <a:t>Thank</a:t>
            </a:r>
            <a:r>
              <a:rPr lang="en-US" sz="9600" dirty="0">
                <a:latin typeface="Calibri" panose="020F0502020204030204" pitchFamily="34" charset="0"/>
                <a:cs typeface="Calibri" panose="020F0502020204030204" pitchFamily="34" charset="0"/>
              </a:rPr>
              <a:t> </a:t>
            </a:r>
            <a:r>
              <a:rPr lang="en-US" sz="9600" dirty="0">
                <a:solidFill>
                  <a:schemeClr val="accent6">
                    <a:lumMod val="75000"/>
                  </a:schemeClr>
                </a:solidFill>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96900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9789-11E4-430A-8293-E1B68D4B5589}"/>
              </a:ext>
            </a:extLst>
          </p:cNvPr>
          <p:cNvSpPr>
            <a:spLocks noGrp="1"/>
          </p:cNvSpPr>
          <p:nvPr>
            <p:ph type="title"/>
          </p:nvPr>
        </p:nvSpPr>
        <p:spPr>
          <a:xfrm>
            <a:off x="838200" y="1092858"/>
            <a:ext cx="10515600" cy="245612"/>
          </a:xfrm>
        </p:spPr>
        <p:txBody>
          <a:bodyPr>
            <a:normAutofit fontScale="90000"/>
          </a:bodyPr>
          <a:lstStyle/>
          <a:p>
            <a:r>
              <a:rPr lang="en-US" dirty="0">
                <a:solidFill>
                  <a:schemeClr val="accent6">
                    <a:lumMod val="75000"/>
                  </a:schemeClr>
                </a:solidFill>
                <a:latin typeface="Calibri" panose="020F0502020204030204" pitchFamily="34" charset="0"/>
                <a:cs typeface="Calibri" panose="020F0502020204030204" pitchFamily="34" charset="0"/>
              </a:rPr>
              <a:t>Overview of the dataset</a:t>
            </a:r>
            <a:br>
              <a:rPr lang="en-US" dirty="0"/>
            </a:br>
            <a:endParaRPr lang="en-US" dirty="0"/>
          </a:p>
        </p:txBody>
      </p:sp>
      <p:sp>
        <p:nvSpPr>
          <p:cNvPr id="3" name="Content Placeholder 2">
            <a:extLst>
              <a:ext uri="{FF2B5EF4-FFF2-40B4-BE49-F238E27FC236}">
                <a16:creationId xmlns:a16="http://schemas.microsoft.com/office/drawing/2014/main" id="{7698E2E4-01ED-49C6-B094-1B9052594DE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B4CE83B-A105-47F7-BB36-A285E21AAAA4}"/>
              </a:ext>
            </a:extLst>
          </p:cNvPr>
          <p:cNvPicPr>
            <a:picLocks noChangeAspect="1"/>
          </p:cNvPicPr>
          <p:nvPr/>
        </p:nvPicPr>
        <p:blipFill>
          <a:blip r:embed="rId2"/>
          <a:stretch>
            <a:fillRect/>
          </a:stretch>
        </p:blipFill>
        <p:spPr>
          <a:xfrm>
            <a:off x="1172308" y="1825625"/>
            <a:ext cx="9847384" cy="3618571"/>
          </a:xfrm>
          <a:prstGeom prst="rect">
            <a:avLst/>
          </a:prstGeom>
        </p:spPr>
      </p:pic>
    </p:spTree>
    <p:extLst>
      <p:ext uri="{BB962C8B-B14F-4D97-AF65-F5344CB8AC3E}">
        <p14:creationId xmlns:p14="http://schemas.microsoft.com/office/powerpoint/2010/main" val="30213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ACF794-60AB-4F3E-95B9-492EB22D6ECA}"/>
              </a:ext>
            </a:extLst>
          </p:cNvPr>
          <p:cNvPicPr>
            <a:picLocks noChangeAspect="1"/>
          </p:cNvPicPr>
          <p:nvPr/>
        </p:nvPicPr>
        <p:blipFill>
          <a:blip r:embed="rId2"/>
          <a:stretch>
            <a:fillRect/>
          </a:stretch>
        </p:blipFill>
        <p:spPr>
          <a:xfrm>
            <a:off x="6184900" y="930031"/>
            <a:ext cx="5536781" cy="4873870"/>
          </a:xfrm>
          <a:prstGeom prst="rect">
            <a:avLst/>
          </a:prstGeom>
          <a:effectLst/>
        </p:spPr>
      </p:pic>
      <p:sp>
        <p:nvSpPr>
          <p:cNvPr id="2" name="Title 1">
            <a:extLst>
              <a:ext uri="{FF2B5EF4-FFF2-40B4-BE49-F238E27FC236}">
                <a16:creationId xmlns:a16="http://schemas.microsoft.com/office/drawing/2014/main" id="{0C02CEB2-74D6-48C2-B93A-41560866BFC6}"/>
              </a:ext>
            </a:extLst>
          </p:cNvPr>
          <p:cNvSpPr>
            <a:spLocks noGrp="1"/>
          </p:cNvSpPr>
          <p:nvPr>
            <p:ph type="title"/>
          </p:nvPr>
        </p:nvSpPr>
        <p:spPr>
          <a:xfrm>
            <a:off x="648931" y="629266"/>
            <a:ext cx="4166510" cy="1622321"/>
          </a:xfrm>
        </p:spPr>
        <p:txBody>
          <a:bodyPr>
            <a:normAutofit/>
          </a:bodyPr>
          <a:lstStyle/>
          <a:p>
            <a:pPr>
              <a:lnSpc>
                <a:spcPct val="90000"/>
              </a:lnSpc>
            </a:pPr>
            <a:r>
              <a:rPr lang="en-US" sz="3600" b="1" dirty="0">
                <a:solidFill>
                  <a:schemeClr val="accent6">
                    <a:lumMod val="75000"/>
                  </a:schemeClr>
                </a:solidFill>
              </a:rPr>
              <a:t>Correlation Matrix &amp; Heatmap</a:t>
            </a:r>
            <a:endParaRPr lang="en-US" sz="3600" dirty="0">
              <a:solidFill>
                <a:schemeClr val="accent6">
                  <a:lumMod val="75000"/>
                </a:schemeClr>
              </a:solidFill>
            </a:endParaRPr>
          </a:p>
        </p:txBody>
      </p:sp>
      <p:sp>
        <p:nvSpPr>
          <p:cNvPr id="9" name="Content Placeholder 8">
            <a:extLst>
              <a:ext uri="{FF2B5EF4-FFF2-40B4-BE49-F238E27FC236}">
                <a16:creationId xmlns:a16="http://schemas.microsoft.com/office/drawing/2014/main" id="{80346A96-8D34-4D7C-92F3-F65AB107D366}"/>
              </a:ext>
            </a:extLst>
          </p:cNvPr>
          <p:cNvSpPr>
            <a:spLocks noGrp="1"/>
          </p:cNvSpPr>
          <p:nvPr>
            <p:ph idx="1"/>
          </p:nvPr>
        </p:nvSpPr>
        <p:spPr>
          <a:xfrm>
            <a:off x="648931" y="2438400"/>
            <a:ext cx="5535969" cy="3785419"/>
          </a:xfrm>
        </p:spPr>
        <p:txBody>
          <a:bodyPr>
            <a:normAutofit/>
          </a:bodyPr>
          <a:lstStyle/>
          <a:p>
            <a:pPr marL="0" indent="0" algn="just">
              <a:lnSpc>
                <a:spcPct val="90000"/>
              </a:lnSpc>
              <a:buNone/>
            </a:pPr>
            <a:r>
              <a:rPr lang="en-US" b="1" dirty="0">
                <a:solidFill>
                  <a:srgbClr val="EBEBEB"/>
                </a:solidFill>
              </a:rPr>
              <a:t>Positively Correlated Features</a:t>
            </a:r>
          </a:p>
          <a:p>
            <a:pPr algn="just">
              <a:lnSpc>
                <a:spcPct val="90000"/>
              </a:lnSpc>
            </a:pPr>
            <a:r>
              <a:rPr lang="en-US" sz="2000" dirty="0" err="1">
                <a:solidFill>
                  <a:srgbClr val="EBEBEB"/>
                </a:solidFill>
              </a:rPr>
              <a:t>projectCount</a:t>
            </a:r>
            <a:r>
              <a:rPr lang="en-US" sz="2000" dirty="0">
                <a:solidFill>
                  <a:srgbClr val="EBEBEB"/>
                </a:solidFill>
              </a:rPr>
              <a:t> vs evaluation: 0.349333</a:t>
            </a:r>
          </a:p>
          <a:p>
            <a:pPr algn="just">
              <a:lnSpc>
                <a:spcPct val="90000"/>
              </a:lnSpc>
            </a:pPr>
            <a:r>
              <a:rPr lang="en-US" sz="2000" dirty="0" err="1">
                <a:solidFill>
                  <a:srgbClr val="EBEBEB"/>
                </a:solidFill>
              </a:rPr>
              <a:t>projectCount</a:t>
            </a:r>
            <a:r>
              <a:rPr lang="en-US" sz="2000" dirty="0">
                <a:solidFill>
                  <a:srgbClr val="EBEBEB"/>
                </a:solidFill>
              </a:rPr>
              <a:t> vs </a:t>
            </a:r>
            <a:r>
              <a:rPr lang="en-US" sz="2000" dirty="0" err="1">
                <a:solidFill>
                  <a:srgbClr val="EBEBEB"/>
                </a:solidFill>
              </a:rPr>
              <a:t>averageMonthlyHours</a:t>
            </a:r>
            <a:r>
              <a:rPr lang="en-US" sz="2000" dirty="0">
                <a:solidFill>
                  <a:srgbClr val="EBEBEB"/>
                </a:solidFill>
              </a:rPr>
              <a:t>: 0.417211</a:t>
            </a:r>
          </a:p>
          <a:p>
            <a:pPr algn="just">
              <a:lnSpc>
                <a:spcPct val="90000"/>
              </a:lnSpc>
            </a:pPr>
            <a:r>
              <a:rPr lang="en-US" sz="2000" dirty="0" err="1">
                <a:solidFill>
                  <a:srgbClr val="EBEBEB"/>
                </a:solidFill>
              </a:rPr>
              <a:t>averageMonthlyHours</a:t>
            </a:r>
            <a:r>
              <a:rPr lang="en-US" sz="2000" dirty="0">
                <a:solidFill>
                  <a:srgbClr val="EBEBEB"/>
                </a:solidFill>
              </a:rPr>
              <a:t> vs evaluation: 0.339742</a:t>
            </a:r>
          </a:p>
          <a:p>
            <a:pPr marL="0" indent="0" algn="just">
              <a:lnSpc>
                <a:spcPct val="90000"/>
              </a:lnSpc>
              <a:buNone/>
            </a:pPr>
            <a:r>
              <a:rPr lang="en-US" b="1" dirty="0">
                <a:solidFill>
                  <a:srgbClr val="EBEBEB"/>
                </a:solidFill>
              </a:rPr>
              <a:t>Negatively Correlated Feature</a:t>
            </a:r>
          </a:p>
          <a:p>
            <a:pPr algn="just"/>
            <a:r>
              <a:rPr lang="en-US" sz="2000" dirty="0">
                <a:solidFill>
                  <a:srgbClr val="EBEBEB"/>
                </a:solidFill>
              </a:rPr>
              <a:t>satisfaction vs turnover: -0.388375</a:t>
            </a:r>
          </a:p>
          <a:p>
            <a:pPr algn="just">
              <a:lnSpc>
                <a:spcPct val="90000"/>
              </a:lnSpc>
            </a:pPr>
            <a:endParaRPr lang="en-US" b="1" dirty="0">
              <a:solidFill>
                <a:srgbClr val="EBEBEB"/>
              </a:solidFill>
            </a:endParaRPr>
          </a:p>
        </p:txBody>
      </p:sp>
    </p:spTree>
    <p:extLst>
      <p:ext uri="{BB962C8B-B14F-4D97-AF65-F5344CB8AC3E}">
        <p14:creationId xmlns:p14="http://schemas.microsoft.com/office/powerpoint/2010/main" val="15525913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9A64F5-7981-4842-9DEF-34ADEFC284D2}"/>
              </a:ext>
            </a:extLst>
          </p:cNvPr>
          <p:cNvSpPr>
            <a:spLocks noGrp="1"/>
          </p:cNvSpPr>
          <p:nvPr>
            <p:ph type="subTitle" idx="1"/>
          </p:nvPr>
        </p:nvSpPr>
        <p:spPr>
          <a:xfrm>
            <a:off x="1422399" y="1562101"/>
            <a:ext cx="9144000" cy="2768600"/>
          </a:xfrm>
        </p:spPr>
        <p:txBody>
          <a:bodyPr>
            <a:noAutofit/>
          </a:bodyPr>
          <a:lstStyle/>
          <a:p>
            <a:pPr algn="ctr"/>
            <a:r>
              <a:rPr lang="en-US" sz="7000" dirty="0">
                <a:solidFill>
                  <a:schemeClr val="accent6">
                    <a:lumMod val="75000"/>
                  </a:schemeClr>
                </a:solidFill>
                <a:latin typeface="Calibri" panose="020F0502020204030204" pitchFamily="34" charset="0"/>
                <a:cs typeface="Calibri" panose="020F0502020204030204" pitchFamily="34" charset="0"/>
              </a:rPr>
              <a:t>Exploratory Data Analysis</a:t>
            </a:r>
            <a:endParaRPr lang="en-US" sz="7000" dirty="0">
              <a:solidFill>
                <a:schemeClr val="accent6">
                  <a:lumMod val="75000"/>
                </a:schemeClr>
              </a:solidFill>
            </a:endParaRPr>
          </a:p>
        </p:txBody>
      </p:sp>
    </p:spTree>
    <p:extLst>
      <p:ext uri="{BB962C8B-B14F-4D97-AF65-F5344CB8AC3E}">
        <p14:creationId xmlns:p14="http://schemas.microsoft.com/office/powerpoint/2010/main" val="31487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3">
            <a:extLst>
              <a:ext uri="{FF2B5EF4-FFF2-40B4-BE49-F238E27FC236}">
                <a16:creationId xmlns:a16="http://schemas.microsoft.com/office/drawing/2014/main" id="{390105EA-50FF-4E88-A914-EB2F0BD79CB0}"/>
              </a:ext>
            </a:extLst>
          </p:cNvPr>
          <p:cNvPicPr>
            <a:picLocks noChangeAspect="1"/>
          </p:cNvPicPr>
          <p:nvPr/>
        </p:nvPicPr>
        <p:blipFill>
          <a:blip r:embed="rId2"/>
          <a:stretch>
            <a:fillRect/>
          </a:stretch>
        </p:blipFill>
        <p:spPr>
          <a:xfrm>
            <a:off x="4711701" y="1440426"/>
            <a:ext cx="6807200" cy="4394199"/>
          </a:xfrm>
          <a:prstGeom prst="rect">
            <a:avLst/>
          </a:prstGeom>
          <a:effectLst/>
        </p:spPr>
      </p:pic>
      <p:sp>
        <p:nvSpPr>
          <p:cNvPr id="2" name="Title 1">
            <a:extLst>
              <a:ext uri="{FF2B5EF4-FFF2-40B4-BE49-F238E27FC236}">
                <a16:creationId xmlns:a16="http://schemas.microsoft.com/office/drawing/2014/main" id="{E39194A1-4504-49B0-8CD9-7B48C1A95C47}"/>
              </a:ext>
            </a:extLst>
          </p:cNvPr>
          <p:cNvSpPr>
            <a:spLocks noGrp="1"/>
          </p:cNvSpPr>
          <p:nvPr>
            <p:ph type="title"/>
          </p:nvPr>
        </p:nvSpPr>
        <p:spPr>
          <a:xfrm>
            <a:off x="648929" y="629266"/>
            <a:ext cx="3505495" cy="1622321"/>
          </a:xfrm>
        </p:spPr>
        <p:txBody>
          <a:bodyPr vert="horz" lIns="91440" tIns="45720" rIns="91440" bIns="45720" rtlCol="0">
            <a:noAutofit/>
          </a:bodyPr>
          <a:lstStyle/>
          <a:p>
            <a:r>
              <a:rPr lang="en-US" sz="2400" kern="1200" dirty="0">
                <a:solidFill>
                  <a:schemeClr val="accent6">
                    <a:lumMod val="75000"/>
                  </a:schemeClr>
                </a:solidFill>
                <a:latin typeface="Calibri" panose="020F0502020204030204" pitchFamily="34" charset="0"/>
                <a:cs typeface="Calibri" panose="020F0502020204030204" pitchFamily="34" charset="0"/>
              </a:rPr>
              <a:t>Satisfaction - Evaluation - </a:t>
            </a:r>
            <a:r>
              <a:rPr lang="en-US" sz="2400" kern="1200" dirty="0" err="1">
                <a:solidFill>
                  <a:schemeClr val="accent6">
                    <a:lumMod val="75000"/>
                  </a:schemeClr>
                </a:solidFill>
                <a:latin typeface="Calibri" panose="020F0502020204030204" pitchFamily="34" charset="0"/>
                <a:cs typeface="Calibri" panose="020F0502020204030204" pitchFamily="34" charset="0"/>
              </a:rPr>
              <a:t>AverageMonthlyHours</a:t>
            </a:r>
            <a:br>
              <a:rPr lang="en-US" sz="2400" kern="1200" dirty="0">
                <a:solidFill>
                  <a:schemeClr val="accent6">
                    <a:lumMod val="75000"/>
                  </a:schemeClr>
                </a:solidFill>
                <a:latin typeface="Calibri" panose="020F0502020204030204" pitchFamily="34" charset="0"/>
                <a:cs typeface="Calibri" panose="020F0502020204030204" pitchFamily="34" charset="0"/>
              </a:rPr>
            </a:br>
            <a:r>
              <a:rPr lang="en-US" sz="2400" kern="1200" dirty="0">
                <a:solidFill>
                  <a:schemeClr val="accent6">
                    <a:lumMod val="75000"/>
                  </a:schemeClr>
                </a:solidFill>
                <a:latin typeface="Calibri" panose="020F0502020204030204" pitchFamily="34" charset="0"/>
                <a:cs typeface="Calibri" panose="020F0502020204030204" pitchFamily="34" charset="0"/>
              </a:rPr>
              <a:t>versus Employee Count</a:t>
            </a:r>
          </a:p>
        </p:txBody>
      </p:sp>
      <p:sp>
        <p:nvSpPr>
          <p:cNvPr id="36" name="Content Placeholder 24">
            <a:extLst>
              <a:ext uri="{FF2B5EF4-FFF2-40B4-BE49-F238E27FC236}">
                <a16:creationId xmlns:a16="http://schemas.microsoft.com/office/drawing/2014/main" id="{6B96EC94-DFD3-4AC5-AA7B-ED9061587176}"/>
              </a:ext>
            </a:extLst>
          </p:cNvPr>
          <p:cNvSpPr>
            <a:spLocks noGrp="1"/>
          </p:cNvSpPr>
          <p:nvPr>
            <p:ph idx="1"/>
          </p:nvPr>
        </p:nvSpPr>
        <p:spPr>
          <a:xfrm>
            <a:off x="648931" y="2201350"/>
            <a:ext cx="3505494" cy="3945450"/>
          </a:xfrm>
        </p:spPr>
        <p:txBody>
          <a:bodyPr>
            <a:normAutofit fontScale="32500" lnSpcReduction="20000"/>
          </a:bodyPr>
          <a:lstStyle/>
          <a:p>
            <a:pPr marL="0" indent="0" algn="just">
              <a:buNone/>
            </a:pPr>
            <a:r>
              <a:rPr lang="en-US" sz="4200" b="1" dirty="0"/>
              <a:t>Satisfaction</a:t>
            </a:r>
            <a:r>
              <a:rPr lang="en-US" sz="3600" dirty="0"/>
              <a:t>:</a:t>
            </a:r>
          </a:p>
          <a:p>
            <a:pPr marL="0" indent="0" algn="just">
              <a:buNone/>
            </a:pPr>
            <a:r>
              <a:rPr lang="en-US" sz="4600" dirty="0"/>
              <a:t>There is a huge spike for employees with low satisfaction and high satisfaction.</a:t>
            </a:r>
          </a:p>
          <a:p>
            <a:pPr marL="0" indent="0" algn="just">
              <a:buNone/>
            </a:pPr>
            <a:r>
              <a:rPr lang="en-US" sz="4200" b="1" dirty="0"/>
              <a:t>Evaluation</a:t>
            </a:r>
            <a:r>
              <a:rPr lang="en-US" sz="4200" dirty="0"/>
              <a:t>:</a:t>
            </a:r>
          </a:p>
          <a:p>
            <a:pPr marL="0" indent="0" algn="just">
              <a:buNone/>
            </a:pPr>
            <a:r>
              <a:rPr lang="en-US" sz="4600" dirty="0"/>
              <a:t>There is a bimodal distribution of employees for low evaluations (less than 0.6) and high evaluations (more than 0.8)</a:t>
            </a:r>
          </a:p>
          <a:p>
            <a:pPr marL="0" indent="0" algn="just">
              <a:buNone/>
            </a:pPr>
            <a:r>
              <a:rPr lang="en-US" sz="4200" b="1" dirty="0" err="1"/>
              <a:t>AverageMonthlyHours</a:t>
            </a:r>
            <a:r>
              <a:rPr lang="en-US" sz="4200" dirty="0"/>
              <a:t>:</a:t>
            </a:r>
          </a:p>
          <a:p>
            <a:pPr marL="0" indent="0" algn="just">
              <a:buNone/>
            </a:pPr>
            <a:r>
              <a:rPr lang="en-US" sz="4600" dirty="0"/>
              <a:t>There is another bimodal distribution of employees with lower and higher average monthly hours (less than 150 hours &amp; more than 250 hours)</a:t>
            </a:r>
          </a:p>
          <a:p>
            <a:pPr algn="just"/>
            <a:r>
              <a:rPr lang="en-US" sz="4600" dirty="0"/>
              <a:t>The evaluation and average monthly hour graphs both share a similar distribution.</a:t>
            </a:r>
          </a:p>
          <a:p>
            <a:pPr algn="just"/>
            <a:r>
              <a:rPr lang="en-US" sz="4600" dirty="0"/>
              <a:t>Employees with lower average monthly hours were evaluated less and vice versa.</a:t>
            </a:r>
          </a:p>
        </p:txBody>
      </p:sp>
    </p:spTree>
    <p:extLst>
      <p:ext uri="{BB962C8B-B14F-4D97-AF65-F5344CB8AC3E}">
        <p14:creationId xmlns:p14="http://schemas.microsoft.com/office/powerpoint/2010/main" val="262926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9CF962E-D6B7-4B23-B422-3BBEB3930186}"/>
              </a:ext>
            </a:extLst>
          </p:cNvPr>
          <p:cNvPicPr>
            <a:picLocks noChangeAspect="1"/>
          </p:cNvPicPr>
          <p:nvPr/>
        </p:nvPicPr>
        <p:blipFill>
          <a:blip r:embed="rId2"/>
          <a:stretch>
            <a:fillRect/>
          </a:stretch>
        </p:blipFill>
        <p:spPr>
          <a:xfrm>
            <a:off x="5773419" y="2273301"/>
            <a:ext cx="5614835" cy="2946400"/>
          </a:xfrm>
          <a:prstGeom prst="rect">
            <a:avLst/>
          </a:prstGeom>
          <a:effectLst/>
        </p:spPr>
      </p:pic>
      <p:sp>
        <p:nvSpPr>
          <p:cNvPr id="2" name="Title 1">
            <a:extLst>
              <a:ext uri="{FF2B5EF4-FFF2-40B4-BE49-F238E27FC236}">
                <a16:creationId xmlns:a16="http://schemas.microsoft.com/office/drawing/2014/main" id="{B8AF9E41-0FEF-4128-BBB6-F8631CCCD592}"/>
              </a:ext>
            </a:extLst>
          </p:cNvPr>
          <p:cNvSpPr>
            <a:spLocks noGrp="1"/>
          </p:cNvSpPr>
          <p:nvPr>
            <p:ph type="title"/>
          </p:nvPr>
        </p:nvSpPr>
        <p:spPr>
          <a:xfrm>
            <a:off x="825500" y="1092201"/>
            <a:ext cx="3328924" cy="965200"/>
          </a:xfrm>
        </p:spPr>
        <p:txBody>
          <a:bodyPr>
            <a:normAutofit fontScale="90000"/>
          </a:bodyPr>
          <a:lstStyle/>
          <a:p>
            <a:r>
              <a:rPr lang="en-US" sz="4000" dirty="0">
                <a:solidFill>
                  <a:schemeClr val="accent6">
                    <a:lumMod val="75000"/>
                  </a:schemeClr>
                </a:solidFill>
              </a:rPr>
              <a:t>Salary versus Turnover</a:t>
            </a:r>
            <a:br>
              <a:rPr lang="en-US" sz="3700" dirty="0"/>
            </a:br>
            <a:endParaRPr lang="en-US" sz="3700" dirty="0"/>
          </a:p>
        </p:txBody>
      </p:sp>
      <p:sp>
        <p:nvSpPr>
          <p:cNvPr id="9" name="Content Placeholder 8">
            <a:extLst>
              <a:ext uri="{FF2B5EF4-FFF2-40B4-BE49-F238E27FC236}">
                <a16:creationId xmlns:a16="http://schemas.microsoft.com/office/drawing/2014/main" id="{2CD7F3C9-3CA0-46D2-A9C7-12F721014913}"/>
              </a:ext>
            </a:extLst>
          </p:cNvPr>
          <p:cNvSpPr>
            <a:spLocks noGrp="1"/>
          </p:cNvSpPr>
          <p:nvPr>
            <p:ph idx="1"/>
          </p:nvPr>
        </p:nvSpPr>
        <p:spPr>
          <a:xfrm>
            <a:off x="648930" y="2171700"/>
            <a:ext cx="4583469" cy="4052119"/>
          </a:xfrm>
        </p:spPr>
        <p:txBody>
          <a:bodyPr>
            <a:normAutofit/>
          </a:bodyPr>
          <a:lstStyle/>
          <a:p>
            <a:r>
              <a:rPr lang="en-US" sz="2600" dirty="0"/>
              <a:t>Majority of employees who left either had low or medium salary. </a:t>
            </a:r>
          </a:p>
          <a:p>
            <a:r>
              <a:rPr lang="en-US" sz="2600" dirty="0"/>
              <a:t>Barely any employees left with high salary</a:t>
            </a:r>
          </a:p>
          <a:p>
            <a:r>
              <a:rPr lang="en-US" sz="2600" dirty="0"/>
              <a:t>Employees with low to average salaries tend to leave the company.</a:t>
            </a:r>
          </a:p>
          <a:p>
            <a:endParaRPr lang="en-US" sz="2600" dirty="0"/>
          </a:p>
        </p:txBody>
      </p:sp>
    </p:spTree>
    <p:extLst>
      <p:ext uri="{BB962C8B-B14F-4D97-AF65-F5344CB8AC3E}">
        <p14:creationId xmlns:p14="http://schemas.microsoft.com/office/powerpoint/2010/main" val="56024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16C546D8-A950-4A61-8BB2-F9C1C99CE8C1}"/>
              </a:ext>
            </a:extLst>
          </p:cNvPr>
          <p:cNvPicPr>
            <a:picLocks noChangeAspect="1"/>
          </p:cNvPicPr>
          <p:nvPr/>
        </p:nvPicPr>
        <p:blipFill>
          <a:blip r:embed="rId2"/>
          <a:stretch>
            <a:fillRect/>
          </a:stretch>
        </p:blipFill>
        <p:spPr>
          <a:xfrm>
            <a:off x="5595619" y="1517413"/>
            <a:ext cx="5614835" cy="4533555"/>
          </a:xfrm>
          <a:prstGeom prst="rect">
            <a:avLst/>
          </a:prstGeom>
          <a:effectLst/>
        </p:spPr>
      </p:pic>
      <p:sp>
        <p:nvSpPr>
          <p:cNvPr id="2" name="Title 1">
            <a:extLst>
              <a:ext uri="{FF2B5EF4-FFF2-40B4-BE49-F238E27FC236}">
                <a16:creationId xmlns:a16="http://schemas.microsoft.com/office/drawing/2014/main" id="{03F1329F-D3FF-46F0-8620-B89D1BDD5481}"/>
              </a:ext>
            </a:extLst>
          </p:cNvPr>
          <p:cNvSpPr>
            <a:spLocks noGrp="1"/>
          </p:cNvSpPr>
          <p:nvPr>
            <p:ph type="title"/>
          </p:nvPr>
        </p:nvSpPr>
        <p:spPr>
          <a:xfrm>
            <a:off x="648929" y="629266"/>
            <a:ext cx="3505495" cy="1622321"/>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Department versus Turnover</a:t>
            </a:r>
            <a:br>
              <a:rPr lang="en-US" sz="3600" dirty="0">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235FD621-FCA6-4311-A959-F7C3E0FB2636}"/>
              </a:ext>
            </a:extLst>
          </p:cNvPr>
          <p:cNvSpPr>
            <a:spLocks noGrp="1"/>
          </p:cNvSpPr>
          <p:nvPr>
            <p:ph idx="1"/>
          </p:nvPr>
        </p:nvSpPr>
        <p:spPr>
          <a:xfrm>
            <a:off x="648929" y="2032000"/>
            <a:ext cx="4545371" cy="3785419"/>
          </a:xfrm>
        </p:spPr>
        <p:txBody>
          <a:bodyPr>
            <a:normAutofit/>
          </a:bodyPr>
          <a:lstStyle/>
          <a:p>
            <a:r>
              <a:rPr lang="en-US" sz="2600" dirty="0">
                <a:latin typeface="Calibri" panose="020F0502020204030204" pitchFamily="34" charset="0"/>
                <a:cs typeface="Calibri" panose="020F0502020204030204" pitchFamily="34" charset="0"/>
              </a:rPr>
              <a:t>The sales, technical, and support department were the top 3 departments to have employee turnover</a:t>
            </a:r>
          </a:p>
          <a:p>
            <a:r>
              <a:rPr lang="en-US" sz="2600" dirty="0">
                <a:latin typeface="Calibri" panose="020F0502020204030204" pitchFamily="34" charset="0"/>
                <a:cs typeface="Calibri" panose="020F0502020204030204" pitchFamily="34" charset="0"/>
              </a:rPr>
              <a:t>The management department had the smallest amount of turnover</a:t>
            </a:r>
          </a:p>
          <a:p>
            <a:pPr algn="just"/>
            <a:endParaRPr lang="en-US" sz="2000" dirty="0"/>
          </a:p>
        </p:txBody>
      </p:sp>
    </p:spTree>
    <p:extLst>
      <p:ext uri="{BB962C8B-B14F-4D97-AF65-F5344CB8AC3E}">
        <p14:creationId xmlns:p14="http://schemas.microsoft.com/office/powerpoint/2010/main" val="403480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0EB0516D-1412-4669-8790-905B5F16ABBE}"/>
              </a:ext>
            </a:extLst>
          </p:cNvPr>
          <p:cNvPicPr>
            <a:picLocks noChangeAspect="1"/>
          </p:cNvPicPr>
          <p:nvPr/>
        </p:nvPicPr>
        <p:blipFill>
          <a:blip r:embed="rId2"/>
          <a:stretch>
            <a:fillRect/>
          </a:stretch>
        </p:blipFill>
        <p:spPr>
          <a:xfrm>
            <a:off x="5900419" y="2006600"/>
            <a:ext cx="5614835" cy="3806667"/>
          </a:xfrm>
          <a:prstGeom prst="rect">
            <a:avLst/>
          </a:prstGeom>
          <a:effectLst/>
        </p:spPr>
      </p:pic>
      <p:sp>
        <p:nvSpPr>
          <p:cNvPr id="2" name="Title 1">
            <a:extLst>
              <a:ext uri="{FF2B5EF4-FFF2-40B4-BE49-F238E27FC236}">
                <a16:creationId xmlns:a16="http://schemas.microsoft.com/office/drawing/2014/main" id="{B7681B5D-74E9-4DE5-A3D5-3489B9432E03}"/>
              </a:ext>
            </a:extLst>
          </p:cNvPr>
          <p:cNvSpPr>
            <a:spLocks noGrp="1"/>
          </p:cNvSpPr>
          <p:nvPr>
            <p:ph type="title"/>
          </p:nvPr>
        </p:nvSpPr>
        <p:spPr>
          <a:xfrm>
            <a:off x="648929" y="629267"/>
            <a:ext cx="3505495" cy="1186834"/>
          </a:xfrm>
        </p:spPr>
        <p:txBody>
          <a:bodyPr>
            <a:normAutofit/>
          </a:bodyPr>
          <a:lstStyle/>
          <a:p>
            <a:r>
              <a:rPr lang="en-US" sz="3600" dirty="0">
                <a:solidFill>
                  <a:schemeClr val="accent6">
                    <a:lumMod val="75000"/>
                  </a:schemeClr>
                </a:solidFill>
                <a:latin typeface="Calibri" panose="020F0502020204030204" pitchFamily="34" charset="0"/>
                <a:cs typeface="Calibri" panose="020F0502020204030204" pitchFamily="34" charset="0"/>
              </a:rPr>
              <a:t>Turnover versus </a:t>
            </a:r>
            <a:r>
              <a:rPr lang="en-US" sz="3600" dirty="0" err="1">
                <a:solidFill>
                  <a:schemeClr val="accent6">
                    <a:lumMod val="75000"/>
                  </a:schemeClr>
                </a:solidFill>
                <a:latin typeface="Calibri" panose="020F0502020204030204" pitchFamily="34" charset="0"/>
                <a:cs typeface="Calibri" panose="020F0502020204030204" pitchFamily="34" charset="0"/>
              </a:rPr>
              <a:t>ProjectCount</a:t>
            </a:r>
            <a:endParaRPr lang="en-US" sz="3600" dirty="0">
              <a:solidFill>
                <a:schemeClr val="accent6">
                  <a:lumMod val="75000"/>
                </a:schemeClr>
              </a:solidFill>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571C874B-C291-437A-B7A9-95568AD649D4}"/>
              </a:ext>
            </a:extLst>
          </p:cNvPr>
          <p:cNvSpPr>
            <a:spLocks noGrp="1"/>
          </p:cNvSpPr>
          <p:nvPr>
            <p:ph idx="1"/>
          </p:nvPr>
        </p:nvSpPr>
        <p:spPr>
          <a:xfrm>
            <a:off x="458430" y="1816101"/>
            <a:ext cx="4837469" cy="4509319"/>
          </a:xfrm>
        </p:spPr>
        <p:txBody>
          <a:bodyPr>
            <a:noAutofit/>
          </a:bodyPr>
          <a:lstStyle/>
          <a:p>
            <a:r>
              <a:rPr lang="en-US" sz="2600" dirty="0">
                <a:latin typeface="Calibri" panose="020F0502020204030204" pitchFamily="34" charset="0"/>
                <a:cs typeface="Calibri" panose="020F0502020204030204" pitchFamily="34" charset="0"/>
              </a:rPr>
              <a:t>More than half of the employees with 2, 6, and 7 projects left the company</a:t>
            </a:r>
          </a:p>
          <a:p>
            <a:r>
              <a:rPr lang="en-US" sz="2600" dirty="0">
                <a:latin typeface="Calibri" panose="020F0502020204030204" pitchFamily="34" charset="0"/>
                <a:cs typeface="Calibri" panose="020F0502020204030204" pitchFamily="34" charset="0"/>
              </a:rPr>
              <a:t>Majority of the employees who did not leave the company had 3, 4, and 5 projects</a:t>
            </a:r>
          </a:p>
          <a:p>
            <a:r>
              <a:rPr lang="en-US" sz="2600" dirty="0">
                <a:latin typeface="Calibri" panose="020F0502020204030204" pitchFamily="34" charset="0"/>
                <a:cs typeface="Calibri" panose="020F0502020204030204" pitchFamily="34" charset="0"/>
              </a:rPr>
              <a:t>All of the employees with 7 projects left the company</a:t>
            </a:r>
          </a:p>
          <a:p>
            <a:r>
              <a:rPr lang="en-US" sz="2600" dirty="0">
                <a:latin typeface="Calibri" panose="020F0502020204030204" pitchFamily="34" charset="0"/>
                <a:cs typeface="Calibri" panose="020F0502020204030204" pitchFamily="34" charset="0"/>
              </a:rPr>
              <a:t>There is an increase in employee turnover rate as project count increases</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2107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496</TotalTime>
  <Words>675</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Times New Roman</vt:lpstr>
      <vt:lpstr>Depth</vt:lpstr>
      <vt:lpstr>Professor :  Farid Alizadeh  Team:    Annapoorna Kadur Supriya Nanjundaswamy</vt:lpstr>
      <vt:lpstr>Introduction to dataset</vt:lpstr>
      <vt:lpstr>Overview of the dataset </vt:lpstr>
      <vt:lpstr>Correlation Matrix &amp; Heatmap</vt:lpstr>
      <vt:lpstr>PowerPoint Presentation</vt:lpstr>
      <vt:lpstr>Satisfaction - Evaluation - AverageMonthlyHours versus Employee Count</vt:lpstr>
      <vt:lpstr>Salary versus Turnover </vt:lpstr>
      <vt:lpstr>Department versus Turnover </vt:lpstr>
      <vt:lpstr>Turnover versus ProjectCount</vt:lpstr>
      <vt:lpstr>Turnover versus Evaluation</vt:lpstr>
      <vt:lpstr>Turnover versus AverageMonthlyHours</vt:lpstr>
      <vt:lpstr>Turnover versus Satisfaction</vt:lpstr>
      <vt:lpstr>ProjectCount versus AverageMonthlyHours</vt:lpstr>
      <vt:lpstr>Satisfaction versus Evaluation</vt:lpstr>
      <vt:lpstr>Turnover versus YearsAtCompany</vt:lpstr>
      <vt:lpstr>K-Means Clustering of Employee Turnover</vt:lpstr>
      <vt:lpstr>Feature Selection</vt:lpstr>
      <vt:lpstr>Logistic Regression Analysis</vt:lpstr>
      <vt:lpstr>Continued…</vt:lpstr>
      <vt:lpstr>Logistic Regression versus Random Forest versus Decision Tree</vt:lpstr>
      <vt:lpstr>ROC Graph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Employee Attrition &amp; Performance</dc:title>
  <dc:creator>anukadur24@gmail.com</dc:creator>
  <cp:lastModifiedBy>anukadur24@gmail.com</cp:lastModifiedBy>
  <cp:revision>27</cp:revision>
  <dcterms:created xsi:type="dcterms:W3CDTF">2018-05-01T23:23:12Z</dcterms:created>
  <dcterms:modified xsi:type="dcterms:W3CDTF">2018-05-02T07:39:45Z</dcterms:modified>
</cp:coreProperties>
</file>