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Source Code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A0F7E7-6E4C-4D47-BED4-85A2C62CDA2A}">
  <a:tblStyle styleId="{81A0F7E7-6E4C-4D47-BED4-85A2C62CDA2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ongodb.com/manual/reference/operator/query/expr/#op._S_expr" TargetMode="External"/><Relationship Id="rId4" Type="http://schemas.openxmlformats.org/officeDocument/2006/relationships/hyperlink" Target="https://docs.mongodb.com/manual/reference/operator/query/jsonSchema/#op._S_jsonSchema" TargetMode="External"/><Relationship Id="rId5" Type="http://schemas.openxmlformats.org/officeDocument/2006/relationships/hyperlink" Target="https://docs.mongodb.com/manual/reference/operator/query/mod/#op._S_mod" TargetMode="External"/><Relationship Id="rId6" Type="http://schemas.openxmlformats.org/officeDocument/2006/relationships/hyperlink" Target="https://docs.mongodb.com/manual/reference/operator/query/regex/#op._S_regex" TargetMode="External"/><Relationship Id="rId7" Type="http://schemas.openxmlformats.org/officeDocument/2006/relationships/hyperlink" Target="https://docs.mongodb.com/manual/reference/operator/query/text/#op._S_text" TargetMode="External"/><Relationship Id="rId8" Type="http://schemas.openxmlformats.org/officeDocument/2006/relationships/hyperlink" Target="https://docs.mongodb.com/manual/reference/operator/query/where/#op._S_wher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mongodb.com/manual/reference/operator/query/geoWithin/#op._S_geoWithin" TargetMode="External"/><Relationship Id="rId10" Type="http://schemas.openxmlformats.org/officeDocument/2006/relationships/hyperlink" Target="https://docs.mongodb.com/manual/core/2d/" TargetMode="External"/><Relationship Id="rId13" Type="http://schemas.openxmlformats.org/officeDocument/2006/relationships/hyperlink" Target="https://docs.mongodb.com/manual/core/2dsphere/" TargetMode="External"/><Relationship Id="rId12" Type="http://schemas.openxmlformats.org/officeDocument/2006/relationships/hyperlink" Target="https://docs.mongodb.com/manual/reference/operator/query/near/#op._S_near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mongodb.com/manual/reference/operator/query/geoIntersects/#op._S_geoIntersects" TargetMode="External"/><Relationship Id="rId4" Type="http://schemas.openxmlformats.org/officeDocument/2006/relationships/hyperlink" Target="https://docs.mongodb.com/manual/reference/glossary/#term-geojson" TargetMode="External"/><Relationship Id="rId9" Type="http://schemas.openxmlformats.org/officeDocument/2006/relationships/hyperlink" Target="https://docs.mongodb.com/manual/core/2dsphere/" TargetMode="External"/><Relationship Id="rId15" Type="http://schemas.openxmlformats.org/officeDocument/2006/relationships/hyperlink" Target="https://docs.mongodb.com/manual/reference/operator/query/near/#op._S_near" TargetMode="External"/><Relationship Id="rId14" Type="http://schemas.openxmlformats.org/officeDocument/2006/relationships/hyperlink" Target="https://docs.mongodb.com/manual/core/2d/" TargetMode="External"/><Relationship Id="rId17" Type="http://schemas.openxmlformats.org/officeDocument/2006/relationships/hyperlink" Target="https://docs.mongodb.com/manual/core/2dsphere/" TargetMode="External"/><Relationship Id="rId16" Type="http://schemas.openxmlformats.org/officeDocument/2006/relationships/hyperlink" Target="https://docs.mongodb.com/manual/reference/operator/query/nearSphere/#op._S_nearSphere" TargetMode="External"/><Relationship Id="rId5" Type="http://schemas.openxmlformats.org/officeDocument/2006/relationships/hyperlink" Target="https://docs.mongodb.com/manual/core/2dsphere/" TargetMode="External"/><Relationship Id="rId19" Type="http://schemas.openxmlformats.org/officeDocument/2006/relationships/hyperlink" Target="https://docs.mongodb.com/manual/reference/operator/query/nearSphere/#op._S_nearSphere" TargetMode="External"/><Relationship Id="rId6" Type="http://schemas.openxmlformats.org/officeDocument/2006/relationships/hyperlink" Target="https://docs.mongodb.com/manual/reference/operator/query/geoIntersects/#op._S_geoIntersects" TargetMode="External"/><Relationship Id="rId18" Type="http://schemas.openxmlformats.org/officeDocument/2006/relationships/hyperlink" Target="https://docs.mongodb.com/manual/core/2d/" TargetMode="External"/><Relationship Id="rId7" Type="http://schemas.openxmlformats.org/officeDocument/2006/relationships/hyperlink" Target="https://docs.mongodb.com/manual/reference/operator/query/geoWithin/#op._S_geoWithin" TargetMode="External"/><Relationship Id="rId8" Type="http://schemas.openxmlformats.org/officeDocument/2006/relationships/hyperlink" Target="https://docs.mongodb.com/manual/reference/geojson/#geospatial-indexes-store-geojs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mongodb.com/manual/reference/operator/query/all/#op._S_all" TargetMode="External"/><Relationship Id="rId4" Type="http://schemas.openxmlformats.org/officeDocument/2006/relationships/hyperlink" Target="https://docs.mongodb.com/manual/reference/operator/query/elemMatch/#op._S_elemMatch" TargetMode="External"/><Relationship Id="rId5" Type="http://schemas.openxmlformats.org/officeDocument/2006/relationships/hyperlink" Target="https://docs.mongodb.com/manual/reference/operator/query/elemMatch/#op._S_elemMatch" TargetMode="External"/><Relationship Id="rId6" Type="http://schemas.openxmlformats.org/officeDocument/2006/relationships/hyperlink" Target="https://docs.mongodb.com/manual/reference/operator/query/size/#op._S_siz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mongodb.com/manual/reference/operator/query/bitsAllClear/#op._S_bitsAllClear" TargetMode="External"/><Relationship Id="rId4" Type="http://schemas.openxmlformats.org/officeDocument/2006/relationships/hyperlink" Target="https://docs.mongodb.com/manual/reference/operator/query/bitsAllSet/#op._S_bitsAllSet" TargetMode="External"/><Relationship Id="rId5" Type="http://schemas.openxmlformats.org/officeDocument/2006/relationships/hyperlink" Target="https://docs.mongodb.com/manual/reference/operator/query/bitsAnyClear/#op._S_bitsAnyClear" TargetMode="External"/><Relationship Id="rId6" Type="http://schemas.openxmlformats.org/officeDocument/2006/relationships/hyperlink" Target="https://docs.mongodb.com/manual/reference/operator/query/bitsAnySet/#op._S_bitsAnySe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mongodb.com/manual/reference/operator/projection/positional/#proj._S_" TargetMode="External"/><Relationship Id="rId4" Type="http://schemas.openxmlformats.org/officeDocument/2006/relationships/hyperlink" Target="https://docs.mongodb.com/manual/reference/operator/projection/elemMatch/#proj._S_elemMatch" TargetMode="External"/><Relationship Id="rId5" Type="http://schemas.openxmlformats.org/officeDocument/2006/relationships/hyperlink" Target="https://docs.mongodb.com/manual/reference/operator/projection/elemMatch/#proj._S_elemMatch" TargetMode="External"/><Relationship Id="rId6" Type="http://schemas.openxmlformats.org/officeDocument/2006/relationships/hyperlink" Target="https://docs.mongodb.com/manual/reference/operator/aggregation/meta/#proj._S_meta" TargetMode="External"/><Relationship Id="rId7" Type="http://schemas.openxmlformats.org/officeDocument/2006/relationships/hyperlink" Target="https://docs.mongodb.com/manual/reference/operator/query/text/#op._S_text" TargetMode="External"/><Relationship Id="rId8" Type="http://schemas.openxmlformats.org/officeDocument/2006/relationships/hyperlink" Target="https://docs.mongodb.com/manual/reference/operator/projection/slice/#proj._S_slice" TargetMode="Externa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mongodb.com/manual/reference/operator/query/nin/#op._S_nin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ongodb.com/manual/reference/operator/query/eq/#op._S_eq" TargetMode="External"/><Relationship Id="rId4" Type="http://schemas.openxmlformats.org/officeDocument/2006/relationships/hyperlink" Target="https://docs.mongodb.com/manual/reference/operator/query/gt/#op._S_gt" TargetMode="External"/><Relationship Id="rId9" Type="http://schemas.openxmlformats.org/officeDocument/2006/relationships/hyperlink" Target="https://docs.mongodb.com/manual/reference/operator/query/ne/#op._S_ne" TargetMode="External"/><Relationship Id="rId5" Type="http://schemas.openxmlformats.org/officeDocument/2006/relationships/hyperlink" Target="https://docs.mongodb.com/manual/reference/operator/query/gte/#op._S_gte" TargetMode="External"/><Relationship Id="rId6" Type="http://schemas.openxmlformats.org/officeDocument/2006/relationships/hyperlink" Target="https://docs.mongodb.com/manual/reference/operator/query/in/#op._S_in" TargetMode="External"/><Relationship Id="rId7" Type="http://schemas.openxmlformats.org/officeDocument/2006/relationships/hyperlink" Target="https://docs.mongodb.com/manual/reference/operator/query/lt/#op._S_lt" TargetMode="External"/><Relationship Id="rId8" Type="http://schemas.openxmlformats.org/officeDocument/2006/relationships/hyperlink" Target="https://docs.mongodb.com/manual/reference/operator/query/lte/#op._S_lt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mongodb.com/manual/reference/operator/query/and/#op._S_and" TargetMode="External"/><Relationship Id="rId4" Type="http://schemas.openxmlformats.org/officeDocument/2006/relationships/hyperlink" Target="https://docs.mongodb.com/manual/reference/operator/query/not/#op._S_not" TargetMode="External"/><Relationship Id="rId5" Type="http://schemas.openxmlformats.org/officeDocument/2006/relationships/hyperlink" Target="https://docs.mongodb.com/manual/reference/operator/query/nor/#op._S_nor" TargetMode="External"/><Relationship Id="rId6" Type="http://schemas.openxmlformats.org/officeDocument/2006/relationships/hyperlink" Target="https://docs.mongodb.com/manual/reference/operator/query/or/#op._S_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mongodb.com/manual/reference/operator/query/exists/#op._S_exists" TargetMode="External"/><Relationship Id="rId4" Type="http://schemas.openxmlformats.org/officeDocument/2006/relationships/hyperlink" Target="https://docs.mongodb.com/manual/reference/operator/query/type/#op._S_typ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154955" y="964735"/>
            <a:ext cx="8825658" cy="7466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/>
              <a:t>MONGODB OPERATORS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1253629" y="44081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$exists</a:t>
            </a:r>
            <a:endParaRPr/>
          </a:p>
        </p:txBody>
      </p:sp>
      <p:pic>
        <p:nvPicPr>
          <p:cNvPr id="152" name="Google Shape;15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525" y="1667650"/>
            <a:ext cx="5431800" cy="44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Evaluation Operators</a:t>
            </a:r>
            <a:endParaRPr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1154954" y="2231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{81A0F7E7-6E4C-4D47-BED4-85A2C62CDA2A}</a:tableStyleId>
              </a:tblPr>
              <a:tblGrid>
                <a:gridCol w="4380700"/>
                <a:gridCol w="4380700"/>
              </a:tblGrid>
              <a:tr h="35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Name</a:t>
                      </a:r>
                      <a:endParaRPr/>
                    </a:p>
                  </a:txBody>
                  <a:tcPr marT="32850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Description</a:t>
                      </a:r>
                      <a:endParaRPr/>
                    </a:p>
                  </a:txBody>
                  <a:tcPr marT="32850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/>
                        </a:rPr>
                        <a:t>$expr</a:t>
                      </a:r>
                      <a:endParaRPr sz="1300" u="none" cap="none" strike="noStrike"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Allows use of aggregation expressions within the query language.</a:t>
                      </a:r>
                      <a:endParaRPr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4"/>
                        </a:rPr>
                        <a:t>$jsonSchema</a:t>
                      </a:r>
                      <a:endParaRPr sz="1300" u="none" cap="none" strike="noStrike"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Validate documents against the given JSON Schema.</a:t>
                      </a:r>
                      <a:endParaRPr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5"/>
                        </a:rPr>
                        <a:t>$mod</a:t>
                      </a:r>
                      <a:endParaRPr sz="1300" u="none" cap="none" strike="noStrike"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Performs a modulo operation on the value of a field and selects documents with a specified result.</a:t>
                      </a:r>
                      <a:endParaRPr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6"/>
                        </a:rPr>
                        <a:t>$regex</a:t>
                      </a:r>
                      <a:endParaRPr sz="1300" u="none" cap="none" strike="noStrike"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Selects documents where values match a specified regular expression.</a:t>
                      </a:r>
                      <a:endParaRPr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7"/>
                        </a:rPr>
                        <a:t>$text</a:t>
                      </a:r>
                      <a:endParaRPr sz="1300" u="none" cap="none" strike="noStrike"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Performs text search.</a:t>
                      </a:r>
                      <a:endParaRPr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8"/>
                        </a:rPr>
                        <a:t>$where</a:t>
                      </a:r>
                      <a:endParaRPr sz="1300" u="none" cap="none" strike="noStrike"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Matches documents that satisfy a JavaScript expression.</a:t>
                      </a:r>
                      <a:endParaRPr/>
                    </a:p>
                  </a:txBody>
                  <a:tcPr marT="60225" marB="65700" marR="27375" marL="27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$expr and $rogex</a:t>
            </a:r>
            <a:endParaRPr/>
          </a:p>
        </p:txBody>
      </p:sp>
      <p:pic>
        <p:nvPicPr>
          <p:cNvPr id="164" name="Google Shape;164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19" y="2273417"/>
            <a:ext cx="5304276" cy="397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9707" y="2273417"/>
            <a:ext cx="5304276" cy="3976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Geospatial Operators</a:t>
            </a:r>
            <a:endParaRPr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1154953" y="2239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{81A0F7E7-6E4C-4D47-BED4-85A2C62CDA2A}</a:tableStyleId>
              </a:tblPr>
              <a:tblGrid>
                <a:gridCol w="4380700"/>
                <a:gridCol w="4380700"/>
              </a:tblGrid>
              <a:tr h="28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Name</a:t>
                      </a:r>
                      <a:endParaRPr/>
                    </a:p>
                  </a:txBody>
                  <a:tcPr marT="27050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Description</a:t>
                      </a:r>
                      <a:endParaRPr/>
                    </a:p>
                  </a:txBody>
                  <a:tcPr marT="27050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/>
                        </a:rPr>
                        <a:t>$geoIntersects</a:t>
                      </a:r>
                      <a:endParaRPr sz="1100" u="none" cap="none" strike="noStrike"/>
                    </a:p>
                  </a:txBody>
                  <a:tcPr marT="49575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Selects geometries that intersect with a </a:t>
                      </a: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GeoJSON</a:t>
                      </a:r>
                      <a:r>
                        <a:rPr lang="en-US" sz="1100" u="none" cap="none" strike="noStrike"/>
                        <a:t> geometry. The </a:t>
                      </a: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2dsphere</a:t>
                      </a:r>
                      <a:r>
                        <a:rPr lang="en-US" sz="1100" u="none" cap="none" strike="noStrike"/>
                        <a:t> index supports </a:t>
                      </a: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6"/>
                        </a:rPr>
                        <a:t>$geoIntersects</a:t>
                      </a:r>
                      <a:r>
                        <a:rPr lang="en-US" sz="1100" u="none" cap="none" strike="noStrike"/>
                        <a:t>.</a:t>
                      </a:r>
                      <a:endParaRPr/>
                    </a:p>
                  </a:txBody>
                  <a:tcPr marT="49575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7"/>
                        </a:rPr>
                        <a:t>$geoWithin</a:t>
                      </a:r>
                      <a:endParaRPr sz="1100" u="none" cap="none" strike="noStrike"/>
                    </a:p>
                  </a:txBody>
                  <a:tcPr marT="49575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Selects geometries within a bounding </a:t>
                      </a: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hlinkClick r:id="rId8"/>
                        </a:rPr>
                        <a:t>GeoJSON geometry</a:t>
                      </a:r>
                      <a:r>
                        <a:rPr lang="en-US" sz="1100" u="none" cap="none" strike="noStrike"/>
                        <a:t>. The </a:t>
                      </a: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hlinkClick r:id="rId9"/>
                        </a:rPr>
                        <a:t>2dsphere</a:t>
                      </a:r>
                      <a:r>
                        <a:rPr lang="en-US" sz="1100" u="none" cap="none" strike="noStrike"/>
                        <a:t> and </a:t>
                      </a: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hlinkClick r:id="rId10"/>
                        </a:rPr>
                        <a:t>2d</a:t>
                      </a:r>
                      <a:r>
                        <a:rPr lang="en-US" sz="1100" u="none" cap="none" strike="noStrike"/>
                        <a:t> indexes support </a:t>
                      </a: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11"/>
                        </a:rPr>
                        <a:t>$geoWithin</a:t>
                      </a:r>
                      <a:r>
                        <a:rPr lang="en-US" sz="1100" u="none" cap="none" strike="noStrike"/>
                        <a:t>.</a:t>
                      </a:r>
                      <a:endParaRPr/>
                    </a:p>
                  </a:txBody>
                  <a:tcPr marT="49575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9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12"/>
                        </a:rPr>
                        <a:t>$near</a:t>
                      </a:r>
                      <a:endParaRPr sz="1100" u="none" cap="none" strike="noStrike"/>
                    </a:p>
                  </a:txBody>
                  <a:tcPr marT="49575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Returns geospatial objects in proximity to a point. Requires a geospatial index. The </a:t>
                      </a: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hlinkClick r:id="rId13"/>
                        </a:rPr>
                        <a:t>2dsphere</a:t>
                      </a:r>
                      <a:r>
                        <a:rPr lang="en-US" sz="1100" u="none" cap="none" strike="noStrike"/>
                        <a:t> and </a:t>
                      </a: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hlinkClick r:id="rId14"/>
                        </a:rPr>
                        <a:t>2d</a:t>
                      </a:r>
                      <a:r>
                        <a:rPr lang="en-US" sz="1100" u="none" cap="none" strike="noStrike"/>
                        <a:t> indexes support </a:t>
                      </a: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15"/>
                        </a:rPr>
                        <a:t>$near</a:t>
                      </a:r>
                      <a:r>
                        <a:rPr lang="en-US" sz="1100" u="none" cap="none" strike="noStrike"/>
                        <a:t>.</a:t>
                      </a:r>
                      <a:endParaRPr/>
                    </a:p>
                  </a:txBody>
                  <a:tcPr marT="49575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4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16"/>
                        </a:rPr>
                        <a:t>$nearSphere</a:t>
                      </a:r>
                      <a:endParaRPr sz="1100" u="none" cap="none" strike="noStrike"/>
                    </a:p>
                  </a:txBody>
                  <a:tcPr marT="49575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Returns geospatial objects in proximity to a point on a sphere. Requires a geospatial index. The </a:t>
                      </a: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hlinkClick r:id="rId17"/>
                        </a:rPr>
                        <a:t>2dsphere</a:t>
                      </a:r>
                      <a:r>
                        <a:rPr lang="en-US" sz="1100" u="none" cap="none" strike="noStrike"/>
                        <a:t> and </a:t>
                      </a: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hlinkClick r:id="rId18"/>
                        </a:rPr>
                        <a:t>2d</a:t>
                      </a:r>
                      <a:r>
                        <a:rPr lang="en-US" sz="1100" u="none" cap="none" strike="noStrike"/>
                        <a:t> indexes support </a:t>
                      </a: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19"/>
                        </a:rPr>
                        <a:t>$nearSphere</a:t>
                      </a:r>
                      <a:r>
                        <a:rPr lang="en-US" sz="1100" u="none" cap="none" strike="noStrike"/>
                        <a:t>.</a:t>
                      </a:r>
                      <a:endParaRPr/>
                    </a:p>
                  </a:txBody>
                  <a:tcPr marT="49575" marB="54075" marR="22525" marL="22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Array Operators</a:t>
            </a:r>
            <a:endParaRPr/>
          </a:p>
        </p:txBody>
      </p:sp>
      <p:graphicFrame>
        <p:nvGraphicFramePr>
          <p:cNvPr id="177" name="Google Shape;177;p27"/>
          <p:cNvGraphicFramePr/>
          <p:nvPr/>
        </p:nvGraphicFramePr>
        <p:xfrm>
          <a:off x="1187449" y="2491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{81A0F7E7-6E4C-4D47-BED4-85A2C62CDA2A}</a:tableStyleId>
              </a:tblPr>
              <a:tblGrid>
                <a:gridCol w="4380700"/>
                <a:gridCol w="4380700"/>
              </a:tblGrid>
              <a:tr h="90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/>
                        </a:rPr>
                        <a:t>$all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Matches arrays that contain all elements specified in the query.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4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4"/>
                        </a:rPr>
                        <a:t>$elemMatch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Selects documents if element in the array field matches all the specified </a:t>
                      </a: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5"/>
                        </a:rPr>
                        <a:t>$elemMatch</a:t>
                      </a:r>
                      <a:r>
                        <a:rPr lang="en-US" sz="1800" u="none" cap="none" strike="noStrike"/>
                        <a:t> conditions.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6"/>
                        </a:rPr>
                        <a:t>$size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Selects documents if the array field is a specified size.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$elemMatch</a:t>
            </a:r>
            <a:endParaRPr/>
          </a:p>
        </p:txBody>
      </p:sp>
      <p:pic>
        <p:nvPicPr>
          <p:cNvPr id="183" name="Google Shape;183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583" y="2189527"/>
            <a:ext cx="7147421" cy="428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Bitwise Operators</a:t>
            </a:r>
            <a:endParaRPr/>
          </a:p>
        </p:txBody>
      </p:sp>
      <p:graphicFrame>
        <p:nvGraphicFramePr>
          <p:cNvPr id="189" name="Google Shape;189;p29"/>
          <p:cNvGraphicFramePr/>
          <p:nvPr/>
        </p:nvGraphicFramePr>
        <p:xfrm>
          <a:off x="1154953" y="22734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{81A0F7E7-6E4C-4D47-BED4-85A2C62CDA2A}</a:tableStyleId>
              </a:tblPr>
              <a:tblGrid>
                <a:gridCol w="4380700"/>
                <a:gridCol w="4380700"/>
              </a:tblGrid>
              <a:tr h="36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/>
                    </a:p>
                  </a:txBody>
                  <a:tcPr marT="3547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Description</a:t>
                      </a:r>
                      <a:endParaRPr/>
                    </a:p>
                  </a:txBody>
                  <a:tcPr marT="3547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9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/>
                        </a:rPr>
                        <a:t>$bitsAllClear</a:t>
                      </a:r>
                      <a:endParaRPr sz="1400" u="none" cap="none" strike="noStrike"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Matches numeric or binary values in which a set of bit positions </a:t>
                      </a:r>
                      <a:r>
                        <a:rPr i="1" lang="en-US" sz="1400" u="none" cap="none" strike="noStrike"/>
                        <a:t>all</a:t>
                      </a:r>
                      <a:r>
                        <a:rPr lang="en-US" sz="1400" u="none" cap="none" strike="noStrike"/>
                        <a:t> have a value of </a:t>
                      </a:r>
                      <a:r>
                        <a:rPr lang="en-US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r>
                        <a:rPr lang="en-US" sz="1400" u="none" cap="none" strike="noStrike"/>
                        <a:t>.</a:t>
                      </a:r>
                      <a:endParaRPr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9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4"/>
                        </a:rPr>
                        <a:t>$bitsAllSet</a:t>
                      </a:r>
                      <a:endParaRPr sz="1400" u="none" cap="none" strike="noStrike"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Matches numeric or binary values in which a set of bit positions </a:t>
                      </a:r>
                      <a:r>
                        <a:rPr i="1" lang="en-US" sz="1400" u="none" cap="none" strike="noStrike"/>
                        <a:t>all</a:t>
                      </a:r>
                      <a:r>
                        <a:rPr lang="en-US" sz="1400" u="none" cap="none" strike="noStrike"/>
                        <a:t> have a value of </a:t>
                      </a:r>
                      <a:r>
                        <a:rPr lang="en-US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-US" sz="1400" u="none" cap="none" strike="noStrike"/>
                        <a:t>.</a:t>
                      </a:r>
                      <a:endParaRPr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9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5"/>
                        </a:rPr>
                        <a:t>$bitsAnyClear</a:t>
                      </a:r>
                      <a:endParaRPr sz="1400" u="none" cap="none" strike="noStrike"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Matches numeric or binary values in which </a:t>
                      </a:r>
                      <a:r>
                        <a:rPr i="1" lang="en-US" sz="1400" u="none" cap="none" strike="noStrike"/>
                        <a:t>any</a:t>
                      </a:r>
                      <a:r>
                        <a:rPr lang="en-US" sz="1400" u="none" cap="none" strike="noStrike"/>
                        <a:t> bit from a set of bit positions has a value of </a:t>
                      </a:r>
                      <a:r>
                        <a:rPr lang="en-US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r>
                        <a:rPr lang="en-US" sz="1400" u="none" cap="none" strike="noStrike"/>
                        <a:t>.</a:t>
                      </a:r>
                      <a:endParaRPr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9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6"/>
                        </a:rPr>
                        <a:t>$bitsAnySet</a:t>
                      </a:r>
                      <a:endParaRPr sz="1400" u="none" cap="none" strike="noStrike"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Matches numeric or binary values in which </a:t>
                      </a:r>
                      <a:r>
                        <a:rPr i="1" lang="en-US" sz="1400" u="none" cap="none" strike="noStrike"/>
                        <a:t>any</a:t>
                      </a:r>
                      <a:r>
                        <a:rPr lang="en-US" sz="1400" u="none" cap="none" strike="noStrike"/>
                        <a:t> bit from a set of bit positions has a value of </a:t>
                      </a:r>
                      <a:r>
                        <a:rPr lang="en-US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-US" sz="1400" u="none" cap="none" strike="noStrike"/>
                        <a:t>.</a:t>
                      </a:r>
                      <a:endParaRPr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Projection Operators</a:t>
            </a:r>
            <a:endParaRPr/>
          </a:p>
        </p:txBody>
      </p:sp>
      <p:graphicFrame>
        <p:nvGraphicFramePr>
          <p:cNvPr id="195" name="Google Shape;195;p30"/>
          <p:cNvGraphicFramePr/>
          <p:nvPr/>
        </p:nvGraphicFramePr>
        <p:xfrm>
          <a:off x="1187450" y="2658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{81A0F7E7-6E4C-4D47-BED4-85A2C62CDA2A}</a:tableStyleId>
              </a:tblPr>
              <a:tblGrid>
                <a:gridCol w="2628425"/>
                <a:gridCol w="6133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/>
                    </a:p>
                  </a:txBody>
                  <a:tcPr marT="457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/>
                    </a:p>
                  </a:txBody>
                  <a:tcPr marT="457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/>
                        </a:rPr>
                        <a:t>$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Projects the first element in an array that matches the query condition.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4"/>
                        </a:rPr>
                        <a:t>$elemMatch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Projects the first element in an array that matches the specified </a:t>
                      </a: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5"/>
                        </a:rPr>
                        <a:t>$elemMatch</a:t>
                      </a:r>
                      <a:r>
                        <a:rPr lang="en-US" sz="1800" u="none" cap="none" strike="noStrike"/>
                        <a:t> condition.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6"/>
                        </a:rPr>
                        <a:t>$meta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Projects the document’s score assigned during </a:t>
                      </a: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7"/>
                        </a:rPr>
                        <a:t>$text</a:t>
                      </a:r>
                      <a:r>
                        <a:rPr lang="en-US" sz="1800" u="none" cap="none" strike="noStrike"/>
                        <a:t> operation.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8"/>
                        </a:rPr>
                        <a:t>$slice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Limits the number of elements projected from an array. Supports skip and limit slices.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154954" y="612396"/>
            <a:ext cx="8761413" cy="1068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Comparison Operators</a:t>
            </a:r>
            <a:endParaRPr/>
          </a:p>
        </p:txBody>
      </p:sp>
      <p:graphicFrame>
        <p:nvGraphicFramePr>
          <p:cNvPr id="98" name="Google Shape;98;p15"/>
          <p:cNvGraphicFramePr/>
          <p:nvPr/>
        </p:nvGraphicFramePr>
        <p:xfrm>
          <a:off x="1154954" y="2181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{81A0F7E7-6E4C-4D47-BED4-85A2C62CDA2A}</a:tableStyleId>
              </a:tblPr>
              <a:tblGrid>
                <a:gridCol w="2628425"/>
                <a:gridCol w="6133000"/>
              </a:tblGrid>
              <a:tr h="30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Name</a:t>
                      </a:r>
                      <a:endParaRPr/>
                    </a:p>
                  </a:txBody>
                  <a:tcPr marT="306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Description</a:t>
                      </a:r>
                      <a:endParaRPr/>
                    </a:p>
                  </a:txBody>
                  <a:tcPr marT="306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/>
                        </a:rPr>
                        <a:t>$eq</a:t>
                      </a:r>
                      <a:endParaRPr sz="1200" u="none" cap="none" strike="noStrike"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Matches values that are equal to a specified value.</a:t>
                      </a:r>
                      <a:endParaRPr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4"/>
                        </a:rPr>
                        <a:t>$gt</a:t>
                      </a:r>
                      <a:endParaRPr sz="1200" u="none" cap="none" strike="noStrike"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Matches values that are greater than a specified value.</a:t>
                      </a:r>
                      <a:endParaRPr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5"/>
                        </a:rPr>
                        <a:t>$gte</a:t>
                      </a:r>
                      <a:endParaRPr sz="1200" u="none" cap="none" strike="noStrike"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Matches values that are greater than or equal to a specified value.</a:t>
                      </a:r>
                      <a:endParaRPr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6"/>
                        </a:rPr>
                        <a:t>$in</a:t>
                      </a:r>
                      <a:endParaRPr sz="1200" u="none" cap="none" strike="noStrike"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Matches any of the values specified in an array.</a:t>
                      </a:r>
                      <a:endParaRPr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7"/>
                        </a:rPr>
                        <a:t>$lt</a:t>
                      </a:r>
                      <a:endParaRPr sz="1200" u="none" cap="none" strike="noStrike"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Matches values that are less than a specified value.</a:t>
                      </a:r>
                      <a:endParaRPr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8"/>
                        </a:rPr>
                        <a:t>$lte</a:t>
                      </a:r>
                      <a:endParaRPr sz="1200" u="none" cap="none" strike="noStrike"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Matches values that are less than or equal to a specified value.</a:t>
                      </a:r>
                      <a:endParaRPr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9"/>
                        </a:rPr>
                        <a:t>$ne</a:t>
                      </a:r>
                      <a:endParaRPr sz="1200" u="none" cap="none" strike="noStrike"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Matches all values that are not equal to a specified value.</a:t>
                      </a:r>
                      <a:endParaRPr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10"/>
                        </a:rPr>
                        <a:t>$nin</a:t>
                      </a:r>
                      <a:endParaRPr sz="1200" u="none" cap="none" strike="noStrike"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Matches none of the values specified in an array.</a:t>
                      </a:r>
                      <a:endParaRPr/>
                    </a:p>
                  </a:txBody>
                  <a:tcPr marT="56100" marB="61175" marR="25500" marL="255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105629" y="25331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$gt and $gte</a:t>
            </a:r>
            <a:endParaRPr/>
          </a:p>
        </p:txBody>
      </p:sp>
      <p:pic>
        <p:nvPicPr>
          <p:cNvPr id="104" name="Google Shape;10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75" y="1539350"/>
            <a:ext cx="5232300" cy="46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6700" y="1539375"/>
            <a:ext cx="5232300" cy="46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164829" y="322393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$lt and $lte</a:t>
            </a:r>
            <a:endParaRPr/>
          </a:p>
        </p:txBody>
      </p:sp>
      <p:pic>
        <p:nvPicPr>
          <p:cNvPr id="111" name="Google Shape;11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100" y="1499875"/>
            <a:ext cx="5520000" cy="47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550" y="1499876"/>
            <a:ext cx="5196350" cy="46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204279" y="421093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$ne and $nin</a:t>
            </a:r>
            <a:endParaRPr/>
          </a:p>
        </p:txBody>
      </p:sp>
      <p:pic>
        <p:nvPicPr>
          <p:cNvPr id="118" name="Google Shape;11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675" y="1953800"/>
            <a:ext cx="5476500" cy="46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3875" y="1953900"/>
            <a:ext cx="5476450" cy="46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Logical Operators</a:t>
            </a:r>
            <a:endParaRPr/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1154953" y="22230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{81A0F7E7-6E4C-4D47-BED4-85A2C62CDA2A}</a:tableStyleId>
              </a:tblPr>
              <a:tblGrid>
                <a:gridCol w="4380700"/>
                <a:gridCol w="4380700"/>
              </a:tblGrid>
              <a:tr h="372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/>
                    </a:p>
                  </a:txBody>
                  <a:tcPr marT="3547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Description</a:t>
                      </a:r>
                      <a:endParaRPr/>
                    </a:p>
                  </a:txBody>
                  <a:tcPr marT="3547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/>
                        </a:rPr>
                        <a:t>$and</a:t>
                      </a:r>
                      <a:endParaRPr sz="1400" u="none" cap="none" strike="noStrike"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Joins query clauses with a logical </a:t>
                      </a:r>
                      <a:r>
                        <a:rPr lang="en-US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AND</a:t>
                      </a:r>
                      <a:r>
                        <a:rPr lang="en-US" sz="1400" u="none" cap="none" strike="noStrike"/>
                        <a:t> returns all documents that match the conditions of both clauses.</a:t>
                      </a:r>
                      <a:endParaRPr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4"/>
                        </a:rPr>
                        <a:t>$not</a:t>
                      </a:r>
                      <a:endParaRPr sz="1400" u="none" cap="none" strike="noStrike"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Inverts the effect of a query expression and returns documents that do </a:t>
                      </a:r>
                      <a:r>
                        <a:rPr i="1" lang="en-US" sz="1400" u="none" cap="none" strike="noStrike"/>
                        <a:t>not</a:t>
                      </a:r>
                      <a:r>
                        <a:rPr lang="en-US" sz="1400" u="none" cap="none" strike="noStrike"/>
                        <a:t> match the query expression.</a:t>
                      </a:r>
                      <a:endParaRPr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5"/>
                        </a:rPr>
                        <a:t>$nor</a:t>
                      </a:r>
                      <a:endParaRPr sz="1400" u="none" cap="none" strike="noStrike"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Joins query clauses with a logical </a:t>
                      </a:r>
                      <a:r>
                        <a:rPr lang="en-US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NOR</a:t>
                      </a:r>
                      <a:r>
                        <a:rPr lang="en-US" sz="1400" u="none" cap="none" strike="noStrike"/>
                        <a:t> returns all documents that fail to match both clauses.</a:t>
                      </a:r>
                      <a:endParaRPr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6"/>
                        </a:rPr>
                        <a:t>$or</a:t>
                      </a:r>
                      <a:endParaRPr sz="1400" u="none" cap="none" strike="noStrike"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Joins query clauses with a logical </a:t>
                      </a:r>
                      <a:r>
                        <a:rPr lang="en-US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OR</a:t>
                      </a:r>
                      <a:r>
                        <a:rPr lang="en-US" sz="1400" u="none" cap="none" strike="noStrike"/>
                        <a:t> returns all documents that match the conditions of either clause.</a:t>
                      </a:r>
                      <a:endParaRPr/>
                    </a:p>
                  </a:txBody>
                  <a:tcPr marT="65025" marB="70925" marR="29550" marL="295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$and &amp; $or</a:t>
            </a:r>
            <a:endParaRPr/>
          </a:p>
        </p:txBody>
      </p:sp>
      <p:pic>
        <p:nvPicPr>
          <p:cNvPr id="131" name="Google Shape;13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803" y="2181137"/>
            <a:ext cx="5285213" cy="4244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0986" y="2181137"/>
            <a:ext cx="5285213" cy="4244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1145079" y="371743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$not and $nor</a:t>
            </a:r>
            <a:endParaRPr/>
          </a:p>
        </p:txBody>
      </p:sp>
      <p:pic>
        <p:nvPicPr>
          <p:cNvPr id="138" name="Google Shape;13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325" y="1845251"/>
            <a:ext cx="5208900" cy="45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0650" y="1805776"/>
            <a:ext cx="5209025" cy="462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Element Operators</a:t>
            </a:r>
            <a:endParaRPr/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1154954" y="2773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{81A0F7E7-6E4C-4D47-BED4-85A2C62CDA2A}</a:tableStyleId>
              </a:tblPr>
              <a:tblGrid>
                <a:gridCol w="2628425"/>
                <a:gridCol w="6133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/>
                    </a:p>
                  </a:txBody>
                  <a:tcPr marT="457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/>
                    </a:p>
                  </a:txBody>
                  <a:tcPr marT="457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3"/>
                        </a:rPr>
                        <a:t>$exists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Matches documents that have the specified field.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  <a:hlinkClick r:id="rId4"/>
                        </a:rPr>
                        <a:t>$type</a:t>
                      </a:r>
                      <a:endParaRPr sz="1800" u="none" cap="none" strike="noStrike"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Selects documents if a field is of the specified type.</a:t>
                      </a:r>
                      <a:endParaRPr/>
                    </a:p>
                  </a:txBody>
                  <a:tcPr marT="83825" marB="91450" marR="38100" marL="381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EB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2"/>
          <p:cNvSpPr/>
          <p:nvPr/>
        </p:nvSpPr>
        <p:spPr>
          <a:xfrm>
            <a:off x="-32496" y="-88265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