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1"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4" d="100"/>
          <a:sy n="114"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11/22/19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11/22/19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11/22/19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11/22/19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D8-10D3-405E-9D2D-FB03F7EFBDD7}"/>
              </a:ext>
            </a:extLst>
          </p:cNvPr>
          <p:cNvSpPr>
            <a:spLocks noGrp="1"/>
          </p:cNvSpPr>
          <p:nvPr>
            <p:ph type="ctrTitle"/>
          </p:nvPr>
        </p:nvSpPr>
        <p:spPr>
          <a:xfrm>
            <a:off x="2432194" y="1134506"/>
            <a:ext cx="5518066" cy="2268559"/>
          </a:xfrm>
        </p:spPr>
        <p:txBody>
          <a:bodyPr>
            <a:noAutofit/>
          </a:bodyPr>
          <a:lstStyle/>
          <a:p>
            <a:r>
              <a:rPr lang="en-US" sz="4000" dirty="0"/>
              <a:t>Collaborative Filtering Recommendation System with Apache Spark using Scala</a:t>
            </a:r>
          </a:p>
        </p:txBody>
      </p:sp>
      <p:sp>
        <p:nvSpPr>
          <p:cNvPr id="3" name="Subtitle 2">
            <a:extLst>
              <a:ext uri="{FF2B5EF4-FFF2-40B4-BE49-F238E27FC236}">
                <a16:creationId xmlns:a16="http://schemas.microsoft.com/office/drawing/2014/main" id="{D9A972B4-A037-4897-8DF3-5C1EEA3290AE}"/>
              </a:ext>
            </a:extLst>
          </p:cNvPr>
          <p:cNvSpPr>
            <a:spLocks noGrp="1"/>
          </p:cNvSpPr>
          <p:nvPr>
            <p:ph type="subTitle" idx="1"/>
          </p:nvPr>
        </p:nvSpPr>
        <p:spPr>
          <a:xfrm>
            <a:off x="2919231" y="3403065"/>
            <a:ext cx="5357600" cy="1160213"/>
          </a:xfrm>
        </p:spPr>
        <p:txBody>
          <a:bodyPr/>
          <a:lstStyle/>
          <a:p>
            <a:pPr marL="285750" indent="-285750">
              <a:buFontTx/>
              <a:buChar char="-"/>
            </a:pPr>
            <a:r>
              <a:rPr lang="en-US" dirty="0"/>
              <a:t>Ritvik Chauhan and </a:t>
            </a:r>
            <a:r>
              <a:rPr lang="en-US" dirty="0" err="1"/>
              <a:t>Supriya</a:t>
            </a:r>
            <a:endParaRPr lang="en-US" dirty="0"/>
          </a:p>
          <a:p>
            <a:r>
              <a:rPr lang="en-US" dirty="0"/>
              <a:t>Team 12</a:t>
            </a:r>
          </a:p>
        </p:txBody>
      </p:sp>
    </p:spTree>
    <p:extLst>
      <p:ext uri="{BB962C8B-B14F-4D97-AF65-F5344CB8AC3E}">
        <p14:creationId xmlns:p14="http://schemas.microsoft.com/office/powerpoint/2010/main" val="89306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DED2-2002-4C8B-8C4C-E156E1184F87}"/>
              </a:ext>
            </a:extLst>
          </p:cNvPr>
          <p:cNvSpPr>
            <a:spLocks noGrp="1"/>
          </p:cNvSpPr>
          <p:nvPr>
            <p:ph type="title"/>
          </p:nvPr>
        </p:nvSpPr>
        <p:spPr/>
        <p:txBody>
          <a:bodyPr/>
          <a:lstStyle/>
          <a:p>
            <a:r>
              <a:rPr lang="en-US" dirty="0"/>
              <a:t>Why Recommendation System?</a:t>
            </a:r>
          </a:p>
        </p:txBody>
      </p:sp>
      <p:sp>
        <p:nvSpPr>
          <p:cNvPr id="3" name="Content Placeholder 2">
            <a:extLst>
              <a:ext uri="{FF2B5EF4-FFF2-40B4-BE49-F238E27FC236}">
                <a16:creationId xmlns:a16="http://schemas.microsoft.com/office/drawing/2014/main" id="{D16D78DB-D843-489C-9AD3-E50AA73532FC}"/>
              </a:ext>
            </a:extLst>
          </p:cNvPr>
          <p:cNvSpPr>
            <a:spLocks noGrp="1"/>
          </p:cNvSpPr>
          <p:nvPr>
            <p:ph idx="1"/>
          </p:nvPr>
        </p:nvSpPr>
        <p:spPr/>
        <p:txBody>
          <a:bodyPr/>
          <a:lstStyle/>
          <a:p>
            <a:r>
              <a:rPr lang="en-US" dirty="0"/>
              <a:t>A recommender system refers to a system that is capable of predicting the future preference of a set of items for a user. It is a subclass of information filtering system that seeks to predict the rating or preference a user would give to a particular item. These systems are utilized enormously across multiple industries. Recommender systems are most commonly used as playlist generators for video and music services like Netflix, YouTube and Spotify, or product recommenders for services such as Amazon, or content recommenders for social media platforms such as Facebook and Twitter.</a:t>
            </a:r>
          </a:p>
        </p:txBody>
      </p:sp>
    </p:spTree>
    <p:extLst>
      <p:ext uri="{BB962C8B-B14F-4D97-AF65-F5344CB8AC3E}">
        <p14:creationId xmlns:p14="http://schemas.microsoft.com/office/powerpoint/2010/main" val="376291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F897B-25B3-417C-88A3-833905EB7AE9}"/>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dirty="0"/>
              <a:t>Use Cases</a:t>
            </a:r>
            <a:endParaRPr lang="en-US"/>
          </a:p>
        </p:txBody>
      </p:sp>
      <p:sp>
        <p:nvSpPr>
          <p:cNvPr id="6" name="TextBox 5">
            <a:extLst>
              <a:ext uri="{FF2B5EF4-FFF2-40B4-BE49-F238E27FC236}">
                <a16:creationId xmlns:a16="http://schemas.microsoft.com/office/drawing/2014/main" id="{948DB215-472C-204B-BF5D-02F31D05529B}"/>
              </a:ext>
            </a:extLst>
          </p:cNvPr>
          <p:cNvSpPr txBox="1"/>
          <p:nvPr/>
        </p:nvSpPr>
        <p:spPr>
          <a:xfrm>
            <a:off x="1975805" y="2052116"/>
            <a:ext cx="2658877"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buFont typeface="Wingdings" panose="05000000000000000000" pitchFamily="2" charset="2"/>
              <a:buChar char="§"/>
            </a:pPr>
            <a:r>
              <a:rPr lang="en-US" sz="2000" dirty="0"/>
              <a:t>In This case, we aim to recommend movies to our customers.</a:t>
            </a:r>
          </a:p>
          <a:p>
            <a:pPr defTabSz="914400">
              <a:lnSpc>
                <a:spcPct val="120000"/>
              </a:lnSpc>
              <a:spcAft>
                <a:spcPts val="600"/>
              </a:spcAft>
              <a:buClr>
                <a:schemeClr val="accent6"/>
              </a:buClr>
              <a:buSzPct val="90000"/>
              <a:buFont typeface="Wingdings" panose="05000000000000000000" pitchFamily="2" charset="2"/>
              <a:buChar char="§"/>
            </a:pPr>
            <a:r>
              <a:rPr lang="en-US" sz="2000" dirty="0"/>
              <a:t>In order to do that we will target movie ratings as a domain to find similarity between two movies</a:t>
            </a:r>
          </a:p>
        </p:txBody>
      </p:sp>
      <p:pic>
        <p:nvPicPr>
          <p:cNvPr id="5" name="Content Placeholder 4" descr="A close up of a white wall&#10;&#10;Description automatically generated">
            <a:extLst>
              <a:ext uri="{FF2B5EF4-FFF2-40B4-BE49-F238E27FC236}">
                <a16:creationId xmlns:a16="http://schemas.microsoft.com/office/drawing/2014/main" id="{0B6B747D-E924-C64F-809A-8C969583931E}"/>
              </a:ext>
            </a:extLst>
          </p:cNvPr>
          <p:cNvPicPr>
            <a:picLocks noGrp="1" noChangeAspect="1"/>
          </p:cNvPicPr>
          <p:nvPr>
            <p:ph idx="1"/>
          </p:nvPr>
        </p:nvPicPr>
        <p:blipFill>
          <a:blip r:embed="rId5"/>
          <a:stretch>
            <a:fillRect/>
          </a:stretch>
        </p:blipFill>
        <p:spPr>
          <a:xfrm>
            <a:off x="5432992" y="2230244"/>
            <a:ext cx="5305632" cy="33899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38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7164-3ED2-4328-8728-41223B1A75FC}"/>
              </a:ext>
            </a:extLst>
          </p:cNvPr>
          <p:cNvSpPr>
            <a:spLocks noGrp="1"/>
          </p:cNvSpPr>
          <p:nvPr>
            <p:ph type="title"/>
          </p:nvPr>
        </p:nvSpPr>
        <p:spPr/>
        <p:txBody>
          <a:bodyPr/>
          <a:lstStyle/>
          <a:p>
            <a:pPr algn="ctr"/>
            <a:r>
              <a:rPr lang="en-US" dirty="0"/>
              <a:t>Methodologies </a:t>
            </a:r>
          </a:p>
        </p:txBody>
      </p:sp>
      <p:sp>
        <p:nvSpPr>
          <p:cNvPr id="3" name="Content Placeholder 2">
            <a:extLst>
              <a:ext uri="{FF2B5EF4-FFF2-40B4-BE49-F238E27FC236}">
                <a16:creationId xmlns:a16="http://schemas.microsoft.com/office/drawing/2014/main" id="{80091477-2513-44E7-8F89-1CAA987851FB}"/>
              </a:ext>
            </a:extLst>
          </p:cNvPr>
          <p:cNvSpPr>
            <a:spLocks noGrp="1"/>
          </p:cNvSpPr>
          <p:nvPr>
            <p:ph idx="1"/>
          </p:nvPr>
        </p:nvSpPr>
        <p:spPr/>
        <p:txBody>
          <a:bodyPr>
            <a:normAutofit fontScale="92500" lnSpcReduction="20000"/>
          </a:bodyPr>
          <a:lstStyle/>
          <a:p>
            <a:pPr marL="0" indent="0">
              <a:buNone/>
            </a:pPr>
            <a:r>
              <a:rPr lang="en-US" b="1" dirty="0"/>
              <a:t>1) Content-based recommendation - </a:t>
            </a:r>
            <a:r>
              <a:rPr lang="en-US" dirty="0"/>
              <a:t> analyses the nature of each item and aims to find the insights of the data to identify the user preferences</a:t>
            </a:r>
          </a:p>
          <a:p>
            <a:pPr marL="0" indent="0">
              <a:buNone/>
            </a:pPr>
            <a:r>
              <a:rPr lang="en-US" b="1" dirty="0"/>
              <a:t>2) Collaborative Filtering - </a:t>
            </a:r>
            <a:r>
              <a:rPr lang="en-US" dirty="0"/>
              <a:t>It recommends the item based on user past experience and behavior. The key idea behind Collaborative Filtering is that similar users share similar interest, people with similar interest tends to like similar items. There are two categories of CF:</a:t>
            </a:r>
          </a:p>
          <a:p>
            <a:r>
              <a:rPr lang="en-US" dirty="0"/>
              <a:t>· </a:t>
            </a:r>
            <a:r>
              <a:rPr lang="en-US" b="1" dirty="0"/>
              <a:t>User-based</a:t>
            </a:r>
            <a:r>
              <a:rPr lang="en-US" dirty="0"/>
              <a:t>: measure the similarity between target users and other users</a:t>
            </a:r>
          </a:p>
          <a:p>
            <a:r>
              <a:rPr lang="en-US" dirty="0"/>
              <a:t>· </a:t>
            </a:r>
            <a:r>
              <a:rPr lang="en-US" b="1" dirty="0"/>
              <a:t>Item-based</a:t>
            </a:r>
            <a:r>
              <a:rPr lang="en-US" dirty="0"/>
              <a:t>: measure the similarity between the items that target users rates/ interacts with and other items</a:t>
            </a:r>
          </a:p>
          <a:p>
            <a:pPr marL="0" indent="0">
              <a:buNone/>
            </a:pPr>
            <a:endParaRPr lang="en-US" b="1" dirty="0"/>
          </a:p>
          <a:p>
            <a:endParaRPr lang="en-US" dirty="0"/>
          </a:p>
        </p:txBody>
      </p:sp>
    </p:spTree>
    <p:extLst>
      <p:ext uri="{BB962C8B-B14F-4D97-AF65-F5344CB8AC3E}">
        <p14:creationId xmlns:p14="http://schemas.microsoft.com/office/powerpoint/2010/main" val="180143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09A1-40B1-4898-B1BA-9187E0F6F55D}"/>
              </a:ext>
            </a:extLst>
          </p:cNvPr>
          <p:cNvSpPr>
            <a:spLocks noGrp="1"/>
          </p:cNvSpPr>
          <p:nvPr>
            <p:ph type="title"/>
          </p:nvPr>
        </p:nvSpPr>
        <p:spPr/>
        <p:txBody>
          <a:bodyPr/>
          <a:lstStyle/>
          <a:p>
            <a:pPr algn="ctr"/>
            <a:r>
              <a:rPr lang="en-US" dirty="0"/>
              <a:t>Data Sources</a:t>
            </a:r>
          </a:p>
        </p:txBody>
      </p:sp>
      <p:sp>
        <p:nvSpPr>
          <p:cNvPr id="3" name="Content Placeholder 2">
            <a:extLst>
              <a:ext uri="{FF2B5EF4-FFF2-40B4-BE49-F238E27FC236}">
                <a16:creationId xmlns:a16="http://schemas.microsoft.com/office/drawing/2014/main" id="{736DD8F0-5E2F-4160-A9E0-5AA152D69726}"/>
              </a:ext>
            </a:extLst>
          </p:cNvPr>
          <p:cNvSpPr>
            <a:spLocks noGrp="1"/>
          </p:cNvSpPr>
          <p:nvPr>
            <p:ph idx="1"/>
          </p:nvPr>
        </p:nvSpPr>
        <p:spPr/>
        <p:txBody>
          <a:bodyPr/>
          <a:lstStyle/>
          <a:p>
            <a:r>
              <a:rPr lang="en-US" dirty="0" err="1"/>
              <a:t>MovieLens</a:t>
            </a:r>
            <a:r>
              <a:rPr lang="en-US" dirty="0"/>
              <a:t> 20M movie ratings. Stable benchmark dataset. 20 million ratings and 465,000 tag applications applied to 27,000 movies by 138,000 users. Includes tag genome data with 12 million relevance scores across 1,100 tags.</a:t>
            </a:r>
            <a:endParaRPr lang="en-US" dirty="0">
              <a:hlinkClick r:id="rId2"/>
            </a:endParaRPr>
          </a:p>
          <a:p>
            <a:r>
              <a:rPr lang="en-US" dirty="0">
                <a:hlinkClick r:id="rId2"/>
              </a:rPr>
              <a:t>https://grouplens.org/datasets/movielens/</a:t>
            </a:r>
            <a:endParaRPr lang="en-US" dirty="0"/>
          </a:p>
        </p:txBody>
      </p:sp>
    </p:spTree>
    <p:extLst>
      <p:ext uri="{BB962C8B-B14F-4D97-AF65-F5344CB8AC3E}">
        <p14:creationId xmlns:p14="http://schemas.microsoft.com/office/powerpoint/2010/main" val="120830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92AF-1EF3-47DC-BF15-B2DB051B6E1C}"/>
              </a:ext>
            </a:extLst>
          </p:cNvPr>
          <p:cNvSpPr>
            <a:spLocks noGrp="1"/>
          </p:cNvSpPr>
          <p:nvPr>
            <p:ph type="title"/>
          </p:nvPr>
        </p:nvSpPr>
        <p:spPr/>
        <p:txBody>
          <a:bodyPr>
            <a:normAutofit/>
          </a:bodyPr>
          <a:lstStyle/>
          <a:p>
            <a:pPr algn="ctr"/>
            <a:r>
              <a:rPr lang="en-US" dirty="0"/>
              <a:t>Code </a:t>
            </a:r>
          </a:p>
        </p:txBody>
      </p:sp>
      <p:sp>
        <p:nvSpPr>
          <p:cNvPr id="3" name="Content Placeholder 2">
            <a:extLst>
              <a:ext uri="{FF2B5EF4-FFF2-40B4-BE49-F238E27FC236}">
                <a16:creationId xmlns:a16="http://schemas.microsoft.com/office/drawing/2014/main" id="{8A673045-6DF9-426C-991D-D1DB67D88B10}"/>
              </a:ext>
            </a:extLst>
          </p:cNvPr>
          <p:cNvSpPr>
            <a:spLocks noGrp="1"/>
          </p:cNvSpPr>
          <p:nvPr>
            <p:ph idx="1"/>
          </p:nvPr>
        </p:nvSpPr>
        <p:spPr/>
        <p:txBody>
          <a:bodyPr>
            <a:normAutofit fontScale="62500" lnSpcReduction="20000"/>
          </a:bodyPr>
          <a:lstStyle/>
          <a:p>
            <a:pPr>
              <a:spcBef>
                <a:spcPts val="0"/>
              </a:spcBef>
            </a:pPr>
            <a:r>
              <a:rPr lang="en-US" dirty="0"/>
              <a:t>Construct utility matrix by Mapping input RDD with </a:t>
            </a:r>
            <a:r>
              <a:rPr lang="en-US" dirty="0" err="1"/>
              <a:t>userId</a:t>
            </a:r>
            <a:r>
              <a:rPr lang="en-US" dirty="0"/>
              <a:t>, ratings and </a:t>
            </a:r>
            <a:r>
              <a:rPr lang="en-US" dirty="0" err="1"/>
              <a:t>movieId</a:t>
            </a:r>
            <a:r>
              <a:rPr lang="en-US" dirty="0"/>
              <a:t> in following tuple `(</a:t>
            </a:r>
            <a:r>
              <a:rPr lang="en-US" dirty="0" err="1"/>
              <a:t>userId</a:t>
            </a:r>
            <a:r>
              <a:rPr lang="en-US" dirty="0"/>
              <a:t>, (</a:t>
            </a:r>
            <a:r>
              <a:rPr lang="en-US" dirty="0" err="1"/>
              <a:t>movieID</a:t>
            </a:r>
            <a:r>
              <a:rPr lang="en-US" dirty="0"/>
              <a:t>, rating))`.</a:t>
            </a:r>
          </a:p>
          <a:p>
            <a:pPr>
              <a:spcBef>
                <a:spcPts val="0"/>
              </a:spcBef>
            </a:pPr>
            <a:r>
              <a:rPr lang="en-US" dirty="0"/>
              <a:t>Find every movie pair rated by same user, we are achieving this by using a “self-join” operation. At this point we have data in following format `(</a:t>
            </a:r>
            <a:r>
              <a:rPr lang="en-US" dirty="0" err="1"/>
              <a:t>userId</a:t>
            </a:r>
            <a:r>
              <a:rPr lang="en-US" dirty="0"/>
              <a:t>, [(</a:t>
            </a:r>
            <a:r>
              <a:rPr lang="en-US" dirty="0" err="1"/>
              <a:t>movieId</a:t>
            </a:r>
            <a:r>
              <a:rPr lang="en-US" dirty="0"/>
              <a:t>, rating), (</a:t>
            </a:r>
            <a:r>
              <a:rPr lang="en-US" dirty="0" err="1"/>
              <a:t>movieId</a:t>
            </a:r>
            <a:r>
              <a:rPr lang="en-US" dirty="0"/>
              <a:t>, Rating), …])`.</a:t>
            </a:r>
          </a:p>
          <a:p>
            <a:pPr>
              <a:spcBef>
                <a:spcPts val="0"/>
              </a:spcBef>
            </a:pPr>
            <a:r>
              <a:rPr lang="en-US" dirty="0"/>
              <a:t>Filter out duplicate pairs with same </a:t>
            </a:r>
            <a:r>
              <a:rPr lang="en-US" dirty="0" err="1"/>
              <a:t>movieId’s</a:t>
            </a:r>
            <a:r>
              <a:rPr lang="en-US" dirty="0"/>
              <a:t>.</a:t>
            </a:r>
          </a:p>
          <a:p>
            <a:pPr>
              <a:spcBef>
                <a:spcPts val="0"/>
              </a:spcBef>
            </a:pPr>
            <a:r>
              <a:rPr lang="en-US" dirty="0"/>
              <a:t>Out of the array of movie and ratings constructed in step 2, construct new map tuple with key as movie pair and value as respective ratings like as follows `((movieId1, movieId2), (rating1, rating2))`</a:t>
            </a:r>
          </a:p>
          <a:p>
            <a:pPr>
              <a:spcBef>
                <a:spcPts val="0"/>
              </a:spcBef>
            </a:pPr>
            <a:r>
              <a:rPr lang="en-US" dirty="0"/>
              <a:t>Apply </a:t>
            </a:r>
            <a:r>
              <a:rPr lang="en-US" dirty="0" err="1"/>
              <a:t>groupByKey</a:t>
            </a:r>
            <a:r>
              <a:rPr lang="en-US" dirty="0"/>
              <a:t>() to get every rating pair found for each movie pair over the map that we have created in step 4.</a:t>
            </a:r>
          </a:p>
          <a:p>
            <a:pPr>
              <a:spcBef>
                <a:spcPts val="0"/>
              </a:spcBef>
            </a:pPr>
            <a:r>
              <a:rPr lang="en-US" dirty="0"/>
              <a:t>From step 5 construct rating vector for each movie in pair and calculate the cosine similarity score from that vector</a:t>
            </a:r>
          </a:p>
          <a:p>
            <a:pPr>
              <a:spcBef>
                <a:spcPts val="0"/>
              </a:spcBef>
            </a:pPr>
            <a:r>
              <a:rPr lang="en-US" dirty="0"/>
              <a:t>Sort, save or cache the similarity result for each movie pair</a:t>
            </a:r>
          </a:p>
          <a:p>
            <a:pPr>
              <a:spcBef>
                <a:spcPts val="0"/>
              </a:spcBef>
            </a:pPr>
            <a:r>
              <a:rPr lang="en-US" dirty="0"/>
              <a:t>Set a similarity threshold and user engagement number to improve relevance of results.</a:t>
            </a:r>
          </a:p>
          <a:p>
            <a:pPr>
              <a:spcBef>
                <a:spcPts val="0"/>
              </a:spcBef>
            </a:pPr>
            <a:r>
              <a:rPr lang="en-US" dirty="0"/>
              <a:t>Get input parameter and display results with movies names as recommendation</a:t>
            </a:r>
          </a:p>
          <a:p>
            <a:endParaRPr lang="en-US" dirty="0"/>
          </a:p>
          <a:p>
            <a:endParaRPr lang="en-US" dirty="0"/>
          </a:p>
        </p:txBody>
      </p:sp>
    </p:spTree>
    <p:extLst>
      <p:ext uri="{BB962C8B-B14F-4D97-AF65-F5344CB8AC3E}">
        <p14:creationId xmlns:p14="http://schemas.microsoft.com/office/powerpoint/2010/main" val="16920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8CC4-3DF0-E04F-878A-35D2F8ACCACA}"/>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584B69B3-76A0-9A4B-9F55-8D0C50EAF303}"/>
              </a:ext>
            </a:extLst>
          </p:cNvPr>
          <p:cNvSpPr>
            <a:spLocks noGrp="1"/>
          </p:cNvSpPr>
          <p:nvPr>
            <p:ph idx="1"/>
          </p:nvPr>
        </p:nvSpPr>
        <p:spPr/>
        <p:txBody>
          <a:bodyPr/>
          <a:lstStyle/>
          <a:p>
            <a:pPr marL="0" lvl="0" indent="0">
              <a:spcBef>
                <a:spcPts val="0"/>
              </a:spcBef>
              <a:spcAft>
                <a:spcPts val="0"/>
              </a:spcAft>
              <a:buNone/>
            </a:pPr>
            <a:r>
              <a:rPr lang="en-US" dirty="0"/>
              <a:t>Nov 15 -&gt; Project Proposal Acceptance</a:t>
            </a:r>
          </a:p>
          <a:p>
            <a:pPr marL="0" lvl="0" indent="0">
              <a:spcBef>
                <a:spcPts val="1600"/>
              </a:spcBef>
              <a:spcAft>
                <a:spcPts val="0"/>
              </a:spcAft>
              <a:buNone/>
            </a:pPr>
            <a:r>
              <a:rPr lang="en-US" dirty="0"/>
              <a:t>Nov 22 -&gt;Infrastructure ready Spark Streaming + Spark Analytics Engine</a:t>
            </a:r>
          </a:p>
          <a:p>
            <a:pPr marL="0" lvl="0" indent="0">
              <a:spcBef>
                <a:spcPts val="1600"/>
              </a:spcBef>
              <a:spcAft>
                <a:spcPts val="0"/>
              </a:spcAft>
              <a:buNone/>
            </a:pPr>
            <a:r>
              <a:rPr lang="en-US" dirty="0"/>
              <a:t>Nov 29 -&gt;Build model</a:t>
            </a:r>
          </a:p>
          <a:p>
            <a:pPr marL="0" lvl="0" indent="0">
              <a:spcBef>
                <a:spcPts val="1600"/>
              </a:spcBef>
              <a:spcAft>
                <a:spcPts val="0"/>
              </a:spcAft>
              <a:buNone/>
            </a:pPr>
            <a:r>
              <a:rPr lang="en-US" dirty="0"/>
              <a:t>Dec  6 -&gt; Test cases and final evaluation</a:t>
            </a:r>
          </a:p>
          <a:p>
            <a:endParaRPr lang="en-US" dirty="0"/>
          </a:p>
        </p:txBody>
      </p:sp>
    </p:spTree>
    <p:extLst>
      <p:ext uri="{BB962C8B-B14F-4D97-AF65-F5344CB8AC3E}">
        <p14:creationId xmlns:p14="http://schemas.microsoft.com/office/powerpoint/2010/main" val="32251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BD81-8FA1-4EC0-842D-35467429FB4B}"/>
              </a:ext>
            </a:extLst>
          </p:cNvPr>
          <p:cNvSpPr>
            <a:spLocks noGrp="1"/>
          </p:cNvSpPr>
          <p:nvPr>
            <p:ph type="title"/>
          </p:nvPr>
        </p:nvSpPr>
        <p:spPr/>
        <p:txBody>
          <a:bodyPr/>
          <a:lstStyle/>
          <a:p>
            <a:r>
              <a:rPr lang="en-US" dirty="0"/>
              <a:t>Goal of the project</a:t>
            </a:r>
          </a:p>
        </p:txBody>
      </p:sp>
      <p:sp>
        <p:nvSpPr>
          <p:cNvPr id="3" name="Content Placeholder 2">
            <a:extLst>
              <a:ext uri="{FF2B5EF4-FFF2-40B4-BE49-F238E27FC236}">
                <a16:creationId xmlns:a16="http://schemas.microsoft.com/office/drawing/2014/main" id="{93A1102C-30F8-4808-B807-727EC2E39A7C}"/>
              </a:ext>
            </a:extLst>
          </p:cNvPr>
          <p:cNvSpPr>
            <a:spLocks noGrp="1"/>
          </p:cNvSpPr>
          <p:nvPr>
            <p:ph idx="1"/>
          </p:nvPr>
        </p:nvSpPr>
        <p:spPr/>
        <p:txBody>
          <a:bodyPr/>
          <a:lstStyle/>
          <a:p>
            <a:pPr marL="0" indent="0">
              <a:buNone/>
            </a:pPr>
            <a:r>
              <a:rPr lang="en-US" dirty="0"/>
              <a:t>The Goal of the project is to create our own recommendation system with Apache Spark using Scala</a:t>
            </a:r>
          </a:p>
        </p:txBody>
      </p:sp>
    </p:spTree>
    <p:extLst>
      <p:ext uri="{BB962C8B-B14F-4D97-AF65-F5344CB8AC3E}">
        <p14:creationId xmlns:p14="http://schemas.microsoft.com/office/powerpoint/2010/main" val="3349684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otalTime>17</TotalTime>
  <Words>558</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Collaborative Filtering Recommendation System with Apache Spark using Scala</vt:lpstr>
      <vt:lpstr>Why Recommendation System?</vt:lpstr>
      <vt:lpstr>Use Cases</vt:lpstr>
      <vt:lpstr>Methodologies </vt:lpstr>
      <vt:lpstr>Data Sources</vt:lpstr>
      <vt:lpstr>Code </vt:lpstr>
      <vt:lpstr>Milestones</vt:lpstr>
      <vt:lpstr>Goal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 Recommendation System with Apache Spark using Scala</dc:title>
  <dc:creator>Supriya Majjagi</dc:creator>
  <cp:lastModifiedBy>Supriya Majjagi</cp:lastModifiedBy>
  <cp:revision>2</cp:revision>
  <dcterms:created xsi:type="dcterms:W3CDTF">2019-11-22T21:42:48Z</dcterms:created>
  <dcterms:modified xsi:type="dcterms:W3CDTF">2019-11-22T22:00:35Z</dcterms:modified>
</cp:coreProperties>
</file>