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65" r:id="rId2"/>
    <p:sldId id="264" r:id="rId3"/>
    <p:sldId id="263" r:id="rId4"/>
    <p:sldId id="257" r:id="rId5"/>
    <p:sldId id="258" r:id="rId6"/>
    <p:sldId id="259" r:id="rId7"/>
    <p:sldId id="260" r:id="rId8"/>
    <p:sldId id="261" r:id="rId9"/>
    <p:sldId id="262"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1862239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3078337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75AF61-0A13-4CF8-8B03-12AB741695C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46435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F9CDF4-FE88-44A8-B52D-323319CAE922}"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102391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F9CDF4-FE88-44A8-B52D-323319CAE922}"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75AF61-0A13-4CF8-8B03-12AB741695C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20321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CF9CDF4-FE88-44A8-B52D-323319CAE922}"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1681877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34779674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5955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178037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F9CDF4-FE88-44A8-B52D-323319CAE922}" type="datetimeFigureOut">
              <a:rPr lang="en-IN" smtClean="0"/>
              <a:t>25/06/2025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3099176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F9CDF4-FE88-44A8-B52D-323319CAE922}"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26635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F9CDF4-FE88-44A8-B52D-323319CAE922}" type="datetimeFigureOut">
              <a:rPr lang="en-IN" smtClean="0"/>
              <a:t>25/06/2025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1641166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F9CDF4-FE88-44A8-B52D-323319CAE922}" type="datetimeFigureOut">
              <a:rPr lang="en-IN" smtClean="0"/>
              <a:t>25/06/2025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281687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F9CDF4-FE88-44A8-B52D-323319CAE922}" type="datetimeFigureOut">
              <a:rPr lang="en-IN" smtClean="0"/>
              <a:t>25/06/2025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2350662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9CDF4-FE88-44A8-B52D-323319CAE922}"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3214489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F9CDF4-FE88-44A8-B52D-323319CAE922}" type="datetimeFigureOut">
              <a:rPr lang="en-IN" smtClean="0"/>
              <a:t>25/06/2025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B75AF61-0A13-4CF8-8B03-12AB741695CC}" type="slidenum">
              <a:rPr lang="en-IN" smtClean="0"/>
              <a:t>‹#›</a:t>
            </a:fld>
            <a:endParaRPr lang="en-IN"/>
          </a:p>
        </p:txBody>
      </p:sp>
    </p:spTree>
    <p:extLst>
      <p:ext uri="{BB962C8B-B14F-4D97-AF65-F5344CB8AC3E}">
        <p14:creationId xmlns:p14="http://schemas.microsoft.com/office/powerpoint/2010/main" val="1889400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CF9CDF4-FE88-44A8-B52D-323319CAE922}" type="datetimeFigureOut">
              <a:rPr lang="en-IN" smtClean="0"/>
              <a:t>25/06/2025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B75AF61-0A13-4CF8-8B03-12AB741695CC}" type="slidenum">
              <a:rPr lang="en-IN" smtClean="0"/>
              <a:t>‹#›</a:t>
            </a:fld>
            <a:endParaRPr lang="en-IN"/>
          </a:p>
        </p:txBody>
      </p:sp>
    </p:spTree>
    <p:extLst>
      <p:ext uri="{BB962C8B-B14F-4D97-AF65-F5344CB8AC3E}">
        <p14:creationId xmlns:p14="http://schemas.microsoft.com/office/powerpoint/2010/main" val="3989321011"/>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3" r:id="rId12"/>
    <p:sldLayoutId id="2147483774" r:id="rId13"/>
    <p:sldLayoutId id="2147483775" r:id="rId14"/>
    <p:sldLayoutId id="2147483776" r:id="rId15"/>
    <p:sldLayoutId id="214748377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AB9B-5C31-44D6-98AD-E3D4DA71AF98}"/>
              </a:ext>
            </a:extLst>
          </p:cNvPr>
          <p:cNvSpPr>
            <a:spLocks noGrp="1"/>
          </p:cNvSpPr>
          <p:nvPr>
            <p:ph type="ctrTitle"/>
          </p:nvPr>
        </p:nvSpPr>
        <p:spPr/>
        <p:txBody>
          <a:bodyPr/>
          <a:lstStyle/>
          <a:p>
            <a:r>
              <a:rPr lang="en-IN" dirty="0"/>
              <a:t>SALES DASHBOARD</a:t>
            </a:r>
          </a:p>
        </p:txBody>
      </p:sp>
      <p:sp>
        <p:nvSpPr>
          <p:cNvPr id="3" name="Subtitle 2">
            <a:extLst>
              <a:ext uri="{FF2B5EF4-FFF2-40B4-BE49-F238E27FC236}">
                <a16:creationId xmlns:a16="http://schemas.microsoft.com/office/drawing/2014/main" id="{67E868FA-4A0A-4B3D-9B17-CCB65DD299D0}"/>
              </a:ext>
            </a:extLst>
          </p:cNvPr>
          <p:cNvSpPr>
            <a:spLocks noGrp="1"/>
          </p:cNvSpPr>
          <p:nvPr>
            <p:ph type="subTitle" idx="1"/>
          </p:nvPr>
        </p:nvSpPr>
        <p:spPr/>
        <p:txBody>
          <a:bodyPr/>
          <a:lstStyle/>
          <a:p>
            <a:r>
              <a:rPr lang="en-IN" dirty="0"/>
              <a:t>By Supriya Jadhav</a:t>
            </a:r>
          </a:p>
        </p:txBody>
      </p:sp>
    </p:spTree>
    <p:extLst>
      <p:ext uri="{BB962C8B-B14F-4D97-AF65-F5344CB8AC3E}">
        <p14:creationId xmlns:p14="http://schemas.microsoft.com/office/powerpoint/2010/main" val="3067684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E9007-D542-4341-B471-B000EFE61835}"/>
              </a:ext>
            </a:extLst>
          </p:cNvPr>
          <p:cNvSpPr>
            <a:spLocks noGrp="1"/>
          </p:cNvSpPr>
          <p:nvPr>
            <p:ph type="title"/>
          </p:nvPr>
        </p:nvSpPr>
        <p:spPr/>
        <p:txBody>
          <a:bodyPr/>
          <a:lstStyle/>
          <a:p>
            <a:r>
              <a:rPr lang="en-IN" dirty="0"/>
              <a:t>Tools Used</a:t>
            </a:r>
          </a:p>
        </p:txBody>
      </p:sp>
      <p:sp>
        <p:nvSpPr>
          <p:cNvPr id="3" name="Content Placeholder 2">
            <a:extLst>
              <a:ext uri="{FF2B5EF4-FFF2-40B4-BE49-F238E27FC236}">
                <a16:creationId xmlns:a16="http://schemas.microsoft.com/office/drawing/2014/main" id="{2354FF0E-3290-470C-AAE0-201770519D6C}"/>
              </a:ext>
            </a:extLst>
          </p:cNvPr>
          <p:cNvSpPr>
            <a:spLocks noGrp="1"/>
          </p:cNvSpPr>
          <p:nvPr>
            <p:ph idx="1"/>
          </p:nvPr>
        </p:nvSpPr>
        <p:spPr/>
        <p:txBody>
          <a:bodyPr/>
          <a:lstStyle/>
          <a:p>
            <a:r>
              <a:rPr lang="en-US" dirty="0"/>
              <a:t>Power BI Desktop: Data Visualization </a:t>
            </a:r>
          </a:p>
          <a:p>
            <a:r>
              <a:rPr lang="en-US" dirty="0"/>
              <a:t>Microsoft Excel: Raw Data Source </a:t>
            </a:r>
          </a:p>
          <a:p>
            <a:r>
              <a:rPr lang="en-US" dirty="0"/>
              <a:t>DAX: Calculated Columns and Measures </a:t>
            </a:r>
            <a:endParaRPr lang="en-IN" dirty="0"/>
          </a:p>
        </p:txBody>
      </p:sp>
    </p:spTree>
    <p:extLst>
      <p:ext uri="{BB962C8B-B14F-4D97-AF65-F5344CB8AC3E}">
        <p14:creationId xmlns:p14="http://schemas.microsoft.com/office/powerpoint/2010/main" val="9835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C32C7-9C08-41B5-9536-E83695D92FE6}"/>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6417FD2A-51BA-490F-9126-26B803D780F1}"/>
              </a:ext>
            </a:extLst>
          </p:cNvPr>
          <p:cNvSpPr>
            <a:spLocks noGrp="1"/>
          </p:cNvSpPr>
          <p:nvPr>
            <p:ph idx="1"/>
          </p:nvPr>
        </p:nvSpPr>
        <p:spPr/>
        <p:txBody>
          <a:bodyPr>
            <a:normAutofit/>
          </a:bodyPr>
          <a:lstStyle/>
          <a:p>
            <a:pPr marL="0" indent="0">
              <a:buNone/>
            </a:pPr>
            <a:r>
              <a:rPr lang="en-US" dirty="0"/>
              <a:t>This dashboard turns raw sales data into a visual story of business performance. It helps: </a:t>
            </a:r>
          </a:p>
          <a:p>
            <a:pPr>
              <a:buFontTx/>
              <a:buChar char="-"/>
            </a:pPr>
            <a:r>
              <a:rPr lang="en-US" dirty="0"/>
              <a:t>Spot emerging trends </a:t>
            </a:r>
          </a:p>
          <a:p>
            <a:pPr>
              <a:buFontTx/>
              <a:buChar char="-"/>
            </a:pPr>
            <a:r>
              <a:rPr lang="en-US" dirty="0"/>
              <a:t>Pinpoint problem areas </a:t>
            </a:r>
          </a:p>
          <a:p>
            <a:pPr>
              <a:buFontTx/>
              <a:buChar char="-"/>
            </a:pPr>
            <a:r>
              <a:rPr lang="en-US" dirty="0"/>
              <a:t>Drive data-informed decisions</a:t>
            </a:r>
          </a:p>
        </p:txBody>
      </p:sp>
    </p:spTree>
    <p:extLst>
      <p:ext uri="{BB962C8B-B14F-4D97-AF65-F5344CB8AC3E}">
        <p14:creationId xmlns:p14="http://schemas.microsoft.com/office/powerpoint/2010/main" val="285501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E1122-7213-406E-8EC5-5E18C305BE83}"/>
              </a:ext>
            </a:extLst>
          </p:cNvPr>
          <p:cNvSpPr txBox="1"/>
          <p:nvPr/>
        </p:nvSpPr>
        <p:spPr>
          <a:xfrm>
            <a:off x="2635624" y="2178424"/>
            <a:ext cx="7297270" cy="1107996"/>
          </a:xfrm>
          <a:prstGeom prst="rect">
            <a:avLst/>
          </a:prstGeom>
          <a:noFill/>
        </p:spPr>
        <p:txBody>
          <a:bodyPr wrap="square" rtlCol="0">
            <a:spAutoFit/>
          </a:bodyPr>
          <a:lstStyle/>
          <a:p>
            <a:r>
              <a:rPr lang="en-IN" sz="6600" dirty="0"/>
              <a:t>THANK YOU</a:t>
            </a:r>
          </a:p>
        </p:txBody>
      </p:sp>
    </p:spTree>
    <p:extLst>
      <p:ext uri="{BB962C8B-B14F-4D97-AF65-F5344CB8AC3E}">
        <p14:creationId xmlns:p14="http://schemas.microsoft.com/office/powerpoint/2010/main" val="1942345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B1CF6-0658-4B4A-A9D9-7C1EA33CFA89}"/>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E53A4192-E6E5-4B94-AE4B-EA0B7882705A}"/>
              </a:ext>
            </a:extLst>
          </p:cNvPr>
          <p:cNvSpPr>
            <a:spLocks noGrp="1"/>
          </p:cNvSpPr>
          <p:nvPr>
            <p:ph idx="1"/>
          </p:nvPr>
        </p:nvSpPr>
        <p:spPr/>
        <p:txBody>
          <a:bodyPr/>
          <a:lstStyle/>
          <a:p>
            <a:pPr marL="0" indent="0">
              <a:buNone/>
            </a:pPr>
            <a:r>
              <a:rPr lang="en-US" dirty="0"/>
              <a:t>The purpose of this dashboard is to provide a comprehensive overview of sales performance, cost structure, and profitability across regions and product lines. It enables stakeholders to: </a:t>
            </a:r>
          </a:p>
          <a:p>
            <a:pPr>
              <a:buFontTx/>
              <a:buChar char="-"/>
            </a:pPr>
            <a:r>
              <a:rPr lang="en-US" dirty="0"/>
              <a:t>Monitor revenue, cost, and net profit trends over time </a:t>
            </a:r>
          </a:p>
          <a:p>
            <a:pPr>
              <a:buFontTx/>
              <a:buChar char="-"/>
            </a:pPr>
            <a:r>
              <a:rPr lang="en-US" dirty="0"/>
              <a:t>Understand sales distribution by product categories and countries </a:t>
            </a:r>
          </a:p>
          <a:p>
            <a:pPr>
              <a:buFontTx/>
              <a:buChar char="-"/>
            </a:pPr>
            <a:r>
              <a:rPr lang="en-US" dirty="0"/>
              <a:t>Analyze payment behavior and order status patterns </a:t>
            </a:r>
          </a:p>
          <a:p>
            <a:pPr>
              <a:buFontTx/>
              <a:buChar char="-"/>
            </a:pPr>
            <a:r>
              <a:rPr lang="en-US" dirty="0"/>
              <a:t>Identify top-selling and underperforming product categories</a:t>
            </a:r>
            <a:endParaRPr lang="en-IN" dirty="0"/>
          </a:p>
        </p:txBody>
      </p:sp>
    </p:spTree>
    <p:extLst>
      <p:ext uri="{BB962C8B-B14F-4D97-AF65-F5344CB8AC3E}">
        <p14:creationId xmlns:p14="http://schemas.microsoft.com/office/powerpoint/2010/main" val="3523810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9A579-B552-4376-961C-C9BE5329A15D}"/>
              </a:ext>
            </a:extLst>
          </p:cNvPr>
          <p:cNvSpPr>
            <a:spLocks noGrp="1"/>
          </p:cNvSpPr>
          <p:nvPr>
            <p:ph type="title"/>
          </p:nvPr>
        </p:nvSpPr>
        <p:spPr/>
        <p:txBody>
          <a:bodyPr>
            <a:normAutofit/>
          </a:bodyPr>
          <a:lstStyle/>
          <a:p>
            <a:br>
              <a:rPr lang="en-IN" dirty="0"/>
            </a:br>
            <a:r>
              <a:rPr lang="en-IN" dirty="0"/>
              <a:t>Overall Business Performance</a:t>
            </a:r>
          </a:p>
        </p:txBody>
      </p:sp>
      <p:sp>
        <p:nvSpPr>
          <p:cNvPr id="3" name="Content Placeholder 2">
            <a:extLst>
              <a:ext uri="{FF2B5EF4-FFF2-40B4-BE49-F238E27FC236}">
                <a16:creationId xmlns:a16="http://schemas.microsoft.com/office/drawing/2014/main" id="{85C6EACF-177D-472E-A3C9-E4A1DF3668E5}"/>
              </a:ext>
            </a:extLst>
          </p:cNvPr>
          <p:cNvSpPr>
            <a:spLocks noGrp="1"/>
          </p:cNvSpPr>
          <p:nvPr>
            <p:ph idx="1"/>
          </p:nvPr>
        </p:nvSpPr>
        <p:spPr/>
        <p:txBody>
          <a:bodyPr/>
          <a:lstStyle/>
          <a:p>
            <a:pPr marL="0" indent="0">
              <a:buNone/>
            </a:pPr>
            <a:r>
              <a:rPr lang="en-US" dirty="0"/>
              <a:t>At the top of the dashboard, four KPIs give a quick snapshot:</a:t>
            </a:r>
          </a:p>
          <a:p>
            <a:pPr>
              <a:buFont typeface="Wingdings" panose="05000000000000000000" pitchFamily="2" charset="2"/>
              <a:buChar char="§"/>
            </a:pPr>
            <a:r>
              <a:rPr lang="en-US" dirty="0"/>
              <a:t>Total Revenue: $1,471,551 </a:t>
            </a:r>
          </a:p>
          <a:p>
            <a:pPr>
              <a:buFont typeface="Wingdings" panose="05000000000000000000" pitchFamily="2" charset="2"/>
              <a:buChar char="§"/>
            </a:pPr>
            <a:r>
              <a:rPr lang="en-US" dirty="0"/>
              <a:t>Total Cost: $957,252 </a:t>
            </a:r>
          </a:p>
          <a:p>
            <a:pPr>
              <a:buFont typeface="Wingdings" panose="05000000000000000000" pitchFamily="2" charset="2"/>
              <a:buChar char="§"/>
            </a:pPr>
            <a:r>
              <a:rPr lang="en-US" dirty="0"/>
              <a:t>Total Net Profit: $514,299 </a:t>
            </a:r>
          </a:p>
          <a:p>
            <a:pPr>
              <a:buFont typeface="Wingdings" panose="05000000000000000000" pitchFamily="2" charset="2"/>
              <a:buChar char="§"/>
            </a:pPr>
            <a:r>
              <a:rPr lang="en-US" dirty="0"/>
              <a:t>Total Quantity Sold: 2,999 units </a:t>
            </a:r>
          </a:p>
          <a:p>
            <a:pPr>
              <a:buFont typeface="Wingdings" panose="05000000000000000000" pitchFamily="2" charset="2"/>
              <a:buChar char="§"/>
            </a:pPr>
            <a:endParaRPr lang="en-US" dirty="0"/>
          </a:p>
          <a:p>
            <a:pPr marL="0" indent="0">
              <a:buNone/>
            </a:pPr>
            <a:r>
              <a:rPr lang="en-US" dirty="0"/>
              <a:t>These metrics demonstrate healthy profitability, with net profit contributing approximately 35% of the revenue.</a:t>
            </a:r>
          </a:p>
        </p:txBody>
      </p:sp>
    </p:spTree>
    <p:extLst>
      <p:ext uri="{BB962C8B-B14F-4D97-AF65-F5344CB8AC3E}">
        <p14:creationId xmlns:p14="http://schemas.microsoft.com/office/powerpoint/2010/main" val="168137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F3340-4BC5-4B42-B291-B97FF1C9D9B3}"/>
              </a:ext>
            </a:extLst>
          </p:cNvPr>
          <p:cNvSpPr>
            <a:spLocks noGrp="1"/>
          </p:cNvSpPr>
          <p:nvPr>
            <p:ph type="title"/>
          </p:nvPr>
        </p:nvSpPr>
        <p:spPr/>
        <p:txBody>
          <a:bodyPr/>
          <a:lstStyle/>
          <a:p>
            <a:r>
              <a:rPr lang="en-IN" b="1" dirty="0">
                <a:solidFill>
                  <a:schemeClr val="tx1"/>
                </a:solidFill>
              </a:rPr>
              <a:t>Sales Trend Over Time </a:t>
            </a:r>
          </a:p>
        </p:txBody>
      </p:sp>
      <p:pic>
        <p:nvPicPr>
          <p:cNvPr id="6" name="Content Placeholder 5">
            <a:extLst>
              <a:ext uri="{FF2B5EF4-FFF2-40B4-BE49-F238E27FC236}">
                <a16:creationId xmlns:a16="http://schemas.microsoft.com/office/drawing/2014/main" id="{00DD4613-6373-4966-B7DE-73AA5C4618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219200"/>
            <a:ext cx="5734516" cy="3729318"/>
          </a:xfrm>
        </p:spPr>
      </p:pic>
      <p:sp>
        <p:nvSpPr>
          <p:cNvPr id="4" name="Text Placeholder 3">
            <a:extLst>
              <a:ext uri="{FF2B5EF4-FFF2-40B4-BE49-F238E27FC236}">
                <a16:creationId xmlns:a16="http://schemas.microsoft.com/office/drawing/2014/main" id="{0F6AB47E-E33D-4CD5-82D7-6A902AABB82B}"/>
              </a:ext>
            </a:extLst>
          </p:cNvPr>
          <p:cNvSpPr>
            <a:spLocks noGrp="1"/>
          </p:cNvSpPr>
          <p:nvPr>
            <p:ph type="body" sz="half" idx="2"/>
          </p:nvPr>
        </p:nvSpPr>
        <p:spPr/>
        <p:txBody>
          <a:bodyPr/>
          <a:lstStyle/>
          <a:p>
            <a:pPr marL="285750" indent="-285750">
              <a:buFont typeface="Wingdings" panose="05000000000000000000" pitchFamily="2" charset="2"/>
              <a:buChar char="Ø"/>
            </a:pPr>
            <a:r>
              <a:rPr lang="en-US" b="1" dirty="0">
                <a:solidFill>
                  <a:schemeClr val="accent1"/>
                </a:solidFill>
              </a:rPr>
              <a:t>How have sales performed over time ?</a:t>
            </a:r>
          </a:p>
          <a:p>
            <a:r>
              <a:rPr lang="en-US" dirty="0">
                <a:solidFill>
                  <a:schemeClr val="accent4">
                    <a:lumMod val="75000"/>
                  </a:schemeClr>
                </a:solidFill>
              </a:rPr>
              <a:t>The time series line chart shows daily trends in revenue, cost, and profit from January 2024 to December 2025. Notable spikes indicate strong sales periods, potentially driven by promotions or seasonal demand. This helps identify peak months and plan inventory accordingly.</a:t>
            </a:r>
          </a:p>
          <a:p>
            <a:endParaRPr lang="en-IN" dirty="0"/>
          </a:p>
        </p:txBody>
      </p:sp>
    </p:spTree>
    <p:extLst>
      <p:ext uri="{BB962C8B-B14F-4D97-AF65-F5344CB8AC3E}">
        <p14:creationId xmlns:p14="http://schemas.microsoft.com/office/powerpoint/2010/main" val="2467843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AB64-7178-4D8D-B76E-69B505DD69E2}"/>
              </a:ext>
            </a:extLst>
          </p:cNvPr>
          <p:cNvSpPr>
            <a:spLocks noGrp="1"/>
          </p:cNvSpPr>
          <p:nvPr>
            <p:ph type="title"/>
          </p:nvPr>
        </p:nvSpPr>
        <p:spPr/>
        <p:txBody>
          <a:bodyPr/>
          <a:lstStyle/>
          <a:p>
            <a:r>
              <a:rPr lang="en-IN" b="1" dirty="0"/>
              <a:t>Sales by Country</a:t>
            </a:r>
          </a:p>
        </p:txBody>
      </p:sp>
      <p:pic>
        <p:nvPicPr>
          <p:cNvPr id="6" name="Content Placeholder 5">
            <a:extLst>
              <a:ext uri="{FF2B5EF4-FFF2-40B4-BE49-F238E27FC236}">
                <a16:creationId xmlns:a16="http://schemas.microsoft.com/office/drawing/2014/main" id="{3C6ADD6F-4213-4DC0-A169-EA975EDB63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567846"/>
            <a:ext cx="5181600" cy="3171445"/>
          </a:xfrm>
        </p:spPr>
      </p:pic>
      <p:sp>
        <p:nvSpPr>
          <p:cNvPr id="4" name="Text Placeholder 3">
            <a:extLst>
              <a:ext uri="{FF2B5EF4-FFF2-40B4-BE49-F238E27FC236}">
                <a16:creationId xmlns:a16="http://schemas.microsoft.com/office/drawing/2014/main" id="{7759313F-F5B1-4E61-8D21-84C13FD4F1EC}"/>
              </a:ext>
            </a:extLst>
          </p:cNvPr>
          <p:cNvSpPr>
            <a:spLocks noGrp="1"/>
          </p:cNvSpPr>
          <p:nvPr>
            <p:ph type="body" sz="half" idx="2"/>
          </p:nvPr>
        </p:nvSpPr>
        <p:spPr/>
        <p:txBody>
          <a:bodyPr/>
          <a:lstStyle/>
          <a:p>
            <a:pPr marL="285750" indent="-285750">
              <a:buFont typeface="Wingdings" panose="05000000000000000000" pitchFamily="2" charset="2"/>
              <a:buChar char="Ø"/>
            </a:pPr>
            <a:r>
              <a:rPr lang="en-US" b="1" dirty="0">
                <a:solidFill>
                  <a:schemeClr val="accent1"/>
                </a:solidFill>
              </a:rPr>
              <a:t>Which countries generate the most revenue ?</a:t>
            </a:r>
          </a:p>
          <a:p>
            <a:pPr marL="285750" indent="-285750">
              <a:buFontTx/>
              <a:buChar char="-"/>
            </a:pPr>
            <a:r>
              <a:rPr lang="en-US" dirty="0">
                <a:solidFill>
                  <a:schemeClr val="accent4">
                    <a:lumMod val="75000"/>
                  </a:schemeClr>
                </a:solidFill>
              </a:rPr>
              <a:t>Nigeria leads in total revenue, followed by Australia and the United Kingdom. </a:t>
            </a:r>
          </a:p>
          <a:p>
            <a:pPr marL="285750" indent="-285750">
              <a:buFontTx/>
              <a:buChar char="-"/>
            </a:pPr>
            <a:r>
              <a:rPr lang="en-US" dirty="0">
                <a:solidFill>
                  <a:schemeClr val="accent4">
                    <a:lumMod val="75000"/>
                  </a:schemeClr>
                </a:solidFill>
              </a:rPr>
              <a:t>These top-performing countries contribute significantly to the business and may offer opportunities for deeper market penetration.</a:t>
            </a:r>
            <a:endParaRPr lang="en-IN" dirty="0">
              <a:solidFill>
                <a:schemeClr val="accent4">
                  <a:lumMod val="75000"/>
                </a:schemeClr>
              </a:solidFill>
            </a:endParaRPr>
          </a:p>
        </p:txBody>
      </p:sp>
    </p:spTree>
    <p:extLst>
      <p:ext uri="{BB962C8B-B14F-4D97-AF65-F5344CB8AC3E}">
        <p14:creationId xmlns:p14="http://schemas.microsoft.com/office/powerpoint/2010/main" val="418831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39AFE-C81D-4680-A7AB-A7B6CA35E3AA}"/>
              </a:ext>
            </a:extLst>
          </p:cNvPr>
          <p:cNvSpPr>
            <a:spLocks noGrp="1"/>
          </p:cNvSpPr>
          <p:nvPr>
            <p:ph type="title"/>
          </p:nvPr>
        </p:nvSpPr>
        <p:spPr>
          <a:xfrm>
            <a:off x="2589213" y="458308"/>
            <a:ext cx="3619500" cy="976312"/>
          </a:xfrm>
        </p:spPr>
        <p:txBody>
          <a:bodyPr/>
          <a:lstStyle/>
          <a:p>
            <a:r>
              <a:rPr lang="en-IN" b="1" dirty="0"/>
              <a:t>Performance by Product Category</a:t>
            </a:r>
          </a:p>
        </p:txBody>
      </p:sp>
      <p:pic>
        <p:nvPicPr>
          <p:cNvPr id="6" name="Content Placeholder 5">
            <a:extLst>
              <a:ext uri="{FF2B5EF4-FFF2-40B4-BE49-F238E27FC236}">
                <a16:creationId xmlns:a16="http://schemas.microsoft.com/office/drawing/2014/main" id="{99423EE7-65D7-4885-B084-ACFB813AC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434620"/>
            <a:ext cx="5181600" cy="3437898"/>
          </a:xfrm>
        </p:spPr>
      </p:pic>
      <p:sp>
        <p:nvSpPr>
          <p:cNvPr id="4" name="Text Placeholder 3">
            <a:extLst>
              <a:ext uri="{FF2B5EF4-FFF2-40B4-BE49-F238E27FC236}">
                <a16:creationId xmlns:a16="http://schemas.microsoft.com/office/drawing/2014/main" id="{5F38CE73-D1F4-4877-98FA-0BEF4B841884}"/>
              </a:ext>
            </a:extLst>
          </p:cNvPr>
          <p:cNvSpPr>
            <a:spLocks noGrp="1"/>
          </p:cNvSpPr>
          <p:nvPr>
            <p:ph type="body" sz="half" idx="2"/>
          </p:nvPr>
        </p:nvSpPr>
        <p:spPr/>
        <p:txBody>
          <a:bodyPr/>
          <a:lstStyle/>
          <a:p>
            <a:pPr marL="285750" indent="-285750">
              <a:buFont typeface="Wingdings" panose="05000000000000000000" pitchFamily="2" charset="2"/>
              <a:buChar char="Ø"/>
            </a:pPr>
            <a:r>
              <a:rPr lang="en-US" b="1" dirty="0">
                <a:solidFill>
                  <a:schemeClr val="accent1"/>
                </a:solidFill>
              </a:rPr>
              <a:t>Which Product Categories are most profitable ?</a:t>
            </a:r>
          </a:p>
          <a:p>
            <a:r>
              <a:rPr lang="en-US" dirty="0">
                <a:solidFill>
                  <a:schemeClr val="accent4">
                    <a:lumMod val="75000"/>
                  </a:schemeClr>
                </a:solidFill>
              </a:rPr>
              <a:t>The bar chart compares total revenue, cost, and net profit by product category: </a:t>
            </a:r>
          </a:p>
          <a:p>
            <a:pPr marL="285750" indent="-285750">
              <a:buFontTx/>
              <a:buChar char="-"/>
            </a:pPr>
            <a:r>
              <a:rPr lang="en-US" dirty="0">
                <a:solidFill>
                  <a:schemeClr val="accent4">
                    <a:lumMod val="75000"/>
                  </a:schemeClr>
                </a:solidFill>
              </a:rPr>
              <a:t>Books and Apparel generate high revenue and profit margins. </a:t>
            </a:r>
          </a:p>
          <a:p>
            <a:pPr marL="285750" indent="-285750">
              <a:buFontTx/>
              <a:buChar char="-"/>
            </a:pPr>
            <a:r>
              <a:rPr lang="en-US" dirty="0">
                <a:solidFill>
                  <a:schemeClr val="accent4">
                    <a:lumMod val="75000"/>
                  </a:schemeClr>
                </a:solidFill>
              </a:rPr>
              <a:t>Electronics shows moderate revenue but lower profitability, suggesting cost optimization is needed.</a:t>
            </a:r>
            <a:endParaRPr lang="en-IN" dirty="0">
              <a:solidFill>
                <a:schemeClr val="accent4">
                  <a:lumMod val="75000"/>
                </a:schemeClr>
              </a:solidFill>
            </a:endParaRPr>
          </a:p>
        </p:txBody>
      </p:sp>
    </p:spTree>
    <p:extLst>
      <p:ext uri="{BB962C8B-B14F-4D97-AF65-F5344CB8AC3E}">
        <p14:creationId xmlns:p14="http://schemas.microsoft.com/office/powerpoint/2010/main" val="2437728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6979-D366-4B40-874A-7F0845741006}"/>
              </a:ext>
            </a:extLst>
          </p:cNvPr>
          <p:cNvSpPr>
            <a:spLocks noGrp="1"/>
          </p:cNvSpPr>
          <p:nvPr>
            <p:ph type="title"/>
          </p:nvPr>
        </p:nvSpPr>
        <p:spPr/>
        <p:txBody>
          <a:bodyPr/>
          <a:lstStyle/>
          <a:p>
            <a:r>
              <a:rPr lang="en-IN" b="1" dirty="0"/>
              <a:t>Quantity Sold by Product</a:t>
            </a:r>
          </a:p>
        </p:txBody>
      </p:sp>
      <p:pic>
        <p:nvPicPr>
          <p:cNvPr id="6" name="Content Placeholder 5">
            <a:extLst>
              <a:ext uri="{FF2B5EF4-FFF2-40B4-BE49-F238E27FC236}">
                <a16:creationId xmlns:a16="http://schemas.microsoft.com/office/drawing/2014/main" id="{444400D1-6723-4577-A561-1F90F1A69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680525"/>
            <a:ext cx="5181600" cy="2946087"/>
          </a:xfrm>
        </p:spPr>
      </p:pic>
      <p:sp>
        <p:nvSpPr>
          <p:cNvPr id="4" name="Text Placeholder 3">
            <a:extLst>
              <a:ext uri="{FF2B5EF4-FFF2-40B4-BE49-F238E27FC236}">
                <a16:creationId xmlns:a16="http://schemas.microsoft.com/office/drawing/2014/main" id="{18554FCC-37E8-4560-9138-46A56C40EF90}"/>
              </a:ext>
            </a:extLst>
          </p:cNvPr>
          <p:cNvSpPr>
            <a:spLocks noGrp="1"/>
          </p:cNvSpPr>
          <p:nvPr>
            <p:ph type="body" sz="half" idx="2"/>
          </p:nvPr>
        </p:nvSpPr>
        <p:spPr/>
        <p:txBody>
          <a:bodyPr/>
          <a:lstStyle/>
          <a:p>
            <a:endParaRPr lang="en-US" dirty="0">
              <a:solidFill>
                <a:schemeClr val="accent4">
                  <a:lumMod val="75000"/>
                </a:schemeClr>
              </a:solidFill>
            </a:endParaRPr>
          </a:p>
          <a:p>
            <a:pPr marL="285750" indent="-285750">
              <a:buFontTx/>
              <a:buChar char="-"/>
            </a:pPr>
            <a:r>
              <a:rPr lang="en-US" dirty="0">
                <a:solidFill>
                  <a:schemeClr val="accent4">
                    <a:lumMod val="75000"/>
                  </a:schemeClr>
                </a:solidFill>
              </a:rPr>
              <a:t>Apparel and Groceries are the top-selling categories by volume. </a:t>
            </a:r>
          </a:p>
          <a:p>
            <a:pPr marL="285750" indent="-285750">
              <a:buFontTx/>
              <a:buChar char="-"/>
            </a:pPr>
            <a:r>
              <a:rPr lang="en-US" dirty="0">
                <a:solidFill>
                  <a:schemeClr val="accent4">
                    <a:lumMod val="75000"/>
                  </a:schemeClr>
                </a:solidFill>
              </a:rPr>
              <a:t>Home Decor shows the lowest sales volume, signaling a potential need for marketing or product strategy review.</a:t>
            </a:r>
          </a:p>
          <a:p>
            <a:pPr marL="285750" indent="-285750">
              <a:buFontTx/>
              <a:buChar char="-"/>
            </a:pPr>
            <a:r>
              <a:rPr lang="en-US" dirty="0">
                <a:solidFill>
                  <a:schemeClr val="accent4">
                    <a:lumMod val="75000"/>
                  </a:schemeClr>
                </a:solidFill>
              </a:rPr>
              <a:t>Indicates consumer interest trends and helps manage stock levels.</a:t>
            </a:r>
          </a:p>
        </p:txBody>
      </p:sp>
    </p:spTree>
    <p:extLst>
      <p:ext uri="{BB962C8B-B14F-4D97-AF65-F5344CB8AC3E}">
        <p14:creationId xmlns:p14="http://schemas.microsoft.com/office/powerpoint/2010/main" val="82966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2086-A975-4211-AAE9-F431FB66F7F8}"/>
              </a:ext>
            </a:extLst>
          </p:cNvPr>
          <p:cNvSpPr>
            <a:spLocks noGrp="1"/>
          </p:cNvSpPr>
          <p:nvPr>
            <p:ph type="title"/>
          </p:nvPr>
        </p:nvSpPr>
        <p:spPr/>
        <p:txBody>
          <a:bodyPr/>
          <a:lstStyle/>
          <a:p>
            <a:r>
              <a:rPr lang="en-IN" b="1" dirty="0"/>
              <a:t>Order Status Distribution</a:t>
            </a:r>
          </a:p>
        </p:txBody>
      </p:sp>
      <p:pic>
        <p:nvPicPr>
          <p:cNvPr id="6" name="Content Placeholder 5">
            <a:extLst>
              <a:ext uri="{FF2B5EF4-FFF2-40B4-BE49-F238E27FC236}">
                <a16:creationId xmlns:a16="http://schemas.microsoft.com/office/drawing/2014/main" id="{B8D9655D-45D2-467F-B8B7-90F6DC413E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3505" y="1243540"/>
            <a:ext cx="4121363" cy="3592753"/>
          </a:xfrm>
        </p:spPr>
      </p:pic>
      <p:sp>
        <p:nvSpPr>
          <p:cNvPr id="4" name="Text Placeholder 3">
            <a:extLst>
              <a:ext uri="{FF2B5EF4-FFF2-40B4-BE49-F238E27FC236}">
                <a16:creationId xmlns:a16="http://schemas.microsoft.com/office/drawing/2014/main" id="{D821E4DB-BD1A-4091-8399-56C298496CD5}"/>
              </a:ext>
            </a:extLst>
          </p:cNvPr>
          <p:cNvSpPr>
            <a:spLocks noGrp="1"/>
          </p:cNvSpPr>
          <p:nvPr>
            <p:ph type="body" sz="half" idx="2"/>
          </p:nvPr>
        </p:nvSpPr>
        <p:spPr/>
        <p:txBody>
          <a:bodyPr/>
          <a:lstStyle/>
          <a:p>
            <a:pPr marL="285750" indent="-285750">
              <a:buFontTx/>
              <a:buChar char="-"/>
            </a:pPr>
            <a:r>
              <a:rPr lang="en-US" dirty="0">
                <a:solidFill>
                  <a:schemeClr val="accent4">
                    <a:lumMod val="75000"/>
                  </a:schemeClr>
                </a:solidFill>
              </a:rPr>
              <a:t>51.71% of orders were Returned, which is a critical red flag. </a:t>
            </a:r>
          </a:p>
          <a:p>
            <a:pPr marL="285750" indent="-285750">
              <a:buFontTx/>
              <a:buChar char="-"/>
            </a:pPr>
            <a:r>
              <a:rPr lang="en-US" dirty="0">
                <a:solidFill>
                  <a:schemeClr val="accent4">
                    <a:lumMod val="75000"/>
                  </a:schemeClr>
                </a:solidFill>
              </a:rPr>
              <a:t>This indicates a high return rate and may reflect product quality issues or mismatch in customer expectations</a:t>
            </a:r>
            <a:r>
              <a:rPr lang="en-US" dirty="0"/>
              <a:t>.</a:t>
            </a:r>
            <a:endParaRPr lang="en-IN" dirty="0"/>
          </a:p>
        </p:txBody>
      </p:sp>
    </p:spTree>
    <p:extLst>
      <p:ext uri="{BB962C8B-B14F-4D97-AF65-F5344CB8AC3E}">
        <p14:creationId xmlns:p14="http://schemas.microsoft.com/office/powerpoint/2010/main" val="12717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B19A-6C3D-492A-BF7E-30C057D68EBE}"/>
              </a:ext>
            </a:extLst>
          </p:cNvPr>
          <p:cNvSpPr>
            <a:spLocks noGrp="1"/>
          </p:cNvSpPr>
          <p:nvPr>
            <p:ph type="title"/>
          </p:nvPr>
        </p:nvSpPr>
        <p:spPr/>
        <p:txBody>
          <a:bodyPr/>
          <a:lstStyle/>
          <a:p>
            <a:r>
              <a:rPr lang="en-IN" b="1" dirty="0"/>
              <a:t>Payment Method Preferences</a:t>
            </a:r>
          </a:p>
        </p:txBody>
      </p:sp>
      <p:pic>
        <p:nvPicPr>
          <p:cNvPr id="6" name="Content Placeholder 5">
            <a:extLst>
              <a:ext uri="{FF2B5EF4-FFF2-40B4-BE49-F238E27FC236}">
                <a16:creationId xmlns:a16="http://schemas.microsoft.com/office/drawing/2014/main" id="{84D68B91-3B2A-4EB8-8A97-4B27C1EB4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23013" y="1480344"/>
            <a:ext cx="5181600" cy="3346450"/>
          </a:xfrm>
        </p:spPr>
      </p:pic>
      <p:sp>
        <p:nvSpPr>
          <p:cNvPr id="4" name="Text Placeholder 3">
            <a:extLst>
              <a:ext uri="{FF2B5EF4-FFF2-40B4-BE49-F238E27FC236}">
                <a16:creationId xmlns:a16="http://schemas.microsoft.com/office/drawing/2014/main" id="{51735AFA-9CAD-422F-B1B8-69DF2AC05D1E}"/>
              </a:ext>
            </a:extLst>
          </p:cNvPr>
          <p:cNvSpPr>
            <a:spLocks noGrp="1"/>
          </p:cNvSpPr>
          <p:nvPr>
            <p:ph type="body" sz="half" idx="2"/>
          </p:nvPr>
        </p:nvSpPr>
        <p:spPr/>
        <p:txBody>
          <a:bodyPr/>
          <a:lstStyle/>
          <a:p>
            <a:pPr marL="285750" indent="-285750">
              <a:buFontTx/>
              <a:buChar char="-"/>
            </a:pPr>
            <a:r>
              <a:rPr lang="en-US" dirty="0">
                <a:solidFill>
                  <a:schemeClr val="accent4">
                    <a:lumMod val="75000"/>
                  </a:schemeClr>
                </a:solidFill>
              </a:rPr>
              <a:t>Bank Transfer and Mobile Money are the most popular payment options.</a:t>
            </a:r>
          </a:p>
          <a:p>
            <a:pPr marL="285750" indent="-285750">
              <a:buFontTx/>
              <a:buChar char="-"/>
            </a:pPr>
            <a:r>
              <a:rPr lang="en-US" dirty="0">
                <a:solidFill>
                  <a:schemeClr val="accent4">
                    <a:lumMod val="75000"/>
                  </a:schemeClr>
                </a:solidFill>
              </a:rPr>
              <a:t>Knowing the preferred payment modes helps optimize the checkout experience and improve conversion rates</a:t>
            </a:r>
            <a:r>
              <a:rPr lang="en-US" dirty="0"/>
              <a:t>. </a:t>
            </a:r>
            <a:endParaRPr lang="en-IN" dirty="0"/>
          </a:p>
        </p:txBody>
      </p:sp>
    </p:spTree>
    <p:extLst>
      <p:ext uri="{BB962C8B-B14F-4D97-AF65-F5344CB8AC3E}">
        <p14:creationId xmlns:p14="http://schemas.microsoft.com/office/powerpoint/2010/main" val="33042492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78</TotalTime>
  <Words>433</Words>
  <Application>Microsoft Office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Wingdings</vt:lpstr>
      <vt:lpstr>Wingdings 3</vt:lpstr>
      <vt:lpstr>Wisp</vt:lpstr>
      <vt:lpstr>SALES DASHBOARD</vt:lpstr>
      <vt:lpstr>Objective</vt:lpstr>
      <vt:lpstr> Overall Business Performance</vt:lpstr>
      <vt:lpstr>Sales Trend Over Time </vt:lpstr>
      <vt:lpstr>Sales by Country</vt:lpstr>
      <vt:lpstr>Performance by Product Category</vt:lpstr>
      <vt:lpstr>Quantity Sold by Product</vt:lpstr>
      <vt:lpstr>Order Status Distribution</vt:lpstr>
      <vt:lpstr>Payment Method Preferences</vt:lpstr>
      <vt:lpstr>Tools Used</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Supriya Jadhav</dc:creator>
  <cp:lastModifiedBy>Supriya Jadhav</cp:lastModifiedBy>
  <cp:revision>8</cp:revision>
  <dcterms:created xsi:type="dcterms:W3CDTF">2025-06-25T09:58:11Z</dcterms:created>
  <dcterms:modified xsi:type="dcterms:W3CDTF">2025-06-25T11:17:05Z</dcterms:modified>
</cp:coreProperties>
</file>