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91" r:id="rId4"/>
    <p:sldId id="258" r:id="rId5"/>
    <p:sldId id="259" r:id="rId6"/>
    <p:sldId id="260" r:id="rId7"/>
    <p:sldId id="262" r:id="rId8"/>
    <p:sldId id="297" r:id="rId9"/>
    <p:sldId id="296" r:id="rId10"/>
    <p:sldId id="313" r:id="rId11"/>
    <p:sldId id="301" r:id="rId12"/>
    <p:sldId id="294" r:id="rId13"/>
    <p:sldId id="298" r:id="rId14"/>
    <p:sldId id="318" r:id="rId15"/>
    <p:sldId id="290" r:id="rId16"/>
    <p:sldId id="308" r:id="rId17"/>
    <p:sldId id="303" r:id="rId18"/>
    <p:sldId id="264" r:id="rId19"/>
    <p:sldId id="302" r:id="rId20"/>
    <p:sldId id="286" r:id="rId21"/>
    <p:sldId id="295" r:id="rId22"/>
    <p:sldId id="304" r:id="rId23"/>
    <p:sldId id="299" r:id="rId24"/>
    <p:sldId id="268" r:id="rId25"/>
    <p:sldId id="312" r:id="rId26"/>
    <p:sldId id="311" r:id="rId27"/>
    <p:sldId id="305" r:id="rId28"/>
    <p:sldId id="310" r:id="rId29"/>
    <p:sldId id="306" r:id="rId30"/>
    <p:sldId id="273" r:id="rId31"/>
    <p:sldId id="319" r:id="rId32"/>
    <p:sldId id="307" r:id="rId33"/>
    <p:sldId id="314" r:id="rId34"/>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5pPr>
    <a:lvl6pPr marL="2286000" algn="l" defTabSz="914400" rtl="0" eaLnBrk="1" latinLnBrk="0" hangingPunct="1">
      <a:defRPr sz="2800" b="1" kern="1200">
        <a:solidFill>
          <a:schemeClr val="bg2"/>
        </a:solidFill>
        <a:latin typeface="Arial Narrow" panose="020B0606020202030204" pitchFamily="34" charset="0"/>
        <a:ea typeface="+mn-ea"/>
        <a:cs typeface="+mn-cs"/>
      </a:defRPr>
    </a:lvl6pPr>
    <a:lvl7pPr marL="2743200" algn="l" defTabSz="914400" rtl="0" eaLnBrk="1" latinLnBrk="0" hangingPunct="1">
      <a:defRPr sz="2800" b="1" kern="1200">
        <a:solidFill>
          <a:schemeClr val="bg2"/>
        </a:solidFill>
        <a:latin typeface="Arial Narrow" panose="020B0606020202030204" pitchFamily="34" charset="0"/>
        <a:ea typeface="+mn-ea"/>
        <a:cs typeface="+mn-cs"/>
      </a:defRPr>
    </a:lvl7pPr>
    <a:lvl8pPr marL="3200400" algn="l" defTabSz="914400" rtl="0" eaLnBrk="1" latinLnBrk="0" hangingPunct="1">
      <a:defRPr sz="2800" b="1" kern="1200">
        <a:solidFill>
          <a:schemeClr val="bg2"/>
        </a:solidFill>
        <a:latin typeface="Arial Narrow" panose="020B0606020202030204" pitchFamily="34" charset="0"/>
        <a:ea typeface="+mn-ea"/>
        <a:cs typeface="+mn-cs"/>
      </a:defRPr>
    </a:lvl8pPr>
    <a:lvl9pPr marL="3657600" algn="l" defTabSz="914400" rtl="0" eaLnBrk="1" latinLnBrk="0" hangingPunct="1">
      <a:defRPr sz="2800" b="1" kern="1200">
        <a:solidFill>
          <a:schemeClr val="bg2"/>
        </a:solidFill>
        <a:latin typeface="Arial Narrow" panose="020B0606020202030204" pitchFamily="34" charset="0"/>
        <a:ea typeface="+mn-ea"/>
        <a:cs typeface="+mn-cs"/>
      </a:defRPr>
    </a:lvl9pPr>
  </p:defaultTextStyle>
  <p:extLs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CC"/>
    <a:srgbClr val="FFCC66"/>
    <a:srgbClr val="FF9900"/>
    <a:srgbClr val="FF3300"/>
    <a:srgbClr val="FC0128"/>
    <a:srgbClr val="00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58"/>
      </p:cViewPr>
      <p:guideLst/>
    </p:cSldViewPr>
  </p:slideViewPr>
  <p:notesTextViewPr>
    <p:cViewPr>
      <p:scale>
        <a:sx n="1" d="1"/>
        <a:sy n="1" d="1"/>
      </p:scale>
      <p:origin x="0" y="0"/>
    </p:cViewPr>
  </p:notesTextViewPr>
  <p:notesViewPr>
    <p:cSldViewPr>
      <p:cViewPr>
        <p:scale>
          <a:sx n="66" d="100"/>
          <a:sy n="66" d="100"/>
        </p:scale>
        <p:origin x="3144" y="139"/>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941388">
              <a:spcBef>
                <a:spcPct val="0"/>
              </a:spcBef>
              <a:defRPr>
                <a:solidFill>
                  <a:schemeClr val="tx1"/>
                </a:solidFill>
                <a:latin typeface="Arial" panose="020B0604020202020204" pitchFamily="34" charset="0"/>
              </a:defRPr>
            </a:lvl1pPr>
            <a:lvl2pPr marL="463550" algn="l" defTabSz="941388">
              <a:spcBef>
                <a:spcPct val="0"/>
              </a:spcBef>
              <a:defRPr>
                <a:solidFill>
                  <a:schemeClr val="tx1"/>
                </a:solidFill>
                <a:latin typeface="Arial" panose="020B0604020202020204" pitchFamily="34" charset="0"/>
              </a:defRPr>
            </a:lvl2pPr>
            <a:lvl3pPr marL="928688" algn="l" defTabSz="941388">
              <a:spcBef>
                <a:spcPct val="0"/>
              </a:spcBef>
              <a:defRPr>
                <a:solidFill>
                  <a:schemeClr val="tx1"/>
                </a:solidFill>
                <a:latin typeface="Arial" panose="020B0604020202020204" pitchFamily="34" charset="0"/>
              </a:defRPr>
            </a:lvl3pPr>
            <a:lvl4pPr marL="1392238" algn="l" defTabSz="941388">
              <a:spcBef>
                <a:spcPct val="0"/>
              </a:spcBef>
              <a:defRPr>
                <a:solidFill>
                  <a:schemeClr val="tx1"/>
                </a:solidFill>
                <a:latin typeface="Arial" panose="020B0604020202020204" pitchFamily="34" charset="0"/>
              </a:defRPr>
            </a:lvl4pPr>
            <a:lvl5pPr marL="1855788" algn="l" defTabSz="941388">
              <a:spcBef>
                <a:spcPct val="0"/>
              </a:spcBef>
              <a:defRPr>
                <a:solidFill>
                  <a:schemeClr val="tx1"/>
                </a:solidFill>
                <a:latin typeface="Arial" panose="020B0604020202020204" pitchFamily="34" charset="0"/>
              </a:defRPr>
            </a:lvl5pPr>
            <a:lvl6pPr marL="2312988" defTabSz="941388" fontAlgn="base">
              <a:spcBef>
                <a:spcPct val="0"/>
              </a:spcBef>
              <a:spcAft>
                <a:spcPct val="0"/>
              </a:spcAft>
              <a:defRPr>
                <a:solidFill>
                  <a:schemeClr val="tx1"/>
                </a:solidFill>
                <a:latin typeface="Arial" panose="020B0604020202020204" pitchFamily="34" charset="0"/>
              </a:defRPr>
            </a:lvl6pPr>
            <a:lvl7pPr marL="2770188" defTabSz="941388" fontAlgn="base">
              <a:spcBef>
                <a:spcPct val="0"/>
              </a:spcBef>
              <a:spcAft>
                <a:spcPct val="0"/>
              </a:spcAft>
              <a:defRPr>
                <a:solidFill>
                  <a:schemeClr val="tx1"/>
                </a:solidFill>
                <a:latin typeface="Arial" panose="020B0604020202020204" pitchFamily="34" charset="0"/>
              </a:defRPr>
            </a:lvl7pPr>
            <a:lvl8pPr marL="3227388" defTabSz="941388" fontAlgn="base">
              <a:spcBef>
                <a:spcPct val="0"/>
              </a:spcBef>
              <a:spcAft>
                <a:spcPct val="0"/>
              </a:spcAft>
              <a:defRPr>
                <a:solidFill>
                  <a:schemeClr val="tx1"/>
                </a:solidFill>
                <a:latin typeface="Arial" panose="020B0604020202020204" pitchFamily="34" charset="0"/>
              </a:defRPr>
            </a:lvl8pPr>
            <a:lvl9pPr marL="3684588" defTabSz="941388" fontAlgn="base">
              <a:spcBef>
                <a:spcPct val="0"/>
              </a:spcBef>
              <a:spcAft>
                <a:spcPct val="0"/>
              </a:spcAft>
              <a:defRPr>
                <a:solidFill>
                  <a:schemeClr val="tx1"/>
                </a:solidFill>
                <a:latin typeface="Arial" panose="020B0604020202020204" pitchFamily="34" charset="0"/>
              </a:defRPr>
            </a:lvl9pPr>
          </a:lstStyle>
          <a:p>
            <a:pPr algn="ctr">
              <a:lnSpc>
                <a:spcPct val="100000"/>
              </a:lnSpc>
              <a:spcBef>
                <a:spcPct val="50000"/>
              </a:spcBef>
            </a:pPr>
            <a:r>
              <a:rPr lang="en-US" altLang="en-US" sz="1000"/>
              <a:t>&lt;Course name&gt; &lt;Lesson number&gt;</a:t>
            </a:r>
            <a:r>
              <a:rPr lang="en-US" altLang="en-US" sz="1000">
                <a:latin typeface="Times New Roman" panose="02020603050405020304" pitchFamily="18" charset="0"/>
              </a:rPr>
              <a:t>-</a:t>
            </a:r>
            <a:fld id="{1930C3D1-6E7D-4DC2-8CE0-F07D617A7767}" type="slidenum">
              <a:rPr lang="en-US" altLang="en-US" sz="1000"/>
              <a:pPr algn="ctr">
                <a:lnSpc>
                  <a:spcPct val="100000"/>
                </a:lnSpc>
                <a:spcBef>
                  <a:spcPct val="50000"/>
                </a:spcBef>
              </a:pPr>
              <a:t>‹#›</a:t>
            </a:fld>
            <a:endParaRPr lang="en-US" altLang="en-US" sz="1000"/>
          </a:p>
        </p:txBody>
      </p:sp>
    </p:spTree>
    <p:extLst>
      <p:ext uri="{BB962C8B-B14F-4D97-AF65-F5344CB8AC3E}">
        <p14:creationId xmlns:p14="http://schemas.microsoft.com/office/powerpoint/2010/main" val="1218339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Rot="1" noChangeArrowheads="1" noTextEdit="1"/>
          </p:cNvSpPr>
          <p:nvPr>
            <p:ph type="sldImg" idx="2"/>
          </p:nvPr>
        </p:nvSpPr>
        <p:spPr bwMode="auto">
          <a:xfrm>
            <a:off x="468313" y="153988"/>
            <a:ext cx="5876925" cy="4405312"/>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Heading (Level 1) Arial 11pt Bold</a:t>
            </a:r>
          </a:p>
          <a:p>
            <a:pPr lvl="1"/>
            <a:r>
              <a:rPr lang="en-US" altLang="en-US" smtClean="0"/>
              <a:t>Body Text (Level 2) Times New Roman 11pt</a:t>
            </a:r>
          </a:p>
          <a:p>
            <a:pPr lvl="2"/>
            <a:r>
              <a:rPr lang="en-US" altLang="en-US" smtClean="0"/>
              <a:t>Bullet 1 (Level 3) Times New Roman 11pt</a:t>
            </a:r>
          </a:p>
          <a:p>
            <a:pPr lvl="3"/>
            <a:r>
              <a:rPr lang="en-US" altLang="en-US" smtClean="0"/>
              <a:t>Bullet 2 (Level 4) Times New Roman 11pt</a:t>
            </a:r>
          </a:p>
          <a:p>
            <a:pPr lvl="0"/>
            <a:endParaRPr lang="en-US" altLang="en-US" smtClean="0"/>
          </a:p>
          <a:p>
            <a:pPr lvl="0"/>
            <a:endParaRPr lang="en-US" altLang="en-US" smtClean="0"/>
          </a:p>
          <a:p>
            <a:pPr lvl="0"/>
            <a:endParaRPr lang="en-US" altLang="en-US" smtClean="0"/>
          </a:p>
          <a:p>
            <a:pPr lvl="0"/>
            <a:endParaRPr lang="en-US" altLang="en-US" smtClean="0"/>
          </a:p>
          <a:p>
            <a:pPr lvl="0"/>
            <a:endParaRPr lang="en-US" altLang="en-US" smtClean="0"/>
          </a:p>
          <a:p>
            <a:pPr lvl="0"/>
            <a:endParaRPr lang="en-US" altLang="en-US" smtClean="0"/>
          </a:p>
          <a:p>
            <a:pPr lvl="0"/>
            <a:endParaRPr lang="en-US" altLang="en-US" smtClean="0"/>
          </a:p>
          <a:p>
            <a:pPr lvl="0"/>
            <a:endParaRPr lang="en-US" altLang="en-US" smtClean="0"/>
          </a:p>
          <a:p>
            <a:pPr lvl="0"/>
            <a:r>
              <a:rPr lang="en-US" altLang="en-US" smtClean="0"/>
              <a:t>Technical Note (Level 1) Arial 11pt Bold (CHANGE TO BLUE)</a:t>
            </a:r>
          </a:p>
          <a:p>
            <a:pPr lvl="0"/>
            <a:r>
              <a:rPr lang="en-US" altLang="en-US" smtClean="0"/>
              <a:t>Instructor Note (Level 1) Arial 11pt Bold (CHANGE TO BLUE)</a:t>
            </a:r>
          </a:p>
          <a:p>
            <a:pPr lvl="1"/>
            <a:r>
              <a:rPr lang="en-US" altLang="en-US" smtClean="0"/>
              <a:t>Body Text (Level 2) Times New Roman 11pt (CHANGE TO BLUE)</a:t>
            </a:r>
          </a:p>
          <a:p>
            <a:pPr lvl="2"/>
            <a:r>
              <a:rPr lang="en-US" alt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941388">
              <a:spcBef>
                <a:spcPct val="0"/>
              </a:spcBef>
              <a:defRPr>
                <a:solidFill>
                  <a:schemeClr val="tx1"/>
                </a:solidFill>
                <a:latin typeface="Arial" panose="020B0604020202020204" pitchFamily="34" charset="0"/>
              </a:defRPr>
            </a:lvl1pPr>
            <a:lvl2pPr marL="463550" algn="l" defTabSz="941388">
              <a:spcBef>
                <a:spcPct val="0"/>
              </a:spcBef>
              <a:defRPr>
                <a:solidFill>
                  <a:schemeClr val="tx1"/>
                </a:solidFill>
                <a:latin typeface="Arial" panose="020B0604020202020204" pitchFamily="34" charset="0"/>
              </a:defRPr>
            </a:lvl2pPr>
            <a:lvl3pPr marL="928688" algn="l" defTabSz="941388">
              <a:spcBef>
                <a:spcPct val="0"/>
              </a:spcBef>
              <a:defRPr>
                <a:solidFill>
                  <a:schemeClr val="tx1"/>
                </a:solidFill>
                <a:latin typeface="Arial" panose="020B0604020202020204" pitchFamily="34" charset="0"/>
              </a:defRPr>
            </a:lvl3pPr>
            <a:lvl4pPr marL="1392238" algn="l" defTabSz="941388">
              <a:spcBef>
                <a:spcPct val="0"/>
              </a:spcBef>
              <a:defRPr>
                <a:solidFill>
                  <a:schemeClr val="tx1"/>
                </a:solidFill>
                <a:latin typeface="Arial" panose="020B0604020202020204" pitchFamily="34" charset="0"/>
              </a:defRPr>
            </a:lvl4pPr>
            <a:lvl5pPr marL="1855788" algn="l" defTabSz="941388">
              <a:spcBef>
                <a:spcPct val="0"/>
              </a:spcBef>
              <a:defRPr>
                <a:solidFill>
                  <a:schemeClr val="tx1"/>
                </a:solidFill>
                <a:latin typeface="Arial" panose="020B0604020202020204" pitchFamily="34" charset="0"/>
              </a:defRPr>
            </a:lvl5pPr>
            <a:lvl6pPr marL="2312988" defTabSz="941388" fontAlgn="base">
              <a:spcBef>
                <a:spcPct val="0"/>
              </a:spcBef>
              <a:spcAft>
                <a:spcPct val="0"/>
              </a:spcAft>
              <a:defRPr>
                <a:solidFill>
                  <a:schemeClr val="tx1"/>
                </a:solidFill>
                <a:latin typeface="Arial" panose="020B0604020202020204" pitchFamily="34" charset="0"/>
              </a:defRPr>
            </a:lvl6pPr>
            <a:lvl7pPr marL="2770188" defTabSz="941388" fontAlgn="base">
              <a:spcBef>
                <a:spcPct val="0"/>
              </a:spcBef>
              <a:spcAft>
                <a:spcPct val="0"/>
              </a:spcAft>
              <a:defRPr>
                <a:solidFill>
                  <a:schemeClr val="tx1"/>
                </a:solidFill>
                <a:latin typeface="Arial" panose="020B0604020202020204" pitchFamily="34" charset="0"/>
              </a:defRPr>
            </a:lvl7pPr>
            <a:lvl8pPr marL="3227388" defTabSz="941388" fontAlgn="base">
              <a:spcBef>
                <a:spcPct val="0"/>
              </a:spcBef>
              <a:spcAft>
                <a:spcPct val="0"/>
              </a:spcAft>
              <a:defRPr>
                <a:solidFill>
                  <a:schemeClr val="tx1"/>
                </a:solidFill>
                <a:latin typeface="Arial" panose="020B0604020202020204" pitchFamily="34" charset="0"/>
              </a:defRPr>
            </a:lvl8pPr>
            <a:lvl9pPr marL="3684588" defTabSz="941388" fontAlgn="base">
              <a:spcBef>
                <a:spcPct val="0"/>
              </a:spcBef>
              <a:spcAft>
                <a:spcPct val="0"/>
              </a:spcAft>
              <a:defRPr>
                <a:solidFill>
                  <a:schemeClr val="tx1"/>
                </a:solidFill>
                <a:latin typeface="Arial" panose="020B0604020202020204" pitchFamily="34" charset="0"/>
              </a:defRPr>
            </a:lvl9pPr>
          </a:lstStyle>
          <a:p>
            <a:pPr algn="ctr">
              <a:lnSpc>
                <a:spcPct val="100000"/>
              </a:lnSpc>
              <a:spcBef>
                <a:spcPct val="50000"/>
              </a:spcBef>
            </a:pPr>
            <a:r>
              <a:rPr lang="en-US" altLang="en-US" sz="1000"/>
              <a:t>Introduction to Oracle: SQL and PL/SQL  1</a:t>
            </a:r>
            <a:r>
              <a:rPr lang="en-US" altLang="en-US" sz="1000">
                <a:latin typeface="Times New Roman" panose="02020603050405020304" pitchFamily="18" charset="0"/>
              </a:rPr>
              <a:t>-</a:t>
            </a:r>
            <a:fld id="{C3737284-BB39-4E27-956F-7E014196D8FE}" type="slidenum">
              <a:rPr lang="en-US" altLang="en-US" sz="1000"/>
              <a:pPr algn="ctr">
                <a:lnSpc>
                  <a:spcPct val="100000"/>
                </a:lnSpc>
                <a:spcBef>
                  <a:spcPct val="50000"/>
                </a:spcBef>
              </a:pPr>
              <a:t>‹#›</a:t>
            </a:fld>
            <a:endParaRPr lang="en-US" altLang="en-US" sz="1000"/>
          </a:p>
        </p:txBody>
      </p:sp>
    </p:spTree>
    <p:extLst>
      <p:ext uri="{BB962C8B-B14F-4D97-AF65-F5344CB8AC3E}">
        <p14:creationId xmlns:p14="http://schemas.microsoft.com/office/powerpoint/2010/main" val="3970365765"/>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anose="020B0604020202020204"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anose="02020603050405020304"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r>
              <a:rPr lang="en-US" altLang="en-US" sz="1200">
                <a:solidFill>
                  <a:schemeClr val="accent2"/>
                </a:solidFill>
              </a:rPr>
              <a:t>Schedule:	Timing	Topic</a:t>
            </a:r>
          </a:p>
          <a:p>
            <a:pPr lvl="1">
              <a:tabLst>
                <a:tab pos="1095375" algn="l"/>
                <a:tab pos="2192338" algn="l"/>
              </a:tabLst>
            </a:pPr>
            <a:r>
              <a:rPr lang="en-US" altLang="en-US">
                <a:solidFill>
                  <a:schemeClr val="accent2"/>
                </a:solidFill>
              </a:rPr>
              <a:t>	40 minutes	Lecture</a:t>
            </a:r>
          </a:p>
          <a:p>
            <a:pPr lvl="1">
              <a:tabLst>
                <a:tab pos="1095375" algn="l"/>
                <a:tab pos="2192338" algn="l"/>
              </a:tabLst>
            </a:pPr>
            <a:r>
              <a:rPr lang="en-US" altLang="en-US">
                <a:solidFill>
                  <a:schemeClr val="accent2"/>
                </a:solidFill>
              </a:rPr>
              <a:t>	25 minutes	Practice</a:t>
            </a:r>
          </a:p>
          <a:p>
            <a:pPr lvl="1">
              <a:tabLst>
                <a:tab pos="1095375" algn="l"/>
                <a:tab pos="2192338" algn="l"/>
              </a:tabLst>
            </a:pPr>
            <a:r>
              <a:rPr lang="en-US" altLang="en-US">
                <a:solidFill>
                  <a:schemeClr val="accent2"/>
                </a:solidFill>
              </a:rPr>
              <a:t>	65 minutes	Total</a:t>
            </a:r>
          </a:p>
        </p:txBody>
      </p:sp>
      <p:sp>
        <p:nvSpPr>
          <p:cNvPr id="6147" name="Rectangle 3"/>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1089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ltLang="en-US"/>
              <a:t>Using Arithmetic Operators</a:t>
            </a:r>
          </a:p>
          <a:p>
            <a:pPr lvl="1">
              <a:tabLst/>
            </a:pPr>
            <a:r>
              <a:rPr lang="en-US" altLang="en-US">
                <a:solidFill>
                  <a:srgbClr val="000000"/>
                </a:solidFill>
              </a:rPr>
              <a:t>The example in the slide uses the addition operator to calculate a salary increase of $300 for all employees and displays a new SAL+300 column in the output. </a:t>
            </a:r>
          </a:p>
          <a:p>
            <a:pPr lvl="1">
              <a:tabLst/>
            </a:pPr>
            <a:r>
              <a:rPr lang="en-US" altLang="en-US">
                <a:solidFill>
                  <a:srgbClr val="000000"/>
                </a:solidFill>
              </a:rPr>
              <a:t>Note that the resultant calculated column SAL+300 is not a new column in the EMP table; it is for display only. By default, the name of a new column comes from the calculation that generated it</a:t>
            </a:r>
            <a:r>
              <a:rPr lang="en-US" altLang="en-US"/>
              <a:t>—</a:t>
            </a:r>
            <a:r>
              <a:rPr lang="en-US" altLang="en-US">
                <a:solidFill>
                  <a:srgbClr val="000000"/>
                </a:solidFill>
              </a:rPr>
              <a:t>in this case, sal+300.</a:t>
            </a:r>
          </a:p>
          <a:p>
            <a:pPr lvl="1">
              <a:tabLst/>
            </a:pPr>
            <a:r>
              <a:rPr lang="en-US" altLang="en-US" b="1"/>
              <a:t>Note:</a:t>
            </a:r>
            <a:r>
              <a:rPr lang="en-US" altLang="en-US"/>
              <a:t> SQL*Plus ignores blank spaces before and after the arithmetic operator.</a:t>
            </a:r>
          </a:p>
          <a:p>
            <a:pPr>
              <a:tabLst/>
            </a:pPr>
            <a:endParaRPr lang="en-US" altLang="en-US" b="0">
              <a:latin typeface="Times New Roman" panose="02020603050405020304" pitchFamily="18" charset="0"/>
            </a:endParaRPr>
          </a:p>
        </p:txBody>
      </p:sp>
      <p:sp>
        <p:nvSpPr>
          <p:cNvPr id="24579" name="Rectangle 3"/>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1063956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p:spPr>
        <p:txBody>
          <a:bodyPr/>
          <a:lstStyle/>
          <a:p>
            <a:pPr>
              <a:tabLst/>
            </a:pPr>
            <a:r>
              <a:rPr lang="en-US" altLang="en-US"/>
              <a:t>Operator Precedence</a:t>
            </a:r>
          </a:p>
          <a:p>
            <a:pPr lvl="1">
              <a:tabLst/>
            </a:pPr>
            <a:r>
              <a:rPr lang="en-US" altLang="en-US"/>
              <a:t>If an arithmetic expression contains more than one operator, multiplication and division are evaluated first. If operators within an expression are of same priority, then evaluation is done from left to right.</a:t>
            </a:r>
          </a:p>
          <a:p>
            <a:pPr lvl="1">
              <a:tabLst/>
            </a:pPr>
            <a:r>
              <a:rPr lang="en-US" altLang="en-US"/>
              <a:t>You can use parentheses to force the expression within parentheses to be evaluated first.</a:t>
            </a:r>
          </a:p>
          <a:p>
            <a:pPr lvl="1">
              <a:tabLst/>
            </a:pPr>
            <a:r>
              <a:rPr lang="en-US" altLang="en-US"/>
              <a:t> </a:t>
            </a:r>
          </a:p>
        </p:txBody>
      </p:sp>
      <p:sp>
        <p:nvSpPr>
          <p:cNvPr id="26627" name="Rectangle 3"/>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1532988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Rot="1" noChangeArrowheads="1" noTextEdit="1"/>
          </p:cNvSpPr>
          <p:nvPr>
            <p:ph type="sldImg"/>
          </p:nvPr>
        </p:nvSpPr>
        <p:spPr>
          <a:xfrm>
            <a:off x="469900" y="153988"/>
            <a:ext cx="5873750" cy="4405312"/>
          </a:xfrm>
          <a:ln cap="flat"/>
        </p:spPr>
      </p:sp>
      <p:sp>
        <p:nvSpPr>
          <p:cNvPr id="28675" name="Rectangle 3"/>
          <p:cNvSpPr>
            <a:spLocks noGrp="1" noChangeArrowheads="1"/>
          </p:cNvSpPr>
          <p:nvPr>
            <p:ph type="body" idx="1"/>
          </p:nvPr>
        </p:nvSpPr>
        <p:spPr>
          <a:noFill/>
          <a:ln/>
        </p:spPr>
        <p:txBody>
          <a:bodyPr/>
          <a:lstStyle/>
          <a:p>
            <a:r>
              <a:rPr lang="en-US" altLang="en-US"/>
              <a:t>Operator Precedence (continued)</a:t>
            </a:r>
          </a:p>
          <a:p>
            <a:pPr lvl="1"/>
            <a:r>
              <a:rPr lang="en-US" altLang="en-US"/>
              <a:t>The example on the slide displays the name, salary, and annual compensation of employees. It calculates the annual compensation as 12 multiplied by the monthly salary, plus a one-time bonus of $100. Notice that multiplication is performed before addition.</a:t>
            </a:r>
          </a:p>
          <a:p>
            <a:pPr lvl="1"/>
            <a:r>
              <a:rPr lang="en-US" altLang="en-US" b="1"/>
              <a:t>Note:</a:t>
            </a:r>
            <a:r>
              <a:rPr lang="en-US" altLang="en-US"/>
              <a:t> Use parentheses to reinforce the standard </a:t>
            </a:r>
            <a:r>
              <a:rPr lang="en-US" altLang="en-US">
                <a:solidFill>
                  <a:srgbClr val="FC0128"/>
                </a:solidFill>
              </a:rPr>
              <a:t>order of precedence </a:t>
            </a:r>
            <a:r>
              <a:rPr lang="en-US" altLang="en-US"/>
              <a:t>and to improve clarity. For example, the expression above can be written as (12*sal)+100 with no change in the result.</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solidFill>
                  <a:schemeClr val="accent2"/>
                </a:solidFill>
              </a:rPr>
              <a:t>Instructor Note</a:t>
            </a:r>
          </a:p>
          <a:p>
            <a:pPr lvl="1"/>
            <a:r>
              <a:rPr lang="en-US" altLang="en-US">
                <a:solidFill>
                  <a:schemeClr val="accent2"/>
                </a:solidFill>
              </a:rPr>
              <a:t>Demo:</a:t>
            </a:r>
            <a:r>
              <a:rPr lang="en-US" altLang="en-US" i="1">
                <a:solidFill>
                  <a:schemeClr val="accent2"/>
                </a:solidFill>
              </a:rPr>
              <a:t> </a:t>
            </a:r>
            <a:r>
              <a:rPr lang="en-US" altLang="en-US">
                <a:solidFill>
                  <a:schemeClr val="accent2"/>
                </a:solidFill>
                <a:latin typeface="Courier New" panose="02070309020205020404" pitchFamily="49" charset="0"/>
              </a:rPr>
              <a:t>l1prec1.sql</a:t>
            </a:r>
            <a:r>
              <a:rPr lang="en-US" altLang="en-US" i="1">
                <a:solidFill>
                  <a:schemeClr val="accent2"/>
                </a:solidFill>
              </a:rPr>
              <a:t>, </a:t>
            </a:r>
            <a:r>
              <a:rPr lang="en-US" altLang="en-US">
                <a:solidFill>
                  <a:schemeClr val="accent2"/>
                </a:solidFill>
                <a:latin typeface="Courier New" panose="02070309020205020404" pitchFamily="49" charset="0"/>
              </a:rPr>
              <a:t>l1prec2.sql</a:t>
            </a:r>
          </a:p>
          <a:p>
            <a:pPr lvl="1"/>
            <a:r>
              <a:rPr lang="en-US" altLang="en-US">
                <a:solidFill>
                  <a:schemeClr val="accent2"/>
                </a:solidFill>
              </a:rPr>
              <a:t>Purpose:</a:t>
            </a:r>
            <a:r>
              <a:rPr lang="en-US" altLang="en-US" i="1">
                <a:solidFill>
                  <a:schemeClr val="accent2"/>
                </a:solidFill>
              </a:rPr>
              <a:t> </a:t>
            </a:r>
            <a:r>
              <a:rPr lang="en-US" altLang="en-US">
                <a:solidFill>
                  <a:schemeClr val="accent2"/>
                </a:solidFill>
              </a:rPr>
              <a:t>To illustrate viewing a query containing no parentheses and executing a query with parentheses to override rules of precedence.</a:t>
            </a:r>
          </a:p>
          <a:p>
            <a:endParaRPr lang="en-US" altLang="en-US" b="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1017630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Rot="1" noChangeArrowheads="1" noTextEdit="1"/>
          </p:cNvSpPr>
          <p:nvPr>
            <p:ph type="sldImg"/>
          </p:nvPr>
        </p:nvSpPr>
        <p:spPr>
          <a:xfrm>
            <a:off x="469900" y="153988"/>
            <a:ext cx="5873750" cy="4405312"/>
          </a:xfrm>
          <a:ln cap="flat"/>
        </p:spPr>
      </p:sp>
      <p:sp>
        <p:nvSpPr>
          <p:cNvPr id="30723" name="Rectangle 3"/>
          <p:cNvSpPr>
            <a:spLocks noGrp="1" noChangeArrowheads="1"/>
          </p:cNvSpPr>
          <p:nvPr>
            <p:ph type="body" idx="1"/>
          </p:nvPr>
        </p:nvSpPr>
        <p:spPr>
          <a:noFill/>
          <a:ln/>
        </p:spPr>
        <p:txBody>
          <a:bodyPr/>
          <a:lstStyle/>
          <a:p>
            <a:r>
              <a:rPr lang="en-US" altLang="en-US"/>
              <a:t>Using Parentheses</a:t>
            </a:r>
          </a:p>
          <a:p>
            <a:pPr lvl="1"/>
            <a:r>
              <a:rPr lang="en-US" altLang="en-US"/>
              <a:t>You can override the rules of precedence by using </a:t>
            </a:r>
            <a:r>
              <a:rPr lang="en-US" altLang="en-US" i="1"/>
              <a:t>parentheses </a:t>
            </a:r>
            <a:r>
              <a:rPr lang="en-US" altLang="en-US"/>
              <a:t>to specify the order in which operators are executed.</a:t>
            </a:r>
          </a:p>
          <a:p>
            <a:pPr lvl="1"/>
            <a:r>
              <a:rPr lang="en-US" altLang="en-US"/>
              <a:t>The example on the slide displays the name, salary, and annual compensation of employees. It calculates the annual compensation as monthly salary plus a monthly bonus of $100, multiplied by 12. Because of the parentheses, addition takes priority over multiplication.</a:t>
            </a:r>
          </a:p>
          <a:p>
            <a:endParaRPr lang="en-US" altLang="en-US" b="0">
              <a:latin typeface="Times New Roman" panose="02020603050405020304" pitchFamily="18" charset="0"/>
            </a:endParaRPr>
          </a:p>
        </p:txBody>
      </p:sp>
    </p:spTree>
    <p:extLst>
      <p:ext uri="{BB962C8B-B14F-4D97-AF65-F5344CB8AC3E}">
        <p14:creationId xmlns:p14="http://schemas.microsoft.com/office/powerpoint/2010/main" val="74280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62388" y="-3175"/>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p:cNvSpPr>
            <a:spLocks noChangeArrowheads="1"/>
          </p:cNvSpPr>
          <p:nvPr/>
        </p:nvSpPr>
        <p:spPr bwMode="auto">
          <a:xfrm>
            <a:off x="-4763" y="-3175"/>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p:cNvSpPr>
            <a:spLocks noGrp="1" noChangeArrowheads="1"/>
          </p:cNvSpPr>
          <p:nvPr>
            <p:ph type="body" idx="1"/>
          </p:nvPr>
        </p:nvSpPr>
        <p:spPr>
          <a:noFill/>
          <a:ln/>
        </p:spPr>
        <p:txBody>
          <a:bodyPr/>
          <a:lstStyle/>
          <a:p>
            <a:pPr defTabSz="425450">
              <a:tabLst/>
            </a:pPr>
            <a:r>
              <a:rPr lang="en-US" altLang="en-US"/>
              <a:t>Null Values</a:t>
            </a:r>
          </a:p>
          <a:p>
            <a:pPr marL="117475" lvl="1" defTabSz="425450">
              <a:tabLst/>
            </a:pPr>
            <a:r>
              <a:rPr lang="en-US" altLang="en-US"/>
              <a:t>If a row lacks the data value for a particular column, that value is said to be </a:t>
            </a:r>
            <a:r>
              <a:rPr lang="en-US" altLang="en-US" i="1">
                <a:solidFill>
                  <a:srgbClr val="FC0128"/>
                </a:solidFill>
              </a:rPr>
              <a:t>null</a:t>
            </a:r>
            <a:r>
              <a:rPr lang="en-US" altLang="en-US">
                <a:solidFill>
                  <a:srgbClr val="FC0128"/>
                </a:solidFill>
              </a:rPr>
              <a:t>,</a:t>
            </a:r>
            <a:r>
              <a:rPr lang="en-US" altLang="en-US"/>
              <a:t> or to contain null. </a:t>
            </a:r>
          </a:p>
          <a:p>
            <a:pPr marL="117475" lvl="1" defTabSz="425450">
              <a:tabLst/>
            </a:pPr>
            <a:r>
              <a:rPr lang="en-US" altLang="en-US"/>
              <a:t>A null value is a value that is unavailable, unassigned, unknown, or inapplicable. A null value is not the same as zero or a space. Zero is a number, and a space is a character. </a:t>
            </a:r>
          </a:p>
          <a:p>
            <a:pPr marL="117475" lvl="1" defTabSz="425450">
              <a:tabLst/>
            </a:pPr>
            <a:r>
              <a:rPr lang="en-US" altLang="en-US"/>
              <a:t>Columns of any datatype can contain null values, unless the column was defined as NOT NULL or as PRIMARY KEY when the column was created. </a:t>
            </a:r>
          </a:p>
          <a:p>
            <a:pPr marL="117475" lvl="1" defTabSz="425450">
              <a:tabLst/>
            </a:pPr>
            <a:r>
              <a:rPr lang="en-US" altLang="en-US"/>
              <a:t>In the COMM column in the EMP table, you notice that only a SALESMAN can earn commission. Other employees are not entitled to earn commission. A null value represents that fact. Turner, who is a salesman, does not earn any commission. Notice that his commission is zero and not null.</a:t>
            </a:r>
          </a:p>
          <a:p>
            <a:pPr marL="117475" lvl="1" defTabSz="425450">
              <a:tabLst/>
            </a:pPr>
            <a:endParaRPr lang="en-US" altLang="en-US"/>
          </a:p>
          <a:p>
            <a:pPr marL="117475" lvl="1" defTabSz="425450">
              <a:tabLst/>
            </a:pPr>
            <a:endParaRPr lang="en-US" altLang="en-US"/>
          </a:p>
          <a:p>
            <a:pPr marL="117475" lvl="1" defTabSz="425450">
              <a:tabLst/>
            </a:pPr>
            <a:endParaRPr lang="en-US" altLang="en-US"/>
          </a:p>
          <a:p>
            <a:pPr marL="117475" lvl="1" defTabSz="425450">
              <a:tabLst/>
            </a:pPr>
            <a:endParaRPr lang="en-US" altLang="en-US"/>
          </a:p>
          <a:p>
            <a:pPr marL="117475" lvl="1" defTabSz="425450">
              <a:tabLst/>
            </a:pPr>
            <a:endParaRPr lang="en-US" altLang="en-US"/>
          </a:p>
          <a:p>
            <a:pPr marL="117475" lvl="1" defTabSz="425450">
              <a:tabLst/>
            </a:pPr>
            <a:endParaRPr lang="en-US" altLang="en-US"/>
          </a:p>
          <a:p>
            <a:pPr defTabSz="425450">
              <a:tabLst/>
            </a:pPr>
            <a:r>
              <a:rPr lang="en-US" altLang="en-US">
                <a:solidFill>
                  <a:schemeClr val="accent2"/>
                </a:solidFill>
              </a:rPr>
              <a:t>Instructor Note</a:t>
            </a:r>
          </a:p>
          <a:p>
            <a:pPr marL="117475" lvl="1" defTabSz="425450">
              <a:tabLst/>
            </a:pPr>
            <a:r>
              <a:rPr lang="en-US" altLang="en-US">
                <a:solidFill>
                  <a:schemeClr val="accent2"/>
                </a:solidFill>
              </a:rPr>
              <a:t>Demo: </a:t>
            </a:r>
            <a:r>
              <a:rPr lang="en-US" altLang="en-US">
                <a:solidFill>
                  <a:schemeClr val="accent2"/>
                </a:solidFill>
                <a:latin typeface="Courier New" panose="02070309020205020404" pitchFamily="49" charset="0"/>
              </a:rPr>
              <a:t>l1null.sql</a:t>
            </a:r>
          </a:p>
          <a:p>
            <a:pPr marL="117475" lvl="1" defTabSz="425450">
              <a:tabLst/>
            </a:pPr>
            <a:r>
              <a:rPr lang="en-US" altLang="en-US">
                <a:solidFill>
                  <a:schemeClr val="accent2"/>
                </a:solidFill>
              </a:rPr>
              <a:t>Purpose:</a:t>
            </a:r>
            <a:r>
              <a:rPr lang="en-US" altLang="en-US" i="1">
                <a:solidFill>
                  <a:schemeClr val="accent2"/>
                </a:solidFill>
              </a:rPr>
              <a:t> </a:t>
            </a:r>
            <a:r>
              <a:rPr lang="en-US" altLang="en-US">
                <a:solidFill>
                  <a:schemeClr val="accent2"/>
                </a:solidFill>
              </a:rPr>
              <a:t>To illustrate calculating with null values.</a:t>
            </a:r>
          </a:p>
        </p:txBody>
      </p:sp>
      <p:sp>
        <p:nvSpPr>
          <p:cNvPr id="32773" name="Rectangle 5"/>
          <p:cNvSpPr>
            <a:spLocks noRot="1" noChangeArrowheads="1" noTextEdit="1"/>
          </p:cNvSpPr>
          <p:nvPr>
            <p:ph type="sldImg"/>
          </p:nvPr>
        </p:nvSpPr>
        <p:spPr>
          <a:xfrm>
            <a:off x="473075" y="155575"/>
            <a:ext cx="5870575" cy="4403725"/>
          </a:xfrm>
          <a:ln cap="flat"/>
        </p:spPr>
      </p:sp>
    </p:spTree>
    <p:extLst>
      <p:ext uri="{BB962C8B-B14F-4D97-AF65-F5344CB8AC3E}">
        <p14:creationId xmlns:p14="http://schemas.microsoft.com/office/powerpoint/2010/main" val="980384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Rot="1" noChangeArrowheads="1" noTextEdit="1"/>
          </p:cNvSpPr>
          <p:nvPr>
            <p:ph type="sldImg"/>
          </p:nvPr>
        </p:nvSpPr>
        <p:spPr>
          <a:xfrm>
            <a:off x="469900" y="153988"/>
            <a:ext cx="5873750" cy="4405312"/>
          </a:xfrm>
          <a:ln cap="flat"/>
        </p:spPr>
      </p:sp>
      <p:sp>
        <p:nvSpPr>
          <p:cNvPr id="34819" name="Rectangle 3"/>
          <p:cNvSpPr>
            <a:spLocks noGrp="1" noChangeArrowheads="1"/>
          </p:cNvSpPr>
          <p:nvPr>
            <p:ph type="body" idx="1"/>
          </p:nvPr>
        </p:nvSpPr>
        <p:spPr>
          <a:noFill/>
          <a:ln/>
        </p:spPr>
        <p:txBody>
          <a:bodyPr/>
          <a:lstStyle/>
          <a:p>
            <a:r>
              <a:rPr lang="en-US" altLang="en-US"/>
              <a:t>Null Values (continued)</a:t>
            </a:r>
          </a:p>
          <a:p>
            <a:pPr lvl="1"/>
            <a:r>
              <a:rPr lang="en-US" altLang="en-US"/>
              <a:t>If any column value in an arithmetic expression is null, the result is null. For example, if you attempt to perform division with zero, you get an error. However, if you divide a number by null, the result is a null or unknown. </a:t>
            </a:r>
          </a:p>
          <a:p>
            <a:pPr lvl="1"/>
            <a:r>
              <a:rPr lang="en-US" altLang="en-US"/>
              <a:t>In the example on the slide, employee KING is not in SALESMAN and does not get any commission. Because the COMM column in the arithmetic expression is null, the result is null. </a:t>
            </a:r>
          </a:p>
          <a:p>
            <a:pPr lvl="1"/>
            <a:r>
              <a:rPr lang="en-US" altLang="en-US"/>
              <a:t>For more information, see </a:t>
            </a:r>
            <a:r>
              <a:rPr lang="en-US" altLang="en-US" i="1"/>
              <a:t>Oracle Server SQL Reference, </a:t>
            </a:r>
            <a:r>
              <a:rPr lang="en-US" altLang="en-US"/>
              <a:t>Release 8, “Elements of SQL.”</a:t>
            </a:r>
          </a:p>
        </p:txBody>
      </p:sp>
    </p:spTree>
    <p:extLst>
      <p:ext uri="{BB962C8B-B14F-4D97-AF65-F5344CB8AC3E}">
        <p14:creationId xmlns:p14="http://schemas.microsoft.com/office/powerpoint/2010/main" val="179319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Rot="1" noChangeArrowheads="1" noTextEdit="1"/>
          </p:cNvSpPr>
          <p:nvPr>
            <p:ph type="sldImg"/>
          </p:nvPr>
        </p:nvSpPr>
        <p:spPr>
          <a:xfrm>
            <a:off x="469900" y="153988"/>
            <a:ext cx="5873750" cy="4405312"/>
          </a:xfrm>
          <a:ln cap="flat"/>
        </p:spPr>
      </p:sp>
      <p:sp>
        <p:nvSpPr>
          <p:cNvPr id="36867" name="Rectangle 3"/>
          <p:cNvSpPr>
            <a:spLocks noGrp="1" noChangeArrowheads="1"/>
          </p:cNvSpPr>
          <p:nvPr>
            <p:ph type="body" idx="1"/>
          </p:nvPr>
        </p:nvSpPr>
        <p:spPr>
          <a:noFill/>
          <a:ln/>
        </p:spPr>
        <p:txBody>
          <a:bodyPr/>
          <a:lstStyle/>
          <a:p>
            <a:pPr>
              <a:lnSpc>
                <a:spcPct val="112000"/>
              </a:lnSpc>
              <a:spcBef>
                <a:spcPct val="0"/>
              </a:spcBef>
              <a:spcAft>
                <a:spcPct val="24000"/>
              </a:spcAft>
            </a:pPr>
            <a:r>
              <a:rPr lang="en-US" altLang="en-US"/>
              <a:t>Column Aliases</a:t>
            </a:r>
            <a:endParaRPr lang="en-US" altLang="en-US" b="0">
              <a:latin typeface="Times" panose="02020603050405020304" pitchFamily="18" charset="0"/>
            </a:endParaRPr>
          </a:p>
          <a:p>
            <a:pPr lvl="1"/>
            <a:r>
              <a:rPr lang="en-US" altLang="en-US"/>
              <a:t>When displaying the result of a query, SQL*Plus normally uses the name of the selected column as the column heading. In many cases, this heading may not be descriptive and hence is difficult to understand. You can change a column heading by using a column alias.</a:t>
            </a:r>
          </a:p>
          <a:p>
            <a:pPr lvl="1"/>
            <a:r>
              <a:rPr lang="en-US" altLang="en-US"/>
              <a:t>Specify the </a:t>
            </a:r>
            <a:r>
              <a:rPr lang="en-US" altLang="en-US">
                <a:solidFill>
                  <a:srgbClr val="FC0128"/>
                </a:solidFill>
              </a:rPr>
              <a:t>alias </a:t>
            </a:r>
            <a:r>
              <a:rPr lang="en-US" altLang="en-US"/>
              <a:t>after the column in the SELECT list using a space as a separator. By default, alias headings appear in uppercase. If the alias contains spaces, special characters (such as # or $), or is case sensitive, enclose the alias in double quotation marks (" ").</a:t>
            </a:r>
          </a:p>
          <a:p>
            <a:endParaRPr lang="en-US" altLang="en-US"/>
          </a:p>
          <a:p>
            <a:endParaRPr lang="en-US" altLang="en-US">
              <a:solidFill>
                <a:schemeClr val="accent2"/>
              </a:solidFill>
            </a:endParaRPr>
          </a:p>
          <a:p>
            <a:endParaRPr lang="en-US" altLang="en-US">
              <a:solidFill>
                <a:schemeClr val="accent2"/>
              </a:solidFill>
            </a:endParaRPr>
          </a:p>
          <a:p>
            <a:endParaRPr lang="en-US" altLang="en-US">
              <a:solidFill>
                <a:schemeClr val="accent2"/>
              </a:solidFill>
            </a:endParaRPr>
          </a:p>
          <a:p>
            <a:endParaRPr lang="en-US" altLang="en-US">
              <a:solidFill>
                <a:schemeClr val="accent2"/>
              </a:solidFill>
            </a:endParaRPr>
          </a:p>
          <a:p>
            <a:r>
              <a:rPr lang="en-US" altLang="en-US">
                <a:solidFill>
                  <a:schemeClr val="accent2"/>
                </a:solidFill>
              </a:rPr>
              <a:t>Instructor Note</a:t>
            </a:r>
          </a:p>
          <a:p>
            <a:pPr lvl="1"/>
            <a:r>
              <a:rPr lang="en-US" altLang="en-US">
                <a:solidFill>
                  <a:schemeClr val="accent2"/>
                </a:solidFill>
              </a:rPr>
              <a:t>Within a SQL statement, a column alias can be used in both the SELECT clause and the ORDER BY clause. You cannot use column aliases in the WHERE clause. Both alias features comply with the ANSI SQL 92 standard.</a:t>
            </a:r>
          </a:p>
          <a:p>
            <a:pPr lvl="1"/>
            <a:r>
              <a:rPr lang="en-US" altLang="en-US">
                <a:solidFill>
                  <a:schemeClr val="accent2"/>
                </a:solidFill>
              </a:rPr>
              <a:t>Demo: </a:t>
            </a:r>
            <a:r>
              <a:rPr lang="en-US" altLang="en-US">
                <a:solidFill>
                  <a:schemeClr val="accent2"/>
                </a:solidFill>
                <a:latin typeface="Courier New" panose="02070309020205020404" pitchFamily="49" charset="0"/>
              </a:rPr>
              <a:t>l1alias.sql</a:t>
            </a:r>
          </a:p>
          <a:p>
            <a:pPr lvl="1"/>
            <a:r>
              <a:rPr lang="en-US" altLang="en-US">
                <a:solidFill>
                  <a:schemeClr val="accent2"/>
                </a:solidFill>
              </a:rPr>
              <a:t>Purpose:</a:t>
            </a:r>
            <a:r>
              <a:rPr lang="en-US" altLang="en-US" i="1">
                <a:solidFill>
                  <a:schemeClr val="accent2"/>
                </a:solidFill>
              </a:rPr>
              <a:t> </a:t>
            </a:r>
            <a:r>
              <a:rPr lang="en-US" altLang="en-US">
                <a:solidFill>
                  <a:schemeClr val="accent2"/>
                </a:solidFill>
              </a:rPr>
              <a:t>To illustrate the use of aliases in expressions.</a:t>
            </a:r>
          </a:p>
        </p:txBody>
      </p:sp>
    </p:spTree>
    <p:extLst>
      <p:ext uri="{BB962C8B-B14F-4D97-AF65-F5344CB8AC3E}">
        <p14:creationId xmlns:p14="http://schemas.microsoft.com/office/powerpoint/2010/main" val="2752723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p:spPr>
        <p:txBody>
          <a:bodyPr/>
          <a:lstStyle/>
          <a:p>
            <a:pPr>
              <a:tabLst/>
            </a:pPr>
            <a:r>
              <a:rPr lang="en-US" altLang="en-US"/>
              <a:t>Column Aliases (continued)</a:t>
            </a:r>
          </a:p>
          <a:p>
            <a:pPr lvl="1">
              <a:tabLst/>
            </a:pPr>
            <a:r>
              <a:rPr lang="en-US" altLang="en-US"/>
              <a:t>The first example displays the name and the monthly salary of all the employees. Notice that the optional AS keyword has been used before the column alias name. The result of the query would be the same whether the </a:t>
            </a:r>
            <a:r>
              <a:rPr lang="en-US" altLang="en-US">
                <a:solidFill>
                  <a:srgbClr val="FC0128"/>
                </a:solidFill>
              </a:rPr>
              <a:t>AS </a:t>
            </a:r>
            <a:r>
              <a:rPr lang="en-US" altLang="en-US"/>
              <a:t>keyword is used or not. Also notice that the SQL statement has the column aliases, name and salary, in lowercase, whereas the result of the query displays the column headings in uppercase. As mentioned in the last slide, column headings appear in uppercase by default. </a:t>
            </a:r>
          </a:p>
          <a:p>
            <a:pPr lvl="1">
              <a:tabLst/>
            </a:pPr>
            <a:r>
              <a:rPr lang="en-US" altLang="en-US"/>
              <a:t>The second example displays the name and annual salary of all the employees. Because Annual Salary contains spaces, it has been enclosed in double quotation marks. Notice that the column heading in the output is exactly the same as the column alias.</a:t>
            </a:r>
          </a:p>
          <a:p>
            <a:pPr>
              <a:tabLst/>
            </a:pPr>
            <a:endParaRPr lang="en-US" altLang="en-US" b="0">
              <a:latin typeface="Times New Roman" panose="02020603050405020304" pitchFamily="18" charset="0"/>
            </a:endParaRPr>
          </a:p>
          <a:p>
            <a:pPr>
              <a:tabLst/>
            </a:pPr>
            <a:endParaRPr lang="en-US" altLang="en-US" b="0">
              <a:latin typeface="Times New Roman" panose="02020603050405020304" pitchFamily="18" charset="0"/>
            </a:endParaRPr>
          </a:p>
          <a:p>
            <a:pPr>
              <a:tabLst/>
            </a:pPr>
            <a:endParaRPr lang="en-US" altLang="en-US" b="0">
              <a:latin typeface="Times New Roman" panose="02020603050405020304" pitchFamily="18" charset="0"/>
            </a:endParaRPr>
          </a:p>
          <a:p>
            <a:pPr>
              <a:tabLst/>
            </a:pPr>
            <a:endParaRPr lang="en-US" altLang="en-US" b="0">
              <a:latin typeface="Times New Roman" panose="02020603050405020304" pitchFamily="18" charset="0"/>
            </a:endParaRPr>
          </a:p>
          <a:p>
            <a:pPr>
              <a:tabLst/>
            </a:pPr>
            <a:endParaRPr lang="en-US" altLang="en-US" b="0">
              <a:latin typeface="Times New Roman" panose="02020603050405020304" pitchFamily="18" charset="0"/>
            </a:endParaRPr>
          </a:p>
          <a:p>
            <a:pPr>
              <a:tabLst/>
            </a:pPr>
            <a:endParaRPr lang="en-US" altLang="en-US" b="0">
              <a:latin typeface="Times New Roman" panose="02020603050405020304" pitchFamily="18" charset="0"/>
            </a:endParaRPr>
          </a:p>
          <a:p>
            <a:pPr>
              <a:tabLst/>
            </a:pPr>
            <a:r>
              <a:rPr lang="en-US" altLang="en-US">
                <a:solidFill>
                  <a:schemeClr val="accent2"/>
                </a:solidFill>
              </a:rPr>
              <a:t>Instructor Note</a:t>
            </a:r>
            <a:r>
              <a:rPr lang="en-US" altLang="en-US"/>
              <a:t> </a:t>
            </a:r>
          </a:p>
          <a:p>
            <a:pPr lvl="1">
              <a:tabLst/>
            </a:pPr>
            <a:r>
              <a:rPr lang="en-US" altLang="en-US">
                <a:solidFill>
                  <a:schemeClr val="accent2"/>
                </a:solidFill>
              </a:rPr>
              <a:t>Point out the optional AS keyword in the first example and the double quotation marks in the second example. Also show that the aliases always appear in uppercase, unless enclosed within double quotation marks.</a:t>
            </a:r>
            <a:r>
              <a:rPr lang="en-US" altLang="en-US"/>
              <a:t>  </a:t>
            </a:r>
          </a:p>
        </p:txBody>
      </p:sp>
      <p:sp>
        <p:nvSpPr>
          <p:cNvPr id="38915" name="Rectangle 3"/>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897050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3"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Rectangle 4"/>
          <p:cNvSpPr>
            <a:spLocks noGrp="1" noChangeArrowheads="1"/>
          </p:cNvSpPr>
          <p:nvPr>
            <p:ph type="body" idx="1"/>
          </p:nvPr>
        </p:nvSpPr>
        <p:spPr>
          <a:noFill/>
          <a:ln/>
        </p:spPr>
        <p:txBody>
          <a:bodyPr/>
          <a:lstStyle/>
          <a:p>
            <a:pPr>
              <a:tabLst/>
            </a:pPr>
            <a:r>
              <a:rPr lang="en-US" altLang="en-US"/>
              <a:t>Concatenation Operator</a:t>
            </a:r>
          </a:p>
          <a:p>
            <a:pPr lvl="1">
              <a:tabLst/>
            </a:pPr>
            <a:r>
              <a:rPr lang="en-US" altLang="en-US"/>
              <a:t>You can link columns to other columns, arithmetic expressions, or constant values to create a character expression by using the </a:t>
            </a:r>
            <a:r>
              <a:rPr lang="en-US" altLang="en-US">
                <a:solidFill>
                  <a:srgbClr val="FC0128"/>
                </a:solidFill>
              </a:rPr>
              <a:t>concatenation operator </a:t>
            </a:r>
            <a:r>
              <a:rPr lang="en-US" altLang="en-US"/>
              <a:t>(|</a:t>
            </a:r>
            <a:r>
              <a:rPr lang="en-US" altLang="en-US">
                <a:solidFill>
                  <a:srgbClr val="FC0128"/>
                </a:solidFill>
              </a:rPr>
              <a:t>|)</a:t>
            </a:r>
            <a:r>
              <a:rPr lang="en-US" altLang="en-US"/>
              <a:t>. Columns on either side of the operator are combined to make a single output column.</a:t>
            </a:r>
          </a:p>
          <a:p>
            <a:pPr>
              <a:tabLst/>
            </a:pPr>
            <a:endParaRPr lang="en-US" altLang="en-US"/>
          </a:p>
          <a:p>
            <a:pPr>
              <a:tabLst/>
            </a:pPr>
            <a:endParaRPr lang="en-US" altLang="en-US"/>
          </a:p>
        </p:txBody>
      </p:sp>
      <p:sp>
        <p:nvSpPr>
          <p:cNvPr id="40965" name="Rectangle 5"/>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3657196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noTextEdit="1"/>
          </p:cNvSpPr>
          <p:nvPr>
            <p:ph type="sldImg"/>
          </p:nvPr>
        </p:nvSpPr>
        <p:spPr>
          <a:xfrm>
            <a:off x="469900" y="153988"/>
            <a:ext cx="5873750" cy="4405312"/>
          </a:xfrm>
          <a:ln cap="flat"/>
        </p:spPr>
      </p:sp>
      <p:sp>
        <p:nvSpPr>
          <p:cNvPr id="43011" name="Rectangle 3"/>
          <p:cNvSpPr>
            <a:spLocks noGrp="1" noChangeArrowheads="1"/>
          </p:cNvSpPr>
          <p:nvPr>
            <p:ph type="body" idx="1"/>
          </p:nvPr>
        </p:nvSpPr>
        <p:spPr>
          <a:noFill/>
          <a:ln/>
        </p:spPr>
        <p:txBody>
          <a:bodyPr/>
          <a:lstStyle/>
          <a:p>
            <a:r>
              <a:rPr lang="en-US" altLang="en-US"/>
              <a:t>Concatenation Operator (continued)</a:t>
            </a:r>
          </a:p>
          <a:p>
            <a:pPr lvl="1"/>
            <a:r>
              <a:rPr lang="en-US" altLang="en-US"/>
              <a:t>In the example, ENAME and JOB are concatenated, and they are given the alias Employees. Notice that the employee number and job are combined to make a single output column.</a:t>
            </a:r>
          </a:p>
          <a:p>
            <a:pPr lvl="1"/>
            <a:r>
              <a:rPr lang="en-US" altLang="en-US"/>
              <a:t>The AS keyword before the alias name makes the SELECT clause easier to read.</a:t>
            </a:r>
          </a:p>
        </p:txBody>
      </p:sp>
    </p:spTree>
    <p:extLst>
      <p:ext uri="{BB962C8B-B14F-4D97-AF65-F5344CB8AC3E}">
        <p14:creationId xmlns:p14="http://schemas.microsoft.com/office/powerpoint/2010/main" val="79003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ltLang="en-US"/>
              <a:t>Lesson Aim</a:t>
            </a:r>
          </a:p>
          <a:p>
            <a:pPr lvl="1">
              <a:tabLst/>
            </a:pPr>
            <a:r>
              <a:rPr lang="en-US" altLang="en-US"/>
              <a:t>To extract data from the database, you need to use the structured query language (SQL) SELECT statement. You may need to restrict the columns that are displayed. This lesson describes all the SQL statements that you need to perform these actions.</a:t>
            </a:r>
            <a:br>
              <a:rPr lang="en-US" altLang="en-US"/>
            </a:br>
            <a:r>
              <a:rPr lang="en-US" altLang="en-US"/>
              <a:t>You may want to create SELECT statements that can be used time and time again. This lesson also covers the use of SQL*Plus commands to execute SQL statements.</a:t>
            </a:r>
          </a:p>
          <a:p>
            <a:pPr>
              <a:tabLst/>
            </a:pPr>
            <a:endParaRPr lang="en-US" altLang="en-US" b="0">
              <a:latin typeface="Times New Roman" panose="02020603050405020304" pitchFamily="18" charset="0"/>
            </a:endParaRPr>
          </a:p>
        </p:txBody>
      </p:sp>
      <p:sp>
        <p:nvSpPr>
          <p:cNvPr id="8197" name="Rectangle 5"/>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1036121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pPr>
            <a:r>
              <a:rPr lang="en-US" altLang="en-US"/>
              <a:t>Literal Character Strings</a:t>
            </a:r>
          </a:p>
          <a:p>
            <a:pPr lvl="1">
              <a:tabLst/>
            </a:pPr>
            <a:r>
              <a:rPr lang="en-US" altLang="en-US"/>
              <a:t>A </a:t>
            </a:r>
            <a:r>
              <a:rPr lang="en-US" altLang="en-US">
                <a:solidFill>
                  <a:srgbClr val="FC0128"/>
                </a:solidFill>
              </a:rPr>
              <a:t>literal </a:t>
            </a:r>
            <a:r>
              <a:rPr lang="en-US" altLang="en-US"/>
              <a:t>is character, a number, or a date included in the SELECT list that is not a column name or a column alias. It is printed for each row returned. Literal strings of free-format text can be included in the query result and are treated the same as a column in the SELECT list.</a:t>
            </a:r>
            <a:r>
              <a:rPr lang="en-US" altLang="en-US" b="1"/>
              <a:t> </a:t>
            </a:r>
            <a:endParaRPr lang="en-US" altLang="en-US"/>
          </a:p>
          <a:p>
            <a:pPr lvl="1">
              <a:tabLst/>
            </a:pPr>
            <a:r>
              <a:rPr lang="en-US" altLang="en-US"/>
              <a:t>Date and character literals </a:t>
            </a:r>
            <a:r>
              <a:rPr lang="en-US" altLang="en-US" i="1"/>
              <a:t>must </a:t>
            </a:r>
            <a:r>
              <a:rPr lang="en-US" altLang="en-US"/>
              <a:t>be enclosed within single quotation marks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number literals must not.</a:t>
            </a:r>
            <a:endParaRPr lang="en-US" altLang="en-US" i="1"/>
          </a:p>
          <a:p>
            <a:pPr>
              <a:tabLst/>
            </a:pPr>
            <a:endParaRPr lang="en-US" altLang="en-US" b="0" i="1">
              <a:latin typeface="Times New Roman" panose="02020603050405020304" pitchFamily="18" charset="0"/>
            </a:endParaRPr>
          </a:p>
        </p:txBody>
      </p:sp>
      <p:sp>
        <p:nvSpPr>
          <p:cNvPr id="45061" name="Rectangle 5"/>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1098376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ltLang="en-US"/>
              <a:t>Literal Character Strings (continued)</a:t>
            </a:r>
          </a:p>
          <a:p>
            <a:pPr lvl="1">
              <a:tabLst/>
            </a:pPr>
            <a:r>
              <a:rPr lang="en-US" altLang="en-US"/>
              <a:t>The example on the slide displays names and jobs of all employees. The column has the heading Employee Details. Notice the spaces between the single quotation marks in the SELECT statement. The spaces improve the readability of the output. </a:t>
            </a:r>
          </a:p>
          <a:p>
            <a:pPr lvl="1">
              <a:tabLst/>
            </a:pPr>
            <a:r>
              <a:rPr lang="en-US" altLang="en-US"/>
              <a:t>In the following example, the name and salary for each employee is concatenated with a literal to give the returned rows more meaning.</a:t>
            </a:r>
          </a:p>
          <a:p>
            <a:pPr>
              <a:tabLst/>
            </a:pPr>
            <a:endParaRPr lang="en-US" altLang="en-US" b="0">
              <a:latin typeface="Times New Roman" panose="02020603050405020304" pitchFamily="18" charset="0"/>
            </a:endParaRPr>
          </a:p>
        </p:txBody>
      </p:sp>
      <p:sp>
        <p:nvSpPr>
          <p:cNvPr id="47107" name="Rectangle 3"/>
          <p:cNvSpPr>
            <a:spLocks noRot="1" noChangeArrowheads="1" noTextEdit="1"/>
          </p:cNvSpPr>
          <p:nvPr>
            <p:ph type="sldImg"/>
          </p:nvPr>
        </p:nvSpPr>
        <p:spPr>
          <a:xfrm>
            <a:off x="469900" y="153988"/>
            <a:ext cx="5873750" cy="4405312"/>
          </a:xfrm>
          <a:ln cap="flat"/>
        </p:spPr>
      </p:sp>
      <p:grpSp>
        <p:nvGrpSpPr>
          <p:cNvPr id="47110" name="Group 6"/>
          <p:cNvGrpSpPr>
            <a:grpSpLocks/>
          </p:cNvGrpSpPr>
          <p:nvPr/>
        </p:nvGrpSpPr>
        <p:grpSpPr bwMode="auto">
          <a:xfrm>
            <a:off x="600075" y="5970588"/>
            <a:ext cx="5740400" cy="2562225"/>
            <a:chOff x="378" y="3761"/>
            <a:chExt cx="3616" cy="1614"/>
          </a:xfrm>
        </p:grpSpPr>
        <p:sp>
          <p:nvSpPr>
            <p:cNvPr id="47108" name="Rectangle 4"/>
            <p:cNvSpPr>
              <a:spLocks noChangeArrowheads="1"/>
            </p:cNvSpPr>
            <p:nvPr/>
          </p:nvSpPr>
          <p:spPr bwMode="auto">
            <a:xfrm>
              <a:off x="378" y="3761"/>
              <a:ext cx="361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838" tIns="50800" rIns="96838" bIns="50800"/>
            <a:lstStyle>
              <a:lvl1pPr algn="l" defTabSz="1041400">
                <a:spcBef>
                  <a:spcPct val="0"/>
                </a:spcBef>
                <a:defRPr>
                  <a:solidFill>
                    <a:schemeClr val="tx1"/>
                  </a:solidFill>
                  <a:latin typeface="Arial" panose="020B0604020202020204" pitchFamily="34" charset="0"/>
                </a:defRPr>
              </a:lvl1pPr>
              <a:lvl2pPr marL="487363" algn="l" defTabSz="1041400">
                <a:spcBef>
                  <a:spcPct val="0"/>
                </a:spcBef>
                <a:defRPr>
                  <a:solidFill>
                    <a:schemeClr val="tx1"/>
                  </a:solidFill>
                  <a:latin typeface="Arial" panose="020B0604020202020204" pitchFamily="34" charset="0"/>
                </a:defRPr>
              </a:lvl2pPr>
              <a:lvl3pPr marL="976313" algn="l" defTabSz="1041400">
                <a:spcBef>
                  <a:spcPct val="0"/>
                </a:spcBef>
                <a:defRPr>
                  <a:solidFill>
                    <a:schemeClr val="tx1"/>
                  </a:solidFill>
                  <a:latin typeface="Arial" panose="020B0604020202020204" pitchFamily="34" charset="0"/>
                </a:defRPr>
              </a:lvl3pPr>
              <a:lvl4pPr marL="1463675" algn="l" defTabSz="1041400">
                <a:spcBef>
                  <a:spcPct val="0"/>
                </a:spcBef>
                <a:defRPr>
                  <a:solidFill>
                    <a:schemeClr val="tx1"/>
                  </a:solidFill>
                  <a:latin typeface="Arial" panose="020B0604020202020204" pitchFamily="34" charset="0"/>
                </a:defRPr>
              </a:lvl4pPr>
              <a:lvl5pPr marL="1951038" algn="l" defTabSz="1041400">
                <a:spcBef>
                  <a:spcPct val="0"/>
                </a:spcBef>
                <a:defRPr>
                  <a:solidFill>
                    <a:schemeClr val="tx1"/>
                  </a:solidFill>
                  <a:latin typeface="Arial" panose="020B0604020202020204" pitchFamily="34" charset="0"/>
                </a:defRPr>
              </a:lvl5pPr>
              <a:lvl6pPr marL="2408238" defTabSz="1041400" fontAlgn="base">
                <a:spcBef>
                  <a:spcPct val="0"/>
                </a:spcBef>
                <a:spcAft>
                  <a:spcPct val="0"/>
                </a:spcAft>
                <a:defRPr>
                  <a:solidFill>
                    <a:schemeClr val="tx1"/>
                  </a:solidFill>
                  <a:latin typeface="Arial" panose="020B0604020202020204" pitchFamily="34" charset="0"/>
                </a:defRPr>
              </a:lvl6pPr>
              <a:lvl7pPr marL="2865438" defTabSz="1041400" fontAlgn="base">
                <a:spcBef>
                  <a:spcPct val="0"/>
                </a:spcBef>
                <a:spcAft>
                  <a:spcPct val="0"/>
                </a:spcAft>
                <a:defRPr>
                  <a:solidFill>
                    <a:schemeClr val="tx1"/>
                  </a:solidFill>
                  <a:latin typeface="Arial" panose="020B0604020202020204" pitchFamily="34" charset="0"/>
                </a:defRPr>
              </a:lvl7pPr>
              <a:lvl8pPr marL="3322638" defTabSz="1041400" fontAlgn="base">
                <a:spcBef>
                  <a:spcPct val="0"/>
                </a:spcBef>
                <a:spcAft>
                  <a:spcPct val="0"/>
                </a:spcAft>
                <a:defRPr>
                  <a:solidFill>
                    <a:schemeClr val="tx1"/>
                  </a:solidFill>
                  <a:latin typeface="Arial" panose="020B0604020202020204" pitchFamily="34" charset="0"/>
                </a:defRPr>
              </a:lvl8pPr>
              <a:lvl9pPr marL="3779838" defTabSz="1041400"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a:latin typeface="Courier New" panose="02070309020205020404" pitchFamily="49" charset="0"/>
                </a:rPr>
                <a:t>SQL&gt; SELECT ename ||': '||'1'||' Month salary = '||sal Monthly </a:t>
              </a:r>
            </a:p>
            <a:p>
              <a:pPr>
                <a:lnSpc>
                  <a:spcPct val="100000"/>
                </a:lnSpc>
              </a:pPr>
              <a:r>
                <a:rPr lang="en-US" altLang="en-US" sz="1100">
                  <a:latin typeface="Courier New" panose="02070309020205020404" pitchFamily="49" charset="0"/>
                </a:rPr>
                <a:t>  2  FROM   emp;</a:t>
              </a:r>
            </a:p>
          </p:txBody>
        </p:sp>
        <p:sp>
          <p:nvSpPr>
            <p:cNvPr id="47109" name="Rectangle 5"/>
            <p:cNvSpPr>
              <a:spLocks noChangeArrowheads="1"/>
            </p:cNvSpPr>
            <p:nvPr/>
          </p:nvSpPr>
          <p:spPr bwMode="auto">
            <a:xfrm>
              <a:off x="378" y="4127"/>
              <a:ext cx="3604"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838" tIns="50800" rIns="96838" bIns="50800"/>
            <a:lstStyle>
              <a:lvl1pPr algn="l" defTabSz="1041400">
                <a:spcBef>
                  <a:spcPct val="0"/>
                </a:spcBef>
                <a:defRPr>
                  <a:solidFill>
                    <a:schemeClr val="tx1"/>
                  </a:solidFill>
                  <a:latin typeface="Arial" panose="020B0604020202020204" pitchFamily="34" charset="0"/>
                </a:defRPr>
              </a:lvl1pPr>
              <a:lvl2pPr marL="487363" algn="l" defTabSz="1041400">
                <a:spcBef>
                  <a:spcPct val="0"/>
                </a:spcBef>
                <a:defRPr>
                  <a:solidFill>
                    <a:schemeClr val="tx1"/>
                  </a:solidFill>
                  <a:latin typeface="Arial" panose="020B0604020202020204" pitchFamily="34" charset="0"/>
                </a:defRPr>
              </a:lvl2pPr>
              <a:lvl3pPr marL="976313" algn="l" defTabSz="1041400">
                <a:spcBef>
                  <a:spcPct val="0"/>
                </a:spcBef>
                <a:defRPr>
                  <a:solidFill>
                    <a:schemeClr val="tx1"/>
                  </a:solidFill>
                  <a:latin typeface="Arial" panose="020B0604020202020204" pitchFamily="34" charset="0"/>
                </a:defRPr>
              </a:lvl3pPr>
              <a:lvl4pPr marL="1463675" algn="l" defTabSz="1041400">
                <a:spcBef>
                  <a:spcPct val="0"/>
                </a:spcBef>
                <a:defRPr>
                  <a:solidFill>
                    <a:schemeClr val="tx1"/>
                  </a:solidFill>
                  <a:latin typeface="Arial" panose="020B0604020202020204" pitchFamily="34" charset="0"/>
                </a:defRPr>
              </a:lvl4pPr>
              <a:lvl5pPr marL="1951038" algn="l" defTabSz="1041400">
                <a:spcBef>
                  <a:spcPct val="0"/>
                </a:spcBef>
                <a:defRPr>
                  <a:solidFill>
                    <a:schemeClr val="tx1"/>
                  </a:solidFill>
                  <a:latin typeface="Arial" panose="020B0604020202020204" pitchFamily="34" charset="0"/>
                </a:defRPr>
              </a:lvl5pPr>
              <a:lvl6pPr marL="2408238" defTabSz="1041400" fontAlgn="base">
                <a:spcBef>
                  <a:spcPct val="0"/>
                </a:spcBef>
                <a:spcAft>
                  <a:spcPct val="0"/>
                </a:spcAft>
                <a:defRPr>
                  <a:solidFill>
                    <a:schemeClr val="tx1"/>
                  </a:solidFill>
                  <a:latin typeface="Arial" panose="020B0604020202020204" pitchFamily="34" charset="0"/>
                </a:defRPr>
              </a:lvl6pPr>
              <a:lvl7pPr marL="2865438" defTabSz="1041400" fontAlgn="base">
                <a:spcBef>
                  <a:spcPct val="0"/>
                </a:spcBef>
                <a:spcAft>
                  <a:spcPct val="0"/>
                </a:spcAft>
                <a:defRPr>
                  <a:solidFill>
                    <a:schemeClr val="tx1"/>
                  </a:solidFill>
                  <a:latin typeface="Arial" panose="020B0604020202020204" pitchFamily="34" charset="0"/>
                </a:defRPr>
              </a:lvl7pPr>
              <a:lvl8pPr marL="3322638" defTabSz="1041400" fontAlgn="base">
                <a:spcBef>
                  <a:spcPct val="0"/>
                </a:spcBef>
                <a:spcAft>
                  <a:spcPct val="0"/>
                </a:spcAft>
                <a:defRPr>
                  <a:solidFill>
                    <a:schemeClr val="tx1"/>
                  </a:solidFill>
                  <a:latin typeface="Arial" panose="020B0604020202020204" pitchFamily="34" charset="0"/>
                </a:defRPr>
              </a:lvl8pPr>
              <a:lvl9pPr marL="3779838" defTabSz="1041400"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b="0">
                  <a:latin typeface="Courier New" panose="02070309020205020404" pitchFamily="49" charset="0"/>
                </a:rPr>
                <a:t>MONTHLY</a:t>
              </a:r>
            </a:p>
            <a:p>
              <a:pPr>
                <a:lnSpc>
                  <a:spcPct val="100000"/>
                </a:lnSpc>
              </a:pPr>
              <a:r>
                <a:rPr lang="en-US" altLang="en-US" sz="1100" b="0">
                  <a:latin typeface="Courier New" panose="02070309020205020404" pitchFamily="49" charset="0"/>
                </a:rPr>
                <a:t>---------------------------------------------------------------</a:t>
              </a:r>
            </a:p>
            <a:p>
              <a:pPr>
                <a:lnSpc>
                  <a:spcPct val="100000"/>
                </a:lnSpc>
              </a:pPr>
              <a:r>
                <a:rPr lang="en-US" altLang="en-US" sz="1100" b="0">
                  <a:latin typeface="Courier New" panose="02070309020205020404" pitchFamily="49" charset="0"/>
                </a:rPr>
                <a:t>KING: 1 Month salary = 5000</a:t>
              </a:r>
            </a:p>
            <a:p>
              <a:pPr>
                <a:lnSpc>
                  <a:spcPct val="100000"/>
                </a:lnSpc>
              </a:pPr>
              <a:r>
                <a:rPr lang="en-US" altLang="en-US" sz="1100" b="0">
                  <a:latin typeface="Courier New" panose="02070309020205020404" pitchFamily="49" charset="0"/>
                </a:rPr>
                <a:t>BLAKE: 1 Month salary = 2850</a:t>
              </a:r>
            </a:p>
            <a:p>
              <a:pPr>
                <a:lnSpc>
                  <a:spcPct val="100000"/>
                </a:lnSpc>
              </a:pPr>
              <a:r>
                <a:rPr lang="en-US" altLang="en-US" sz="1100" b="0">
                  <a:latin typeface="Courier New" panose="02070309020205020404" pitchFamily="49" charset="0"/>
                </a:rPr>
                <a:t>CLARK: 1 Month salary = 2450</a:t>
              </a:r>
            </a:p>
            <a:p>
              <a:pPr>
                <a:lnSpc>
                  <a:spcPct val="100000"/>
                </a:lnSpc>
              </a:pPr>
              <a:r>
                <a:rPr lang="en-US" altLang="en-US" sz="1100" b="0">
                  <a:latin typeface="Courier New" panose="02070309020205020404" pitchFamily="49" charset="0"/>
                </a:rPr>
                <a:t>JONES: 1 Month salary = 2975</a:t>
              </a:r>
            </a:p>
            <a:p>
              <a:pPr>
                <a:lnSpc>
                  <a:spcPct val="100000"/>
                </a:lnSpc>
              </a:pPr>
              <a:r>
                <a:rPr lang="en-US" altLang="en-US" sz="1100" b="0">
                  <a:latin typeface="Courier New" panose="02070309020205020404" pitchFamily="49" charset="0"/>
                </a:rPr>
                <a:t>MARTIN: 1 Month salary = 1250</a:t>
              </a:r>
            </a:p>
            <a:p>
              <a:pPr>
                <a:lnSpc>
                  <a:spcPct val="100000"/>
                </a:lnSpc>
              </a:pPr>
              <a:r>
                <a:rPr lang="en-US" altLang="en-US" sz="1100" b="0">
                  <a:latin typeface="Courier New" panose="02070309020205020404" pitchFamily="49" charset="0"/>
                </a:rPr>
                <a:t>ALLEN: 1 Month salary = 1600</a:t>
              </a:r>
            </a:p>
            <a:p>
              <a:pPr>
                <a:lnSpc>
                  <a:spcPct val="100000"/>
                </a:lnSpc>
              </a:pPr>
              <a:r>
                <a:rPr lang="en-US" altLang="en-US" sz="1100" b="0">
                  <a:latin typeface="Courier New" panose="02070309020205020404" pitchFamily="49" charset="0"/>
                </a:rPr>
                <a:t>TURNER: 1 Month salary = 1500</a:t>
              </a:r>
            </a:p>
            <a:p>
              <a:pPr>
                <a:lnSpc>
                  <a:spcPct val="100000"/>
                </a:lnSpc>
              </a:pPr>
              <a:r>
                <a:rPr lang="en-US" altLang="en-US" sz="1100" b="0">
                  <a:latin typeface="Courier New" panose="02070309020205020404" pitchFamily="49" charset="0"/>
                </a:rPr>
                <a:t>...</a:t>
              </a:r>
            </a:p>
            <a:p>
              <a:pPr>
                <a:lnSpc>
                  <a:spcPct val="100000"/>
                </a:lnSpc>
              </a:pPr>
              <a:r>
                <a:rPr lang="en-US" altLang="en-US" sz="1100" b="0">
                  <a:latin typeface="Courier New" panose="02070309020205020404" pitchFamily="49" charset="0"/>
                </a:rPr>
                <a:t>14 rows selected.</a:t>
              </a:r>
            </a:p>
          </p:txBody>
        </p:sp>
      </p:grpSp>
    </p:spTree>
    <p:extLst>
      <p:ext uri="{BB962C8B-B14F-4D97-AF65-F5344CB8AC3E}">
        <p14:creationId xmlns:p14="http://schemas.microsoft.com/office/powerpoint/2010/main" val="2836380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xfrm>
            <a:off x="469900" y="153988"/>
            <a:ext cx="5873750" cy="4405312"/>
          </a:xfrm>
          <a:ln cap="flat"/>
        </p:spPr>
      </p:sp>
      <p:sp>
        <p:nvSpPr>
          <p:cNvPr id="49155" name="Rectangle 3"/>
          <p:cNvSpPr>
            <a:spLocks noGrp="1" noChangeArrowheads="1"/>
          </p:cNvSpPr>
          <p:nvPr>
            <p:ph type="body" idx="1"/>
          </p:nvPr>
        </p:nvSpPr>
        <p:spPr>
          <a:noFill/>
          <a:ln/>
        </p:spPr>
        <p:txBody>
          <a:bodyPr/>
          <a:lstStyle/>
          <a:p>
            <a:r>
              <a:rPr lang="en-US" altLang="en-US"/>
              <a:t>Duplicate Rows</a:t>
            </a:r>
          </a:p>
          <a:p>
            <a:pPr lvl="1"/>
            <a:r>
              <a:rPr lang="en-US" altLang="en-US"/>
              <a:t>Unless you indicate otherwise, SQL*Plus displays the results of a query without eliminating duplicate rows. The example on the slide displays all the department numbers from the EMP table. Notice that the department numbers are repeated. </a:t>
            </a:r>
          </a:p>
        </p:txBody>
      </p:sp>
    </p:spTree>
    <p:extLst>
      <p:ext uri="{BB962C8B-B14F-4D97-AF65-F5344CB8AC3E}">
        <p14:creationId xmlns:p14="http://schemas.microsoft.com/office/powerpoint/2010/main" val="3798327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noTextEdit="1"/>
          </p:cNvSpPr>
          <p:nvPr>
            <p:ph type="sldImg"/>
          </p:nvPr>
        </p:nvSpPr>
        <p:spPr>
          <a:xfrm>
            <a:off x="469900" y="153988"/>
            <a:ext cx="5873750" cy="4405312"/>
          </a:xfrm>
          <a:ln cap="flat"/>
        </p:spPr>
      </p:sp>
      <p:sp>
        <p:nvSpPr>
          <p:cNvPr id="51203" name="Rectangle 3"/>
          <p:cNvSpPr>
            <a:spLocks noGrp="1" noChangeArrowheads="1"/>
          </p:cNvSpPr>
          <p:nvPr>
            <p:ph type="body" idx="1"/>
          </p:nvPr>
        </p:nvSpPr>
        <p:spPr>
          <a:noFill/>
          <a:ln/>
        </p:spPr>
        <p:txBody>
          <a:bodyPr/>
          <a:lstStyle/>
          <a:p>
            <a:r>
              <a:rPr lang="en-US" altLang="en-US"/>
              <a:t>Duplicate Rows (continued)</a:t>
            </a:r>
          </a:p>
          <a:p>
            <a:pPr lvl="1"/>
            <a:r>
              <a:rPr lang="en-US" altLang="en-US"/>
              <a:t>To eliminate duplicate rows in the result, include the </a:t>
            </a:r>
            <a:r>
              <a:rPr lang="en-US" altLang="en-US">
                <a:solidFill>
                  <a:srgbClr val="FC0128"/>
                </a:solidFill>
              </a:rPr>
              <a:t>DISTINCT </a:t>
            </a:r>
            <a:r>
              <a:rPr lang="en-US" altLang="en-US"/>
              <a:t>keyword in the SELECT clause immediately after the SELECT keyword. In the example on the slide, the EMP table actually contains fourteen</a:t>
            </a:r>
            <a:r>
              <a:rPr lang="en-US" altLang="en-US" i="1"/>
              <a:t> </a:t>
            </a:r>
            <a:r>
              <a:rPr lang="en-US" altLang="en-US"/>
              <a:t>rows but there are only three unique department numbers in the table. </a:t>
            </a:r>
          </a:p>
          <a:p>
            <a:pPr lvl="1"/>
            <a:r>
              <a:rPr lang="en-US" altLang="en-US"/>
              <a:t>You can specify multiple columns after the DISTINCT qualifier. The DISTINCT qualifier affects all the selected columns, and the result represents a distinct combination of the columns.</a:t>
            </a:r>
          </a:p>
          <a:p>
            <a:endParaRPr lang="en-US" altLang="en-US" b="0">
              <a:latin typeface="Times New Roman" panose="02020603050405020304" pitchFamily="18" charset="0"/>
            </a:endParaRPr>
          </a:p>
          <a:p>
            <a:endParaRPr lang="en-US" altLang="en-US" b="0">
              <a:latin typeface="Times New Roman" panose="02020603050405020304" pitchFamily="18" charset="0"/>
            </a:endParaRPr>
          </a:p>
          <a:p>
            <a:r>
              <a:rPr lang="en-US" altLang="en-US" b="0">
                <a:latin typeface="Courier New" panose="02070309020205020404" pitchFamily="49" charset="0"/>
              </a:rPr>
              <a:t> </a:t>
            </a:r>
          </a:p>
          <a:p>
            <a:pPr>
              <a:spcBef>
                <a:spcPct val="0"/>
              </a:spcBef>
            </a:pPr>
            <a:r>
              <a:rPr lang="en-US" altLang="en-US" b="0">
                <a:latin typeface="Courier New" panose="02070309020205020404" pitchFamily="49" charset="0"/>
              </a:rPr>
              <a:t>   DEPTNO JOB</a:t>
            </a:r>
            <a:endParaRPr lang="en-US" altLang="en-US">
              <a:solidFill>
                <a:schemeClr val="accent2"/>
              </a:solidFill>
            </a:endParaRPr>
          </a:p>
          <a:p>
            <a:pPr>
              <a:spcBef>
                <a:spcPct val="0"/>
              </a:spcBef>
            </a:pPr>
            <a:r>
              <a:rPr lang="en-US" altLang="en-US" b="0">
                <a:latin typeface="Courier New" panose="02070309020205020404" pitchFamily="49" charset="0"/>
              </a:rPr>
              <a:t>   ------ ---------</a:t>
            </a:r>
          </a:p>
          <a:p>
            <a:pPr>
              <a:spcBef>
                <a:spcPct val="0"/>
              </a:spcBef>
            </a:pPr>
            <a:r>
              <a:rPr lang="en-US" altLang="en-US" b="0">
                <a:latin typeface="Courier New" panose="02070309020205020404" pitchFamily="49" charset="0"/>
              </a:rPr>
              <a:t>       10 CLERK</a:t>
            </a:r>
          </a:p>
          <a:p>
            <a:pPr>
              <a:spcBef>
                <a:spcPct val="0"/>
              </a:spcBef>
            </a:pPr>
            <a:r>
              <a:rPr lang="en-US" altLang="en-US" b="0">
                <a:latin typeface="Courier New" panose="02070309020205020404" pitchFamily="49" charset="0"/>
              </a:rPr>
              <a:t>       10 MANAGER</a:t>
            </a:r>
          </a:p>
          <a:p>
            <a:pPr>
              <a:spcBef>
                <a:spcPct val="0"/>
              </a:spcBef>
            </a:pPr>
            <a:r>
              <a:rPr lang="en-US" altLang="en-US" b="0">
                <a:latin typeface="Courier New" panose="02070309020205020404" pitchFamily="49" charset="0"/>
              </a:rPr>
              <a:t>       10 PRESIDENT</a:t>
            </a:r>
          </a:p>
          <a:p>
            <a:pPr>
              <a:spcBef>
                <a:spcPct val="0"/>
              </a:spcBef>
            </a:pPr>
            <a:r>
              <a:rPr lang="en-US" altLang="en-US" b="0">
                <a:latin typeface="Courier New" panose="02070309020205020404" pitchFamily="49" charset="0"/>
              </a:rPr>
              <a:t>       20 ANALYST</a:t>
            </a:r>
          </a:p>
          <a:p>
            <a:pPr>
              <a:spcBef>
                <a:spcPct val="0"/>
              </a:spcBef>
            </a:pPr>
            <a:r>
              <a:rPr lang="en-US" altLang="en-US" b="0">
                <a:latin typeface="Courier New" panose="02070309020205020404" pitchFamily="49" charset="0"/>
              </a:rPr>
              <a:t>   ... </a:t>
            </a:r>
          </a:p>
          <a:p>
            <a:pPr>
              <a:spcBef>
                <a:spcPct val="0"/>
              </a:spcBef>
            </a:pPr>
            <a:r>
              <a:rPr lang="en-US" altLang="en-US" b="0">
                <a:latin typeface="Courier New" panose="02070309020205020404" pitchFamily="49" charset="0"/>
              </a:rPr>
              <a:t>   9 rows selected.</a:t>
            </a:r>
          </a:p>
        </p:txBody>
      </p:sp>
      <p:sp>
        <p:nvSpPr>
          <p:cNvPr id="51204" name="Rectangle 4"/>
          <p:cNvSpPr>
            <a:spLocks noChangeArrowheads="1"/>
          </p:cNvSpPr>
          <p:nvPr/>
        </p:nvSpPr>
        <p:spPr bwMode="auto">
          <a:xfrm>
            <a:off x="604838" y="5964238"/>
            <a:ext cx="558641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7625" rIns="92075" bIns="47625"/>
          <a:lstStyle>
            <a:lvl1pPr algn="l" defTabSz="942975">
              <a:spcBef>
                <a:spcPct val="0"/>
              </a:spcBef>
              <a:defRPr>
                <a:solidFill>
                  <a:schemeClr val="tx1"/>
                </a:solidFill>
                <a:latin typeface="Arial" panose="020B0604020202020204" pitchFamily="34" charset="0"/>
              </a:defRPr>
            </a:lvl1pPr>
            <a:lvl2pPr marL="463550" algn="l" defTabSz="942975">
              <a:spcBef>
                <a:spcPct val="0"/>
              </a:spcBef>
              <a:defRPr>
                <a:solidFill>
                  <a:schemeClr val="tx1"/>
                </a:solidFill>
                <a:latin typeface="Arial" panose="020B0604020202020204" pitchFamily="34" charset="0"/>
              </a:defRPr>
            </a:lvl2pPr>
            <a:lvl3pPr marL="930275" algn="l" defTabSz="942975">
              <a:spcBef>
                <a:spcPct val="0"/>
              </a:spcBef>
              <a:defRPr>
                <a:solidFill>
                  <a:schemeClr val="tx1"/>
                </a:solidFill>
                <a:latin typeface="Arial" panose="020B0604020202020204" pitchFamily="34" charset="0"/>
              </a:defRPr>
            </a:lvl3pPr>
            <a:lvl4pPr marL="1393825" algn="l" defTabSz="942975">
              <a:spcBef>
                <a:spcPct val="0"/>
              </a:spcBef>
              <a:defRPr>
                <a:solidFill>
                  <a:schemeClr val="tx1"/>
                </a:solidFill>
                <a:latin typeface="Arial" panose="020B0604020202020204" pitchFamily="34" charset="0"/>
              </a:defRPr>
            </a:lvl4pPr>
            <a:lvl5pPr marL="1857375" algn="l" defTabSz="942975">
              <a:spcBef>
                <a:spcPct val="0"/>
              </a:spcBef>
              <a:defRPr>
                <a:solidFill>
                  <a:schemeClr val="tx1"/>
                </a:solidFill>
                <a:latin typeface="Arial" panose="020B0604020202020204" pitchFamily="34" charset="0"/>
              </a:defRPr>
            </a:lvl5pPr>
            <a:lvl6pPr marL="2314575" defTabSz="942975" fontAlgn="base">
              <a:spcBef>
                <a:spcPct val="0"/>
              </a:spcBef>
              <a:spcAft>
                <a:spcPct val="0"/>
              </a:spcAft>
              <a:defRPr>
                <a:solidFill>
                  <a:schemeClr val="tx1"/>
                </a:solidFill>
                <a:latin typeface="Arial" panose="020B0604020202020204" pitchFamily="34" charset="0"/>
              </a:defRPr>
            </a:lvl6pPr>
            <a:lvl7pPr marL="2771775" defTabSz="942975" fontAlgn="base">
              <a:spcBef>
                <a:spcPct val="0"/>
              </a:spcBef>
              <a:spcAft>
                <a:spcPct val="0"/>
              </a:spcAft>
              <a:defRPr>
                <a:solidFill>
                  <a:schemeClr val="tx1"/>
                </a:solidFill>
                <a:latin typeface="Arial" panose="020B0604020202020204" pitchFamily="34" charset="0"/>
              </a:defRPr>
            </a:lvl7pPr>
            <a:lvl8pPr marL="3228975" defTabSz="942975" fontAlgn="base">
              <a:spcBef>
                <a:spcPct val="0"/>
              </a:spcBef>
              <a:spcAft>
                <a:spcPct val="0"/>
              </a:spcAft>
              <a:defRPr>
                <a:solidFill>
                  <a:schemeClr val="tx1"/>
                </a:solidFill>
                <a:latin typeface="Arial" panose="020B0604020202020204" pitchFamily="34" charset="0"/>
              </a:defRPr>
            </a:lvl8pPr>
            <a:lvl9pPr marL="3686175" defTabSz="942975"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a:latin typeface="Courier New" panose="02070309020205020404" pitchFamily="49" charset="0"/>
              </a:rPr>
              <a:t>SQL&gt; SELECT	 DISTINCT deptno, job</a:t>
            </a:r>
          </a:p>
          <a:p>
            <a:pPr>
              <a:lnSpc>
                <a:spcPct val="100000"/>
              </a:lnSpc>
            </a:pPr>
            <a:r>
              <a:rPr lang="en-US" altLang="en-US" sz="1100">
                <a:latin typeface="Courier New" panose="02070309020205020404" pitchFamily="49" charset="0"/>
              </a:rPr>
              <a:t>  2  FROM	 emp;</a:t>
            </a:r>
          </a:p>
        </p:txBody>
      </p:sp>
      <p:sp>
        <p:nvSpPr>
          <p:cNvPr id="51205" name="Rectangle 5"/>
          <p:cNvSpPr>
            <a:spLocks noChangeArrowheads="1"/>
          </p:cNvSpPr>
          <p:nvPr/>
        </p:nvSpPr>
        <p:spPr bwMode="auto">
          <a:xfrm>
            <a:off x="604838" y="6508750"/>
            <a:ext cx="5586412"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14531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 name="Rectangle 4"/>
          <p:cNvSpPr>
            <a:spLocks noGrp="1" noChangeArrowheads="1"/>
          </p:cNvSpPr>
          <p:nvPr>
            <p:ph type="body" idx="1"/>
          </p:nvPr>
        </p:nvSpPr>
        <p:spPr>
          <a:noFill/>
          <a:ln/>
        </p:spPr>
        <p:txBody>
          <a:bodyPr/>
          <a:lstStyle/>
          <a:p>
            <a:pPr>
              <a:tabLst/>
            </a:pPr>
            <a:r>
              <a:rPr lang="en-US" altLang="en-US"/>
              <a:t>SQL and SQL*Plus</a:t>
            </a:r>
          </a:p>
          <a:p>
            <a:pPr lvl="1">
              <a:tabLst/>
            </a:pPr>
            <a:r>
              <a:rPr lang="en-US" altLang="en-US" i="1"/>
              <a:t>SQL</a:t>
            </a:r>
            <a:r>
              <a:rPr lang="en-US" altLang="en-US"/>
              <a:t> is a command language for communication with the Oracle Server from any tool or application. Oracle SQL contains many extensions. When you enter a SQL statement, it is stored in a part of memory called the </a:t>
            </a:r>
            <a:r>
              <a:rPr lang="en-US" altLang="en-US" i="1">
                <a:solidFill>
                  <a:srgbClr val="FC0128"/>
                </a:solidFill>
              </a:rPr>
              <a:t>SQL buffer</a:t>
            </a:r>
            <a:r>
              <a:rPr lang="en-US" altLang="en-US">
                <a:solidFill>
                  <a:srgbClr val="FC0128"/>
                </a:solidFill>
              </a:rPr>
              <a:t> </a:t>
            </a:r>
            <a:r>
              <a:rPr lang="en-US" altLang="en-US"/>
              <a:t>and remains there until you enter a new statement. </a:t>
            </a:r>
          </a:p>
          <a:p>
            <a:pPr lvl="1">
              <a:tabLst/>
            </a:pPr>
            <a:r>
              <a:rPr lang="en-US" altLang="en-US" i="1">
                <a:solidFill>
                  <a:srgbClr val="FC0128"/>
                </a:solidFill>
              </a:rPr>
              <a:t>SQL*Plus</a:t>
            </a:r>
            <a:r>
              <a:rPr lang="en-US" altLang="en-US">
                <a:solidFill>
                  <a:srgbClr val="FC0128"/>
                </a:solidFill>
              </a:rPr>
              <a:t> </a:t>
            </a:r>
            <a:r>
              <a:rPr lang="en-US" altLang="en-US"/>
              <a:t>is an Oracle tool that recognizes and submits SQL statements to the Oracle Server for execution and contains its own command language.</a:t>
            </a:r>
          </a:p>
          <a:p>
            <a:pPr lvl="1">
              <a:tabLst/>
            </a:pPr>
            <a:r>
              <a:rPr lang="en-US" altLang="en-US" b="1"/>
              <a:t>Features of SQL</a:t>
            </a:r>
            <a:endParaRPr lang="en-US" altLang="en-US"/>
          </a:p>
          <a:p>
            <a:pPr lvl="2">
              <a:tabLst/>
            </a:pPr>
            <a:r>
              <a:rPr lang="en-US" altLang="en-US"/>
              <a:t>Can be used by a range of users, including those with little or no programming experience</a:t>
            </a:r>
          </a:p>
          <a:p>
            <a:pPr lvl="2">
              <a:tabLst/>
            </a:pPr>
            <a:r>
              <a:rPr lang="en-US" altLang="en-US"/>
              <a:t>Is a nonprocedural language</a:t>
            </a:r>
          </a:p>
          <a:p>
            <a:pPr lvl="2">
              <a:tabLst/>
            </a:pPr>
            <a:r>
              <a:rPr lang="en-US" altLang="en-US"/>
              <a:t>Reduces the amount of time required for creating and maintaining systems</a:t>
            </a:r>
          </a:p>
          <a:p>
            <a:pPr lvl="2">
              <a:tabLst/>
            </a:pPr>
            <a:r>
              <a:rPr lang="en-US" altLang="en-US"/>
              <a:t>Is an English-like language</a:t>
            </a:r>
          </a:p>
          <a:p>
            <a:pPr lvl="1">
              <a:tabLst/>
            </a:pPr>
            <a:r>
              <a:rPr lang="en-US" altLang="en-US" b="1"/>
              <a:t>Features of SQL*Plus</a:t>
            </a:r>
            <a:endParaRPr lang="en-US" altLang="en-US"/>
          </a:p>
          <a:p>
            <a:pPr lvl="2">
              <a:tabLst/>
            </a:pPr>
            <a:r>
              <a:rPr lang="en-US" altLang="en-US"/>
              <a:t>Accepts ad hoc entry of statements</a:t>
            </a:r>
          </a:p>
          <a:p>
            <a:pPr lvl="2">
              <a:tabLst/>
            </a:pPr>
            <a:r>
              <a:rPr lang="en-US" altLang="en-US"/>
              <a:t>Accepts SQL input from files</a:t>
            </a:r>
          </a:p>
          <a:p>
            <a:pPr lvl="2">
              <a:tabLst/>
            </a:pPr>
            <a:r>
              <a:rPr lang="en-US" altLang="en-US"/>
              <a:t>Provides a line editor for modifying SQL statements</a:t>
            </a:r>
          </a:p>
          <a:p>
            <a:pPr lvl="2">
              <a:tabLst/>
            </a:pPr>
            <a:r>
              <a:rPr lang="en-US" altLang="en-US"/>
              <a:t>Controls environmental settings</a:t>
            </a:r>
          </a:p>
          <a:p>
            <a:pPr lvl="2">
              <a:tabLst/>
            </a:pPr>
            <a:r>
              <a:rPr lang="en-US" altLang="en-US"/>
              <a:t>Formats query results into a basic report</a:t>
            </a:r>
          </a:p>
          <a:p>
            <a:pPr lvl="2">
              <a:tabLst/>
            </a:pPr>
            <a:r>
              <a:rPr lang="en-US" altLang="en-US"/>
              <a:t>Accesses local and remote databases </a:t>
            </a:r>
          </a:p>
        </p:txBody>
      </p:sp>
      <p:sp>
        <p:nvSpPr>
          <p:cNvPr id="53253" name="Rectangle 5"/>
          <p:cNvSpPr>
            <a:spLocks noRot="1" noChangeArrowheads="1" noTextEdit="1"/>
          </p:cNvSpPr>
          <p:nvPr>
            <p:ph type="sldImg"/>
          </p:nvPr>
        </p:nvSpPr>
        <p:spPr>
          <a:xfrm>
            <a:off x="476250" y="163513"/>
            <a:ext cx="5861050" cy="4395787"/>
          </a:xfrm>
          <a:ln cap="flat"/>
        </p:spPr>
      </p:sp>
    </p:spTree>
    <p:extLst>
      <p:ext uri="{BB962C8B-B14F-4D97-AF65-F5344CB8AC3E}">
        <p14:creationId xmlns:p14="http://schemas.microsoft.com/office/powerpoint/2010/main" val="3691349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62388" y="0"/>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 name="Rectangle 3"/>
          <p:cNvSpPr>
            <a:spLocks noChangeArrowheads="1"/>
          </p:cNvSpPr>
          <p:nvPr/>
        </p:nvSpPr>
        <p:spPr bwMode="auto">
          <a:xfrm>
            <a:off x="-1588" y="0"/>
            <a:ext cx="29527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 name="Rectangle 4"/>
          <p:cNvSpPr>
            <a:spLocks noGrp="1" noChangeArrowheads="1"/>
          </p:cNvSpPr>
          <p:nvPr>
            <p:ph type="body" idx="1"/>
          </p:nvPr>
        </p:nvSpPr>
        <p:spPr>
          <a:xfrm>
            <a:off x="452438" y="4762500"/>
            <a:ext cx="5876925" cy="3795713"/>
          </a:xfrm>
          <a:noFill/>
          <a:ln/>
        </p:spPr>
        <p:txBody>
          <a:bodyPr/>
          <a:lstStyle/>
          <a:p>
            <a:r>
              <a:rPr lang="en-US" altLang="en-US"/>
              <a:t>SQL and SQL*Plus (continued)</a:t>
            </a:r>
          </a:p>
          <a:p>
            <a:pPr lvl="1"/>
            <a:r>
              <a:rPr lang="en-US" altLang="en-US"/>
              <a:t>The following table compares SQL and SQL*Plus:</a:t>
            </a:r>
          </a:p>
        </p:txBody>
      </p:sp>
      <p:sp>
        <p:nvSpPr>
          <p:cNvPr id="55301" name="Rectangle 5"/>
          <p:cNvSpPr>
            <a:spLocks noRot="1" noChangeArrowheads="1" noTextEdit="1"/>
          </p:cNvSpPr>
          <p:nvPr>
            <p:ph type="sldImg"/>
          </p:nvPr>
        </p:nvSpPr>
        <p:spPr>
          <a:xfrm>
            <a:off x="441325" y="168275"/>
            <a:ext cx="5927725" cy="4445000"/>
          </a:xfrm>
          <a:ln cap="flat"/>
        </p:spPr>
      </p:sp>
      <p:graphicFrame>
        <p:nvGraphicFramePr>
          <p:cNvPr id="55302" name="Object 6"/>
          <p:cNvGraphicFramePr>
            <a:graphicFrameLocks/>
          </p:cNvGraphicFramePr>
          <p:nvPr/>
        </p:nvGraphicFramePr>
        <p:xfrm>
          <a:off x="647700" y="5221288"/>
          <a:ext cx="5486400" cy="3489325"/>
        </p:xfrm>
        <a:graphic>
          <a:graphicData uri="http://schemas.openxmlformats.org/presentationml/2006/ole">
            <mc:AlternateContent xmlns:mc="http://schemas.openxmlformats.org/markup-compatibility/2006">
              <mc:Choice xmlns:v="urn:schemas-microsoft-com:vml" Requires="v">
                <p:oleObj spid="_x0000_s55303" name="Document" r:id="rId4" imgW="5898960" imgH="3751200" progId="Word.Document.6">
                  <p:embed/>
                </p:oleObj>
              </mc:Choice>
              <mc:Fallback>
                <p:oleObj name="Document" r:id="rId4" imgW="5898960" imgH="3751200" progId="Word.Document.6">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5221288"/>
                        <a:ext cx="54864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14319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 name="Rectangle 4"/>
          <p:cNvSpPr>
            <a:spLocks noGrp="1" noChangeArrowheads="1"/>
          </p:cNvSpPr>
          <p:nvPr>
            <p:ph type="body" idx="1"/>
          </p:nvPr>
        </p:nvSpPr>
        <p:spPr>
          <a:xfrm>
            <a:off x="409575" y="4600575"/>
            <a:ext cx="5995988" cy="3840163"/>
          </a:xfrm>
          <a:noFill/>
          <a:ln/>
        </p:spPr>
        <p:txBody>
          <a:bodyPr/>
          <a:lstStyle/>
          <a:p>
            <a:pPr>
              <a:tabLst/>
            </a:pPr>
            <a:r>
              <a:rPr lang="en-US" altLang="en-US"/>
              <a:t>SQL*Plus</a:t>
            </a:r>
          </a:p>
          <a:p>
            <a:pPr lvl="1">
              <a:tabLst/>
            </a:pPr>
            <a:r>
              <a:rPr lang="en-US" altLang="en-US"/>
              <a:t>SQL*Plus is an environment in which you can do the following:</a:t>
            </a:r>
          </a:p>
          <a:p>
            <a:pPr lvl="2">
              <a:tabLst/>
            </a:pPr>
            <a:r>
              <a:rPr lang="en-US" altLang="en-US"/>
              <a:t>Execute SQL statements to retrieve, modify, add, and remove data from the database</a:t>
            </a:r>
          </a:p>
          <a:p>
            <a:pPr lvl="2">
              <a:tabLst/>
            </a:pPr>
            <a:r>
              <a:rPr lang="en-US" altLang="en-US"/>
              <a:t>Format, perform calculations on, store, and print query results in the form of reports</a:t>
            </a:r>
          </a:p>
          <a:p>
            <a:pPr lvl="2">
              <a:tabLst/>
            </a:pPr>
            <a:r>
              <a:rPr lang="en-US" altLang="en-US"/>
              <a:t>Create script files to store SQL statements for repetitive use in the future</a:t>
            </a:r>
          </a:p>
          <a:p>
            <a:pPr lvl="1">
              <a:tabLst/>
            </a:pPr>
            <a:r>
              <a:rPr lang="en-US" altLang="en-US"/>
              <a:t>SQL*Plus commands can be divided into the following main categories:</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a:tabLst/>
            </a:pPr>
            <a:endParaRPr lang="en-US" altLang="en-US">
              <a:solidFill>
                <a:schemeClr val="accent2"/>
              </a:solidFill>
            </a:endParaRPr>
          </a:p>
          <a:p>
            <a:pPr>
              <a:tabLst/>
            </a:pPr>
            <a:r>
              <a:rPr lang="en-US" altLang="en-US">
                <a:solidFill>
                  <a:schemeClr val="accent2"/>
                </a:solidFill>
              </a:rPr>
              <a:t>Instructor Note (for page 1-27)</a:t>
            </a:r>
          </a:p>
          <a:p>
            <a:pPr lvl="1">
              <a:lnSpc>
                <a:spcPct val="85000"/>
              </a:lnSpc>
              <a:tabLst/>
            </a:pPr>
            <a:r>
              <a:rPr lang="en-US" altLang="en-US">
                <a:solidFill>
                  <a:schemeClr val="accent2"/>
                </a:solidFill>
              </a:rPr>
              <a:t>Snippet: “Establishing a Database Session”</a:t>
            </a:r>
          </a:p>
          <a:p>
            <a:pPr lvl="1">
              <a:lnSpc>
                <a:spcPct val="85000"/>
              </a:lnSpc>
              <a:tabLst/>
            </a:pPr>
            <a:r>
              <a:rPr lang="en-US" altLang="en-US">
                <a:solidFill>
                  <a:schemeClr val="accent2"/>
                </a:solidFill>
              </a:rPr>
              <a:t>Logging in to SQL*Plus: Release number may vary, depending on the version installed.</a:t>
            </a:r>
            <a:r>
              <a:rPr lang="en-US" altLang="en-US"/>
              <a:t> </a:t>
            </a:r>
          </a:p>
        </p:txBody>
      </p:sp>
      <p:sp>
        <p:nvSpPr>
          <p:cNvPr id="57349" name="Rectangle 5"/>
          <p:cNvSpPr>
            <a:spLocks noRot="1" noChangeArrowheads="1" noTextEdit="1"/>
          </p:cNvSpPr>
          <p:nvPr>
            <p:ph type="sldImg"/>
          </p:nvPr>
        </p:nvSpPr>
        <p:spPr>
          <a:xfrm>
            <a:off x="476250" y="163513"/>
            <a:ext cx="5861050" cy="4395787"/>
          </a:xfrm>
          <a:ln cap="flat"/>
        </p:spPr>
      </p:sp>
      <p:graphicFrame>
        <p:nvGraphicFramePr>
          <p:cNvPr id="57350" name="Object 6"/>
          <p:cNvGraphicFramePr>
            <a:graphicFrameLocks/>
          </p:cNvGraphicFramePr>
          <p:nvPr/>
        </p:nvGraphicFramePr>
        <p:xfrm>
          <a:off x="601663" y="5861050"/>
          <a:ext cx="5008562" cy="2889250"/>
        </p:xfrm>
        <a:graphic>
          <a:graphicData uri="http://schemas.openxmlformats.org/presentationml/2006/ole">
            <mc:AlternateContent xmlns:mc="http://schemas.openxmlformats.org/markup-compatibility/2006">
              <mc:Choice xmlns:v="urn:schemas-microsoft-com:vml" Requires="v">
                <p:oleObj spid="_x0000_s57351" name="Document" r:id="rId4" imgW="5565600" imgH="3209760" progId="Word.Document.6">
                  <p:embed/>
                </p:oleObj>
              </mc:Choice>
              <mc:Fallback>
                <p:oleObj name="Document" r:id="rId4" imgW="5565600" imgH="3209760" progId="Word.Document.6">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5861050"/>
                        <a:ext cx="5008562"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05434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Rot="1" noChangeArrowheads="1" noTextEdit="1"/>
          </p:cNvSpPr>
          <p:nvPr>
            <p:ph type="sldImg"/>
          </p:nvPr>
        </p:nvSpPr>
        <p:spPr>
          <a:xfrm>
            <a:off x="469900" y="153988"/>
            <a:ext cx="5873750" cy="4405312"/>
          </a:xfrm>
          <a:ln cap="flat"/>
        </p:spPr>
      </p:sp>
      <p:sp>
        <p:nvSpPr>
          <p:cNvPr id="59395" name="Rectangle 3"/>
          <p:cNvSpPr>
            <a:spLocks noGrp="1" noChangeArrowheads="1"/>
          </p:cNvSpPr>
          <p:nvPr>
            <p:ph type="body" idx="1"/>
          </p:nvPr>
        </p:nvSpPr>
        <p:spPr>
          <a:noFill/>
          <a:ln/>
        </p:spPr>
        <p:txBody>
          <a:bodyPr/>
          <a:lstStyle/>
          <a:p>
            <a:pPr>
              <a:tabLst>
                <a:tab pos="439738" algn="l"/>
              </a:tabLst>
            </a:pPr>
            <a:r>
              <a:rPr lang="en-US" altLang="en-US"/>
              <a:t>Logging In to SQL*Plus</a:t>
            </a:r>
          </a:p>
          <a:p>
            <a:pPr lvl="1">
              <a:lnSpc>
                <a:spcPct val="95000"/>
              </a:lnSpc>
              <a:tabLst>
                <a:tab pos="439738" algn="l"/>
              </a:tabLst>
            </a:pPr>
            <a:r>
              <a:rPr lang="en-US" altLang="en-US"/>
              <a:t>How you invoke SQL*Plus depends on which type of operating system or Windows environment you are running. </a:t>
            </a:r>
          </a:p>
          <a:p>
            <a:pPr lvl="1">
              <a:lnSpc>
                <a:spcPct val="95000"/>
              </a:lnSpc>
              <a:tabLst>
                <a:tab pos="439738" algn="l"/>
              </a:tabLst>
            </a:pPr>
            <a:r>
              <a:rPr lang="en-US" altLang="en-US"/>
              <a:t>To log in through a Windows environment:</a:t>
            </a:r>
          </a:p>
          <a:p>
            <a:pPr lvl="2">
              <a:buFontTx/>
              <a:buNone/>
              <a:tabLst>
                <a:tab pos="439738" algn="l"/>
              </a:tabLst>
            </a:pPr>
            <a:r>
              <a:rPr lang="en-US" altLang="en-US"/>
              <a:t>1.	Click Start—&gt;Programs—&gt;Oracle for Windows NT—&gt;SQL*Plus 8.0.</a:t>
            </a:r>
          </a:p>
          <a:p>
            <a:pPr lvl="2">
              <a:buFontTx/>
              <a:buNone/>
              <a:tabLst>
                <a:tab pos="439738" algn="l"/>
              </a:tabLst>
            </a:pPr>
            <a:r>
              <a:rPr lang="en-US" altLang="en-US"/>
              <a:t>2.	Fill in username, password, and database.</a:t>
            </a:r>
          </a:p>
          <a:p>
            <a:pPr lvl="1">
              <a:tabLst>
                <a:tab pos="439738" algn="l"/>
              </a:tabLst>
            </a:pPr>
            <a:r>
              <a:rPr lang="en-US" altLang="en-US"/>
              <a:t>To log in through a command-line environment:</a:t>
            </a:r>
          </a:p>
          <a:p>
            <a:pPr lvl="2">
              <a:buFontTx/>
              <a:buNone/>
              <a:tabLst>
                <a:tab pos="439738" algn="l"/>
              </a:tabLst>
            </a:pPr>
            <a:r>
              <a:rPr lang="en-US" altLang="en-US"/>
              <a:t>1.	Log on to your machine.</a:t>
            </a:r>
          </a:p>
          <a:p>
            <a:pPr lvl="2">
              <a:buFontTx/>
              <a:buNone/>
              <a:tabLst>
                <a:tab pos="439738" algn="l"/>
              </a:tabLst>
            </a:pPr>
            <a:r>
              <a:rPr lang="en-US" altLang="en-US"/>
              <a:t>2.	Enter the SQL*Plus command as shown in the slide. </a:t>
            </a:r>
          </a:p>
          <a:p>
            <a:pPr lvl="1">
              <a:tabLst>
                <a:tab pos="439738" algn="l"/>
              </a:tabLst>
            </a:pPr>
            <a:r>
              <a:rPr lang="en-US" altLang="en-US" b="1"/>
              <a:t> </a:t>
            </a:r>
            <a:r>
              <a:rPr lang="en-US" altLang="en-US"/>
              <a:t>In the command:</a:t>
            </a:r>
            <a:endParaRPr lang="en-US" altLang="en-US" b="1"/>
          </a:p>
          <a:p>
            <a:pPr lvl="1">
              <a:tabLst>
                <a:tab pos="439738" algn="l"/>
              </a:tabLst>
            </a:pPr>
            <a:r>
              <a:rPr lang="en-US" altLang="en-US"/>
              <a:t>	</a:t>
            </a:r>
            <a:r>
              <a:rPr lang="en-US" altLang="en-US" i="1"/>
              <a:t>username 		</a:t>
            </a:r>
            <a:r>
              <a:rPr lang="en-US" altLang="en-US"/>
              <a:t>is your database username</a:t>
            </a:r>
          </a:p>
          <a:p>
            <a:pPr lvl="1">
              <a:tabLst>
                <a:tab pos="439738" algn="l"/>
              </a:tabLst>
            </a:pPr>
            <a:r>
              <a:rPr lang="en-US" altLang="en-US" i="1"/>
              <a:t>	password</a:t>
            </a:r>
            <a:r>
              <a:rPr lang="en-US" altLang="en-US"/>
              <a:t>		is your database password (if you enter your password here, it is visible)</a:t>
            </a:r>
          </a:p>
          <a:p>
            <a:pPr lvl="1">
              <a:tabLst>
                <a:tab pos="439738" algn="l"/>
              </a:tabLst>
            </a:pPr>
            <a:r>
              <a:rPr lang="en-US" altLang="en-US"/>
              <a:t>	</a:t>
            </a:r>
            <a:r>
              <a:rPr lang="en-US" altLang="en-US" i="1"/>
              <a:t>@database		</a:t>
            </a:r>
            <a:r>
              <a:rPr lang="en-US" altLang="en-US"/>
              <a:t>is the database connect string</a:t>
            </a:r>
          </a:p>
          <a:p>
            <a:pPr lvl="1">
              <a:lnSpc>
                <a:spcPct val="95000"/>
              </a:lnSpc>
              <a:tabLst>
                <a:tab pos="439738" algn="l"/>
              </a:tabLst>
            </a:pPr>
            <a:r>
              <a:rPr lang="en-US" altLang="en-US" b="1"/>
              <a:t>Note:</a:t>
            </a:r>
            <a:r>
              <a:rPr lang="en-US" altLang="en-US"/>
              <a:t> To ensure the integrity of your password, do not enter it at the operating system prompt. Instead, enter only your username. Enter your password at the Password prompt. </a:t>
            </a:r>
          </a:p>
          <a:p>
            <a:pPr lvl="1">
              <a:lnSpc>
                <a:spcPct val="95000"/>
              </a:lnSpc>
              <a:tabLst>
                <a:tab pos="439738" algn="l"/>
              </a:tabLst>
            </a:pPr>
            <a:r>
              <a:rPr lang="en-US" altLang="en-US"/>
              <a:t>Once you are successfully logged in to SQL*Plus, you see the following message:</a:t>
            </a:r>
          </a:p>
        </p:txBody>
      </p:sp>
      <p:sp>
        <p:nvSpPr>
          <p:cNvPr id="59396" name="Rectangle 4"/>
          <p:cNvSpPr>
            <a:spLocks noChangeArrowheads="1"/>
          </p:cNvSpPr>
          <p:nvPr/>
        </p:nvSpPr>
        <p:spPr bwMode="auto">
          <a:xfrm>
            <a:off x="566738" y="8118475"/>
            <a:ext cx="6002337"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lstStyle>
            <a:lvl1pPr algn="l" defTabSz="744538">
              <a:spcBef>
                <a:spcPct val="0"/>
              </a:spcBef>
              <a:defRPr>
                <a:solidFill>
                  <a:schemeClr val="tx1"/>
                </a:solidFill>
                <a:latin typeface="Arial" panose="020B0604020202020204" pitchFamily="34" charset="0"/>
              </a:defRPr>
            </a:lvl1pPr>
            <a:lvl2pPr marL="392113" algn="l" defTabSz="744538">
              <a:spcBef>
                <a:spcPct val="0"/>
              </a:spcBef>
              <a:defRPr>
                <a:solidFill>
                  <a:schemeClr val="tx1"/>
                </a:solidFill>
                <a:latin typeface="Arial" panose="020B0604020202020204" pitchFamily="34" charset="0"/>
              </a:defRPr>
            </a:lvl2pPr>
            <a:lvl3pPr marL="782638" algn="l" defTabSz="744538">
              <a:spcBef>
                <a:spcPct val="0"/>
              </a:spcBef>
              <a:defRPr>
                <a:solidFill>
                  <a:schemeClr val="tx1"/>
                </a:solidFill>
                <a:latin typeface="Arial" panose="020B0604020202020204" pitchFamily="34" charset="0"/>
              </a:defRPr>
            </a:lvl3pPr>
            <a:lvl4pPr marL="1176338" algn="l" defTabSz="744538">
              <a:spcBef>
                <a:spcPct val="0"/>
              </a:spcBef>
              <a:defRPr>
                <a:solidFill>
                  <a:schemeClr val="tx1"/>
                </a:solidFill>
                <a:latin typeface="Arial" panose="020B0604020202020204" pitchFamily="34" charset="0"/>
              </a:defRPr>
            </a:lvl4pPr>
            <a:lvl5pPr marL="1566863" algn="l" defTabSz="744538">
              <a:spcBef>
                <a:spcPct val="0"/>
              </a:spcBef>
              <a:defRPr>
                <a:solidFill>
                  <a:schemeClr val="tx1"/>
                </a:solidFill>
                <a:latin typeface="Arial" panose="020B0604020202020204" pitchFamily="34" charset="0"/>
              </a:defRPr>
            </a:lvl5pPr>
            <a:lvl6pPr marL="2024063" defTabSz="744538" fontAlgn="base">
              <a:spcBef>
                <a:spcPct val="0"/>
              </a:spcBef>
              <a:spcAft>
                <a:spcPct val="0"/>
              </a:spcAft>
              <a:defRPr>
                <a:solidFill>
                  <a:schemeClr val="tx1"/>
                </a:solidFill>
                <a:latin typeface="Arial" panose="020B0604020202020204" pitchFamily="34" charset="0"/>
              </a:defRPr>
            </a:lvl6pPr>
            <a:lvl7pPr marL="2481263" defTabSz="744538" fontAlgn="base">
              <a:spcBef>
                <a:spcPct val="0"/>
              </a:spcBef>
              <a:spcAft>
                <a:spcPct val="0"/>
              </a:spcAft>
              <a:defRPr>
                <a:solidFill>
                  <a:schemeClr val="tx1"/>
                </a:solidFill>
                <a:latin typeface="Arial" panose="020B0604020202020204" pitchFamily="34" charset="0"/>
              </a:defRPr>
            </a:lvl7pPr>
            <a:lvl8pPr marL="2938463" defTabSz="744538" fontAlgn="base">
              <a:spcBef>
                <a:spcPct val="0"/>
              </a:spcBef>
              <a:spcAft>
                <a:spcPct val="0"/>
              </a:spcAft>
              <a:defRPr>
                <a:solidFill>
                  <a:schemeClr val="tx1"/>
                </a:solidFill>
                <a:latin typeface="Arial" panose="020B0604020202020204" pitchFamily="34" charset="0"/>
              </a:defRPr>
            </a:lvl8pPr>
            <a:lvl9pPr marL="3395663" defTabSz="744538"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b="0">
                <a:latin typeface="Courier New" panose="02070309020205020404" pitchFamily="49" charset="0"/>
              </a:rPr>
              <a:t>SQL*Plus : Release 8.0.3.0.0 - Production on Tue Jun 22 16:03:43 1999 (c) Copyright 1999 Oracle Corporation. All rights reserved.</a:t>
            </a:r>
          </a:p>
        </p:txBody>
      </p:sp>
    </p:spTree>
    <p:extLst>
      <p:ext uri="{BB962C8B-B14F-4D97-AF65-F5344CB8AC3E}">
        <p14:creationId xmlns:p14="http://schemas.microsoft.com/office/powerpoint/2010/main" val="347400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Rot="1" noChangeArrowheads="1" noTextEdit="1"/>
          </p:cNvSpPr>
          <p:nvPr>
            <p:ph type="sldImg"/>
          </p:nvPr>
        </p:nvSpPr>
        <p:spPr>
          <a:xfrm>
            <a:off x="469900" y="153988"/>
            <a:ext cx="5873750" cy="4405312"/>
          </a:xfrm>
          <a:ln cap="flat"/>
        </p:spPr>
      </p:sp>
      <p:sp>
        <p:nvSpPr>
          <p:cNvPr id="61443" name="Rectangle 3"/>
          <p:cNvSpPr>
            <a:spLocks noGrp="1" noChangeArrowheads="1"/>
          </p:cNvSpPr>
          <p:nvPr>
            <p:ph type="body" idx="1"/>
          </p:nvPr>
        </p:nvSpPr>
        <p:spPr>
          <a:noFill/>
          <a:ln/>
        </p:spPr>
        <p:txBody>
          <a:bodyPr/>
          <a:lstStyle/>
          <a:p>
            <a:r>
              <a:rPr lang="en-US" altLang="en-US"/>
              <a:t>Displaying Table Structure</a:t>
            </a:r>
          </a:p>
          <a:p>
            <a:pPr lvl="1"/>
            <a:r>
              <a:rPr lang="en-US" altLang="en-US"/>
              <a:t>In SQL*Plus, you can display the structure of a table using the </a:t>
            </a:r>
            <a:r>
              <a:rPr lang="en-US" altLang="en-US">
                <a:solidFill>
                  <a:srgbClr val="FC0128"/>
                </a:solidFill>
              </a:rPr>
              <a:t>DESCRIBE </a:t>
            </a:r>
            <a:r>
              <a:rPr lang="en-US" altLang="en-US"/>
              <a:t>command. The result of the command is to see the column names and datatypes as well as whether a column </a:t>
            </a:r>
            <a:r>
              <a:rPr lang="en-US" altLang="en-US" i="1"/>
              <a:t>must</a:t>
            </a:r>
            <a:r>
              <a:rPr lang="en-US" altLang="en-US"/>
              <a:t> contain data.</a:t>
            </a:r>
          </a:p>
          <a:p>
            <a:pPr lvl="1"/>
            <a:r>
              <a:rPr lang="en-US" altLang="en-US"/>
              <a:t>In the syntax:</a:t>
            </a:r>
          </a:p>
          <a:p>
            <a:r>
              <a:rPr lang="en-US" altLang="en-US" b="0" i="1">
                <a:latin typeface="Times New Roman" panose="02020603050405020304" pitchFamily="18" charset="0"/>
              </a:rPr>
              <a:t>	tablename	</a:t>
            </a:r>
            <a:r>
              <a:rPr lang="en-US" altLang="en-US" b="0">
                <a:latin typeface="Times New Roman" panose="02020603050405020304" pitchFamily="18" charset="0"/>
              </a:rPr>
              <a:t>is the name of any existing table, view, or synonym accessible to the user</a:t>
            </a:r>
            <a:r>
              <a:rPr lang="en-US" altLang="en-US">
                <a:latin typeface="Times New Roman" panose="02020603050405020304" pitchFamily="18" charset="0"/>
              </a:rPr>
              <a:t>	</a:t>
            </a:r>
          </a:p>
          <a:p>
            <a:pPr lvl="1"/>
            <a:endParaRPr lang="en-US" altLang="en-US"/>
          </a:p>
          <a:p>
            <a:r>
              <a:rPr lang="en-US" altLang="en-US" b="0" i="1">
                <a:latin typeface="Times New Roman" panose="02020603050405020304" pitchFamily="18" charset="0"/>
              </a:rPr>
              <a:t>	</a:t>
            </a:r>
          </a:p>
        </p:txBody>
      </p:sp>
    </p:spTree>
    <p:extLst>
      <p:ext uri="{BB962C8B-B14F-4D97-AF65-F5344CB8AC3E}">
        <p14:creationId xmlns:p14="http://schemas.microsoft.com/office/powerpoint/2010/main" val="2409572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Rot="1" noChangeArrowheads="1" noTextEdit="1"/>
          </p:cNvSpPr>
          <p:nvPr>
            <p:ph type="sldImg"/>
          </p:nvPr>
        </p:nvSpPr>
        <p:spPr>
          <a:xfrm>
            <a:off x="469900" y="153988"/>
            <a:ext cx="5873750" cy="4405312"/>
          </a:xfrm>
          <a:ln cap="flat"/>
        </p:spPr>
      </p:sp>
      <p:sp>
        <p:nvSpPr>
          <p:cNvPr id="63491" name="Rectangle 3"/>
          <p:cNvSpPr>
            <a:spLocks noGrp="1" noChangeArrowheads="1"/>
          </p:cNvSpPr>
          <p:nvPr>
            <p:ph type="body" idx="1"/>
          </p:nvPr>
        </p:nvSpPr>
        <p:spPr>
          <a:noFill/>
          <a:ln/>
        </p:spPr>
        <p:txBody>
          <a:bodyPr/>
          <a:lstStyle/>
          <a:p>
            <a:r>
              <a:rPr lang="en-US" altLang="en-US"/>
              <a:t>Displaying Table Structure (continued)</a:t>
            </a:r>
          </a:p>
          <a:p>
            <a:pPr lvl="1"/>
            <a:r>
              <a:rPr lang="en-US" altLang="en-US"/>
              <a:t>The example on the slide displays the information about the structure of the DEPT table. </a:t>
            </a:r>
          </a:p>
          <a:p>
            <a:pPr lvl="1"/>
            <a:r>
              <a:rPr lang="en-US" altLang="en-US"/>
              <a:t>In the result:</a:t>
            </a:r>
          </a:p>
          <a:p>
            <a:pPr lvl="1"/>
            <a:r>
              <a:rPr lang="en-US" altLang="en-US"/>
              <a:t>	</a:t>
            </a:r>
            <a:r>
              <a:rPr lang="en-US" altLang="en-US" i="1"/>
              <a:t>Null?		</a:t>
            </a:r>
            <a:r>
              <a:rPr lang="en-US" altLang="en-US"/>
              <a:t>indicates whether a column </a:t>
            </a:r>
            <a:r>
              <a:rPr lang="en-US" altLang="en-US" i="1"/>
              <a:t>must</a:t>
            </a:r>
            <a:r>
              <a:rPr lang="en-US" altLang="en-US"/>
              <a:t> contain data; NOT NULL indicates that a 				column must contain data</a:t>
            </a:r>
          </a:p>
          <a:p>
            <a:pPr lvl="1"/>
            <a:r>
              <a:rPr lang="en-US" altLang="en-US"/>
              <a:t>	</a:t>
            </a:r>
            <a:r>
              <a:rPr lang="en-US" altLang="en-US" i="1"/>
              <a:t>Type</a:t>
            </a:r>
            <a:r>
              <a:rPr lang="en-US" altLang="en-US"/>
              <a:t> 		displays the </a:t>
            </a:r>
            <a:r>
              <a:rPr lang="en-US" altLang="en-US">
                <a:solidFill>
                  <a:srgbClr val="FC0128"/>
                </a:solidFill>
              </a:rPr>
              <a:t>datatype </a:t>
            </a:r>
            <a:r>
              <a:rPr lang="en-US" altLang="en-US"/>
              <a:t>for a column</a:t>
            </a:r>
          </a:p>
          <a:p>
            <a:pPr lvl="1"/>
            <a:r>
              <a:rPr lang="en-US" altLang="en-US"/>
              <a:t>The datatypes are described in the following table:</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solidFill>
                  <a:schemeClr val="accent2"/>
                </a:solidFill>
              </a:rPr>
              <a:t>Instructor Note</a:t>
            </a:r>
          </a:p>
          <a:p>
            <a:pPr lvl="1"/>
            <a:r>
              <a:rPr lang="en-US" altLang="en-US">
                <a:solidFill>
                  <a:schemeClr val="accent2"/>
                </a:solidFill>
              </a:rPr>
              <a:t>Inform students that the column sequence in DESCRIBE </a:t>
            </a:r>
            <a:r>
              <a:rPr lang="en-US" altLang="en-US" i="1">
                <a:solidFill>
                  <a:schemeClr val="accent2"/>
                </a:solidFill>
              </a:rPr>
              <a:t>tablename </a:t>
            </a:r>
            <a:r>
              <a:rPr lang="en-US" altLang="en-US">
                <a:solidFill>
                  <a:schemeClr val="accent2"/>
                </a:solidFill>
              </a:rPr>
              <a:t>is the same as that in SELECT * FROM </a:t>
            </a:r>
            <a:r>
              <a:rPr lang="en-US" altLang="en-US" i="1">
                <a:solidFill>
                  <a:schemeClr val="accent2"/>
                </a:solidFill>
              </a:rPr>
              <a:t>tablename . </a:t>
            </a:r>
            <a:r>
              <a:rPr lang="en-US" altLang="en-US">
                <a:solidFill>
                  <a:schemeClr val="accent2"/>
                </a:solidFill>
              </a:rPr>
              <a:t>The order in which the columns are displayed is determined when the table is created.</a:t>
            </a:r>
          </a:p>
          <a:p>
            <a:r>
              <a:rPr lang="en-US" altLang="en-US" b="0">
                <a:latin typeface="Times New Roman" panose="02020603050405020304" pitchFamily="18" charset="0"/>
              </a:rPr>
              <a:t> </a:t>
            </a:r>
          </a:p>
        </p:txBody>
      </p:sp>
      <p:graphicFrame>
        <p:nvGraphicFramePr>
          <p:cNvPr id="63492" name="Object 4"/>
          <p:cNvGraphicFramePr>
            <a:graphicFrameLocks/>
          </p:cNvGraphicFramePr>
          <p:nvPr/>
        </p:nvGraphicFramePr>
        <p:xfrm>
          <a:off x="600075" y="6269038"/>
          <a:ext cx="5267325" cy="1549400"/>
        </p:xfrm>
        <a:graphic>
          <a:graphicData uri="http://schemas.openxmlformats.org/presentationml/2006/ole">
            <mc:AlternateContent xmlns:mc="http://schemas.openxmlformats.org/markup-compatibility/2006">
              <mc:Choice xmlns:v="urn:schemas-microsoft-com:vml" Requires="v">
                <p:oleObj spid="_x0000_s63493" name="Document" r:id="rId4" imgW="5663880" imgH="1665000" progId="Word.Document.6">
                  <p:embed/>
                </p:oleObj>
              </mc:Choice>
              <mc:Fallback>
                <p:oleObj name="Document" r:id="rId4" imgW="5663880" imgH="166500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6269038"/>
                        <a:ext cx="5267325"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94978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Rot="1" noChangeArrowheads="1" noTextEdit="1"/>
          </p:cNvSpPr>
          <p:nvPr>
            <p:ph type="sldImg"/>
          </p:nvPr>
        </p:nvSpPr>
        <p:spPr>
          <a:xfrm>
            <a:off x="469900" y="153988"/>
            <a:ext cx="5873750" cy="4405312"/>
          </a:xfrm>
          <a:ln cap="flat"/>
        </p:spPr>
      </p:sp>
      <p:sp>
        <p:nvSpPr>
          <p:cNvPr id="10243" name="Rectangle 3"/>
          <p:cNvSpPr>
            <a:spLocks noGrp="1" noChangeArrowheads="1"/>
          </p:cNvSpPr>
          <p:nvPr>
            <p:ph type="body" idx="1"/>
          </p:nvPr>
        </p:nvSpPr>
        <p:spPr>
          <a:xfrm>
            <a:off x="409575" y="4773613"/>
            <a:ext cx="5995988" cy="3749675"/>
          </a:xfrm>
          <a:noFill/>
          <a:ln/>
        </p:spPr>
        <p:txBody>
          <a:bodyPr/>
          <a:lstStyle/>
          <a:p>
            <a:pPr>
              <a:tabLst/>
            </a:pPr>
            <a:r>
              <a:rPr lang="en-US" altLang="en-US"/>
              <a:t>Capabilities of SQL SELECT Statements</a:t>
            </a:r>
          </a:p>
          <a:p>
            <a:pPr lvl="1">
              <a:tabLst/>
            </a:pPr>
            <a:r>
              <a:rPr lang="en-US" altLang="en-US"/>
              <a:t>A </a:t>
            </a:r>
            <a:r>
              <a:rPr lang="en-US" altLang="en-US">
                <a:solidFill>
                  <a:srgbClr val="FC0128"/>
                </a:solidFill>
              </a:rPr>
              <a:t>SELECT </a:t>
            </a:r>
            <a:r>
              <a:rPr lang="en-US" altLang="en-US"/>
              <a:t>statement retrieves information from the database. Using a SELECT statement, you can do the following:</a:t>
            </a:r>
          </a:p>
          <a:p>
            <a:pPr lvl="2">
              <a:tabLst/>
            </a:pPr>
            <a:r>
              <a:rPr lang="en-US" altLang="en-US"/>
              <a:t>Selection: You can use the selection capability in SQL to choose the rows in a table that you want 	returned by a query. You can use various criteria to selectively restrict the rows that you see.</a:t>
            </a:r>
          </a:p>
          <a:p>
            <a:pPr lvl="2">
              <a:tabLst/>
            </a:pPr>
            <a:r>
              <a:rPr lang="en-US" altLang="en-US"/>
              <a:t>Projection: You can use the projection capability in SQL to choose the columns in a table that you want returned by your query. You can choose as few or as many columns of the table as you require. </a:t>
            </a:r>
          </a:p>
          <a:p>
            <a:pPr lvl="2">
              <a:tabLst/>
            </a:pPr>
            <a:r>
              <a:rPr lang="en-US" altLang="en-US"/>
              <a:t>Join: You can use the join capability in SQL to bring together data that is stored in different tables by creating a link between them. You will learn more about joins in a later lesson.</a:t>
            </a:r>
            <a:r>
              <a:rPr lang="en-US" altLang="en-US" b="1"/>
              <a:t> </a:t>
            </a:r>
          </a:p>
          <a:p>
            <a:pPr lvl="1">
              <a:tabLst/>
            </a:pPr>
            <a:endParaRPr lang="en-US" altLang="en-US" b="1">
              <a:solidFill>
                <a:schemeClr val="accent2"/>
              </a:solidFill>
              <a:latin typeface="Arial" panose="020B0604020202020204" pitchFamily="34" charset="0"/>
            </a:endParaRPr>
          </a:p>
          <a:p>
            <a:pPr lvl="1">
              <a:tabLst/>
            </a:pPr>
            <a:endParaRPr lang="en-US" altLang="en-US" b="1">
              <a:solidFill>
                <a:schemeClr val="accent2"/>
              </a:solidFill>
              <a:latin typeface="Arial" panose="020B0604020202020204" pitchFamily="34" charset="0"/>
            </a:endParaRPr>
          </a:p>
          <a:p>
            <a:pPr lvl="1">
              <a:tabLst/>
            </a:pPr>
            <a:endParaRPr lang="en-US" altLang="en-US" b="1">
              <a:solidFill>
                <a:schemeClr val="accent2"/>
              </a:solidFill>
              <a:latin typeface="Arial" panose="020B0604020202020204" pitchFamily="34" charset="0"/>
            </a:endParaRPr>
          </a:p>
          <a:p>
            <a:pPr lvl="1">
              <a:tabLst/>
            </a:pPr>
            <a:endParaRPr lang="en-US" altLang="en-US" b="1">
              <a:solidFill>
                <a:schemeClr val="accent2"/>
              </a:solidFill>
              <a:latin typeface="Arial" panose="020B0604020202020204" pitchFamily="34" charset="0"/>
            </a:endParaRPr>
          </a:p>
          <a:p>
            <a:pPr lvl="1">
              <a:tabLst/>
            </a:pPr>
            <a:endParaRPr lang="en-US" altLang="en-US" b="1">
              <a:solidFill>
                <a:schemeClr val="accent2"/>
              </a:solidFill>
              <a:latin typeface="Arial" panose="020B0604020202020204" pitchFamily="34" charset="0"/>
            </a:endParaRPr>
          </a:p>
          <a:p>
            <a:pPr>
              <a:tabLst/>
            </a:pPr>
            <a:r>
              <a:rPr lang="en-US" altLang="en-US">
                <a:solidFill>
                  <a:schemeClr val="accent2"/>
                </a:solidFill>
              </a:rPr>
              <a:t>Instructor Note </a:t>
            </a:r>
          </a:p>
          <a:p>
            <a:pPr lvl="1">
              <a:tabLst/>
            </a:pPr>
            <a:r>
              <a:rPr lang="en-US" altLang="en-US">
                <a:solidFill>
                  <a:schemeClr val="accent2"/>
                </a:solidFill>
              </a:rPr>
              <a:t>Inform students that selection and projection are often considered horizontal and vertical partitioning.</a:t>
            </a:r>
            <a:r>
              <a:rPr lang="en-US" altLang="en-US"/>
              <a:t> </a:t>
            </a:r>
          </a:p>
        </p:txBody>
      </p:sp>
    </p:spTree>
    <p:extLst>
      <p:ext uri="{BB962C8B-B14F-4D97-AF65-F5344CB8AC3E}">
        <p14:creationId xmlns:p14="http://schemas.microsoft.com/office/powerpoint/2010/main" val="1415247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39"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0" name="Rectangle 4"/>
          <p:cNvSpPr>
            <a:spLocks noGrp="1" noChangeArrowheads="1"/>
          </p:cNvSpPr>
          <p:nvPr>
            <p:ph type="body" idx="1"/>
          </p:nvPr>
        </p:nvSpPr>
        <p:spPr>
          <a:xfrm>
            <a:off x="409575" y="4765675"/>
            <a:ext cx="6032500" cy="3749675"/>
          </a:xfrm>
          <a:noFill/>
          <a:ln/>
        </p:spPr>
        <p:txBody>
          <a:bodyPr/>
          <a:lstStyle/>
          <a:p>
            <a:r>
              <a:rPr lang="en-US" altLang="en-US"/>
              <a:t>SQL*Plus Editing Commands </a:t>
            </a:r>
          </a:p>
          <a:p>
            <a:pPr lvl="1"/>
            <a:r>
              <a:rPr lang="en-US" altLang="en-US"/>
              <a:t>SQL*Plus commands are entered one line at a time and are not stored in the SQL buffer.</a:t>
            </a:r>
          </a:p>
          <a:p>
            <a:pPr>
              <a:spcBef>
                <a:spcPct val="96000"/>
              </a:spcBef>
              <a:spcAft>
                <a:spcPct val="24000"/>
              </a:spcAft>
            </a:pPr>
            <a:endParaRPr lang="en-US" altLang="en-US"/>
          </a:p>
          <a:p>
            <a:pPr>
              <a:spcBef>
                <a:spcPct val="96000"/>
              </a:spcBef>
              <a:spcAft>
                <a:spcPct val="24000"/>
              </a:spcAft>
            </a:pPr>
            <a:endParaRPr lang="en-US" altLang="en-US"/>
          </a:p>
          <a:p>
            <a:pPr>
              <a:spcBef>
                <a:spcPct val="96000"/>
              </a:spcBef>
              <a:spcAft>
                <a:spcPct val="24000"/>
              </a:spcAft>
            </a:pPr>
            <a:endParaRPr lang="en-US" altLang="en-US" sz="800"/>
          </a:p>
          <a:p>
            <a:pPr lvl="1"/>
            <a:endParaRPr lang="en-US" altLang="en-US"/>
          </a:p>
          <a:p>
            <a:pPr lvl="1"/>
            <a:endParaRPr lang="en-US" altLang="en-US"/>
          </a:p>
          <a:p>
            <a:r>
              <a:rPr lang="en-US" altLang="en-US"/>
              <a:t>Guidelines</a:t>
            </a:r>
          </a:p>
          <a:p>
            <a:pPr lvl="2"/>
            <a:r>
              <a:rPr lang="en-US" altLang="en-US"/>
              <a:t>If you press [Return] before completing a command, SQL*Plus prompts you with a line number.</a:t>
            </a:r>
          </a:p>
          <a:p>
            <a:pPr lvl="2"/>
            <a:r>
              <a:rPr lang="en-US" altLang="en-US"/>
              <a:t>You terminate the SQL buffer by either entering one of the terminator characters (semicolon or slash) or pressing [Return] twice. You then see the SQL prompt.</a:t>
            </a:r>
          </a:p>
        </p:txBody>
      </p:sp>
      <p:sp>
        <p:nvSpPr>
          <p:cNvPr id="65541" name="Rectangle 5"/>
          <p:cNvSpPr>
            <a:spLocks noRot="1" noChangeArrowheads="1" noTextEdit="1"/>
          </p:cNvSpPr>
          <p:nvPr>
            <p:ph type="sldImg"/>
          </p:nvPr>
        </p:nvSpPr>
        <p:spPr>
          <a:xfrm>
            <a:off x="469900" y="153988"/>
            <a:ext cx="5873750" cy="4405312"/>
          </a:xfrm>
          <a:ln cap="flat"/>
        </p:spPr>
      </p:sp>
      <p:graphicFrame>
        <p:nvGraphicFramePr>
          <p:cNvPr id="65542" name="Object 6"/>
          <p:cNvGraphicFramePr>
            <a:graphicFrameLocks/>
          </p:cNvGraphicFramePr>
          <p:nvPr/>
        </p:nvGraphicFramePr>
        <p:xfrm>
          <a:off x="611188" y="5160963"/>
          <a:ext cx="5449887" cy="1806575"/>
        </p:xfrm>
        <a:graphic>
          <a:graphicData uri="http://schemas.openxmlformats.org/presentationml/2006/ole">
            <mc:AlternateContent xmlns:mc="http://schemas.openxmlformats.org/markup-compatibility/2006">
              <mc:Choice xmlns:v="urn:schemas-microsoft-com:vml" Requires="v">
                <p:oleObj spid="_x0000_s65543" name="Document" r:id="rId4" imgW="5859360" imgH="1942920" progId="Word.Document.6">
                  <p:embed/>
                </p:oleObj>
              </mc:Choice>
              <mc:Fallback>
                <p:oleObj name="Document" r:id="rId4" imgW="5859360" imgH="1942920" progId="Word.Document.6">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5160963"/>
                        <a:ext cx="5449887"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9303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Rot="1" noChangeArrowheads="1" noTextEdit="1"/>
          </p:cNvSpPr>
          <p:nvPr>
            <p:ph type="sldImg"/>
          </p:nvPr>
        </p:nvSpPr>
        <p:spPr>
          <a:xfrm>
            <a:off x="469900" y="153988"/>
            <a:ext cx="5873750" cy="4405312"/>
          </a:xfrm>
          <a:ln cap="flat"/>
        </p:spPr>
      </p:sp>
      <p:sp>
        <p:nvSpPr>
          <p:cNvPr id="67587" name="Rectangle 3"/>
          <p:cNvSpPr>
            <a:spLocks noGrp="1" noChangeArrowheads="1"/>
          </p:cNvSpPr>
          <p:nvPr>
            <p:ph type="body" idx="1"/>
          </p:nvPr>
        </p:nvSpPr>
        <p:spPr>
          <a:xfrm>
            <a:off x="422275" y="4776788"/>
            <a:ext cx="5995988" cy="3556000"/>
          </a:xfrm>
          <a:noFill/>
          <a:ln/>
        </p:spPr>
        <p:txBody>
          <a:bodyPr/>
          <a:lstStyle/>
          <a:p>
            <a:r>
              <a:rPr lang="en-US" altLang="en-US"/>
              <a:t>SQL*Plus Editing Commands (continued)</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sz="400"/>
          </a:p>
          <a:p>
            <a:pPr lvl="1"/>
            <a:endParaRPr lang="en-US" altLang="en-US"/>
          </a:p>
          <a:p>
            <a:pPr lvl="1"/>
            <a:endParaRPr lang="en-US" altLang="en-US"/>
          </a:p>
          <a:p>
            <a:pPr lvl="1"/>
            <a:r>
              <a:rPr lang="en-US" altLang="en-US"/>
              <a:t>You can enter only one SQL*Plus command per SQL prompt. SQL*Plus commands are not stored in the buffer. To continue a SQL*Plus command on the next line, end the current line with a hyphen (-).</a:t>
            </a:r>
          </a:p>
          <a:p>
            <a:endParaRPr lang="en-US" altLang="en-US">
              <a:solidFill>
                <a:schemeClr val="accent2"/>
              </a:solidFill>
            </a:endParaRPr>
          </a:p>
          <a:p>
            <a:r>
              <a:rPr lang="en-US" altLang="en-US">
                <a:solidFill>
                  <a:schemeClr val="accent2"/>
                </a:solidFill>
              </a:rPr>
              <a:t>Instructor Note</a:t>
            </a:r>
            <a:r>
              <a:rPr lang="en-US" altLang="en-US"/>
              <a:t> </a:t>
            </a:r>
            <a:endParaRPr lang="en-US" altLang="en-US">
              <a:solidFill>
                <a:schemeClr val="accent2"/>
              </a:solidFill>
            </a:endParaRPr>
          </a:p>
          <a:p>
            <a:pPr lvl="1"/>
            <a:r>
              <a:rPr lang="en-US" altLang="en-US">
                <a:solidFill>
                  <a:schemeClr val="accent2"/>
                </a:solidFill>
              </a:rPr>
              <a:t>Show students the use of the commonly used editing commands, such as A[PPEND], C[HANGE], DEL, L[IST], and R[UN].</a:t>
            </a:r>
          </a:p>
        </p:txBody>
      </p:sp>
      <p:graphicFrame>
        <p:nvGraphicFramePr>
          <p:cNvPr id="67588" name="Object 4"/>
          <p:cNvGraphicFramePr>
            <a:graphicFrameLocks/>
          </p:cNvGraphicFramePr>
          <p:nvPr/>
        </p:nvGraphicFramePr>
        <p:xfrm>
          <a:off x="636588" y="4949825"/>
          <a:ext cx="5411787" cy="2773363"/>
        </p:xfrm>
        <a:graphic>
          <a:graphicData uri="http://schemas.openxmlformats.org/presentationml/2006/ole">
            <mc:AlternateContent xmlns:mc="http://schemas.openxmlformats.org/markup-compatibility/2006">
              <mc:Choice xmlns:v="urn:schemas-microsoft-com:vml" Requires="v">
                <p:oleObj spid="_x0000_s67589" name="Document" r:id="rId4" imgW="5819760" imgH="2982600" progId="Word.Document.6">
                  <p:embed/>
                </p:oleObj>
              </mc:Choice>
              <mc:Fallback>
                <p:oleObj name="Document" r:id="rId4" imgW="5819760" imgH="298260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88" y="4949825"/>
                        <a:ext cx="5411787"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82710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Rot="1" noChangeArrowheads="1" noTextEdit="1"/>
          </p:cNvSpPr>
          <p:nvPr>
            <p:ph type="sldImg"/>
          </p:nvPr>
        </p:nvSpPr>
        <p:spPr>
          <a:xfrm>
            <a:off x="469900" y="153988"/>
            <a:ext cx="5873750" cy="4405312"/>
          </a:xfrm>
          <a:ln cap="flat"/>
        </p:spPr>
      </p:sp>
      <p:sp>
        <p:nvSpPr>
          <p:cNvPr id="69635" name="Rectangle 3"/>
          <p:cNvSpPr>
            <a:spLocks noGrp="1" noChangeArrowheads="1"/>
          </p:cNvSpPr>
          <p:nvPr>
            <p:ph type="body" idx="1"/>
          </p:nvPr>
        </p:nvSpPr>
        <p:spPr>
          <a:xfrm>
            <a:off x="409575" y="4765675"/>
            <a:ext cx="5995988" cy="746125"/>
          </a:xfrm>
          <a:noFill/>
          <a:ln/>
        </p:spPr>
        <p:txBody>
          <a:bodyPr/>
          <a:lstStyle/>
          <a:p>
            <a:r>
              <a:rPr lang="en-US" altLang="en-US"/>
              <a:t>SQL*Plus File Commands</a:t>
            </a:r>
          </a:p>
          <a:p>
            <a:pPr lvl="1"/>
            <a:r>
              <a:rPr lang="en-US" altLang="en-US"/>
              <a:t>SQL statements communicate with the Oracle Server. SQL*Plus commands control the environment, format query results, and manage files. You can use the commands identified in the following table:</a:t>
            </a:r>
          </a:p>
          <a:p>
            <a:pPr lvl="1"/>
            <a:endParaRPr lang="en-US" altLang="en-US" b="1"/>
          </a:p>
          <a:p>
            <a:endParaRPr lang="en-US" altLang="en-US">
              <a:latin typeface="Times New Roman" panose="02020603050405020304" pitchFamily="18" charset="0"/>
            </a:endParaRPr>
          </a:p>
        </p:txBody>
      </p:sp>
      <p:graphicFrame>
        <p:nvGraphicFramePr>
          <p:cNvPr id="69636" name="Object 4"/>
          <p:cNvGraphicFramePr>
            <a:graphicFrameLocks/>
          </p:cNvGraphicFramePr>
          <p:nvPr/>
        </p:nvGraphicFramePr>
        <p:xfrm>
          <a:off x="606425" y="5384800"/>
          <a:ext cx="5549900" cy="2954338"/>
        </p:xfrm>
        <a:graphic>
          <a:graphicData uri="http://schemas.openxmlformats.org/presentationml/2006/ole">
            <mc:AlternateContent xmlns:mc="http://schemas.openxmlformats.org/markup-compatibility/2006">
              <mc:Choice xmlns:v="urn:schemas-microsoft-com:vml" Requires="v">
                <p:oleObj spid="_x0000_s69637" name="Document" r:id="rId4" imgW="5967360" imgH="3176280" progId="Word.Document.6">
                  <p:embed/>
                </p:oleObj>
              </mc:Choice>
              <mc:Fallback>
                <p:oleObj name="Document" r:id="rId4" imgW="5967360" imgH="317628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5384800"/>
                        <a:ext cx="5549900" cy="295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49512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Rot="1" noChangeArrowheads="1" noTextEdit="1"/>
          </p:cNvSpPr>
          <p:nvPr>
            <p:ph type="sldImg"/>
          </p:nvPr>
        </p:nvSpPr>
        <p:spPr>
          <a:xfrm>
            <a:off x="469900" y="153988"/>
            <a:ext cx="5873750" cy="4405312"/>
          </a:xfrm>
          <a:ln cap="flat"/>
        </p:spPr>
      </p:sp>
      <p:sp>
        <p:nvSpPr>
          <p:cNvPr id="71683" name="Rectangle 3"/>
          <p:cNvSpPr>
            <a:spLocks noGrp="1" noChangeArrowheads="1"/>
          </p:cNvSpPr>
          <p:nvPr>
            <p:ph type="body" idx="1"/>
          </p:nvPr>
        </p:nvSpPr>
        <p:spPr>
          <a:noFill/>
          <a:ln/>
        </p:spPr>
        <p:txBody>
          <a:bodyPr/>
          <a:lstStyle/>
          <a:p>
            <a:r>
              <a:rPr lang="en-US" altLang="en-US"/>
              <a:t>SELECT Statement</a:t>
            </a:r>
          </a:p>
          <a:p>
            <a:pPr lvl="1"/>
            <a:r>
              <a:rPr lang="en-US" altLang="en-US"/>
              <a:t>In this lesson, you have learned about retrieving data from a database table with the SELECT statement.</a:t>
            </a:r>
          </a:p>
          <a:p>
            <a:pPr algn="just">
              <a:lnSpc>
                <a:spcPct val="112000"/>
              </a:lnSpc>
              <a:spcBef>
                <a:spcPct val="0"/>
              </a:spcBef>
            </a:pPr>
            <a:endParaRPr lang="en-US" altLang="en-US" b="0">
              <a:latin typeface="Times" panose="02020603050405020304" pitchFamily="18" charset="0"/>
            </a:endParaRPr>
          </a:p>
          <a:p>
            <a:pPr algn="just">
              <a:lnSpc>
                <a:spcPct val="112000"/>
              </a:lnSpc>
              <a:spcBef>
                <a:spcPct val="0"/>
              </a:spcBef>
            </a:pPr>
            <a:endParaRPr lang="en-US" altLang="en-US" b="0">
              <a:latin typeface="Times" panose="02020603050405020304" pitchFamily="18" charset="0"/>
            </a:endParaRPr>
          </a:p>
          <a:p>
            <a:pPr algn="just">
              <a:lnSpc>
                <a:spcPct val="112000"/>
              </a:lnSpc>
              <a:spcBef>
                <a:spcPct val="0"/>
              </a:spcBef>
            </a:pPr>
            <a:endParaRPr lang="en-US" altLang="en-US" b="0">
              <a:latin typeface="Times" panose="02020603050405020304" pitchFamily="18" charset="0"/>
            </a:endParaRPr>
          </a:p>
          <a:p>
            <a:endParaRPr lang="en-US" altLang="en-US"/>
          </a:p>
          <a:p>
            <a:endParaRPr lang="en-US" altLang="en-US"/>
          </a:p>
          <a:p>
            <a:endParaRPr lang="en-US" altLang="en-US"/>
          </a:p>
          <a:p>
            <a:endParaRPr lang="en-US" altLang="en-US"/>
          </a:p>
          <a:p>
            <a:endParaRPr lang="en-US" altLang="en-US"/>
          </a:p>
          <a:p>
            <a:r>
              <a:rPr lang="en-US" altLang="en-US"/>
              <a:t>SQL*Plus</a:t>
            </a:r>
          </a:p>
          <a:p>
            <a:pPr lvl="1"/>
            <a:r>
              <a:rPr lang="en-US" altLang="en-US"/>
              <a:t>SQL*Plus is an execution environment that you can use to send SQL statements to the database server and to edit and save SQL statements. Statements can be executed from the SQL prompt or from a script file.</a:t>
            </a:r>
          </a:p>
          <a:p>
            <a:pPr algn="just">
              <a:lnSpc>
                <a:spcPct val="112000"/>
              </a:lnSpc>
              <a:spcBef>
                <a:spcPct val="24000"/>
              </a:spcBef>
            </a:pPr>
            <a:endParaRPr lang="en-US" altLang="en-US" b="0">
              <a:latin typeface="Times" panose="02020603050405020304" pitchFamily="18" charset="0"/>
            </a:endParaRPr>
          </a:p>
          <a:p>
            <a:pPr algn="just">
              <a:lnSpc>
                <a:spcPct val="112000"/>
              </a:lnSpc>
              <a:spcBef>
                <a:spcPct val="24000"/>
              </a:spcBef>
            </a:pPr>
            <a:endParaRPr lang="en-US" altLang="en-US" b="0">
              <a:latin typeface="Times" panose="02020603050405020304" pitchFamily="18" charset="0"/>
            </a:endParaRPr>
          </a:p>
        </p:txBody>
      </p:sp>
      <p:sp>
        <p:nvSpPr>
          <p:cNvPr id="71684" name="Rectangle 4"/>
          <p:cNvSpPr>
            <a:spLocks noChangeArrowheads="1"/>
          </p:cNvSpPr>
          <p:nvPr/>
        </p:nvSpPr>
        <p:spPr bwMode="auto">
          <a:xfrm>
            <a:off x="604838" y="5359400"/>
            <a:ext cx="5586412"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7625" rIns="92075" bIns="47625"/>
          <a:lstStyle>
            <a:lvl1pPr algn="l" defTabSz="942975">
              <a:spcBef>
                <a:spcPct val="0"/>
              </a:spcBef>
              <a:defRPr>
                <a:solidFill>
                  <a:schemeClr val="tx1"/>
                </a:solidFill>
                <a:latin typeface="Arial" panose="020B0604020202020204" pitchFamily="34" charset="0"/>
              </a:defRPr>
            </a:lvl1pPr>
            <a:lvl2pPr marL="463550" algn="l" defTabSz="942975">
              <a:spcBef>
                <a:spcPct val="0"/>
              </a:spcBef>
              <a:defRPr>
                <a:solidFill>
                  <a:schemeClr val="tx1"/>
                </a:solidFill>
                <a:latin typeface="Arial" panose="020B0604020202020204" pitchFamily="34" charset="0"/>
              </a:defRPr>
            </a:lvl2pPr>
            <a:lvl3pPr marL="930275" algn="l" defTabSz="942975">
              <a:spcBef>
                <a:spcPct val="0"/>
              </a:spcBef>
              <a:defRPr>
                <a:solidFill>
                  <a:schemeClr val="tx1"/>
                </a:solidFill>
                <a:latin typeface="Arial" panose="020B0604020202020204" pitchFamily="34" charset="0"/>
              </a:defRPr>
            </a:lvl3pPr>
            <a:lvl4pPr marL="1393825" algn="l" defTabSz="942975">
              <a:spcBef>
                <a:spcPct val="0"/>
              </a:spcBef>
              <a:defRPr>
                <a:solidFill>
                  <a:schemeClr val="tx1"/>
                </a:solidFill>
                <a:latin typeface="Arial" panose="020B0604020202020204" pitchFamily="34" charset="0"/>
              </a:defRPr>
            </a:lvl4pPr>
            <a:lvl5pPr marL="1857375" algn="l" defTabSz="942975">
              <a:spcBef>
                <a:spcPct val="0"/>
              </a:spcBef>
              <a:defRPr>
                <a:solidFill>
                  <a:schemeClr val="tx1"/>
                </a:solidFill>
                <a:latin typeface="Arial" panose="020B0604020202020204" pitchFamily="34" charset="0"/>
              </a:defRPr>
            </a:lvl5pPr>
            <a:lvl6pPr marL="2314575" defTabSz="942975" fontAlgn="base">
              <a:spcBef>
                <a:spcPct val="0"/>
              </a:spcBef>
              <a:spcAft>
                <a:spcPct val="0"/>
              </a:spcAft>
              <a:defRPr>
                <a:solidFill>
                  <a:schemeClr val="tx1"/>
                </a:solidFill>
                <a:latin typeface="Arial" panose="020B0604020202020204" pitchFamily="34" charset="0"/>
              </a:defRPr>
            </a:lvl6pPr>
            <a:lvl7pPr marL="2771775" defTabSz="942975" fontAlgn="base">
              <a:spcBef>
                <a:spcPct val="0"/>
              </a:spcBef>
              <a:spcAft>
                <a:spcPct val="0"/>
              </a:spcAft>
              <a:defRPr>
                <a:solidFill>
                  <a:schemeClr val="tx1"/>
                </a:solidFill>
                <a:latin typeface="Arial" panose="020B0604020202020204" pitchFamily="34" charset="0"/>
              </a:defRPr>
            </a:lvl7pPr>
            <a:lvl8pPr marL="3228975" defTabSz="942975" fontAlgn="base">
              <a:spcBef>
                <a:spcPct val="0"/>
              </a:spcBef>
              <a:spcAft>
                <a:spcPct val="0"/>
              </a:spcAft>
              <a:defRPr>
                <a:solidFill>
                  <a:schemeClr val="tx1"/>
                </a:solidFill>
                <a:latin typeface="Arial" panose="020B0604020202020204" pitchFamily="34" charset="0"/>
              </a:defRPr>
            </a:lvl8pPr>
            <a:lvl9pPr marL="3686175" defTabSz="942975"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b="0">
                <a:latin typeface="Courier New" panose="02070309020205020404" pitchFamily="49" charset="0"/>
              </a:rPr>
              <a:t>SELECT  [DISTINCT] {*,</a:t>
            </a:r>
            <a:r>
              <a:rPr lang="en-US" altLang="en-US" sz="1100" b="0" i="1">
                <a:latin typeface="Courier New" panose="02070309020205020404" pitchFamily="49" charset="0"/>
              </a:rPr>
              <a:t>column </a:t>
            </a:r>
            <a:r>
              <a:rPr lang="en-US" altLang="en-US" sz="1100" b="0">
                <a:latin typeface="Courier New" panose="02070309020205020404" pitchFamily="49" charset="0"/>
              </a:rPr>
              <a:t>[</a:t>
            </a:r>
            <a:r>
              <a:rPr lang="en-US" altLang="en-US" sz="1100" b="0" i="1">
                <a:latin typeface="Courier New" panose="02070309020205020404" pitchFamily="49" charset="0"/>
              </a:rPr>
              <a:t>alias</a:t>
            </a:r>
            <a:r>
              <a:rPr lang="en-US" altLang="en-US" sz="1100" b="0">
                <a:latin typeface="Courier New" panose="02070309020205020404" pitchFamily="49" charset="0"/>
              </a:rPr>
              <a:t>],...}</a:t>
            </a:r>
          </a:p>
          <a:p>
            <a:pPr>
              <a:lnSpc>
                <a:spcPct val="100000"/>
              </a:lnSpc>
            </a:pPr>
            <a:r>
              <a:rPr lang="en-US" altLang="en-US" sz="1100" b="0">
                <a:latin typeface="Courier New" panose="02070309020205020404" pitchFamily="49" charset="0"/>
              </a:rPr>
              <a:t>FROM    </a:t>
            </a:r>
            <a:r>
              <a:rPr lang="en-US" altLang="en-US" sz="1100" b="0" i="1">
                <a:latin typeface="Courier New" panose="02070309020205020404" pitchFamily="49" charset="0"/>
              </a:rPr>
              <a:t>table</a:t>
            </a:r>
            <a:r>
              <a:rPr lang="en-US" altLang="en-US" sz="1100" b="0">
                <a:latin typeface="Courier New" panose="02070309020205020404" pitchFamily="49" charset="0"/>
              </a:rPr>
              <a:t>;</a:t>
            </a:r>
          </a:p>
        </p:txBody>
      </p:sp>
      <p:graphicFrame>
        <p:nvGraphicFramePr>
          <p:cNvPr id="71685" name="Object 5"/>
          <p:cNvGraphicFramePr>
            <a:graphicFrameLocks/>
          </p:cNvGraphicFramePr>
          <p:nvPr/>
        </p:nvGraphicFramePr>
        <p:xfrm>
          <a:off x="615950" y="5832475"/>
          <a:ext cx="5502275" cy="1166813"/>
        </p:xfrm>
        <a:graphic>
          <a:graphicData uri="http://schemas.openxmlformats.org/presentationml/2006/ole">
            <mc:AlternateContent xmlns:mc="http://schemas.openxmlformats.org/markup-compatibility/2006">
              <mc:Choice xmlns:v="urn:schemas-microsoft-com:vml" Requires="v">
                <p:oleObj spid="_x0000_s71686" name="Document" r:id="rId4" imgW="5916600" imgH="1253880" progId="Word.Document.6">
                  <p:embed/>
                </p:oleObj>
              </mc:Choice>
              <mc:Fallback>
                <p:oleObj name="Document" r:id="rId4" imgW="5916600" imgH="1253880" progId="Word.Document.6">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950" y="5832475"/>
                        <a:ext cx="5502275"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0618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ltLang="en-US"/>
              <a:t>Basic SELECT Statement</a:t>
            </a:r>
          </a:p>
          <a:p>
            <a:pPr lvl="1"/>
            <a:r>
              <a:rPr lang="en-US" altLang="en-US"/>
              <a:t>In its simplest form, a </a:t>
            </a:r>
            <a:r>
              <a:rPr lang="en-US" altLang="en-US">
                <a:solidFill>
                  <a:srgbClr val="FC0128"/>
                </a:solidFill>
              </a:rPr>
              <a:t>SELECT </a:t>
            </a:r>
            <a:r>
              <a:rPr lang="en-US" altLang="en-US"/>
              <a:t>statement must include the following:</a:t>
            </a:r>
          </a:p>
          <a:p>
            <a:pPr marL="446088" lvl="2" indent="-217488"/>
            <a:r>
              <a:rPr lang="en-US" altLang="en-US"/>
              <a:t>A SELECT clause, which specifies the columns to be displayed</a:t>
            </a:r>
          </a:p>
          <a:p>
            <a:pPr marL="446088" lvl="2" indent="-217488"/>
            <a:r>
              <a:rPr lang="en-US" altLang="en-US"/>
              <a:t>A FROM clause, which specifies the table containing the columns listed in the SELECT clause</a:t>
            </a:r>
            <a:endParaRPr lang="en-US" altLang="en-US" b="1"/>
          </a:p>
          <a:p>
            <a:pPr lvl="1"/>
            <a:r>
              <a:rPr lang="en-US" altLang="en-US"/>
              <a:t>In the syntax:</a:t>
            </a:r>
          </a:p>
          <a:p>
            <a:pPr lvl="1"/>
            <a:r>
              <a:rPr lang="en-US" altLang="en-US">
                <a:solidFill>
                  <a:srgbClr val="000000"/>
                </a:solidFill>
              </a:rPr>
              <a:t>	SELECT		is a list of one or more columns.</a:t>
            </a:r>
            <a:endParaRPr lang="en-US" altLang="en-US" i="1">
              <a:solidFill>
                <a:srgbClr val="000000"/>
              </a:solidFill>
            </a:endParaRPr>
          </a:p>
          <a:p>
            <a:pPr marL="446088" lvl="2" indent="-217488">
              <a:buFontTx/>
              <a:buNone/>
            </a:pPr>
            <a:r>
              <a:rPr lang="en-US" altLang="en-US">
                <a:solidFill>
                  <a:srgbClr val="000000"/>
                </a:solidFill>
              </a:rPr>
              <a:t>	DISTINCT		suppresses duplicates.</a:t>
            </a:r>
          </a:p>
          <a:p>
            <a:pPr marL="446088" lvl="2" indent="-217488">
              <a:buFontTx/>
              <a:buNone/>
            </a:pPr>
            <a:r>
              <a:rPr lang="en-US" altLang="en-US" i="1">
                <a:solidFill>
                  <a:srgbClr val="000000"/>
                </a:solidFill>
              </a:rPr>
              <a:t>	*  			</a:t>
            </a:r>
            <a:r>
              <a:rPr lang="en-US" altLang="en-US">
                <a:solidFill>
                  <a:srgbClr val="000000"/>
                </a:solidFill>
              </a:rPr>
              <a:t>selects all columns.</a:t>
            </a:r>
          </a:p>
          <a:p>
            <a:pPr marL="446088" lvl="2" indent="-217488">
              <a:buFontTx/>
              <a:buNone/>
            </a:pPr>
            <a:r>
              <a:rPr lang="en-US" altLang="en-US" i="1">
                <a:solidFill>
                  <a:srgbClr val="000000"/>
                </a:solidFill>
              </a:rPr>
              <a:t>	column</a:t>
            </a:r>
            <a:r>
              <a:rPr lang="en-US" altLang="en-US">
                <a:solidFill>
                  <a:srgbClr val="000000"/>
                </a:solidFill>
              </a:rPr>
              <a:t>		selects the named column.</a:t>
            </a:r>
          </a:p>
          <a:p>
            <a:pPr marL="446088" lvl="2" indent="-217488">
              <a:buFontTx/>
              <a:buNone/>
            </a:pPr>
            <a:r>
              <a:rPr lang="en-US" altLang="en-US" i="1">
                <a:solidFill>
                  <a:srgbClr val="000000"/>
                </a:solidFill>
              </a:rPr>
              <a:t>	alias			</a:t>
            </a:r>
            <a:r>
              <a:rPr lang="en-US" altLang="en-US">
                <a:solidFill>
                  <a:srgbClr val="000000"/>
                </a:solidFill>
              </a:rPr>
              <a:t>gives selected columns different headings.</a:t>
            </a:r>
          </a:p>
          <a:p>
            <a:pPr marL="446088" lvl="2" indent="-217488">
              <a:buFontTx/>
              <a:buNone/>
            </a:pPr>
            <a:r>
              <a:rPr lang="en-US" altLang="en-US">
                <a:solidFill>
                  <a:srgbClr val="000000"/>
                </a:solidFill>
              </a:rPr>
              <a:t>	FROM</a:t>
            </a:r>
            <a:r>
              <a:rPr lang="en-US" altLang="en-US" i="1">
                <a:solidFill>
                  <a:srgbClr val="000000"/>
                </a:solidFill>
              </a:rPr>
              <a:t> table 	</a:t>
            </a:r>
            <a:r>
              <a:rPr lang="en-US" altLang="en-US">
                <a:solidFill>
                  <a:srgbClr val="000000"/>
                </a:solidFill>
              </a:rPr>
              <a:t>specifies the table containing the columns.</a:t>
            </a:r>
          </a:p>
          <a:p>
            <a:pPr lvl="1"/>
            <a:r>
              <a:rPr lang="en-US" altLang="en-US" b="1"/>
              <a:t>Note: </a:t>
            </a:r>
            <a:r>
              <a:rPr lang="en-US" altLang="en-US"/>
              <a:t>Throughout this course, the words keyword, clause, and statement are used.</a:t>
            </a:r>
          </a:p>
          <a:p>
            <a:pPr marL="446088" lvl="2" indent="-217488"/>
            <a:r>
              <a:rPr lang="en-US" altLang="en-US"/>
              <a:t>A </a:t>
            </a:r>
            <a:r>
              <a:rPr lang="en-US" altLang="en-US" i="1"/>
              <a:t>keyword</a:t>
            </a:r>
            <a:r>
              <a:rPr lang="en-US" altLang="en-US"/>
              <a:t> refers to an individual SQL element.</a:t>
            </a:r>
            <a:br>
              <a:rPr lang="en-US" altLang="en-US"/>
            </a:br>
            <a:r>
              <a:rPr lang="en-US" altLang="en-US"/>
              <a:t>For example, SELECT and FROM are keywords.</a:t>
            </a:r>
          </a:p>
          <a:p>
            <a:pPr marL="446088" lvl="2" indent="-217488"/>
            <a:r>
              <a:rPr lang="en-US" altLang="en-US"/>
              <a:t>A </a:t>
            </a:r>
            <a:r>
              <a:rPr lang="en-US" altLang="en-US" i="1"/>
              <a:t>clause</a:t>
            </a:r>
            <a:r>
              <a:rPr lang="en-US" altLang="en-US"/>
              <a:t> is a part of a SQL statement.</a:t>
            </a:r>
            <a:br>
              <a:rPr lang="en-US" altLang="en-US"/>
            </a:br>
            <a:r>
              <a:rPr lang="en-US" altLang="en-US"/>
              <a:t>For example, SELECT empno, ename, ... is a clause.</a:t>
            </a:r>
          </a:p>
          <a:p>
            <a:pPr marL="446088" lvl="2" indent="-217488"/>
            <a:r>
              <a:rPr lang="en-US" altLang="en-US"/>
              <a:t>A </a:t>
            </a:r>
            <a:r>
              <a:rPr lang="en-US" altLang="en-US" i="1"/>
              <a:t>statement</a:t>
            </a:r>
            <a:r>
              <a:rPr lang="en-US" altLang="en-US" b="1" i="1"/>
              <a:t> </a:t>
            </a:r>
            <a:r>
              <a:rPr lang="en-US" altLang="en-US"/>
              <a:t>is a combination of two or more clauses.</a:t>
            </a:r>
            <a:br>
              <a:rPr lang="en-US" altLang="en-US"/>
            </a:br>
            <a:r>
              <a:rPr lang="en-US" altLang="en-US"/>
              <a:t>For example, SELECT * FROM emp is a SQL statement.</a:t>
            </a:r>
          </a:p>
        </p:txBody>
      </p:sp>
      <p:sp>
        <p:nvSpPr>
          <p:cNvPr id="12293" name="Rectangle 5"/>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2297509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altLang="en-US"/>
              <a:t>Writing SQL Statements</a:t>
            </a:r>
          </a:p>
          <a:p>
            <a:pPr lvl="1"/>
            <a:r>
              <a:rPr lang="en-US" altLang="en-US"/>
              <a:t>Using the following simple rules and guidelines, you can construct valid statements that are both easy to read and easy to edit:</a:t>
            </a:r>
          </a:p>
          <a:p>
            <a:pPr lvl="2">
              <a:buFontTx/>
              <a:buNone/>
            </a:pPr>
            <a:r>
              <a:rPr lang="en-US" altLang="en-US"/>
              <a:t>•	SQL statements are not case sensitive, unless indicated.</a:t>
            </a:r>
          </a:p>
          <a:p>
            <a:pPr lvl="2"/>
            <a:r>
              <a:rPr lang="en-US" altLang="en-US"/>
              <a:t>SQL statements can be entered on one or many lines.</a:t>
            </a:r>
          </a:p>
          <a:p>
            <a:pPr lvl="2">
              <a:buFontTx/>
              <a:buNone/>
            </a:pPr>
            <a:r>
              <a:rPr lang="en-US" altLang="en-US"/>
              <a:t>•	Keywords cannot be split across lines or abbreviated.</a:t>
            </a:r>
          </a:p>
          <a:p>
            <a:pPr lvl="2"/>
            <a:r>
              <a:rPr lang="en-US" altLang="en-US"/>
              <a:t>Clauses are usually placed on separate lines for readability and ease of editing.</a:t>
            </a:r>
          </a:p>
          <a:p>
            <a:pPr lvl="2">
              <a:buFontTx/>
              <a:buNone/>
            </a:pPr>
            <a:r>
              <a:rPr lang="en-US" altLang="en-US"/>
              <a:t>•	Tabs and indents can be used to make code more readable.</a:t>
            </a:r>
          </a:p>
          <a:p>
            <a:pPr lvl="2"/>
            <a:r>
              <a:rPr lang="en-US" altLang="en-US"/>
              <a:t>	Keywords typically are entered in uppercase; all other words, such as table names and columns, are entered in lowercase.</a:t>
            </a:r>
          </a:p>
          <a:p>
            <a:pPr lvl="2">
              <a:buFontTx/>
              <a:buNone/>
            </a:pPr>
            <a:r>
              <a:rPr lang="en-US" altLang="en-US"/>
              <a:t>•	Within SQL*Plus, a SQL statement is entered at the SQL prompt, and the subsequent lines are numbered. This is called the </a:t>
            </a:r>
            <a:r>
              <a:rPr lang="en-US" altLang="en-US" i="1">
                <a:solidFill>
                  <a:srgbClr val="FC0128"/>
                </a:solidFill>
              </a:rPr>
              <a:t>SQL buffer</a:t>
            </a:r>
            <a:r>
              <a:rPr lang="en-US" altLang="en-US">
                <a:solidFill>
                  <a:srgbClr val="FC0128"/>
                </a:solidFill>
              </a:rPr>
              <a:t>.</a:t>
            </a:r>
            <a:r>
              <a:rPr lang="en-US" altLang="en-US" b="1"/>
              <a:t> </a:t>
            </a:r>
            <a:r>
              <a:rPr lang="en-US" altLang="en-US"/>
              <a:t>Only one statement can be current at any time within the buffer.</a:t>
            </a:r>
          </a:p>
          <a:p>
            <a:r>
              <a:rPr lang="en-US" altLang="en-US"/>
              <a:t>Executing SQL Statements</a:t>
            </a:r>
            <a:endParaRPr lang="en-US" altLang="en-US" b="0">
              <a:latin typeface="Times New Roman" panose="02020603050405020304" pitchFamily="18" charset="0"/>
            </a:endParaRPr>
          </a:p>
          <a:p>
            <a:pPr lvl="2"/>
            <a:r>
              <a:rPr lang="en-US" altLang="en-US"/>
              <a:t>Place a semicolon (</a:t>
            </a:r>
            <a:r>
              <a:rPr lang="en-US" altLang="en-US">
                <a:solidFill>
                  <a:srgbClr val="FC0128"/>
                </a:solidFill>
              </a:rPr>
              <a:t>;)</a:t>
            </a:r>
            <a:r>
              <a:rPr lang="en-US" altLang="en-US"/>
              <a:t> at the end of the last clause.</a:t>
            </a:r>
          </a:p>
          <a:p>
            <a:pPr lvl="2"/>
            <a:r>
              <a:rPr lang="en-US" altLang="en-US"/>
              <a:t>Place a slash on the last line in the buffer.</a:t>
            </a:r>
          </a:p>
          <a:p>
            <a:pPr lvl="2"/>
            <a:r>
              <a:rPr lang="en-US" altLang="en-US"/>
              <a:t>Place a slash at the SQL prompt.</a:t>
            </a:r>
          </a:p>
          <a:p>
            <a:pPr lvl="2"/>
            <a:r>
              <a:rPr lang="en-US" altLang="en-US"/>
              <a:t>Issue a SQL*Plus RUN command at the SQL prompt.</a:t>
            </a:r>
          </a:p>
        </p:txBody>
      </p:sp>
      <p:sp>
        <p:nvSpPr>
          <p:cNvPr id="14341" name="Rectangle 5"/>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1089811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r>
              <a:rPr lang="en-US" altLang="en-US"/>
              <a:t>Selecting All Columns, All Rows</a:t>
            </a:r>
          </a:p>
          <a:p>
            <a:pPr lvl="1"/>
            <a:r>
              <a:rPr lang="en-US" altLang="en-US"/>
              <a:t>You can display all columns of data in a table by following the SELECT keyword with an asterisk (</a:t>
            </a:r>
            <a:r>
              <a:rPr lang="en-US" altLang="en-US">
                <a:solidFill>
                  <a:srgbClr val="FC0128"/>
                </a:solidFill>
              </a:rPr>
              <a:t>*)</a:t>
            </a:r>
            <a:r>
              <a:rPr lang="en-US" altLang="en-US"/>
              <a:t>. In the example on the slide, the department table contains three columns: DEPTNO, DNAME, and LOC. The table contains four rows, one for each department. </a:t>
            </a:r>
          </a:p>
          <a:p>
            <a:pPr lvl="1"/>
            <a:r>
              <a:rPr lang="en-US" altLang="en-US">
                <a:solidFill>
                  <a:srgbClr val="000000"/>
                </a:solidFill>
              </a:rPr>
              <a:t>You can also display all columns in the table by listing all the columns after the SELECT keyword. For example, the following SQL statement, like the example on the slide, displays all columns and all rows of the DEPT table:</a:t>
            </a:r>
          </a:p>
          <a:p>
            <a:pPr lvl="1"/>
            <a:endParaRPr lang="en-US" altLang="en-US">
              <a:solidFill>
                <a:srgbClr val="000000"/>
              </a:solidFill>
            </a:endParaRPr>
          </a:p>
          <a:p>
            <a:pPr lvl="1"/>
            <a:endParaRPr lang="en-US" altLang="en-US">
              <a:solidFill>
                <a:srgbClr val="000000"/>
              </a:solidFill>
            </a:endParaRPr>
          </a:p>
          <a:p>
            <a:pPr lvl="1"/>
            <a:endParaRPr lang="en-US" altLang="en-US" b="1">
              <a:solidFill>
                <a:schemeClr val="accent2"/>
              </a:solidFill>
              <a:latin typeface="Arial" panose="020B0604020202020204" pitchFamily="34" charset="0"/>
            </a:endParaRPr>
          </a:p>
          <a:p>
            <a:pPr lvl="1"/>
            <a:endParaRPr lang="en-US" altLang="en-US" b="1">
              <a:solidFill>
                <a:schemeClr val="accent2"/>
              </a:solidFill>
              <a:latin typeface="Arial" panose="020B0604020202020204" pitchFamily="34" charset="0"/>
            </a:endParaRPr>
          </a:p>
          <a:p>
            <a:pPr lvl="1"/>
            <a:endParaRPr lang="en-US" altLang="en-US" b="1">
              <a:solidFill>
                <a:schemeClr val="accent2"/>
              </a:solidFill>
              <a:latin typeface="Arial" panose="020B0604020202020204" pitchFamily="34" charset="0"/>
            </a:endParaRPr>
          </a:p>
          <a:p>
            <a:pPr lvl="1"/>
            <a:endParaRPr lang="en-US" altLang="en-US" b="1">
              <a:solidFill>
                <a:schemeClr val="accent2"/>
              </a:solidFill>
              <a:latin typeface="Arial" panose="020B0604020202020204" pitchFamily="34" charset="0"/>
            </a:endParaRPr>
          </a:p>
          <a:p>
            <a:pPr lvl="1"/>
            <a:endParaRPr lang="en-US" altLang="en-US" b="1">
              <a:solidFill>
                <a:schemeClr val="accent2"/>
              </a:solidFill>
              <a:latin typeface="Arial" panose="020B0604020202020204" pitchFamily="34" charset="0"/>
            </a:endParaRPr>
          </a:p>
          <a:p>
            <a:pPr lvl="1"/>
            <a:endParaRPr lang="en-US" altLang="en-US" b="1">
              <a:solidFill>
                <a:schemeClr val="accent2"/>
              </a:solidFill>
              <a:latin typeface="Arial" panose="020B0604020202020204" pitchFamily="34" charset="0"/>
            </a:endParaRPr>
          </a:p>
          <a:p>
            <a:pPr lvl="1"/>
            <a:endParaRPr lang="en-US" altLang="en-US" b="1">
              <a:solidFill>
                <a:schemeClr val="accent2"/>
              </a:solidFill>
              <a:latin typeface="Arial" panose="020B0604020202020204" pitchFamily="34" charset="0"/>
            </a:endParaRPr>
          </a:p>
          <a:p>
            <a:pPr lvl="1"/>
            <a:r>
              <a:rPr lang="en-US" altLang="en-US" b="1">
                <a:solidFill>
                  <a:schemeClr val="accent2"/>
                </a:solidFill>
                <a:latin typeface="Arial" panose="020B0604020202020204" pitchFamily="34" charset="0"/>
              </a:rPr>
              <a:t>Instructor Note</a:t>
            </a:r>
            <a:r>
              <a:rPr lang="en-US" altLang="en-US">
                <a:solidFill>
                  <a:schemeClr val="accent2"/>
                </a:solidFill>
              </a:rPr>
              <a:t> </a:t>
            </a:r>
            <a:endParaRPr lang="en-US" altLang="en-US" b="1">
              <a:solidFill>
                <a:schemeClr val="accent2"/>
              </a:solidFill>
              <a:latin typeface="Arial" panose="020B0604020202020204" pitchFamily="34" charset="0"/>
            </a:endParaRPr>
          </a:p>
          <a:p>
            <a:pPr lvl="2">
              <a:buFontTx/>
              <a:buNone/>
            </a:pPr>
            <a:r>
              <a:rPr lang="en-US" altLang="en-US">
                <a:solidFill>
                  <a:schemeClr val="accent2"/>
                </a:solidFill>
              </a:rPr>
              <a:t>Let the students know that details of all the tables are given in Appendix B.</a:t>
            </a:r>
          </a:p>
        </p:txBody>
      </p:sp>
      <p:sp>
        <p:nvSpPr>
          <p:cNvPr id="16387" name="Rectangle 3"/>
          <p:cNvSpPr>
            <a:spLocks noRot="1" noChangeArrowheads="1" noTextEdit="1"/>
          </p:cNvSpPr>
          <p:nvPr>
            <p:ph type="sldImg"/>
          </p:nvPr>
        </p:nvSpPr>
        <p:spPr>
          <a:xfrm>
            <a:off x="469900" y="153988"/>
            <a:ext cx="5873750" cy="4405312"/>
          </a:xfrm>
          <a:ln cap="flat"/>
        </p:spPr>
      </p:sp>
      <p:sp>
        <p:nvSpPr>
          <p:cNvPr id="16388" name="Rectangle 4"/>
          <p:cNvSpPr>
            <a:spLocks noChangeArrowheads="1"/>
          </p:cNvSpPr>
          <p:nvPr/>
        </p:nvSpPr>
        <p:spPr bwMode="auto">
          <a:xfrm>
            <a:off x="604838" y="6130925"/>
            <a:ext cx="55864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7625" rIns="92075" bIns="47625"/>
          <a:lstStyle>
            <a:lvl1pPr algn="l" defTabSz="942975">
              <a:spcBef>
                <a:spcPct val="0"/>
              </a:spcBef>
              <a:defRPr>
                <a:solidFill>
                  <a:schemeClr val="tx1"/>
                </a:solidFill>
                <a:latin typeface="Arial" panose="020B0604020202020204" pitchFamily="34" charset="0"/>
              </a:defRPr>
            </a:lvl1pPr>
            <a:lvl2pPr marL="463550" algn="l" defTabSz="942975">
              <a:spcBef>
                <a:spcPct val="0"/>
              </a:spcBef>
              <a:defRPr>
                <a:solidFill>
                  <a:schemeClr val="tx1"/>
                </a:solidFill>
                <a:latin typeface="Arial" panose="020B0604020202020204" pitchFamily="34" charset="0"/>
              </a:defRPr>
            </a:lvl2pPr>
            <a:lvl3pPr marL="930275" algn="l" defTabSz="942975">
              <a:spcBef>
                <a:spcPct val="0"/>
              </a:spcBef>
              <a:defRPr>
                <a:solidFill>
                  <a:schemeClr val="tx1"/>
                </a:solidFill>
                <a:latin typeface="Arial" panose="020B0604020202020204" pitchFamily="34" charset="0"/>
              </a:defRPr>
            </a:lvl3pPr>
            <a:lvl4pPr marL="1393825" algn="l" defTabSz="942975">
              <a:spcBef>
                <a:spcPct val="0"/>
              </a:spcBef>
              <a:defRPr>
                <a:solidFill>
                  <a:schemeClr val="tx1"/>
                </a:solidFill>
                <a:latin typeface="Arial" panose="020B0604020202020204" pitchFamily="34" charset="0"/>
              </a:defRPr>
            </a:lvl4pPr>
            <a:lvl5pPr marL="1857375" algn="l" defTabSz="942975">
              <a:spcBef>
                <a:spcPct val="0"/>
              </a:spcBef>
              <a:defRPr>
                <a:solidFill>
                  <a:schemeClr val="tx1"/>
                </a:solidFill>
                <a:latin typeface="Arial" panose="020B0604020202020204" pitchFamily="34" charset="0"/>
              </a:defRPr>
            </a:lvl5pPr>
            <a:lvl6pPr marL="2314575" defTabSz="942975" fontAlgn="base">
              <a:spcBef>
                <a:spcPct val="0"/>
              </a:spcBef>
              <a:spcAft>
                <a:spcPct val="0"/>
              </a:spcAft>
              <a:defRPr>
                <a:solidFill>
                  <a:schemeClr val="tx1"/>
                </a:solidFill>
                <a:latin typeface="Arial" panose="020B0604020202020204" pitchFamily="34" charset="0"/>
              </a:defRPr>
            </a:lvl6pPr>
            <a:lvl7pPr marL="2771775" defTabSz="942975" fontAlgn="base">
              <a:spcBef>
                <a:spcPct val="0"/>
              </a:spcBef>
              <a:spcAft>
                <a:spcPct val="0"/>
              </a:spcAft>
              <a:defRPr>
                <a:solidFill>
                  <a:schemeClr val="tx1"/>
                </a:solidFill>
                <a:latin typeface="Arial" panose="020B0604020202020204" pitchFamily="34" charset="0"/>
              </a:defRPr>
            </a:lvl7pPr>
            <a:lvl8pPr marL="3228975" defTabSz="942975" fontAlgn="base">
              <a:spcBef>
                <a:spcPct val="0"/>
              </a:spcBef>
              <a:spcAft>
                <a:spcPct val="0"/>
              </a:spcAft>
              <a:defRPr>
                <a:solidFill>
                  <a:schemeClr val="tx1"/>
                </a:solidFill>
                <a:latin typeface="Arial" panose="020B0604020202020204" pitchFamily="34" charset="0"/>
              </a:defRPr>
            </a:lvl8pPr>
            <a:lvl9pPr marL="3686175" defTabSz="942975"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a:latin typeface="Courier New" panose="02070309020205020404" pitchFamily="49" charset="0"/>
              </a:rPr>
              <a:t>SQL&gt; SELECT	 deptno, dname, loc</a:t>
            </a:r>
          </a:p>
          <a:p>
            <a:pPr>
              <a:lnSpc>
                <a:spcPct val="100000"/>
              </a:lnSpc>
            </a:pPr>
            <a:r>
              <a:rPr lang="en-US" altLang="en-US" sz="1100">
                <a:latin typeface="Courier New" panose="02070309020205020404" pitchFamily="49" charset="0"/>
              </a:rPr>
              <a:t>  2  FROM 	 dept;</a:t>
            </a:r>
          </a:p>
        </p:txBody>
      </p:sp>
    </p:spTree>
    <p:extLst>
      <p:ext uri="{BB962C8B-B14F-4D97-AF65-F5344CB8AC3E}">
        <p14:creationId xmlns:p14="http://schemas.microsoft.com/office/powerpoint/2010/main" val="3974352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ln/>
        </p:spPr>
        <p:txBody>
          <a:bodyPr/>
          <a:lstStyle/>
          <a:p>
            <a:pPr defTabSz="942975">
              <a:tabLst/>
            </a:pPr>
            <a:r>
              <a:rPr lang="en-US" altLang="en-US"/>
              <a:t>Selecting Specific Columns, All Rows</a:t>
            </a:r>
          </a:p>
          <a:p>
            <a:pPr lvl="1" defTabSz="942975">
              <a:tabLst/>
            </a:pPr>
            <a:r>
              <a:rPr lang="en-US" altLang="en-US"/>
              <a:t>You can use the SELECT statement to display specific columns of the table by specifying the column names, separated by commas. The example on the slide displays all the department numbers and locations from the DEPT table. </a:t>
            </a:r>
          </a:p>
          <a:p>
            <a:pPr lvl="1" defTabSz="942975">
              <a:tabLst/>
            </a:pPr>
            <a:r>
              <a:rPr lang="en-US" altLang="en-US"/>
              <a:t>In the SELECT clause, specify the columns that you want to see, in the order in which you want them to appear in the output. For example, to display location before department number, you use the following statement:</a:t>
            </a:r>
          </a:p>
          <a:p>
            <a:pPr defTabSz="942975">
              <a:tabLst/>
            </a:pPr>
            <a:endParaRPr lang="en-US" altLang="en-US" b="0">
              <a:latin typeface="Times New Roman" panose="02020603050405020304" pitchFamily="18" charset="0"/>
            </a:endParaRPr>
          </a:p>
          <a:p>
            <a:pPr defTabSz="942975">
              <a:tabLst/>
            </a:pPr>
            <a:endParaRPr lang="en-US" altLang="en-US">
              <a:solidFill>
                <a:schemeClr val="accent2"/>
              </a:solidFill>
            </a:endParaRPr>
          </a:p>
          <a:p>
            <a:pPr defTabSz="942975">
              <a:tabLst/>
            </a:pPr>
            <a:endParaRPr lang="en-US" altLang="en-US">
              <a:solidFill>
                <a:schemeClr val="accent2"/>
              </a:solidFill>
            </a:endParaRPr>
          </a:p>
          <a:p>
            <a:pPr defTabSz="942975">
              <a:tabLst/>
            </a:pPr>
            <a:r>
              <a:rPr lang="en-US" altLang="en-US" b="0">
                <a:latin typeface="Courier New" panose="02070309020205020404" pitchFamily="49" charset="0"/>
              </a:rPr>
              <a:t> </a:t>
            </a:r>
          </a:p>
          <a:p>
            <a:pPr defTabSz="942975">
              <a:spcBef>
                <a:spcPct val="0"/>
              </a:spcBef>
              <a:tabLst/>
            </a:pPr>
            <a:endParaRPr lang="en-US" altLang="en-US" b="0">
              <a:latin typeface="Courier New" panose="02070309020205020404" pitchFamily="49" charset="0"/>
            </a:endParaRPr>
          </a:p>
          <a:p>
            <a:pPr defTabSz="942975">
              <a:tabLst/>
            </a:pPr>
            <a:endParaRPr lang="en-US" altLang="en-US">
              <a:solidFill>
                <a:schemeClr val="accent2"/>
              </a:solidFill>
            </a:endParaRPr>
          </a:p>
          <a:p>
            <a:pPr defTabSz="942975">
              <a:tabLst/>
            </a:pPr>
            <a:endParaRPr lang="en-US" altLang="en-US">
              <a:solidFill>
                <a:schemeClr val="accent2"/>
              </a:solidFill>
            </a:endParaRPr>
          </a:p>
          <a:p>
            <a:pPr defTabSz="942975">
              <a:tabLst/>
            </a:pPr>
            <a:endParaRPr lang="en-US" altLang="en-US" sz="800">
              <a:solidFill>
                <a:schemeClr val="accent2"/>
              </a:solidFill>
            </a:endParaRPr>
          </a:p>
          <a:p>
            <a:pPr defTabSz="942975">
              <a:spcBef>
                <a:spcPct val="65000"/>
              </a:spcBef>
              <a:tabLst/>
            </a:pPr>
            <a:r>
              <a:rPr lang="en-US" altLang="en-US">
                <a:solidFill>
                  <a:schemeClr val="accent2"/>
                </a:solidFill>
              </a:rPr>
              <a:t>Instructor Note</a:t>
            </a:r>
            <a:r>
              <a:rPr lang="en-US" altLang="en-US"/>
              <a:t> </a:t>
            </a:r>
            <a:endParaRPr lang="en-US" altLang="en-US">
              <a:solidFill>
                <a:schemeClr val="accent2"/>
              </a:solidFill>
            </a:endParaRPr>
          </a:p>
          <a:p>
            <a:pPr lvl="1" defTabSz="942975">
              <a:tabLst/>
            </a:pPr>
            <a:r>
              <a:rPr lang="en-US" altLang="en-US">
                <a:solidFill>
                  <a:schemeClr val="accent2"/>
                </a:solidFill>
              </a:rPr>
              <a:t>You can also select from pseudocolumns. A pseudocolumn behaves like a table column but is not actually stored in the table. You cannot insert or delete values of the pseudocolumns. The available pseudocolumns are CURRVAL, NEXTVAL, LEVEL, ROWID, and ROWNUM.</a:t>
            </a:r>
            <a:r>
              <a:rPr lang="en-US" altLang="en-US"/>
              <a:t> </a:t>
            </a:r>
          </a:p>
        </p:txBody>
      </p:sp>
      <p:sp>
        <p:nvSpPr>
          <p:cNvPr id="18435" name="Rectangle 3"/>
          <p:cNvSpPr>
            <a:spLocks noRot="1" noChangeArrowheads="1" noTextEdit="1"/>
          </p:cNvSpPr>
          <p:nvPr>
            <p:ph type="sldImg"/>
          </p:nvPr>
        </p:nvSpPr>
        <p:spPr>
          <a:xfrm>
            <a:off x="469900" y="153988"/>
            <a:ext cx="5873750" cy="4405312"/>
          </a:xfrm>
          <a:ln cap="flat"/>
        </p:spPr>
      </p:sp>
      <p:grpSp>
        <p:nvGrpSpPr>
          <p:cNvPr id="18438" name="Group 6"/>
          <p:cNvGrpSpPr>
            <a:grpSpLocks/>
          </p:cNvGrpSpPr>
          <p:nvPr/>
        </p:nvGrpSpPr>
        <p:grpSpPr bwMode="auto">
          <a:xfrm>
            <a:off x="576263" y="6111875"/>
            <a:ext cx="5586412" cy="1674813"/>
            <a:chOff x="363" y="3850"/>
            <a:chExt cx="3519" cy="1055"/>
          </a:xfrm>
        </p:grpSpPr>
        <p:sp>
          <p:nvSpPr>
            <p:cNvPr id="18436" name="Rectangle 4"/>
            <p:cNvSpPr>
              <a:spLocks noChangeArrowheads="1"/>
            </p:cNvSpPr>
            <p:nvPr/>
          </p:nvSpPr>
          <p:spPr bwMode="auto">
            <a:xfrm>
              <a:off x="363" y="3850"/>
              <a:ext cx="35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838" tIns="50800" rIns="96838" bIns="50800"/>
            <a:lstStyle>
              <a:lvl1pPr algn="l" defTabSz="1041400">
                <a:spcBef>
                  <a:spcPct val="0"/>
                </a:spcBef>
                <a:defRPr>
                  <a:solidFill>
                    <a:schemeClr val="tx1"/>
                  </a:solidFill>
                  <a:latin typeface="Arial" panose="020B0604020202020204" pitchFamily="34" charset="0"/>
                </a:defRPr>
              </a:lvl1pPr>
              <a:lvl2pPr marL="487363" algn="l" defTabSz="1041400">
                <a:spcBef>
                  <a:spcPct val="0"/>
                </a:spcBef>
                <a:defRPr>
                  <a:solidFill>
                    <a:schemeClr val="tx1"/>
                  </a:solidFill>
                  <a:latin typeface="Arial" panose="020B0604020202020204" pitchFamily="34" charset="0"/>
                </a:defRPr>
              </a:lvl2pPr>
              <a:lvl3pPr marL="976313" algn="l" defTabSz="1041400">
                <a:spcBef>
                  <a:spcPct val="0"/>
                </a:spcBef>
                <a:defRPr>
                  <a:solidFill>
                    <a:schemeClr val="tx1"/>
                  </a:solidFill>
                  <a:latin typeface="Arial" panose="020B0604020202020204" pitchFamily="34" charset="0"/>
                </a:defRPr>
              </a:lvl3pPr>
              <a:lvl4pPr marL="1463675" algn="l" defTabSz="1041400">
                <a:spcBef>
                  <a:spcPct val="0"/>
                </a:spcBef>
                <a:defRPr>
                  <a:solidFill>
                    <a:schemeClr val="tx1"/>
                  </a:solidFill>
                  <a:latin typeface="Arial" panose="020B0604020202020204" pitchFamily="34" charset="0"/>
                </a:defRPr>
              </a:lvl4pPr>
              <a:lvl5pPr marL="1951038" algn="l" defTabSz="1041400">
                <a:spcBef>
                  <a:spcPct val="0"/>
                </a:spcBef>
                <a:defRPr>
                  <a:solidFill>
                    <a:schemeClr val="tx1"/>
                  </a:solidFill>
                  <a:latin typeface="Arial" panose="020B0604020202020204" pitchFamily="34" charset="0"/>
                </a:defRPr>
              </a:lvl5pPr>
              <a:lvl6pPr marL="2408238" defTabSz="1041400" fontAlgn="base">
                <a:spcBef>
                  <a:spcPct val="0"/>
                </a:spcBef>
                <a:spcAft>
                  <a:spcPct val="0"/>
                </a:spcAft>
                <a:defRPr>
                  <a:solidFill>
                    <a:schemeClr val="tx1"/>
                  </a:solidFill>
                  <a:latin typeface="Arial" panose="020B0604020202020204" pitchFamily="34" charset="0"/>
                </a:defRPr>
              </a:lvl6pPr>
              <a:lvl7pPr marL="2865438" defTabSz="1041400" fontAlgn="base">
                <a:spcBef>
                  <a:spcPct val="0"/>
                </a:spcBef>
                <a:spcAft>
                  <a:spcPct val="0"/>
                </a:spcAft>
                <a:defRPr>
                  <a:solidFill>
                    <a:schemeClr val="tx1"/>
                  </a:solidFill>
                  <a:latin typeface="Arial" panose="020B0604020202020204" pitchFamily="34" charset="0"/>
                </a:defRPr>
              </a:lvl7pPr>
              <a:lvl8pPr marL="3322638" defTabSz="1041400" fontAlgn="base">
                <a:spcBef>
                  <a:spcPct val="0"/>
                </a:spcBef>
                <a:spcAft>
                  <a:spcPct val="0"/>
                </a:spcAft>
                <a:defRPr>
                  <a:solidFill>
                    <a:schemeClr val="tx1"/>
                  </a:solidFill>
                  <a:latin typeface="Arial" panose="020B0604020202020204" pitchFamily="34" charset="0"/>
                </a:defRPr>
              </a:lvl8pPr>
              <a:lvl9pPr marL="3779838" defTabSz="1041400"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a:latin typeface="Courier New" panose="02070309020205020404" pitchFamily="49" charset="0"/>
                </a:rPr>
                <a:t>SQL&gt; SELECT	loc, deptno</a:t>
              </a:r>
            </a:p>
            <a:p>
              <a:pPr>
                <a:lnSpc>
                  <a:spcPct val="100000"/>
                </a:lnSpc>
              </a:pPr>
              <a:r>
                <a:rPr lang="en-US" altLang="en-US" sz="1100">
                  <a:latin typeface="Courier New" panose="02070309020205020404" pitchFamily="49" charset="0"/>
                </a:rPr>
                <a:t>  2  FROM 	dept;</a:t>
              </a:r>
            </a:p>
          </p:txBody>
        </p:sp>
        <p:sp>
          <p:nvSpPr>
            <p:cNvPr id="18437" name="Rectangle 5"/>
            <p:cNvSpPr>
              <a:spLocks noChangeArrowheads="1"/>
            </p:cNvSpPr>
            <p:nvPr/>
          </p:nvSpPr>
          <p:spPr bwMode="auto">
            <a:xfrm>
              <a:off x="363" y="4195"/>
              <a:ext cx="3519"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838" tIns="50800" rIns="96838" bIns="50800"/>
            <a:lstStyle>
              <a:lvl1pPr algn="l" defTabSz="1041400">
                <a:spcBef>
                  <a:spcPct val="0"/>
                </a:spcBef>
                <a:tabLst>
                  <a:tab pos="1774825" algn="l"/>
                  <a:tab pos="2279650" algn="l"/>
                </a:tabLst>
                <a:defRPr>
                  <a:solidFill>
                    <a:schemeClr val="tx1"/>
                  </a:solidFill>
                  <a:latin typeface="Arial" panose="020B0604020202020204" pitchFamily="34" charset="0"/>
                </a:defRPr>
              </a:lvl1pPr>
              <a:lvl2pPr marL="487363" algn="l" defTabSz="1041400">
                <a:spcBef>
                  <a:spcPct val="0"/>
                </a:spcBef>
                <a:tabLst>
                  <a:tab pos="1774825" algn="l"/>
                  <a:tab pos="2279650" algn="l"/>
                </a:tabLst>
                <a:defRPr>
                  <a:solidFill>
                    <a:schemeClr val="tx1"/>
                  </a:solidFill>
                  <a:latin typeface="Arial" panose="020B0604020202020204" pitchFamily="34" charset="0"/>
                </a:defRPr>
              </a:lvl2pPr>
              <a:lvl3pPr marL="976313" algn="l" defTabSz="1041400">
                <a:spcBef>
                  <a:spcPct val="0"/>
                </a:spcBef>
                <a:tabLst>
                  <a:tab pos="1774825" algn="l"/>
                  <a:tab pos="2279650" algn="l"/>
                </a:tabLst>
                <a:defRPr>
                  <a:solidFill>
                    <a:schemeClr val="tx1"/>
                  </a:solidFill>
                  <a:latin typeface="Arial" panose="020B0604020202020204" pitchFamily="34" charset="0"/>
                </a:defRPr>
              </a:lvl3pPr>
              <a:lvl4pPr marL="1463675" algn="l" defTabSz="1041400">
                <a:spcBef>
                  <a:spcPct val="0"/>
                </a:spcBef>
                <a:tabLst>
                  <a:tab pos="1774825" algn="l"/>
                  <a:tab pos="2279650" algn="l"/>
                </a:tabLst>
                <a:defRPr>
                  <a:solidFill>
                    <a:schemeClr val="tx1"/>
                  </a:solidFill>
                  <a:latin typeface="Arial" panose="020B0604020202020204" pitchFamily="34" charset="0"/>
                </a:defRPr>
              </a:lvl4pPr>
              <a:lvl5pPr marL="1951038" algn="l" defTabSz="1041400">
                <a:spcBef>
                  <a:spcPct val="0"/>
                </a:spcBef>
                <a:tabLst>
                  <a:tab pos="1774825" algn="l"/>
                  <a:tab pos="2279650" algn="l"/>
                </a:tabLst>
                <a:defRPr>
                  <a:solidFill>
                    <a:schemeClr val="tx1"/>
                  </a:solidFill>
                  <a:latin typeface="Arial" panose="020B0604020202020204" pitchFamily="34" charset="0"/>
                </a:defRPr>
              </a:lvl5pPr>
              <a:lvl6pPr marL="2408238" defTabSz="1041400" fontAlgn="base">
                <a:spcBef>
                  <a:spcPct val="0"/>
                </a:spcBef>
                <a:spcAft>
                  <a:spcPct val="0"/>
                </a:spcAft>
                <a:tabLst>
                  <a:tab pos="1774825" algn="l"/>
                  <a:tab pos="2279650" algn="l"/>
                </a:tabLst>
                <a:defRPr>
                  <a:solidFill>
                    <a:schemeClr val="tx1"/>
                  </a:solidFill>
                  <a:latin typeface="Arial" panose="020B0604020202020204" pitchFamily="34" charset="0"/>
                </a:defRPr>
              </a:lvl6pPr>
              <a:lvl7pPr marL="2865438" defTabSz="1041400" fontAlgn="base">
                <a:spcBef>
                  <a:spcPct val="0"/>
                </a:spcBef>
                <a:spcAft>
                  <a:spcPct val="0"/>
                </a:spcAft>
                <a:tabLst>
                  <a:tab pos="1774825" algn="l"/>
                  <a:tab pos="2279650" algn="l"/>
                </a:tabLst>
                <a:defRPr>
                  <a:solidFill>
                    <a:schemeClr val="tx1"/>
                  </a:solidFill>
                  <a:latin typeface="Arial" panose="020B0604020202020204" pitchFamily="34" charset="0"/>
                </a:defRPr>
              </a:lvl7pPr>
              <a:lvl8pPr marL="3322638" defTabSz="1041400" fontAlgn="base">
                <a:spcBef>
                  <a:spcPct val="0"/>
                </a:spcBef>
                <a:spcAft>
                  <a:spcPct val="0"/>
                </a:spcAft>
                <a:tabLst>
                  <a:tab pos="1774825" algn="l"/>
                  <a:tab pos="2279650" algn="l"/>
                </a:tabLst>
                <a:defRPr>
                  <a:solidFill>
                    <a:schemeClr val="tx1"/>
                  </a:solidFill>
                  <a:latin typeface="Arial" panose="020B0604020202020204" pitchFamily="34" charset="0"/>
                </a:defRPr>
              </a:lvl8pPr>
              <a:lvl9pPr marL="3779838" defTabSz="1041400" fontAlgn="base">
                <a:spcBef>
                  <a:spcPct val="0"/>
                </a:spcBef>
                <a:spcAft>
                  <a:spcPct val="0"/>
                </a:spcAft>
                <a:tabLst>
                  <a:tab pos="1774825" algn="l"/>
                  <a:tab pos="2279650" algn="l"/>
                </a:tabLst>
                <a:defRPr>
                  <a:solidFill>
                    <a:schemeClr val="tx1"/>
                  </a:solidFill>
                  <a:latin typeface="Arial" panose="020B0604020202020204" pitchFamily="34" charset="0"/>
                </a:defRPr>
              </a:lvl9pPr>
            </a:lstStyle>
            <a:p>
              <a:pPr>
                <a:lnSpc>
                  <a:spcPct val="100000"/>
                </a:lnSpc>
              </a:pPr>
              <a:r>
                <a:rPr lang="en-US" altLang="en-US" sz="1100" b="0">
                  <a:latin typeface="Courier New" panose="02070309020205020404" pitchFamily="49" charset="0"/>
                </a:rPr>
                <a:t>LOC              DEPTNO          </a:t>
              </a:r>
              <a:endParaRPr lang="en-US" altLang="en-US" sz="1100">
                <a:latin typeface="Courier New" panose="02070309020205020404" pitchFamily="49" charset="0"/>
              </a:endParaRPr>
            </a:p>
            <a:p>
              <a:pPr>
                <a:lnSpc>
                  <a:spcPct val="100000"/>
                </a:lnSpc>
              </a:pPr>
              <a:r>
                <a:rPr lang="en-US" altLang="en-US" sz="1100" b="0">
                  <a:latin typeface="Courier New" panose="02070309020205020404" pitchFamily="49" charset="0"/>
                </a:rPr>
                <a:t>------------- ---------</a:t>
              </a:r>
            </a:p>
            <a:p>
              <a:pPr>
                <a:lnSpc>
                  <a:spcPct val="100000"/>
                </a:lnSpc>
              </a:pPr>
              <a:r>
                <a:rPr lang="en-US" altLang="en-US" sz="1100" b="0">
                  <a:latin typeface="Courier New" panose="02070309020205020404" pitchFamily="49" charset="0"/>
                </a:rPr>
                <a:t>NEW YORK             10</a:t>
              </a:r>
            </a:p>
            <a:p>
              <a:pPr>
                <a:lnSpc>
                  <a:spcPct val="100000"/>
                </a:lnSpc>
              </a:pPr>
              <a:r>
                <a:rPr lang="en-US" altLang="en-US" sz="1100" b="0">
                  <a:latin typeface="Courier New" panose="02070309020205020404" pitchFamily="49" charset="0"/>
                </a:rPr>
                <a:t>DALLAS               20</a:t>
              </a:r>
            </a:p>
            <a:p>
              <a:pPr>
                <a:lnSpc>
                  <a:spcPct val="100000"/>
                </a:lnSpc>
              </a:pPr>
              <a:r>
                <a:rPr lang="en-US" altLang="en-US" sz="1100" b="0">
                  <a:latin typeface="Courier New" panose="02070309020205020404" pitchFamily="49" charset="0"/>
                </a:rPr>
                <a:t>CHICAGO              30</a:t>
              </a:r>
            </a:p>
            <a:p>
              <a:pPr>
                <a:lnSpc>
                  <a:spcPct val="100000"/>
                </a:lnSpc>
              </a:pPr>
              <a:r>
                <a:rPr lang="en-US" altLang="en-US" sz="1100" b="0">
                  <a:latin typeface="Courier New" panose="02070309020205020404" pitchFamily="49" charset="0"/>
                </a:rPr>
                <a:t>BOSTON               40</a:t>
              </a:r>
            </a:p>
          </p:txBody>
        </p:sp>
      </p:grpSp>
    </p:spTree>
    <p:extLst>
      <p:ext uri="{BB962C8B-B14F-4D97-AF65-F5344CB8AC3E}">
        <p14:creationId xmlns:p14="http://schemas.microsoft.com/office/powerpoint/2010/main" val="3907714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Grp="1" noChangeArrowheads="1"/>
          </p:cNvSpPr>
          <p:nvPr>
            <p:ph type="body" idx="1"/>
          </p:nvPr>
        </p:nvSpPr>
        <p:spPr>
          <a:noFill/>
          <a:ln/>
        </p:spPr>
        <p:txBody>
          <a:bodyPr/>
          <a:lstStyle/>
          <a:p>
            <a:pPr>
              <a:tabLst/>
            </a:pPr>
            <a:r>
              <a:rPr lang="en-US" altLang="en-US"/>
              <a:t>Column Heading Defaults </a:t>
            </a:r>
          </a:p>
          <a:p>
            <a:pPr lvl="1">
              <a:tabLst/>
            </a:pPr>
            <a:r>
              <a:rPr lang="en-US" altLang="en-US"/>
              <a:t>Character </a:t>
            </a:r>
            <a:r>
              <a:rPr lang="en-US" altLang="en-US">
                <a:solidFill>
                  <a:srgbClr val="FC0128"/>
                </a:solidFill>
              </a:rPr>
              <a:t>column heading </a:t>
            </a:r>
            <a:r>
              <a:rPr lang="en-US" altLang="en-US"/>
              <a:t>and data as well as date column heading and data are left-justified within a column width. Number headings and data are right-justified. </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r>
              <a:rPr lang="en-US" altLang="en-US"/>
              <a:t>Character and date column headings can be truncated, but number headings cannot be truncated. The column headings appear in uppercase by default. You can override the column heading display with an alias. Column aliases are covered later in this lesson.</a:t>
            </a:r>
          </a:p>
        </p:txBody>
      </p:sp>
      <p:sp>
        <p:nvSpPr>
          <p:cNvPr id="20485" name="Rectangle 5"/>
          <p:cNvSpPr>
            <a:spLocks noRot="1" noChangeArrowheads="1" noTextEdit="1"/>
          </p:cNvSpPr>
          <p:nvPr>
            <p:ph type="sldImg"/>
          </p:nvPr>
        </p:nvSpPr>
        <p:spPr>
          <a:xfrm>
            <a:off x="469900" y="153988"/>
            <a:ext cx="5873750" cy="4405312"/>
          </a:xfrm>
          <a:ln cap="flat"/>
        </p:spPr>
      </p:sp>
      <p:sp>
        <p:nvSpPr>
          <p:cNvPr id="20486" name="Rectangle 6"/>
          <p:cNvSpPr>
            <a:spLocks noChangeArrowheads="1"/>
          </p:cNvSpPr>
          <p:nvPr/>
        </p:nvSpPr>
        <p:spPr bwMode="auto">
          <a:xfrm>
            <a:off x="611188" y="5397500"/>
            <a:ext cx="559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7625" rIns="92075" bIns="47625"/>
          <a:lstStyle>
            <a:lvl1pPr algn="l" defTabSz="942975">
              <a:spcBef>
                <a:spcPct val="0"/>
              </a:spcBef>
              <a:defRPr>
                <a:solidFill>
                  <a:schemeClr val="tx1"/>
                </a:solidFill>
                <a:latin typeface="Arial" panose="020B0604020202020204" pitchFamily="34" charset="0"/>
              </a:defRPr>
            </a:lvl1pPr>
            <a:lvl2pPr marL="463550" algn="l" defTabSz="942975">
              <a:spcBef>
                <a:spcPct val="0"/>
              </a:spcBef>
              <a:defRPr>
                <a:solidFill>
                  <a:schemeClr val="tx1"/>
                </a:solidFill>
                <a:latin typeface="Arial" panose="020B0604020202020204" pitchFamily="34" charset="0"/>
              </a:defRPr>
            </a:lvl2pPr>
            <a:lvl3pPr marL="930275" algn="l" defTabSz="942975">
              <a:spcBef>
                <a:spcPct val="0"/>
              </a:spcBef>
              <a:defRPr>
                <a:solidFill>
                  <a:schemeClr val="tx1"/>
                </a:solidFill>
                <a:latin typeface="Arial" panose="020B0604020202020204" pitchFamily="34" charset="0"/>
              </a:defRPr>
            </a:lvl3pPr>
            <a:lvl4pPr marL="1393825" algn="l" defTabSz="942975">
              <a:spcBef>
                <a:spcPct val="0"/>
              </a:spcBef>
              <a:defRPr>
                <a:solidFill>
                  <a:schemeClr val="tx1"/>
                </a:solidFill>
                <a:latin typeface="Arial" panose="020B0604020202020204" pitchFamily="34" charset="0"/>
              </a:defRPr>
            </a:lvl4pPr>
            <a:lvl5pPr marL="1857375" algn="l" defTabSz="942975">
              <a:spcBef>
                <a:spcPct val="0"/>
              </a:spcBef>
              <a:defRPr>
                <a:solidFill>
                  <a:schemeClr val="tx1"/>
                </a:solidFill>
                <a:latin typeface="Arial" panose="020B0604020202020204" pitchFamily="34" charset="0"/>
              </a:defRPr>
            </a:lvl5pPr>
            <a:lvl6pPr marL="2314575" defTabSz="942975" fontAlgn="base">
              <a:spcBef>
                <a:spcPct val="0"/>
              </a:spcBef>
              <a:spcAft>
                <a:spcPct val="0"/>
              </a:spcAft>
              <a:defRPr>
                <a:solidFill>
                  <a:schemeClr val="tx1"/>
                </a:solidFill>
                <a:latin typeface="Arial" panose="020B0604020202020204" pitchFamily="34" charset="0"/>
              </a:defRPr>
            </a:lvl6pPr>
            <a:lvl7pPr marL="2771775" defTabSz="942975" fontAlgn="base">
              <a:spcBef>
                <a:spcPct val="0"/>
              </a:spcBef>
              <a:spcAft>
                <a:spcPct val="0"/>
              </a:spcAft>
              <a:defRPr>
                <a:solidFill>
                  <a:schemeClr val="tx1"/>
                </a:solidFill>
                <a:latin typeface="Arial" panose="020B0604020202020204" pitchFamily="34" charset="0"/>
              </a:defRPr>
            </a:lvl7pPr>
            <a:lvl8pPr marL="3228975" defTabSz="942975" fontAlgn="base">
              <a:spcBef>
                <a:spcPct val="0"/>
              </a:spcBef>
              <a:spcAft>
                <a:spcPct val="0"/>
              </a:spcAft>
              <a:defRPr>
                <a:solidFill>
                  <a:schemeClr val="tx1"/>
                </a:solidFill>
                <a:latin typeface="Arial" panose="020B0604020202020204" pitchFamily="34" charset="0"/>
              </a:defRPr>
            </a:lvl8pPr>
            <a:lvl9pPr marL="3686175" defTabSz="942975"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a:latin typeface="Courier New" panose="02070309020205020404" pitchFamily="49" charset="0"/>
              </a:rPr>
              <a:t>SQL&gt; SELECT	 ename, hiredate, sal</a:t>
            </a:r>
          </a:p>
          <a:p>
            <a:pPr>
              <a:lnSpc>
                <a:spcPct val="100000"/>
              </a:lnSpc>
            </a:pPr>
            <a:r>
              <a:rPr lang="en-US" altLang="en-US" sz="1100">
                <a:latin typeface="Courier New" panose="02070309020205020404" pitchFamily="49" charset="0"/>
              </a:rPr>
              <a:t>  2  FROM 	emp;</a:t>
            </a:r>
          </a:p>
        </p:txBody>
      </p:sp>
      <p:sp>
        <p:nvSpPr>
          <p:cNvPr id="20487" name="Rectangle 7"/>
          <p:cNvSpPr>
            <a:spLocks noChangeArrowheads="1"/>
          </p:cNvSpPr>
          <p:nvPr/>
        </p:nvSpPr>
        <p:spPr bwMode="auto">
          <a:xfrm>
            <a:off x="611188" y="5837238"/>
            <a:ext cx="5580062" cy="182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7625" rIns="92075" bIns="47625"/>
          <a:lstStyle>
            <a:lvl1pPr algn="l" defTabSz="942975">
              <a:spcBef>
                <a:spcPct val="0"/>
              </a:spcBef>
              <a:defRPr>
                <a:solidFill>
                  <a:schemeClr val="tx1"/>
                </a:solidFill>
                <a:latin typeface="Arial" panose="020B0604020202020204" pitchFamily="34" charset="0"/>
              </a:defRPr>
            </a:lvl1pPr>
            <a:lvl2pPr marL="463550" algn="l" defTabSz="942975">
              <a:spcBef>
                <a:spcPct val="0"/>
              </a:spcBef>
              <a:defRPr>
                <a:solidFill>
                  <a:schemeClr val="tx1"/>
                </a:solidFill>
                <a:latin typeface="Arial" panose="020B0604020202020204" pitchFamily="34" charset="0"/>
              </a:defRPr>
            </a:lvl2pPr>
            <a:lvl3pPr marL="930275" algn="l" defTabSz="942975">
              <a:spcBef>
                <a:spcPct val="0"/>
              </a:spcBef>
              <a:defRPr>
                <a:solidFill>
                  <a:schemeClr val="tx1"/>
                </a:solidFill>
                <a:latin typeface="Arial" panose="020B0604020202020204" pitchFamily="34" charset="0"/>
              </a:defRPr>
            </a:lvl3pPr>
            <a:lvl4pPr marL="1393825" algn="l" defTabSz="942975">
              <a:spcBef>
                <a:spcPct val="0"/>
              </a:spcBef>
              <a:defRPr>
                <a:solidFill>
                  <a:schemeClr val="tx1"/>
                </a:solidFill>
                <a:latin typeface="Arial" panose="020B0604020202020204" pitchFamily="34" charset="0"/>
              </a:defRPr>
            </a:lvl4pPr>
            <a:lvl5pPr marL="1857375" algn="l" defTabSz="942975">
              <a:spcBef>
                <a:spcPct val="0"/>
              </a:spcBef>
              <a:defRPr>
                <a:solidFill>
                  <a:schemeClr val="tx1"/>
                </a:solidFill>
                <a:latin typeface="Arial" panose="020B0604020202020204" pitchFamily="34" charset="0"/>
              </a:defRPr>
            </a:lvl5pPr>
            <a:lvl6pPr marL="2314575" defTabSz="942975" fontAlgn="base">
              <a:spcBef>
                <a:spcPct val="0"/>
              </a:spcBef>
              <a:spcAft>
                <a:spcPct val="0"/>
              </a:spcAft>
              <a:defRPr>
                <a:solidFill>
                  <a:schemeClr val="tx1"/>
                </a:solidFill>
                <a:latin typeface="Arial" panose="020B0604020202020204" pitchFamily="34" charset="0"/>
              </a:defRPr>
            </a:lvl6pPr>
            <a:lvl7pPr marL="2771775" defTabSz="942975" fontAlgn="base">
              <a:spcBef>
                <a:spcPct val="0"/>
              </a:spcBef>
              <a:spcAft>
                <a:spcPct val="0"/>
              </a:spcAft>
              <a:defRPr>
                <a:solidFill>
                  <a:schemeClr val="tx1"/>
                </a:solidFill>
                <a:latin typeface="Arial" panose="020B0604020202020204" pitchFamily="34" charset="0"/>
              </a:defRPr>
            </a:lvl7pPr>
            <a:lvl8pPr marL="3228975" defTabSz="942975" fontAlgn="base">
              <a:spcBef>
                <a:spcPct val="0"/>
              </a:spcBef>
              <a:spcAft>
                <a:spcPct val="0"/>
              </a:spcAft>
              <a:defRPr>
                <a:solidFill>
                  <a:schemeClr val="tx1"/>
                </a:solidFill>
                <a:latin typeface="Arial" panose="020B0604020202020204" pitchFamily="34" charset="0"/>
              </a:defRPr>
            </a:lvl8pPr>
            <a:lvl9pPr marL="3686175" defTabSz="942975" fontAlgn="base">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100" b="0">
                <a:latin typeface="Courier New" panose="02070309020205020404" pitchFamily="49" charset="0"/>
              </a:rPr>
              <a:t>ENAME      HIREDATE        SAL</a:t>
            </a:r>
            <a:endParaRPr lang="en-US" altLang="en-US" sz="1100">
              <a:latin typeface="Courier New" panose="02070309020205020404" pitchFamily="49" charset="0"/>
            </a:endParaRPr>
          </a:p>
          <a:p>
            <a:pPr>
              <a:lnSpc>
                <a:spcPct val="100000"/>
              </a:lnSpc>
            </a:pPr>
            <a:r>
              <a:rPr lang="en-US" altLang="en-US" sz="1100" b="0">
                <a:latin typeface="Courier New" panose="02070309020205020404" pitchFamily="49" charset="0"/>
              </a:rPr>
              <a:t>---------- --------- ---------</a:t>
            </a:r>
          </a:p>
          <a:p>
            <a:pPr>
              <a:lnSpc>
                <a:spcPct val="100000"/>
              </a:lnSpc>
            </a:pPr>
            <a:r>
              <a:rPr lang="en-US" altLang="en-US" sz="1100" b="0">
                <a:latin typeface="Courier New" panose="02070309020205020404" pitchFamily="49" charset="0"/>
              </a:rPr>
              <a:t>KING       17-NOV-81      5000</a:t>
            </a:r>
          </a:p>
          <a:p>
            <a:pPr>
              <a:lnSpc>
                <a:spcPct val="100000"/>
              </a:lnSpc>
            </a:pPr>
            <a:r>
              <a:rPr lang="en-US" altLang="en-US" sz="1100" b="0">
                <a:latin typeface="Courier New" panose="02070309020205020404" pitchFamily="49" charset="0"/>
              </a:rPr>
              <a:t>BLAKE      01-MAY-81      2850</a:t>
            </a:r>
          </a:p>
          <a:p>
            <a:pPr>
              <a:lnSpc>
                <a:spcPct val="100000"/>
              </a:lnSpc>
            </a:pPr>
            <a:r>
              <a:rPr lang="en-US" altLang="en-US" sz="1100" b="0">
                <a:latin typeface="Courier New" panose="02070309020205020404" pitchFamily="49" charset="0"/>
              </a:rPr>
              <a:t>CLARK      09-JUN-81      2450</a:t>
            </a:r>
          </a:p>
          <a:p>
            <a:pPr>
              <a:lnSpc>
                <a:spcPct val="100000"/>
              </a:lnSpc>
            </a:pPr>
            <a:r>
              <a:rPr lang="en-US" altLang="en-US" sz="1100" b="0">
                <a:latin typeface="Courier New" panose="02070309020205020404" pitchFamily="49" charset="0"/>
              </a:rPr>
              <a:t>JONES      02-APR-81      2975</a:t>
            </a:r>
          </a:p>
          <a:p>
            <a:pPr>
              <a:lnSpc>
                <a:spcPct val="100000"/>
              </a:lnSpc>
            </a:pPr>
            <a:r>
              <a:rPr lang="en-US" altLang="en-US" sz="1100" b="0">
                <a:latin typeface="Courier New" panose="02070309020205020404" pitchFamily="49" charset="0"/>
              </a:rPr>
              <a:t>MARTIN     28-SEP-81      1250</a:t>
            </a:r>
          </a:p>
          <a:p>
            <a:pPr>
              <a:lnSpc>
                <a:spcPct val="100000"/>
              </a:lnSpc>
            </a:pPr>
            <a:r>
              <a:rPr lang="en-US" altLang="en-US" sz="1100" b="0">
                <a:latin typeface="Courier New" panose="02070309020205020404" pitchFamily="49" charset="0"/>
              </a:rPr>
              <a:t>ALLEN      20-FEB-81      1600</a:t>
            </a:r>
          </a:p>
          <a:p>
            <a:pPr>
              <a:lnSpc>
                <a:spcPct val="100000"/>
              </a:lnSpc>
            </a:pPr>
            <a:r>
              <a:rPr lang="en-US" altLang="en-US" sz="1100" b="0">
                <a:latin typeface="Courier New" panose="02070309020205020404" pitchFamily="49" charset="0"/>
              </a:rPr>
              <a:t>...</a:t>
            </a:r>
          </a:p>
          <a:p>
            <a:pPr>
              <a:lnSpc>
                <a:spcPct val="100000"/>
              </a:lnSpc>
            </a:pPr>
            <a:r>
              <a:rPr lang="en-US" altLang="en-US" sz="1100" b="0">
                <a:latin typeface="Courier New" panose="02070309020205020404" pitchFamily="49" charset="0"/>
              </a:rPr>
              <a:t>14 rows selected.</a:t>
            </a:r>
          </a:p>
        </p:txBody>
      </p:sp>
    </p:spTree>
    <p:extLst>
      <p:ext uri="{BB962C8B-B14F-4D97-AF65-F5344CB8AC3E}">
        <p14:creationId xmlns:p14="http://schemas.microsoft.com/office/powerpoint/2010/main" val="3434426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p:spPr>
        <p:txBody>
          <a:bodyPr/>
          <a:lstStyle/>
          <a:p>
            <a:pPr>
              <a:tabLst/>
            </a:pPr>
            <a:r>
              <a:rPr lang="en-US" altLang="en-US"/>
              <a:t>Arithmetic Expressions</a:t>
            </a:r>
          </a:p>
          <a:p>
            <a:pPr lvl="1">
              <a:tabLst/>
            </a:pPr>
            <a:r>
              <a:rPr lang="en-US" altLang="en-US"/>
              <a:t>You may need to modify the way in which data is displayed, perform calculations, or look at what-if scenarios. This is possible using arithmetic expressions. An arithmetic expression may contain column names, constant numeric values, and the arithmetic operators.</a:t>
            </a:r>
          </a:p>
          <a:p>
            <a:pPr>
              <a:tabLst/>
            </a:pPr>
            <a:r>
              <a:rPr lang="en-US" altLang="en-US"/>
              <a:t>Arithmetic Operators</a:t>
            </a:r>
          </a:p>
          <a:p>
            <a:pPr lvl="1">
              <a:tabLst/>
            </a:pPr>
            <a:r>
              <a:rPr lang="en-US" altLang="en-US"/>
              <a:t>The slide lists the </a:t>
            </a:r>
            <a:r>
              <a:rPr lang="en-US" altLang="en-US">
                <a:solidFill>
                  <a:srgbClr val="FC0128"/>
                </a:solidFill>
              </a:rPr>
              <a:t>arithmetic operators </a:t>
            </a:r>
            <a:r>
              <a:rPr lang="en-US" altLang="en-US"/>
              <a:t>available in SQL. You can use arithmetic operators in any clause of a SQL statement except the FROM clause. </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a:spcBef>
                <a:spcPct val="65000"/>
              </a:spcBef>
              <a:tabLst/>
            </a:pPr>
            <a:r>
              <a:rPr lang="en-US" altLang="en-US">
                <a:solidFill>
                  <a:schemeClr val="accent2"/>
                </a:solidFill>
              </a:rPr>
              <a:t>Instructor Note</a:t>
            </a:r>
            <a:r>
              <a:rPr lang="en-US" altLang="en-US"/>
              <a:t> </a:t>
            </a:r>
            <a:endParaRPr lang="en-US" altLang="en-US">
              <a:solidFill>
                <a:schemeClr val="accent2"/>
              </a:solidFill>
            </a:endParaRPr>
          </a:p>
          <a:p>
            <a:pPr lvl="1">
              <a:tabLst/>
            </a:pPr>
            <a:r>
              <a:rPr lang="en-US" altLang="en-US">
                <a:solidFill>
                  <a:schemeClr val="accent2"/>
                </a:solidFill>
              </a:rPr>
              <a:t>You can use only the addition and subtraction operators with DATE datatypes.</a:t>
            </a:r>
          </a:p>
        </p:txBody>
      </p:sp>
      <p:sp>
        <p:nvSpPr>
          <p:cNvPr id="22531" name="Rectangle 3"/>
          <p:cNvSpPr>
            <a:spLocks noRot="1" noChangeArrowheads="1" noTextEdit="1"/>
          </p:cNvSpPr>
          <p:nvPr>
            <p:ph type="sldImg"/>
          </p:nvPr>
        </p:nvSpPr>
        <p:spPr>
          <a:xfrm>
            <a:off x="469900" y="153988"/>
            <a:ext cx="5873750" cy="4405312"/>
          </a:xfrm>
          <a:ln cap="flat"/>
        </p:spPr>
      </p:sp>
    </p:spTree>
    <p:extLst>
      <p:ext uri="{BB962C8B-B14F-4D97-AF65-F5344CB8AC3E}">
        <p14:creationId xmlns:p14="http://schemas.microsoft.com/office/powerpoint/2010/main" val="1268278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2"/>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51"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 name="Rectangle 4"/>
          <p:cNvSpPr>
            <a:spLocks noChangeArrowheads="1"/>
          </p:cNvSpPr>
          <p:nvPr/>
        </p:nvSpPr>
        <p:spPr bwMode="auto">
          <a:xfrm>
            <a:off x="2420938" y="6311900"/>
            <a:ext cx="41005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200" b="0">
                <a:solidFill>
                  <a:srgbClr val="0066FF"/>
                </a:solidFill>
                <a:latin typeface="Arial" panose="020B0604020202020204" pitchFamily="34" charset="0"/>
              </a:rPr>
              <a:t>Copyright </a:t>
            </a:r>
            <a:r>
              <a:rPr lang="en-US" altLang="en-US" sz="1200" b="0">
                <a:solidFill>
                  <a:srgbClr val="0066FF"/>
                </a:solidFill>
                <a:latin typeface="Symbol" panose="05050102010706020507" pitchFamily="18" charset="2"/>
              </a:rPr>
              <a:t>Ó</a:t>
            </a:r>
            <a:r>
              <a:rPr lang="en-US" altLang="en-US" sz="1200" b="0">
                <a:solidFill>
                  <a:srgbClr val="0066FF"/>
                </a:solidFill>
                <a:latin typeface="Arial" panose="020B0604020202020204" pitchFamily="34" charset="0"/>
              </a:rPr>
              <a:t> Oracle Corporation, 1999. All rights reserved.</a:t>
            </a:r>
          </a:p>
        </p:txBody>
      </p:sp>
      <p:sp>
        <p:nvSpPr>
          <p:cNvPr id="2053" name="Rectangle 5"/>
          <p:cNvSpPr>
            <a:spLocks noGrp="1" noChangeArrowheads="1"/>
          </p:cNvSpPr>
          <p:nvPr>
            <p:ph type="ctrTitle" sz="quarter"/>
          </p:nvPr>
        </p:nvSpPr>
        <p:spPr>
          <a:xfrm>
            <a:off x="927100" y="2667000"/>
            <a:ext cx="7302500" cy="1181100"/>
          </a:xfrm>
        </p:spPr>
        <p:txBody>
          <a:bodyPr/>
          <a:lstStyle>
            <a:lvl1pPr>
              <a:defRPr/>
            </a:lvl1pPr>
          </a:lstStyle>
          <a:p>
            <a:pPr lvl="0"/>
            <a:r>
              <a:rPr lang="en-US" altLang="en-US" noProof="0" smtClean="0"/>
              <a:t>Click to edit Master title style</a:t>
            </a:r>
          </a:p>
        </p:txBody>
      </p:sp>
      <p:sp>
        <p:nvSpPr>
          <p:cNvPr id="2054" name="Rectangle 6"/>
          <p:cNvSpPr>
            <a:spLocks noGrp="1" noChangeArrowheads="1"/>
          </p:cNvSpPr>
          <p:nvPr>
            <p:ph type="subTitle" sz="quarter" idx="1"/>
          </p:nvPr>
        </p:nvSpPr>
        <p:spPr>
          <a:xfrm>
            <a:off x="914400" y="3886200"/>
            <a:ext cx="7327900" cy="641350"/>
          </a:xfrm>
        </p:spPr>
        <p:txBody>
          <a:bodyPr/>
          <a:lstStyle>
            <a:lvl1pPr algn="ctr" defTabSz="914400">
              <a:tabLst/>
              <a:defRPr/>
            </a:lvl1pPr>
          </a:lstStyle>
          <a:p>
            <a:pPr lvl="0"/>
            <a:r>
              <a:rPr lang="en-US" altLang="en-US" noProof="0" smtClean="0"/>
              <a:t>Click to edit Master subtitle style</a:t>
            </a:r>
          </a:p>
        </p:txBody>
      </p:sp>
      <p:sp>
        <p:nvSpPr>
          <p:cNvPr id="2055" name="Rectangle 7"/>
          <p:cNvSpPr>
            <a:spLocks noChangeArrowheads="1"/>
          </p:cNvSpPr>
          <p:nvPr/>
        </p:nvSpPr>
        <p:spPr bwMode="hidden">
          <a:xfrm>
            <a:off x="4064000" y="1104900"/>
            <a:ext cx="1028700" cy="1028700"/>
          </a:xfrm>
          <a:prstGeom prst="rect">
            <a:avLst/>
          </a:prstGeom>
          <a:gradFill rotWithShape="0">
            <a:gsLst>
              <a:gs pos="0">
                <a:srgbClr val="660033">
                  <a:gamma/>
                  <a:shade val="69804"/>
                  <a:invGamma/>
                </a:srgbClr>
              </a:gs>
              <a:gs pos="100000">
                <a:srgbClr val="660033"/>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6" name="Rectangle 8"/>
          <p:cNvSpPr>
            <a:spLocks noChangeArrowheads="1"/>
          </p:cNvSpPr>
          <p:nvPr/>
        </p:nvSpPr>
        <p:spPr bwMode="gray">
          <a:xfrm>
            <a:off x="4268788" y="1154113"/>
            <a:ext cx="6080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6000">
                <a:solidFill>
                  <a:srgbClr val="FFCC66"/>
                </a:solidFill>
                <a:effectLst>
                  <a:outerShdw blurRad="38100" dist="38100" dir="2700000" algn="tl">
                    <a:srgbClr val="000000"/>
                  </a:outerShdw>
                </a:effectLst>
                <a:latin typeface="Arial" panose="020B0604020202020204" pitchFamily="34" charset="0"/>
              </a:rPr>
              <a:t>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454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9213" y="511175"/>
            <a:ext cx="1846262" cy="344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0425" y="511175"/>
            <a:ext cx="5386388" cy="344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336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719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3396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60425" y="1795463"/>
            <a:ext cx="3616325" cy="2165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795463"/>
            <a:ext cx="3616325" cy="2165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621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45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580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000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213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70447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000080">
                <a:gamma/>
                <a:shade val="49804"/>
                <a:invGamma/>
              </a:srgbClr>
            </a:gs>
          </a:gsLst>
          <a:lin ang="27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title"/>
          </p:nvPr>
        </p:nvSpPr>
        <p:spPr bwMode="auto">
          <a:xfrm>
            <a:off x="922338" y="511175"/>
            <a:ext cx="7299325" cy="881063"/>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60425" y="1795463"/>
            <a:ext cx="7385050" cy="2165350"/>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endParaRPr lang="en-US" altLang="en-US" smtClean="0"/>
          </a:p>
          <a:p>
            <a:pPr lvl="1"/>
            <a:r>
              <a:rPr lang="en-US" altLang="en-US" smtClean="0"/>
              <a:t>First Level</a:t>
            </a:r>
          </a:p>
          <a:p>
            <a:pPr lvl="2"/>
            <a:r>
              <a:rPr lang="en-US" altLang="en-US" smtClean="0"/>
              <a:t>Second Level</a:t>
            </a:r>
          </a:p>
          <a:p>
            <a:pPr lvl="0"/>
            <a:r>
              <a:rPr lang="en-US" altLang="en-US" smtClean="0"/>
              <a:t>	</a:t>
            </a:r>
          </a:p>
        </p:txBody>
      </p:sp>
      <p:sp>
        <p:nvSpPr>
          <p:cNvPr id="1029" name="Rectangle 5"/>
          <p:cNvSpPr>
            <a:spLocks noChangeArrowheads="1"/>
          </p:cNvSpPr>
          <p:nvPr/>
        </p:nvSpPr>
        <p:spPr bwMode="auto">
          <a:xfrm>
            <a:off x="815975" y="6294438"/>
            <a:ext cx="504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200" b="0">
                <a:solidFill>
                  <a:srgbClr val="0066FF"/>
                </a:solidFill>
                <a:latin typeface="Arial" panose="020B0604020202020204" pitchFamily="34" charset="0"/>
              </a:rPr>
              <a:t>1-</a:t>
            </a:r>
            <a:fld id="{E46A0278-B6B6-4A6B-B0C8-2492DF1F2E80}" type="slidenum">
              <a:rPr lang="en-US" altLang="en-US" sz="1200" b="0">
                <a:solidFill>
                  <a:srgbClr val="0066FF"/>
                </a:solidFill>
                <a:latin typeface="Arial" panose="020B0604020202020204" pitchFamily="34" charset="0"/>
              </a:rPr>
              <a:pPr algn="l">
                <a:lnSpc>
                  <a:spcPct val="100000"/>
                </a:lnSpc>
                <a:spcBef>
                  <a:spcPct val="0"/>
                </a:spcBef>
              </a:pPr>
              <a:t>‹#›</a:t>
            </a:fld>
            <a:endParaRPr lang="en-US" altLang="en-US" sz="1200" b="0">
              <a:solidFill>
                <a:srgbClr val="0066FF"/>
              </a:solidFill>
              <a:latin typeface="Arial" panose="020B0604020202020204" pitchFamily="34" charset="0"/>
            </a:endParaRPr>
          </a:p>
        </p:txBody>
      </p:sp>
      <p:pic>
        <p:nvPicPr>
          <p:cNvPr id="1030" name="Picture 6"/>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p:cNvSpPr>
            <a:spLocks noChangeArrowheads="1"/>
          </p:cNvSpPr>
          <p:nvPr/>
        </p:nvSpPr>
        <p:spPr bwMode="auto">
          <a:xfrm>
            <a:off x="2420938" y="6311900"/>
            <a:ext cx="41005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200" b="0">
                <a:solidFill>
                  <a:srgbClr val="0066FF"/>
                </a:solidFill>
                <a:latin typeface="Arial" panose="020B0604020202020204" pitchFamily="34" charset="0"/>
              </a:rPr>
              <a:t>Copyright </a:t>
            </a:r>
            <a:r>
              <a:rPr lang="en-US" altLang="en-US" sz="1200" b="0">
                <a:solidFill>
                  <a:srgbClr val="0066FF"/>
                </a:solidFill>
                <a:latin typeface="Symbol" panose="05050102010706020507" pitchFamily="18" charset="2"/>
              </a:rPr>
              <a:t>Ó</a:t>
            </a:r>
            <a:r>
              <a:rPr lang="en-US" altLang="en-US" sz="1200" b="0">
                <a:solidFill>
                  <a:srgbClr val="0066FF"/>
                </a:solidFill>
                <a:latin typeface="Arial" panose="020B0604020202020204" pitchFamily="34" charset="0"/>
              </a:rPr>
              <a:t> Oracle Corporation, 1999. All rights reserved.</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kern="1200">
          <a:solidFill>
            <a:srgbClr val="FFCC66"/>
          </a:solidFill>
          <a:latin typeface="+mj-lt"/>
          <a:ea typeface="+mj-ea"/>
          <a:cs typeface="+mj-cs"/>
        </a:defRPr>
      </a:lvl1pPr>
      <a:lvl2pPr algn="ctr" rtl="0" eaLnBrk="0" fontAlgn="base" hangingPunct="0">
        <a:spcBef>
          <a:spcPct val="0"/>
        </a:spcBef>
        <a:spcAft>
          <a:spcPct val="0"/>
        </a:spcAft>
        <a:defRPr sz="3600" b="1">
          <a:solidFill>
            <a:srgbClr val="FFCC66"/>
          </a:solidFill>
          <a:latin typeface="Arial" panose="020B0604020202020204" pitchFamily="34" charset="0"/>
        </a:defRPr>
      </a:lvl2pPr>
      <a:lvl3pPr algn="ctr" rtl="0" eaLnBrk="0" fontAlgn="base" hangingPunct="0">
        <a:spcBef>
          <a:spcPct val="0"/>
        </a:spcBef>
        <a:spcAft>
          <a:spcPct val="0"/>
        </a:spcAft>
        <a:defRPr sz="3600" b="1">
          <a:solidFill>
            <a:srgbClr val="FFCC66"/>
          </a:solidFill>
          <a:latin typeface="Arial" panose="020B0604020202020204" pitchFamily="34" charset="0"/>
        </a:defRPr>
      </a:lvl3pPr>
      <a:lvl4pPr algn="ctr" rtl="0" eaLnBrk="0" fontAlgn="base" hangingPunct="0">
        <a:spcBef>
          <a:spcPct val="0"/>
        </a:spcBef>
        <a:spcAft>
          <a:spcPct val="0"/>
        </a:spcAft>
        <a:defRPr sz="3600" b="1">
          <a:solidFill>
            <a:srgbClr val="FFCC66"/>
          </a:solidFill>
          <a:latin typeface="Arial" panose="020B0604020202020204" pitchFamily="34" charset="0"/>
        </a:defRPr>
      </a:lvl4pPr>
      <a:lvl5pPr algn="ctr" rtl="0" eaLnBrk="0" fontAlgn="base" hangingPunct="0">
        <a:spcBef>
          <a:spcPct val="0"/>
        </a:spcBef>
        <a:spcAft>
          <a:spcPct val="0"/>
        </a:spcAft>
        <a:defRPr sz="3600" b="1">
          <a:solidFill>
            <a:srgbClr val="FFCC66"/>
          </a:solidFill>
          <a:latin typeface="Arial" panose="020B0604020202020204" pitchFamily="34" charset="0"/>
        </a:defRPr>
      </a:lvl5pPr>
      <a:lvl6pPr marL="457200" algn="ctr" rtl="0" eaLnBrk="0" fontAlgn="base" hangingPunct="0">
        <a:spcBef>
          <a:spcPct val="0"/>
        </a:spcBef>
        <a:spcAft>
          <a:spcPct val="0"/>
        </a:spcAft>
        <a:defRPr sz="3600" b="1">
          <a:solidFill>
            <a:srgbClr val="FFCC66"/>
          </a:solidFill>
          <a:latin typeface="Arial" panose="020B0604020202020204" pitchFamily="34" charset="0"/>
        </a:defRPr>
      </a:lvl6pPr>
      <a:lvl7pPr marL="914400" algn="ctr" rtl="0" eaLnBrk="0" fontAlgn="base" hangingPunct="0">
        <a:spcBef>
          <a:spcPct val="0"/>
        </a:spcBef>
        <a:spcAft>
          <a:spcPct val="0"/>
        </a:spcAft>
        <a:defRPr sz="3600" b="1">
          <a:solidFill>
            <a:srgbClr val="FFCC66"/>
          </a:solidFill>
          <a:latin typeface="Arial" panose="020B0604020202020204" pitchFamily="34" charset="0"/>
        </a:defRPr>
      </a:lvl7pPr>
      <a:lvl8pPr marL="1371600" algn="ctr" rtl="0" eaLnBrk="0" fontAlgn="base" hangingPunct="0">
        <a:spcBef>
          <a:spcPct val="0"/>
        </a:spcBef>
        <a:spcAft>
          <a:spcPct val="0"/>
        </a:spcAft>
        <a:defRPr sz="3600" b="1">
          <a:solidFill>
            <a:srgbClr val="FFCC66"/>
          </a:solidFill>
          <a:latin typeface="Arial" panose="020B0604020202020204" pitchFamily="34" charset="0"/>
        </a:defRPr>
      </a:lvl8pPr>
      <a:lvl9pPr marL="1828800" algn="ctr" rtl="0" eaLnBrk="0" fontAlgn="base" hangingPunct="0">
        <a:spcBef>
          <a:spcPct val="0"/>
        </a:spcBef>
        <a:spcAft>
          <a:spcPct val="0"/>
        </a:spcAft>
        <a:defRPr sz="3600" b="1">
          <a:solidFill>
            <a:srgbClr val="FFCC66"/>
          </a:solidFill>
          <a:latin typeface="Arial" panose="020B0604020202020204" pitchFamily="34" charset="0"/>
        </a:defRPr>
      </a:lvl9pPr>
    </p:titleStyle>
    <p:bodyStyle>
      <a:lvl1pPr algn="l" defTabSz="346075" rtl="0" eaLnBrk="0" fontAlgn="base" hangingPunct="0">
        <a:lnSpc>
          <a:spcPct val="95000"/>
        </a:lnSpc>
        <a:spcBef>
          <a:spcPct val="35000"/>
        </a:spcBef>
        <a:spcAft>
          <a:spcPct val="0"/>
        </a:spcAft>
        <a:tabLst>
          <a:tab pos="571500" algn="l"/>
        </a:tabLst>
        <a:defRPr sz="2800" b="1" kern="1200">
          <a:solidFill>
            <a:srgbClr val="FFFFCC"/>
          </a:solidFill>
          <a:effectLst>
            <a:outerShdw blurRad="38100" dist="38100" dir="2700000" algn="tl">
              <a:srgbClr val="000000"/>
            </a:outerShdw>
          </a:effectLst>
          <a:latin typeface="+mn-lt"/>
          <a:ea typeface="+mn-ea"/>
          <a:cs typeface="+mn-cs"/>
        </a:defRPr>
      </a:lvl1pPr>
      <a:lvl2pPr marL="341313" indent="-227013" algn="l" defTabSz="346075" rtl="0" eaLnBrk="0" fontAlgn="base" hangingPunct="0">
        <a:lnSpc>
          <a:spcPct val="95000"/>
        </a:lnSpc>
        <a:spcBef>
          <a:spcPct val="35000"/>
        </a:spcBef>
        <a:spcAft>
          <a:spcPct val="0"/>
        </a:spcAft>
        <a:buClr>
          <a:srgbClr val="FFCC66"/>
        </a:buClr>
        <a:buSzPct val="100000"/>
        <a:buChar char="•"/>
        <a:tabLst>
          <a:tab pos="571500" algn="l"/>
        </a:tabLst>
        <a:defRPr sz="2800" b="1" kern="1200">
          <a:solidFill>
            <a:srgbClr val="F8F8D3"/>
          </a:solidFill>
          <a:latin typeface="+mn-lt"/>
          <a:ea typeface="+mn-ea"/>
          <a:cs typeface="+mn-cs"/>
        </a:defRPr>
      </a:lvl2pPr>
      <a:lvl3pPr marL="741363" indent="-285750" algn="l" defTabSz="346075" rtl="0" eaLnBrk="0" fontAlgn="base" hangingPunct="0">
        <a:lnSpc>
          <a:spcPct val="95000"/>
        </a:lnSpc>
        <a:spcBef>
          <a:spcPct val="35000"/>
        </a:spcBef>
        <a:spcAft>
          <a:spcPct val="0"/>
        </a:spcAft>
        <a:buClr>
          <a:srgbClr val="FFCC66"/>
        </a:buClr>
        <a:buSzPct val="90000"/>
        <a:buChar char="–"/>
        <a:tabLst>
          <a:tab pos="571500" algn="l"/>
        </a:tabLst>
        <a:defRPr sz="2800" b="1" kern="1200">
          <a:solidFill>
            <a:srgbClr val="F8F8D3"/>
          </a:solidFill>
          <a:latin typeface="+mn-lt"/>
          <a:ea typeface="+mn-ea"/>
          <a:cs typeface="+mn-cs"/>
        </a:defRPr>
      </a:lvl3pPr>
      <a:lvl4pPr marL="1600200" indent="-228600" algn="l" defTabSz="346075" rtl="0" eaLnBrk="0" fontAlgn="base" hangingPunct="0">
        <a:spcBef>
          <a:spcPct val="20000"/>
        </a:spcBef>
        <a:spcAft>
          <a:spcPct val="0"/>
        </a:spcAft>
        <a:buChar char="–"/>
        <a:tabLst>
          <a:tab pos="571500" algn="l"/>
        </a:tabLst>
        <a:defRPr sz="2000" kern="1200">
          <a:solidFill>
            <a:schemeClr val="tx1"/>
          </a:solidFill>
          <a:latin typeface="Times New Roman" panose="02020603050405020304" pitchFamily="18" charset="0"/>
          <a:ea typeface="+mn-ea"/>
          <a:cs typeface="+mn-cs"/>
        </a:defRPr>
      </a:lvl4pPr>
      <a:lvl5pPr marL="2057400" indent="-228600" algn="l" defTabSz="346075" rtl="0" eaLnBrk="0" fontAlgn="base" hangingPunct="0">
        <a:spcBef>
          <a:spcPct val="20000"/>
        </a:spcBef>
        <a:spcAft>
          <a:spcPct val="0"/>
        </a:spcAft>
        <a:buChar char="•"/>
        <a:tabLst>
          <a:tab pos="571500" algn="l"/>
        </a:tabLst>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altLang="en-US" sz="4000"/>
              <a:t>Writing Basic </a:t>
            </a:r>
            <a:br>
              <a:rPr lang="en-US" altLang="en-US" sz="4000"/>
            </a:br>
            <a:r>
              <a:rPr lang="en-US" altLang="en-US" sz="4000"/>
              <a:t>SQL Statements</a:t>
            </a:r>
          </a:p>
        </p:txBody>
      </p:sp>
      <p:grpSp>
        <p:nvGrpSpPr>
          <p:cNvPr id="5129" name="Group 9"/>
          <p:cNvGrpSpPr>
            <a:grpSpLocks/>
          </p:cNvGrpSpPr>
          <p:nvPr/>
        </p:nvGrpSpPr>
        <p:grpSpPr bwMode="auto">
          <a:xfrm>
            <a:off x="8386763" y="6324600"/>
            <a:ext cx="414337" cy="292100"/>
            <a:chOff x="5283" y="3984"/>
            <a:chExt cx="261" cy="184"/>
          </a:xfrm>
        </p:grpSpPr>
        <p:sp>
          <p:nvSpPr>
            <p:cNvPr id="5123" name="Rectangle 3"/>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5125" name="Rectangle 5"/>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Freeform 6"/>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Freeform 7"/>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5128" name="Freeform 8"/>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overrideClrMapping bg1="dk2" tx1="lt1" bg2="dk1" tx2="lt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22338" y="161607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 pos="1658938" algn="l"/>
              </a:tabLst>
              <a:defRPr>
                <a:solidFill>
                  <a:schemeClr val="tx1"/>
                </a:solidFill>
                <a:latin typeface="Arial" panose="020B0604020202020204" pitchFamily="34" charset="0"/>
              </a:defRPr>
            </a:lvl1pPr>
            <a:lvl2pPr algn="l">
              <a:spcBef>
                <a:spcPct val="0"/>
              </a:spcBef>
              <a:tabLst>
                <a:tab pos="1200150" algn="l"/>
                <a:tab pos="1658938" algn="l"/>
              </a:tabLst>
              <a:defRPr>
                <a:solidFill>
                  <a:schemeClr val="tx1"/>
                </a:solidFill>
                <a:latin typeface="Arial" panose="020B0604020202020204" pitchFamily="34" charset="0"/>
              </a:defRPr>
            </a:lvl2pPr>
            <a:lvl3pPr algn="l">
              <a:spcBef>
                <a:spcPct val="0"/>
              </a:spcBef>
              <a:tabLst>
                <a:tab pos="1200150" algn="l"/>
                <a:tab pos="1658938" algn="l"/>
              </a:tabLst>
              <a:defRPr>
                <a:solidFill>
                  <a:schemeClr val="tx1"/>
                </a:solidFill>
                <a:latin typeface="Arial" panose="020B0604020202020204" pitchFamily="34" charset="0"/>
              </a:defRPr>
            </a:lvl3pPr>
            <a:lvl4pPr algn="l">
              <a:spcBef>
                <a:spcPct val="0"/>
              </a:spcBef>
              <a:tabLst>
                <a:tab pos="1200150" algn="l"/>
                <a:tab pos="1658938" algn="l"/>
              </a:tabLst>
              <a:defRPr>
                <a:solidFill>
                  <a:schemeClr val="tx1"/>
                </a:solidFill>
                <a:latin typeface="Arial" panose="020B0604020202020204" pitchFamily="34" charset="0"/>
              </a:defRPr>
            </a:lvl4pPr>
            <a:lvl5pPr algn="l">
              <a:spcBef>
                <a:spcPct val="0"/>
              </a:spcBef>
              <a:tabLst>
                <a:tab pos="1200150" algn="l"/>
                <a:tab pos="1658938" algn="l"/>
              </a:tabLst>
              <a:defRPr>
                <a:solidFill>
                  <a:schemeClr val="tx1"/>
                </a:solidFill>
                <a:latin typeface="Arial" panose="020B0604020202020204" pitchFamily="34" charset="0"/>
              </a:defRPr>
            </a:lvl5pPr>
            <a:lvl6pPr fontAlgn="base">
              <a:spcBef>
                <a:spcPct val="0"/>
              </a:spcBef>
              <a:spcAft>
                <a:spcPct val="0"/>
              </a:spcAft>
              <a:tabLst>
                <a:tab pos="1200150" algn="l"/>
                <a:tab pos="1658938" algn="l"/>
              </a:tabLst>
              <a:defRPr>
                <a:solidFill>
                  <a:schemeClr val="tx1"/>
                </a:solidFill>
                <a:latin typeface="Arial" panose="020B0604020202020204" pitchFamily="34" charset="0"/>
              </a:defRPr>
            </a:lvl6pPr>
            <a:lvl7pPr fontAlgn="base">
              <a:spcBef>
                <a:spcPct val="0"/>
              </a:spcBef>
              <a:spcAft>
                <a:spcPct val="0"/>
              </a:spcAft>
              <a:tabLst>
                <a:tab pos="1200150" algn="l"/>
                <a:tab pos="1658938" algn="l"/>
              </a:tabLst>
              <a:defRPr>
                <a:solidFill>
                  <a:schemeClr val="tx1"/>
                </a:solidFill>
                <a:latin typeface="Arial" panose="020B0604020202020204" pitchFamily="34" charset="0"/>
              </a:defRPr>
            </a:lvl7pPr>
            <a:lvl8pPr fontAlgn="base">
              <a:spcBef>
                <a:spcPct val="0"/>
              </a:spcBef>
              <a:spcAft>
                <a:spcPct val="0"/>
              </a:spcAft>
              <a:tabLst>
                <a:tab pos="1200150" algn="l"/>
                <a:tab pos="1658938" algn="l"/>
              </a:tabLst>
              <a:defRPr>
                <a:solidFill>
                  <a:schemeClr val="tx1"/>
                </a:solidFill>
                <a:latin typeface="Arial" panose="020B0604020202020204" pitchFamily="34" charset="0"/>
              </a:defRPr>
            </a:lvl8pPr>
            <a:lvl9pPr fontAlgn="base">
              <a:spcBef>
                <a:spcPct val="0"/>
              </a:spcBef>
              <a:spcAft>
                <a:spcPct val="0"/>
              </a:spcAft>
              <a:tabLst>
                <a:tab pos="1200150" algn="l"/>
                <a:tab pos="1658938"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23555" name="Rectangle 3"/>
          <p:cNvSpPr>
            <a:spLocks noGrp="1" noChangeArrowheads="1"/>
          </p:cNvSpPr>
          <p:nvPr>
            <p:ph type="title"/>
          </p:nvPr>
        </p:nvSpPr>
        <p:spPr>
          <a:noFill/>
          <a:ln/>
        </p:spPr>
        <p:txBody>
          <a:bodyPr/>
          <a:lstStyle/>
          <a:p>
            <a:r>
              <a:rPr lang="en-US" altLang="en-US"/>
              <a:t>Using Arithmetic Operators</a:t>
            </a:r>
          </a:p>
        </p:txBody>
      </p:sp>
      <p:sp>
        <p:nvSpPr>
          <p:cNvPr id="23556" name="Arc 4"/>
          <p:cNvSpPr>
            <a:spLocks/>
          </p:cNvSpPr>
          <p:nvPr/>
        </p:nvSpPr>
        <p:spPr bwMode="ltGray">
          <a:xfrm>
            <a:off x="5459413" y="25082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 name="Rectangle 5"/>
          <p:cNvSpPr>
            <a:spLocks noChangeArrowheads="1"/>
          </p:cNvSpPr>
          <p:nvPr/>
        </p:nvSpPr>
        <p:spPr bwMode="blackWhite">
          <a:xfrm>
            <a:off x="885825" y="269557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 </a:t>
            </a: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p:txBody>
      </p:sp>
      <p:sp>
        <p:nvSpPr>
          <p:cNvPr id="23558" name="Rectangle 6"/>
          <p:cNvSpPr>
            <a:spLocks noChangeArrowheads="1"/>
          </p:cNvSpPr>
          <p:nvPr/>
        </p:nvSpPr>
        <p:spPr bwMode="ltGray">
          <a:xfrm>
            <a:off x="4267200" y="1711325"/>
            <a:ext cx="1112838" cy="34607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Rectangle 7"/>
          <p:cNvSpPr>
            <a:spLocks noChangeArrowheads="1"/>
          </p:cNvSpPr>
          <p:nvPr/>
        </p:nvSpPr>
        <p:spPr bwMode="ltGray">
          <a:xfrm>
            <a:off x="3789363" y="2724150"/>
            <a:ext cx="1385887" cy="22479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Rectangle 8"/>
          <p:cNvSpPr>
            <a:spLocks noChangeArrowheads="1"/>
          </p:cNvSpPr>
          <p:nvPr/>
        </p:nvSpPr>
        <p:spPr bwMode="blackWhite">
          <a:xfrm>
            <a:off x="925513" y="1603375"/>
            <a:ext cx="729138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1658938" algn="l"/>
              </a:tabLst>
              <a:defRPr>
                <a:solidFill>
                  <a:schemeClr val="tx1"/>
                </a:solidFill>
                <a:latin typeface="Arial" panose="020B0604020202020204" pitchFamily="34" charset="0"/>
              </a:defRPr>
            </a:lvl1pPr>
            <a:lvl2pPr algn="l">
              <a:spcBef>
                <a:spcPct val="0"/>
              </a:spcBef>
              <a:tabLst>
                <a:tab pos="1200150" algn="l"/>
                <a:tab pos="1658938" algn="l"/>
              </a:tabLst>
              <a:defRPr>
                <a:solidFill>
                  <a:schemeClr val="tx1"/>
                </a:solidFill>
                <a:latin typeface="Arial" panose="020B0604020202020204" pitchFamily="34" charset="0"/>
              </a:defRPr>
            </a:lvl2pPr>
            <a:lvl3pPr algn="l">
              <a:spcBef>
                <a:spcPct val="0"/>
              </a:spcBef>
              <a:tabLst>
                <a:tab pos="1200150" algn="l"/>
                <a:tab pos="1658938" algn="l"/>
              </a:tabLst>
              <a:defRPr>
                <a:solidFill>
                  <a:schemeClr val="tx1"/>
                </a:solidFill>
                <a:latin typeface="Arial" panose="020B0604020202020204" pitchFamily="34" charset="0"/>
              </a:defRPr>
            </a:lvl3pPr>
            <a:lvl4pPr algn="l">
              <a:spcBef>
                <a:spcPct val="0"/>
              </a:spcBef>
              <a:tabLst>
                <a:tab pos="1200150" algn="l"/>
                <a:tab pos="1658938" algn="l"/>
              </a:tabLst>
              <a:defRPr>
                <a:solidFill>
                  <a:schemeClr val="tx1"/>
                </a:solidFill>
                <a:latin typeface="Arial" panose="020B0604020202020204" pitchFamily="34" charset="0"/>
              </a:defRPr>
            </a:lvl4pPr>
            <a:lvl5pPr algn="l">
              <a:spcBef>
                <a:spcPct val="0"/>
              </a:spcBef>
              <a:tabLst>
                <a:tab pos="1200150" algn="l"/>
                <a:tab pos="1658938" algn="l"/>
              </a:tabLst>
              <a:defRPr>
                <a:solidFill>
                  <a:schemeClr val="tx1"/>
                </a:solidFill>
                <a:latin typeface="Arial" panose="020B0604020202020204" pitchFamily="34" charset="0"/>
              </a:defRPr>
            </a:lvl5pPr>
            <a:lvl6pPr fontAlgn="base">
              <a:spcBef>
                <a:spcPct val="0"/>
              </a:spcBef>
              <a:spcAft>
                <a:spcPct val="0"/>
              </a:spcAft>
              <a:tabLst>
                <a:tab pos="1200150" algn="l"/>
                <a:tab pos="1658938" algn="l"/>
              </a:tabLst>
              <a:defRPr>
                <a:solidFill>
                  <a:schemeClr val="tx1"/>
                </a:solidFill>
                <a:latin typeface="Arial" panose="020B0604020202020204" pitchFamily="34" charset="0"/>
              </a:defRPr>
            </a:lvl6pPr>
            <a:lvl7pPr fontAlgn="base">
              <a:spcBef>
                <a:spcPct val="0"/>
              </a:spcBef>
              <a:spcAft>
                <a:spcPct val="0"/>
              </a:spcAft>
              <a:tabLst>
                <a:tab pos="1200150" algn="l"/>
                <a:tab pos="1658938" algn="l"/>
              </a:tabLst>
              <a:defRPr>
                <a:solidFill>
                  <a:schemeClr val="tx1"/>
                </a:solidFill>
                <a:latin typeface="Arial" panose="020B0604020202020204" pitchFamily="34" charset="0"/>
              </a:defRPr>
            </a:lvl7pPr>
            <a:lvl8pPr fontAlgn="base">
              <a:spcBef>
                <a:spcPct val="0"/>
              </a:spcBef>
              <a:spcAft>
                <a:spcPct val="0"/>
              </a:spcAft>
              <a:tabLst>
                <a:tab pos="1200150" algn="l"/>
                <a:tab pos="1658938" algn="l"/>
              </a:tabLst>
              <a:defRPr>
                <a:solidFill>
                  <a:schemeClr val="tx1"/>
                </a:solidFill>
                <a:latin typeface="Arial" panose="020B0604020202020204" pitchFamily="34" charset="0"/>
              </a:defRPr>
            </a:lvl8pPr>
            <a:lvl9pPr fontAlgn="base">
              <a:spcBef>
                <a:spcPct val="0"/>
              </a:spcBef>
              <a:spcAft>
                <a:spcPct val="0"/>
              </a:spcAft>
              <a:tabLst>
                <a:tab pos="1200150" algn="l"/>
                <a:tab pos="1658938"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ename, sal, sal+300</a:t>
            </a:r>
          </a:p>
          <a:p>
            <a:pPr>
              <a:lnSpc>
                <a:spcPct val="100000"/>
              </a:lnSpc>
            </a:pPr>
            <a:r>
              <a:rPr lang="en-US" altLang="en-US" sz="1800">
                <a:solidFill>
                  <a:srgbClr val="000000"/>
                </a:solidFill>
                <a:latin typeface="Courier New" panose="02070309020205020404" pitchFamily="49" charset="0"/>
              </a:rPr>
              <a:t>  2  FROM	emp;</a:t>
            </a:r>
          </a:p>
        </p:txBody>
      </p:sp>
      <p:sp>
        <p:nvSpPr>
          <p:cNvPr id="23561" name="Rectangle 9"/>
          <p:cNvSpPr>
            <a:spLocks noChangeArrowheads="1"/>
          </p:cNvSpPr>
          <p:nvPr/>
        </p:nvSpPr>
        <p:spPr bwMode="blackWhite">
          <a:xfrm>
            <a:off x="889000" y="2682875"/>
            <a:ext cx="73406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ENAME            SAL   SAL+300</a:t>
            </a:r>
          </a:p>
          <a:p>
            <a:pPr algn="l">
              <a:lnSpc>
                <a:spcPct val="100000"/>
              </a:lnSpc>
              <a:spcBef>
                <a:spcPct val="0"/>
              </a:spcBef>
            </a:pPr>
            <a:r>
              <a:rPr lang="en-US" altLang="en-US" sz="1800">
                <a:solidFill>
                  <a:srgbClr val="000000"/>
                </a:solidFill>
                <a:latin typeface="Courier New" panose="02070309020205020404" pitchFamily="49" charset="0"/>
              </a:rPr>
              <a:t>---------- --------- ---------</a:t>
            </a:r>
          </a:p>
          <a:p>
            <a:pPr algn="l">
              <a:lnSpc>
                <a:spcPct val="100000"/>
              </a:lnSpc>
              <a:spcBef>
                <a:spcPct val="0"/>
              </a:spcBef>
            </a:pPr>
            <a:r>
              <a:rPr lang="en-US" altLang="en-US" sz="1800">
                <a:solidFill>
                  <a:srgbClr val="000000"/>
                </a:solidFill>
                <a:latin typeface="Courier New" panose="02070309020205020404" pitchFamily="49" charset="0"/>
              </a:rPr>
              <a:t>KING            5000      5300</a:t>
            </a:r>
          </a:p>
          <a:p>
            <a:pPr algn="l">
              <a:lnSpc>
                <a:spcPct val="100000"/>
              </a:lnSpc>
              <a:spcBef>
                <a:spcPct val="0"/>
              </a:spcBef>
            </a:pPr>
            <a:r>
              <a:rPr lang="en-US" altLang="en-US" sz="1800">
                <a:solidFill>
                  <a:srgbClr val="000000"/>
                </a:solidFill>
                <a:latin typeface="Courier New" panose="02070309020205020404" pitchFamily="49" charset="0"/>
              </a:rPr>
              <a:t>BLAKE           2850      3150</a:t>
            </a:r>
          </a:p>
          <a:p>
            <a:pPr algn="l">
              <a:lnSpc>
                <a:spcPct val="100000"/>
              </a:lnSpc>
              <a:spcBef>
                <a:spcPct val="0"/>
              </a:spcBef>
            </a:pPr>
            <a:r>
              <a:rPr lang="en-US" altLang="en-US" sz="1800">
                <a:solidFill>
                  <a:srgbClr val="000000"/>
                </a:solidFill>
                <a:latin typeface="Courier New" panose="02070309020205020404" pitchFamily="49" charset="0"/>
              </a:rPr>
              <a:t>CLARK           2450      2750</a:t>
            </a:r>
          </a:p>
          <a:p>
            <a:pPr algn="l">
              <a:lnSpc>
                <a:spcPct val="100000"/>
              </a:lnSpc>
              <a:spcBef>
                <a:spcPct val="0"/>
              </a:spcBef>
            </a:pPr>
            <a:r>
              <a:rPr lang="en-US" altLang="en-US" sz="1800">
                <a:solidFill>
                  <a:srgbClr val="000000"/>
                </a:solidFill>
                <a:latin typeface="Courier New" panose="02070309020205020404" pitchFamily="49" charset="0"/>
              </a:rPr>
              <a:t>JONES           2975      3275</a:t>
            </a:r>
          </a:p>
          <a:p>
            <a:pPr algn="l">
              <a:lnSpc>
                <a:spcPct val="100000"/>
              </a:lnSpc>
              <a:spcBef>
                <a:spcPct val="0"/>
              </a:spcBef>
            </a:pPr>
            <a:r>
              <a:rPr lang="en-US" altLang="en-US" sz="1800">
                <a:solidFill>
                  <a:srgbClr val="000000"/>
                </a:solidFill>
                <a:latin typeface="Courier New" panose="02070309020205020404" pitchFamily="49" charset="0"/>
              </a:rPr>
              <a:t>MARTIN          1250      1550</a:t>
            </a:r>
          </a:p>
          <a:p>
            <a:pPr algn="l">
              <a:lnSpc>
                <a:spcPct val="100000"/>
              </a:lnSpc>
              <a:spcBef>
                <a:spcPct val="0"/>
              </a:spcBef>
            </a:pPr>
            <a:r>
              <a:rPr lang="en-US" altLang="en-US" sz="1800">
                <a:solidFill>
                  <a:srgbClr val="000000"/>
                </a:solidFill>
                <a:latin typeface="Courier New" panose="02070309020205020404" pitchFamily="49" charset="0"/>
              </a:rPr>
              <a:t>ALLEN           1600      1900</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14 rows selected.</a:t>
            </a:r>
          </a:p>
        </p:txBody>
      </p:sp>
      <p:grpSp>
        <p:nvGrpSpPr>
          <p:cNvPr id="23568" name="Group 16"/>
          <p:cNvGrpSpPr>
            <a:grpSpLocks/>
          </p:cNvGrpSpPr>
          <p:nvPr/>
        </p:nvGrpSpPr>
        <p:grpSpPr bwMode="auto">
          <a:xfrm>
            <a:off x="8386763" y="6324600"/>
            <a:ext cx="414337" cy="292100"/>
            <a:chOff x="5283" y="3984"/>
            <a:chExt cx="261" cy="184"/>
          </a:xfrm>
        </p:grpSpPr>
        <p:sp>
          <p:nvSpPr>
            <p:cNvPr id="23562" name="Rectangle 10"/>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Rectangle 11"/>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23564" name="Rectangle 12"/>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Freeform 13"/>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6" name="Freeform 14"/>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23567" name="Freeform 15"/>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ipe(left)">
                                      <p:cBhvr>
                                        <p:cTn id="7" dur="500"/>
                                        <p:tgtEl>
                                          <p:spTgt spid="2355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559"/>
                                        </p:tgtEl>
                                        <p:attrNameLst>
                                          <p:attrName>style.visibility</p:attrName>
                                        </p:attrNameLst>
                                      </p:cBhvr>
                                      <p:to>
                                        <p:strVal val="visible"/>
                                      </p:to>
                                    </p:set>
                                    <p:animEffect transition="in" filter="wipe(up)">
                                      <p:cBhvr>
                                        <p:cTn id="11" dur="500"/>
                                        <p:tgtEl>
                                          <p:spTgt spid="23559"/>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3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35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ltLang="en-US"/>
              <a:t>Operator Precedence</a:t>
            </a:r>
          </a:p>
        </p:txBody>
      </p:sp>
      <p:sp>
        <p:nvSpPr>
          <p:cNvPr id="25603" name="Rectangle 3"/>
          <p:cNvSpPr>
            <a:spLocks noGrp="1" noChangeArrowheads="1"/>
          </p:cNvSpPr>
          <p:nvPr>
            <p:ph type="body" idx="1"/>
          </p:nvPr>
        </p:nvSpPr>
        <p:spPr>
          <a:xfrm>
            <a:off x="860425" y="2443163"/>
            <a:ext cx="7385050" cy="3235325"/>
          </a:xfrm>
          <a:noFill/>
          <a:ln/>
        </p:spPr>
        <p:txBody>
          <a:bodyPr/>
          <a:lstStyle/>
          <a:p>
            <a:pPr lvl="1"/>
            <a:r>
              <a:rPr lang="en-US" altLang="en-US"/>
              <a:t>Multiplication and division take priority over addition and subtraction.</a:t>
            </a:r>
          </a:p>
          <a:p>
            <a:pPr lvl="1"/>
            <a:r>
              <a:rPr lang="en-US" altLang="en-US"/>
              <a:t>Operators of the same priority are evaluated from left to right.</a:t>
            </a:r>
          </a:p>
          <a:p>
            <a:pPr lvl="1"/>
            <a:r>
              <a:rPr lang="en-US" altLang="en-US"/>
              <a:t>Parentheses are used to force prioritized evaluation and to clarify statements.</a:t>
            </a:r>
          </a:p>
        </p:txBody>
      </p:sp>
      <p:grpSp>
        <p:nvGrpSpPr>
          <p:cNvPr id="25609" name="Group 9"/>
          <p:cNvGrpSpPr>
            <a:grpSpLocks/>
          </p:cNvGrpSpPr>
          <p:nvPr/>
        </p:nvGrpSpPr>
        <p:grpSpPr bwMode="auto">
          <a:xfrm>
            <a:off x="2952750" y="1358900"/>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pPr>
              <a:endParaRPr lang="en-US" altLang="en-US" sz="2000">
                <a:solidFill>
                  <a:srgbClr val="FFFFCC"/>
                </a:solidFill>
                <a:effectLst>
                  <a:outerShdw blurRad="38100" dist="38100" dir="2700000" algn="tl">
                    <a:srgbClr val="000000"/>
                  </a:outerShdw>
                </a:effectLst>
                <a:latin typeface="Arial" panose="020B0604020202020204" pitchFamily="34" charset="0"/>
              </a:endParaRPr>
            </a:p>
            <a:p>
              <a:pPr>
                <a:lnSpc>
                  <a:spcPct val="100000"/>
                </a:lnSpc>
                <a:spcBef>
                  <a:spcPct val="0"/>
                </a:spcBef>
              </a:pPr>
              <a:endParaRPr lang="en-US" altLang="en-US" sz="2000">
                <a:solidFill>
                  <a:srgbClr val="FFFFCC"/>
                </a:solidFill>
                <a:effectLst>
                  <a:outerShdw blurRad="38100" dist="38100" dir="2700000" algn="tl">
                    <a:srgbClr val="000000"/>
                  </a:outerShdw>
                </a:effectLst>
                <a:latin typeface="Arial" panose="020B0604020202020204" pitchFamily="34" charset="0"/>
              </a:endParaRPr>
            </a:p>
          </p:txBody>
        </p:sp>
        <p:sp>
          <p:nvSpPr>
            <p:cNvPr id="25605" name="Rectangle 5"/>
            <p:cNvSpPr>
              <a:spLocks noChangeArrowheads="1"/>
            </p:cNvSpPr>
            <p:nvPr/>
          </p:nvSpPr>
          <p:spPr bwMode="blackWhite">
            <a:xfrm>
              <a:off x="1860" y="1072"/>
              <a:ext cx="480" cy="308"/>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p>
              <a:pPr>
                <a:lnSpc>
                  <a:spcPct val="100000"/>
                </a:lnSpc>
                <a:spcBef>
                  <a:spcPct val="0"/>
                </a:spcBef>
              </a:pPr>
              <a:r>
                <a:rPr lang="en-US" altLang="en-US" sz="4400">
                  <a:solidFill>
                    <a:srgbClr val="FFFFCC"/>
                  </a:solidFill>
                  <a:effectLst>
                    <a:outerShdw blurRad="38100" dist="38100" dir="2700000" algn="tl">
                      <a:srgbClr val="000000"/>
                    </a:outerShdw>
                  </a:effectLst>
                  <a:latin typeface="Arial" panose="020B0604020202020204" pitchFamily="34" charset="0"/>
                </a:rPr>
                <a:t>*</a:t>
              </a:r>
            </a:p>
          </p:txBody>
        </p:sp>
        <p:sp>
          <p:nvSpPr>
            <p:cNvPr id="25606" name="Rectangle 6"/>
            <p:cNvSpPr>
              <a:spLocks noChangeArrowheads="1"/>
            </p:cNvSpPr>
            <p:nvPr/>
          </p:nvSpPr>
          <p:spPr bwMode="blackWhite">
            <a:xfrm>
              <a:off x="2298" y="988"/>
              <a:ext cx="480" cy="308"/>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p>
              <a:pPr>
                <a:lnSpc>
                  <a:spcPct val="100000"/>
                </a:lnSpc>
                <a:spcBef>
                  <a:spcPct val="0"/>
                </a:spcBef>
              </a:pPr>
              <a:r>
                <a:rPr lang="en-US" altLang="en-US" sz="3600">
                  <a:solidFill>
                    <a:srgbClr val="FFFFCC"/>
                  </a:solidFill>
                  <a:effectLst>
                    <a:outerShdw blurRad="38100" dist="38100" dir="2700000" algn="tl">
                      <a:srgbClr val="000000"/>
                    </a:outerShdw>
                  </a:effectLst>
                  <a:latin typeface="Arial" panose="020B0604020202020204" pitchFamily="34" charset="0"/>
                </a:rPr>
                <a:t>/</a:t>
              </a:r>
            </a:p>
          </p:txBody>
        </p:sp>
        <p:sp>
          <p:nvSpPr>
            <p:cNvPr id="25607" name="Rectangle 7"/>
            <p:cNvSpPr>
              <a:spLocks noChangeArrowheads="1"/>
            </p:cNvSpPr>
            <p:nvPr/>
          </p:nvSpPr>
          <p:spPr bwMode="blackWhite">
            <a:xfrm>
              <a:off x="2720" y="988"/>
              <a:ext cx="480" cy="308"/>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p>
              <a:pPr>
                <a:lnSpc>
                  <a:spcPct val="100000"/>
                </a:lnSpc>
                <a:spcBef>
                  <a:spcPct val="0"/>
                </a:spcBef>
              </a:pPr>
              <a:r>
                <a:rPr lang="en-US" altLang="en-US" sz="3600">
                  <a:solidFill>
                    <a:srgbClr val="FFFFCC"/>
                  </a:solidFill>
                  <a:effectLst>
                    <a:outerShdw blurRad="38100" dist="38100" dir="2700000" algn="tl">
                      <a:srgbClr val="000000"/>
                    </a:outerShdw>
                  </a:effectLst>
                  <a:latin typeface="Arial" panose="020B0604020202020204" pitchFamily="34" charset="0"/>
                </a:rPr>
                <a:t>+</a:t>
              </a:r>
            </a:p>
          </p:txBody>
        </p:sp>
        <p:sp>
          <p:nvSpPr>
            <p:cNvPr id="25608" name="Rectangle 8"/>
            <p:cNvSpPr>
              <a:spLocks noChangeArrowheads="1"/>
            </p:cNvSpPr>
            <p:nvPr/>
          </p:nvSpPr>
          <p:spPr bwMode="blackWhite">
            <a:xfrm>
              <a:off x="3205" y="856"/>
              <a:ext cx="480" cy="308"/>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p>
              <a:pPr>
                <a:lnSpc>
                  <a:spcPct val="100000"/>
                </a:lnSpc>
                <a:spcBef>
                  <a:spcPct val="0"/>
                </a:spcBef>
              </a:pPr>
              <a:r>
                <a:rPr lang="en-US" altLang="en-US" sz="3600">
                  <a:solidFill>
                    <a:srgbClr val="FFFFCC"/>
                  </a:solidFill>
                  <a:effectLst>
                    <a:outerShdw blurRad="38100" dist="38100" dir="2700000" algn="tl">
                      <a:srgbClr val="000000"/>
                    </a:outerShdw>
                  </a:effectLst>
                  <a:latin typeface="Arial" panose="020B0604020202020204" pitchFamily="34" charset="0"/>
                </a:rPr>
                <a:t>_</a:t>
              </a:r>
            </a:p>
          </p:txBody>
        </p:sp>
      </p:grpSp>
      <p:grpSp>
        <p:nvGrpSpPr>
          <p:cNvPr id="25616" name="Group 16"/>
          <p:cNvGrpSpPr>
            <a:grpSpLocks/>
          </p:cNvGrpSpPr>
          <p:nvPr/>
        </p:nvGrpSpPr>
        <p:grpSpPr bwMode="auto">
          <a:xfrm>
            <a:off x="8386763" y="6324600"/>
            <a:ext cx="414337" cy="292100"/>
            <a:chOff x="5283" y="3984"/>
            <a:chExt cx="261" cy="184"/>
          </a:xfrm>
        </p:grpSpPr>
        <p:sp>
          <p:nvSpPr>
            <p:cNvPr id="25610" name="Rectangle 10"/>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Rectangle 11"/>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25612" name="Rectangle 12"/>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Freeform 13"/>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Freeform 14"/>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25615" name="Freeform 15"/>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5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27100" y="16160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27651" name="Rectangle 3"/>
          <p:cNvSpPr>
            <a:spLocks noChangeArrowheads="1"/>
          </p:cNvSpPr>
          <p:nvPr/>
        </p:nvSpPr>
        <p:spPr bwMode="blackWhite">
          <a:xfrm>
            <a:off x="920750" y="270192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 </a:t>
            </a: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p:txBody>
      </p:sp>
      <p:sp>
        <p:nvSpPr>
          <p:cNvPr id="27652" name="Rectangle 4"/>
          <p:cNvSpPr>
            <a:spLocks noGrp="1" noChangeArrowheads="1"/>
          </p:cNvSpPr>
          <p:nvPr>
            <p:ph type="title"/>
          </p:nvPr>
        </p:nvSpPr>
        <p:spPr>
          <a:noFill/>
          <a:ln/>
        </p:spPr>
        <p:txBody>
          <a:bodyPr/>
          <a:lstStyle/>
          <a:p>
            <a:r>
              <a:rPr lang="en-US" altLang="en-US"/>
              <a:t>Operator Precedence</a:t>
            </a:r>
          </a:p>
        </p:txBody>
      </p:sp>
      <p:grpSp>
        <p:nvGrpSpPr>
          <p:cNvPr id="27655" name="Group 7"/>
          <p:cNvGrpSpPr>
            <a:grpSpLocks/>
          </p:cNvGrpSpPr>
          <p:nvPr/>
        </p:nvGrpSpPr>
        <p:grpSpPr bwMode="auto">
          <a:xfrm>
            <a:off x="3894138" y="1711325"/>
            <a:ext cx="1919287" cy="3260725"/>
            <a:chOff x="2453" y="1078"/>
            <a:chExt cx="1209" cy="2054"/>
          </a:xfrm>
        </p:grpSpPr>
        <p:sp>
          <p:nvSpPr>
            <p:cNvPr id="27653" name="Rectangle 5"/>
            <p:cNvSpPr>
              <a:spLocks noChangeArrowheads="1"/>
            </p:cNvSpPr>
            <p:nvPr/>
          </p:nvSpPr>
          <p:spPr bwMode="ltGray">
            <a:xfrm>
              <a:off x="2672" y="1078"/>
              <a:ext cx="990" cy="2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2453" y="1742"/>
              <a:ext cx="919" cy="139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6" name="Rectangle 8"/>
          <p:cNvSpPr>
            <a:spLocks noChangeArrowheads="1"/>
          </p:cNvSpPr>
          <p:nvPr/>
        </p:nvSpPr>
        <p:spPr bwMode="blackWhite">
          <a:xfrm>
            <a:off x="933450" y="1603375"/>
            <a:ext cx="73152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ename, sal, 12*sal+100</a:t>
            </a:r>
          </a:p>
          <a:p>
            <a:pPr>
              <a:lnSpc>
                <a:spcPct val="100000"/>
              </a:lnSpc>
            </a:pPr>
            <a:r>
              <a:rPr lang="en-US" altLang="en-US" sz="1800">
                <a:solidFill>
                  <a:srgbClr val="000000"/>
                </a:solidFill>
                <a:latin typeface="Courier New" panose="02070309020205020404" pitchFamily="49" charset="0"/>
              </a:rPr>
              <a:t>  2  FROM   emp;</a:t>
            </a:r>
          </a:p>
        </p:txBody>
      </p:sp>
      <p:sp>
        <p:nvSpPr>
          <p:cNvPr id="27657" name="Rectangle 9"/>
          <p:cNvSpPr>
            <a:spLocks noChangeArrowheads="1"/>
          </p:cNvSpPr>
          <p:nvPr/>
        </p:nvSpPr>
        <p:spPr bwMode="blackWhite">
          <a:xfrm>
            <a:off x="952500" y="2714625"/>
            <a:ext cx="72898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ENAME            SAL 12*SAL+100</a:t>
            </a:r>
          </a:p>
          <a:p>
            <a:pPr algn="l">
              <a:lnSpc>
                <a:spcPct val="100000"/>
              </a:lnSpc>
              <a:spcBef>
                <a:spcPct val="0"/>
              </a:spcBef>
            </a:pPr>
            <a:r>
              <a:rPr lang="en-US" altLang="en-US" sz="1800">
                <a:solidFill>
                  <a:srgbClr val="000000"/>
                </a:solidFill>
                <a:latin typeface="Courier New" panose="02070309020205020404" pitchFamily="49" charset="0"/>
              </a:rPr>
              <a:t>---------- --------- ----------</a:t>
            </a:r>
          </a:p>
          <a:p>
            <a:pPr algn="l">
              <a:lnSpc>
                <a:spcPct val="100000"/>
              </a:lnSpc>
              <a:spcBef>
                <a:spcPct val="0"/>
              </a:spcBef>
            </a:pPr>
            <a:r>
              <a:rPr lang="en-US" altLang="en-US" sz="1800">
                <a:solidFill>
                  <a:srgbClr val="000000"/>
                </a:solidFill>
                <a:latin typeface="Courier New" panose="02070309020205020404" pitchFamily="49" charset="0"/>
              </a:rPr>
              <a:t>KING            5000      60100</a:t>
            </a:r>
          </a:p>
          <a:p>
            <a:pPr algn="l">
              <a:lnSpc>
                <a:spcPct val="100000"/>
              </a:lnSpc>
              <a:spcBef>
                <a:spcPct val="0"/>
              </a:spcBef>
            </a:pPr>
            <a:r>
              <a:rPr lang="en-US" altLang="en-US" sz="1800">
                <a:solidFill>
                  <a:srgbClr val="000000"/>
                </a:solidFill>
                <a:latin typeface="Courier New" panose="02070309020205020404" pitchFamily="49" charset="0"/>
              </a:rPr>
              <a:t>BLAKE           2850      34300</a:t>
            </a:r>
          </a:p>
          <a:p>
            <a:pPr algn="l">
              <a:lnSpc>
                <a:spcPct val="100000"/>
              </a:lnSpc>
              <a:spcBef>
                <a:spcPct val="0"/>
              </a:spcBef>
            </a:pPr>
            <a:r>
              <a:rPr lang="en-US" altLang="en-US" sz="1800">
                <a:solidFill>
                  <a:srgbClr val="000000"/>
                </a:solidFill>
                <a:latin typeface="Courier New" panose="02070309020205020404" pitchFamily="49" charset="0"/>
              </a:rPr>
              <a:t>CLARK           2450      29500</a:t>
            </a:r>
          </a:p>
          <a:p>
            <a:pPr algn="l">
              <a:lnSpc>
                <a:spcPct val="100000"/>
              </a:lnSpc>
              <a:spcBef>
                <a:spcPct val="0"/>
              </a:spcBef>
            </a:pPr>
            <a:r>
              <a:rPr lang="en-US" altLang="en-US" sz="1800">
                <a:solidFill>
                  <a:srgbClr val="000000"/>
                </a:solidFill>
                <a:latin typeface="Courier New" panose="02070309020205020404" pitchFamily="49" charset="0"/>
              </a:rPr>
              <a:t>JONES           2975      35800</a:t>
            </a:r>
          </a:p>
          <a:p>
            <a:pPr algn="l">
              <a:lnSpc>
                <a:spcPct val="100000"/>
              </a:lnSpc>
              <a:spcBef>
                <a:spcPct val="0"/>
              </a:spcBef>
            </a:pPr>
            <a:r>
              <a:rPr lang="en-US" altLang="en-US" sz="1800">
                <a:solidFill>
                  <a:srgbClr val="000000"/>
                </a:solidFill>
                <a:latin typeface="Courier New" panose="02070309020205020404" pitchFamily="49" charset="0"/>
              </a:rPr>
              <a:t>MARTIN          1250      15100</a:t>
            </a:r>
          </a:p>
          <a:p>
            <a:pPr algn="l">
              <a:lnSpc>
                <a:spcPct val="100000"/>
              </a:lnSpc>
              <a:spcBef>
                <a:spcPct val="0"/>
              </a:spcBef>
            </a:pPr>
            <a:r>
              <a:rPr lang="en-US" altLang="en-US" sz="1800">
                <a:solidFill>
                  <a:srgbClr val="000000"/>
                </a:solidFill>
                <a:latin typeface="Courier New" panose="02070309020205020404" pitchFamily="49" charset="0"/>
              </a:rPr>
              <a:t>ALLEN           1600      19300</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14 rows selected.</a:t>
            </a:r>
          </a:p>
        </p:txBody>
      </p:sp>
      <p:grpSp>
        <p:nvGrpSpPr>
          <p:cNvPr id="27664" name="Group 16"/>
          <p:cNvGrpSpPr>
            <a:grpSpLocks/>
          </p:cNvGrpSpPr>
          <p:nvPr/>
        </p:nvGrpSpPr>
        <p:grpSpPr bwMode="auto">
          <a:xfrm>
            <a:off x="8386763" y="6324600"/>
            <a:ext cx="414337" cy="292100"/>
            <a:chOff x="5283" y="3984"/>
            <a:chExt cx="261" cy="184"/>
          </a:xfrm>
        </p:grpSpPr>
        <p:sp>
          <p:nvSpPr>
            <p:cNvPr id="27658" name="Rectangle 10"/>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 name="Rectangle 11"/>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27660" name="Rectangle 12"/>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Freeform 13"/>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Freeform 14"/>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27663" name="Freeform 15"/>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7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857250" y="1606550"/>
            <a:ext cx="7435850" cy="8572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29699" name="Rectangle 3"/>
          <p:cNvSpPr>
            <a:spLocks noChangeArrowheads="1"/>
          </p:cNvSpPr>
          <p:nvPr/>
        </p:nvSpPr>
        <p:spPr bwMode="blackWhite">
          <a:xfrm>
            <a:off x="844550" y="2701925"/>
            <a:ext cx="7448550" cy="258921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 </a:t>
            </a: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p:txBody>
      </p:sp>
      <p:sp>
        <p:nvSpPr>
          <p:cNvPr id="29700" name="Rectangle 4"/>
          <p:cNvSpPr>
            <a:spLocks noGrp="1" noChangeArrowheads="1"/>
          </p:cNvSpPr>
          <p:nvPr>
            <p:ph type="title"/>
          </p:nvPr>
        </p:nvSpPr>
        <p:spPr>
          <a:noFill/>
          <a:ln/>
        </p:spPr>
        <p:txBody>
          <a:bodyPr/>
          <a:lstStyle/>
          <a:p>
            <a:r>
              <a:rPr lang="en-US" altLang="en-US"/>
              <a:t>Using Parentheses</a:t>
            </a:r>
          </a:p>
        </p:txBody>
      </p:sp>
      <p:grpSp>
        <p:nvGrpSpPr>
          <p:cNvPr id="29703" name="Group 7"/>
          <p:cNvGrpSpPr>
            <a:grpSpLocks/>
          </p:cNvGrpSpPr>
          <p:nvPr/>
        </p:nvGrpSpPr>
        <p:grpSpPr bwMode="auto">
          <a:xfrm>
            <a:off x="3786188" y="1714500"/>
            <a:ext cx="2171700" cy="2970213"/>
            <a:chOff x="2385" y="1080"/>
            <a:chExt cx="1368" cy="1871"/>
          </a:xfrm>
        </p:grpSpPr>
        <p:sp>
          <p:nvSpPr>
            <p:cNvPr id="29701" name="Rectangle 5"/>
            <p:cNvSpPr>
              <a:spLocks noChangeArrowheads="1"/>
            </p:cNvSpPr>
            <p:nvPr/>
          </p:nvSpPr>
          <p:spPr bwMode="ltGray">
            <a:xfrm>
              <a:off x="2639" y="1080"/>
              <a:ext cx="1114" cy="24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ChangeArrowheads="1"/>
            </p:cNvSpPr>
            <p:nvPr/>
          </p:nvSpPr>
          <p:spPr bwMode="ltGray">
            <a:xfrm>
              <a:off x="2385" y="1740"/>
              <a:ext cx="1077" cy="121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4" name="Rectangle 8"/>
          <p:cNvSpPr>
            <a:spLocks noChangeArrowheads="1"/>
          </p:cNvSpPr>
          <p:nvPr/>
        </p:nvSpPr>
        <p:spPr bwMode="blackWhite">
          <a:xfrm>
            <a:off x="863600" y="1593850"/>
            <a:ext cx="746125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ename, sal, 12*(sal+100)</a:t>
            </a:r>
          </a:p>
          <a:p>
            <a:pPr>
              <a:lnSpc>
                <a:spcPct val="100000"/>
              </a:lnSpc>
            </a:pPr>
            <a:r>
              <a:rPr lang="en-US" altLang="en-US" sz="1800">
                <a:solidFill>
                  <a:srgbClr val="000000"/>
                </a:solidFill>
                <a:latin typeface="Courier New" panose="02070309020205020404" pitchFamily="49" charset="0"/>
              </a:rPr>
              <a:t>  2  FROM   emp;</a:t>
            </a:r>
          </a:p>
        </p:txBody>
      </p:sp>
      <p:sp>
        <p:nvSpPr>
          <p:cNvPr id="29705" name="Rectangle 9"/>
          <p:cNvSpPr>
            <a:spLocks noChangeArrowheads="1"/>
          </p:cNvSpPr>
          <p:nvPr/>
        </p:nvSpPr>
        <p:spPr bwMode="blackWhite">
          <a:xfrm>
            <a:off x="876300" y="2714625"/>
            <a:ext cx="742315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ENAME            SAL 12*(SAL+100)</a:t>
            </a:r>
          </a:p>
          <a:p>
            <a:pPr algn="l">
              <a:lnSpc>
                <a:spcPct val="100000"/>
              </a:lnSpc>
              <a:spcBef>
                <a:spcPct val="0"/>
              </a:spcBef>
            </a:pPr>
            <a:r>
              <a:rPr lang="en-US" altLang="en-US" sz="1800">
                <a:solidFill>
                  <a:srgbClr val="000000"/>
                </a:solidFill>
                <a:latin typeface="Courier New" panose="02070309020205020404" pitchFamily="49" charset="0"/>
              </a:rPr>
              <a:t>---------- --------- -----------</a:t>
            </a:r>
          </a:p>
          <a:p>
            <a:pPr algn="l">
              <a:lnSpc>
                <a:spcPct val="100000"/>
              </a:lnSpc>
              <a:spcBef>
                <a:spcPct val="0"/>
              </a:spcBef>
            </a:pPr>
            <a:r>
              <a:rPr lang="en-US" altLang="en-US" sz="1800">
                <a:solidFill>
                  <a:srgbClr val="000000"/>
                </a:solidFill>
                <a:latin typeface="Courier New" panose="02070309020205020404" pitchFamily="49" charset="0"/>
              </a:rPr>
              <a:t>KING            5000       61200</a:t>
            </a:r>
          </a:p>
          <a:p>
            <a:pPr algn="l">
              <a:lnSpc>
                <a:spcPct val="100000"/>
              </a:lnSpc>
              <a:spcBef>
                <a:spcPct val="0"/>
              </a:spcBef>
            </a:pPr>
            <a:r>
              <a:rPr lang="en-US" altLang="en-US" sz="1800">
                <a:solidFill>
                  <a:srgbClr val="000000"/>
                </a:solidFill>
                <a:latin typeface="Courier New" panose="02070309020205020404" pitchFamily="49" charset="0"/>
              </a:rPr>
              <a:t>BLAKE           2850       35400</a:t>
            </a:r>
          </a:p>
          <a:p>
            <a:pPr algn="l">
              <a:lnSpc>
                <a:spcPct val="100000"/>
              </a:lnSpc>
              <a:spcBef>
                <a:spcPct val="0"/>
              </a:spcBef>
            </a:pPr>
            <a:r>
              <a:rPr lang="en-US" altLang="en-US" sz="1800">
                <a:solidFill>
                  <a:srgbClr val="000000"/>
                </a:solidFill>
                <a:latin typeface="Courier New" panose="02070309020205020404" pitchFamily="49" charset="0"/>
              </a:rPr>
              <a:t>CLARK           2450       30600</a:t>
            </a:r>
          </a:p>
          <a:p>
            <a:pPr algn="l">
              <a:lnSpc>
                <a:spcPct val="100000"/>
              </a:lnSpc>
              <a:spcBef>
                <a:spcPct val="0"/>
              </a:spcBef>
            </a:pPr>
            <a:r>
              <a:rPr lang="en-US" altLang="en-US" sz="1800">
                <a:solidFill>
                  <a:srgbClr val="000000"/>
                </a:solidFill>
                <a:latin typeface="Courier New" panose="02070309020205020404" pitchFamily="49" charset="0"/>
              </a:rPr>
              <a:t>JONES           2975       36900</a:t>
            </a:r>
          </a:p>
          <a:p>
            <a:pPr algn="l">
              <a:lnSpc>
                <a:spcPct val="100000"/>
              </a:lnSpc>
              <a:spcBef>
                <a:spcPct val="0"/>
              </a:spcBef>
            </a:pPr>
            <a:r>
              <a:rPr lang="en-US" altLang="en-US" sz="1800">
                <a:solidFill>
                  <a:srgbClr val="000000"/>
                </a:solidFill>
                <a:latin typeface="Courier New" panose="02070309020205020404" pitchFamily="49" charset="0"/>
              </a:rPr>
              <a:t>MARTIN          1250       16200</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14 rows selected.</a:t>
            </a:r>
          </a:p>
        </p:txBody>
      </p:sp>
      <p:grpSp>
        <p:nvGrpSpPr>
          <p:cNvPr id="29712" name="Group 16"/>
          <p:cNvGrpSpPr>
            <a:grpSpLocks/>
          </p:cNvGrpSpPr>
          <p:nvPr/>
        </p:nvGrpSpPr>
        <p:grpSpPr bwMode="auto">
          <a:xfrm>
            <a:off x="8386763" y="6324600"/>
            <a:ext cx="414337" cy="292100"/>
            <a:chOff x="5283" y="3984"/>
            <a:chExt cx="261" cy="184"/>
          </a:xfrm>
        </p:grpSpPr>
        <p:sp>
          <p:nvSpPr>
            <p:cNvPr id="29706" name="Rectangle 10"/>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Rectangle 11"/>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29708" name="Rectangle 12"/>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Freeform 13"/>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Freeform 14"/>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29711" name="Freeform 15"/>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9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06463" y="389890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lstStyle/>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p:txBody>
      </p:sp>
      <p:sp>
        <p:nvSpPr>
          <p:cNvPr id="31747" name="Rectangle 3"/>
          <p:cNvSpPr>
            <a:spLocks noChangeArrowheads="1"/>
          </p:cNvSpPr>
          <p:nvPr/>
        </p:nvSpPr>
        <p:spPr bwMode="blackWhite">
          <a:xfrm>
            <a:off x="919163" y="294163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601788" algn="l"/>
              </a:tabLst>
              <a:defRPr>
                <a:solidFill>
                  <a:schemeClr val="tx1"/>
                </a:solidFill>
                <a:latin typeface="Arial" panose="020B0604020202020204" pitchFamily="34" charset="0"/>
              </a:defRPr>
            </a:lvl1pPr>
            <a:lvl2pPr algn="l">
              <a:spcBef>
                <a:spcPct val="0"/>
              </a:spcBef>
              <a:tabLst>
                <a:tab pos="1601788" algn="l"/>
              </a:tabLst>
              <a:defRPr>
                <a:solidFill>
                  <a:schemeClr val="tx1"/>
                </a:solidFill>
                <a:latin typeface="Arial" panose="020B0604020202020204" pitchFamily="34" charset="0"/>
              </a:defRPr>
            </a:lvl2pPr>
            <a:lvl3pPr algn="l">
              <a:spcBef>
                <a:spcPct val="0"/>
              </a:spcBef>
              <a:tabLst>
                <a:tab pos="1601788" algn="l"/>
              </a:tabLst>
              <a:defRPr>
                <a:solidFill>
                  <a:schemeClr val="tx1"/>
                </a:solidFill>
                <a:latin typeface="Arial" panose="020B0604020202020204" pitchFamily="34" charset="0"/>
              </a:defRPr>
            </a:lvl3pPr>
            <a:lvl4pPr algn="l">
              <a:spcBef>
                <a:spcPct val="0"/>
              </a:spcBef>
              <a:tabLst>
                <a:tab pos="1601788" algn="l"/>
              </a:tabLst>
              <a:defRPr>
                <a:solidFill>
                  <a:schemeClr val="tx1"/>
                </a:solidFill>
                <a:latin typeface="Arial" panose="020B0604020202020204" pitchFamily="34" charset="0"/>
              </a:defRPr>
            </a:lvl4pPr>
            <a:lvl5pPr algn="l">
              <a:spcBef>
                <a:spcPct val="0"/>
              </a:spcBef>
              <a:tabLst>
                <a:tab pos="1601788" algn="l"/>
              </a:tabLst>
              <a:defRPr>
                <a:solidFill>
                  <a:schemeClr val="tx1"/>
                </a:solidFill>
                <a:latin typeface="Arial" panose="020B0604020202020204" pitchFamily="34" charset="0"/>
              </a:defRPr>
            </a:lvl5pPr>
            <a:lvl6pPr fontAlgn="base">
              <a:spcBef>
                <a:spcPct val="0"/>
              </a:spcBef>
              <a:spcAft>
                <a:spcPct val="0"/>
              </a:spcAft>
              <a:tabLst>
                <a:tab pos="1601788" algn="l"/>
              </a:tabLst>
              <a:defRPr>
                <a:solidFill>
                  <a:schemeClr val="tx1"/>
                </a:solidFill>
                <a:latin typeface="Arial" panose="020B0604020202020204" pitchFamily="34" charset="0"/>
              </a:defRPr>
            </a:lvl6pPr>
            <a:lvl7pPr fontAlgn="base">
              <a:spcBef>
                <a:spcPct val="0"/>
              </a:spcBef>
              <a:spcAft>
                <a:spcPct val="0"/>
              </a:spcAft>
              <a:tabLst>
                <a:tab pos="1601788" algn="l"/>
              </a:tabLst>
              <a:defRPr>
                <a:solidFill>
                  <a:schemeClr val="tx1"/>
                </a:solidFill>
                <a:latin typeface="Arial" panose="020B0604020202020204" pitchFamily="34" charset="0"/>
              </a:defRPr>
            </a:lvl7pPr>
            <a:lvl8pPr fontAlgn="base">
              <a:spcBef>
                <a:spcPct val="0"/>
              </a:spcBef>
              <a:spcAft>
                <a:spcPct val="0"/>
              </a:spcAft>
              <a:tabLst>
                <a:tab pos="1601788" algn="l"/>
              </a:tabLst>
              <a:defRPr>
                <a:solidFill>
                  <a:schemeClr val="tx1"/>
                </a:solidFill>
                <a:latin typeface="Arial" panose="020B0604020202020204" pitchFamily="34" charset="0"/>
              </a:defRPr>
            </a:lvl8pPr>
            <a:lvl9pPr fontAlgn="base">
              <a:spcBef>
                <a:spcPct val="0"/>
              </a:spcBef>
              <a:spcAft>
                <a:spcPct val="0"/>
              </a:spcAft>
              <a:tabLst>
                <a:tab pos="1601788"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31748" name="Rectangle 4"/>
          <p:cNvSpPr>
            <a:spLocks noGrp="1" noChangeArrowheads="1"/>
          </p:cNvSpPr>
          <p:nvPr>
            <p:ph type="title"/>
          </p:nvPr>
        </p:nvSpPr>
        <p:spPr>
          <a:noFill/>
          <a:ln/>
        </p:spPr>
        <p:txBody>
          <a:bodyPr/>
          <a:lstStyle/>
          <a:p>
            <a:r>
              <a:rPr lang="en-US" altLang="en-US"/>
              <a:t>Defining a Null Value</a:t>
            </a:r>
          </a:p>
        </p:txBody>
      </p:sp>
      <p:sp>
        <p:nvSpPr>
          <p:cNvPr id="31749" name="Rectangle 5"/>
          <p:cNvSpPr>
            <a:spLocks noGrp="1" noChangeArrowheads="1"/>
          </p:cNvSpPr>
          <p:nvPr>
            <p:ph type="body" idx="1"/>
          </p:nvPr>
        </p:nvSpPr>
        <p:spPr>
          <a:xfrm>
            <a:off x="860425" y="1223963"/>
            <a:ext cx="7385050" cy="1695450"/>
          </a:xfrm>
          <a:noFill/>
          <a:ln/>
        </p:spPr>
        <p:txBody>
          <a:bodyPr/>
          <a:lstStyle/>
          <a:p>
            <a:pPr lvl="1">
              <a:lnSpc>
                <a:spcPct val="85000"/>
              </a:lnSpc>
            </a:pPr>
            <a:r>
              <a:rPr lang="en-US" altLang="en-US"/>
              <a:t>A null is a value that is unavailable, unassigned, unknown, or inapplicable.</a:t>
            </a:r>
          </a:p>
          <a:p>
            <a:pPr lvl="1">
              <a:lnSpc>
                <a:spcPct val="85000"/>
              </a:lnSpc>
            </a:pPr>
            <a:r>
              <a:rPr lang="en-US" altLang="en-US"/>
              <a:t>A null is not the same as zero or a blank space.</a:t>
            </a:r>
          </a:p>
        </p:txBody>
      </p:sp>
      <p:sp>
        <p:nvSpPr>
          <p:cNvPr id="31750" name="Rectangle 6"/>
          <p:cNvSpPr>
            <a:spLocks noChangeArrowheads="1"/>
          </p:cNvSpPr>
          <p:nvPr/>
        </p:nvSpPr>
        <p:spPr bwMode="ltGray">
          <a:xfrm>
            <a:off x="4937125" y="3025775"/>
            <a:ext cx="696913" cy="3175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p:cNvSpPr>
            <a:spLocks noChangeArrowheads="1"/>
          </p:cNvSpPr>
          <p:nvPr/>
        </p:nvSpPr>
        <p:spPr bwMode="ltGray">
          <a:xfrm>
            <a:off x="5713413" y="3987800"/>
            <a:ext cx="1312862" cy="16891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8"/>
          <p:cNvSpPr>
            <a:spLocks noChangeArrowheads="1"/>
          </p:cNvSpPr>
          <p:nvPr/>
        </p:nvSpPr>
        <p:spPr bwMode="blackWhite">
          <a:xfrm>
            <a:off x="919163" y="3932238"/>
            <a:ext cx="7265987"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ENAME      JOB       	SAL      COMM</a:t>
            </a:r>
          </a:p>
          <a:p>
            <a:pPr algn="l">
              <a:lnSpc>
                <a:spcPct val="100000"/>
              </a:lnSpc>
              <a:spcBef>
                <a:spcPct val="0"/>
              </a:spcBef>
            </a:pPr>
            <a:r>
              <a:rPr lang="en-US" altLang="en-US" sz="1800">
                <a:solidFill>
                  <a:srgbClr val="000000"/>
                </a:solidFill>
                <a:latin typeface="Courier New" panose="02070309020205020404" pitchFamily="49" charset="0"/>
              </a:rPr>
              <a:t>---------- --------- --------- ---------</a:t>
            </a:r>
          </a:p>
          <a:p>
            <a:pPr algn="l">
              <a:lnSpc>
                <a:spcPct val="100000"/>
              </a:lnSpc>
              <a:spcBef>
                <a:spcPct val="0"/>
              </a:spcBef>
            </a:pPr>
            <a:r>
              <a:rPr lang="en-US" altLang="en-US" sz="1800">
                <a:solidFill>
                  <a:srgbClr val="000000"/>
                </a:solidFill>
                <a:latin typeface="Courier New" panose="02070309020205020404" pitchFamily="49" charset="0"/>
              </a:rPr>
              <a:t>KING       PRESIDENT      5000</a:t>
            </a:r>
          </a:p>
          <a:p>
            <a:pPr algn="l">
              <a:lnSpc>
                <a:spcPct val="100000"/>
              </a:lnSpc>
              <a:spcBef>
                <a:spcPct val="0"/>
              </a:spcBef>
            </a:pPr>
            <a:r>
              <a:rPr lang="en-US" altLang="en-US" sz="1800">
                <a:solidFill>
                  <a:srgbClr val="000000"/>
                </a:solidFill>
                <a:latin typeface="Courier New" panose="02070309020205020404" pitchFamily="49" charset="0"/>
              </a:rPr>
              <a:t>BLAKE      MANAGER	      2850</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TURNER     SALESMAN       1500   	      0</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14 rows selected.</a:t>
            </a:r>
          </a:p>
        </p:txBody>
      </p:sp>
      <p:sp>
        <p:nvSpPr>
          <p:cNvPr id="31753" name="Rectangle 9"/>
          <p:cNvSpPr>
            <a:spLocks noChangeArrowheads="1"/>
          </p:cNvSpPr>
          <p:nvPr/>
        </p:nvSpPr>
        <p:spPr bwMode="blackWhite">
          <a:xfrm>
            <a:off x="944563" y="2928938"/>
            <a:ext cx="4008437"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Lst>
              <a:defRPr>
                <a:solidFill>
                  <a:schemeClr val="tx1"/>
                </a:solidFill>
                <a:latin typeface="Arial" panose="020B0604020202020204" pitchFamily="34" charset="0"/>
              </a:defRPr>
            </a:lvl1pPr>
            <a:lvl2pPr algn="l">
              <a:spcBef>
                <a:spcPct val="0"/>
              </a:spcBef>
              <a:tabLst>
                <a:tab pos="1601788" algn="l"/>
              </a:tabLst>
              <a:defRPr>
                <a:solidFill>
                  <a:schemeClr val="tx1"/>
                </a:solidFill>
                <a:latin typeface="Arial" panose="020B0604020202020204" pitchFamily="34" charset="0"/>
              </a:defRPr>
            </a:lvl2pPr>
            <a:lvl3pPr algn="l">
              <a:spcBef>
                <a:spcPct val="0"/>
              </a:spcBef>
              <a:tabLst>
                <a:tab pos="1601788" algn="l"/>
              </a:tabLst>
              <a:defRPr>
                <a:solidFill>
                  <a:schemeClr val="tx1"/>
                </a:solidFill>
                <a:latin typeface="Arial" panose="020B0604020202020204" pitchFamily="34" charset="0"/>
              </a:defRPr>
            </a:lvl3pPr>
            <a:lvl4pPr algn="l">
              <a:spcBef>
                <a:spcPct val="0"/>
              </a:spcBef>
              <a:tabLst>
                <a:tab pos="1601788" algn="l"/>
              </a:tabLst>
              <a:defRPr>
                <a:solidFill>
                  <a:schemeClr val="tx1"/>
                </a:solidFill>
                <a:latin typeface="Arial" panose="020B0604020202020204" pitchFamily="34" charset="0"/>
              </a:defRPr>
            </a:lvl4pPr>
            <a:lvl5pPr algn="l">
              <a:spcBef>
                <a:spcPct val="0"/>
              </a:spcBef>
              <a:tabLst>
                <a:tab pos="1601788" algn="l"/>
              </a:tabLst>
              <a:defRPr>
                <a:solidFill>
                  <a:schemeClr val="tx1"/>
                </a:solidFill>
                <a:latin typeface="Arial" panose="020B0604020202020204" pitchFamily="34" charset="0"/>
              </a:defRPr>
            </a:lvl5pPr>
            <a:lvl6pPr fontAlgn="base">
              <a:spcBef>
                <a:spcPct val="0"/>
              </a:spcBef>
              <a:spcAft>
                <a:spcPct val="0"/>
              </a:spcAft>
              <a:tabLst>
                <a:tab pos="1601788" algn="l"/>
              </a:tabLst>
              <a:defRPr>
                <a:solidFill>
                  <a:schemeClr val="tx1"/>
                </a:solidFill>
                <a:latin typeface="Arial" panose="020B0604020202020204" pitchFamily="34" charset="0"/>
              </a:defRPr>
            </a:lvl6pPr>
            <a:lvl7pPr fontAlgn="base">
              <a:spcBef>
                <a:spcPct val="0"/>
              </a:spcBef>
              <a:spcAft>
                <a:spcPct val="0"/>
              </a:spcAft>
              <a:tabLst>
                <a:tab pos="1601788" algn="l"/>
              </a:tabLst>
              <a:defRPr>
                <a:solidFill>
                  <a:schemeClr val="tx1"/>
                </a:solidFill>
                <a:latin typeface="Arial" panose="020B0604020202020204" pitchFamily="34" charset="0"/>
              </a:defRPr>
            </a:lvl7pPr>
            <a:lvl8pPr fontAlgn="base">
              <a:spcBef>
                <a:spcPct val="0"/>
              </a:spcBef>
              <a:spcAft>
                <a:spcPct val="0"/>
              </a:spcAft>
              <a:tabLst>
                <a:tab pos="1601788" algn="l"/>
              </a:tabLst>
              <a:defRPr>
                <a:solidFill>
                  <a:schemeClr val="tx1"/>
                </a:solidFill>
                <a:latin typeface="Arial" panose="020B0604020202020204" pitchFamily="34" charset="0"/>
              </a:defRPr>
            </a:lvl8pPr>
            <a:lvl9pPr fontAlgn="base">
              <a:spcBef>
                <a:spcPct val="0"/>
              </a:spcBef>
              <a:spcAft>
                <a:spcPct val="0"/>
              </a:spcAft>
              <a:tabLst>
                <a:tab pos="1601788"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ename, job, sal, comm</a:t>
            </a:r>
          </a:p>
          <a:p>
            <a:pPr>
              <a:lnSpc>
                <a:spcPct val="100000"/>
              </a:lnSpc>
            </a:pPr>
            <a:r>
              <a:rPr lang="en-US" altLang="en-US" sz="1800">
                <a:solidFill>
                  <a:srgbClr val="000000"/>
                </a:solidFill>
                <a:latin typeface="Courier New" panose="02070309020205020404" pitchFamily="49" charset="0"/>
              </a:rPr>
              <a:t>  2  FROM   emp;</a:t>
            </a:r>
          </a:p>
        </p:txBody>
      </p:sp>
      <p:grpSp>
        <p:nvGrpSpPr>
          <p:cNvPr id="31760" name="Group 16"/>
          <p:cNvGrpSpPr>
            <a:grpSpLocks/>
          </p:cNvGrpSpPr>
          <p:nvPr/>
        </p:nvGrpSpPr>
        <p:grpSpPr bwMode="auto">
          <a:xfrm>
            <a:off x="8386763" y="6324600"/>
            <a:ext cx="414337" cy="292100"/>
            <a:chOff x="5283" y="3984"/>
            <a:chExt cx="261" cy="184"/>
          </a:xfrm>
        </p:grpSpPr>
        <p:sp>
          <p:nvSpPr>
            <p:cNvPr id="31754" name="Rectangle 10"/>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Rectangle 11"/>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31756" name="Rectangle 12"/>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Freeform 13"/>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Freeform 14"/>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31759" name="Freeform 15"/>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wipe(left)">
                                      <p:cBhvr>
                                        <p:cTn id="7" dur="500"/>
                                        <p:tgtEl>
                                          <p:spTgt spid="3175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751"/>
                                        </p:tgtEl>
                                        <p:attrNameLst>
                                          <p:attrName>style.visibility</p:attrName>
                                        </p:attrNameLst>
                                      </p:cBhvr>
                                      <p:to>
                                        <p:strVal val="visible"/>
                                      </p:to>
                                    </p:set>
                                    <p:animEffect transition="in" filter="wipe(up)">
                                      <p:cBhvr>
                                        <p:cTn id="11" dur="500"/>
                                        <p:tgtEl>
                                          <p:spTgt spid="31751"/>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31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317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58838" y="2908300"/>
            <a:ext cx="7434262" cy="11366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33795" name="Rectangle 3"/>
          <p:cNvSpPr>
            <a:spLocks noChangeArrowheads="1"/>
          </p:cNvSpPr>
          <p:nvPr/>
        </p:nvSpPr>
        <p:spPr bwMode="blackWhite">
          <a:xfrm>
            <a:off x="877888" y="4652963"/>
            <a:ext cx="7415212" cy="941387"/>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 </a:t>
            </a: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p:txBody>
      </p:sp>
      <p:sp>
        <p:nvSpPr>
          <p:cNvPr id="33796" name="Rectangle 4"/>
          <p:cNvSpPr>
            <a:spLocks noGrp="1" noChangeArrowheads="1"/>
          </p:cNvSpPr>
          <p:nvPr>
            <p:ph type="title"/>
          </p:nvPr>
        </p:nvSpPr>
        <p:spPr>
          <a:xfrm>
            <a:off x="914400" y="549275"/>
            <a:ext cx="7372350" cy="881063"/>
          </a:xfrm>
          <a:noFill/>
          <a:ln/>
        </p:spPr>
        <p:txBody>
          <a:bodyPr/>
          <a:lstStyle/>
          <a:p>
            <a:r>
              <a:rPr lang="en-US" altLang="en-US"/>
              <a:t>Null Values </a:t>
            </a:r>
            <a:br>
              <a:rPr lang="en-US" altLang="en-US"/>
            </a:br>
            <a:r>
              <a:rPr lang="en-US" altLang="en-US"/>
              <a:t>in Arithmetic Expressions</a:t>
            </a:r>
          </a:p>
        </p:txBody>
      </p:sp>
      <p:sp>
        <p:nvSpPr>
          <p:cNvPr id="33797" name="Rectangle 5"/>
          <p:cNvSpPr>
            <a:spLocks noGrp="1" noChangeArrowheads="1"/>
          </p:cNvSpPr>
          <p:nvPr>
            <p:ph type="body" idx="1"/>
          </p:nvPr>
        </p:nvSpPr>
        <p:spPr>
          <a:xfrm>
            <a:off x="976313" y="1765300"/>
            <a:ext cx="7385050" cy="904875"/>
          </a:xfrm>
          <a:noFill/>
          <a:ln/>
        </p:spPr>
        <p:txBody>
          <a:bodyPr/>
          <a:lstStyle/>
          <a:p>
            <a:pPr defTabSz="914400">
              <a:tabLst/>
            </a:pPr>
            <a:r>
              <a:rPr lang="en-US" altLang="en-US"/>
              <a:t>Arithmetic expressions containing a null value evaluate to null.</a:t>
            </a:r>
          </a:p>
        </p:txBody>
      </p:sp>
      <p:grpSp>
        <p:nvGrpSpPr>
          <p:cNvPr id="33800" name="Group 8"/>
          <p:cNvGrpSpPr>
            <a:grpSpLocks/>
          </p:cNvGrpSpPr>
          <p:nvPr/>
        </p:nvGrpSpPr>
        <p:grpSpPr bwMode="auto">
          <a:xfrm>
            <a:off x="2457450" y="3013075"/>
            <a:ext cx="2719388" cy="2530475"/>
            <a:chOff x="1548" y="1898"/>
            <a:chExt cx="1713" cy="1594"/>
          </a:xfrm>
        </p:grpSpPr>
        <p:sp>
          <p:nvSpPr>
            <p:cNvPr id="33798" name="Rectangle 6"/>
            <p:cNvSpPr>
              <a:spLocks noChangeArrowheads="1"/>
            </p:cNvSpPr>
            <p:nvPr/>
          </p:nvSpPr>
          <p:spPr bwMode="ltGray">
            <a:xfrm>
              <a:off x="2225" y="1898"/>
              <a:ext cx="1036" cy="24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Rectangle 7"/>
            <p:cNvSpPr>
              <a:spLocks noChangeArrowheads="1"/>
            </p:cNvSpPr>
            <p:nvPr/>
          </p:nvSpPr>
          <p:spPr bwMode="ltGray">
            <a:xfrm>
              <a:off x="1548" y="2952"/>
              <a:ext cx="996" cy="54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01" name="Rectangle 9"/>
          <p:cNvSpPr>
            <a:spLocks noChangeArrowheads="1"/>
          </p:cNvSpPr>
          <p:nvPr/>
        </p:nvSpPr>
        <p:spPr bwMode="blackWhite">
          <a:xfrm>
            <a:off x="865188" y="2895600"/>
            <a:ext cx="7459662"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ename, 12*sal+comm </a:t>
            </a:r>
          </a:p>
          <a:p>
            <a:pPr>
              <a:lnSpc>
                <a:spcPct val="100000"/>
              </a:lnSpc>
            </a:pPr>
            <a:r>
              <a:rPr lang="en-US" altLang="en-US" sz="1800">
                <a:solidFill>
                  <a:srgbClr val="000000"/>
                </a:solidFill>
                <a:latin typeface="Courier New" panose="02070309020205020404" pitchFamily="49" charset="0"/>
              </a:rPr>
              <a:t>  2  from   emp</a:t>
            </a:r>
          </a:p>
          <a:p>
            <a:pPr>
              <a:lnSpc>
                <a:spcPct val="100000"/>
              </a:lnSpc>
            </a:pPr>
            <a:r>
              <a:rPr lang="en-US" altLang="en-US" sz="1800">
                <a:solidFill>
                  <a:srgbClr val="000000"/>
                </a:solidFill>
                <a:latin typeface="Courier New" panose="02070309020205020404" pitchFamily="49" charset="0"/>
              </a:rPr>
              <a:t>  3  WHERE  ename='KING';</a:t>
            </a:r>
          </a:p>
        </p:txBody>
      </p:sp>
      <p:sp>
        <p:nvSpPr>
          <p:cNvPr id="33802" name="Rectangle 10"/>
          <p:cNvSpPr>
            <a:spLocks noChangeArrowheads="1"/>
          </p:cNvSpPr>
          <p:nvPr/>
        </p:nvSpPr>
        <p:spPr bwMode="blackWhite">
          <a:xfrm>
            <a:off x="884238" y="4640263"/>
            <a:ext cx="744061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ENAME      12*SAL+COMM </a:t>
            </a:r>
          </a:p>
          <a:p>
            <a:pPr algn="l">
              <a:lnSpc>
                <a:spcPct val="100000"/>
              </a:lnSpc>
              <a:spcBef>
                <a:spcPct val="0"/>
              </a:spcBef>
            </a:pPr>
            <a:r>
              <a:rPr lang="en-US" altLang="en-US" sz="1800">
                <a:solidFill>
                  <a:srgbClr val="000000"/>
                </a:solidFill>
                <a:latin typeface="Courier New" panose="02070309020205020404" pitchFamily="49" charset="0"/>
              </a:rPr>
              <a:t>---------- -----------</a:t>
            </a:r>
          </a:p>
          <a:p>
            <a:pPr algn="l">
              <a:lnSpc>
                <a:spcPct val="100000"/>
              </a:lnSpc>
              <a:spcBef>
                <a:spcPct val="0"/>
              </a:spcBef>
            </a:pPr>
            <a:r>
              <a:rPr lang="en-US" altLang="en-US" sz="1800">
                <a:solidFill>
                  <a:srgbClr val="000000"/>
                </a:solidFill>
                <a:latin typeface="Courier New" panose="02070309020205020404" pitchFamily="49" charset="0"/>
              </a:rPr>
              <a:t>KING</a:t>
            </a:r>
          </a:p>
        </p:txBody>
      </p:sp>
      <p:grpSp>
        <p:nvGrpSpPr>
          <p:cNvPr id="33809" name="Group 17"/>
          <p:cNvGrpSpPr>
            <a:grpSpLocks/>
          </p:cNvGrpSpPr>
          <p:nvPr/>
        </p:nvGrpSpPr>
        <p:grpSpPr bwMode="auto">
          <a:xfrm>
            <a:off x="8386763" y="6324600"/>
            <a:ext cx="414337" cy="292100"/>
            <a:chOff x="5283" y="3984"/>
            <a:chExt cx="261" cy="184"/>
          </a:xfrm>
        </p:grpSpPr>
        <p:sp>
          <p:nvSpPr>
            <p:cNvPr id="33803" name="Rectangle 11"/>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4" name="Rectangle 12"/>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33805" name="Rectangle 13"/>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Freeform 14"/>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Freeform 15"/>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33808" name="Freeform 16"/>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up)">
                                      <p:cBhvr>
                                        <p:cTn id="7" dur="500"/>
                                        <p:tgtEl>
                                          <p:spTgt spid="3380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3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US" altLang="en-US"/>
              <a:t>Defining a Column Alias</a:t>
            </a:r>
          </a:p>
        </p:txBody>
      </p:sp>
      <p:sp>
        <p:nvSpPr>
          <p:cNvPr id="35843" name="Rectangle 3"/>
          <p:cNvSpPr>
            <a:spLocks noGrp="1" noChangeArrowheads="1"/>
          </p:cNvSpPr>
          <p:nvPr>
            <p:ph type="body" idx="1"/>
          </p:nvPr>
        </p:nvSpPr>
        <p:spPr>
          <a:xfrm>
            <a:off x="860425" y="1795463"/>
            <a:ext cx="7385050" cy="3790950"/>
          </a:xfrm>
          <a:noFill/>
          <a:ln/>
        </p:spPr>
        <p:txBody>
          <a:bodyPr/>
          <a:lstStyle/>
          <a:p>
            <a:pPr lvl="1"/>
            <a:r>
              <a:rPr lang="en-US" altLang="en-US"/>
              <a:t>Renames a column heading</a:t>
            </a:r>
          </a:p>
          <a:p>
            <a:pPr lvl="1"/>
            <a:r>
              <a:rPr lang="en-US" altLang="en-US"/>
              <a:t>Is useful with calculations</a:t>
            </a:r>
          </a:p>
          <a:p>
            <a:pPr lvl="1"/>
            <a:r>
              <a:rPr lang="en-US" altLang="en-US"/>
              <a:t>Immediately follows column name; optional AS keyword between column name and alias</a:t>
            </a:r>
          </a:p>
          <a:p>
            <a:pPr lvl="1"/>
            <a:r>
              <a:rPr lang="en-US" altLang="en-US"/>
              <a:t>Requires double quotation marks if it contains spaces or special characters or is case sensitive</a:t>
            </a:r>
          </a:p>
        </p:txBody>
      </p:sp>
      <p:grpSp>
        <p:nvGrpSpPr>
          <p:cNvPr id="35850" name="Group 10"/>
          <p:cNvGrpSpPr>
            <a:grpSpLocks/>
          </p:cNvGrpSpPr>
          <p:nvPr/>
        </p:nvGrpSpPr>
        <p:grpSpPr bwMode="auto">
          <a:xfrm>
            <a:off x="8386763" y="6324600"/>
            <a:ext cx="414337" cy="292100"/>
            <a:chOff x="5283" y="3984"/>
            <a:chExt cx="261" cy="184"/>
          </a:xfrm>
        </p:grpSpPr>
        <p:sp>
          <p:nvSpPr>
            <p:cNvPr id="35844"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35846"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35849"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5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14400" y="1295400"/>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37891" name="Rectangle 3"/>
          <p:cNvSpPr>
            <a:spLocks noChangeArrowheads="1"/>
          </p:cNvSpPr>
          <p:nvPr/>
        </p:nvSpPr>
        <p:spPr bwMode="blackWhite">
          <a:xfrm>
            <a:off x="909638" y="2314575"/>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r>
              <a:rPr lang="en-US" altLang="en-US" sz="1800">
                <a:solidFill>
                  <a:srgbClr val="000000"/>
                </a:solidFill>
                <a:latin typeface="Courier New" panose="02070309020205020404" pitchFamily="49" charset="0"/>
              </a:rPr>
              <a:t> </a:t>
            </a:r>
          </a:p>
        </p:txBody>
      </p:sp>
      <p:sp>
        <p:nvSpPr>
          <p:cNvPr id="37892" name="Rectangle 4"/>
          <p:cNvSpPr>
            <a:spLocks noChangeArrowheads="1"/>
          </p:cNvSpPr>
          <p:nvPr/>
        </p:nvSpPr>
        <p:spPr bwMode="blackWhite">
          <a:xfrm>
            <a:off x="908050" y="3732213"/>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37893" name="Rectangle 5"/>
          <p:cNvSpPr>
            <a:spLocks noChangeArrowheads="1"/>
          </p:cNvSpPr>
          <p:nvPr/>
        </p:nvSpPr>
        <p:spPr bwMode="blackWhite">
          <a:xfrm>
            <a:off x="909638" y="5054600"/>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r>
              <a:rPr lang="en-US" altLang="en-US" sz="1800">
                <a:solidFill>
                  <a:srgbClr val="000000"/>
                </a:solidFill>
                <a:latin typeface="Courier New" panose="02070309020205020404" pitchFamily="49" charset="0"/>
              </a:rPr>
              <a:t> </a:t>
            </a:r>
          </a:p>
        </p:txBody>
      </p:sp>
      <p:sp>
        <p:nvSpPr>
          <p:cNvPr id="37894" name="Rectangle 6"/>
          <p:cNvSpPr>
            <a:spLocks noGrp="1" noChangeArrowheads="1"/>
          </p:cNvSpPr>
          <p:nvPr>
            <p:ph type="title"/>
          </p:nvPr>
        </p:nvSpPr>
        <p:spPr>
          <a:noFill/>
          <a:ln/>
        </p:spPr>
        <p:txBody>
          <a:bodyPr/>
          <a:lstStyle/>
          <a:p>
            <a:r>
              <a:rPr lang="en-US" altLang="en-US"/>
              <a:t>Using Column Aliases</a:t>
            </a:r>
          </a:p>
        </p:txBody>
      </p:sp>
      <p:grpSp>
        <p:nvGrpSpPr>
          <p:cNvPr id="37899" name="Group 11"/>
          <p:cNvGrpSpPr>
            <a:grpSpLocks/>
          </p:cNvGrpSpPr>
          <p:nvPr/>
        </p:nvGrpSpPr>
        <p:grpSpPr bwMode="auto">
          <a:xfrm>
            <a:off x="974725" y="1346200"/>
            <a:ext cx="5240338" cy="1416050"/>
            <a:chOff x="614" y="848"/>
            <a:chExt cx="3301" cy="892"/>
          </a:xfrm>
        </p:grpSpPr>
        <p:sp>
          <p:nvSpPr>
            <p:cNvPr id="37895" name="Rectangle 7"/>
            <p:cNvSpPr>
              <a:spLocks noChangeArrowheads="1"/>
            </p:cNvSpPr>
            <p:nvPr/>
          </p:nvSpPr>
          <p:spPr bwMode="ltGray">
            <a:xfrm>
              <a:off x="2408" y="848"/>
              <a:ext cx="508" cy="24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6" name="Rectangle 8"/>
            <p:cNvSpPr>
              <a:spLocks noChangeArrowheads="1"/>
            </p:cNvSpPr>
            <p:nvPr/>
          </p:nvSpPr>
          <p:spPr bwMode="ltGray">
            <a:xfrm>
              <a:off x="614" y="1503"/>
              <a:ext cx="478" cy="23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7" name="Rectangle 9"/>
            <p:cNvSpPr>
              <a:spLocks noChangeArrowheads="1"/>
            </p:cNvSpPr>
            <p:nvPr/>
          </p:nvSpPr>
          <p:spPr bwMode="ltGray">
            <a:xfrm>
              <a:off x="3300" y="848"/>
              <a:ext cx="615" cy="241"/>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Rectangle 10"/>
            <p:cNvSpPr>
              <a:spLocks noChangeArrowheads="1"/>
            </p:cNvSpPr>
            <p:nvPr/>
          </p:nvSpPr>
          <p:spPr bwMode="ltGray">
            <a:xfrm>
              <a:off x="2039" y="1497"/>
              <a:ext cx="615" cy="242"/>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900" name="Rectangle 12"/>
          <p:cNvSpPr>
            <a:spLocks noChangeArrowheads="1"/>
          </p:cNvSpPr>
          <p:nvPr/>
        </p:nvSpPr>
        <p:spPr bwMode="ltGray">
          <a:xfrm>
            <a:off x="3625850" y="3803650"/>
            <a:ext cx="976313" cy="2921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Rectangle 13"/>
          <p:cNvSpPr>
            <a:spLocks noChangeArrowheads="1"/>
          </p:cNvSpPr>
          <p:nvPr/>
        </p:nvSpPr>
        <p:spPr bwMode="ltGray">
          <a:xfrm>
            <a:off x="993775" y="5113338"/>
            <a:ext cx="704850" cy="37306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2" name="Rectangle 14"/>
          <p:cNvSpPr>
            <a:spLocks noChangeArrowheads="1"/>
          </p:cNvSpPr>
          <p:nvPr/>
        </p:nvSpPr>
        <p:spPr bwMode="ltGray">
          <a:xfrm>
            <a:off x="3614738" y="4100513"/>
            <a:ext cx="2179637" cy="382587"/>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Rectangle 15"/>
          <p:cNvSpPr>
            <a:spLocks noChangeArrowheads="1"/>
          </p:cNvSpPr>
          <p:nvPr/>
        </p:nvSpPr>
        <p:spPr bwMode="ltGray">
          <a:xfrm>
            <a:off x="2957513" y="5121275"/>
            <a:ext cx="1862137" cy="38417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Rectangle 16"/>
          <p:cNvSpPr>
            <a:spLocks noChangeArrowheads="1"/>
          </p:cNvSpPr>
          <p:nvPr/>
        </p:nvSpPr>
        <p:spPr bwMode="blackWhite">
          <a:xfrm>
            <a:off x="960438" y="2327275"/>
            <a:ext cx="7221537"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r>
              <a:rPr lang="en-US" altLang="en-US" sz="1800">
                <a:solidFill>
                  <a:srgbClr val="000000"/>
                </a:solidFill>
                <a:latin typeface="Courier New" panose="02070309020205020404" pitchFamily="49" charset="0"/>
              </a:rPr>
              <a:t> </a:t>
            </a:r>
          </a:p>
        </p:txBody>
      </p:sp>
      <p:sp>
        <p:nvSpPr>
          <p:cNvPr id="37905" name="Rectangle 17"/>
          <p:cNvSpPr>
            <a:spLocks noChangeArrowheads="1"/>
          </p:cNvSpPr>
          <p:nvPr/>
        </p:nvSpPr>
        <p:spPr bwMode="blackWhite">
          <a:xfrm>
            <a:off x="939800" y="1282700"/>
            <a:ext cx="72517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ename AS name, sal salary</a:t>
            </a:r>
          </a:p>
          <a:p>
            <a:pPr>
              <a:lnSpc>
                <a:spcPct val="100000"/>
              </a:lnSpc>
            </a:pPr>
            <a:r>
              <a:rPr lang="en-US" altLang="en-US" sz="1800">
                <a:solidFill>
                  <a:srgbClr val="000000"/>
                </a:solidFill>
                <a:latin typeface="Courier New" panose="02070309020205020404" pitchFamily="49" charset="0"/>
              </a:rPr>
              <a:t>  2  FROM   emp;</a:t>
            </a:r>
          </a:p>
        </p:txBody>
      </p:sp>
      <p:sp>
        <p:nvSpPr>
          <p:cNvPr id="37906" name="Rectangle 18"/>
          <p:cNvSpPr>
            <a:spLocks noChangeArrowheads="1"/>
          </p:cNvSpPr>
          <p:nvPr/>
        </p:nvSpPr>
        <p:spPr bwMode="blackWhite">
          <a:xfrm>
            <a:off x="977900" y="2292350"/>
            <a:ext cx="33401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25000"/>
              </a:lnSpc>
              <a:spcBef>
                <a:spcPct val="0"/>
              </a:spcBef>
            </a:pPr>
            <a:r>
              <a:rPr lang="en-US" altLang="en-US" sz="1800">
                <a:solidFill>
                  <a:srgbClr val="000000"/>
                </a:solidFill>
                <a:latin typeface="Courier New" panose="02070309020205020404" pitchFamily="49" charset="0"/>
              </a:rPr>
              <a:t>NAME             SALARY</a:t>
            </a:r>
          </a:p>
          <a:p>
            <a:pPr algn="l">
              <a:lnSpc>
                <a:spcPct val="125000"/>
              </a:lnSpc>
              <a:spcBef>
                <a:spcPct val="0"/>
              </a:spcBef>
            </a:pPr>
            <a:r>
              <a:rPr lang="en-US" altLang="en-US" sz="1800">
                <a:solidFill>
                  <a:srgbClr val="000000"/>
                </a:solidFill>
                <a:latin typeface="Courier New" panose="02070309020205020404" pitchFamily="49" charset="0"/>
              </a:rPr>
              <a:t>-------------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a:t>
            </a:r>
          </a:p>
        </p:txBody>
      </p:sp>
      <p:sp>
        <p:nvSpPr>
          <p:cNvPr id="37907" name="Rectangle 19"/>
          <p:cNvSpPr>
            <a:spLocks noChangeArrowheads="1"/>
          </p:cNvSpPr>
          <p:nvPr/>
        </p:nvSpPr>
        <p:spPr bwMode="blackWhite">
          <a:xfrm>
            <a:off x="933450" y="3719513"/>
            <a:ext cx="72898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ename  "Name",</a:t>
            </a:r>
          </a:p>
          <a:p>
            <a:pPr>
              <a:lnSpc>
                <a:spcPct val="100000"/>
              </a:lnSpc>
            </a:pPr>
            <a:r>
              <a:rPr lang="en-US" altLang="en-US" sz="1800">
                <a:solidFill>
                  <a:srgbClr val="000000"/>
                </a:solidFill>
                <a:latin typeface="Courier New" panose="02070309020205020404" pitchFamily="49" charset="0"/>
              </a:rPr>
              <a:t>  2         sal*12 "Annual Salary"</a:t>
            </a:r>
          </a:p>
          <a:p>
            <a:pPr>
              <a:lnSpc>
                <a:spcPct val="100000"/>
              </a:lnSpc>
            </a:pPr>
            <a:r>
              <a:rPr lang="en-US" altLang="en-US" sz="1800">
                <a:solidFill>
                  <a:srgbClr val="000000"/>
                </a:solidFill>
                <a:latin typeface="Courier New" panose="02070309020205020404" pitchFamily="49" charset="0"/>
              </a:rPr>
              <a:t>  3  FROM   emp;</a:t>
            </a:r>
          </a:p>
        </p:txBody>
      </p:sp>
      <p:grpSp>
        <p:nvGrpSpPr>
          <p:cNvPr id="37910" name="Group 22"/>
          <p:cNvGrpSpPr>
            <a:grpSpLocks/>
          </p:cNvGrpSpPr>
          <p:nvPr/>
        </p:nvGrpSpPr>
        <p:grpSpPr bwMode="auto">
          <a:xfrm>
            <a:off x="960438" y="5024438"/>
            <a:ext cx="7221537" cy="1125537"/>
            <a:chOff x="605" y="3165"/>
            <a:chExt cx="4549" cy="709"/>
          </a:xfrm>
        </p:grpSpPr>
        <p:sp>
          <p:nvSpPr>
            <p:cNvPr id="37908" name="Rectangle 20"/>
            <p:cNvSpPr>
              <a:spLocks noChangeArrowheads="1"/>
            </p:cNvSpPr>
            <p:nvPr/>
          </p:nvSpPr>
          <p:spPr bwMode="blackWhite">
            <a:xfrm>
              <a:off x="605" y="3192"/>
              <a:ext cx="4549" cy="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endParaRPr lang="en-US" altLang="en-US" sz="1800">
                <a:solidFill>
                  <a:srgbClr val="000000"/>
                </a:solidFill>
                <a:latin typeface="Courier New" panose="02070309020205020404" pitchFamily="49" charset="0"/>
              </a:endParaRPr>
            </a:p>
            <a:p>
              <a:pPr algn="l">
                <a:lnSpc>
                  <a:spcPct val="90000"/>
                </a:lnSpc>
                <a:spcBef>
                  <a:spcPct val="0"/>
                </a:spcBef>
              </a:pPr>
              <a:r>
                <a:rPr lang="en-US" altLang="en-US" sz="1800">
                  <a:solidFill>
                    <a:srgbClr val="000000"/>
                  </a:solidFill>
                  <a:latin typeface="Courier New" panose="02070309020205020404" pitchFamily="49" charset="0"/>
                </a:rPr>
                <a:t> </a:t>
              </a:r>
            </a:p>
          </p:txBody>
        </p:sp>
        <p:sp>
          <p:nvSpPr>
            <p:cNvPr id="37909" name="Rectangle 21"/>
            <p:cNvSpPr>
              <a:spLocks noChangeArrowheads="1"/>
            </p:cNvSpPr>
            <p:nvPr/>
          </p:nvSpPr>
          <p:spPr bwMode="blackWhite">
            <a:xfrm>
              <a:off x="616" y="3165"/>
              <a:ext cx="2449" cy="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25000"/>
                </a:lnSpc>
                <a:spcBef>
                  <a:spcPct val="0"/>
                </a:spcBef>
              </a:pPr>
              <a:r>
                <a:rPr lang="en-US" altLang="en-US" sz="1800">
                  <a:solidFill>
                    <a:srgbClr val="000000"/>
                  </a:solidFill>
                  <a:latin typeface="Courier New" panose="02070309020205020404" pitchFamily="49" charset="0"/>
                </a:rPr>
                <a:t>Name          Annual Salary</a:t>
              </a:r>
            </a:p>
            <a:p>
              <a:pPr algn="l">
                <a:lnSpc>
                  <a:spcPct val="125000"/>
                </a:lnSpc>
                <a:spcBef>
                  <a:spcPct val="0"/>
                </a:spcBef>
              </a:pPr>
              <a:r>
                <a:rPr lang="en-US" altLang="en-US" sz="1800">
                  <a:solidFill>
                    <a:srgbClr val="000000"/>
                  </a:solidFill>
                  <a:latin typeface="Courier New" panose="02070309020205020404" pitchFamily="49" charset="0"/>
                </a:rPr>
                <a:t>-------------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a:t>
              </a:r>
            </a:p>
          </p:txBody>
        </p:sp>
      </p:grpSp>
      <p:grpSp>
        <p:nvGrpSpPr>
          <p:cNvPr id="37917" name="Group 29"/>
          <p:cNvGrpSpPr>
            <a:grpSpLocks/>
          </p:cNvGrpSpPr>
          <p:nvPr/>
        </p:nvGrpSpPr>
        <p:grpSpPr bwMode="auto">
          <a:xfrm>
            <a:off x="8386763" y="6324600"/>
            <a:ext cx="414337" cy="292100"/>
            <a:chOff x="5283" y="3984"/>
            <a:chExt cx="261" cy="184"/>
          </a:xfrm>
        </p:grpSpPr>
        <p:sp>
          <p:nvSpPr>
            <p:cNvPr id="37911" name="Rectangle 23"/>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Rectangle 24"/>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37913" name="Rectangle 25"/>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Freeform 26"/>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5" name="Freeform 27"/>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37916" name="Freeform 28"/>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99"/>
                                        </p:tgtEl>
                                        <p:attrNameLst>
                                          <p:attrName>style.visibility</p:attrName>
                                        </p:attrNameLst>
                                      </p:cBhvr>
                                      <p:to>
                                        <p:strVal val="visible"/>
                                      </p:to>
                                    </p:set>
                                    <p:animEffect transition="in" filter="wipe(up)">
                                      <p:cBhvr>
                                        <p:cTn id="7" dur="500"/>
                                        <p:tgtEl>
                                          <p:spTgt spid="37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900"/>
                                        </p:tgtEl>
                                        <p:attrNameLst>
                                          <p:attrName>style.visibility</p:attrName>
                                        </p:attrNameLst>
                                      </p:cBhvr>
                                      <p:to>
                                        <p:strVal val="visible"/>
                                      </p:to>
                                    </p:set>
                                    <p:animEffect transition="in" filter="wipe(left)">
                                      <p:cBhvr>
                                        <p:cTn id="12" dur="500"/>
                                        <p:tgtEl>
                                          <p:spTgt spid="37900"/>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901"/>
                                        </p:tgtEl>
                                        <p:attrNameLst>
                                          <p:attrName>style.visibility</p:attrName>
                                        </p:attrNameLst>
                                      </p:cBhvr>
                                      <p:to>
                                        <p:strVal val="visible"/>
                                      </p:to>
                                    </p:set>
                                    <p:animEffect transition="in" filter="wipe(up)">
                                      <p:cBhvr>
                                        <p:cTn id="16" dur="500"/>
                                        <p:tgtEl>
                                          <p:spTgt spid="379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902"/>
                                        </p:tgtEl>
                                        <p:attrNameLst>
                                          <p:attrName>style.visibility</p:attrName>
                                        </p:attrNameLst>
                                      </p:cBhvr>
                                      <p:to>
                                        <p:strVal val="visible"/>
                                      </p:to>
                                    </p:set>
                                    <p:animEffect transition="in" filter="wipe(left)">
                                      <p:cBhvr>
                                        <p:cTn id="21" dur="500"/>
                                        <p:tgtEl>
                                          <p:spTgt spid="37902"/>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7903"/>
                                        </p:tgtEl>
                                        <p:attrNameLst>
                                          <p:attrName>style.visibility</p:attrName>
                                        </p:attrNameLst>
                                      </p:cBhvr>
                                      <p:to>
                                        <p:strVal val="visible"/>
                                      </p:to>
                                    </p:set>
                                    <p:animEffect transition="in" filter="wipe(up)">
                                      <p:cBhvr>
                                        <p:cTn id="25" dur="500"/>
                                        <p:tgtEl>
                                          <p:spTgt spid="379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7904"/>
                                        </p:tgtEl>
                                        <p:attrNameLst>
                                          <p:attrName>style.visibility</p:attrName>
                                        </p:attrNameLst>
                                      </p:cBhvr>
                                      <p:to>
                                        <p:strVal val="visible"/>
                                      </p:to>
                                    </p:set>
                                    <p:animEffect transition="in" filter="wipe(up)">
                                      <p:cBhvr>
                                        <p:cTn id="30" dur="500"/>
                                        <p:tgtEl>
                                          <p:spTgt spid="37904"/>
                                        </p:tgtEl>
                                      </p:cBhvr>
                                    </p:animEffec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37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0" grpId="0" animBg="1"/>
      <p:bldP spid="37901" grpId="0" animBg="1"/>
      <p:bldP spid="37902" grpId="0" animBg="1"/>
      <p:bldP spid="37903" grpId="0" animBg="1"/>
      <p:bldP spid="3790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ltLang="en-US"/>
              <a:t>Concatenation Operator</a:t>
            </a:r>
          </a:p>
        </p:txBody>
      </p:sp>
      <p:sp>
        <p:nvSpPr>
          <p:cNvPr id="39939" name="Rectangle 3"/>
          <p:cNvSpPr>
            <a:spLocks noGrp="1" noChangeArrowheads="1"/>
          </p:cNvSpPr>
          <p:nvPr>
            <p:ph type="body" idx="1"/>
          </p:nvPr>
        </p:nvSpPr>
        <p:spPr>
          <a:xfrm>
            <a:off x="860425" y="1795463"/>
            <a:ext cx="7385050" cy="2422525"/>
          </a:xfrm>
          <a:noFill/>
          <a:ln/>
        </p:spPr>
        <p:txBody>
          <a:bodyPr/>
          <a:lstStyle/>
          <a:p>
            <a:pPr lvl="1"/>
            <a:r>
              <a:rPr lang="en-US" altLang="en-US"/>
              <a:t>Concatenates columns or character strings to other columns </a:t>
            </a:r>
          </a:p>
          <a:p>
            <a:pPr lvl="1"/>
            <a:r>
              <a:rPr lang="en-US" altLang="en-US"/>
              <a:t>Is represented by two vertical bars (||)</a:t>
            </a:r>
          </a:p>
          <a:p>
            <a:pPr lvl="1"/>
            <a:r>
              <a:rPr lang="en-US" altLang="en-US"/>
              <a:t>Creates a resultant column that is a character expression</a:t>
            </a:r>
          </a:p>
        </p:txBody>
      </p:sp>
      <p:grpSp>
        <p:nvGrpSpPr>
          <p:cNvPr id="39946" name="Group 10"/>
          <p:cNvGrpSpPr>
            <a:grpSpLocks/>
          </p:cNvGrpSpPr>
          <p:nvPr/>
        </p:nvGrpSpPr>
        <p:grpSpPr bwMode="auto">
          <a:xfrm>
            <a:off x="8386763" y="6324600"/>
            <a:ext cx="414337" cy="292100"/>
            <a:chOff x="5283" y="3984"/>
            <a:chExt cx="261" cy="184"/>
          </a:xfrm>
        </p:grpSpPr>
        <p:sp>
          <p:nvSpPr>
            <p:cNvPr id="39940"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1"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39942"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39945"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9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blackWhite">
          <a:xfrm>
            <a:off x="993775" y="1949450"/>
            <a:ext cx="7127875" cy="701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41987" name="Rectangle 3"/>
          <p:cNvSpPr>
            <a:spLocks noChangeArrowheads="1"/>
          </p:cNvSpPr>
          <p:nvPr/>
        </p:nvSpPr>
        <p:spPr bwMode="blackWhite">
          <a:xfrm>
            <a:off x="977900" y="3060700"/>
            <a:ext cx="7175500" cy="28638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p:txBody>
      </p:sp>
      <p:sp>
        <p:nvSpPr>
          <p:cNvPr id="41988" name="Rectangle 4"/>
          <p:cNvSpPr>
            <a:spLocks noGrp="1" noChangeArrowheads="1"/>
          </p:cNvSpPr>
          <p:nvPr>
            <p:ph type="title"/>
          </p:nvPr>
        </p:nvSpPr>
        <p:spPr>
          <a:noFill/>
          <a:ln/>
        </p:spPr>
        <p:txBody>
          <a:bodyPr/>
          <a:lstStyle/>
          <a:p>
            <a:r>
              <a:rPr lang="en-US" altLang="en-US"/>
              <a:t>Using the Concatenation Operator</a:t>
            </a:r>
          </a:p>
        </p:txBody>
      </p:sp>
      <p:grpSp>
        <p:nvGrpSpPr>
          <p:cNvPr id="41991" name="Group 7"/>
          <p:cNvGrpSpPr>
            <a:grpSpLocks/>
          </p:cNvGrpSpPr>
          <p:nvPr/>
        </p:nvGrpSpPr>
        <p:grpSpPr bwMode="auto">
          <a:xfrm>
            <a:off x="1046163" y="2016125"/>
            <a:ext cx="2814637" cy="3546475"/>
            <a:chOff x="659" y="1270"/>
            <a:chExt cx="1773" cy="2234"/>
          </a:xfrm>
        </p:grpSpPr>
        <p:sp>
          <p:nvSpPr>
            <p:cNvPr id="41989" name="Rectangle 5"/>
            <p:cNvSpPr>
              <a:spLocks noChangeArrowheads="1"/>
            </p:cNvSpPr>
            <p:nvPr/>
          </p:nvSpPr>
          <p:spPr bwMode="ltGray">
            <a:xfrm>
              <a:off x="2269" y="1270"/>
              <a:ext cx="163" cy="2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Rectangle 6"/>
            <p:cNvSpPr>
              <a:spLocks noChangeArrowheads="1"/>
            </p:cNvSpPr>
            <p:nvPr/>
          </p:nvSpPr>
          <p:spPr bwMode="ltGray">
            <a:xfrm>
              <a:off x="659" y="1964"/>
              <a:ext cx="1709" cy="154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92" name="Rectangle 8"/>
          <p:cNvSpPr>
            <a:spLocks noChangeArrowheads="1"/>
          </p:cNvSpPr>
          <p:nvPr/>
        </p:nvSpPr>
        <p:spPr bwMode="blackWhite">
          <a:xfrm>
            <a:off x="981075" y="1936750"/>
            <a:ext cx="715327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ename||job AS "Employees"</a:t>
            </a:r>
          </a:p>
          <a:p>
            <a:pPr>
              <a:lnSpc>
                <a:spcPct val="100000"/>
              </a:lnSpc>
            </a:pPr>
            <a:r>
              <a:rPr lang="en-US" altLang="en-US" sz="1800">
                <a:solidFill>
                  <a:srgbClr val="000000"/>
                </a:solidFill>
                <a:latin typeface="Courier New" panose="02070309020205020404" pitchFamily="49" charset="0"/>
              </a:rPr>
              <a:t>  2  FROM 	emp;</a:t>
            </a:r>
          </a:p>
        </p:txBody>
      </p:sp>
      <p:sp>
        <p:nvSpPr>
          <p:cNvPr id="41993" name="Rectangle 9"/>
          <p:cNvSpPr>
            <a:spLocks noChangeArrowheads="1"/>
          </p:cNvSpPr>
          <p:nvPr/>
        </p:nvSpPr>
        <p:spPr bwMode="blackWhite">
          <a:xfrm>
            <a:off x="990600" y="3073400"/>
            <a:ext cx="71501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Employees</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KINGPRESIDENT</a:t>
            </a:r>
          </a:p>
          <a:p>
            <a:pPr algn="l">
              <a:lnSpc>
                <a:spcPct val="100000"/>
              </a:lnSpc>
              <a:spcBef>
                <a:spcPct val="0"/>
              </a:spcBef>
            </a:pPr>
            <a:r>
              <a:rPr lang="en-US" altLang="en-US" sz="1800">
                <a:solidFill>
                  <a:srgbClr val="000000"/>
                </a:solidFill>
                <a:latin typeface="Courier New" panose="02070309020205020404" pitchFamily="49" charset="0"/>
              </a:rPr>
              <a:t>BLAKEMANAGER</a:t>
            </a:r>
          </a:p>
          <a:p>
            <a:pPr algn="l">
              <a:lnSpc>
                <a:spcPct val="100000"/>
              </a:lnSpc>
              <a:spcBef>
                <a:spcPct val="0"/>
              </a:spcBef>
            </a:pPr>
            <a:r>
              <a:rPr lang="en-US" altLang="en-US" sz="1800">
                <a:solidFill>
                  <a:srgbClr val="000000"/>
                </a:solidFill>
                <a:latin typeface="Courier New" panose="02070309020205020404" pitchFamily="49" charset="0"/>
              </a:rPr>
              <a:t>CLARKMANAGER</a:t>
            </a:r>
          </a:p>
          <a:p>
            <a:pPr algn="l">
              <a:lnSpc>
                <a:spcPct val="100000"/>
              </a:lnSpc>
              <a:spcBef>
                <a:spcPct val="0"/>
              </a:spcBef>
            </a:pPr>
            <a:r>
              <a:rPr lang="en-US" altLang="en-US" sz="1800">
                <a:solidFill>
                  <a:srgbClr val="000000"/>
                </a:solidFill>
                <a:latin typeface="Courier New" panose="02070309020205020404" pitchFamily="49" charset="0"/>
              </a:rPr>
              <a:t>JONESMANAGER</a:t>
            </a:r>
          </a:p>
          <a:p>
            <a:pPr algn="l">
              <a:lnSpc>
                <a:spcPct val="100000"/>
              </a:lnSpc>
              <a:spcBef>
                <a:spcPct val="0"/>
              </a:spcBef>
            </a:pPr>
            <a:r>
              <a:rPr lang="en-US" altLang="en-US" sz="1800">
                <a:solidFill>
                  <a:srgbClr val="000000"/>
                </a:solidFill>
                <a:latin typeface="Courier New" panose="02070309020205020404" pitchFamily="49" charset="0"/>
              </a:rPr>
              <a:t>MARTINSALESMAN</a:t>
            </a:r>
          </a:p>
          <a:p>
            <a:pPr algn="l">
              <a:lnSpc>
                <a:spcPct val="100000"/>
              </a:lnSpc>
              <a:spcBef>
                <a:spcPct val="0"/>
              </a:spcBef>
            </a:pPr>
            <a:r>
              <a:rPr lang="en-US" altLang="en-US" sz="1800">
                <a:solidFill>
                  <a:srgbClr val="000000"/>
                </a:solidFill>
                <a:latin typeface="Courier New" panose="02070309020205020404" pitchFamily="49" charset="0"/>
              </a:rPr>
              <a:t>ALLENSALESMAN</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14 rows selected.</a:t>
            </a:r>
          </a:p>
        </p:txBody>
      </p:sp>
      <p:grpSp>
        <p:nvGrpSpPr>
          <p:cNvPr id="42000" name="Group 16"/>
          <p:cNvGrpSpPr>
            <a:grpSpLocks/>
          </p:cNvGrpSpPr>
          <p:nvPr/>
        </p:nvGrpSpPr>
        <p:grpSpPr bwMode="auto">
          <a:xfrm>
            <a:off x="8386763" y="6324600"/>
            <a:ext cx="414337" cy="292100"/>
            <a:chOff x="5283" y="3984"/>
            <a:chExt cx="261" cy="184"/>
          </a:xfrm>
        </p:grpSpPr>
        <p:sp>
          <p:nvSpPr>
            <p:cNvPr id="41994" name="Rectangle 10"/>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Rectangle 11"/>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41996" name="Rectangle 12"/>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Freeform 13"/>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8" name="Freeform 14"/>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41999" name="Freeform 15"/>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wipe(up)">
                                      <p:cBhvr>
                                        <p:cTn id="7" dur="500"/>
                                        <p:tgtEl>
                                          <p:spTgt spid="41991"/>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42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ltLang="en-US"/>
              <a:t>Objectives</a:t>
            </a:r>
          </a:p>
        </p:txBody>
      </p:sp>
      <p:sp>
        <p:nvSpPr>
          <p:cNvPr id="7171" name="Rectangle 3"/>
          <p:cNvSpPr>
            <a:spLocks noGrp="1" noChangeArrowheads="1"/>
          </p:cNvSpPr>
          <p:nvPr>
            <p:ph type="body" idx="1"/>
          </p:nvPr>
        </p:nvSpPr>
        <p:spPr>
          <a:xfrm>
            <a:off x="860425" y="1795463"/>
            <a:ext cx="7385050" cy="3384550"/>
          </a:xfrm>
          <a:noFill/>
          <a:ln/>
        </p:spPr>
        <p:txBody>
          <a:bodyPr/>
          <a:lstStyle/>
          <a:p>
            <a:r>
              <a:rPr lang="en-US" altLang="en-US"/>
              <a:t>After completing this lesson, you should be able to do the following:</a:t>
            </a:r>
          </a:p>
          <a:p>
            <a:pPr lvl="1"/>
            <a:r>
              <a:rPr lang="en-US" altLang="en-US"/>
              <a:t>List the capabilities of SQL SELECT statements</a:t>
            </a:r>
          </a:p>
          <a:p>
            <a:pPr lvl="1"/>
            <a:r>
              <a:rPr lang="en-US" altLang="en-US"/>
              <a:t>Execute a basic SELECT statement</a:t>
            </a:r>
          </a:p>
          <a:p>
            <a:pPr lvl="1"/>
            <a:r>
              <a:rPr lang="en-US" altLang="en-US"/>
              <a:t>Differentiate between SQL statements and SQL*Plus commands</a:t>
            </a:r>
          </a:p>
        </p:txBody>
      </p:sp>
      <p:grpSp>
        <p:nvGrpSpPr>
          <p:cNvPr id="7178" name="Group 10"/>
          <p:cNvGrpSpPr>
            <a:grpSpLocks/>
          </p:cNvGrpSpPr>
          <p:nvPr/>
        </p:nvGrpSpPr>
        <p:grpSpPr bwMode="auto">
          <a:xfrm>
            <a:off x="8386763" y="6324600"/>
            <a:ext cx="414337" cy="292100"/>
            <a:chOff x="5283" y="3984"/>
            <a:chExt cx="261" cy="184"/>
          </a:xfrm>
        </p:grpSpPr>
        <p:sp>
          <p:nvSpPr>
            <p:cNvPr id="7172"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7174"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7177"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ltLang="en-US"/>
              <a:t>Literal Character Strings</a:t>
            </a:r>
          </a:p>
        </p:txBody>
      </p:sp>
      <p:sp>
        <p:nvSpPr>
          <p:cNvPr id="44035" name="Rectangle 3"/>
          <p:cNvSpPr>
            <a:spLocks noGrp="1" noChangeArrowheads="1"/>
          </p:cNvSpPr>
          <p:nvPr>
            <p:ph type="body" idx="1"/>
          </p:nvPr>
        </p:nvSpPr>
        <p:spPr>
          <a:xfrm>
            <a:off x="860425" y="1795463"/>
            <a:ext cx="7385050" cy="3235325"/>
          </a:xfrm>
          <a:noFill/>
          <a:ln/>
        </p:spPr>
        <p:txBody>
          <a:bodyPr/>
          <a:lstStyle/>
          <a:p>
            <a:pPr lvl="1"/>
            <a:r>
              <a:rPr lang="en-US" altLang="en-US"/>
              <a:t>A literal is a character, a number, or a date included in the SELECT list.</a:t>
            </a:r>
          </a:p>
          <a:p>
            <a:pPr lvl="1"/>
            <a:r>
              <a:rPr lang="en-US" altLang="en-US"/>
              <a:t>Date and character literal values must be enclosed within single quotation marks.</a:t>
            </a:r>
          </a:p>
          <a:p>
            <a:pPr lvl="1"/>
            <a:r>
              <a:rPr lang="en-US" altLang="en-US"/>
              <a:t>Each character string is output once for each row returned.</a:t>
            </a:r>
          </a:p>
        </p:txBody>
      </p:sp>
      <p:grpSp>
        <p:nvGrpSpPr>
          <p:cNvPr id="44042" name="Group 10"/>
          <p:cNvGrpSpPr>
            <a:grpSpLocks/>
          </p:cNvGrpSpPr>
          <p:nvPr/>
        </p:nvGrpSpPr>
        <p:grpSpPr bwMode="auto">
          <a:xfrm>
            <a:off x="8386763" y="6324600"/>
            <a:ext cx="414337" cy="292100"/>
            <a:chOff x="5283" y="3984"/>
            <a:chExt cx="261" cy="184"/>
          </a:xfrm>
        </p:grpSpPr>
        <p:sp>
          <p:nvSpPr>
            <p:cNvPr id="44036"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44038"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44041"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4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954088" y="2044700"/>
            <a:ext cx="7289800" cy="10064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 pos="2452688" algn="l"/>
              </a:tabLst>
              <a:defRPr>
                <a:solidFill>
                  <a:schemeClr val="tx1"/>
                </a:solidFill>
                <a:latin typeface="Arial" panose="020B0604020202020204" pitchFamily="34" charset="0"/>
              </a:defRPr>
            </a:lvl1pPr>
            <a:lvl2pPr algn="l">
              <a:spcBef>
                <a:spcPct val="0"/>
              </a:spcBef>
              <a:tabLst>
                <a:tab pos="1200150" algn="l"/>
                <a:tab pos="2452688" algn="l"/>
              </a:tabLst>
              <a:defRPr>
                <a:solidFill>
                  <a:schemeClr val="tx1"/>
                </a:solidFill>
                <a:latin typeface="Arial" panose="020B0604020202020204" pitchFamily="34" charset="0"/>
              </a:defRPr>
            </a:lvl2pPr>
            <a:lvl3pPr algn="l">
              <a:spcBef>
                <a:spcPct val="0"/>
              </a:spcBef>
              <a:tabLst>
                <a:tab pos="1200150" algn="l"/>
                <a:tab pos="2452688" algn="l"/>
              </a:tabLst>
              <a:defRPr>
                <a:solidFill>
                  <a:schemeClr val="tx1"/>
                </a:solidFill>
                <a:latin typeface="Arial" panose="020B0604020202020204" pitchFamily="34" charset="0"/>
              </a:defRPr>
            </a:lvl3pPr>
            <a:lvl4pPr algn="l">
              <a:spcBef>
                <a:spcPct val="0"/>
              </a:spcBef>
              <a:tabLst>
                <a:tab pos="1200150" algn="l"/>
                <a:tab pos="2452688" algn="l"/>
              </a:tabLst>
              <a:defRPr>
                <a:solidFill>
                  <a:schemeClr val="tx1"/>
                </a:solidFill>
                <a:latin typeface="Arial" panose="020B0604020202020204" pitchFamily="34" charset="0"/>
              </a:defRPr>
            </a:lvl4pPr>
            <a:lvl5pPr algn="l">
              <a:spcBef>
                <a:spcPct val="0"/>
              </a:spcBef>
              <a:tabLst>
                <a:tab pos="1200150" algn="l"/>
                <a:tab pos="2452688" algn="l"/>
              </a:tabLst>
              <a:defRPr>
                <a:solidFill>
                  <a:schemeClr val="tx1"/>
                </a:solidFill>
                <a:latin typeface="Arial" panose="020B0604020202020204" pitchFamily="34" charset="0"/>
              </a:defRPr>
            </a:lvl5pPr>
            <a:lvl6pPr fontAlgn="base">
              <a:spcBef>
                <a:spcPct val="0"/>
              </a:spcBef>
              <a:spcAft>
                <a:spcPct val="0"/>
              </a:spcAft>
              <a:tabLst>
                <a:tab pos="1200150" algn="l"/>
                <a:tab pos="2452688" algn="l"/>
              </a:tabLst>
              <a:defRPr>
                <a:solidFill>
                  <a:schemeClr val="tx1"/>
                </a:solidFill>
                <a:latin typeface="Arial" panose="020B0604020202020204" pitchFamily="34" charset="0"/>
              </a:defRPr>
            </a:lvl6pPr>
            <a:lvl7pPr fontAlgn="base">
              <a:spcBef>
                <a:spcPct val="0"/>
              </a:spcBef>
              <a:spcAft>
                <a:spcPct val="0"/>
              </a:spcAft>
              <a:tabLst>
                <a:tab pos="1200150" algn="l"/>
                <a:tab pos="2452688" algn="l"/>
              </a:tabLst>
              <a:defRPr>
                <a:solidFill>
                  <a:schemeClr val="tx1"/>
                </a:solidFill>
                <a:latin typeface="Arial" panose="020B0604020202020204" pitchFamily="34" charset="0"/>
              </a:defRPr>
            </a:lvl7pPr>
            <a:lvl8pPr fontAlgn="base">
              <a:spcBef>
                <a:spcPct val="0"/>
              </a:spcBef>
              <a:spcAft>
                <a:spcPct val="0"/>
              </a:spcAft>
              <a:tabLst>
                <a:tab pos="1200150" algn="l"/>
                <a:tab pos="2452688" algn="l"/>
              </a:tabLst>
              <a:defRPr>
                <a:solidFill>
                  <a:schemeClr val="tx1"/>
                </a:solidFill>
                <a:latin typeface="Arial" panose="020B0604020202020204" pitchFamily="34" charset="0"/>
              </a:defRPr>
            </a:lvl8pPr>
            <a:lvl9pPr fontAlgn="base">
              <a:spcBef>
                <a:spcPct val="0"/>
              </a:spcBef>
              <a:spcAft>
                <a:spcPct val="0"/>
              </a:spcAft>
              <a:tabLst>
                <a:tab pos="1200150" algn="l"/>
                <a:tab pos="2452688" algn="l"/>
              </a:tabLst>
              <a:defRPr>
                <a:solidFill>
                  <a:schemeClr val="tx1"/>
                </a:solidFill>
                <a:latin typeface="Arial" panose="020B0604020202020204" pitchFamily="34"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46083" name="Rectangle 3"/>
          <p:cNvSpPr>
            <a:spLocks noGrp="1" noChangeArrowheads="1"/>
          </p:cNvSpPr>
          <p:nvPr>
            <p:ph type="title"/>
          </p:nvPr>
        </p:nvSpPr>
        <p:spPr>
          <a:xfrm>
            <a:off x="731838" y="530225"/>
            <a:ext cx="7618412" cy="881063"/>
          </a:xfrm>
          <a:noFill/>
          <a:ln/>
        </p:spPr>
        <p:txBody>
          <a:bodyPr/>
          <a:lstStyle/>
          <a:p>
            <a:r>
              <a:rPr lang="en-US" altLang="en-US"/>
              <a:t>Using Literal Character Strings</a:t>
            </a:r>
          </a:p>
        </p:txBody>
      </p:sp>
      <p:sp>
        <p:nvSpPr>
          <p:cNvPr id="46084" name="Rectangle 4"/>
          <p:cNvSpPr>
            <a:spLocks noChangeArrowheads="1"/>
          </p:cNvSpPr>
          <p:nvPr/>
        </p:nvSpPr>
        <p:spPr bwMode="blackWhite">
          <a:xfrm>
            <a:off x="922338" y="3089275"/>
            <a:ext cx="7315200" cy="258921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Employee Details</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KING is a PRESIDENT</a:t>
            </a:r>
          </a:p>
          <a:p>
            <a:pPr algn="l">
              <a:lnSpc>
                <a:spcPct val="100000"/>
              </a:lnSpc>
              <a:spcBef>
                <a:spcPct val="0"/>
              </a:spcBef>
            </a:pPr>
            <a:r>
              <a:rPr lang="en-US" altLang="en-US" sz="1800">
                <a:solidFill>
                  <a:srgbClr val="000000"/>
                </a:solidFill>
                <a:latin typeface="Courier New" panose="02070309020205020404" pitchFamily="49" charset="0"/>
              </a:rPr>
              <a:t>BLAKE is a MANAGER</a:t>
            </a:r>
          </a:p>
          <a:p>
            <a:pPr algn="l">
              <a:lnSpc>
                <a:spcPct val="100000"/>
              </a:lnSpc>
              <a:spcBef>
                <a:spcPct val="0"/>
              </a:spcBef>
            </a:pPr>
            <a:r>
              <a:rPr lang="en-US" altLang="en-US" sz="1800">
                <a:solidFill>
                  <a:srgbClr val="000000"/>
                </a:solidFill>
                <a:latin typeface="Courier New" panose="02070309020205020404" pitchFamily="49" charset="0"/>
              </a:rPr>
              <a:t>CLARK is a MANAGER</a:t>
            </a:r>
          </a:p>
          <a:p>
            <a:pPr algn="l">
              <a:lnSpc>
                <a:spcPct val="100000"/>
              </a:lnSpc>
              <a:spcBef>
                <a:spcPct val="0"/>
              </a:spcBef>
            </a:pPr>
            <a:r>
              <a:rPr lang="en-US" altLang="en-US" sz="1800">
                <a:solidFill>
                  <a:srgbClr val="000000"/>
                </a:solidFill>
                <a:latin typeface="Courier New" panose="02070309020205020404" pitchFamily="49" charset="0"/>
              </a:rPr>
              <a:t>JONES is a MANAGER</a:t>
            </a:r>
          </a:p>
          <a:p>
            <a:pPr algn="l">
              <a:lnSpc>
                <a:spcPct val="100000"/>
              </a:lnSpc>
              <a:spcBef>
                <a:spcPct val="0"/>
              </a:spcBef>
            </a:pPr>
            <a:r>
              <a:rPr lang="en-US" altLang="en-US" sz="1800">
                <a:solidFill>
                  <a:srgbClr val="000000"/>
                </a:solidFill>
                <a:latin typeface="Courier New" panose="02070309020205020404" pitchFamily="49" charset="0"/>
              </a:rPr>
              <a:t>MARTIN is a SALESMAN</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14 rows selected.</a:t>
            </a:r>
          </a:p>
        </p:txBody>
      </p:sp>
      <p:sp>
        <p:nvSpPr>
          <p:cNvPr id="46085" name="Rectangle 5"/>
          <p:cNvSpPr>
            <a:spLocks noChangeArrowheads="1"/>
          </p:cNvSpPr>
          <p:nvPr/>
        </p:nvSpPr>
        <p:spPr bwMode="ltGray">
          <a:xfrm>
            <a:off x="3803650" y="2165350"/>
            <a:ext cx="1073150" cy="3175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ChangeArrowheads="1"/>
          </p:cNvSpPr>
          <p:nvPr/>
        </p:nvSpPr>
        <p:spPr bwMode="blackWhite">
          <a:xfrm>
            <a:off x="974725" y="2097088"/>
            <a:ext cx="73152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2688" algn="l"/>
              </a:tabLst>
              <a:defRPr>
                <a:solidFill>
                  <a:schemeClr val="tx1"/>
                </a:solidFill>
                <a:latin typeface="Arial" panose="020B0604020202020204" pitchFamily="34" charset="0"/>
              </a:defRPr>
            </a:lvl1pPr>
            <a:lvl2pPr algn="l">
              <a:spcBef>
                <a:spcPct val="0"/>
              </a:spcBef>
              <a:tabLst>
                <a:tab pos="1200150" algn="l"/>
                <a:tab pos="2452688" algn="l"/>
              </a:tabLst>
              <a:defRPr>
                <a:solidFill>
                  <a:schemeClr val="tx1"/>
                </a:solidFill>
                <a:latin typeface="Arial" panose="020B0604020202020204" pitchFamily="34" charset="0"/>
              </a:defRPr>
            </a:lvl2pPr>
            <a:lvl3pPr algn="l">
              <a:spcBef>
                <a:spcPct val="0"/>
              </a:spcBef>
              <a:tabLst>
                <a:tab pos="1200150" algn="l"/>
                <a:tab pos="2452688" algn="l"/>
              </a:tabLst>
              <a:defRPr>
                <a:solidFill>
                  <a:schemeClr val="tx1"/>
                </a:solidFill>
                <a:latin typeface="Arial" panose="020B0604020202020204" pitchFamily="34" charset="0"/>
              </a:defRPr>
            </a:lvl3pPr>
            <a:lvl4pPr algn="l">
              <a:spcBef>
                <a:spcPct val="0"/>
              </a:spcBef>
              <a:tabLst>
                <a:tab pos="1200150" algn="l"/>
                <a:tab pos="2452688" algn="l"/>
              </a:tabLst>
              <a:defRPr>
                <a:solidFill>
                  <a:schemeClr val="tx1"/>
                </a:solidFill>
                <a:latin typeface="Arial" panose="020B0604020202020204" pitchFamily="34" charset="0"/>
              </a:defRPr>
            </a:lvl4pPr>
            <a:lvl5pPr algn="l">
              <a:spcBef>
                <a:spcPct val="0"/>
              </a:spcBef>
              <a:tabLst>
                <a:tab pos="1200150" algn="l"/>
                <a:tab pos="2452688" algn="l"/>
              </a:tabLst>
              <a:defRPr>
                <a:solidFill>
                  <a:schemeClr val="tx1"/>
                </a:solidFill>
                <a:latin typeface="Arial" panose="020B0604020202020204" pitchFamily="34" charset="0"/>
              </a:defRPr>
            </a:lvl5pPr>
            <a:lvl6pPr fontAlgn="base">
              <a:spcBef>
                <a:spcPct val="0"/>
              </a:spcBef>
              <a:spcAft>
                <a:spcPct val="0"/>
              </a:spcAft>
              <a:tabLst>
                <a:tab pos="1200150" algn="l"/>
                <a:tab pos="2452688" algn="l"/>
              </a:tabLst>
              <a:defRPr>
                <a:solidFill>
                  <a:schemeClr val="tx1"/>
                </a:solidFill>
                <a:latin typeface="Arial" panose="020B0604020202020204" pitchFamily="34" charset="0"/>
              </a:defRPr>
            </a:lvl6pPr>
            <a:lvl7pPr fontAlgn="base">
              <a:spcBef>
                <a:spcPct val="0"/>
              </a:spcBef>
              <a:spcAft>
                <a:spcPct val="0"/>
              </a:spcAft>
              <a:tabLst>
                <a:tab pos="1200150" algn="l"/>
                <a:tab pos="2452688" algn="l"/>
              </a:tabLst>
              <a:defRPr>
                <a:solidFill>
                  <a:schemeClr val="tx1"/>
                </a:solidFill>
                <a:latin typeface="Arial" panose="020B0604020202020204" pitchFamily="34" charset="0"/>
              </a:defRPr>
            </a:lvl7pPr>
            <a:lvl8pPr fontAlgn="base">
              <a:spcBef>
                <a:spcPct val="0"/>
              </a:spcBef>
              <a:spcAft>
                <a:spcPct val="0"/>
              </a:spcAft>
              <a:tabLst>
                <a:tab pos="1200150" algn="l"/>
                <a:tab pos="2452688" algn="l"/>
              </a:tabLst>
              <a:defRPr>
                <a:solidFill>
                  <a:schemeClr val="tx1"/>
                </a:solidFill>
                <a:latin typeface="Arial" panose="020B0604020202020204" pitchFamily="34" charset="0"/>
              </a:defRPr>
            </a:lvl8pPr>
            <a:lvl9pPr fontAlgn="base">
              <a:spcBef>
                <a:spcPct val="0"/>
              </a:spcBef>
              <a:spcAft>
                <a:spcPct val="0"/>
              </a:spcAft>
              <a:tabLst>
                <a:tab pos="1200150" algn="l"/>
                <a:tab pos="2452688"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ename	||' is a '||job </a:t>
            </a:r>
          </a:p>
          <a:p>
            <a:pPr>
              <a:lnSpc>
                <a:spcPct val="100000"/>
              </a:lnSpc>
            </a:pPr>
            <a:r>
              <a:rPr lang="en-US" altLang="en-US" sz="1800">
                <a:solidFill>
                  <a:srgbClr val="000000"/>
                </a:solidFill>
                <a:latin typeface="Courier New" panose="02070309020205020404" pitchFamily="49" charset="0"/>
              </a:rPr>
              <a:t>  2	         	AS "Employee Details"</a:t>
            </a:r>
          </a:p>
          <a:p>
            <a:pPr>
              <a:lnSpc>
                <a:spcPct val="100000"/>
              </a:lnSpc>
            </a:pPr>
            <a:r>
              <a:rPr lang="en-US" altLang="en-US" sz="1800">
                <a:solidFill>
                  <a:srgbClr val="000000"/>
                </a:solidFill>
                <a:latin typeface="Courier New" panose="02070309020205020404" pitchFamily="49" charset="0"/>
              </a:rPr>
              <a:t>  3  FROM   emp;</a:t>
            </a:r>
          </a:p>
        </p:txBody>
      </p:sp>
      <p:grpSp>
        <p:nvGrpSpPr>
          <p:cNvPr id="46093" name="Group 13"/>
          <p:cNvGrpSpPr>
            <a:grpSpLocks/>
          </p:cNvGrpSpPr>
          <p:nvPr/>
        </p:nvGrpSpPr>
        <p:grpSpPr bwMode="auto">
          <a:xfrm>
            <a:off x="8386763" y="6324600"/>
            <a:ext cx="414337" cy="292100"/>
            <a:chOff x="5283" y="3984"/>
            <a:chExt cx="261" cy="184"/>
          </a:xfrm>
        </p:grpSpPr>
        <p:sp>
          <p:nvSpPr>
            <p:cNvPr id="46087" name="Rectangle 7"/>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8"/>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46089" name="Rectangle 9"/>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Freeform 10"/>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1" name="Freeform 11"/>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46092" name="Freeform 12"/>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left)">
                                      <p:cBhvr>
                                        <p:cTn id="7" dur="500"/>
                                        <p:tgtEl>
                                          <p:spTgt spid="46085"/>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46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1016000" y="3495675"/>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 </a:t>
            </a: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r>
              <a:rPr lang="en-US" altLang="en-US" sz="1800">
                <a:solidFill>
                  <a:srgbClr val="000000"/>
                </a:solidFill>
                <a:latin typeface="Courier New" panose="02070309020205020404" pitchFamily="49" charset="0"/>
              </a:rPr>
              <a:t>       </a:t>
            </a:r>
          </a:p>
        </p:txBody>
      </p:sp>
      <p:sp>
        <p:nvSpPr>
          <p:cNvPr id="48131" name="Rectangle 3"/>
          <p:cNvSpPr>
            <a:spLocks noGrp="1" noChangeArrowheads="1"/>
          </p:cNvSpPr>
          <p:nvPr>
            <p:ph type="title"/>
          </p:nvPr>
        </p:nvSpPr>
        <p:spPr>
          <a:noFill/>
          <a:ln/>
        </p:spPr>
        <p:txBody>
          <a:bodyPr/>
          <a:lstStyle/>
          <a:p>
            <a:r>
              <a:rPr lang="en-US" altLang="en-US"/>
              <a:t>Duplicate Rows</a:t>
            </a:r>
          </a:p>
        </p:txBody>
      </p:sp>
      <p:sp>
        <p:nvSpPr>
          <p:cNvPr id="48132" name="Rectangle 4"/>
          <p:cNvSpPr>
            <a:spLocks noGrp="1" noChangeArrowheads="1"/>
          </p:cNvSpPr>
          <p:nvPr>
            <p:ph type="body" idx="1"/>
          </p:nvPr>
        </p:nvSpPr>
        <p:spPr>
          <a:xfrm>
            <a:off x="860425" y="1300163"/>
            <a:ext cx="7385050" cy="904875"/>
          </a:xfrm>
          <a:noFill/>
          <a:ln/>
        </p:spPr>
        <p:txBody>
          <a:bodyPr/>
          <a:lstStyle/>
          <a:p>
            <a:r>
              <a:rPr lang="en-US" altLang="en-US"/>
              <a:t>The default display of queries is all rows, including duplicate rows.</a:t>
            </a:r>
          </a:p>
        </p:txBody>
      </p:sp>
      <p:sp>
        <p:nvSpPr>
          <p:cNvPr id="48133" name="Rectangle 5"/>
          <p:cNvSpPr>
            <a:spLocks noChangeArrowheads="1"/>
          </p:cNvSpPr>
          <p:nvPr/>
        </p:nvSpPr>
        <p:spPr bwMode="blackWhite">
          <a:xfrm>
            <a:off x="103028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deptno</a:t>
            </a:r>
          </a:p>
          <a:p>
            <a:pPr>
              <a:lnSpc>
                <a:spcPct val="100000"/>
              </a:lnSpc>
            </a:pPr>
            <a:r>
              <a:rPr lang="en-US" altLang="en-US" sz="1800">
                <a:solidFill>
                  <a:srgbClr val="000000"/>
                </a:solidFill>
                <a:latin typeface="Courier New" panose="02070309020205020404" pitchFamily="49" charset="0"/>
              </a:rPr>
              <a:t>  2  FROM   emp;</a:t>
            </a:r>
          </a:p>
        </p:txBody>
      </p:sp>
      <p:grpSp>
        <p:nvGrpSpPr>
          <p:cNvPr id="48136" name="Group 8"/>
          <p:cNvGrpSpPr>
            <a:grpSpLocks/>
          </p:cNvGrpSpPr>
          <p:nvPr/>
        </p:nvGrpSpPr>
        <p:grpSpPr bwMode="auto">
          <a:xfrm>
            <a:off x="2014538" y="4057650"/>
            <a:ext cx="404812" cy="866775"/>
            <a:chOff x="1269" y="2556"/>
            <a:chExt cx="255" cy="546"/>
          </a:xfrm>
        </p:grpSpPr>
        <p:sp>
          <p:nvSpPr>
            <p:cNvPr id="48134" name="Rectangle 6"/>
            <p:cNvSpPr>
              <a:spLocks noChangeArrowheads="1"/>
            </p:cNvSpPr>
            <p:nvPr/>
          </p:nvSpPr>
          <p:spPr bwMode="ltGray">
            <a:xfrm>
              <a:off x="1269" y="2556"/>
              <a:ext cx="255" cy="19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Rectangle 7"/>
            <p:cNvSpPr>
              <a:spLocks noChangeArrowheads="1"/>
            </p:cNvSpPr>
            <p:nvPr/>
          </p:nvSpPr>
          <p:spPr bwMode="ltGray">
            <a:xfrm>
              <a:off x="1269" y="2904"/>
              <a:ext cx="255" cy="19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137" name="Rectangle 9"/>
          <p:cNvSpPr>
            <a:spLocks noChangeArrowheads="1"/>
          </p:cNvSpPr>
          <p:nvPr/>
        </p:nvSpPr>
        <p:spPr bwMode="blackWhite">
          <a:xfrm>
            <a:off x="1028700" y="3508375"/>
            <a:ext cx="7289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   DEPTNO</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       10</a:t>
            </a:r>
          </a:p>
          <a:p>
            <a:pPr algn="l">
              <a:lnSpc>
                <a:spcPct val="100000"/>
              </a:lnSpc>
              <a:spcBef>
                <a:spcPct val="0"/>
              </a:spcBef>
            </a:pPr>
            <a:r>
              <a:rPr lang="en-US" altLang="en-US" sz="1800">
                <a:solidFill>
                  <a:srgbClr val="000000"/>
                </a:solidFill>
                <a:latin typeface="Courier New" panose="02070309020205020404" pitchFamily="49" charset="0"/>
              </a:rPr>
              <a:t>       30</a:t>
            </a:r>
          </a:p>
          <a:p>
            <a:pPr algn="l">
              <a:lnSpc>
                <a:spcPct val="100000"/>
              </a:lnSpc>
              <a:spcBef>
                <a:spcPct val="0"/>
              </a:spcBef>
            </a:pPr>
            <a:r>
              <a:rPr lang="en-US" altLang="en-US" sz="1800">
                <a:solidFill>
                  <a:srgbClr val="000000"/>
                </a:solidFill>
                <a:latin typeface="Courier New" panose="02070309020205020404" pitchFamily="49" charset="0"/>
              </a:rPr>
              <a:t>       10</a:t>
            </a:r>
          </a:p>
          <a:p>
            <a:pPr algn="l">
              <a:lnSpc>
                <a:spcPct val="100000"/>
              </a:lnSpc>
              <a:spcBef>
                <a:spcPct val="0"/>
              </a:spcBef>
            </a:pPr>
            <a:r>
              <a:rPr lang="en-US" altLang="en-US" sz="1800">
                <a:solidFill>
                  <a:srgbClr val="000000"/>
                </a:solidFill>
                <a:latin typeface="Courier New" panose="02070309020205020404" pitchFamily="49" charset="0"/>
              </a:rPr>
              <a:t>       20</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14 rows selected.       </a:t>
            </a:r>
          </a:p>
        </p:txBody>
      </p:sp>
      <p:grpSp>
        <p:nvGrpSpPr>
          <p:cNvPr id="48144" name="Group 16"/>
          <p:cNvGrpSpPr>
            <a:grpSpLocks/>
          </p:cNvGrpSpPr>
          <p:nvPr/>
        </p:nvGrpSpPr>
        <p:grpSpPr bwMode="auto">
          <a:xfrm>
            <a:off x="8386763" y="6324600"/>
            <a:ext cx="414337" cy="292100"/>
            <a:chOff x="5283" y="3984"/>
            <a:chExt cx="261" cy="184"/>
          </a:xfrm>
        </p:grpSpPr>
        <p:sp>
          <p:nvSpPr>
            <p:cNvPr id="48138" name="Rectangle 10"/>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 name="Rectangle 11"/>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48140" name="Rectangle 12"/>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1" name="Freeform 13"/>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2" name="Freeform 14"/>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48143" name="Freeform 15"/>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136"/>
                                        </p:tgtEl>
                                        <p:attrNameLst>
                                          <p:attrName>style.visibility</p:attrName>
                                        </p:attrNameLst>
                                      </p:cBhvr>
                                      <p:to>
                                        <p:strVal val="visible"/>
                                      </p:to>
                                    </p:set>
                                    <p:animEffect transition="in" filter="wipe(up)">
                                      <p:cBhvr>
                                        <p:cTn id="7" dur="500"/>
                                        <p:tgtEl>
                                          <p:spTgt spid="4813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48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blackWhite">
          <a:xfrm>
            <a:off x="93503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50179" name="Rectangle 3"/>
          <p:cNvSpPr>
            <a:spLocks noChangeArrowheads="1"/>
          </p:cNvSpPr>
          <p:nvPr/>
        </p:nvSpPr>
        <p:spPr bwMode="blackWhite">
          <a:xfrm>
            <a:off x="909638" y="3527425"/>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p:txBody>
      </p:sp>
      <p:sp>
        <p:nvSpPr>
          <p:cNvPr id="50180" name="Rectangle 4"/>
          <p:cNvSpPr>
            <a:spLocks noGrp="1" noChangeArrowheads="1"/>
          </p:cNvSpPr>
          <p:nvPr>
            <p:ph type="title"/>
          </p:nvPr>
        </p:nvSpPr>
        <p:spPr>
          <a:noFill/>
          <a:ln/>
        </p:spPr>
        <p:txBody>
          <a:bodyPr/>
          <a:lstStyle/>
          <a:p>
            <a:r>
              <a:rPr lang="en-US" altLang="en-US"/>
              <a:t>Eliminating Duplicate Rows</a:t>
            </a:r>
          </a:p>
        </p:txBody>
      </p:sp>
      <p:sp>
        <p:nvSpPr>
          <p:cNvPr id="50181" name="Rectangle 5"/>
          <p:cNvSpPr>
            <a:spLocks noChangeArrowheads="1"/>
          </p:cNvSpPr>
          <p:nvPr/>
        </p:nvSpPr>
        <p:spPr bwMode="auto">
          <a:xfrm>
            <a:off x="860425" y="1309688"/>
            <a:ext cx="73691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a:solidFill>
                  <a:schemeClr val="tx1"/>
                </a:solidFill>
                <a:latin typeface="Arial" panose="020B0604020202020204" pitchFamily="34" charset="0"/>
              </a:defRPr>
            </a:lvl1pPr>
            <a:lvl2pPr marL="411163" algn="l" defTabSz="822325">
              <a:spcBef>
                <a:spcPct val="0"/>
              </a:spcBef>
              <a:defRPr>
                <a:solidFill>
                  <a:schemeClr val="tx1"/>
                </a:solidFill>
                <a:latin typeface="Arial" panose="020B0604020202020204" pitchFamily="34" charset="0"/>
              </a:defRPr>
            </a:lvl2pPr>
            <a:lvl3pPr marL="822325" algn="l" defTabSz="822325">
              <a:spcBef>
                <a:spcPct val="0"/>
              </a:spcBef>
              <a:defRPr>
                <a:solidFill>
                  <a:schemeClr val="tx1"/>
                </a:solidFill>
                <a:latin typeface="Arial" panose="020B0604020202020204" pitchFamily="34" charset="0"/>
              </a:defRPr>
            </a:lvl3pPr>
            <a:lvl4pPr marL="1235075" algn="l" defTabSz="822325">
              <a:spcBef>
                <a:spcPct val="0"/>
              </a:spcBef>
              <a:defRPr>
                <a:solidFill>
                  <a:schemeClr val="tx1"/>
                </a:solidFill>
                <a:latin typeface="Arial" panose="020B0604020202020204" pitchFamily="34" charset="0"/>
              </a:defRPr>
            </a:lvl4pPr>
            <a:lvl5pPr marL="1646238" algn="l" defTabSz="822325">
              <a:spcBef>
                <a:spcPct val="0"/>
              </a:spcBef>
              <a:defRPr>
                <a:solidFill>
                  <a:schemeClr val="tx1"/>
                </a:solidFill>
                <a:latin typeface="Arial" panose="020B0604020202020204" pitchFamily="34" charset="0"/>
              </a:defRPr>
            </a:lvl5pPr>
            <a:lvl6pPr marL="2103438" defTabSz="822325" fontAlgn="base">
              <a:spcBef>
                <a:spcPct val="0"/>
              </a:spcBef>
              <a:spcAft>
                <a:spcPct val="0"/>
              </a:spcAft>
              <a:defRPr>
                <a:solidFill>
                  <a:schemeClr val="tx1"/>
                </a:solidFill>
                <a:latin typeface="Arial" panose="020B0604020202020204" pitchFamily="34" charset="0"/>
              </a:defRPr>
            </a:lvl6pPr>
            <a:lvl7pPr marL="2560638" defTabSz="822325" fontAlgn="base">
              <a:spcBef>
                <a:spcPct val="0"/>
              </a:spcBef>
              <a:spcAft>
                <a:spcPct val="0"/>
              </a:spcAft>
              <a:defRPr>
                <a:solidFill>
                  <a:schemeClr val="tx1"/>
                </a:solidFill>
                <a:latin typeface="Arial" panose="020B0604020202020204" pitchFamily="34" charset="0"/>
              </a:defRPr>
            </a:lvl7pPr>
            <a:lvl8pPr marL="3017838" defTabSz="822325" fontAlgn="base">
              <a:spcBef>
                <a:spcPct val="0"/>
              </a:spcBef>
              <a:spcAft>
                <a:spcPct val="0"/>
              </a:spcAft>
              <a:defRPr>
                <a:solidFill>
                  <a:schemeClr val="tx1"/>
                </a:solidFill>
                <a:latin typeface="Arial" panose="020B0604020202020204" pitchFamily="34" charset="0"/>
              </a:defRPr>
            </a:lvl8pPr>
            <a:lvl9pPr marL="3475038" defTabSz="822325" fontAlgn="base">
              <a:spcBef>
                <a:spcPct val="0"/>
              </a:spcBef>
              <a:spcAft>
                <a:spcPct val="0"/>
              </a:spcAft>
              <a:defRPr>
                <a:solidFill>
                  <a:schemeClr val="tx1"/>
                </a:solidFill>
                <a:latin typeface="Arial" panose="020B0604020202020204" pitchFamily="34" charset="0"/>
              </a:defRPr>
            </a:lvl9pPr>
          </a:lstStyle>
          <a:p>
            <a:pPr>
              <a:lnSpc>
                <a:spcPct val="95000"/>
              </a:lnSpc>
              <a:spcBef>
                <a:spcPct val="5000"/>
              </a:spcBef>
            </a:pPr>
            <a:r>
              <a:rPr lang="en-US" altLang="en-US">
                <a:solidFill>
                  <a:srgbClr val="FFFFCC"/>
                </a:solidFill>
                <a:effectLst>
                  <a:outerShdw blurRad="38100" dist="38100" dir="2700000" algn="tl">
                    <a:srgbClr val="000000"/>
                  </a:outerShdw>
                </a:effectLst>
              </a:rPr>
              <a:t>Eliminate duplicate rows by using the DISTINCT keyword in the SELECT clause.</a:t>
            </a:r>
          </a:p>
        </p:txBody>
      </p:sp>
      <p:grpSp>
        <p:nvGrpSpPr>
          <p:cNvPr id="50184" name="Group 8"/>
          <p:cNvGrpSpPr>
            <a:grpSpLocks/>
          </p:cNvGrpSpPr>
          <p:nvPr/>
        </p:nvGrpSpPr>
        <p:grpSpPr bwMode="auto">
          <a:xfrm>
            <a:off x="971550" y="2403475"/>
            <a:ext cx="2871788" cy="2587625"/>
            <a:chOff x="612" y="1514"/>
            <a:chExt cx="1809" cy="1630"/>
          </a:xfrm>
        </p:grpSpPr>
        <p:sp>
          <p:nvSpPr>
            <p:cNvPr id="50182" name="Rectangle 6"/>
            <p:cNvSpPr>
              <a:spLocks noChangeArrowheads="1"/>
            </p:cNvSpPr>
            <p:nvPr/>
          </p:nvSpPr>
          <p:spPr bwMode="ltGray">
            <a:xfrm>
              <a:off x="1680" y="1514"/>
              <a:ext cx="741" cy="21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3" name="Rectangle 7"/>
            <p:cNvSpPr>
              <a:spLocks noChangeArrowheads="1"/>
            </p:cNvSpPr>
            <p:nvPr/>
          </p:nvSpPr>
          <p:spPr bwMode="ltGray">
            <a:xfrm>
              <a:off x="612" y="2256"/>
              <a:ext cx="864" cy="88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185" name="Rectangle 9"/>
          <p:cNvSpPr>
            <a:spLocks noChangeArrowheads="1"/>
          </p:cNvSpPr>
          <p:nvPr/>
        </p:nvSpPr>
        <p:spPr bwMode="blackWhite">
          <a:xfrm>
            <a:off x="941388" y="2362200"/>
            <a:ext cx="73152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DISTINCT deptno</a:t>
            </a:r>
          </a:p>
          <a:p>
            <a:pPr>
              <a:lnSpc>
                <a:spcPct val="100000"/>
              </a:lnSpc>
            </a:pPr>
            <a:r>
              <a:rPr lang="en-US" altLang="en-US" sz="1800">
                <a:solidFill>
                  <a:srgbClr val="000000"/>
                </a:solidFill>
                <a:latin typeface="Courier New" panose="02070309020205020404" pitchFamily="49" charset="0"/>
              </a:rPr>
              <a:t>  2  FROM   emp;</a:t>
            </a:r>
          </a:p>
        </p:txBody>
      </p:sp>
      <p:sp>
        <p:nvSpPr>
          <p:cNvPr id="50186" name="Rectangle 10"/>
          <p:cNvSpPr>
            <a:spLocks noChangeArrowheads="1"/>
          </p:cNvSpPr>
          <p:nvPr/>
        </p:nvSpPr>
        <p:spPr bwMode="blackWhite">
          <a:xfrm>
            <a:off x="941388" y="3540125"/>
            <a:ext cx="7289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   DEPTNO</a:t>
            </a:r>
          </a:p>
          <a:p>
            <a:pPr algn="l">
              <a:lnSpc>
                <a:spcPct val="100000"/>
              </a:lnSpc>
              <a:spcBef>
                <a:spcPct val="0"/>
              </a:spcBef>
            </a:pPr>
            <a:r>
              <a:rPr lang="en-US" altLang="en-US" sz="1800">
                <a:solidFill>
                  <a:srgbClr val="000000"/>
                </a:solidFill>
                <a:latin typeface="Courier New" panose="02070309020205020404" pitchFamily="49" charset="0"/>
              </a:rPr>
              <a:t>---------</a:t>
            </a:r>
          </a:p>
          <a:p>
            <a:pPr algn="l">
              <a:lnSpc>
                <a:spcPct val="100000"/>
              </a:lnSpc>
              <a:spcBef>
                <a:spcPct val="0"/>
              </a:spcBef>
            </a:pPr>
            <a:r>
              <a:rPr lang="en-US" altLang="en-US" sz="1800">
                <a:solidFill>
                  <a:srgbClr val="000000"/>
                </a:solidFill>
                <a:latin typeface="Courier New" panose="02070309020205020404" pitchFamily="49" charset="0"/>
              </a:rPr>
              <a:t>       10</a:t>
            </a:r>
          </a:p>
          <a:p>
            <a:pPr algn="l">
              <a:lnSpc>
                <a:spcPct val="100000"/>
              </a:lnSpc>
              <a:spcBef>
                <a:spcPct val="0"/>
              </a:spcBef>
            </a:pPr>
            <a:r>
              <a:rPr lang="en-US" altLang="en-US" sz="1800">
                <a:solidFill>
                  <a:srgbClr val="000000"/>
                </a:solidFill>
                <a:latin typeface="Courier New" panose="02070309020205020404" pitchFamily="49" charset="0"/>
              </a:rPr>
              <a:t>       20</a:t>
            </a:r>
          </a:p>
          <a:p>
            <a:pPr algn="l">
              <a:lnSpc>
                <a:spcPct val="100000"/>
              </a:lnSpc>
              <a:spcBef>
                <a:spcPct val="0"/>
              </a:spcBef>
            </a:pPr>
            <a:r>
              <a:rPr lang="en-US" altLang="en-US" sz="1800">
                <a:solidFill>
                  <a:srgbClr val="000000"/>
                </a:solidFill>
                <a:latin typeface="Courier New" panose="02070309020205020404" pitchFamily="49" charset="0"/>
              </a:rPr>
              <a:t>       30</a:t>
            </a:r>
          </a:p>
          <a:p>
            <a:pPr algn="l">
              <a:lnSpc>
                <a:spcPct val="100000"/>
              </a:lnSpc>
              <a:spcBef>
                <a:spcPct val="0"/>
              </a:spcBef>
            </a:pPr>
            <a:r>
              <a:rPr lang="en-US" altLang="en-US" sz="1800">
                <a:solidFill>
                  <a:srgbClr val="000000"/>
                </a:solidFill>
                <a:latin typeface="Courier New" panose="02070309020205020404" pitchFamily="49" charset="0"/>
              </a:rPr>
              <a:t>       </a:t>
            </a:r>
          </a:p>
        </p:txBody>
      </p:sp>
      <p:grpSp>
        <p:nvGrpSpPr>
          <p:cNvPr id="50193" name="Group 17"/>
          <p:cNvGrpSpPr>
            <a:grpSpLocks/>
          </p:cNvGrpSpPr>
          <p:nvPr/>
        </p:nvGrpSpPr>
        <p:grpSpPr bwMode="auto">
          <a:xfrm>
            <a:off x="8386763" y="6324600"/>
            <a:ext cx="414337" cy="292100"/>
            <a:chOff x="5283" y="3984"/>
            <a:chExt cx="261" cy="184"/>
          </a:xfrm>
        </p:grpSpPr>
        <p:sp>
          <p:nvSpPr>
            <p:cNvPr id="50187" name="Rectangle 11"/>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8" name="Rectangle 12"/>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50189" name="Rectangle 13"/>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0" name="Freeform 14"/>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1" name="Freeform 15"/>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50192" name="Freeform 16"/>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0184"/>
                                        </p:tgtEl>
                                        <p:attrNameLst>
                                          <p:attrName>style.visibility</p:attrName>
                                        </p:attrNameLst>
                                      </p:cBhvr>
                                      <p:to>
                                        <p:strVal val="visible"/>
                                      </p:to>
                                    </p:set>
                                    <p:animEffect transition="in" filter="wipe(up)">
                                      <p:cBhvr>
                                        <p:cTn id="7" dur="500"/>
                                        <p:tgtEl>
                                          <p:spTgt spid="50184"/>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50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altLang="en-US"/>
              <a:t>SQL and SQL*Plus Interaction</a:t>
            </a:r>
          </a:p>
        </p:txBody>
      </p:sp>
      <p:sp>
        <p:nvSpPr>
          <p:cNvPr id="52227" name="Rectangle 3"/>
          <p:cNvSpPr>
            <a:spLocks noChangeArrowheads="1"/>
          </p:cNvSpPr>
          <p:nvPr/>
        </p:nvSpPr>
        <p:spPr bwMode="blackWhite">
          <a:xfrm>
            <a:off x="750888" y="2890838"/>
            <a:ext cx="1762125" cy="760412"/>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SQL*Plus</a:t>
            </a:r>
          </a:p>
        </p:txBody>
      </p:sp>
      <p:grpSp>
        <p:nvGrpSpPr>
          <p:cNvPr id="52230" name="Group 6"/>
          <p:cNvGrpSpPr>
            <a:grpSpLocks/>
          </p:cNvGrpSpPr>
          <p:nvPr/>
        </p:nvGrpSpPr>
        <p:grpSpPr bwMode="auto">
          <a:xfrm>
            <a:off x="1368425" y="1458913"/>
            <a:ext cx="2043113" cy="1285875"/>
            <a:chOff x="862" y="919"/>
            <a:chExt cx="1287" cy="810"/>
          </a:xfrm>
        </p:grpSpPr>
        <p:sp>
          <p:nvSpPr>
            <p:cNvPr id="52228" name="Freeform 4"/>
            <p:cNvSpPr>
              <a:spLocks/>
            </p:cNvSpPr>
            <p:nvPr/>
          </p:nvSpPr>
          <p:spPr bwMode="auto">
            <a:xfrm>
              <a:off x="1008" y="1188"/>
              <a:ext cx="1141" cy="541"/>
            </a:xfrm>
            <a:custGeom>
              <a:avLst/>
              <a:gdLst>
                <a:gd name="T0" fmla="*/ 0 w 1141"/>
                <a:gd name="T1" fmla="*/ 540 h 541"/>
                <a:gd name="T2" fmla="*/ 0 w 1141"/>
                <a:gd name="T3" fmla="*/ 0 h 541"/>
                <a:gd name="T4" fmla="*/ 1140 w 1141"/>
                <a:gd name="T5" fmla="*/ 0 h 541"/>
              </a:gdLst>
              <a:ahLst/>
              <a:cxnLst>
                <a:cxn ang="0">
                  <a:pos x="T0" y="T1"/>
                </a:cxn>
                <a:cxn ang="0">
                  <a:pos x="T2" y="T3"/>
                </a:cxn>
                <a:cxn ang="0">
                  <a:pos x="T4" y="T5"/>
                </a:cxn>
              </a:cxnLst>
              <a:rect l="0" t="0" r="r" b="b"/>
              <a:pathLst>
                <a:path w="1141" h="541">
                  <a:moveTo>
                    <a:pt x="0" y="540"/>
                  </a:moveTo>
                  <a:lnTo>
                    <a:pt x="0" y="0"/>
                  </a:lnTo>
                  <a:lnTo>
                    <a:pt x="1140" y="0"/>
                  </a:lnTo>
                </a:path>
              </a:pathLst>
            </a:custGeom>
            <a:noFill/>
            <a:ln w="50800" cap="rnd" cmpd="sng">
              <a:solidFill>
                <a:srgbClr val="FF33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2229" name="Rectangle 5"/>
            <p:cNvSpPr>
              <a:spLocks noChangeArrowheads="1"/>
            </p:cNvSpPr>
            <p:nvPr/>
          </p:nvSpPr>
          <p:spPr bwMode="auto">
            <a:xfrm>
              <a:off x="862" y="919"/>
              <a:ext cx="122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a:solidFill>
                    <a:srgbClr val="FFFFCC"/>
                  </a:solidFill>
                  <a:effectLst>
                    <a:outerShdw blurRad="38100" dist="38100" dir="2700000" algn="tl">
                      <a:srgbClr val="000000"/>
                    </a:outerShdw>
                  </a:effectLst>
                  <a:latin typeface="Arial" panose="020B0604020202020204" pitchFamily="34" charset="0"/>
                </a:rPr>
                <a:t>SQL Statements</a:t>
              </a:r>
            </a:p>
          </p:txBody>
        </p:sp>
      </p:grpSp>
      <p:sp>
        <p:nvSpPr>
          <p:cNvPr id="52231" name="Rectangle 7"/>
          <p:cNvSpPr>
            <a:spLocks noChangeArrowheads="1"/>
          </p:cNvSpPr>
          <p:nvPr/>
        </p:nvSpPr>
        <p:spPr bwMode="blackWhite">
          <a:xfrm>
            <a:off x="3435350" y="1535113"/>
            <a:ext cx="1762125" cy="625475"/>
          </a:xfrm>
          <a:prstGeom prst="rect">
            <a:avLst/>
          </a:prstGeom>
          <a:gradFill rotWithShape="0">
            <a:gsLst>
              <a:gs pos="0">
                <a:srgbClr val="FFCC66"/>
              </a:gs>
              <a:gs pos="100000">
                <a:srgbClr val="FFCC66">
                  <a:gamma/>
                  <a:shade val="80000"/>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Buffer</a:t>
            </a:r>
          </a:p>
        </p:txBody>
      </p:sp>
      <p:grpSp>
        <p:nvGrpSpPr>
          <p:cNvPr id="52234" name="Group 10"/>
          <p:cNvGrpSpPr>
            <a:grpSpLocks/>
          </p:cNvGrpSpPr>
          <p:nvPr/>
        </p:nvGrpSpPr>
        <p:grpSpPr bwMode="auto">
          <a:xfrm>
            <a:off x="5276850" y="1506538"/>
            <a:ext cx="2119313" cy="1066800"/>
            <a:chOff x="3324" y="949"/>
            <a:chExt cx="1335" cy="672"/>
          </a:xfrm>
        </p:grpSpPr>
        <p:sp>
          <p:nvSpPr>
            <p:cNvPr id="52232" name="Rectangle 8"/>
            <p:cNvSpPr>
              <a:spLocks noChangeArrowheads="1"/>
            </p:cNvSpPr>
            <p:nvPr/>
          </p:nvSpPr>
          <p:spPr bwMode="auto">
            <a:xfrm flipH="1">
              <a:off x="3431" y="949"/>
              <a:ext cx="1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SQL Statements</a:t>
              </a:r>
            </a:p>
          </p:txBody>
        </p:sp>
        <p:sp>
          <p:nvSpPr>
            <p:cNvPr id="52233" name="Freeform 9"/>
            <p:cNvSpPr>
              <a:spLocks/>
            </p:cNvSpPr>
            <p:nvPr/>
          </p:nvSpPr>
          <p:spPr bwMode="auto">
            <a:xfrm>
              <a:off x="3324" y="1188"/>
              <a:ext cx="1225" cy="433"/>
            </a:xfrm>
            <a:custGeom>
              <a:avLst/>
              <a:gdLst>
                <a:gd name="T0" fmla="*/ 0 w 1225"/>
                <a:gd name="T1" fmla="*/ 0 h 433"/>
                <a:gd name="T2" fmla="*/ 1224 w 1225"/>
                <a:gd name="T3" fmla="*/ 0 h 433"/>
                <a:gd name="T4" fmla="*/ 1224 w 1225"/>
                <a:gd name="T5" fmla="*/ 432 h 433"/>
              </a:gdLst>
              <a:ahLst/>
              <a:cxnLst>
                <a:cxn ang="0">
                  <a:pos x="T0" y="T1"/>
                </a:cxn>
                <a:cxn ang="0">
                  <a:pos x="T2" y="T3"/>
                </a:cxn>
                <a:cxn ang="0">
                  <a:pos x="T4" y="T5"/>
                </a:cxn>
              </a:cxnLst>
              <a:rect l="0" t="0" r="r" b="b"/>
              <a:pathLst>
                <a:path w="1225" h="433">
                  <a:moveTo>
                    <a:pt x="0" y="0"/>
                  </a:moveTo>
                  <a:lnTo>
                    <a:pt x="1224" y="0"/>
                  </a:lnTo>
                  <a:lnTo>
                    <a:pt x="1224" y="432"/>
                  </a:lnTo>
                </a:path>
              </a:pathLst>
            </a:custGeom>
            <a:noFill/>
            <a:ln w="50800" cap="rnd" cmpd="sng">
              <a:solidFill>
                <a:srgbClr val="FF33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grpSp>
        <p:nvGrpSpPr>
          <p:cNvPr id="52248" name="Group 24"/>
          <p:cNvGrpSpPr>
            <a:grpSpLocks/>
          </p:cNvGrpSpPr>
          <p:nvPr/>
        </p:nvGrpSpPr>
        <p:grpSpPr bwMode="auto">
          <a:xfrm>
            <a:off x="6372225" y="2605088"/>
            <a:ext cx="1703388" cy="1374775"/>
            <a:chOff x="4014" y="1641"/>
            <a:chExt cx="1073" cy="866"/>
          </a:xfrm>
        </p:grpSpPr>
        <p:sp>
          <p:nvSpPr>
            <p:cNvPr id="52235" name="Rectangle 11"/>
            <p:cNvSpPr>
              <a:spLocks noChangeArrowheads="1"/>
            </p:cNvSpPr>
            <p:nvPr/>
          </p:nvSpPr>
          <p:spPr bwMode="ltGray">
            <a:xfrm>
              <a:off x="4014" y="1817"/>
              <a:ext cx="1073" cy="519"/>
            </a:xfrm>
            <a:prstGeom prst="rect">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Oval 12"/>
            <p:cNvSpPr>
              <a:spLocks noChangeArrowheads="1"/>
            </p:cNvSpPr>
            <p:nvPr/>
          </p:nvSpPr>
          <p:spPr bwMode="ltGray">
            <a:xfrm>
              <a:off x="4014" y="1641"/>
              <a:ext cx="1073" cy="333"/>
            </a:xfrm>
            <a:prstGeom prst="ellipse">
              <a:avLst/>
            </a:prstGeom>
            <a:gradFill rotWithShape="0">
              <a:gsLst>
                <a:gs pos="0">
                  <a:srgbClr val="969696">
                    <a:gamma/>
                    <a:shade val="89804"/>
                    <a:invGamma/>
                  </a:srgbClr>
                </a:gs>
                <a:gs pos="100000">
                  <a:srgbClr val="96969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Oval 13"/>
            <p:cNvSpPr>
              <a:spLocks noChangeArrowheads="1"/>
            </p:cNvSpPr>
            <p:nvPr/>
          </p:nvSpPr>
          <p:spPr bwMode="ltGray">
            <a:xfrm>
              <a:off x="4014" y="2174"/>
              <a:ext cx="1073" cy="333"/>
            </a:xfrm>
            <a:prstGeom prst="ellipse">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8" name="Rectangle 14"/>
            <p:cNvSpPr>
              <a:spLocks noChangeArrowheads="1"/>
            </p:cNvSpPr>
            <p:nvPr/>
          </p:nvSpPr>
          <p:spPr bwMode="auto">
            <a:xfrm>
              <a:off x="4272" y="1675"/>
              <a:ext cx="56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85788">
                <a:spcBef>
                  <a:spcPct val="0"/>
                </a:spcBef>
                <a:defRPr>
                  <a:solidFill>
                    <a:schemeClr val="tx1"/>
                  </a:solidFill>
                  <a:latin typeface="Arial" panose="020B0604020202020204" pitchFamily="34" charset="0"/>
                </a:defRPr>
              </a:lvl1pPr>
              <a:lvl2pPr marL="365125" algn="l" defTabSz="585788">
                <a:spcBef>
                  <a:spcPct val="0"/>
                </a:spcBef>
                <a:defRPr>
                  <a:solidFill>
                    <a:schemeClr val="tx1"/>
                  </a:solidFill>
                  <a:latin typeface="Arial" panose="020B0604020202020204" pitchFamily="34" charset="0"/>
                </a:defRPr>
              </a:lvl2pPr>
              <a:lvl3pPr marL="731838" algn="l" defTabSz="585788">
                <a:spcBef>
                  <a:spcPct val="0"/>
                </a:spcBef>
                <a:defRPr>
                  <a:solidFill>
                    <a:schemeClr val="tx1"/>
                  </a:solidFill>
                  <a:latin typeface="Arial" panose="020B0604020202020204" pitchFamily="34" charset="0"/>
                </a:defRPr>
              </a:lvl3pPr>
              <a:lvl4pPr marL="1096963" algn="l" defTabSz="585788">
                <a:spcBef>
                  <a:spcPct val="0"/>
                </a:spcBef>
                <a:defRPr>
                  <a:solidFill>
                    <a:schemeClr val="tx1"/>
                  </a:solidFill>
                  <a:latin typeface="Arial" panose="020B0604020202020204" pitchFamily="34" charset="0"/>
                </a:defRPr>
              </a:lvl4pPr>
              <a:lvl5pPr marL="1463675" algn="l" defTabSz="585788">
                <a:spcBef>
                  <a:spcPct val="0"/>
                </a:spcBef>
                <a:defRPr>
                  <a:solidFill>
                    <a:schemeClr val="tx1"/>
                  </a:solidFill>
                  <a:latin typeface="Arial" panose="020B0604020202020204" pitchFamily="34" charset="0"/>
                </a:defRPr>
              </a:lvl5pPr>
              <a:lvl6pPr marL="1920875" defTabSz="585788" fontAlgn="base">
                <a:spcBef>
                  <a:spcPct val="0"/>
                </a:spcBef>
                <a:spcAft>
                  <a:spcPct val="0"/>
                </a:spcAft>
                <a:defRPr>
                  <a:solidFill>
                    <a:schemeClr val="tx1"/>
                  </a:solidFill>
                  <a:latin typeface="Arial" panose="020B0604020202020204" pitchFamily="34" charset="0"/>
                </a:defRPr>
              </a:lvl6pPr>
              <a:lvl7pPr marL="2378075" defTabSz="585788" fontAlgn="base">
                <a:spcBef>
                  <a:spcPct val="0"/>
                </a:spcBef>
                <a:spcAft>
                  <a:spcPct val="0"/>
                </a:spcAft>
                <a:defRPr>
                  <a:solidFill>
                    <a:schemeClr val="tx1"/>
                  </a:solidFill>
                  <a:latin typeface="Arial" panose="020B0604020202020204" pitchFamily="34" charset="0"/>
                </a:defRPr>
              </a:lvl7pPr>
              <a:lvl8pPr marL="2835275" defTabSz="585788" fontAlgn="base">
                <a:spcBef>
                  <a:spcPct val="0"/>
                </a:spcBef>
                <a:spcAft>
                  <a:spcPct val="0"/>
                </a:spcAft>
                <a:defRPr>
                  <a:solidFill>
                    <a:schemeClr val="tx1"/>
                  </a:solidFill>
                  <a:latin typeface="Arial" panose="020B0604020202020204" pitchFamily="34" charset="0"/>
                </a:defRPr>
              </a:lvl8pPr>
              <a:lvl9pPr marL="3292475" defTabSz="585788" fontAlgn="base">
                <a:spcBef>
                  <a:spcPct val="0"/>
                </a:spcBef>
                <a:spcAft>
                  <a:spcPct val="0"/>
                </a:spcAft>
                <a:defRPr>
                  <a:solidFill>
                    <a:schemeClr val="tx1"/>
                  </a:solidFill>
                  <a:latin typeface="Arial" panose="020B0604020202020204" pitchFamily="34" charset="0"/>
                </a:defRPr>
              </a:lvl9pPr>
            </a:lstStyle>
            <a:p>
              <a:pPr algn="ctr">
                <a:lnSpc>
                  <a:spcPct val="100000"/>
                </a:lnSpc>
              </a:pPr>
              <a:r>
                <a:rPr lang="en-US" altLang="en-US" sz="1900">
                  <a:solidFill>
                    <a:srgbClr val="000000"/>
                  </a:solidFill>
                </a:rPr>
                <a:t>Server</a:t>
              </a:r>
            </a:p>
          </p:txBody>
        </p:sp>
        <p:sp>
          <p:nvSpPr>
            <p:cNvPr id="52239" name="Rectangle 15"/>
            <p:cNvSpPr>
              <a:spLocks noChangeArrowheads="1"/>
            </p:cNvSpPr>
            <p:nvPr/>
          </p:nvSpPr>
          <p:spPr bwMode="auto">
            <a:xfrm>
              <a:off x="4250" y="2041"/>
              <a:ext cx="178" cy="101"/>
            </a:xfrm>
            <a:prstGeom prst="rect">
              <a:avLst/>
            </a:prstGeom>
            <a:solidFill>
              <a:srgbClr val="CC3300"/>
            </a:solidFill>
            <a:ln>
              <a:noFill/>
            </a:ln>
            <a:effectLst>
              <a:outerShdw dist="35921" dir="2700000" algn="ctr" rotWithShape="0">
                <a:srgbClr val="6600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240" name="Rectangle 16"/>
            <p:cNvSpPr>
              <a:spLocks noChangeArrowheads="1"/>
            </p:cNvSpPr>
            <p:nvPr/>
          </p:nvSpPr>
          <p:spPr bwMode="auto">
            <a:xfrm>
              <a:off x="4467" y="2041"/>
              <a:ext cx="178" cy="101"/>
            </a:xfrm>
            <a:prstGeom prst="rect">
              <a:avLst/>
            </a:prstGeom>
            <a:solidFill>
              <a:srgbClr val="CC3300"/>
            </a:solidFill>
            <a:ln>
              <a:noFill/>
            </a:ln>
            <a:effectLst>
              <a:outerShdw dist="35921" dir="2700000" algn="ctr" rotWithShape="0">
                <a:srgbClr val="6600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241" name="Rectangle 17"/>
            <p:cNvSpPr>
              <a:spLocks noChangeArrowheads="1"/>
            </p:cNvSpPr>
            <p:nvPr/>
          </p:nvSpPr>
          <p:spPr bwMode="auto">
            <a:xfrm>
              <a:off x="4682" y="2041"/>
              <a:ext cx="178" cy="101"/>
            </a:xfrm>
            <a:prstGeom prst="rect">
              <a:avLst/>
            </a:prstGeom>
            <a:solidFill>
              <a:srgbClr val="CC3300"/>
            </a:solidFill>
            <a:ln>
              <a:noFill/>
            </a:ln>
            <a:effectLst>
              <a:outerShdw dist="35921" dir="2700000" algn="ctr" rotWithShape="0">
                <a:srgbClr val="6600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242" name="Rectangle 18"/>
            <p:cNvSpPr>
              <a:spLocks noChangeArrowheads="1"/>
            </p:cNvSpPr>
            <p:nvPr/>
          </p:nvSpPr>
          <p:spPr bwMode="auto">
            <a:xfrm>
              <a:off x="4249" y="2182"/>
              <a:ext cx="178" cy="101"/>
            </a:xfrm>
            <a:prstGeom prst="rect">
              <a:avLst/>
            </a:prstGeom>
            <a:solidFill>
              <a:srgbClr val="CC3300"/>
            </a:solidFill>
            <a:ln>
              <a:noFill/>
            </a:ln>
            <a:effectLst>
              <a:outerShdw dist="35921" dir="2700000" algn="ctr" rotWithShape="0">
                <a:srgbClr val="6600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243" name="Rectangle 19"/>
            <p:cNvSpPr>
              <a:spLocks noChangeArrowheads="1"/>
            </p:cNvSpPr>
            <p:nvPr/>
          </p:nvSpPr>
          <p:spPr bwMode="auto">
            <a:xfrm>
              <a:off x="4466" y="2182"/>
              <a:ext cx="178" cy="101"/>
            </a:xfrm>
            <a:prstGeom prst="rect">
              <a:avLst/>
            </a:prstGeom>
            <a:solidFill>
              <a:srgbClr val="CC3300"/>
            </a:solidFill>
            <a:ln>
              <a:noFill/>
            </a:ln>
            <a:effectLst>
              <a:outerShdw dist="35921" dir="2700000" algn="ctr" rotWithShape="0">
                <a:srgbClr val="6600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244" name="Rectangle 20"/>
            <p:cNvSpPr>
              <a:spLocks noChangeArrowheads="1"/>
            </p:cNvSpPr>
            <p:nvPr/>
          </p:nvSpPr>
          <p:spPr bwMode="auto">
            <a:xfrm>
              <a:off x="4681" y="2182"/>
              <a:ext cx="178" cy="101"/>
            </a:xfrm>
            <a:prstGeom prst="rect">
              <a:avLst/>
            </a:prstGeom>
            <a:solidFill>
              <a:srgbClr val="CC3300"/>
            </a:solidFill>
            <a:ln>
              <a:noFill/>
            </a:ln>
            <a:effectLst>
              <a:outerShdw dist="35921" dir="2700000" algn="ctr" rotWithShape="0">
                <a:srgbClr val="6600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245" name="Rectangle 21"/>
            <p:cNvSpPr>
              <a:spLocks noChangeArrowheads="1"/>
            </p:cNvSpPr>
            <p:nvPr/>
          </p:nvSpPr>
          <p:spPr bwMode="auto">
            <a:xfrm>
              <a:off x="4250" y="2319"/>
              <a:ext cx="178" cy="101"/>
            </a:xfrm>
            <a:prstGeom prst="rect">
              <a:avLst/>
            </a:prstGeom>
            <a:solidFill>
              <a:srgbClr val="CC3300"/>
            </a:solidFill>
            <a:ln>
              <a:noFill/>
            </a:ln>
            <a:effectLst>
              <a:outerShdw dist="35921" dir="2700000" algn="ctr" rotWithShape="0">
                <a:srgbClr val="6600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246" name="Rectangle 22"/>
            <p:cNvSpPr>
              <a:spLocks noChangeArrowheads="1"/>
            </p:cNvSpPr>
            <p:nvPr/>
          </p:nvSpPr>
          <p:spPr bwMode="auto">
            <a:xfrm>
              <a:off x="4467" y="2319"/>
              <a:ext cx="178" cy="101"/>
            </a:xfrm>
            <a:prstGeom prst="rect">
              <a:avLst/>
            </a:prstGeom>
            <a:solidFill>
              <a:srgbClr val="CC3300"/>
            </a:solidFill>
            <a:ln>
              <a:noFill/>
            </a:ln>
            <a:effectLst>
              <a:outerShdw dist="35921" dir="2700000" algn="ctr" rotWithShape="0">
                <a:srgbClr val="6600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247" name="Rectangle 23"/>
            <p:cNvSpPr>
              <a:spLocks noChangeArrowheads="1"/>
            </p:cNvSpPr>
            <p:nvPr/>
          </p:nvSpPr>
          <p:spPr bwMode="auto">
            <a:xfrm>
              <a:off x="4682" y="2319"/>
              <a:ext cx="178" cy="101"/>
            </a:xfrm>
            <a:prstGeom prst="rect">
              <a:avLst/>
            </a:prstGeom>
            <a:solidFill>
              <a:srgbClr val="CC3300"/>
            </a:solidFill>
            <a:ln>
              <a:noFill/>
            </a:ln>
            <a:effectLst>
              <a:outerShdw dist="35921" dir="2700000" algn="ctr" rotWithShape="0">
                <a:srgbClr val="6600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grpSp>
        <p:nvGrpSpPr>
          <p:cNvPr id="52251" name="Group 27"/>
          <p:cNvGrpSpPr>
            <a:grpSpLocks/>
          </p:cNvGrpSpPr>
          <p:nvPr/>
        </p:nvGrpSpPr>
        <p:grpSpPr bwMode="auto">
          <a:xfrm>
            <a:off x="4610100" y="4019550"/>
            <a:ext cx="2608263" cy="1176338"/>
            <a:chOff x="2904" y="2532"/>
            <a:chExt cx="1643" cy="741"/>
          </a:xfrm>
        </p:grpSpPr>
        <p:sp>
          <p:nvSpPr>
            <p:cNvPr id="52249" name="Rectangle 25"/>
            <p:cNvSpPr>
              <a:spLocks noChangeArrowheads="1"/>
            </p:cNvSpPr>
            <p:nvPr/>
          </p:nvSpPr>
          <p:spPr bwMode="auto">
            <a:xfrm>
              <a:off x="3260" y="3007"/>
              <a:ext cx="109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a:solidFill>
                    <a:schemeClr val="tx1"/>
                  </a:solidFill>
                  <a:effectLst>
                    <a:outerShdw blurRad="38100" dist="38100" dir="2700000" algn="tl">
                      <a:srgbClr val="000000"/>
                    </a:outerShdw>
                  </a:effectLst>
                  <a:latin typeface="Arial" panose="020B0604020202020204" pitchFamily="34" charset="0"/>
                </a:rPr>
                <a:t>Query Results</a:t>
              </a:r>
            </a:p>
          </p:txBody>
        </p:sp>
        <p:sp>
          <p:nvSpPr>
            <p:cNvPr id="52250" name="Freeform 26"/>
            <p:cNvSpPr>
              <a:spLocks/>
            </p:cNvSpPr>
            <p:nvPr/>
          </p:nvSpPr>
          <p:spPr bwMode="auto">
            <a:xfrm>
              <a:off x="2904" y="2532"/>
              <a:ext cx="1643" cy="409"/>
            </a:xfrm>
            <a:custGeom>
              <a:avLst/>
              <a:gdLst>
                <a:gd name="T0" fmla="*/ 1642 w 1643"/>
                <a:gd name="T1" fmla="*/ 0 h 409"/>
                <a:gd name="T2" fmla="*/ 1642 w 1643"/>
                <a:gd name="T3" fmla="*/ 408 h 409"/>
                <a:gd name="T4" fmla="*/ 0 w 1643"/>
                <a:gd name="T5" fmla="*/ 408 h 409"/>
              </a:gdLst>
              <a:ahLst/>
              <a:cxnLst>
                <a:cxn ang="0">
                  <a:pos x="T0" y="T1"/>
                </a:cxn>
                <a:cxn ang="0">
                  <a:pos x="T2" y="T3"/>
                </a:cxn>
                <a:cxn ang="0">
                  <a:pos x="T4" y="T5"/>
                </a:cxn>
              </a:cxnLst>
              <a:rect l="0" t="0" r="r" b="b"/>
              <a:pathLst>
                <a:path w="1643" h="409">
                  <a:moveTo>
                    <a:pt x="1642" y="0"/>
                  </a:moveTo>
                  <a:lnTo>
                    <a:pt x="1642" y="408"/>
                  </a:lnTo>
                  <a:lnTo>
                    <a:pt x="0" y="408"/>
                  </a:lnTo>
                </a:path>
              </a:pathLst>
            </a:custGeom>
            <a:noFill/>
            <a:ln w="50800" cap="rnd" cmpd="sng">
              <a:solidFill>
                <a:srgbClr val="FF33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grpSp>
        <p:nvGrpSpPr>
          <p:cNvPr id="52271" name="Group 47"/>
          <p:cNvGrpSpPr>
            <a:grpSpLocks/>
          </p:cNvGrpSpPr>
          <p:nvPr/>
        </p:nvGrpSpPr>
        <p:grpSpPr bwMode="auto">
          <a:xfrm>
            <a:off x="3860800" y="4313238"/>
            <a:ext cx="674688" cy="1128712"/>
            <a:chOff x="2432" y="2717"/>
            <a:chExt cx="425" cy="711"/>
          </a:xfrm>
        </p:grpSpPr>
        <p:sp>
          <p:nvSpPr>
            <p:cNvPr id="52252" name="Freeform 28"/>
            <p:cNvSpPr>
              <a:spLocks/>
            </p:cNvSpPr>
            <p:nvPr/>
          </p:nvSpPr>
          <p:spPr bwMode="auto">
            <a:xfrm>
              <a:off x="2432" y="2717"/>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Lst>
              <a:ahLst/>
              <a:cxnLst>
                <a:cxn ang="0">
                  <a:pos x="T0" y="T1"/>
                </a:cxn>
                <a:cxn ang="0">
                  <a:pos x="T2" y="T3"/>
                </a:cxn>
                <a:cxn ang="0">
                  <a:pos x="T4" y="T5"/>
                </a:cxn>
                <a:cxn ang="0">
                  <a:pos x="T6" y="T7"/>
                </a:cxn>
                <a:cxn ang="0">
                  <a:pos x="T8" y="T9"/>
                </a:cxn>
              </a:cxnLst>
              <a:rect l="0" t="0" r="r" b="b"/>
              <a:pathLst>
                <a:path w="362" h="678">
                  <a:moveTo>
                    <a:pt x="361" y="579"/>
                  </a:moveTo>
                  <a:lnTo>
                    <a:pt x="361" y="0"/>
                  </a:lnTo>
                  <a:lnTo>
                    <a:pt x="0" y="96"/>
                  </a:lnTo>
                  <a:lnTo>
                    <a:pt x="0" y="677"/>
                  </a:lnTo>
                  <a:lnTo>
                    <a:pt x="361" y="57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3" name="Freeform 29"/>
            <p:cNvSpPr>
              <a:spLocks/>
            </p:cNvSpPr>
            <p:nvPr/>
          </p:nvSpPr>
          <p:spPr bwMode="auto">
            <a:xfrm>
              <a:off x="2465" y="2733"/>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Lst>
              <a:ahLst/>
              <a:cxnLst>
                <a:cxn ang="0">
                  <a:pos x="T0" y="T1"/>
                </a:cxn>
                <a:cxn ang="0">
                  <a:pos x="T2" y="T3"/>
                </a:cxn>
                <a:cxn ang="0">
                  <a:pos x="T4" y="T5"/>
                </a:cxn>
                <a:cxn ang="0">
                  <a:pos x="T6" y="T7"/>
                </a:cxn>
                <a:cxn ang="0">
                  <a:pos x="T8" y="T9"/>
                </a:cxn>
              </a:cxnLst>
              <a:rect l="0" t="0" r="r" b="b"/>
              <a:pathLst>
                <a:path w="362" h="678">
                  <a:moveTo>
                    <a:pt x="361" y="580"/>
                  </a:moveTo>
                  <a:lnTo>
                    <a:pt x="361" y="0"/>
                  </a:lnTo>
                  <a:lnTo>
                    <a:pt x="0" y="96"/>
                  </a:lnTo>
                  <a:lnTo>
                    <a:pt x="0" y="677"/>
                  </a:lnTo>
                  <a:lnTo>
                    <a:pt x="361" y="580"/>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270" name="Group 46"/>
            <p:cNvGrpSpPr>
              <a:grpSpLocks/>
            </p:cNvGrpSpPr>
            <p:nvPr/>
          </p:nvGrpSpPr>
          <p:grpSpPr bwMode="auto">
            <a:xfrm>
              <a:off x="2496" y="2750"/>
              <a:ext cx="361" cy="678"/>
              <a:chOff x="2496" y="2750"/>
              <a:chExt cx="361" cy="678"/>
            </a:xfrm>
          </p:grpSpPr>
          <p:sp>
            <p:nvSpPr>
              <p:cNvPr id="52254" name="Freeform 30"/>
              <p:cNvSpPr>
                <a:spLocks/>
              </p:cNvSpPr>
              <p:nvPr/>
            </p:nvSpPr>
            <p:spPr bwMode="auto">
              <a:xfrm>
                <a:off x="2496" y="2750"/>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Lst>
                <a:ahLst/>
                <a:cxnLst>
                  <a:cxn ang="0">
                    <a:pos x="T0" y="T1"/>
                  </a:cxn>
                  <a:cxn ang="0">
                    <a:pos x="T2" y="T3"/>
                  </a:cxn>
                  <a:cxn ang="0">
                    <a:pos x="T4" y="T5"/>
                  </a:cxn>
                  <a:cxn ang="0">
                    <a:pos x="T6" y="T7"/>
                  </a:cxn>
                  <a:cxn ang="0">
                    <a:pos x="T8" y="T9"/>
                  </a:cxn>
                </a:cxnLst>
                <a:rect l="0" t="0" r="r" b="b"/>
                <a:pathLst>
                  <a:path w="361" h="678">
                    <a:moveTo>
                      <a:pt x="360" y="579"/>
                    </a:moveTo>
                    <a:lnTo>
                      <a:pt x="360" y="0"/>
                    </a:lnTo>
                    <a:lnTo>
                      <a:pt x="0" y="96"/>
                    </a:lnTo>
                    <a:lnTo>
                      <a:pt x="0" y="677"/>
                    </a:lnTo>
                    <a:lnTo>
                      <a:pt x="360" y="5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5" name="Freeform 31"/>
              <p:cNvSpPr>
                <a:spLocks/>
              </p:cNvSpPr>
              <p:nvPr/>
            </p:nvSpPr>
            <p:spPr bwMode="white">
              <a:xfrm>
                <a:off x="2517" y="2777"/>
                <a:ext cx="318" cy="622"/>
              </a:xfrm>
              <a:custGeom>
                <a:avLst/>
                <a:gdLst>
                  <a:gd name="T0" fmla="*/ 317 w 318"/>
                  <a:gd name="T1" fmla="*/ 538 h 622"/>
                  <a:gd name="T2" fmla="*/ 317 w 318"/>
                  <a:gd name="T3" fmla="*/ 0 h 622"/>
                  <a:gd name="T4" fmla="*/ 0 w 318"/>
                  <a:gd name="T5" fmla="*/ 82 h 622"/>
                  <a:gd name="T6" fmla="*/ 0 w 318"/>
                  <a:gd name="T7" fmla="*/ 621 h 622"/>
                  <a:gd name="T8" fmla="*/ 317 w 318"/>
                  <a:gd name="T9" fmla="*/ 538 h 622"/>
                </a:gdLst>
                <a:ahLst/>
                <a:cxnLst>
                  <a:cxn ang="0">
                    <a:pos x="T0" y="T1"/>
                  </a:cxn>
                  <a:cxn ang="0">
                    <a:pos x="T2" y="T3"/>
                  </a:cxn>
                  <a:cxn ang="0">
                    <a:pos x="T4" y="T5"/>
                  </a:cxn>
                  <a:cxn ang="0">
                    <a:pos x="T6" y="T7"/>
                  </a:cxn>
                  <a:cxn ang="0">
                    <a:pos x="T8" y="T9"/>
                  </a:cxn>
                </a:cxnLst>
                <a:rect l="0" t="0" r="r" b="b"/>
                <a:pathLst>
                  <a:path w="318" h="622">
                    <a:moveTo>
                      <a:pt x="317" y="538"/>
                    </a:moveTo>
                    <a:lnTo>
                      <a:pt x="317" y="0"/>
                    </a:lnTo>
                    <a:lnTo>
                      <a:pt x="0" y="82"/>
                    </a:lnTo>
                    <a:lnTo>
                      <a:pt x="0" y="621"/>
                    </a:lnTo>
                    <a:lnTo>
                      <a:pt x="317" y="538"/>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6" name="Freeform 32"/>
              <p:cNvSpPr>
                <a:spLocks/>
              </p:cNvSpPr>
              <p:nvPr/>
            </p:nvSpPr>
            <p:spPr bwMode="auto">
              <a:xfrm>
                <a:off x="2545" y="2877"/>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7" name="Freeform 33"/>
              <p:cNvSpPr>
                <a:spLocks/>
              </p:cNvSpPr>
              <p:nvPr/>
            </p:nvSpPr>
            <p:spPr bwMode="auto">
              <a:xfrm>
                <a:off x="2545" y="2946"/>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8" name="Freeform 34"/>
              <p:cNvSpPr>
                <a:spLocks/>
              </p:cNvSpPr>
              <p:nvPr/>
            </p:nvSpPr>
            <p:spPr bwMode="auto">
              <a:xfrm>
                <a:off x="2545" y="3015"/>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9" name="Freeform 35"/>
              <p:cNvSpPr>
                <a:spLocks/>
              </p:cNvSpPr>
              <p:nvPr/>
            </p:nvSpPr>
            <p:spPr bwMode="auto">
              <a:xfrm>
                <a:off x="2545" y="3084"/>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0" name="Freeform 36"/>
              <p:cNvSpPr>
                <a:spLocks/>
              </p:cNvSpPr>
              <p:nvPr/>
            </p:nvSpPr>
            <p:spPr bwMode="auto">
              <a:xfrm>
                <a:off x="2545" y="3152"/>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9"/>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1" name="Freeform 37"/>
              <p:cNvSpPr>
                <a:spLocks/>
              </p:cNvSpPr>
              <p:nvPr/>
            </p:nvSpPr>
            <p:spPr bwMode="auto">
              <a:xfrm>
                <a:off x="2545" y="3221"/>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2" name="Freeform 38"/>
              <p:cNvSpPr>
                <a:spLocks/>
              </p:cNvSpPr>
              <p:nvPr/>
            </p:nvSpPr>
            <p:spPr bwMode="auto">
              <a:xfrm>
                <a:off x="2545" y="3290"/>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3" name="Freeform 39"/>
              <p:cNvSpPr>
                <a:spLocks/>
              </p:cNvSpPr>
              <p:nvPr/>
            </p:nvSpPr>
            <p:spPr bwMode="auto">
              <a:xfrm>
                <a:off x="2697" y="2834"/>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4" name="Freeform 40"/>
              <p:cNvSpPr>
                <a:spLocks/>
              </p:cNvSpPr>
              <p:nvPr/>
            </p:nvSpPr>
            <p:spPr bwMode="auto">
              <a:xfrm>
                <a:off x="2697" y="2902"/>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5" name="Freeform 41"/>
              <p:cNvSpPr>
                <a:spLocks/>
              </p:cNvSpPr>
              <p:nvPr/>
            </p:nvSpPr>
            <p:spPr bwMode="auto">
              <a:xfrm>
                <a:off x="2697" y="2971"/>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6" name="Freeform 42"/>
              <p:cNvSpPr>
                <a:spLocks/>
              </p:cNvSpPr>
              <p:nvPr/>
            </p:nvSpPr>
            <p:spPr bwMode="auto">
              <a:xfrm>
                <a:off x="2697" y="3040"/>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8"/>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7" name="Freeform 43"/>
              <p:cNvSpPr>
                <a:spLocks/>
              </p:cNvSpPr>
              <p:nvPr/>
            </p:nvSpPr>
            <p:spPr bwMode="auto">
              <a:xfrm>
                <a:off x="2697" y="3108"/>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Freeform 44"/>
              <p:cNvSpPr>
                <a:spLocks/>
              </p:cNvSpPr>
              <p:nvPr/>
            </p:nvSpPr>
            <p:spPr bwMode="auto">
              <a:xfrm>
                <a:off x="2697" y="3177"/>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Freeform 45"/>
              <p:cNvSpPr>
                <a:spLocks/>
              </p:cNvSpPr>
              <p:nvPr/>
            </p:nvSpPr>
            <p:spPr bwMode="auto">
              <a:xfrm>
                <a:off x="2697" y="3246"/>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2274" name="Group 50"/>
          <p:cNvGrpSpPr>
            <a:grpSpLocks/>
          </p:cNvGrpSpPr>
          <p:nvPr/>
        </p:nvGrpSpPr>
        <p:grpSpPr bwMode="auto">
          <a:xfrm>
            <a:off x="1577975" y="3790950"/>
            <a:ext cx="2214563" cy="1662113"/>
            <a:chOff x="994" y="2388"/>
            <a:chExt cx="1395" cy="1047"/>
          </a:xfrm>
        </p:grpSpPr>
        <p:sp>
          <p:nvSpPr>
            <p:cNvPr id="52272" name="Rectangle 48"/>
            <p:cNvSpPr>
              <a:spLocks noChangeArrowheads="1"/>
            </p:cNvSpPr>
            <p:nvPr/>
          </p:nvSpPr>
          <p:spPr bwMode="auto">
            <a:xfrm>
              <a:off x="1108" y="3031"/>
              <a:ext cx="9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SQL*Plus</a:t>
              </a:r>
            </a:p>
            <a:p>
              <a:pP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 Commands</a:t>
              </a:r>
            </a:p>
          </p:txBody>
        </p:sp>
        <p:sp>
          <p:nvSpPr>
            <p:cNvPr id="52273" name="Freeform 49"/>
            <p:cNvSpPr>
              <a:spLocks/>
            </p:cNvSpPr>
            <p:nvPr/>
          </p:nvSpPr>
          <p:spPr bwMode="auto">
            <a:xfrm>
              <a:off x="994" y="2388"/>
              <a:ext cx="1395" cy="553"/>
            </a:xfrm>
            <a:custGeom>
              <a:avLst/>
              <a:gdLst>
                <a:gd name="T0" fmla="*/ 0 w 1395"/>
                <a:gd name="T1" fmla="*/ 0 h 553"/>
                <a:gd name="T2" fmla="*/ 0 w 1395"/>
                <a:gd name="T3" fmla="*/ 552 h 553"/>
                <a:gd name="T4" fmla="*/ 1394 w 1395"/>
                <a:gd name="T5" fmla="*/ 552 h 553"/>
              </a:gdLst>
              <a:ahLst/>
              <a:cxnLst>
                <a:cxn ang="0">
                  <a:pos x="T0" y="T1"/>
                </a:cxn>
                <a:cxn ang="0">
                  <a:pos x="T2" y="T3"/>
                </a:cxn>
                <a:cxn ang="0">
                  <a:pos x="T4" y="T5"/>
                </a:cxn>
              </a:cxnLst>
              <a:rect l="0" t="0" r="r" b="b"/>
              <a:pathLst>
                <a:path w="1395" h="553">
                  <a:moveTo>
                    <a:pt x="0" y="0"/>
                  </a:moveTo>
                  <a:lnTo>
                    <a:pt x="0" y="552"/>
                  </a:lnTo>
                  <a:lnTo>
                    <a:pt x="1394" y="552"/>
                  </a:lnTo>
                </a:path>
              </a:pathLst>
            </a:custGeom>
            <a:noFill/>
            <a:ln w="50800" cap="rnd" cmpd="sng">
              <a:solidFill>
                <a:srgbClr val="FF33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grpSp>
        <p:nvGrpSpPr>
          <p:cNvPr id="52294" name="Group 70"/>
          <p:cNvGrpSpPr>
            <a:grpSpLocks/>
          </p:cNvGrpSpPr>
          <p:nvPr/>
        </p:nvGrpSpPr>
        <p:grpSpPr bwMode="auto">
          <a:xfrm>
            <a:off x="4270375" y="5108575"/>
            <a:ext cx="674688" cy="1128713"/>
            <a:chOff x="2690" y="3218"/>
            <a:chExt cx="425" cy="711"/>
          </a:xfrm>
        </p:grpSpPr>
        <p:sp>
          <p:nvSpPr>
            <p:cNvPr id="52275" name="Freeform 51"/>
            <p:cNvSpPr>
              <a:spLocks/>
            </p:cNvSpPr>
            <p:nvPr/>
          </p:nvSpPr>
          <p:spPr bwMode="hidden">
            <a:xfrm>
              <a:off x="2690" y="3218"/>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Lst>
              <a:ahLst/>
              <a:cxnLst>
                <a:cxn ang="0">
                  <a:pos x="T0" y="T1"/>
                </a:cxn>
                <a:cxn ang="0">
                  <a:pos x="T2" y="T3"/>
                </a:cxn>
                <a:cxn ang="0">
                  <a:pos x="T4" y="T5"/>
                </a:cxn>
                <a:cxn ang="0">
                  <a:pos x="T6" y="T7"/>
                </a:cxn>
                <a:cxn ang="0">
                  <a:pos x="T8" y="T9"/>
                </a:cxn>
              </a:cxnLst>
              <a:rect l="0" t="0" r="r" b="b"/>
              <a:pathLst>
                <a:path w="362" h="678">
                  <a:moveTo>
                    <a:pt x="361" y="579"/>
                  </a:moveTo>
                  <a:lnTo>
                    <a:pt x="361" y="0"/>
                  </a:lnTo>
                  <a:lnTo>
                    <a:pt x="0" y="96"/>
                  </a:lnTo>
                  <a:lnTo>
                    <a:pt x="0" y="677"/>
                  </a:lnTo>
                  <a:lnTo>
                    <a:pt x="361" y="57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6" name="Freeform 52"/>
            <p:cNvSpPr>
              <a:spLocks/>
            </p:cNvSpPr>
            <p:nvPr/>
          </p:nvSpPr>
          <p:spPr bwMode="hidden">
            <a:xfrm>
              <a:off x="2723" y="3234"/>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Lst>
              <a:ahLst/>
              <a:cxnLst>
                <a:cxn ang="0">
                  <a:pos x="T0" y="T1"/>
                </a:cxn>
                <a:cxn ang="0">
                  <a:pos x="T2" y="T3"/>
                </a:cxn>
                <a:cxn ang="0">
                  <a:pos x="T4" y="T5"/>
                </a:cxn>
                <a:cxn ang="0">
                  <a:pos x="T6" y="T7"/>
                </a:cxn>
                <a:cxn ang="0">
                  <a:pos x="T8" y="T9"/>
                </a:cxn>
              </a:cxnLst>
              <a:rect l="0" t="0" r="r" b="b"/>
              <a:pathLst>
                <a:path w="362" h="678">
                  <a:moveTo>
                    <a:pt x="361" y="580"/>
                  </a:moveTo>
                  <a:lnTo>
                    <a:pt x="361" y="0"/>
                  </a:lnTo>
                  <a:lnTo>
                    <a:pt x="0" y="96"/>
                  </a:lnTo>
                  <a:lnTo>
                    <a:pt x="0" y="677"/>
                  </a:lnTo>
                  <a:lnTo>
                    <a:pt x="361" y="580"/>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293" name="Group 69"/>
            <p:cNvGrpSpPr>
              <a:grpSpLocks/>
            </p:cNvGrpSpPr>
            <p:nvPr/>
          </p:nvGrpSpPr>
          <p:grpSpPr bwMode="auto">
            <a:xfrm>
              <a:off x="2754" y="3251"/>
              <a:ext cx="361" cy="678"/>
              <a:chOff x="2754" y="3251"/>
              <a:chExt cx="361" cy="678"/>
            </a:xfrm>
          </p:grpSpPr>
          <p:sp>
            <p:nvSpPr>
              <p:cNvPr id="52277" name="Freeform 53"/>
              <p:cNvSpPr>
                <a:spLocks/>
              </p:cNvSpPr>
              <p:nvPr/>
            </p:nvSpPr>
            <p:spPr bwMode="hidden">
              <a:xfrm>
                <a:off x="2754" y="3251"/>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Lst>
                <a:ahLst/>
                <a:cxnLst>
                  <a:cxn ang="0">
                    <a:pos x="T0" y="T1"/>
                  </a:cxn>
                  <a:cxn ang="0">
                    <a:pos x="T2" y="T3"/>
                  </a:cxn>
                  <a:cxn ang="0">
                    <a:pos x="T4" y="T5"/>
                  </a:cxn>
                  <a:cxn ang="0">
                    <a:pos x="T6" y="T7"/>
                  </a:cxn>
                  <a:cxn ang="0">
                    <a:pos x="T8" y="T9"/>
                  </a:cxn>
                </a:cxnLst>
                <a:rect l="0" t="0" r="r" b="b"/>
                <a:pathLst>
                  <a:path w="361" h="678">
                    <a:moveTo>
                      <a:pt x="360" y="579"/>
                    </a:moveTo>
                    <a:lnTo>
                      <a:pt x="360" y="0"/>
                    </a:lnTo>
                    <a:lnTo>
                      <a:pt x="0" y="96"/>
                    </a:lnTo>
                    <a:lnTo>
                      <a:pt x="0" y="677"/>
                    </a:lnTo>
                    <a:lnTo>
                      <a:pt x="360" y="5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8" name="Freeform 54"/>
              <p:cNvSpPr>
                <a:spLocks/>
              </p:cNvSpPr>
              <p:nvPr/>
            </p:nvSpPr>
            <p:spPr bwMode="hidden">
              <a:xfrm>
                <a:off x="2775" y="3279"/>
                <a:ext cx="319" cy="622"/>
              </a:xfrm>
              <a:custGeom>
                <a:avLst/>
                <a:gdLst>
                  <a:gd name="T0" fmla="*/ 318 w 319"/>
                  <a:gd name="T1" fmla="*/ 538 h 622"/>
                  <a:gd name="T2" fmla="*/ 318 w 319"/>
                  <a:gd name="T3" fmla="*/ 0 h 622"/>
                  <a:gd name="T4" fmla="*/ 0 w 319"/>
                  <a:gd name="T5" fmla="*/ 82 h 622"/>
                  <a:gd name="T6" fmla="*/ 0 w 319"/>
                  <a:gd name="T7" fmla="*/ 621 h 622"/>
                  <a:gd name="T8" fmla="*/ 318 w 319"/>
                  <a:gd name="T9" fmla="*/ 538 h 622"/>
                </a:gdLst>
                <a:ahLst/>
                <a:cxnLst>
                  <a:cxn ang="0">
                    <a:pos x="T0" y="T1"/>
                  </a:cxn>
                  <a:cxn ang="0">
                    <a:pos x="T2" y="T3"/>
                  </a:cxn>
                  <a:cxn ang="0">
                    <a:pos x="T4" y="T5"/>
                  </a:cxn>
                  <a:cxn ang="0">
                    <a:pos x="T6" y="T7"/>
                  </a:cxn>
                  <a:cxn ang="0">
                    <a:pos x="T8" y="T9"/>
                  </a:cxn>
                </a:cxnLst>
                <a:rect l="0" t="0" r="r" b="b"/>
                <a:pathLst>
                  <a:path w="319" h="622">
                    <a:moveTo>
                      <a:pt x="318" y="538"/>
                    </a:moveTo>
                    <a:lnTo>
                      <a:pt x="318" y="0"/>
                    </a:lnTo>
                    <a:lnTo>
                      <a:pt x="0" y="82"/>
                    </a:lnTo>
                    <a:lnTo>
                      <a:pt x="0" y="621"/>
                    </a:lnTo>
                    <a:lnTo>
                      <a:pt x="318" y="538"/>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9" name="Freeform 55"/>
              <p:cNvSpPr>
                <a:spLocks/>
              </p:cNvSpPr>
              <p:nvPr/>
            </p:nvSpPr>
            <p:spPr bwMode="hidden">
              <a:xfrm>
                <a:off x="2804" y="3378"/>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0" name="Freeform 56"/>
              <p:cNvSpPr>
                <a:spLocks/>
              </p:cNvSpPr>
              <p:nvPr/>
            </p:nvSpPr>
            <p:spPr bwMode="hidden">
              <a:xfrm>
                <a:off x="2804" y="3448"/>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1" name="Freeform 57"/>
              <p:cNvSpPr>
                <a:spLocks/>
              </p:cNvSpPr>
              <p:nvPr/>
            </p:nvSpPr>
            <p:spPr bwMode="hidden">
              <a:xfrm>
                <a:off x="2804" y="3516"/>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2" name="Freeform 58"/>
              <p:cNvSpPr>
                <a:spLocks/>
              </p:cNvSpPr>
              <p:nvPr/>
            </p:nvSpPr>
            <p:spPr bwMode="hidden">
              <a:xfrm>
                <a:off x="2804" y="3585"/>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3" name="Freeform 59"/>
              <p:cNvSpPr>
                <a:spLocks/>
              </p:cNvSpPr>
              <p:nvPr/>
            </p:nvSpPr>
            <p:spPr bwMode="hidden">
              <a:xfrm>
                <a:off x="2804" y="3654"/>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8"/>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4" name="Freeform 60"/>
              <p:cNvSpPr>
                <a:spLocks/>
              </p:cNvSpPr>
              <p:nvPr/>
            </p:nvSpPr>
            <p:spPr bwMode="hidden">
              <a:xfrm>
                <a:off x="2804" y="3722"/>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5" name="Freeform 61"/>
              <p:cNvSpPr>
                <a:spLocks/>
              </p:cNvSpPr>
              <p:nvPr/>
            </p:nvSpPr>
            <p:spPr bwMode="hidden">
              <a:xfrm>
                <a:off x="2804" y="3791"/>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6" name="Freeform 62"/>
              <p:cNvSpPr>
                <a:spLocks/>
              </p:cNvSpPr>
              <p:nvPr/>
            </p:nvSpPr>
            <p:spPr bwMode="hidden">
              <a:xfrm>
                <a:off x="2955" y="3335"/>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7" name="Freeform 63"/>
              <p:cNvSpPr>
                <a:spLocks/>
              </p:cNvSpPr>
              <p:nvPr/>
            </p:nvSpPr>
            <p:spPr bwMode="hidden">
              <a:xfrm>
                <a:off x="2955" y="3403"/>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8" name="Freeform 64"/>
              <p:cNvSpPr>
                <a:spLocks/>
              </p:cNvSpPr>
              <p:nvPr/>
            </p:nvSpPr>
            <p:spPr bwMode="hidden">
              <a:xfrm>
                <a:off x="2955" y="3473"/>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9" name="Freeform 65"/>
              <p:cNvSpPr>
                <a:spLocks/>
              </p:cNvSpPr>
              <p:nvPr/>
            </p:nvSpPr>
            <p:spPr bwMode="hidden">
              <a:xfrm>
                <a:off x="2955" y="3541"/>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9"/>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0" name="Freeform 66"/>
              <p:cNvSpPr>
                <a:spLocks/>
              </p:cNvSpPr>
              <p:nvPr/>
            </p:nvSpPr>
            <p:spPr bwMode="hidden">
              <a:xfrm>
                <a:off x="2955" y="3609"/>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1" name="Freeform 67"/>
              <p:cNvSpPr>
                <a:spLocks/>
              </p:cNvSpPr>
              <p:nvPr/>
            </p:nvSpPr>
            <p:spPr bwMode="hidden">
              <a:xfrm>
                <a:off x="2955" y="3679"/>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2" name="Freeform 68"/>
              <p:cNvSpPr>
                <a:spLocks/>
              </p:cNvSpPr>
              <p:nvPr/>
            </p:nvSpPr>
            <p:spPr bwMode="hidden">
              <a:xfrm>
                <a:off x="2955" y="3747"/>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2314" name="Group 90"/>
          <p:cNvGrpSpPr>
            <a:grpSpLocks/>
          </p:cNvGrpSpPr>
          <p:nvPr/>
        </p:nvGrpSpPr>
        <p:grpSpPr bwMode="auto">
          <a:xfrm>
            <a:off x="4706938" y="5230813"/>
            <a:ext cx="674687" cy="1128712"/>
            <a:chOff x="2965" y="3295"/>
            <a:chExt cx="425" cy="711"/>
          </a:xfrm>
        </p:grpSpPr>
        <p:sp>
          <p:nvSpPr>
            <p:cNvPr id="52295" name="Freeform 71"/>
            <p:cNvSpPr>
              <a:spLocks/>
            </p:cNvSpPr>
            <p:nvPr/>
          </p:nvSpPr>
          <p:spPr bwMode="hidden">
            <a:xfrm>
              <a:off x="2965" y="3295"/>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Lst>
              <a:ahLst/>
              <a:cxnLst>
                <a:cxn ang="0">
                  <a:pos x="T0" y="T1"/>
                </a:cxn>
                <a:cxn ang="0">
                  <a:pos x="T2" y="T3"/>
                </a:cxn>
                <a:cxn ang="0">
                  <a:pos x="T4" y="T5"/>
                </a:cxn>
                <a:cxn ang="0">
                  <a:pos x="T6" y="T7"/>
                </a:cxn>
                <a:cxn ang="0">
                  <a:pos x="T8" y="T9"/>
                </a:cxn>
              </a:cxnLst>
              <a:rect l="0" t="0" r="r" b="b"/>
              <a:pathLst>
                <a:path w="362" h="678">
                  <a:moveTo>
                    <a:pt x="361" y="579"/>
                  </a:moveTo>
                  <a:lnTo>
                    <a:pt x="361" y="0"/>
                  </a:lnTo>
                  <a:lnTo>
                    <a:pt x="0" y="96"/>
                  </a:lnTo>
                  <a:lnTo>
                    <a:pt x="0" y="677"/>
                  </a:lnTo>
                  <a:lnTo>
                    <a:pt x="361" y="57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6" name="Freeform 72"/>
            <p:cNvSpPr>
              <a:spLocks/>
            </p:cNvSpPr>
            <p:nvPr/>
          </p:nvSpPr>
          <p:spPr bwMode="hidden">
            <a:xfrm>
              <a:off x="2998" y="3311"/>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Lst>
              <a:ahLst/>
              <a:cxnLst>
                <a:cxn ang="0">
                  <a:pos x="T0" y="T1"/>
                </a:cxn>
                <a:cxn ang="0">
                  <a:pos x="T2" y="T3"/>
                </a:cxn>
                <a:cxn ang="0">
                  <a:pos x="T4" y="T5"/>
                </a:cxn>
                <a:cxn ang="0">
                  <a:pos x="T6" y="T7"/>
                </a:cxn>
                <a:cxn ang="0">
                  <a:pos x="T8" y="T9"/>
                </a:cxn>
              </a:cxnLst>
              <a:rect l="0" t="0" r="r" b="b"/>
              <a:pathLst>
                <a:path w="362" h="678">
                  <a:moveTo>
                    <a:pt x="361" y="580"/>
                  </a:moveTo>
                  <a:lnTo>
                    <a:pt x="361" y="0"/>
                  </a:lnTo>
                  <a:lnTo>
                    <a:pt x="0" y="96"/>
                  </a:lnTo>
                  <a:lnTo>
                    <a:pt x="0" y="677"/>
                  </a:lnTo>
                  <a:lnTo>
                    <a:pt x="361" y="580"/>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313" name="Group 89"/>
            <p:cNvGrpSpPr>
              <a:grpSpLocks/>
            </p:cNvGrpSpPr>
            <p:nvPr/>
          </p:nvGrpSpPr>
          <p:grpSpPr bwMode="auto">
            <a:xfrm>
              <a:off x="3029" y="3328"/>
              <a:ext cx="361" cy="678"/>
              <a:chOff x="3029" y="3328"/>
              <a:chExt cx="361" cy="678"/>
            </a:xfrm>
          </p:grpSpPr>
          <p:sp>
            <p:nvSpPr>
              <p:cNvPr id="52297" name="Freeform 73"/>
              <p:cNvSpPr>
                <a:spLocks/>
              </p:cNvSpPr>
              <p:nvPr/>
            </p:nvSpPr>
            <p:spPr bwMode="hidden">
              <a:xfrm>
                <a:off x="3029" y="3328"/>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Lst>
                <a:ahLst/>
                <a:cxnLst>
                  <a:cxn ang="0">
                    <a:pos x="T0" y="T1"/>
                  </a:cxn>
                  <a:cxn ang="0">
                    <a:pos x="T2" y="T3"/>
                  </a:cxn>
                  <a:cxn ang="0">
                    <a:pos x="T4" y="T5"/>
                  </a:cxn>
                  <a:cxn ang="0">
                    <a:pos x="T6" y="T7"/>
                  </a:cxn>
                  <a:cxn ang="0">
                    <a:pos x="T8" y="T9"/>
                  </a:cxn>
                </a:cxnLst>
                <a:rect l="0" t="0" r="r" b="b"/>
                <a:pathLst>
                  <a:path w="361" h="678">
                    <a:moveTo>
                      <a:pt x="360" y="579"/>
                    </a:moveTo>
                    <a:lnTo>
                      <a:pt x="360" y="0"/>
                    </a:lnTo>
                    <a:lnTo>
                      <a:pt x="0" y="96"/>
                    </a:lnTo>
                    <a:lnTo>
                      <a:pt x="0" y="677"/>
                    </a:lnTo>
                    <a:lnTo>
                      <a:pt x="360" y="5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8" name="Freeform 74"/>
              <p:cNvSpPr>
                <a:spLocks/>
              </p:cNvSpPr>
              <p:nvPr/>
            </p:nvSpPr>
            <p:spPr bwMode="hidden">
              <a:xfrm>
                <a:off x="3050" y="3355"/>
                <a:ext cx="318" cy="622"/>
              </a:xfrm>
              <a:custGeom>
                <a:avLst/>
                <a:gdLst>
                  <a:gd name="T0" fmla="*/ 317 w 318"/>
                  <a:gd name="T1" fmla="*/ 538 h 622"/>
                  <a:gd name="T2" fmla="*/ 317 w 318"/>
                  <a:gd name="T3" fmla="*/ 0 h 622"/>
                  <a:gd name="T4" fmla="*/ 0 w 318"/>
                  <a:gd name="T5" fmla="*/ 82 h 622"/>
                  <a:gd name="T6" fmla="*/ 0 w 318"/>
                  <a:gd name="T7" fmla="*/ 621 h 622"/>
                  <a:gd name="T8" fmla="*/ 317 w 318"/>
                  <a:gd name="T9" fmla="*/ 538 h 622"/>
                </a:gdLst>
                <a:ahLst/>
                <a:cxnLst>
                  <a:cxn ang="0">
                    <a:pos x="T0" y="T1"/>
                  </a:cxn>
                  <a:cxn ang="0">
                    <a:pos x="T2" y="T3"/>
                  </a:cxn>
                  <a:cxn ang="0">
                    <a:pos x="T4" y="T5"/>
                  </a:cxn>
                  <a:cxn ang="0">
                    <a:pos x="T6" y="T7"/>
                  </a:cxn>
                  <a:cxn ang="0">
                    <a:pos x="T8" y="T9"/>
                  </a:cxn>
                </a:cxnLst>
                <a:rect l="0" t="0" r="r" b="b"/>
                <a:pathLst>
                  <a:path w="318" h="622">
                    <a:moveTo>
                      <a:pt x="317" y="538"/>
                    </a:moveTo>
                    <a:lnTo>
                      <a:pt x="317" y="0"/>
                    </a:lnTo>
                    <a:lnTo>
                      <a:pt x="0" y="82"/>
                    </a:lnTo>
                    <a:lnTo>
                      <a:pt x="0" y="621"/>
                    </a:lnTo>
                    <a:lnTo>
                      <a:pt x="317" y="538"/>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9" name="Freeform 75"/>
              <p:cNvSpPr>
                <a:spLocks/>
              </p:cNvSpPr>
              <p:nvPr/>
            </p:nvSpPr>
            <p:spPr bwMode="hidden">
              <a:xfrm>
                <a:off x="3078" y="3455"/>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0" name="Freeform 76"/>
              <p:cNvSpPr>
                <a:spLocks/>
              </p:cNvSpPr>
              <p:nvPr/>
            </p:nvSpPr>
            <p:spPr bwMode="hidden">
              <a:xfrm>
                <a:off x="3078" y="3524"/>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1" name="Freeform 77"/>
              <p:cNvSpPr>
                <a:spLocks/>
              </p:cNvSpPr>
              <p:nvPr/>
            </p:nvSpPr>
            <p:spPr bwMode="hidden">
              <a:xfrm>
                <a:off x="3078" y="3593"/>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2" name="Freeform 78"/>
              <p:cNvSpPr>
                <a:spLocks/>
              </p:cNvSpPr>
              <p:nvPr/>
            </p:nvSpPr>
            <p:spPr bwMode="hidden">
              <a:xfrm>
                <a:off x="3078" y="3662"/>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3" name="Freeform 79"/>
              <p:cNvSpPr>
                <a:spLocks/>
              </p:cNvSpPr>
              <p:nvPr/>
            </p:nvSpPr>
            <p:spPr bwMode="hidden">
              <a:xfrm>
                <a:off x="3078" y="3730"/>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9"/>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4" name="Freeform 80"/>
              <p:cNvSpPr>
                <a:spLocks/>
              </p:cNvSpPr>
              <p:nvPr/>
            </p:nvSpPr>
            <p:spPr bwMode="hidden">
              <a:xfrm>
                <a:off x="3078" y="3799"/>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5" name="Freeform 81"/>
              <p:cNvSpPr>
                <a:spLocks/>
              </p:cNvSpPr>
              <p:nvPr/>
            </p:nvSpPr>
            <p:spPr bwMode="hidden">
              <a:xfrm>
                <a:off x="3078" y="3868"/>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6" name="Freeform 82"/>
              <p:cNvSpPr>
                <a:spLocks/>
              </p:cNvSpPr>
              <p:nvPr/>
            </p:nvSpPr>
            <p:spPr bwMode="hidden">
              <a:xfrm>
                <a:off x="3230" y="3412"/>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7" name="Freeform 83"/>
              <p:cNvSpPr>
                <a:spLocks/>
              </p:cNvSpPr>
              <p:nvPr/>
            </p:nvSpPr>
            <p:spPr bwMode="hidden">
              <a:xfrm>
                <a:off x="3230" y="3480"/>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8" name="Freeform 84"/>
              <p:cNvSpPr>
                <a:spLocks/>
              </p:cNvSpPr>
              <p:nvPr/>
            </p:nvSpPr>
            <p:spPr bwMode="hidden">
              <a:xfrm>
                <a:off x="3230" y="3549"/>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9" name="Freeform 85"/>
              <p:cNvSpPr>
                <a:spLocks/>
              </p:cNvSpPr>
              <p:nvPr/>
            </p:nvSpPr>
            <p:spPr bwMode="hidden">
              <a:xfrm>
                <a:off x="3230" y="3618"/>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8"/>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0" name="Freeform 86"/>
              <p:cNvSpPr>
                <a:spLocks/>
              </p:cNvSpPr>
              <p:nvPr/>
            </p:nvSpPr>
            <p:spPr bwMode="hidden">
              <a:xfrm>
                <a:off x="3230" y="3686"/>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1" name="Freeform 87"/>
              <p:cNvSpPr>
                <a:spLocks/>
              </p:cNvSpPr>
              <p:nvPr/>
            </p:nvSpPr>
            <p:spPr bwMode="hidden">
              <a:xfrm>
                <a:off x="3230" y="3755"/>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2" name="Freeform 88"/>
              <p:cNvSpPr>
                <a:spLocks/>
              </p:cNvSpPr>
              <p:nvPr/>
            </p:nvSpPr>
            <p:spPr bwMode="hidden">
              <a:xfrm>
                <a:off x="3230" y="3824"/>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2334" name="Group 110"/>
          <p:cNvGrpSpPr>
            <a:grpSpLocks/>
          </p:cNvGrpSpPr>
          <p:nvPr/>
        </p:nvGrpSpPr>
        <p:grpSpPr bwMode="auto">
          <a:xfrm>
            <a:off x="5354638" y="5211763"/>
            <a:ext cx="674687" cy="1128712"/>
            <a:chOff x="3373" y="3283"/>
            <a:chExt cx="425" cy="711"/>
          </a:xfrm>
        </p:grpSpPr>
        <p:sp>
          <p:nvSpPr>
            <p:cNvPr id="52315" name="Freeform 91"/>
            <p:cNvSpPr>
              <a:spLocks/>
            </p:cNvSpPr>
            <p:nvPr/>
          </p:nvSpPr>
          <p:spPr bwMode="hidden">
            <a:xfrm>
              <a:off x="3373" y="3283"/>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Lst>
              <a:ahLst/>
              <a:cxnLst>
                <a:cxn ang="0">
                  <a:pos x="T0" y="T1"/>
                </a:cxn>
                <a:cxn ang="0">
                  <a:pos x="T2" y="T3"/>
                </a:cxn>
                <a:cxn ang="0">
                  <a:pos x="T4" y="T5"/>
                </a:cxn>
                <a:cxn ang="0">
                  <a:pos x="T6" y="T7"/>
                </a:cxn>
                <a:cxn ang="0">
                  <a:pos x="T8" y="T9"/>
                </a:cxn>
              </a:cxnLst>
              <a:rect l="0" t="0" r="r" b="b"/>
              <a:pathLst>
                <a:path w="362" h="678">
                  <a:moveTo>
                    <a:pt x="361" y="579"/>
                  </a:moveTo>
                  <a:lnTo>
                    <a:pt x="361" y="0"/>
                  </a:lnTo>
                  <a:lnTo>
                    <a:pt x="0" y="96"/>
                  </a:lnTo>
                  <a:lnTo>
                    <a:pt x="0" y="677"/>
                  </a:lnTo>
                  <a:lnTo>
                    <a:pt x="361" y="57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6" name="Freeform 92"/>
            <p:cNvSpPr>
              <a:spLocks/>
            </p:cNvSpPr>
            <p:nvPr/>
          </p:nvSpPr>
          <p:spPr bwMode="hidden">
            <a:xfrm>
              <a:off x="3406" y="3299"/>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Lst>
              <a:ahLst/>
              <a:cxnLst>
                <a:cxn ang="0">
                  <a:pos x="T0" y="T1"/>
                </a:cxn>
                <a:cxn ang="0">
                  <a:pos x="T2" y="T3"/>
                </a:cxn>
                <a:cxn ang="0">
                  <a:pos x="T4" y="T5"/>
                </a:cxn>
                <a:cxn ang="0">
                  <a:pos x="T6" y="T7"/>
                </a:cxn>
                <a:cxn ang="0">
                  <a:pos x="T8" y="T9"/>
                </a:cxn>
              </a:cxnLst>
              <a:rect l="0" t="0" r="r" b="b"/>
              <a:pathLst>
                <a:path w="362" h="678">
                  <a:moveTo>
                    <a:pt x="361" y="580"/>
                  </a:moveTo>
                  <a:lnTo>
                    <a:pt x="361" y="0"/>
                  </a:lnTo>
                  <a:lnTo>
                    <a:pt x="0" y="96"/>
                  </a:lnTo>
                  <a:lnTo>
                    <a:pt x="0" y="677"/>
                  </a:lnTo>
                  <a:lnTo>
                    <a:pt x="361" y="580"/>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333" name="Group 109"/>
            <p:cNvGrpSpPr>
              <a:grpSpLocks/>
            </p:cNvGrpSpPr>
            <p:nvPr/>
          </p:nvGrpSpPr>
          <p:grpSpPr bwMode="auto">
            <a:xfrm>
              <a:off x="3437" y="3316"/>
              <a:ext cx="361" cy="678"/>
              <a:chOff x="3437" y="3316"/>
              <a:chExt cx="361" cy="678"/>
            </a:xfrm>
          </p:grpSpPr>
          <p:sp>
            <p:nvSpPr>
              <p:cNvPr id="52317" name="Freeform 93"/>
              <p:cNvSpPr>
                <a:spLocks/>
              </p:cNvSpPr>
              <p:nvPr/>
            </p:nvSpPr>
            <p:spPr bwMode="hidden">
              <a:xfrm>
                <a:off x="3437" y="3316"/>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Lst>
                <a:ahLst/>
                <a:cxnLst>
                  <a:cxn ang="0">
                    <a:pos x="T0" y="T1"/>
                  </a:cxn>
                  <a:cxn ang="0">
                    <a:pos x="T2" y="T3"/>
                  </a:cxn>
                  <a:cxn ang="0">
                    <a:pos x="T4" y="T5"/>
                  </a:cxn>
                  <a:cxn ang="0">
                    <a:pos x="T6" y="T7"/>
                  </a:cxn>
                  <a:cxn ang="0">
                    <a:pos x="T8" y="T9"/>
                  </a:cxn>
                </a:cxnLst>
                <a:rect l="0" t="0" r="r" b="b"/>
                <a:pathLst>
                  <a:path w="361" h="678">
                    <a:moveTo>
                      <a:pt x="360" y="579"/>
                    </a:moveTo>
                    <a:lnTo>
                      <a:pt x="360" y="0"/>
                    </a:lnTo>
                    <a:lnTo>
                      <a:pt x="0" y="96"/>
                    </a:lnTo>
                    <a:lnTo>
                      <a:pt x="0" y="677"/>
                    </a:lnTo>
                    <a:lnTo>
                      <a:pt x="360" y="5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8" name="Freeform 94"/>
              <p:cNvSpPr>
                <a:spLocks/>
              </p:cNvSpPr>
              <p:nvPr/>
            </p:nvSpPr>
            <p:spPr bwMode="hidden">
              <a:xfrm>
                <a:off x="3458" y="3343"/>
                <a:ext cx="318" cy="622"/>
              </a:xfrm>
              <a:custGeom>
                <a:avLst/>
                <a:gdLst>
                  <a:gd name="T0" fmla="*/ 317 w 318"/>
                  <a:gd name="T1" fmla="*/ 538 h 622"/>
                  <a:gd name="T2" fmla="*/ 317 w 318"/>
                  <a:gd name="T3" fmla="*/ 0 h 622"/>
                  <a:gd name="T4" fmla="*/ 0 w 318"/>
                  <a:gd name="T5" fmla="*/ 82 h 622"/>
                  <a:gd name="T6" fmla="*/ 0 w 318"/>
                  <a:gd name="T7" fmla="*/ 621 h 622"/>
                  <a:gd name="T8" fmla="*/ 317 w 318"/>
                  <a:gd name="T9" fmla="*/ 538 h 622"/>
                </a:gdLst>
                <a:ahLst/>
                <a:cxnLst>
                  <a:cxn ang="0">
                    <a:pos x="T0" y="T1"/>
                  </a:cxn>
                  <a:cxn ang="0">
                    <a:pos x="T2" y="T3"/>
                  </a:cxn>
                  <a:cxn ang="0">
                    <a:pos x="T4" y="T5"/>
                  </a:cxn>
                  <a:cxn ang="0">
                    <a:pos x="T6" y="T7"/>
                  </a:cxn>
                  <a:cxn ang="0">
                    <a:pos x="T8" y="T9"/>
                  </a:cxn>
                </a:cxnLst>
                <a:rect l="0" t="0" r="r" b="b"/>
                <a:pathLst>
                  <a:path w="318" h="622">
                    <a:moveTo>
                      <a:pt x="317" y="538"/>
                    </a:moveTo>
                    <a:lnTo>
                      <a:pt x="317" y="0"/>
                    </a:lnTo>
                    <a:lnTo>
                      <a:pt x="0" y="82"/>
                    </a:lnTo>
                    <a:lnTo>
                      <a:pt x="0" y="621"/>
                    </a:lnTo>
                    <a:lnTo>
                      <a:pt x="317" y="538"/>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9" name="Freeform 95"/>
              <p:cNvSpPr>
                <a:spLocks/>
              </p:cNvSpPr>
              <p:nvPr/>
            </p:nvSpPr>
            <p:spPr bwMode="hidden">
              <a:xfrm>
                <a:off x="3486" y="3443"/>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0" name="Freeform 96"/>
              <p:cNvSpPr>
                <a:spLocks/>
              </p:cNvSpPr>
              <p:nvPr/>
            </p:nvSpPr>
            <p:spPr bwMode="hidden">
              <a:xfrm>
                <a:off x="3486" y="3512"/>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1" name="Freeform 97"/>
              <p:cNvSpPr>
                <a:spLocks/>
              </p:cNvSpPr>
              <p:nvPr/>
            </p:nvSpPr>
            <p:spPr bwMode="hidden">
              <a:xfrm>
                <a:off x="3486" y="3581"/>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2" name="Freeform 98"/>
              <p:cNvSpPr>
                <a:spLocks/>
              </p:cNvSpPr>
              <p:nvPr/>
            </p:nvSpPr>
            <p:spPr bwMode="hidden">
              <a:xfrm>
                <a:off x="3486" y="3650"/>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3" name="Freeform 99"/>
              <p:cNvSpPr>
                <a:spLocks/>
              </p:cNvSpPr>
              <p:nvPr/>
            </p:nvSpPr>
            <p:spPr bwMode="hidden">
              <a:xfrm>
                <a:off x="3486" y="3718"/>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9"/>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4" name="Freeform 100"/>
              <p:cNvSpPr>
                <a:spLocks/>
              </p:cNvSpPr>
              <p:nvPr/>
            </p:nvSpPr>
            <p:spPr bwMode="hidden">
              <a:xfrm>
                <a:off x="3486" y="3787"/>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5" name="Freeform 101"/>
              <p:cNvSpPr>
                <a:spLocks/>
              </p:cNvSpPr>
              <p:nvPr/>
            </p:nvSpPr>
            <p:spPr bwMode="hidden">
              <a:xfrm>
                <a:off x="3486" y="3856"/>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6" name="Freeform 102"/>
              <p:cNvSpPr>
                <a:spLocks/>
              </p:cNvSpPr>
              <p:nvPr/>
            </p:nvSpPr>
            <p:spPr bwMode="hidden">
              <a:xfrm>
                <a:off x="3638" y="3400"/>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7" name="Freeform 103"/>
              <p:cNvSpPr>
                <a:spLocks/>
              </p:cNvSpPr>
              <p:nvPr/>
            </p:nvSpPr>
            <p:spPr bwMode="hidden">
              <a:xfrm>
                <a:off x="3638" y="3468"/>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8" name="Freeform 104"/>
              <p:cNvSpPr>
                <a:spLocks/>
              </p:cNvSpPr>
              <p:nvPr/>
            </p:nvSpPr>
            <p:spPr bwMode="hidden">
              <a:xfrm>
                <a:off x="3638" y="3537"/>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9" name="Freeform 105"/>
              <p:cNvSpPr>
                <a:spLocks/>
              </p:cNvSpPr>
              <p:nvPr/>
            </p:nvSpPr>
            <p:spPr bwMode="hidden">
              <a:xfrm>
                <a:off x="3638" y="3606"/>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8"/>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0" name="Freeform 106"/>
              <p:cNvSpPr>
                <a:spLocks/>
              </p:cNvSpPr>
              <p:nvPr/>
            </p:nvSpPr>
            <p:spPr bwMode="hidden">
              <a:xfrm>
                <a:off x="3638" y="3674"/>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1" name="Freeform 107"/>
              <p:cNvSpPr>
                <a:spLocks/>
              </p:cNvSpPr>
              <p:nvPr/>
            </p:nvSpPr>
            <p:spPr bwMode="hidden">
              <a:xfrm>
                <a:off x="3638" y="3743"/>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2" name="Freeform 108"/>
              <p:cNvSpPr>
                <a:spLocks/>
              </p:cNvSpPr>
              <p:nvPr/>
            </p:nvSpPr>
            <p:spPr bwMode="hidden">
              <a:xfrm>
                <a:off x="3638" y="3812"/>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2354" name="Group 130"/>
          <p:cNvGrpSpPr>
            <a:grpSpLocks/>
          </p:cNvGrpSpPr>
          <p:nvPr/>
        </p:nvGrpSpPr>
        <p:grpSpPr bwMode="auto">
          <a:xfrm>
            <a:off x="6059488" y="5268913"/>
            <a:ext cx="674687" cy="1128712"/>
            <a:chOff x="3817" y="3319"/>
            <a:chExt cx="425" cy="711"/>
          </a:xfrm>
        </p:grpSpPr>
        <p:sp>
          <p:nvSpPr>
            <p:cNvPr id="52335" name="Freeform 111"/>
            <p:cNvSpPr>
              <a:spLocks/>
            </p:cNvSpPr>
            <p:nvPr/>
          </p:nvSpPr>
          <p:spPr bwMode="hidden">
            <a:xfrm>
              <a:off x="3817" y="3319"/>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Lst>
              <a:ahLst/>
              <a:cxnLst>
                <a:cxn ang="0">
                  <a:pos x="T0" y="T1"/>
                </a:cxn>
                <a:cxn ang="0">
                  <a:pos x="T2" y="T3"/>
                </a:cxn>
                <a:cxn ang="0">
                  <a:pos x="T4" y="T5"/>
                </a:cxn>
                <a:cxn ang="0">
                  <a:pos x="T6" y="T7"/>
                </a:cxn>
                <a:cxn ang="0">
                  <a:pos x="T8" y="T9"/>
                </a:cxn>
              </a:cxnLst>
              <a:rect l="0" t="0" r="r" b="b"/>
              <a:pathLst>
                <a:path w="362" h="678">
                  <a:moveTo>
                    <a:pt x="361" y="579"/>
                  </a:moveTo>
                  <a:lnTo>
                    <a:pt x="361" y="0"/>
                  </a:lnTo>
                  <a:lnTo>
                    <a:pt x="0" y="96"/>
                  </a:lnTo>
                  <a:lnTo>
                    <a:pt x="0" y="677"/>
                  </a:lnTo>
                  <a:lnTo>
                    <a:pt x="361" y="57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6" name="Freeform 112"/>
            <p:cNvSpPr>
              <a:spLocks/>
            </p:cNvSpPr>
            <p:nvPr/>
          </p:nvSpPr>
          <p:spPr bwMode="hidden">
            <a:xfrm>
              <a:off x="3850" y="3335"/>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Lst>
              <a:ahLst/>
              <a:cxnLst>
                <a:cxn ang="0">
                  <a:pos x="T0" y="T1"/>
                </a:cxn>
                <a:cxn ang="0">
                  <a:pos x="T2" y="T3"/>
                </a:cxn>
                <a:cxn ang="0">
                  <a:pos x="T4" y="T5"/>
                </a:cxn>
                <a:cxn ang="0">
                  <a:pos x="T6" y="T7"/>
                </a:cxn>
                <a:cxn ang="0">
                  <a:pos x="T8" y="T9"/>
                </a:cxn>
              </a:cxnLst>
              <a:rect l="0" t="0" r="r" b="b"/>
              <a:pathLst>
                <a:path w="362" h="678">
                  <a:moveTo>
                    <a:pt x="361" y="580"/>
                  </a:moveTo>
                  <a:lnTo>
                    <a:pt x="361" y="0"/>
                  </a:lnTo>
                  <a:lnTo>
                    <a:pt x="0" y="96"/>
                  </a:lnTo>
                  <a:lnTo>
                    <a:pt x="0" y="677"/>
                  </a:lnTo>
                  <a:lnTo>
                    <a:pt x="361" y="580"/>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353" name="Group 129"/>
            <p:cNvGrpSpPr>
              <a:grpSpLocks/>
            </p:cNvGrpSpPr>
            <p:nvPr/>
          </p:nvGrpSpPr>
          <p:grpSpPr bwMode="auto">
            <a:xfrm>
              <a:off x="3881" y="3352"/>
              <a:ext cx="361" cy="678"/>
              <a:chOff x="3881" y="3352"/>
              <a:chExt cx="361" cy="678"/>
            </a:xfrm>
          </p:grpSpPr>
          <p:sp>
            <p:nvSpPr>
              <p:cNvPr id="52337" name="Freeform 113"/>
              <p:cNvSpPr>
                <a:spLocks/>
              </p:cNvSpPr>
              <p:nvPr/>
            </p:nvSpPr>
            <p:spPr bwMode="hidden">
              <a:xfrm>
                <a:off x="3881" y="3352"/>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Lst>
                <a:ahLst/>
                <a:cxnLst>
                  <a:cxn ang="0">
                    <a:pos x="T0" y="T1"/>
                  </a:cxn>
                  <a:cxn ang="0">
                    <a:pos x="T2" y="T3"/>
                  </a:cxn>
                  <a:cxn ang="0">
                    <a:pos x="T4" y="T5"/>
                  </a:cxn>
                  <a:cxn ang="0">
                    <a:pos x="T6" y="T7"/>
                  </a:cxn>
                  <a:cxn ang="0">
                    <a:pos x="T8" y="T9"/>
                  </a:cxn>
                </a:cxnLst>
                <a:rect l="0" t="0" r="r" b="b"/>
                <a:pathLst>
                  <a:path w="361" h="678">
                    <a:moveTo>
                      <a:pt x="360" y="579"/>
                    </a:moveTo>
                    <a:lnTo>
                      <a:pt x="360" y="0"/>
                    </a:lnTo>
                    <a:lnTo>
                      <a:pt x="0" y="96"/>
                    </a:lnTo>
                    <a:lnTo>
                      <a:pt x="0" y="677"/>
                    </a:lnTo>
                    <a:lnTo>
                      <a:pt x="360" y="5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8" name="Freeform 114"/>
              <p:cNvSpPr>
                <a:spLocks/>
              </p:cNvSpPr>
              <p:nvPr/>
            </p:nvSpPr>
            <p:spPr bwMode="hidden">
              <a:xfrm>
                <a:off x="3902" y="3379"/>
                <a:ext cx="318" cy="622"/>
              </a:xfrm>
              <a:custGeom>
                <a:avLst/>
                <a:gdLst>
                  <a:gd name="T0" fmla="*/ 317 w 318"/>
                  <a:gd name="T1" fmla="*/ 538 h 622"/>
                  <a:gd name="T2" fmla="*/ 317 w 318"/>
                  <a:gd name="T3" fmla="*/ 0 h 622"/>
                  <a:gd name="T4" fmla="*/ 0 w 318"/>
                  <a:gd name="T5" fmla="*/ 82 h 622"/>
                  <a:gd name="T6" fmla="*/ 0 w 318"/>
                  <a:gd name="T7" fmla="*/ 621 h 622"/>
                  <a:gd name="T8" fmla="*/ 317 w 318"/>
                  <a:gd name="T9" fmla="*/ 538 h 622"/>
                </a:gdLst>
                <a:ahLst/>
                <a:cxnLst>
                  <a:cxn ang="0">
                    <a:pos x="T0" y="T1"/>
                  </a:cxn>
                  <a:cxn ang="0">
                    <a:pos x="T2" y="T3"/>
                  </a:cxn>
                  <a:cxn ang="0">
                    <a:pos x="T4" y="T5"/>
                  </a:cxn>
                  <a:cxn ang="0">
                    <a:pos x="T6" y="T7"/>
                  </a:cxn>
                  <a:cxn ang="0">
                    <a:pos x="T8" y="T9"/>
                  </a:cxn>
                </a:cxnLst>
                <a:rect l="0" t="0" r="r" b="b"/>
                <a:pathLst>
                  <a:path w="318" h="622">
                    <a:moveTo>
                      <a:pt x="317" y="538"/>
                    </a:moveTo>
                    <a:lnTo>
                      <a:pt x="317" y="0"/>
                    </a:lnTo>
                    <a:lnTo>
                      <a:pt x="0" y="82"/>
                    </a:lnTo>
                    <a:lnTo>
                      <a:pt x="0" y="621"/>
                    </a:lnTo>
                    <a:lnTo>
                      <a:pt x="317" y="538"/>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9" name="Freeform 115"/>
              <p:cNvSpPr>
                <a:spLocks/>
              </p:cNvSpPr>
              <p:nvPr/>
            </p:nvSpPr>
            <p:spPr bwMode="hidden">
              <a:xfrm>
                <a:off x="3930" y="3479"/>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0" name="Freeform 116"/>
              <p:cNvSpPr>
                <a:spLocks/>
              </p:cNvSpPr>
              <p:nvPr/>
            </p:nvSpPr>
            <p:spPr bwMode="hidden">
              <a:xfrm>
                <a:off x="3930" y="3548"/>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1" name="Freeform 117"/>
              <p:cNvSpPr>
                <a:spLocks/>
              </p:cNvSpPr>
              <p:nvPr/>
            </p:nvSpPr>
            <p:spPr bwMode="hidden">
              <a:xfrm>
                <a:off x="3930" y="3617"/>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2" name="Freeform 118"/>
              <p:cNvSpPr>
                <a:spLocks/>
              </p:cNvSpPr>
              <p:nvPr/>
            </p:nvSpPr>
            <p:spPr bwMode="hidden">
              <a:xfrm>
                <a:off x="3930" y="3686"/>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3" name="Freeform 119"/>
              <p:cNvSpPr>
                <a:spLocks/>
              </p:cNvSpPr>
              <p:nvPr/>
            </p:nvSpPr>
            <p:spPr bwMode="hidden">
              <a:xfrm>
                <a:off x="3930" y="3754"/>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9"/>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4" name="Freeform 120"/>
              <p:cNvSpPr>
                <a:spLocks/>
              </p:cNvSpPr>
              <p:nvPr/>
            </p:nvSpPr>
            <p:spPr bwMode="hidden">
              <a:xfrm>
                <a:off x="3930" y="3823"/>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5" name="Freeform 121"/>
              <p:cNvSpPr>
                <a:spLocks/>
              </p:cNvSpPr>
              <p:nvPr/>
            </p:nvSpPr>
            <p:spPr bwMode="hidden">
              <a:xfrm>
                <a:off x="3930" y="3892"/>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6" name="Freeform 122"/>
              <p:cNvSpPr>
                <a:spLocks/>
              </p:cNvSpPr>
              <p:nvPr/>
            </p:nvSpPr>
            <p:spPr bwMode="hidden">
              <a:xfrm>
                <a:off x="4082" y="3436"/>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7"/>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7" name="Freeform 123"/>
              <p:cNvSpPr>
                <a:spLocks/>
              </p:cNvSpPr>
              <p:nvPr/>
            </p:nvSpPr>
            <p:spPr bwMode="hidden">
              <a:xfrm>
                <a:off x="4082" y="3504"/>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8" name="Freeform 124"/>
              <p:cNvSpPr>
                <a:spLocks/>
              </p:cNvSpPr>
              <p:nvPr/>
            </p:nvSpPr>
            <p:spPr bwMode="hidden">
              <a:xfrm>
                <a:off x="4082" y="3573"/>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9" name="Freeform 125"/>
              <p:cNvSpPr>
                <a:spLocks/>
              </p:cNvSpPr>
              <p:nvPr/>
            </p:nvSpPr>
            <p:spPr bwMode="hidden">
              <a:xfrm>
                <a:off x="4082" y="3642"/>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Lst>
                <a:ahLst/>
                <a:cxnLst>
                  <a:cxn ang="0">
                    <a:pos x="T0" y="T1"/>
                  </a:cxn>
                  <a:cxn ang="0">
                    <a:pos x="T2" y="T3"/>
                  </a:cxn>
                  <a:cxn ang="0">
                    <a:pos x="T4" y="T5"/>
                  </a:cxn>
                  <a:cxn ang="0">
                    <a:pos x="T6" y="T7"/>
                  </a:cxn>
                  <a:cxn ang="0">
                    <a:pos x="T8" y="T9"/>
                  </a:cxn>
                </a:cxnLst>
                <a:rect l="0" t="0" r="r" b="b"/>
                <a:pathLst>
                  <a:path w="108" h="56">
                    <a:moveTo>
                      <a:pt x="107" y="26"/>
                    </a:moveTo>
                    <a:lnTo>
                      <a:pt x="107" y="0"/>
                    </a:lnTo>
                    <a:lnTo>
                      <a:pt x="0" y="28"/>
                    </a:lnTo>
                    <a:lnTo>
                      <a:pt x="0" y="55"/>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50" name="Freeform 126"/>
              <p:cNvSpPr>
                <a:spLocks/>
              </p:cNvSpPr>
              <p:nvPr/>
            </p:nvSpPr>
            <p:spPr bwMode="hidden">
              <a:xfrm>
                <a:off x="4082" y="3710"/>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Lst>
                <a:ahLst/>
                <a:cxnLst>
                  <a:cxn ang="0">
                    <a:pos x="T0" y="T1"/>
                  </a:cxn>
                  <a:cxn ang="0">
                    <a:pos x="T2" y="T3"/>
                  </a:cxn>
                  <a:cxn ang="0">
                    <a:pos x="T4" y="T5"/>
                  </a:cxn>
                  <a:cxn ang="0">
                    <a:pos x="T6" y="T7"/>
                  </a:cxn>
                  <a:cxn ang="0">
                    <a:pos x="T8" y="T9"/>
                  </a:cxn>
                </a:cxnLst>
                <a:rect l="0" t="0" r="r" b="b"/>
                <a:pathLst>
                  <a:path w="108" h="57">
                    <a:moveTo>
                      <a:pt x="107" y="27"/>
                    </a:moveTo>
                    <a:lnTo>
                      <a:pt x="107" y="0"/>
                    </a:lnTo>
                    <a:lnTo>
                      <a:pt x="0" y="29"/>
                    </a:lnTo>
                    <a:lnTo>
                      <a:pt x="0" y="56"/>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51" name="Freeform 127"/>
              <p:cNvSpPr>
                <a:spLocks/>
              </p:cNvSpPr>
              <p:nvPr/>
            </p:nvSpPr>
            <p:spPr bwMode="hidden">
              <a:xfrm>
                <a:off x="4082" y="3779"/>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Lst>
                <a:ahLst/>
                <a:cxnLst>
                  <a:cxn ang="0">
                    <a:pos x="T0" y="T1"/>
                  </a:cxn>
                  <a:cxn ang="0">
                    <a:pos x="T2" y="T3"/>
                  </a:cxn>
                  <a:cxn ang="0">
                    <a:pos x="T4" y="T5"/>
                  </a:cxn>
                  <a:cxn ang="0">
                    <a:pos x="T6" y="T7"/>
                  </a:cxn>
                  <a:cxn ang="0">
                    <a:pos x="T8" y="T9"/>
                  </a:cxn>
                </a:cxnLst>
                <a:rect l="0" t="0" r="r" b="b"/>
                <a:pathLst>
                  <a:path w="108" h="57">
                    <a:moveTo>
                      <a:pt x="107" y="26"/>
                    </a:moveTo>
                    <a:lnTo>
                      <a:pt x="107" y="0"/>
                    </a:lnTo>
                    <a:lnTo>
                      <a:pt x="0" y="28"/>
                    </a:lnTo>
                    <a:lnTo>
                      <a:pt x="0" y="56"/>
                    </a:lnTo>
                    <a:lnTo>
                      <a:pt x="107" y="2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52" name="Freeform 128"/>
              <p:cNvSpPr>
                <a:spLocks/>
              </p:cNvSpPr>
              <p:nvPr/>
            </p:nvSpPr>
            <p:spPr bwMode="hidden">
              <a:xfrm>
                <a:off x="4082" y="3848"/>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Lst>
                <a:ahLst/>
                <a:cxnLst>
                  <a:cxn ang="0">
                    <a:pos x="T0" y="T1"/>
                  </a:cxn>
                  <a:cxn ang="0">
                    <a:pos x="T2" y="T3"/>
                  </a:cxn>
                  <a:cxn ang="0">
                    <a:pos x="T4" y="T5"/>
                  </a:cxn>
                  <a:cxn ang="0">
                    <a:pos x="T6" y="T7"/>
                  </a:cxn>
                  <a:cxn ang="0">
                    <a:pos x="T8" y="T9"/>
                  </a:cxn>
                </a:cxnLst>
                <a:rect l="0" t="0" r="r" b="b"/>
                <a:pathLst>
                  <a:path w="108" h="56">
                    <a:moveTo>
                      <a:pt x="107" y="27"/>
                    </a:moveTo>
                    <a:lnTo>
                      <a:pt x="107" y="0"/>
                    </a:lnTo>
                    <a:lnTo>
                      <a:pt x="0" y="28"/>
                    </a:lnTo>
                    <a:lnTo>
                      <a:pt x="0" y="55"/>
                    </a:lnTo>
                    <a:lnTo>
                      <a:pt x="107" y="2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2380" name="Group 156"/>
          <p:cNvGrpSpPr>
            <a:grpSpLocks/>
          </p:cNvGrpSpPr>
          <p:nvPr/>
        </p:nvGrpSpPr>
        <p:grpSpPr bwMode="auto">
          <a:xfrm>
            <a:off x="7056438" y="4945063"/>
            <a:ext cx="1489075" cy="1370012"/>
            <a:chOff x="4445" y="3115"/>
            <a:chExt cx="938" cy="863"/>
          </a:xfrm>
        </p:grpSpPr>
        <p:sp>
          <p:nvSpPr>
            <p:cNvPr id="52355" name="Freeform 131"/>
            <p:cNvSpPr>
              <a:spLocks/>
            </p:cNvSpPr>
            <p:nvPr/>
          </p:nvSpPr>
          <p:spPr bwMode="auto">
            <a:xfrm>
              <a:off x="5227" y="3770"/>
              <a:ext cx="153" cy="75"/>
            </a:xfrm>
            <a:custGeom>
              <a:avLst/>
              <a:gdLst>
                <a:gd name="T0" fmla="*/ 145 w 153"/>
                <a:gd name="T1" fmla="*/ 14 h 75"/>
                <a:gd name="T2" fmla="*/ 49 w 153"/>
                <a:gd name="T3" fmla="*/ 0 h 75"/>
                <a:gd name="T4" fmla="*/ 1 w 153"/>
                <a:gd name="T5" fmla="*/ 38 h 75"/>
                <a:gd name="T6" fmla="*/ 0 w 153"/>
                <a:gd name="T7" fmla="*/ 38 h 75"/>
                <a:gd name="T8" fmla="*/ 0 w 153"/>
                <a:gd name="T9" fmla="*/ 39 h 75"/>
                <a:gd name="T10" fmla="*/ 0 w 153"/>
                <a:gd name="T11" fmla="*/ 40 h 75"/>
                <a:gd name="T12" fmla="*/ 0 w 153"/>
                <a:gd name="T13" fmla="*/ 43 h 75"/>
                <a:gd name="T14" fmla="*/ 0 w 153"/>
                <a:gd name="T15" fmla="*/ 44 h 75"/>
                <a:gd name="T16" fmla="*/ 1 w 153"/>
                <a:gd name="T17" fmla="*/ 45 h 75"/>
                <a:gd name="T18" fmla="*/ 1 w 153"/>
                <a:gd name="T19" fmla="*/ 46 h 75"/>
                <a:gd name="T20" fmla="*/ 2 w 153"/>
                <a:gd name="T21" fmla="*/ 47 h 75"/>
                <a:gd name="T22" fmla="*/ 7 w 153"/>
                <a:gd name="T23" fmla="*/ 48 h 75"/>
                <a:gd name="T24" fmla="*/ 20 w 153"/>
                <a:gd name="T25" fmla="*/ 53 h 75"/>
                <a:gd name="T26" fmla="*/ 38 w 153"/>
                <a:gd name="T27" fmla="*/ 58 h 75"/>
                <a:gd name="T28" fmla="*/ 58 w 153"/>
                <a:gd name="T29" fmla="*/ 64 h 75"/>
                <a:gd name="T30" fmla="*/ 81 w 153"/>
                <a:gd name="T31" fmla="*/ 68 h 75"/>
                <a:gd name="T32" fmla="*/ 101 w 153"/>
                <a:gd name="T33" fmla="*/ 72 h 75"/>
                <a:gd name="T34" fmla="*/ 117 w 153"/>
                <a:gd name="T35" fmla="*/ 74 h 75"/>
                <a:gd name="T36" fmla="*/ 128 w 153"/>
                <a:gd name="T37" fmla="*/ 72 h 75"/>
                <a:gd name="T38" fmla="*/ 131 w 153"/>
                <a:gd name="T39" fmla="*/ 70 h 75"/>
                <a:gd name="T40" fmla="*/ 133 w 153"/>
                <a:gd name="T41" fmla="*/ 68 h 75"/>
                <a:gd name="T42" fmla="*/ 137 w 153"/>
                <a:gd name="T43" fmla="*/ 66 h 75"/>
                <a:gd name="T44" fmla="*/ 140 w 153"/>
                <a:gd name="T45" fmla="*/ 62 h 75"/>
                <a:gd name="T46" fmla="*/ 142 w 153"/>
                <a:gd name="T47" fmla="*/ 60 h 75"/>
                <a:gd name="T48" fmla="*/ 146 w 153"/>
                <a:gd name="T49" fmla="*/ 57 h 75"/>
                <a:gd name="T50" fmla="*/ 148 w 153"/>
                <a:gd name="T51" fmla="*/ 55 h 75"/>
                <a:gd name="T52" fmla="*/ 149 w 153"/>
                <a:gd name="T53" fmla="*/ 53 h 75"/>
                <a:gd name="T54" fmla="*/ 150 w 153"/>
                <a:gd name="T55" fmla="*/ 45 h 75"/>
                <a:gd name="T56" fmla="*/ 152 w 153"/>
                <a:gd name="T57" fmla="*/ 38 h 75"/>
                <a:gd name="T58" fmla="*/ 150 w 153"/>
                <a:gd name="T59" fmla="*/ 33 h 75"/>
                <a:gd name="T60" fmla="*/ 149 w 153"/>
                <a:gd name="T61" fmla="*/ 26 h 75"/>
                <a:gd name="T62" fmla="*/ 148 w 153"/>
                <a:gd name="T63" fmla="*/ 20 h 75"/>
                <a:gd name="T64" fmla="*/ 146 w 153"/>
                <a:gd name="T65" fmla="*/ 17 h 75"/>
                <a:gd name="T66" fmla="*/ 145 w 153"/>
                <a:gd name="T67" fmla="*/ 14 h 75"/>
                <a:gd name="T68" fmla="*/ 145 w 153"/>
                <a:gd name="T6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75">
                  <a:moveTo>
                    <a:pt x="145" y="14"/>
                  </a:moveTo>
                  <a:lnTo>
                    <a:pt x="49" y="0"/>
                  </a:lnTo>
                  <a:lnTo>
                    <a:pt x="1" y="38"/>
                  </a:lnTo>
                  <a:lnTo>
                    <a:pt x="0" y="38"/>
                  </a:lnTo>
                  <a:lnTo>
                    <a:pt x="0" y="39"/>
                  </a:lnTo>
                  <a:lnTo>
                    <a:pt x="0" y="40"/>
                  </a:lnTo>
                  <a:lnTo>
                    <a:pt x="0" y="43"/>
                  </a:lnTo>
                  <a:lnTo>
                    <a:pt x="0" y="44"/>
                  </a:lnTo>
                  <a:lnTo>
                    <a:pt x="1" y="45"/>
                  </a:lnTo>
                  <a:lnTo>
                    <a:pt x="1" y="46"/>
                  </a:lnTo>
                  <a:lnTo>
                    <a:pt x="2" y="47"/>
                  </a:lnTo>
                  <a:lnTo>
                    <a:pt x="7" y="48"/>
                  </a:lnTo>
                  <a:lnTo>
                    <a:pt x="20" y="53"/>
                  </a:lnTo>
                  <a:lnTo>
                    <a:pt x="38" y="58"/>
                  </a:lnTo>
                  <a:lnTo>
                    <a:pt x="58" y="64"/>
                  </a:lnTo>
                  <a:lnTo>
                    <a:pt x="81" y="68"/>
                  </a:lnTo>
                  <a:lnTo>
                    <a:pt x="101" y="72"/>
                  </a:lnTo>
                  <a:lnTo>
                    <a:pt x="117" y="74"/>
                  </a:lnTo>
                  <a:lnTo>
                    <a:pt x="128" y="72"/>
                  </a:lnTo>
                  <a:lnTo>
                    <a:pt x="131" y="70"/>
                  </a:lnTo>
                  <a:lnTo>
                    <a:pt x="133" y="68"/>
                  </a:lnTo>
                  <a:lnTo>
                    <a:pt x="137" y="66"/>
                  </a:lnTo>
                  <a:lnTo>
                    <a:pt x="140" y="62"/>
                  </a:lnTo>
                  <a:lnTo>
                    <a:pt x="142" y="60"/>
                  </a:lnTo>
                  <a:lnTo>
                    <a:pt x="146" y="57"/>
                  </a:lnTo>
                  <a:lnTo>
                    <a:pt x="148" y="55"/>
                  </a:lnTo>
                  <a:lnTo>
                    <a:pt x="149" y="53"/>
                  </a:lnTo>
                  <a:lnTo>
                    <a:pt x="150" y="45"/>
                  </a:lnTo>
                  <a:lnTo>
                    <a:pt x="152" y="38"/>
                  </a:lnTo>
                  <a:lnTo>
                    <a:pt x="150" y="33"/>
                  </a:lnTo>
                  <a:lnTo>
                    <a:pt x="149" y="26"/>
                  </a:lnTo>
                  <a:lnTo>
                    <a:pt x="148" y="20"/>
                  </a:lnTo>
                  <a:lnTo>
                    <a:pt x="146" y="17"/>
                  </a:lnTo>
                  <a:lnTo>
                    <a:pt x="145" y="14"/>
                  </a:lnTo>
                  <a:lnTo>
                    <a:pt x="14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56" name="Freeform 132"/>
            <p:cNvSpPr>
              <a:spLocks/>
            </p:cNvSpPr>
            <p:nvPr/>
          </p:nvSpPr>
          <p:spPr bwMode="auto">
            <a:xfrm>
              <a:off x="5238" y="3769"/>
              <a:ext cx="145" cy="69"/>
            </a:xfrm>
            <a:custGeom>
              <a:avLst/>
              <a:gdLst>
                <a:gd name="T0" fmla="*/ 138 w 145"/>
                <a:gd name="T1" fmla="*/ 12 h 69"/>
                <a:gd name="T2" fmla="*/ 46 w 145"/>
                <a:gd name="T3" fmla="*/ 0 h 69"/>
                <a:gd name="T4" fmla="*/ 0 w 145"/>
                <a:gd name="T5" fmla="*/ 35 h 69"/>
                <a:gd name="T6" fmla="*/ 0 w 145"/>
                <a:gd name="T7" fmla="*/ 35 h 69"/>
                <a:gd name="T8" fmla="*/ 0 w 145"/>
                <a:gd name="T9" fmla="*/ 36 h 69"/>
                <a:gd name="T10" fmla="*/ 0 w 145"/>
                <a:gd name="T11" fmla="*/ 37 h 69"/>
                <a:gd name="T12" fmla="*/ 0 w 145"/>
                <a:gd name="T13" fmla="*/ 39 h 69"/>
                <a:gd name="T14" fmla="*/ 0 w 145"/>
                <a:gd name="T15" fmla="*/ 40 h 69"/>
                <a:gd name="T16" fmla="*/ 0 w 145"/>
                <a:gd name="T17" fmla="*/ 41 h 69"/>
                <a:gd name="T18" fmla="*/ 1 w 145"/>
                <a:gd name="T19" fmla="*/ 42 h 69"/>
                <a:gd name="T20" fmla="*/ 2 w 145"/>
                <a:gd name="T21" fmla="*/ 42 h 69"/>
                <a:gd name="T22" fmla="*/ 6 w 145"/>
                <a:gd name="T23" fmla="*/ 44 h 69"/>
                <a:gd name="T24" fmla="*/ 18 w 145"/>
                <a:gd name="T25" fmla="*/ 47 h 69"/>
                <a:gd name="T26" fmla="*/ 36 w 145"/>
                <a:gd name="T27" fmla="*/ 52 h 69"/>
                <a:gd name="T28" fmla="*/ 55 w 145"/>
                <a:gd name="T29" fmla="*/ 57 h 69"/>
                <a:gd name="T30" fmla="*/ 77 w 145"/>
                <a:gd name="T31" fmla="*/ 62 h 69"/>
                <a:gd name="T32" fmla="*/ 96 w 145"/>
                <a:gd name="T33" fmla="*/ 65 h 69"/>
                <a:gd name="T34" fmla="*/ 111 w 145"/>
                <a:gd name="T35" fmla="*/ 68 h 69"/>
                <a:gd name="T36" fmla="*/ 121 w 145"/>
                <a:gd name="T37" fmla="*/ 65 h 69"/>
                <a:gd name="T38" fmla="*/ 125 w 145"/>
                <a:gd name="T39" fmla="*/ 64 h 69"/>
                <a:gd name="T40" fmla="*/ 128 w 145"/>
                <a:gd name="T41" fmla="*/ 62 h 69"/>
                <a:gd name="T42" fmla="*/ 130 w 145"/>
                <a:gd name="T43" fmla="*/ 60 h 69"/>
                <a:gd name="T44" fmla="*/ 133 w 145"/>
                <a:gd name="T45" fmla="*/ 57 h 69"/>
                <a:gd name="T46" fmla="*/ 136 w 145"/>
                <a:gd name="T47" fmla="*/ 54 h 69"/>
                <a:gd name="T48" fmla="*/ 139 w 145"/>
                <a:gd name="T49" fmla="*/ 52 h 69"/>
                <a:gd name="T50" fmla="*/ 140 w 145"/>
                <a:gd name="T51" fmla="*/ 50 h 69"/>
                <a:gd name="T52" fmla="*/ 141 w 145"/>
                <a:gd name="T53" fmla="*/ 47 h 69"/>
                <a:gd name="T54" fmla="*/ 144 w 145"/>
                <a:gd name="T55" fmla="*/ 41 h 69"/>
                <a:gd name="T56" fmla="*/ 144 w 145"/>
                <a:gd name="T57" fmla="*/ 35 h 69"/>
                <a:gd name="T58" fmla="*/ 144 w 145"/>
                <a:gd name="T59" fmla="*/ 28 h 69"/>
                <a:gd name="T60" fmla="*/ 142 w 145"/>
                <a:gd name="T61" fmla="*/ 24 h 69"/>
                <a:gd name="T62" fmla="*/ 140 w 145"/>
                <a:gd name="T63" fmla="*/ 18 h 69"/>
                <a:gd name="T64" fmla="*/ 139 w 145"/>
                <a:gd name="T65" fmla="*/ 15 h 69"/>
                <a:gd name="T66" fmla="*/ 138 w 145"/>
                <a:gd name="T67" fmla="*/ 13 h 69"/>
                <a:gd name="T68" fmla="*/ 138 w 145"/>
                <a:gd name="T69" fmla="*/ 1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69">
                  <a:moveTo>
                    <a:pt x="138" y="12"/>
                  </a:moveTo>
                  <a:lnTo>
                    <a:pt x="46" y="0"/>
                  </a:lnTo>
                  <a:lnTo>
                    <a:pt x="0" y="35"/>
                  </a:lnTo>
                  <a:lnTo>
                    <a:pt x="0" y="35"/>
                  </a:lnTo>
                  <a:lnTo>
                    <a:pt x="0" y="36"/>
                  </a:lnTo>
                  <a:lnTo>
                    <a:pt x="0" y="37"/>
                  </a:lnTo>
                  <a:lnTo>
                    <a:pt x="0" y="39"/>
                  </a:lnTo>
                  <a:lnTo>
                    <a:pt x="0" y="40"/>
                  </a:lnTo>
                  <a:lnTo>
                    <a:pt x="0" y="41"/>
                  </a:lnTo>
                  <a:lnTo>
                    <a:pt x="1" y="42"/>
                  </a:lnTo>
                  <a:lnTo>
                    <a:pt x="2" y="42"/>
                  </a:lnTo>
                  <a:lnTo>
                    <a:pt x="6" y="44"/>
                  </a:lnTo>
                  <a:lnTo>
                    <a:pt x="18" y="47"/>
                  </a:lnTo>
                  <a:lnTo>
                    <a:pt x="36" y="52"/>
                  </a:lnTo>
                  <a:lnTo>
                    <a:pt x="55" y="57"/>
                  </a:lnTo>
                  <a:lnTo>
                    <a:pt x="77" y="62"/>
                  </a:lnTo>
                  <a:lnTo>
                    <a:pt x="96" y="65"/>
                  </a:lnTo>
                  <a:lnTo>
                    <a:pt x="111" y="68"/>
                  </a:lnTo>
                  <a:lnTo>
                    <a:pt x="121" y="65"/>
                  </a:lnTo>
                  <a:lnTo>
                    <a:pt x="125" y="64"/>
                  </a:lnTo>
                  <a:lnTo>
                    <a:pt x="128" y="62"/>
                  </a:lnTo>
                  <a:lnTo>
                    <a:pt x="130" y="60"/>
                  </a:lnTo>
                  <a:lnTo>
                    <a:pt x="133" y="57"/>
                  </a:lnTo>
                  <a:lnTo>
                    <a:pt x="136" y="54"/>
                  </a:lnTo>
                  <a:lnTo>
                    <a:pt x="139" y="52"/>
                  </a:lnTo>
                  <a:lnTo>
                    <a:pt x="140" y="50"/>
                  </a:lnTo>
                  <a:lnTo>
                    <a:pt x="141" y="47"/>
                  </a:lnTo>
                  <a:lnTo>
                    <a:pt x="144" y="41"/>
                  </a:lnTo>
                  <a:lnTo>
                    <a:pt x="144" y="35"/>
                  </a:lnTo>
                  <a:lnTo>
                    <a:pt x="144" y="28"/>
                  </a:lnTo>
                  <a:lnTo>
                    <a:pt x="142" y="24"/>
                  </a:lnTo>
                  <a:lnTo>
                    <a:pt x="140" y="18"/>
                  </a:lnTo>
                  <a:lnTo>
                    <a:pt x="139" y="15"/>
                  </a:lnTo>
                  <a:lnTo>
                    <a:pt x="138" y="13"/>
                  </a:lnTo>
                  <a:lnTo>
                    <a:pt x="138" y="12"/>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57" name="Freeform 133"/>
            <p:cNvSpPr>
              <a:spLocks/>
            </p:cNvSpPr>
            <p:nvPr/>
          </p:nvSpPr>
          <p:spPr bwMode="auto">
            <a:xfrm>
              <a:off x="5238" y="3755"/>
              <a:ext cx="142" cy="70"/>
            </a:xfrm>
            <a:custGeom>
              <a:avLst/>
              <a:gdLst>
                <a:gd name="T0" fmla="*/ 95 w 142"/>
                <a:gd name="T1" fmla="*/ 2 h 70"/>
                <a:gd name="T2" fmla="*/ 83 w 142"/>
                <a:gd name="T3" fmla="*/ 0 h 70"/>
                <a:gd name="T4" fmla="*/ 73 w 142"/>
                <a:gd name="T5" fmla="*/ 0 h 70"/>
                <a:gd name="T6" fmla="*/ 64 w 142"/>
                <a:gd name="T7" fmla="*/ 1 h 70"/>
                <a:gd name="T8" fmla="*/ 57 w 142"/>
                <a:gd name="T9" fmla="*/ 2 h 70"/>
                <a:gd name="T10" fmla="*/ 51 w 142"/>
                <a:gd name="T11" fmla="*/ 4 h 70"/>
                <a:gd name="T12" fmla="*/ 47 w 142"/>
                <a:gd name="T13" fmla="*/ 6 h 70"/>
                <a:gd name="T14" fmla="*/ 43 w 142"/>
                <a:gd name="T15" fmla="*/ 8 h 70"/>
                <a:gd name="T16" fmla="*/ 43 w 142"/>
                <a:gd name="T17" fmla="*/ 8 h 70"/>
                <a:gd name="T18" fmla="*/ 0 w 142"/>
                <a:gd name="T19" fmla="*/ 43 h 70"/>
                <a:gd name="T20" fmla="*/ 0 w 142"/>
                <a:gd name="T21" fmla="*/ 47 h 70"/>
                <a:gd name="T22" fmla="*/ 1 w 142"/>
                <a:gd name="T23" fmla="*/ 47 h 70"/>
                <a:gd name="T24" fmla="*/ 3 w 142"/>
                <a:gd name="T25" fmla="*/ 46 h 70"/>
                <a:gd name="T26" fmla="*/ 7 w 142"/>
                <a:gd name="T27" fmla="*/ 44 h 70"/>
                <a:gd name="T28" fmla="*/ 13 w 142"/>
                <a:gd name="T29" fmla="*/ 42 h 70"/>
                <a:gd name="T30" fmla="*/ 20 w 142"/>
                <a:gd name="T31" fmla="*/ 41 h 70"/>
                <a:gd name="T32" fmla="*/ 27 w 142"/>
                <a:gd name="T33" fmla="*/ 41 h 70"/>
                <a:gd name="T34" fmla="*/ 35 w 142"/>
                <a:gd name="T35" fmla="*/ 41 h 70"/>
                <a:gd name="T36" fmla="*/ 45 w 142"/>
                <a:gd name="T37" fmla="*/ 43 h 70"/>
                <a:gd name="T38" fmla="*/ 58 w 142"/>
                <a:gd name="T39" fmla="*/ 47 h 70"/>
                <a:gd name="T40" fmla="*/ 68 w 142"/>
                <a:gd name="T41" fmla="*/ 51 h 70"/>
                <a:gd name="T42" fmla="*/ 76 w 142"/>
                <a:gd name="T43" fmla="*/ 54 h 70"/>
                <a:gd name="T44" fmla="*/ 81 w 142"/>
                <a:gd name="T45" fmla="*/ 57 h 70"/>
                <a:gd name="T46" fmla="*/ 87 w 142"/>
                <a:gd name="T47" fmla="*/ 60 h 70"/>
                <a:gd name="T48" fmla="*/ 90 w 142"/>
                <a:gd name="T49" fmla="*/ 62 h 70"/>
                <a:gd name="T50" fmla="*/ 95 w 142"/>
                <a:gd name="T51" fmla="*/ 63 h 70"/>
                <a:gd name="T52" fmla="*/ 99 w 142"/>
                <a:gd name="T53" fmla="*/ 65 h 70"/>
                <a:gd name="T54" fmla="*/ 117 w 142"/>
                <a:gd name="T55" fmla="*/ 69 h 70"/>
                <a:gd name="T56" fmla="*/ 129 w 142"/>
                <a:gd name="T57" fmla="*/ 66 h 70"/>
                <a:gd name="T58" fmla="*/ 137 w 142"/>
                <a:gd name="T59" fmla="*/ 61 h 70"/>
                <a:gd name="T60" fmla="*/ 141 w 142"/>
                <a:gd name="T61" fmla="*/ 53 h 70"/>
                <a:gd name="T62" fmla="*/ 141 w 142"/>
                <a:gd name="T63" fmla="*/ 43 h 70"/>
                <a:gd name="T64" fmla="*/ 139 w 142"/>
                <a:gd name="T65" fmla="*/ 34 h 70"/>
                <a:gd name="T66" fmla="*/ 137 w 142"/>
                <a:gd name="T67" fmla="*/ 27 h 70"/>
                <a:gd name="T68" fmla="*/ 135 w 142"/>
                <a:gd name="T69" fmla="*/ 24 h 70"/>
                <a:gd name="T70" fmla="*/ 134 w 142"/>
                <a:gd name="T71" fmla="*/ 23 h 70"/>
                <a:gd name="T72" fmla="*/ 132 w 142"/>
                <a:gd name="T73" fmla="*/ 21 h 70"/>
                <a:gd name="T74" fmla="*/ 128 w 142"/>
                <a:gd name="T75" fmla="*/ 17 h 70"/>
                <a:gd name="T76" fmla="*/ 125 w 142"/>
                <a:gd name="T77" fmla="*/ 15 h 70"/>
                <a:gd name="T78" fmla="*/ 119 w 142"/>
                <a:gd name="T79" fmla="*/ 12 h 70"/>
                <a:gd name="T80" fmla="*/ 113 w 142"/>
                <a:gd name="T81" fmla="*/ 8 h 70"/>
                <a:gd name="T82" fmla="*/ 105 w 142"/>
                <a:gd name="T83" fmla="*/ 5 h 70"/>
                <a:gd name="T84" fmla="*/ 95 w 142"/>
                <a:gd name="T85"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70">
                  <a:moveTo>
                    <a:pt x="95" y="2"/>
                  </a:moveTo>
                  <a:lnTo>
                    <a:pt x="83" y="0"/>
                  </a:lnTo>
                  <a:lnTo>
                    <a:pt x="73" y="0"/>
                  </a:lnTo>
                  <a:lnTo>
                    <a:pt x="64" y="1"/>
                  </a:lnTo>
                  <a:lnTo>
                    <a:pt x="57" y="2"/>
                  </a:lnTo>
                  <a:lnTo>
                    <a:pt x="51" y="4"/>
                  </a:lnTo>
                  <a:lnTo>
                    <a:pt x="47" y="6"/>
                  </a:lnTo>
                  <a:lnTo>
                    <a:pt x="43" y="8"/>
                  </a:lnTo>
                  <a:lnTo>
                    <a:pt x="43" y="8"/>
                  </a:lnTo>
                  <a:lnTo>
                    <a:pt x="0" y="43"/>
                  </a:lnTo>
                  <a:lnTo>
                    <a:pt x="0" y="47"/>
                  </a:lnTo>
                  <a:lnTo>
                    <a:pt x="1" y="47"/>
                  </a:lnTo>
                  <a:lnTo>
                    <a:pt x="3" y="46"/>
                  </a:lnTo>
                  <a:lnTo>
                    <a:pt x="7" y="44"/>
                  </a:lnTo>
                  <a:lnTo>
                    <a:pt x="13" y="42"/>
                  </a:lnTo>
                  <a:lnTo>
                    <a:pt x="20" y="41"/>
                  </a:lnTo>
                  <a:lnTo>
                    <a:pt x="27" y="41"/>
                  </a:lnTo>
                  <a:lnTo>
                    <a:pt x="35" y="41"/>
                  </a:lnTo>
                  <a:lnTo>
                    <a:pt x="45" y="43"/>
                  </a:lnTo>
                  <a:lnTo>
                    <a:pt x="58" y="47"/>
                  </a:lnTo>
                  <a:lnTo>
                    <a:pt x="68" y="51"/>
                  </a:lnTo>
                  <a:lnTo>
                    <a:pt x="76" y="54"/>
                  </a:lnTo>
                  <a:lnTo>
                    <a:pt x="81" y="57"/>
                  </a:lnTo>
                  <a:lnTo>
                    <a:pt x="87" y="60"/>
                  </a:lnTo>
                  <a:lnTo>
                    <a:pt x="90" y="62"/>
                  </a:lnTo>
                  <a:lnTo>
                    <a:pt x="95" y="63"/>
                  </a:lnTo>
                  <a:lnTo>
                    <a:pt x="99" y="65"/>
                  </a:lnTo>
                  <a:lnTo>
                    <a:pt x="117" y="69"/>
                  </a:lnTo>
                  <a:lnTo>
                    <a:pt x="129" y="66"/>
                  </a:lnTo>
                  <a:lnTo>
                    <a:pt x="137" y="61"/>
                  </a:lnTo>
                  <a:lnTo>
                    <a:pt x="141" y="53"/>
                  </a:lnTo>
                  <a:lnTo>
                    <a:pt x="141" y="43"/>
                  </a:lnTo>
                  <a:lnTo>
                    <a:pt x="139" y="34"/>
                  </a:lnTo>
                  <a:lnTo>
                    <a:pt x="137" y="27"/>
                  </a:lnTo>
                  <a:lnTo>
                    <a:pt x="135" y="24"/>
                  </a:lnTo>
                  <a:lnTo>
                    <a:pt x="134" y="23"/>
                  </a:lnTo>
                  <a:lnTo>
                    <a:pt x="132" y="21"/>
                  </a:lnTo>
                  <a:lnTo>
                    <a:pt x="128" y="17"/>
                  </a:lnTo>
                  <a:lnTo>
                    <a:pt x="125" y="15"/>
                  </a:lnTo>
                  <a:lnTo>
                    <a:pt x="119" y="12"/>
                  </a:lnTo>
                  <a:lnTo>
                    <a:pt x="113" y="8"/>
                  </a:lnTo>
                  <a:lnTo>
                    <a:pt x="105" y="5"/>
                  </a:lnTo>
                  <a:lnTo>
                    <a:pt x="95"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58" name="Freeform 134"/>
            <p:cNvSpPr>
              <a:spLocks/>
            </p:cNvSpPr>
            <p:nvPr/>
          </p:nvSpPr>
          <p:spPr bwMode="auto">
            <a:xfrm>
              <a:off x="5056" y="3642"/>
              <a:ext cx="231" cy="159"/>
            </a:xfrm>
            <a:custGeom>
              <a:avLst/>
              <a:gdLst>
                <a:gd name="T0" fmla="*/ 203 w 231"/>
                <a:gd name="T1" fmla="*/ 151 h 159"/>
                <a:gd name="T2" fmla="*/ 188 w 231"/>
                <a:gd name="T3" fmla="*/ 144 h 159"/>
                <a:gd name="T4" fmla="*/ 170 w 231"/>
                <a:gd name="T5" fmla="*/ 132 h 159"/>
                <a:gd name="T6" fmla="*/ 161 w 231"/>
                <a:gd name="T7" fmla="*/ 119 h 159"/>
                <a:gd name="T8" fmla="*/ 172 w 231"/>
                <a:gd name="T9" fmla="*/ 106 h 159"/>
                <a:gd name="T10" fmla="*/ 196 w 231"/>
                <a:gd name="T11" fmla="*/ 101 h 159"/>
                <a:gd name="T12" fmla="*/ 218 w 231"/>
                <a:gd name="T13" fmla="*/ 95 h 159"/>
                <a:gd name="T14" fmla="*/ 230 w 231"/>
                <a:gd name="T15" fmla="*/ 85 h 159"/>
                <a:gd name="T16" fmla="*/ 221 w 231"/>
                <a:gd name="T17" fmla="*/ 66 h 159"/>
                <a:gd name="T18" fmla="*/ 204 w 231"/>
                <a:gd name="T19" fmla="*/ 51 h 159"/>
                <a:gd name="T20" fmla="*/ 184 w 231"/>
                <a:gd name="T21" fmla="*/ 42 h 159"/>
                <a:gd name="T22" fmla="*/ 163 w 231"/>
                <a:gd name="T23" fmla="*/ 37 h 159"/>
                <a:gd name="T24" fmla="*/ 136 w 231"/>
                <a:gd name="T25" fmla="*/ 37 h 159"/>
                <a:gd name="T26" fmla="*/ 106 w 231"/>
                <a:gd name="T27" fmla="*/ 40 h 159"/>
                <a:gd name="T28" fmla="*/ 83 w 231"/>
                <a:gd name="T29" fmla="*/ 40 h 159"/>
                <a:gd name="T30" fmla="*/ 59 w 231"/>
                <a:gd name="T31" fmla="*/ 32 h 159"/>
                <a:gd name="T32" fmla="*/ 32 w 231"/>
                <a:gd name="T33" fmla="*/ 16 h 159"/>
                <a:gd name="T34" fmla="*/ 15 w 231"/>
                <a:gd name="T35" fmla="*/ 5 h 159"/>
                <a:gd name="T36" fmla="*/ 7 w 231"/>
                <a:gd name="T37" fmla="*/ 1 h 159"/>
                <a:gd name="T38" fmla="*/ 6 w 231"/>
                <a:gd name="T39" fmla="*/ 0 h 159"/>
                <a:gd name="T40" fmla="*/ 0 w 231"/>
                <a:gd name="T41" fmla="*/ 4 h 159"/>
                <a:gd name="T42" fmla="*/ 50 w 231"/>
                <a:gd name="T43" fmla="*/ 34 h 159"/>
                <a:gd name="T44" fmla="*/ 69 w 231"/>
                <a:gd name="T45" fmla="*/ 42 h 159"/>
                <a:gd name="T46" fmla="*/ 87 w 231"/>
                <a:gd name="T47" fmla="*/ 45 h 159"/>
                <a:gd name="T48" fmla="*/ 106 w 231"/>
                <a:gd name="T49" fmla="*/ 45 h 159"/>
                <a:gd name="T50" fmla="*/ 120 w 231"/>
                <a:gd name="T51" fmla="*/ 44 h 159"/>
                <a:gd name="T52" fmla="*/ 126 w 231"/>
                <a:gd name="T53" fmla="*/ 43 h 159"/>
                <a:gd name="T54" fmla="*/ 133 w 231"/>
                <a:gd name="T55" fmla="*/ 43 h 159"/>
                <a:gd name="T56" fmla="*/ 142 w 231"/>
                <a:gd name="T57" fmla="*/ 42 h 159"/>
                <a:gd name="T58" fmla="*/ 153 w 231"/>
                <a:gd name="T59" fmla="*/ 42 h 159"/>
                <a:gd name="T60" fmla="*/ 170 w 231"/>
                <a:gd name="T61" fmla="*/ 44 h 159"/>
                <a:gd name="T62" fmla="*/ 190 w 231"/>
                <a:gd name="T63" fmla="*/ 51 h 159"/>
                <a:gd name="T64" fmla="*/ 209 w 231"/>
                <a:gd name="T65" fmla="*/ 63 h 159"/>
                <a:gd name="T66" fmla="*/ 218 w 231"/>
                <a:gd name="T67" fmla="*/ 77 h 159"/>
                <a:gd name="T68" fmla="*/ 221 w 231"/>
                <a:gd name="T69" fmla="*/ 84 h 159"/>
                <a:gd name="T70" fmla="*/ 217 w 231"/>
                <a:gd name="T71" fmla="*/ 87 h 159"/>
                <a:gd name="T72" fmla="*/ 209 w 231"/>
                <a:gd name="T73" fmla="*/ 91 h 159"/>
                <a:gd name="T74" fmla="*/ 195 w 231"/>
                <a:gd name="T75" fmla="*/ 94 h 159"/>
                <a:gd name="T76" fmla="*/ 185 w 231"/>
                <a:gd name="T77" fmla="*/ 96 h 159"/>
                <a:gd name="T78" fmla="*/ 173 w 231"/>
                <a:gd name="T79" fmla="*/ 99 h 159"/>
                <a:gd name="T80" fmla="*/ 163 w 231"/>
                <a:gd name="T81" fmla="*/ 102 h 159"/>
                <a:gd name="T82" fmla="*/ 157 w 231"/>
                <a:gd name="T83" fmla="*/ 107 h 159"/>
                <a:gd name="T84" fmla="*/ 153 w 231"/>
                <a:gd name="T85" fmla="*/ 112 h 159"/>
                <a:gd name="T86" fmla="*/ 152 w 231"/>
                <a:gd name="T87" fmla="*/ 115 h 159"/>
                <a:gd name="T88" fmla="*/ 152 w 231"/>
                <a:gd name="T89" fmla="*/ 120 h 159"/>
                <a:gd name="T90" fmla="*/ 153 w 231"/>
                <a:gd name="T91" fmla="*/ 123 h 159"/>
                <a:gd name="T92" fmla="*/ 162 w 231"/>
                <a:gd name="T93" fmla="*/ 135 h 159"/>
                <a:gd name="T94" fmla="*/ 178 w 231"/>
                <a:gd name="T95" fmla="*/ 146 h 159"/>
                <a:gd name="T96" fmla="*/ 192 w 231"/>
                <a:gd name="T97" fmla="*/ 154 h 159"/>
                <a:gd name="T98" fmla="*/ 200 w 231"/>
                <a:gd name="T99" fmla="*/ 15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1" h="159">
                  <a:moveTo>
                    <a:pt x="205" y="152"/>
                  </a:moveTo>
                  <a:lnTo>
                    <a:pt x="203" y="151"/>
                  </a:lnTo>
                  <a:lnTo>
                    <a:pt x="196" y="149"/>
                  </a:lnTo>
                  <a:lnTo>
                    <a:pt x="188" y="144"/>
                  </a:lnTo>
                  <a:lnTo>
                    <a:pt x="178" y="139"/>
                  </a:lnTo>
                  <a:lnTo>
                    <a:pt x="170" y="132"/>
                  </a:lnTo>
                  <a:lnTo>
                    <a:pt x="163" y="125"/>
                  </a:lnTo>
                  <a:lnTo>
                    <a:pt x="161" y="119"/>
                  </a:lnTo>
                  <a:lnTo>
                    <a:pt x="164" y="112"/>
                  </a:lnTo>
                  <a:lnTo>
                    <a:pt x="172" y="106"/>
                  </a:lnTo>
                  <a:lnTo>
                    <a:pt x="184" y="103"/>
                  </a:lnTo>
                  <a:lnTo>
                    <a:pt x="196" y="101"/>
                  </a:lnTo>
                  <a:lnTo>
                    <a:pt x="208" y="99"/>
                  </a:lnTo>
                  <a:lnTo>
                    <a:pt x="218" y="95"/>
                  </a:lnTo>
                  <a:lnTo>
                    <a:pt x="226" y="91"/>
                  </a:lnTo>
                  <a:lnTo>
                    <a:pt x="230" y="85"/>
                  </a:lnTo>
                  <a:lnTo>
                    <a:pt x="227" y="76"/>
                  </a:lnTo>
                  <a:lnTo>
                    <a:pt x="221" y="66"/>
                  </a:lnTo>
                  <a:lnTo>
                    <a:pt x="213" y="58"/>
                  </a:lnTo>
                  <a:lnTo>
                    <a:pt x="204" y="51"/>
                  </a:lnTo>
                  <a:lnTo>
                    <a:pt x="194" y="45"/>
                  </a:lnTo>
                  <a:lnTo>
                    <a:pt x="184" y="42"/>
                  </a:lnTo>
                  <a:lnTo>
                    <a:pt x="173" y="38"/>
                  </a:lnTo>
                  <a:lnTo>
                    <a:pt x="163" y="37"/>
                  </a:lnTo>
                  <a:lnTo>
                    <a:pt x="155" y="36"/>
                  </a:lnTo>
                  <a:lnTo>
                    <a:pt x="136" y="37"/>
                  </a:lnTo>
                  <a:lnTo>
                    <a:pt x="121" y="38"/>
                  </a:lnTo>
                  <a:lnTo>
                    <a:pt x="106" y="40"/>
                  </a:lnTo>
                  <a:lnTo>
                    <a:pt x="94" y="40"/>
                  </a:lnTo>
                  <a:lnTo>
                    <a:pt x="83" y="40"/>
                  </a:lnTo>
                  <a:lnTo>
                    <a:pt x="71" y="36"/>
                  </a:lnTo>
                  <a:lnTo>
                    <a:pt x="59" y="32"/>
                  </a:lnTo>
                  <a:lnTo>
                    <a:pt x="46" y="24"/>
                  </a:lnTo>
                  <a:lnTo>
                    <a:pt x="32" y="16"/>
                  </a:lnTo>
                  <a:lnTo>
                    <a:pt x="22" y="10"/>
                  </a:lnTo>
                  <a:lnTo>
                    <a:pt x="15" y="5"/>
                  </a:lnTo>
                  <a:lnTo>
                    <a:pt x="11" y="3"/>
                  </a:lnTo>
                  <a:lnTo>
                    <a:pt x="7" y="1"/>
                  </a:lnTo>
                  <a:lnTo>
                    <a:pt x="6" y="1"/>
                  </a:lnTo>
                  <a:lnTo>
                    <a:pt x="6" y="0"/>
                  </a:lnTo>
                  <a:lnTo>
                    <a:pt x="6" y="0"/>
                  </a:lnTo>
                  <a:lnTo>
                    <a:pt x="0" y="4"/>
                  </a:lnTo>
                  <a:lnTo>
                    <a:pt x="39" y="28"/>
                  </a:lnTo>
                  <a:lnTo>
                    <a:pt x="50" y="34"/>
                  </a:lnTo>
                  <a:lnTo>
                    <a:pt x="60" y="40"/>
                  </a:lnTo>
                  <a:lnTo>
                    <a:pt x="69" y="42"/>
                  </a:lnTo>
                  <a:lnTo>
                    <a:pt x="79" y="44"/>
                  </a:lnTo>
                  <a:lnTo>
                    <a:pt x="87" y="45"/>
                  </a:lnTo>
                  <a:lnTo>
                    <a:pt x="96" y="45"/>
                  </a:lnTo>
                  <a:lnTo>
                    <a:pt x="106" y="45"/>
                  </a:lnTo>
                  <a:lnTo>
                    <a:pt x="115" y="44"/>
                  </a:lnTo>
                  <a:lnTo>
                    <a:pt x="120" y="44"/>
                  </a:lnTo>
                  <a:lnTo>
                    <a:pt x="123" y="44"/>
                  </a:lnTo>
                  <a:lnTo>
                    <a:pt x="126" y="43"/>
                  </a:lnTo>
                  <a:lnTo>
                    <a:pt x="130" y="43"/>
                  </a:lnTo>
                  <a:lnTo>
                    <a:pt x="133" y="43"/>
                  </a:lnTo>
                  <a:lnTo>
                    <a:pt x="138" y="43"/>
                  </a:lnTo>
                  <a:lnTo>
                    <a:pt x="142" y="42"/>
                  </a:lnTo>
                  <a:lnTo>
                    <a:pt x="148" y="42"/>
                  </a:lnTo>
                  <a:lnTo>
                    <a:pt x="153" y="42"/>
                  </a:lnTo>
                  <a:lnTo>
                    <a:pt x="161" y="43"/>
                  </a:lnTo>
                  <a:lnTo>
                    <a:pt x="170" y="44"/>
                  </a:lnTo>
                  <a:lnTo>
                    <a:pt x="180" y="47"/>
                  </a:lnTo>
                  <a:lnTo>
                    <a:pt x="190" y="51"/>
                  </a:lnTo>
                  <a:lnTo>
                    <a:pt x="200" y="56"/>
                  </a:lnTo>
                  <a:lnTo>
                    <a:pt x="209" y="63"/>
                  </a:lnTo>
                  <a:lnTo>
                    <a:pt x="216" y="73"/>
                  </a:lnTo>
                  <a:lnTo>
                    <a:pt x="218" y="77"/>
                  </a:lnTo>
                  <a:lnTo>
                    <a:pt x="221" y="81"/>
                  </a:lnTo>
                  <a:lnTo>
                    <a:pt x="221" y="84"/>
                  </a:lnTo>
                  <a:lnTo>
                    <a:pt x="219" y="86"/>
                  </a:lnTo>
                  <a:lnTo>
                    <a:pt x="217" y="87"/>
                  </a:lnTo>
                  <a:lnTo>
                    <a:pt x="214" y="90"/>
                  </a:lnTo>
                  <a:lnTo>
                    <a:pt x="209" y="91"/>
                  </a:lnTo>
                  <a:lnTo>
                    <a:pt x="203" y="92"/>
                  </a:lnTo>
                  <a:lnTo>
                    <a:pt x="195" y="94"/>
                  </a:lnTo>
                  <a:lnTo>
                    <a:pt x="189" y="95"/>
                  </a:lnTo>
                  <a:lnTo>
                    <a:pt x="185" y="96"/>
                  </a:lnTo>
                  <a:lnTo>
                    <a:pt x="179" y="97"/>
                  </a:lnTo>
                  <a:lnTo>
                    <a:pt x="173" y="99"/>
                  </a:lnTo>
                  <a:lnTo>
                    <a:pt x="169" y="101"/>
                  </a:lnTo>
                  <a:lnTo>
                    <a:pt x="163" y="102"/>
                  </a:lnTo>
                  <a:lnTo>
                    <a:pt x="160" y="105"/>
                  </a:lnTo>
                  <a:lnTo>
                    <a:pt x="157" y="107"/>
                  </a:lnTo>
                  <a:lnTo>
                    <a:pt x="154" y="110"/>
                  </a:lnTo>
                  <a:lnTo>
                    <a:pt x="153" y="112"/>
                  </a:lnTo>
                  <a:lnTo>
                    <a:pt x="152" y="113"/>
                  </a:lnTo>
                  <a:lnTo>
                    <a:pt x="152" y="115"/>
                  </a:lnTo>
                  <a:lnTo>
                    <a:pt x="151" y="117"/>
                  </a:lnTo>
                  <a:lnTo>
                    <a:pt x="152" y="120"/>
                  </a:lnTo>
                  <a:lnTo>
                    <a:pt x="152" y="122"/>
                  </a:lnTo>
                  <a:lnTo>
                    <a:pt x="153" y="123"/>
                  </a:lnTo>
                  <a:lnTo>
                    <a:pt x="157" y="130"/>
                  </a:lnTo>
                  <a:lnTo>
                    <a:pt x="162" y="135"/>
                  </a:lnTo>
                  <a:lnTo>
                    <a:pt x="170" y="141"/>
                  </a:lnTo>
                  <a:lnTo>
                    <a:pt x="178" y="146"/>
                  </a:lnTo>
                  <a:lnTo>
                    <a:pt x="186" y="151"/>
                  </a:lnTo>
                  <a:lnTo>
                    <a:pt x="192" y="154"/>
                  </a:lnTo>
                  <a:lnTo>
                    <a:pt x="198" y="156"/>
                  </a:lnTo>
                  <a:lnTo>
                    <a:pt x="200" y="158"/>
                  </a:lnTo>
                  <a:lnTo>
                    <a:pt x="205" y="15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59" name="Freeform 135"/>
            <p:cNvSpPr>
              <a:spLocks/>
            </p:cNvSpPr>
            <p:nvPr/>
          </p:nvSpPr>
          <p:spPr bwMode="auto">
            <a:xfrm>
              <a:off x="5055" y="3641"/>
              <a:ext cx="232" cy="159"/>
            </a:xfrm>
            <a:custGeom>
              <a:avLst/>
              <a:gdLst>
                <a:gd name="T0" fmla="*/ 202 w 232"/>
                <a:gd name="T1" fmla="*/ 151 h 159"/>
                <a:gd name="T2" fmla="*/ 188 w 232"/>
                <a:gd name="T3" fmla="*/ 143 h 159"/>
                <a:gd name="T4" fmla="*/ 170 w 232"/>
                <a:gd name="T5" fmla="*/ 132 h 159"/>
                <a:gd name="T6" fmla="*/ 161 w 232"/>
                <a:gd name="T7" fmla="*/ 117 h 159"/>
                <a:gd name="T8" fmla="*/ 173 w 232"/>
                <a:gd name="T9" fmla="*/ 106 h 159"/>
                <a:gd name="T10" fmla="*/ 196 w 232"/>
                <a:gd name="T11" fmla="*/ 100 h 159"/>
                <a:gd name="T12" fmla="*/ 219 w 232"/>
                <a:gd name="T13" fmla="*/ 95 h 159"/>
                <a:gd name="T14" fmla="*/ 231 w 232"/>
                <a:gd name="T15" fmla="*/ 85 h 159"/>
                <a:gd name="T16" fmla="*/ 222 w 232"/>
                <a:gd name="T17" fmla="*/ 66 h 159"/>
                <a:gd name="T18" fmla="*/ 204 w 232"/>
                <a:gd name="T19" fmla="*/ 51 h 159"/>
                <a:gd name="T20" fmla="*/ 183 w 232"/>
                <a:gd name="T21" fmla="*/ 41 h 159"/>
                <a:gd name="T22" fmla="*/ 164 w 232"/>
                <a:gd name="T23" fmla="*/ 36 h 159"/>
                <a:gd name="T24" fmla="*/ 136 w 232"/>
                <a:gd name="T25" fmla="*/ 37 h 159"/>
                <a:gd name="T26" fmla="*/ 107 w 232"/>
                <a:gd name="T27" fmla="*/ 40 h 159"/>
                <a:gd name="T28" fmla="*/ 82 w 232"/>
                <a:gd name="T29" fmla="*/ 38 h 159"/>
                <a:gd name="T30" fmla="*/ 59 w 232"/>
                <a:gd name="T31" fmla="*/ 31 h 159"/>
                <a:gd name="T32" fmla="*/ 32 w 232"/>
                <a:gd name="T33" fmla="*/ 15 h 159"/>
                <a:gd name="T34" fmla="*/ 15 w 232"/>
                <a:gd name="T35" fmla="*/ 5 h 159"/>
                <a:gd name="T36" fmla="*/ 8 w 232"/>
                <a:gd name="T37" fmla="*/ 1 h 159"/>
                <a:gd name="T38" fmla="*/ 6 w 232"/>
                <a:gd name="T39" fmla="*/ 0 h 159"/>
                <a:gd name="T40" fmla="*/ 0 w 232"/>
                <a:gd name="T41" fmla="*/ 4 h 159"/>
                <a:gd name="T42" fmla="*/ 50 w 232"/>
                <a:gd name="T43" fmla="*/ 34 h 159"/>
                <a:gd name="T44" fmla="*/ 70 w 232"/>
                <a:gd name="T45" fmla="*/ 42 h 159"/>
                <a:gd name="T46" fmla="*/ 88 w 232"/>
                <a:gd name="T47" fmla="*/ 44 h 159"/>
                <a:gd name="T48" fmla="*/ 106 w 232"/>
                <a:gd name="T49" fmla="*/ 44 h 159"/>
                <a:gd name="T50" fmla="*/ 119 w 232"/>
                <a:gd name="T51" fmla="*/ 44 h 159"/>
                <a:gd name="T52" fmla="*/ 126 w 232"/>
                <a:gd name="T53" fmla="*/ 43 h 159"/>
                <a:gd name="T54" fmla="*/ 133 w 232"/>
                <a:gd name="T55" fmla="*/ 42 h 159"/>
                <a:gd name="T56" fmla="*/ 142 w 232"/>
                <a:gd name="T57" fmla="*/ 42 h 159"/>
                <a:gd name="T58" fmla="*/ 154 w 232"/>
                <a:gd name="T59" fmla="*/ 42 h 159"/>
                <a:gd name="T60" fmla="*/ 171 w 232"/>
                <a:gd name="T61" fmla="*/ 44 h 159"/>
                <a:gd name="T62" fmla="*/ 191 w 232"/>
                <a:gd name="T63" fmla="*/ 51 h 159"/>
                <a:gd name="T64" fmla="*/ 209 w 232"/>
                <a:gd name="T65" fmla="*/ 63 h 159"/>
                <a:gd name="T66" fmla="*/ 219 w 232"/>
                <a:gd name="T67" fmla="*/ 77 h 159"/>
                <a:gd name="T68" fmla="*/ 220 w 232"/>
                <a:gd name="T69" fmla="*/ 83 h 159"/>
                <a:gd name="T70" fmla="*/ 218 w 232"/>
                <a:gd name="T71" fmla="*/ 87 h 159"/>
                <a:gd name="T72" fmla="*/ 209 w 232"/>
                <a:gd name="T73" fmla="*/ 91 h 159"/>
                <a:gd name="T74" fmla="*/ 196 w 232"/>
                <a:gd name="T75" fmla="*/ 93 h 159"/>
                <a:gd name="T76" fmla="*/ 185 w 232"/>
                <a:gd name="T77" fmla="*/ 95 h 159"/>
                <a:gd name="T78" fmla="*/ 173 w 232"/>
                <a:gd name="T79" fmla="*/ 99 h 159"/>
                <a:gd name="T80" fmla="*/ 164 w 232"/>
                <a:gd name="T81" fmla="*/ 102 h 159"/>
                <a:gd name="T82" fmla="*/ 156 w 232"/>
                <a:gd name="T83" fmla="*/ 107 h 159"/>
                <a:gd name="T84" fmla="*/ 153 w 232"/>
                <a:gd name="T85" fmla="*/ 111 h 159"/>
                <a:gd name="T86" fmla="*/ 152 w 232"/>
                <a:gd name="T87" fmla="*/ 115 h 159"/>
                <a:gd name="T88" fmla="*/ 152 w 232"/>
                <a:gd name="T89" fmla="*/ 119 h 159"/>
                <a:gd name="T90" fmla="*/ 153 w 232"/>
                <a:gd name="T91" fmla="*/ 123 h 159"/>
                <a:gd name="T92" fmla="*/ 163 w 232"/>
                <a:gd name="T93" fmla="*/ 135 h 159"/>
                <a:gd name="T94" fmla="*/ 178 w 232"/>
                <a:gd name="T95" fmla="*/ 146 h 159"/>
                <a:gd name="T96" fmla="*/ 192 w 232"/>
                <a:gd name="T97" fmla="*/ 153 h 159"/>
                <a:gd name="T98" fmla="*/ 201 w 232"/>
                <a:gd name="T99" fmla="*/ 15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159">
                  <a:moveTo>
                    <a:pt x="206" y="152"/>
                  </a:moveTo>
                  <a:lnTo>
                    <a:pt x="202" y="151"/>
                  </a:lnTo>
                  <a:lnTo>
                    <a:pt x="197" y="147"/>
                  </a:lnTo>
                  <a:lnTo>
                    <a:pt x="188" y="143"/>
                  </a:lnTo>
                  <a:lnTo>
                    <a:pt x="179" y="137"/>
                  </a:lnTo>
                  <a:lnTo>
                    <a:pt x="170" y="132"/>
                  </a:lnTo>
                  <a:lnTo>
                    <a:pt x="164" y="125"/>
                  </a:lnTo>
                  <a:lnTo>
                    <a:pt x="161" y="117"/>
                  </a:lnTo>
                  <a:lnTo>
                    <a:pt x="164" y="111"/>
                  </a:lnTo>
                  <a:lnTo>
                    <a:pt x="173" y="106"/>
                  </a:lnTo>
                  <a:lnTo>
                    <a:pt x="183" y="103"/>
                  </a:lnTo>
                  <a:lnTo>
                    <a:pt x="196" y="100"/>
                  </a:lnTo>
                  <a:lnTo>
                    <a:pt x="208" y="97"/>
                  </a:lnTo>
                  <a:lnTo>
                    <a:pt x="219" y="95"/>
                  </a:lnTo>
                  <a:lnTo>
                    <a:pt x="227" y="91"/>
                  </a:lnTo>
                  <a:lnTo>
                    <a:pt x="231" y="85"/>
                  </a:lnTo>
                  <a:lnTo>
                    <a:pt x="228" y="76"/>
                  </a:lnTo>
                  <a:lnTo>
                    <a:pt x="222" y="66"/>
                  </a:lnTo>
                  <a:lnTo>
                    <a:pt x="213" y="57"/>
                  </a:lnTo>
                  <a:lnTo>
                    <a:pt x="204" y="51"/>
                  </a:lnTo>
                  <a:lnTo>
                    <a:pt x="193" y="45"/>
                  </a:lnTo>
                  <a:lnTo>
                    <a:pt x="183" y="41"/>
                  </a:lnTo>
                  <a:lnTo>
                    <a:pt x="173" y="38"/>
                  </a:lnTo>
                  <a:lnTo>
                    <a:pt x="164" y="36"/>
                  </a:lnTo>
                  <a:lnTo>
                    <a:pt x="155" y="36"/>
                  </a:lnTo>
                  <a:lnTo>
                    <a:pt x="136" y="37"/>
                  </a:lnTo>
                  <a:lnTo>
                    <a:pt x="121" y="38"/>
                  </a:lnTo>
                  <a:lnTo>
                    <a:pt x="107" y="40"/>
                  </a:lnTo>
                  <a:lnTo>
                    <a:pt x="95" y="40"/>
                  </a:lnTo>
                  <a:lnTo>
                    <a:pt x="82" y="38"/>
                  </a:lnTo>
                  <a:lnTo>
                    <a:pt x="71" y="36"/>
                  </a:lnTo>
                  <a:lnTo>
                    <a:pt x="59" y="31"/>
                  </a:lnTo>
                  <a:lnTo>
                    <a:pt x="45" y="24"/>
                  </a:lnTo>
                  <a:lnTo>
                    <a:pt x="32" y="15"/>
                  </a:lnTo>
                  <a:lnTo>
                    <a:pt x="23" y="10"/>
                  </a:lnTo>
                  <a:lnTo>
                    <a:pt x="15" y="5"/>
                  </a:lnTo>
                  <a:lnTo>
                    <a:pt x="11" y="3"/>
                  </a:lnTo>
                  <a:lnTo>
                    <a:pt x="8" y="1"/>
                  </a:lnTo>
                  <a:lnTo>
                    <a:pt x="7" y="0"/>
                  </a:lnTo>
                  <a:lnTo>
                    <a:pt x="6" y="0"/>
                  </a:lnTo>
                  <a:lnTo>
                    <a:pt x="6" y="0"/>
                  </a:lnTo>
                  <a:lnTo>
                    <a:pt x="0" y="4"/>
                  </a:lnTo>
                  <a:lnTo>
                    <a:pt x="39" y="28"/>
                  </a:lnTo>
                  <a:lnTo>
                    <a:pt x="50" y="34"/>
                  </a:lnTo>
                  <a:lnTo>
                    <a:pt x="60" y="38"/>
                  </a:lnTo>
                  <a:lnTo>
                    <a:pt x="70" y="42"/>
                  </a:lnTo>
                  <a:lnTo>
                    <a:pt x="79" y="44"/>
                  </a:lnTo>
                  <a:lnTo>
                    <a:pt x="88" y="44"/>
                  </a:lnTo>
                  <a:lnTo>
                    <a:pt x="97" y="45"/>
                  </a:lnTo>
                  <a:lnTo>
                    <a:pt x="106" y="44"/>
                  </a:lnTo>
                  <a:lnTo>
                    <a:pt x="115" y="44"/>
                  </a:lnTo>
                  <a:lnTo>
                    <a:pt x="119" y="44"/>
                  </a:lnTo>
                  <a:lnTo>
                    <a:pt x="123" y="43"/>
                  </a:lnTo>
                  <a:lnTo>
                    <a:pt x="126" y="43"/>
                  </a:lnTo>
                  <a:lnTo>
                    <a:pt x="130" y="43"/>
                  </a:lnTo>
                  <a:lnTo>
                    <a:pt x="133" y="42"/>
                  </a:lnTo>
                  <a:lnTo>
                    <a:pt x="137" y="42"/>
                  </a:lnTo>
                  <a:lnTo>
                    <a:pt x="142" y="42"/>
                  </a:lnTo>
                  <a:lnTo>
                    <a:pt x="148" y="42"/>
                  </a:lnTo>
                  <a:lnTo>
                    <a:pt x="154" y="42"/>
                  </a:lnTo>
                  <a:lnTo>
                    <a:pt x="162" y="43"/>
                  </a:lnTo>
                  <a:lnTo>
                    <a:pt x="171" y="44"/>
                  </a:lnTo>
                  <a:lnTo>
                    <a:pt x="181" y="46"/>
                  </a:lnTo>
                  <a:lnTo>
                    <a:pt x="191" y="51"/>
                  </a:lnTo>
                  <a:lnTo>
                    <a:pt x="200" y="56"/>
                  </a:lnTo>
                  <a:lnTo>
                    <a:pt x="209" y="63"/>
                  </a:lnTo>
                  <a:lnTo>
                    <a:pt x="216" y="72"/>
                  </a:lnTo>
                  <a:lnTo>
                    <a:pt x="219" y="77"/>
                  </a:lnTo>
                  <a:lnTo>
                    <a:pt x="220" y="81"/>
                  </a:lnTo>
                  <a:lnTo>
                    <a:pt x="220" y="83"/>
                  </a:lnTo>
                  <a:lnTo>
                    <a:pt x="219" y="85"/>
                  </a:lnTo>
                  <a:lnTo>
                    <a:pt x="218" y="87"/>
                  </a:lnTo>
                  <a:lnTo>
                    <a:pt x="215" y="89"/>
                  </a:lnTo>
                  <a:lnTo>
                    <a:pt x="209" y="91"/>
                  </a:lnTo>
                  <a:lnTo>
                    <a:pt x="204" y="92"/>
                  </a:lnTo>
                  <a:lnTo>
                    <a:pt x="196" y="93"/>
                  </a:lnTo>
                  <a:lnTo>
                    <a:pt x="190" y="94"/>
                  </a:lnTo>
                  <a:lnTo>
                    <a:pt x="185" y="95"/>
                  </a:lnTo>
                  <a:lnTo>
                    <a:pt x="179" y="96"/>
                  </a:lnTo>
                  <a:lnTo>
                    <a:pt x="173" y="99"/>
                  </a:lnTo>
                  <a:lnTo>
                    <a:pt x="169" y="100"/>
                  </a:lnTo>
                  <a:lnTo>
                    <a:pt x="164" y="102"/>
                  </a:lnTo>
                  <a:lnTo>
                    <a:pt x="160" y="104"/>
                  </a:lnTo>
                  <a:lnTo>
                    <a:pt x="156" y="107"/>
                  </a:lnTo>
                  <a:lnTo>
                    <a:pt x="155" y="110"/>
                  </a:lnTo>
                  <a:lnTo>
                    <a:pt x="153" y="111"/>
                  </a:lnTo>
                  <a:lnTo>
                    <a:pt x="153" y="113"/>
                  </a:lnTo>
                  <a:lnTo>
                    <a:pt x="152" y="115"/>
                  </a:lnTo>
                  <a:lnTo>
                    <a:pt x="152" y="116"/>
                  </a:lnTo>
                  <a:lnTo>
                    <a:pt x="152" y="119"/>
                  </a:lnTo>
                  <a:lnTo>
                    <a:pt x="152" y="121"/>
                  </a:lnTo>
                  <a:lnTo>
                    <a:pt x="153" y="123"/>
                  </a:lnTo>
                  <a:lnTo>
                    <a:pt x="156" y="130"/>
                  </a:lnTo>
                  <a:lnTo>
                    <a:pt x="163" y="135"/>
                  </a:lnTo>
                  <a:lnTo>
                    <a:pt x="170" y="141"/>
                  </a:lnTo>
                  <a:lnTo>
                    <a:pt x="178" y="146"/>
                  </a:lnTo>
                  <a:lnTo>
                    <a:pt x="186" y="150"/>
                  </a:lnTo>
                  <a:lnTo>
                    <a:pt x="192" y="153"/>
                  </a:lnTo>
                  <a:lnTo>
                    <a:pt x="198" y="156"/>
                  </a:lnTo>
                  <a:lnTo>
                    <a:pt x="201" y="158"/>
                  </a:lnTo>
                  <a:lnTo>
                    <a:pt x="206" y="1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0" name="Freeform 136"/>
            <p:cNvSpPr>
              <a:spLocks/>
            </p:cNvSpPr>
            <p:nvPr/>
          </p:nvSpPr>
          <p:spPr bwMode="auto">
            <a:xfrm>
              <a:off x="5237" y="3754"/>
              <a:ext cx="144" cy="69"/>
            </a:xfrm>
            <a:custGeom>
              <a:avLst/>
              <a:gdLst>
                <a:gd name="T0" fmla="*/ 96 w 144"/>
                <a:gd name="T1" fmla="*/ 2 h 69"/>
                <a:gd name="T2" fmla="*/ 84 w 144"/>
                <a:gd name="T3" fmla="*/ 0 h 69"/>
                <a:gd name="T4" fmla="*/ 74 w 144"/>
                <a:gd name="T5" fmla="*/ 0 h 69"/>
                <a:gd name="T6" fmla="*/ 65 w 144"/>
                <a:gd name="T7" fmla="*/ 1 h 69"/>
                <a:gd name="T8" fmla="*/ 58 w 144"/>
                <a:gd name="T9" fmla="*/ 2 h 69"/>
                <a:gd name="T10" fmla="*/ 52 w 144"/>
                <a:gd name="T11" fmla="*/ 4 h 69"/>
                <a:gd name="T12" fmla="*/ 48 w 144"/>
                <a:gd name="T13" fmla="*/ 6 h 69"/>
                <a:gd name="T14" fmla="*/ 44 w 144"/>
                <a:gd name="T15" fmla="*/ 8 h 69"/>
                <a:gd name="T16" fmla="*/ 43 w 144"/>
                <a:gd name="T17" fmla="*/ 8 h 69"/>
                <a:gd name="T18" fmla="*/ 0 w 144"/>
                <a:gd name="T19" fmla="*/ 43 h 69"/>
                <a:gd name="T20" fmla="*/ 0 w 144"/>
                <a:gd name="T21" fmla="*/ 48 h 69"/>
                <a:gd name="T22" fmla="*/ 1 w 144"/>
                <a:gd name="T23" fmla="*/ 47 h 69"/>
                <a:gd name="T24" fmla="*/ 4 w 144"/>
                <a:gd name="T25" fmla="*/ 46 h 69"/>
                <a:gd name="T26" fmla="*/ 7 w 144"/>
                <a:gd name="T27" fmla="*/ 44 h 69"/>
                <a:gd name="T28" fmla="*/ 13 w 144"/>
                <a:gd name="T29" fmla="*/ 42 h 69"/>
                <a:gd name="T30" fmla="*/ 20 w 144"/>
                <a:gd name="T31" fmla="*/ 41 h 69"/>
                <a:gd name="T32" fmla="*/ 27 w 144"/>
                <a:gd name="T33" fmla="*/ 40 h 69"/>
                <a:gd name="T34" fmla="*/ 36 w 144"/>
                <a:gd name="T35" fmla="*/ 40 h 69"/>
                <a:gd name="T36" fmla="*/ 45 w 144"/>
                <a:gd name="T37" fmla="*/ 42 h 69"/>
                <a:gd name="T38" fmla="*/ 59 w 144"/>
                <a:gd name="T39" fmla="*/ 47 h 69"/>
                <a:gd name="T40" fmla="*/ 69 w 144"/>
                <a:gd name="T41" fmla="*/ 51 h 69"/>
                <a:gd name="T42" fmla="*/ 77 w 144"/>
                <a:gd name="T43" fmla="*/ 54 h 69"/>
                <a:gd name="T44" fmla="*/ 82 w 144"/>
                <a:gd name="T45" fmla="*/ 57 h 69"/>
                <a:gd name="T46" fmla="*/ 88 w 144"/>
                <a:gd name="T47" fmla="*/ 59 h 69"/>
                <a:gd name="T48" fmla="*/ 91 w 144"/>
                <a:gd name="T49" fmla="*/ 61 h 69"/>
                <a:gd name="T50" fmla="*/ 96 w 144"/>
                <a:gd name="T51" fmla="*/ 63 h 69"/>
                <a:gd name="T52" fmla="*/ 100 w 144"/>
                <a:gd name="T53" fmla="*/ 64 h 69"/>
                <a:gd name="T54" fmla="*/ 119 w 144"/>
                <a:gd name="T55" fmla="*/ 68 h 69"/>
                <a:gd name="T56" fmla="*/ 131 w 144"/>
                <a:gd name="T57" fmla="*/ 66 h 69"/>
                <a:gd name="T58" fmla="*/ 139 w 144"/>
                <a:gd name="T59" fmla="*/ 60 h 69"/>
                <a:gd name="T60" fmla="*/ 143 w 144"/>
                <a:gd name="T61" fmla="*/ 52 h 69"/>
                <a:gd name="T62" fmla="*/ 143 w 144"/>
                <a:gd name="T63" fmla="*/ 43 h 69"/>
                <a:gd name="T64" fmla="*/ 141 w 144"/>
                <a:gd name="T65" fmla="*/ 35 h 69"/>
                <a:gd name="T66" fmla="*/ 139 w 144"/>
                <a:gd name="T67" fmla="*/ 27 h 69"/>
                <a:gd name="T68" fmla="*/ 137 w 144"/>
                <a:gd name="T69" fmla="*/ 24 h 69"/>
                <a:gd name="T70" fmla="*/ 135 w 144"/>
                <a:gd name="T71" fmla="*/ 23 h 69"/>
                <a:gd name="T72" fmla="*/ 134 w 144"/>
                <a:gd name="T73" fmla="*/ 20 h 69"/>
                <a:gd name="T74" fmla="*/ 130 w 144"/>
                <a:gd name="T75" fmla="*/ 18 h 69"/>
                <a:gd name="T76" fmla="*/ 126 w 144"/>
                <a:gd name="T77" fmla="*/ 15 h 69"/>
                <a:gd name="T78" fmla="*/ 120 w 144"/>
                <a:gd name="T79" fmla="*/ 12 h 69"/>
                <a:gd name="T80" fmla="*/ 113 w 144"/>
                <a:gd name="T81" fmla="*/ 8 h 69"/>
                <a:gd name="T82" fmla="*/ 106 w 144"/>
                <a:gd name="T83" fmla="*/ 5 h 69"/>
                <a:gd name="T84" fmla="*/ 96 w 144"/>
                <a:gd name="T85"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4" h="69">
                  <a:moveTo>
                    <a:pt x="96" y="2"/>
                  </a:moveTo>
                  <a:lnTo>
                    <a:pt x="84" y="0"/>
                  </a:lnTo>
                  <a:lnTo>
                    <a:pt x="74" y="0"/>
                  </a:lnTo>
                  <a:lnTo>
                    <a:pt x="65" y="1"/>
                  </a:lnTo>
                  <a:lnTo>
                    <a:pt x="58" y="2"/>
                  </a:lnTo>
                  <a:lnTo>
                    <a:pt x="52" y="4"/>
                  </a:lnTo>
                  <a:lnTo>
                    <a:pt x="48" y="6"/>
                  </a:lnTo>
                  <a:lnTo>
                    <a:pt x="44" y="8"/>
                  </a:lnTo>
                  <a:lnTo>
                    <a:pt x="43" y="8"/>
                  </a:lnTo>
                  <a:lnTo>
                    <a:pt x="0" y="43"/>
                  </a:lnTo>
                  <a:lnTo>
                    <a:pt x="0" y="48"/>
                  </a:lnTo>
                  <a:lnTo>
                    <a:pt x="1" y="47"/>
                  </a:lnTo>
                  <a:lnTo>
                    <a:pt x="4" y="46"/>
                  </a:lnTo>
                  <a:lnTo>
                    <a:pt x="7" y="44"/>
                  </a:lnTo>
                  <a:lnTo>
                    <a:pt x="13" y="42"/>
                  </a:lnTo>
                  <a:lnTo>
                    <a:pt x="20" y="41"/>
                  </a:lnTo>
                  <a:lnTo>
                    <a:pt x="27" y="40"/>
                  </a:lnTo>
                  <a:lnTo>
                    <a:pt x="36" y="40"/>
                  </a:lnTo>
                  <a:lnTo>
                    <a:pt x="45" y="42"/>
                  </a:lnTo>
                  <a:lnTo>
                    <a:pt x="59" y="47"/>
                  </a:lnTo>
                  <a:lnTo>
                    <a:pt x="69" y="51"/>
                  </a:lnTo>
                  <a:lnTo>
                    <a:pt x="77" y="54"/>
                  </a:lnTo>
                  <a:lnTo>
                    <a:pt x="82" y="57"/>
                  </a:lnTo>
                  <a:lnTo>
                    <a:pt x="88" y="59"/>
                  </a:lnTo>
                  <a:lnTo>
                    <a:pt x="91" y="61"/>
                  </a:lnTo>
                  <a:lnTo>
                    <a:pt x="96" y="63"/>
                  </a:lnTo>
                  <a:lnTo>
                    <a:pt x="100" y="64"/>
                  </a:lnTo>
                  <a:lnTo>
                    <a:pt x="119" y="68"/>
                  </a:lnTo>
                  <a:lnTo>
                    <a:pt x="131" y="66"/>
                  </a:lnTo>
                  <a:lnTo>
                    <a:pt x="139" y="60"/>
                  </a:lnTo>
                  <a:lnTo>
                    <a:pt x="143" y="52"/>
                  </a:lnTo>
                  <a:lnTo>
                    <a:pt x="143" y="43"/>
                  </a:lnTo>
                  <a:lnTo>
                    <a:pt x="141" y="35"/>
                  </a:lnTo>
                  <a:lnTo>
                    <a:pt x="139" y="27"/>
                  </a:lnTo>
                  <a:lnTo>
                    <a:pt x="137" y="24"/>
                  </a:lnTo>
                  <a:lnTo>
                    <a:pt x="135" y="23"/>
                  </a:lnTo>
                  <a:lnTo>
                    <a:pt x="134" y="20"/>
                  </a:lnTo>
                  <a:lnTo>
                    <a:pt x="130" y="18"/>
                  </a:lnTo>
                  <a:lnTo>
                    <a:pt x="126" y="15"/>
                  </a:lnTo>
                  <a:lnTo>
                    <a:pt x="120" y="12"/>
                  </a:lnTo>
                  <a:lnTo>
                    <a:pt x="113" y="8"/>
                  </a:lnTo>
                  <a:lnTo>
                    <a:pt x="106" y="5"/>
                  </a:lnTo>
                  <a:lnTo>
                    <a:pt x="96"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1" name="Freeform 137"/>
            <p:cNvSpPr>
              <a:spLocks/>
            </p:cNvSpPr>
            <p:nvPr/>
          </p:nvSpPr>
          <p:spPr bwMode="auto">
            <a:xfrm>
              <a:off x="5260" y="3755"/>
              <a:ext cx="45" cy="40"/>
            </a:xfrm>
            <a:custGeom>
              <a:avLst/>
              <a:gdLst>
                <a:gd name="T0" fmla="*/ 0 w 45"/>
                <a:gd name="T1" fmla="*/ 39 h 40"/>
                <a:gd name="T2" fmla="*/ 0 w 45"/>
                <a:gd name="T3" fmla="*/ 39 h 40"/>
                <a:gd name="T4" fmla="*/ 0 w 45"/>
                <a:gd name="T5" fmla="*/ 39 h 40"/>
                <a:gd name="T6" fmla="*/ 0 w 45"/>
                <a:gd name="T7" fmla="*/ 39 h 40"/>
                <a:gd name="T8" fmla="*/ 0 w 45"/>
                <a:gd name="T9" fmla="*/ 37 h 40"/>
                <a:gd name="T10" fmla="*/ 0 w 45"/>
                <a:gd name="T11" fmla="*/ 36 h 40"/>
                <a:gd name="T12" fmla="*/ 0 w 45"/>
                <a:gd name="T13" fmla="*/ 36 h 40"/>
                <a:gd name="T14" fmla="*/ 0 w 45"/>
                <a:gd name="T15" fmla="*/ 35 h 40"/>
                <a:gd name="T16" fmla="*/ 0 w 45"/>
                <a:gd name="T17" fmla="*/ 34 h 40"/>
                <a:gd name="T18" fmla="*/ 2 w 45"/>
                <a:gd name="T19" fmla="*/ 33 h 40"/>
                <a:gd name="T20" fmla="*/ 7 w 45"/>
                <a:gd name="T21" fmla="*/ 29 h 40"/>
                <a:gd name="T22" fmla="*/ 13 w 45"/>
                <a:gd name="T23" fmla="*/ 23 h 40"/>
                <a:gd name="T24" fmla="*/ 20 w 45"/>
                <a:gd name="T25" fmla="*/ 17 h 40"/>
                <a:gd name="T26" fmla="*/ 28 w 45"/>
                <a:gd name="T27" fmla="*/ 10 h 40"/>
                <a:gd name="T28" fmla="*/ 35 w 45"/>
                <a:gd name="T29" fmla="*/ 5 h 40"/>
                <a:gd name="T30" fmla="*/ 39 w 45"/>
                <a:gd name="T31" fmla="*/ 1 h 40"/>
                <a:gd name="T32" fmla="*/ 42 w 45"/>
                <a:gd name="T33" fmla="*/ 0 h 40"/>
                <a:gd name="T34" fmla="*/ 42 w 45"/>
                <a:gd name="T35" fmla="*/ 0 h 40"/>
                <a:gd name="T36" fmla="*/ 42 w 45"/>
                <a:gd name="T37" fmla="*/ 0 h 40"/>
                <a:gd name="T38" fmla="*/ 42 w 45"/>
                <a:gd name="T39" fmla="*/ 0 h 40"/>
                <a:gd name="T40" fmla="*/ 44 w 45"/>
                <a:gd name="T41" fmla="*/ 0 h 40"/>
                <a:gd name="T42" fmla="*/ 42 w 45"/>
                <a:gd name="T43" fmla="*/ 0 h 40"/>
                <a:gd name="T44" fmla="*/ 42 w 45"/>
                <a:gd name="T45" fmla="*/ 0 h 40"/>
                <a:gd name="T46" fmla="*/ 42 w 45"/>
                <a:gd name="T47" fmla="*/ 0 h 40"/>
                <a:gd name="T48" fmla="*/ 41 w 45"/>
                <a:gd name="T49" fmla="*/ 1 h 40"/>
                <a:gd name="T50" fmla="*/ 36 w 45"/>
                <a:gd name="T51" fmla="*/ 5 h 40"/>
                <a:gd name="T52" fmla="*/ 29 w 45"/>
                <a:gd name="T53" fmla="*/ 10 h 40"/>
                <a:gd name="T54" fmla="*/ 23 w 45"/>
                <a:gd name="T55" fmla="*/ 17 h 40"/>
                <a:gd name="T56" fmla="*/ 15 w 45"/>
                <a:gd name="T57" fmla="*/ 23 h 40"/>
                <a:gd name="T58" fmla="*/ 8 w 45"/>
                <a:gd name="T59" fmla="*/ 29 h 40"/>
                <a:gd name="T60" fmla="*/ 3 w 45"/>
                <a:gd name="T61" fmla="*/ 33 h 40"/>
                <a:gd name="T62" fmla="*/ 1 w 45"/>
                <a:gd name="T63" fmla="*/ 34 h 40"/>
                <a:gd name="T64" fmla="*/ 1 w 45"/>
                <a:gd name="T65" fmla="*/ 35 h 40"/>
                <a:gd name="T66" fmla="*/ 1 w 45"/>
                <a:gd name="T67" fmla="*/ 36 h 40"/>
                <a:gd name="T68" fmla="*/ 1 w 45"/>
                <a:gd name="T69" fmla="*/ 36 h 40"/>
                <a:gd name="T70" fmla="*/ 1 w 45"/>
                <a:gd name="T71" fmla="*/ 37 h 40"/>
                <a:gd name="T72" fmla="*/ 1 w 45"/>
                <a:gd name="T73" fmla="*/ 37 h 40"/>
                <a:gd name="T74" fmla="*/ 1 w 45"/>
                <a:gd name="T75" fmla="*/ 39 h 40"/>
                <a:gd name="T76" fmla="*/ 1 w 45"/>
                <a:gd name="T77" fmla="*/ 39 h 40"/>
                <a:gd name="T78" fmla="*/ 1 w 45"/>
                <a:gd name="T79" fmla="*/ 39 h 40"/>
                <a:gd name="T80" fmla="*/ 0 w 45"/>
                <a:gd name="T8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40">
                  <a:moveTo>
                    <a:pt x="0" y="39"/>
                  </a:moveTo>
                  <a:lnTo>
                    <a:pt x="0" y="39"/>
                  </a:lnTo>
                  <a:lnTo>
                    <a:pt x="0" y="39"/>
                  </a:lnTo>
                  <a:lnTo>
                    <a:pt x="0" y="39"/>
                  </a:lnTo>
                  <a:lnTo>
                    <a:pt x="0" y="37"/>
                  </a:lnTo>
                  <a:lnTo>
                    <a:pt x="0" y="36"/>
                  </a:lnTo>
                  <a:lnTo>
                    <a:pt x="0" y="36"/>
                  </a:lnTo>
                  <a:lnTo>
                    <a:pt x="0" y="35"/>
                  </a:lnTo>
                  <a:lnTo>
                    <a:pt x="0" y="34"/>
                  </a:lnTo>
                  <a:lnTo>
                    <a:pt x="2" y="33"/>
                  </a:lnTo>
                  <a:lnTo>
                    <a:pt x="7" y="29"/>
                  </a:lnTo>
                  <a:lnTo>
                    <a:pt x="13" y="23"/>
                  </a:lnTo>
                  <a:lnTo>
                    <a:pt x="20" y="17"/>
                  </a:lnTo>
                  <a:lnTo>
                    <a:pt x="28" y="10"/>
                  </a:lnTo>
                  <a:lnTo>
                    <a:pt x="35" y="5"/>
                  </a:lnTo>
                  <a:lnTo>
                    <a:pt x="39" y="1"/>
                  </a:lnTo>
                  <a:lnTo>
                    <a:pt x="42" y="0"/>
                  </a:lnTo>
                  <a:lnTo>
                    <a:pt x="42" y="0"/>
                  </a:lnTo>
                  <a:lnTo>
                    <a:pt x="42" y="0"/>
                  </a:lnTo>
                  <a:lnTo>
                    <a:pt x="42" y="0"/>
                  </a:lnTo>
                  <a:lnTo>
                    <a:pt x="44" y="0"/>
                  </a:lnTo>
                  <a:lnTo>
                    <a:pt x="42" y="0"/>
                  </a:lnTo>
                  <a:lnTo>
                    <a:pt x="42" y="0"/>
                  </a:lnTo>
                  <a:lnTo>
                    <a:pt x="42" y="0"/>
                  </a:lnTo>
                  <a:lnTo>
                    <a:pt x="41" y="1"/>
                  </a:lnTo>
                  <a:lnTo>
                    <a:pt x="36" y="5"/>
                  </a:lnTo>
                  <a:lnTo>
                    <a:pt x="29" y="10"/>
                  </a:lnTo>
                  <a:lnTo>
                    <a:pt x="23" y="17"/>
                  </a:lnTo>
                  <a:lnTo>
                    <a:pt x="15" y="23"/>
                  </a:lnTo>
                  <a:lnTo>
                    <a:pt x="8" y="29"/>
                  </a:lnTo>
                  <a:lnTo>
                    <a:pt x="3" y="33"/>
                  </a:lnTo>
                  <a:lnTo>
                    <a:pt x="1" y="34"/>
                  </a:lnTo>
                  <a:lnTo>
                    <a:pt x="1" y="35"/>
                  </a:lnTo>
                  <a:lnTo>
                    <a:pt x="1" y="36"/>
                  </a:lnTo>
                  <a:lnTo>
                    <a:pt x="1" y="36"/>
                  </a:lnTo>
                  <a:lnTo>
                    <a:pt x="1" y="37"/>
                  </a:lnTo>
                  <a:lnTo>
                    <a:pt x="1" y="37"/>
                  </a:lnTo>
                  <a:lnTo>
                    <a:pt x="1" y="39"/>
                  </a:lnTo>
                  <a:lnTo>
                    <a:pt x="1" y="39"/>
                  </a:lnTo>
                  <a:lnTo>
                    <a:pt x="1" y="39"/>
                  </a:lnTo>
                  <a:lnTo>
                    <a:pt x="0" y="39"/>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2" name="Freeform 138"/>
            <p:cNvSpPr>
              <a:spLocks/>
            </p:cNvSpPr>
            <p:nvPr/>
          </p:nvSpPr>
          <p:spPr bwMode="auto">
            <a:xfrm>
              <a:off x="5264" y="3771"/>
              <a:ext cx="19" cy="20"/>
            </a:xfrm>
            <a:custGeom>
              <a:avLst/>
              <a:gdLst>
                <a:gd name="T0" fmla="*/ 1 w 19"/>
                <a:gd name="T1" fmla="*/ 14 h 20"/>
                <a:gd name="T2" fmla="*/ 1 w 19"/>
                <a:gd name="T3" fmla="*/ 14 h 20"/>
                <a:gd name="T4" fmla="*/ 2 w 19"/>
                <a:gd name="T5" fmla="*/ 14 h 20"/>
                <a:gd name="T6" fmla="*/ 4 w 19"/>
                <a:gd name="T7" fmla="*/ 9 h 20"/>
                <a:gd name="T8" fmla="*/ 6 w 19"/>
                <a:gd name="T9" fmla="*/ 9 h 20"/>
                <a:gd name="T10" fmla="*/ 9 w 19"/>
                <a:gd name="T11" fmla="*/ 4 h 20"/>
                <a:gd name="T12" fmla="*/ 11 w 19"/>
                <a:gd name="T13" fmla="*/ 0 h 20"/>
                <a:gd name="T14" fmla="*/ 13 w 19"/>
                <a:gd name="T15" fmla="*/ 0 h 20"/>
                <a:gd name="T16" fmla="*/ 14 w 19"/>
                <a:gd name="T17" fmla="*/ 0 h 20"/>
                <a:gd name="T18" fmla="*/ 15 w 19"/>
                <a:gd name="T19" fmla="*/ 0 h 20"/>
                <a:gd name="T20" fmla="*/ 16 w 19"/>
                <a:gd name="T21" fmla="*/ 0 h 20"/>
                <a:gd name="T22" fmla="*/ 18 w 19"/>
                <a:gd name="T23" fmla="*/ 0 h 20"/>
                <a:gd name="T24" fmla="*/ 18 w 19"/>
                <a:gd name="T25" fmla="*/ 0 h 20"/>
                <a:gd name="T26" fmla="*/ 18 w 19"/>
                <a:gd name="T27" fmla="*/ 0 h 20"/>
                <a:gd name="T28" fmla="*/ 18 w 19"/>
                <a:gd name="T29" fmla="*/ 0 h 20"/>
                <a:gd name="T30" fmla="*/ 18 w 19"/>
                <a:gd name="T31" fmla="*/ 0 h 20"/>
                <a:gd name="T32" fmla="*/ 18 w 19"/>
                <a:gd name="T33" fmla="*/ 0 h 20"/>
                <a:gd name="T34" fmla="*/ 16 w 19"/>
                <a:gd name="T35" fmla="*/ 4 h 20"/>
                <a:gd name="T36" fmla="*/ 16 w 19"/>
                <a:gd name="T37" fmla="*/ 4 h 20"/>
                <a:gd name="T38" fmla="*/ 16 w 19"/>
                <a:gd name="T39" fmla="*/ 4 h 20"/>
                <a:gd name="T40" fmla="*/ 16 w 19"/>
                <a:gd name="T41" fmla="*/ 4 h 20"/>
                <a:gd name="T42" fmla="*/ 15 w 19"/>
                <a:gd name="T43" fmla="*/ 4 h 20"/>
                <a:gd name="T44" fmla="*/ 14 w 19"/>
                <a:gd name="T45" fmla="*/ 4 h 20"/>
                <a:gd name="T46" fmla="*/ 13 w 19"/>
                <a:gd name="T47" fmla="*/ 4 h 20"/>
                <a:gd name="T48" fmla="*/ 12 w 19"/>
                <a:gd name="T49" fmla="*/ 4 h 20"/>
                <a:gd name="T50" fmla="*/ 11 w 19"/>
                <a:gd name="T51" fmla="*/ 4 h 20"/>
                <a:gd name="T52" fmla="*/ 9 w 19"/>
                <a:gd name="T53" fmla="*/ 9 h 20"/>
                <a:gd name="T54" fmla="*/ 6 w 19"/>
                <a:gd name="T55" fmla="*/ 9 h 20"/>
                <a:gd name="T56" fmla="*/ 4 w 19"/>
                <a:gd name="T57" fmla="*/ 14 h 20"/>
                <a:gd name="T58" fmla="*/ 3 w 19"/>
                <a:gd name="T59" fmla="*/ 14 h 20"/>
                <a:gd name="T60" fmla="*/ 1 w 19"/>
                <a:gd name="T61" fmla="*/ 19 h 20"/>
                <a:gd name="T62" fmla="*/ 0 w 19"/>
                <a:gd name="T63" fmla="*/ 19 h 20"/>
                <a:gd name="T64" fmla="*/ 0 w 19"/>
                <a:gd name="T65" fmla="*/ 19 h 20"/>
                <a:gd name="T66" fmla="*/ 1 w 19"/>
                <a:gd name="T6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0">
                  <a:moveTo>
                    <a:pt x="1" y="14"/>
                  </a:moveTo>
                  <a:lnTo>
                    <a:pt x="1" y="14"/>
                  </a:lnTo>
                  <a:lnTo>
                    <a:pt x="2" y="14"/>
                  </a:lnTo>
                  <a:lnTo>
                    <a:pt x="4" y="9"/>
                  </a:lnTo>
                  <a:lnTo>
                    <a:pt x="6" y="9"/>
                  </a:lnTo>
                  <a:lnTo>
                    <a:pt x="9" y="4"/>
                  </a:lnTo>
                  <a:lnTo>
                    <a:pt x="11" y="0"/>
                  </a:lnTo>
                  <a:lnTo>
                    <a:pt x="13" y="0"/>
                  </a:lnTo>
                  <a:lnTo>
                    <a:pt x="14" y="0"/>
                  </a:lnTo>
                  <a:lnTo>
                    <a:pt x="15" y="0"/>
                  </a:lnTo>
                  <a:lnTo>
                    <a:pt x="16" y="0"/>
                  </a:lnTo>
                  <a:lnTo>
                    <a:pt x="18" y="0"/>
                  </a:lnTo>
                  <a:lnTo>
                    <a:pt x="18" y="0"/>
                  </a:lnTo>
                  <a:lnTo>
                    <a:pt x="18" y="0"/>
                  </a:lnTo>
                  <a:lnTo>
                    <a:pt x="18" y="0"/>
                  </a:lnTo>
                  <a:lnTo>
                    <a:pt x="18" y="0"/>
                  </a:lnTo>
                  <a:lnTo>
                    <a:pt x="18" y="0"/>
                  </a:lnTo>
                  <a:lnTo>
                    <a:pt x="16" y="4"/>
                  </a:lnTo>
                  <a:lnTo>
                    <a:pt x="16" y="4"/>
                  </a:lnTo>
                  <a:lnTo>
                    <a:pt x="16" y="4"/>
                  </a:lnTo>
                  <a:lnTo>
                    <a:pt x="16" y="4"/>
                  </a:lnTo>
                  <a:lnTo>
                    <a:pt x="15" y="4"/>
                  </a:lnTo>
                  <a:lnTo>
                    <a:pt x="14" y="4"/>
                  </a:lnTo>
                  <a:lnTo>
                    <a:pt x="13" y="4"/>
                  </a:lnTo>
                  <a:lnTo>
                    <a:pt x="12" y="4"/>
                  </a:lnTo>
                  <a:lnTo>
                    <a:pt x="11" y="4"/>
                  </a:lnTo>
                  <a:lnTo>
                    <a:pt x="9" y="9"/>
                  </a:lnTo>
                  <a:lnTo>
                    <a:pt x="6" y="9"/>
                  </a:lnTo>
                  <a:lnTo>
                    <a:pt x="4" y="14"/>
                  </a:lnTo>
                  <a:lnTo>
                    <a:pt x="3" y="14"/>
                  </a:lnTo>
                  <a:lnTo>
                    <a:pt x="1" y="19"/>
                  </a:lnTo>
                  <a:lnTo>
                    <a:pt x="0" y="19"/>
                  </a:lnTo>
                  <a:lnTo>
                    <a:pt x="0" y="19"/>
                  </a:lnTo>
                  <a:lnTo>
                    <a:pt x="1" y="14"/>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3" name="Freeform 139"/>
            <p:cNvSpPr>
              <a:spLocks/>
            </p:cNvSpPr>
            <p:nvPr/>
          </p:nvSpPr>
          <p:spPr bwMode="auto">
            <a:xfrm>
              <a:off x="4456" y="3539"/>
              <a:ext cx="631" cy="349"/>
            </a:xfrm>
            <a:custGeom>
              <a:avLst/>
              <a:gdLst>
                <a:gd name="T0" fmla="*/ 204 w 631"/>
                <a:gd name="T1" fmla="*/ 348 h 349"/>
                <a:gd name="T2" fmla="*/ 630 w 631"/>
                <a:gd name="T3" fmla="*/ 229 h 349"/>
                <a:gd name="T4" fmla="*/ 630 w 631"/>
                <a:gd name="T5" fmla="*/ 172 h 349"/>
                <a:gd name="T6" fmla="*/ 338 w 631"/>
                <a:gd name="T7" fmla="*/ 0 h 349"/>
                <a:gd name="T8" fmla="*/ 0 w 631"/>
                <a:gd name="T9" fmla="*/ 204 h 349"/>
                <a:gd name="T10" fmla="*/ 0 w 631"/>
                <a:gd name="T11" fmla="*/ 231 h 349"/>
                <a:gd name="T12" fmla="*/ 204 w 631"/>
                <a:gd name="T13" fmla="*/ 348 h 349"/>
              </a:gdLst>
              <a:ahLst/>
              <a:cxnLst>
                <a:cxn ang="0">
                  <a:pos x="T0" y="T1"/>
                </a:cxn>
                <a:cxn ang="0">
                  <a:pos x="T2" y="T3"/>
                </a:cxn>
                <a:cxn ang="0">
                  <a:pos x="T4" y="T5"/>
                </a:cxn>
                <a:cxn ang="0">
                  <a:pos x="T6" y="T7"/>
                </a:cxn>
                <a:cxn ang="0">
                  <a:pos x="T8" y="T9"/>
                </a:cxn>
                <a:cxn ang="0">
                  <a:pos x="T10" y="T11"/>
                </a:cxn>
                <a:cxn ang="0">
                  <a:pos x="T12" y="T13"/>
                </a:cxn>
              </a:cxnLst>
              <a:rect l="0" t="0" r="r" b="b"/>
              <a:pathLst>
                <a:path w="631" h="349">
                  <a:moveTo>
                    <a:pt x="204" y="348"/>
                  </a:moveTo>
                  <a:lnTo>
                    <a:pt x="630" y="229"/>
                  </a:lnTo>
                  <a:lnTo>
                    <a:pt x="630" y="172"/>
                  </a:lnTo>
                  <a:lnTo>
                    <a:pt x="338" y="0"/>
                  </a:lnTo>
                  <a:lnTo>
                    <a:pt x="0" y="204"/>
                  </a:lnTo>
                  <a:lnTo>
                    <a:pt x="0" y="231"/>
                  </a:lnTo>
                  <a:lnTo>
                    <a:pt x="204" y="34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4" name="Freeform 140"/>
            <p:cNvSpPr>
              <a:spLocks/>
            </p:cNvSpPr>
            <p:nvPr/>
          </p:nvSpPr>
          <p:spPr bwMode="auto">
            <a:xfrm>
              <a:off x="4445" y="3479"/>
              <a:ext cx="649" cy="371"/>
            </a:xfrm>
            <a:custGeom>
              <a:avLst/>
              <a:gdLst>
                <a:gd name="T0" fmla="*/ 212 w 649"/>
                <a:gd name="T1" fmla="*/ 370 h 371"/>
                <a:gd name="T2" fmla="*/ 648 w 649"/>
                <a:gd name="T3" fmla="*/ 250 h 371"/>
                <a:gd name="T4" fmla="*/ 648 w 649"/>
                <a:gd name="T5" fmla="*/ 103 h 371"/>
                <a:gd name="T6" fmla="*/ 462 w 649"/>
                <a:gd name="T7" fmla="*/ 0 h 371"/>
                <a:gd name="T8" fmla="*/ 0 w 649"/>
                <a:gd name="T9" fmla="*/ 122 h 371"/>
                <a:gd name="T10" fmla="*/ 0 w 649"/>
                <a:gd name="T11" fmla="*/ 248 h 371"/>
                <a:gd name="T12" fmla="*/ 212 w 649"/>
                <a:gd name="T13" fmla="*/ 370 h 371"/>
              </a:gdLst>
              <a:ahLst/>
              <a:cxnLst>
                <a:cxn ang="0">
                  <a:pos x="T0" y="T1"/>
                </a:cxn>
                <a:cxn ang="0">
                  <a:pos x="T2" y="T3"/>
                </a:cxn>
                <a:cxn ang="0">
                  <a:pos x="T4" y="T5"/>
                </a:cxn>
                <a:cxn ang="0">
                  <a:pos x="T6" y="T7"/>
                </a:cxn>
                <a:cxn ang="0">
                  <a:pos x="T8" y="T9"/>
                </a:cxn>
                <a:cxn ang="0">
                  <a:pos x="T10" y="T11"/>
                </a:cxn>
                <a:cxn ang="0">
                  <a:pos x="T12" y="T13"/>
                </a:cxn>
              </a:cxnLst>
              <a:rect l="0" t="0" r="r" b="b"/>
              <a:pathLst>
                <a:path w="649" h="371">
                  <a:moveTo>
                    <a:pt x="212" y="370"/>
                  </a:moveTo>
                  <a:lnTo>
                    <a:pt x="648" y="250"/>
                  </a:lnTo>
                  <a:lnTo>
                    <a:pt x="648" y="103"/>
                  </a:lnTo>
                  <a:lnTo>
                    <a:pt x="462" y="0"/>
                  </a:lnTo>
                  <a:lnTo>
                    <a:pt x="0" y="122"/>
                  </a:lnTo>
                  <a:lnTo>
                    <a:pt x="0" y="248"/>
                  </a:lnTo>
                  <a:lnTo>
                    <a:pt x="212" y="37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5" name="Freeform 141"/>
            <p:cNvSpPr>
              <a:spLocks/>
            </p:cNvSpPr>
            <p:nvPr/>
          </p:nvSpPr>
          <p:spPr bwMode="auto">
            <a:xfrm>
              <a:off x="4451" y="3614"/>
              <a:ext cx="207" cy="223"/>
            </a:xfrm>
            <a:custGeom>
              <a:avLst/>
              <a:gdLst>
                <a:gd name="T0" fmla="*/ 0 w 207"/>
                <a:gd name="T1" fmla="*/ 108 h 223"/>
                <a:gd name="T2" fmla="*/ 0 w 207"/>
                <a:gd name="T3" fmla="*/ 0 h 223"/>
                <a:gd name="T4" fmla="*/ 200 w 207"/>
                <a:gd name="T5" fmla="*/ 99 h 223"/>
                <a:gd name="T6" fmla="*/ 206 w 207"/>
                <a:gd name="T7" fmla="*/ 222 h 223"/>
                <a:gd name="T8" fmla="*/ 0 w 207"/>
                <a:gd name="T9" fmla="*/ 108 h 223"/>
              </a:gdLst>
              <a:ahLst/>
              <a:cxnLst>
                <a:cxn ang="0">
                  <a:pos x="T0" y="T1"/>
                </a:cxn>
                <a:cxn ang="0">
                  <a:pos x="T2" y="T3"/>
                </a:cxn>
                <a:cxn ang="0">
                  <a:pos x="T4" y="T5"/>
                </a:cxn>
                <a:cxn ang="0">
                  <a:pos x="T6" y="T7"/>
                </a:cxn>
                <a:cxn ang="0">
                  <a:pos x="T8" y="T9"/>
                </a:cxn>
              </a:cxnLst>
              <a:rect l="0" t="0" r="r" b="b"/>
              <a:pathLst>
                <a:path w="207" h="223">
                  <a:moveTo>
                    <a:pt x="0" y="108"/>
                  </a:moveTo>
                  <a:lnTo>
                    <a:pt x="0" y="0"/>
                  </a:lnTo>
                  <a:lnTo>
                    <a:pt x="200" y="99"/>
                  </a:lnTo>
                  <a:lnTo>
                    <a:pt x="206" y="222"/>
                  </a:lnTo>
                  <a:lnTo>
                    <a:pt x="0" y="10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6" name="Freeform 142"/>
            <p:cNvSpPr>
              <a:spLocks/>
            </p:cNvSpPr>
            <p:nvPr/>
          </p:nvSpPr>
          <p:spPr bwMode="auto">
            <a:xfrm>
              <a:off x="4677" y="3768"/>
              <a:ext cx="549" cy="210"/>
            </a:xfrm>
            <a:custGeom>
              <a:avLst/>
              <a:gdLst>
                <a:gd name="T0" fmla="*/ 98 w 549"/>
                <a:gd name="T1" fmla="*/ 209 h 210"/>
                <a:gd name="T2" fmla="*/ 548 w 549"/>
                <a:gd name="T3" fmla="*/ 87 h 210"/>
                <a:gd name="T4" fmla="*/ 393 w 549"/>
                <a:gd name="T5" fmla="*/ 0 h 210"/>
                <a:gd name="T6" fmla="*/ 0 w 549"/>
                <a:gd name="T7" fmla="*/ 97 h 210"/>
                <a:gd name="T8" fmla="*/ 98 w 549"/>
                <a:gd name="T9" fmla="*/ 209 h 210"/>
              </a:gdLst>
              <a:ahLst/>
              <a:cxnLst>
                <a:cxn ang="0">
                  <a:pos x="T0" y="T1"/>
                </a:cxn>
                <a:cxn ang="0">
                  <a:pos x="T2" y="T3"/>
                </a:cxn>
                <a:cxn ang="0">
                  <a:pos x="T4" y="T5"/>
                </a:cxn>
                <a:cxn ang="0">
                  <a:pos x="T6" y="T7"/>
                </a:cxn>
                <a:cxn ang="0">
                  <a:pos x="T8" y="T9"/>
                </a:cxn>
              </a:cxnLst>
              <a:rect l="0" t="0" r="r" b="b"/>
              <a:pathLst>
                <a:path w="549" h="210">
                  <a:moveTo>
                    <a:pt x="98" y="209"/>
                  </a:moveTo>
                  <a:lnTo>
                    <a:pt x="548" y="87"/>
                  </a:lnTo>
                  <a:lnTo>
                    <a:pt x="393" y="0"/>
                  </a:lnTo>
                  <a:lnTo>
                    <a:pt x="0" y="97"/>
                  </a:lnTo>
                  <a:lnTo>
                    <a:pt x="98" y="209"/>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7" name="Freeform 143"/>
            <p:cNvSpPr>
              <a:spLocks/>
            </p:cNvSpPr>
            <p:nvPr/>
          </p:nvSpPr>
          <p:spPr bwMode="auto">
            <a:xfrm>
              <a:off x="4681" y="3755"/>
              <a:ext cx="547" cy="212"/>
            </a:xfrm>
            <a:custGeom>
              <a:avLst/>
              <a:gdLst>
                <a:gd name="T0" fmla="*/ 97 w 547"/>
                <a:gd name="T1" fmla="*/ 211 h 212"/>
                <a:gd name="T2" fmla="*/ 546 w 547"/>
                <a:gd name="T3" fmla="*/ 88 h 212"/>
                <a:gd name="T4" fmla="*/ 391 w 547"/>
                <a:gd name="T5" fmla="*/ 0 h 212"/>
                <a:gd name="T6" fmla="*/ 0 w 547"/>
                <a:gd name="T7" fmla="*/ 102 h 212"/>
                <a:gd name="T8" fmla="*/ 97 w 547"/>
                <a:gd name="T9" fmla="*/ 211 h 212"/>
              </a:gdLst>
              <a:ahLst/>
              <a:cxnLst>
                <a:cxn ang="0">
                  <a:pos x="T0" y="T1"/>
                </a:cxn>
                <a:cxn ang="0">
                  <a:pos x="T2" y="T3"/>
                </a:cxn>
                <a:cxn ang="0">
                  <a:pos x="T4" y="T5"/>
                </a:cxn>
                <a:cxn ang="0">
                  <a:pos x="T6" y="T7"/>
                </a:cxn>
                <a:cxn ang="0">
                  <a:pos x="T8" y="T9"/>
                </a:cxn>
              </a:cxnLst>
              <a:rect l="0" t="0" r="r" b="b"/>
              <a:pathLst>
                <a:path w="547" h="212">
                  <a:moveTo>
                    <a:pt x="97" y="211"/>
                  </a:moveTo>
                  <a:lnTo>
                    <a:pt x="546" y="88"/>
                  </a:lnTo>
                  <a:lnTo>
                    <a:pt x="391" y="0"/>
                  </a:lnTo>
                  <a:lnTo>
                    <a:pt x="0" y="102"/>
                  </a:lnTo>
                  <a:lnTo>
                    <a:pt x="97" y="211"/>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8" name="Line 144"/>
            <p:cNvSpPr>
              <a:spLocks noChangeShapeType="1"/>
            </p:cNvSpPr>
            <p:nvPr/>
          </p:nvSpPr>
          <p:spPr bwMode="auto">
            <a:xfrm flipV="1">
              <a:off x="4695" y="3628"/>
              <a:ext cx="351"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69" name="Freeform 145"/>
            <p:cNvSpPr>
              <a:spLocks/>
            </p:cNvSpPr>
            <p:nvPr/>
          </p:nvSpPr>
          <p:spPr bwMode="auto">
            <a:xfrm>
              <a:off x="4695" y="3628"/>
              <a:ext cx="352" cy="97"/>
            </a:xfrm>
            <a:custGeom>
              <a:avLst/>
              <a:gdLst>
                <a:gd name="T0" fmla="*/ 0 w 352"/>
                <a:gd name="T1" fmla="*/ 96 h 97"/>
                <a:gd name="T2" fmla="*/ 351 w 352"/>
                <a:gd name="T3" fmla="*/ 0 h 97"/>
                <a:gd name="T4" fmla="*/ 0 w 352"/>
                <a:gd name="T5" fmla="*/ 96 h 97"/>
              </a:gdLst>
              <a:ahLst/>
              <a:cxnLst>
                <a:cxn ang="0">
                  <a:pos x="T0" y="T1"/>
                </a:cxn>
                <a:cxn ang="0">
                  <a:pos x="T2" y="T3"/>
                </a:cxn>
                <a:cxn ang="0">
                  <a:pos x="T4" y="T5"/>
                </a:cxn>
              </a:cxnLst>
              <a:rect l="0" t="0" r="r" b="b"/>
              <a:pathLst>
                <a:path w="352" h="97">
                  <a:moveTo>
                    <a:pt x="0" y="96"/>
                  </a:moveTo>
                  <a:lnTo>
                    <a:pt x="351" y="0"/>
                  </a:lnTo>
                  <a:lnTo>
                    <a:pt x="0" y="9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0" name="Freeform 146"/>
            <p:cNvSpPr>
              <a:spLocks/>
            </p:cNvSpPr>
            <p:nvPr/>
          </p:nvSpPr>
          <p:spPr bwMode="auto">
            <a:xfrm>
              <a:off x="4715" y="3700"/>
              <a:ext cx="74" cy="30"/>
            </a:xfrm>
            <a:custGeom>
              <a:avLst/>
              <a:gdLst>
                <a:gd name="T0" fmla="*/ 0 w 74"/>
                <a:gd name="T1" fmla="*/ 19 h 30"/>
                <a:gd name="T2" fmla="*/ 71 w 74"/>
                <a:gd name="T3" fmla="*/ 0 h 30"/>
                <a:gd name="T4" fmla="*/ 73 w 74"/>
                <a:gd name="T5" fmla="*/ 9 h 30"/>
                <a:gd name="T6" fmla="*/ 1 w 74"/>
                <a:gd name="T7" fmla="*/ 29 h 30"/>
                <a:gd name="T8" fmla="*/ 0 w 74"/>
                <a:gd name="T9" fmla="*/ 19 h 30"/>
              </a:gdLst>
              <a:ahLst/>
              <a:cxnLst>
                <a:cxn ang="0">
                  <a:pos x="T0" y="T1"/>
                </a:cxn>
                <a:cxn ang="0">
                  <a:pos x="T2" y="T3"/>
                </a:cxn>
                <a:cxn ang="0">
                  <a:pos x="T4" y="T5"/>
                </a:cxn>
                <a:cxn ang="0">
                  <a:pos x="T6" y="T7"/>
                </a:cxn>
                <a:cxn ang="0">
                  <a:pos x="T8" y="T9"/>
                </a:cxn>
              </a:cxnLst>
              <a:rect l="0" t="0" r="r" b="b"/>
              <a:pathLst>
                <a:path w="74" h="30">
                  <a:moveTo>
                    <a:pt x="0" y="19"/>
                  </a:moveTo>
                  <a:lnTo>
                    <a:pt x="71" y="0"/>
                  </a:lnTo>
                  <a:lnTo>
                    <a:pt x="73" y="9"/>
                  </a:lnTo>
                  <a:lnTo>
                    <a:pt x="1" y="29"/>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1" name="Freeform 147"/>
            <p:cNvSpPr>
              <a:spLocks/>
            </p:cNvSpPr>
            <p:nvPr/>
          </p:nvSpPr>
          <p:spPr bwMode="auto">
            <a:xfrm>
              <a:off x="4715" y="3700"/>
              <a:ext cx="74" cy="30"/>
            </a:xfrm>
            <a:custGeom>
              <a:avLst/>
              <a:gdLst>
                <a:gd name="T0" fmla="*/ 0 w 74"/>
                <a:gd name="T1" fmla="*/ 19 h 30"/>
                <a:gd name="T2" fmla="*/ 71 w 74"/>
                <a:gd name="T3" fmla="*/ 0 h 30"/>
                <a:gd name="T4" fmla="*/ 73 w 74"/>
                <a:gd name="T5" fmla="*/ 9 h 30"/>
                <a:gd name="T6" fmla="*/ 1 w 74"/>
                <a:gd name="T7" fmla="*/ 29 h 30"/>
                <a:gd name="T8" fmla="*/ 0 w 74"/>
                <a:gd name="T9" fmla="*/ 19 h 30"/>
              </a:gdLst>
              <a:ahLst/>
              <a:cxnLst>
                <a:cxn ang="0">
                  <a:pos x="T0" y="T1"/>
                </a:cxn>
                <a:cxn ang="0">
                  <a:pos x="T2" y="T3"/>
                </a:cxn>
                <a:cxn ang="0">
                  <a:pos x="T4" y="T5"/>
                </a:cxn>
                <a:cxn ang="0">
                  <a:pos x="T6" y="T7"/>
                </a:cxn>
                <a:cxn ang="0">
                  <a:pos x="T8" y="T9"/>
                </a:cxn>
              </a:cxnLst>
              <a:rect l="0" t="0" r="r" b="b"/>
              <a:pathLst>
                <a:path w="74" h="30">
                  <a:moveTo>
                    <a:pt x="0" y="19"/>
                  </a:moveTo>
                  <a:lnTo>
                    <a:pt x="71" y="0"/>
                  </a:lnTo>
                  <a:lnTo>
                    <a:pt x="73" y="9"/>
                  </a:lnTo>
                  <a:lnTo>
                    <a:pt x="1" y="29"/>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2" name="Freeform 148"/>
            <p:cNvSpPr>
              <a:spLocks/>
            </p:cNvSpPr>
            <p:nvPr/>
          </p:nvSpPr>
          <p:spPr bwMode="auto">
            <a:xfrm>
              <a:off x="4816" y="3674"/>
              <a:ext cx="77" cy="29"/>
            </a:xfrm>
            <a:custGeom>
              <a:avLst/>
              <a:gdLst>
                <a:gd name="T0" fmla="*/ 0 w 77"/>
                <a:gd name="T1" fmla="*/ 19 h 29"/>
                <a:gd name="T2" fmla="*/ 74 w 77"/>
                <a:gd name="T3" fmla="*/ 0 h 29"/>
                <a:gd name="T4" fmla="*/ 76 w 77"/>
                <a:gd name="T5" fmla="*/ 8 h 29"/>
                <a:gd name="T6" fmla="*/ 2 w 77"/>
                <a:gd name="T7" fmla="*/ 28 h 29"/>
                <a:gd name="T8" fmla="*/ 0 w 77"/>
                <a:gd name="T9" fmla="*/ 19 h 29"/>
              </a:gdLst>
              <a:ahLst/>
              <a:cxnLst>
                <a:cxn ang="0">
                  <a:pos x="T0" y="T1"/>
                </a:cxn>
                <a:cxn ang="0">
                  <a:pos x="T2" y="T3"/>
                </a:cxn>
                <a:cxn ang="0">
                  <a:pos x="T4" y="T5"/>
                </a:cxn>
                <a:cxn ang="0">
                  <a:pos x="T6" y="T7"/>
                </a:cxn>
                <a:cxn ang="0">
                  <a:pos x="T8" y="T9"/>
                </a:cxn>
              </a:cxnLst>
              <a:rect l="0" t="0" r="r" b="b"/>
              <a:pathLst>
                <a:path w="77" h="29">
                  <a:moveTo>
                    <a:pt x="0" y="19"/>
                  </a:moveTo>
                  <a:lnTo>
                    <a:pt x="74" y="0"/>
                  </a:lnTo>
                  <a:lnTo>
                    <a:pt x="7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3" name="Freeform 149"/>
            <p:cNvSpPr>
              <a:spLocks/>
            </p:cNvSpPr>
            <p:nvPr/>
          </p:nvSpPr>
          <p:spPr bwMode="auto">
            <a:xfrm>
              <a:off x="4816" y="3674"/>
              <a:ext cx="77" cy="29"/>
            </a:xfrm>
            <a:custGeom>
              <a:avLst/>
              <a:gdLst>
                <a:gd name="T0" fmla="*/ 0 w 77"/>
                <a:gd name="T1" fmla="*/ 19 h 29"/>
                <a:gd name="T2" fmla="*/ 74 w 77"/>
                <a:gd name="T3" fmla="*/ 0 h 29"/>
                <a:gd name="T4" fmla="*/ 76 w 77"/>
                <a:gd name="T5" fmla="*/ 8 h 29"/>
                <a:gd name="T6" fmla="*/ 2 w 77"/>
                <a:gd name="T7" fmla="*/ 28 h 29"/>
                <a:gd name="T8" fmla="*/ 0 w 77"/>
                <a:gd name="T9" fmla="*/ 19 h 29"/>
              </a:gdLst>
              <a:ahLst/>
              <a:cxnLst>
                <a:cxn ang="0">
                  <a:pos x="T0" y="T1"/>
                </a:cxn>
                <a:cxn ang="0">
                  <a:pos x="T2" y="T3"/>
                </a:cxn>
                <a:cxn ang="0">
                  <a:pos x="T4" y="T5"/>
                </a:cxn>
                <a:cxn ang="0">
                  <a:pos x="T6" y="T7"/>
                </a:cxn>
                <a:cxn ang="0">
                  <a:pos x="T8" y="T9"/>
                </a:cxn>
              </a:cxnLst>
              <a:rect l="0" t="0" r="r" b="b"/>
              <a:pathLst>
                <a:path w="77" h="29">
                  <a:moveTo>
                    <a:pt x="0" y="19"/>
                  </a:moveTo>
                  <a:lnTo>
                    <a:pt x="74" y="0"/>
                  </a:lnTo>
                  <a:lnTo>
                    <a:pt x="7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4" name="Freeform 150"/>
            <p:cNvSpPr>
              <a:spLocks/>
            </p:cNvSpPr>
            <p:nvPr/>
          </p:nvSpPr>
          <p:spPr bwMode="auto">
            <a:xfrm>
              <a:off x="4474" y="3182"/>
              <a:ext cx="598" cy="510"/>
            </a:xfrm>
            <a:custGeom>
              <a:avLst/>
              <a:gdLst>
                <a:gd name="T0" fmla="*/ 172 w 598"/>
                <a:gd name="T1" fmla="*/ 509 h 510"/>
                <a:gd name="T2" fmla="*/ 597 w 598"/>
                <a:gd name="T3" fmla="*/ 397 h 510"/>
                <a:gd name="T4" fmla="*/ 583 w 598"/>
                <a:gd name="T5" fmla="*/ 22 h 510"/>
                <a:gd name="T6" fmla="*/ 557 w 598"/>
                <a:gd name="T7" fmla="*/ 0 h 510"/>
                <a:gd name="T8" fmla="*/ 173 w 598"/>
                <a:gd name="T9" fmla="*/ 102 h 510"/>
                <a:gd name="T10" fmla="*/ 82 w 598"/>
                <a:gd name="T11" fmla="*/ 54 h 510"/>
                <a:gd name="T12" fmla="*/ 0 w 598"/>
                <a:gd name="T13" fmla="*/ 105 h 510"/>
                <a:gd name="T14" fmla="*/ 36 w 598"/>
                <a:gd name="T15" fmla="*/ 404 h 510"/>
                <a:gd name="T16" fmla="*/ 172 w 598"/>
                <a:gd name="T17"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510">
                  <a:moveTo>
                    <a:pt x="172" y="509"/>
                  </a:moveTo>
                  <a:lnTo>
                    <a:pt x="597" y="397"/>
                  </a:lnTo>
                  <a:lnTo>
                    <a:pt x="583" y="22"/>
                  </a:lnTo>
                  <a:lnTo>
                    <a:pt x="557" y="0"/>
                  </a:lnTo>
                  <a:lnTo>
                    <a:pt x="173" y="102"/>
                  </a:lnTo>
                  <a:lnTo>
                    <a:pt x="82" y="54"/>
                  </a:lnTo>
                  <a:lnTo>
                    <a:pt x="0" y="105"/>
                  </a:lnTo>
                  <a:lnTo>
                    <a:pt x="36" y="404"/>
                  </a:lnTo>
                  <a:lnTo>
                    <a:pt x="172" y="50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5" name="Freeform 151"/>
            <p:cNvSpPr>
              <a:spLocks/>
            </p:cNvSpPr>
            <p:nvPr/>
          </p:nvSpPr>
          <p:spPr bwMode="auto">
            <a:xfrm>
              <a:off x="4465" y="3162"/>
              <a:ext cx="616" cy="518"/>
            </a:xfrm>
            <a:custGeom>
              <a:avLst/>
              <a:gdLst>
                <a:gd name="T0" fmla="*/ 105 w 616"/>
                <a:gd name="T1" fmla="*/ 462 h 518"/>
                <a:gd name="T2" fmla="*/ 191 w 616"/>
                <a:gd name="T3" fmla="*/ 517 h 518"/>
                <a:gd name="T4" fmla="*/ 615 w 616"/>
                <a:gd name="T5" fmla="*/ 398 h 518"/>
                <a:gd name="T6" fmla="*/ 601 w 616"/>
                <a:gd name="T7" fmla="*/ 22 h 518"/>
                <a:gd name="T8" fmla="*/ 575 w 616"/>
                <a:gd name="T9" fmla="*/ 0 h 518"/>
                <a:gd name="T10" fmla="*/ 189 w 616"/>
                <a:gd name="T11" fmla="*/ 102 h 518"/>
                <a:gd name="T12" fmla="*/ 98 w 616"/>
                <a:gd name="T13" fmla="*/ 55 h 518"/>
                <a:gd name="T14" fmla="*/ 12 w 616"/>
                <a:gd name="T15" fmla="*/ 90 h 518"/>
                <a:gd name="T16" fmla="*/ 0 w 616"/>
                <a:gd name="T17" fmla="*/ 102 h 518"/>
                <a:gd name="T18" fmla="*/ 0 w 616"/>
                <a:gd name="T19" fmla="*/ 359 h 518"/>
                <a:gd name="T20" fmla="*/ 105 w 616"/>
                <a:gd name="T21" fmla="*/ 462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518">
                  <a:moveTo>
                    <a:pt x="105" y="462"/>
                  </a:moveTo>
                  <a:lnTo>
                    <a:pt x="191" y="517"/>
                  </a:lnTo>
                  <a:lnTo>
                    <a:pt x="615" y="398"/>
                  </a:lnTo>
                  <a:lnTo>
                    <a:pt x="601" y="22"/>
                  </a:lnTo>
                  <a:lnTo>
                    <a:pt x="575" y="0"/>
                  </a:lnTo>
                  <a:lnTo>
                    <a:pt x="189" y="102"/>
                  </a:lnTo>
                  <a:lnTo>
                    <a:pt x="98" y="55"/>
                  </a:lnTo>
                  <a:lnTo>
                    <a:pt x="12" y="90"/>
                  </a:lnTo>
                  <a:lnTo>
                    <a:pt x="0" y="102"/>
                  </a:lnTo>
                  <a:lnTo>
                    <a:pt x="0" y="359"/>
                  </a:lnTo>
                  <a:lnTo>
                    <a:pt x="105" y="46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6" name="Freeform 152"/>
            <p:cNvSpPr>
              <a:spLocks/>
            </p:cNvSpPr>
            <p:nvPr/>
          </p:nvSpPr>
          <p:spPr bwMode="auto">
            <a:xfrm>
              <a:off x="4474" y="3235"/>
              <a:ext cx="80" cy="352"/>
            </a:xfrm>
            <a:custGeom>
              <a:avLst/>
              <a:gdLst>
                <a:gd name="T0" fmla="*/ 0 w 80"/>
                <a:gd name="T1" fmla="*/ 273 h 352"/>
                <a:gd name="T2" fmla="*/ 3 w 80"/>
                <a:gd name="T3" fmla="*/ 34 h 352"/>
                <a:gd name="T4" fmla="*/ 79 w 80"/>
                <a:gd name="T5" fmla="*/ 0 h 352"/>
                <a:gd name="T6" fmla="*/ 77 w 80"/>
                <a:gd name="T7" fmla="*/ 351 h 352"/>
                <a:gd name="T8" fmla="*/ 0 w 80"/>
                <a:gd name="T9" fmla="*/ 273 h 352"/>
              </a:gdLst>
              <a:ahLst/>
              <a:cxnLst>
                <a:cxn ang="0">
                  <a:pos x="T0" y="T1"/>
                </a:cxn>
                <a:cxn ang="0">
                  <a:pos x="T2" y="T3"/>
                </a:cxn>
                <a:cxn ang="0">
                  <a:pos x="T4" y="T5"/>
                </a:cxn>
                <a:cxn ang="0">
                  <a:pos x="T6" y="T7"/>
                </a:cxn>
                <a:cxn ang="0">
                  <a:pos x="T8" y="T9"/>
                </a:cxn>
              </a:cxnLst>
              <a:rect l="0" t="0" r="r" b="b"/>
              <a:pathLst>
                <a:path w="80" h="352">
                  <a:moveTo>
                    <a:pt x="0" y="273"/>
                  </a:moveTo>
                  <a:lnTo>
                    <a:pt x="3" y="34"/>
                  </a:lnTo>
                  <a:lnTo>
                    <a:pt x="79" y="0"/>
                  </a:lnTo>
                  <a:lnTo>
                    <a:pt x="77" y="351"/>
                  </a:lnTo>
                  <a:lnTo>
                    <a:pt x="0" y="27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7" name="Freeform 153"/>
            <p:cNvSpPr>
              <a:spLocks/>
            </p:cNvSpPr>
            <p:nvPr/>
          </p:nvSpPr>
          <p:spPr bwMode="auto">
            <a:xfrm>
              <a:off x="4576" y="3245"/>
              <a:ext cx="71" cy="410"/>
            </a:xfrm>
            <a:custGeom>
              <a:avLst/>
              <a:gdLst>
                <a:gd name="T0" fmla="*/ 0 w 71"/>
                <a:gd name="T1" fmla="*/ 367 h 410"/>
                <a:gd name="T2" fmla="*/ 70 w 71"/>
                <a:gd name="T3" fmla="*/ 409 h 410"/>
                <a:gd name="T4" fmla="*/ 70 w 71"/>
                <a:gd name="T5" fmla="*/ 36 h 410"/>
                <a:gd name="T6" fmla="*/ 4 w 71"/>
                <a:gd name="T7" fmla="*/ 0 h 410"/>
                <a:gd name="T8" fmla="*/ 0 w 71"/>
                <a:gd name="T9" fmla="*/ 367 h 410"/>
              </a:gdLst>
              <a:ahLst/>
              <a:cxnLst>
                <a:cxn ang="0">
                  <a:pos x="T0" y="T1"/>
                </a:cxn>
                <a:cxn ang="0">
                  <a:pos x="T2" y="T3"/>
                </a:cxn>
                <a:cxn ang="0">
                  <a:pos x="T4" y="T5"/>
                </a:cxn>
                <a:cxn ang="0">
                  <a:pos x="T6" y="T7"/>
                </a:cxn>
                <a:cxn ang="0">
                  <a:pos x="T8" y="T9"/>
                </a:cxn>
              </a:cxnLst>
              <a:rect l="0" t="0" r="r" b="b"/>
              <a:pathLst>
                <a:path w="71" h="410">
                  <a:moveTo>
                    <a:pt x="0" y="367"/>
                  </a:moveTo>
                  <a:lnTo>
                    <a:pt x="70" y="409"/>
                  </a:lnTo>
                  <a:lnTo>
                    <a:pt x="70" y="36"/>
                  </a:lnTo>
                  <a:lnTo>
                    <a:pt x="4" y="0"/>
                  </a:lnTo>
                  <a:lnTo>
                    <a:pt x="0" y="36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8" name="Freeform 154"/>
            <p:cNvSpPr>
              <a:spLocks/>
            </p:cNvSpPr>
            <p:nvPr/>
          </p:nvSpPr>
          <p:spPr bwMode="auto">
            <a:xfrm>
              <a:off x="4719" y="3225"/>
              <a:ext cx="306" cy="386"/>
            </a:xfrm>
            <a:custGeom>
              <a:avLst/>
              <a:gdLst>
                <a:gd name="T0" fmla="*/ 305 w 306"/>
                <a:gd name="T1" fmla="*/ 303 h 386"/>
                <a:gd name="T2" fmla="*/ 0 w 306"/>
                <a:gd name="T3" fmla="*/ 385 h 386"/>
                <a:gd name="T4" fmla="*/ 1 w 306"/>
                <a:gd name="T5" fmla="*/ 83 h 386"/>
                <a:gd name="T6" fmla="*/ 296 w 306"/>
                <a:gd name="T7" fmla="*/ 0 h 386"/>
                <a:gd name="T8" fmla="*/ 305 w 306"/>
                <a:gd name="T9" fmla="*/ 303 h 386"/>
              </a:gdLst>
              <a:ahLst/>
              <a:cxnLst>
                <a:cxn ang="0">
                  <a:pos x="T0" y="T1"/>
                </a:cxn>
                <a:cxn ang="0">
                  <a:pos x="T2" y="T3"/>
                </a:cxn>
                <a:cxn ang="0">
                  <a:pos x="T4" y="T5"/>
                </a:cxn>
                <a:cxn ang="0">
                  <a:pos x="T6" y="T7"/>
                </a:cxn>
                <a:cxn ang="0">
                  <a:pos x="T8" y="T9"/>
                </a:cxn>
              </a:cxnLst>
              <a:rect l="0" t="0" r="r" b="b"/>
              <a:pathLst>
                <a:path w="306" h="386">
                  <a:moveTo>
                    <a:pt x="305" y="303"/>
                  </a:moveTo>
                  <a:lnTo>
                    <a:pt x="0" y="385"/>
                  </a:lnTo>
                  <a:lnTo>
                    <a:pt x="1" y="83"/>
                  </a:lnTo>
                  <a:lnTo>
                    <a:pt x="296" y="0"/>
                  </a:lnTo>
                  <a:lnTo>
                    <a:pt x="305" y="303"/>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79" name="Freeform 155"/>
            <p:cNvSpPr>
              <a:spLocks/>
            </p:cNvSpPr>
            <p:nvPr/>
          </p:nvSpPr>
          <p:spPr bwMode="auto">
            <a:xfrm>
              <a:off x="4565" y="3115"/>
              <a:ext cx="477" cy="151"/>
            </a:xfrm>
            <a:custGeom>
              <a:avLst/>
              <a:gdLst>
                <a:gd name="T0" fmla="*/ 386 w 477"/>
                <a:gd name="T1" fmla="*/ 0 h 151"/>
                <a:gd name="T2" fmla="*/ 476 w 477"/>
                <a:gd name="T3" fmla="*/ 47 h 151"/>
                <a:gd name="T4" fmla="*/ 90 w 477"/>
                <a:gd name="T5" fmla="*/ 150 h 151"/>
                <a:gd name="T6" fmla="*/ 0 w 477"/>
                <a:gd name="T7" fmla="*/ 104 h 151"/>
                <a:gd name="T8" fmla="*/ 386 w 477"/>
                <a:gd name="T9" fmla="*/ 0 h 151"/>
              </a:gdLst>
              <a:ahLst/>
              <a:cxnLst>
                <a:cxn ang="0">
                  <a:pos x="T0" y="T1"/>
                </a:cxn>
                <a:cxn ang="0">
                  <a:pos x="T2" y="T3"/>
                </a:cxn>
                <a:cxn ang="0">
                  <a:pos x="T4" y="T5"/>
                </a:cxn>
                <a:cxn ang="0">
                  <a:pos x="T6" y="T7"/>
                </a:cxn>
                <a:cxn ang="0">
                  <a:pos x="T8" y="T9"/>
                </a:cxn>
              </a:cxnLst>
              <a:rect l="0" t="0" r="r" b="b"/>
              <a:pathLst>
                <a:path w="477" h="151">
                  <a:moveTo>
                    <a:pt x="386" y="0"/>
                  </a:moveTo>
                  <a:lnTo>
                    <a:pt x="476" y="47"/>
                  </a:lnTo>
                  <a:lnTo>
                    <a:pt x="90" y="150"/>
                  </a:lnTo>
                  <a:lnTo>
                    <a:pt x="0" y="104"/>
                  </a:lnTo>
                  <a:lnTo>
                    <a:pt x="386"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383" name="Group 159"/>
          <p:cNvGrpSpPr>
            <a:grpSpLocks/>
          </p:cNvGrpSpPr>
          <p:nvPr/>
        </p:nvGrpSpPr>
        <p:grpSpPr bwMode="auto">
          <a:xfrm>
            <a:off x="2798763" y="5478463"/>
            <a:ext cx="4078287" cy="366712"/>
            <a:chOff x="1763" y="3451"/>
            <a:chExt cx="2569" cy="231"/>
          </a:xfrm>
        </p:grpSpPr>
        <p:sp>
          <p:nvSpPr>
            <p:cNvPr id="52381" name="Rectangle 157"/>
            <p:cNvSpPr>
              <a:spLocks noChangeArrowheads="1"/>
            </p:cNvSpPr>
            <p:nvPr/>
          </p:nvSpPr>
          <p:spPr bwMode="auto">
            <a:xfrm flipH="1">
              <a:off x="1763" y="3451"/>
              <a:ext cx="1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Formatted Report</a:t>
              </a:r>
            </a:p>
          </p:txBody>
        </p:sp>
        <p:sp>
          <p:nvSpPr>
            <p:cNvPr id="52382" name="Line 158"/>
            <p:cNvSpPr>
              <a:spLocks noChangeShapeType="1"/>
            </p:cNvSpPr>
            <p:nvPr/>
          </p:nvSpPr>
          <p:spPr bwMode="auto">
            <a:xfrm flipH="1">
              <a:off x="3108" y="3564"/>
              <a:ext cx="1224" cy="0"/>
            </a:xfrm>
            <a:prstGeom prst="line">
              <a:avLst/>
            </a:prstGeom>
            <a:noFill/>
            <a:ln w="50800">
              <a:solidFill>
                <a:srgbClr val="FF33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52403" name="Group 179"/>
          <p:cNvGrpSpPr>
            <a:grpSpLocks/>
          </p:cNvGrpSpPr>
          <p:nvPr/>
        </p:nvGrpSpPr>
        <p:grpSpPr bwMode="auto">
          <a:xfrm>
            <a:off x="7583488" y="5211763"/>
            <a:ext cx="279400" cy="466725"/>
            <a:chOff x="4777" y="3283"/>
            <a:chExt cx="176" cy="294"/>
          </a:xfrm>
        </p:grpSpPr>
        <p:sp>
          <p:nvSpPr>
            <p:cNvPr id="52384" name="Freeform 160"/>
            <p:cNvSpPr>
              <a:spLocks/>
            </p:cNvSpPr>
            <p:nvPr/>
          </p:nvSpPr>
          <p:spPr bwMode="auto">
            <a:xfrm>
              <a:off x="4777" y="3283"/>
              <a:ext cx="150" cy="280"/>
            </a:xfrm>
            <a:custGeom>
              <a:avLst/>
              <a:gdLst>
                <a:gd name="T0" fmla="*/ 149 w 150"/>
                <a:gd name="T1" fmla="*/ 238 h 280"/>
                <a:gd name="T2" fmla="*/ 149 w 150"/>
                <a:gd name="T3" fmla="*/ 0 h 280"/>
                <a:gd name="T4" fmla="*/ 0 w 150"/>
                <a:gd name="T5" fmla="*/ 39 h 280"/>
                <a:gd name="T6" fmla="*/ 0 w 150"/>
                <a:gd name="T7" fmla="*/ 279 h 280"/>
                <a:gd name="T8" fmla="*/ 149 w 150"/>
                <a:gd name="T9" fmla="*/ 238 h 280"/>
              </a:gdLst>
              <a:ahLst/>
              <a:cxnLst>
                <a:cxn ang="0">
                  <a:pos x="T0" y="T1"/>
                </a:cxn>
                <a:cxn ang="0">
                  <a:pos x="T2" y="T3"/>
                </a:cxn>
                <a:cxn ang="0">
                  <a:pos x="T4" y="T5"/>
                </a:cxn>
                <a:cxn ang="0">
                  <a:pos x="T6" y="T7"/>
                </a:cxn>
                <a:cxn ang="0">
                  <a:pos x="T8" y="T9"/>
                </a:cxn>
              </a:cxnLst>
              <a:rect l="0" t="0" r="r" b="b"/>
              <a:pathLst>
                <a:path w="150" h="280">
                  <a:moveTo>
                    <a:pt x="149" y="238"/>
                  </a:moveTo>
                  <a:lnTo>
                    <a:pt x="149" y="0"/>
                  </a:lnTo>
                  <a:lnTo>
                    <a:pt x="0" y="39"/>
                  </a:lnTo>
                  <a:lnTo>
                    <a:pt x="0" y="279"/>
                  </a:lnTo>
                  <a:lnTo>
                    <a:pt x="149" y="23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85" name="Freeform 161"/>
            <p:cNvSpPr>
              <a:spLocks/>
            </p:cNvSpPr>
            <p:nvPr/>
          </p:nvSpPr>
          <p:spPr bwMode="auto">
            <a:xfrm>
              <a:off x="4791" y="3289"/>
              <a:ext cx="150" cy="281"/>
            </a:xfrm>
            <a:custGeom>
              <a:avLst/>
              <a:gdLst>
                <a:gd name="T0" fmla="*/ 149 w 150"/>
                <a:gd name="T1" fmla="*/ 240 h 281"/>
                <a:gd name="T2" fmla="*/ 149 w 150"/>
                <a:gd name="T3" fmla="*/ 0 h 281"/>
                <a:gd name="T4" fmla="*/ 0 w 150"/>
                <a:gd name="T5" fmla="*/ 39 h 281"/>
                <a:gd name="T6" fmla="*/ 0 w 150"/>
                <a:gd name="T7" fmla="*/ 280 h 281"/>
                <a:gd name="T8" fmla="*/ 149 w 150"/>
                <a:gd name="T9" fmla="*/ 240 h 281"/>
              </a:gdLst>
              <a:ahLst/>
              <a:cxnLst>
                <a:cxn ang="0">
                  <a:pos x="T0" y="T1"/>
                </a:cxn>
                <a:cxn ang="0">
                  <a:pos x="T2" y="T3"/>
                </a:cxn>
                <a:cxn ang="0">
                  <a:pos x="T4" y="T5"/>
                </a:cxn>
                <a:cxn ang="0">
                  <a:pos x="T6" y="T7"/>
                </a:cxn>
                <a:cxn ang="0">
                  <a:pos x="T8" y="T9"/>
                </a:cxn>
              </a:cxnLst>
              <a:rect l="0" t="0" r="r" b="b"/>
              <a:pathLst>
                <a:path w="150" h="281">
                  <a:moveTo>
                    <a:pt x="149" y="240"/>
                  </a:moveTo>
                  <a:lnTo>
                    <a:pt x="149" y="0"/>
                  </a:lnTo>
                  <a:lnTo>
                    <a:pt x="0" y="39"/>
                  </a:lnTo>
                  <a:lnTo>
                    <a:pt x="0" y="280"/>
                  </a:lnTo>
                  <a:lnTo>
                    <a:pt x="149" y="240"/>
                  </a:lnTo>
                </a:path>
              </a:pathLst>
            </a:custGeom>
            <a:solidFill>
              <a:srgbClr val="77777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402" name="Group 178"/>
            <p:cNvGrpSpPr>
              <a:grpSpLocks/>
            </p:cNvGrpSpPr>
            <p:nvPr/>
          </p:nvGrpSpPr>
          <p:grpSpPr bwMode="auto">
            <a:xfrm>
              <a:off x="4803" y="3297"/>
              <a:ext cx="150" cy="280"/>
              <a:chOff x="4803" y="3297"/>
              <a:chExt cx="150" cy="280"/>
            </a:xfrm>
          </p:grpSpPr>
          <p:sp>
            <p:nvSpPr>
              <p:cNvPr id="52386" name="Freeform 162"/>
              <p:cNvSpPr>
                <a:spLocks/>
              </p:cNvSpPr>
              <p:nvPr/>
            </p:nvSpPr>
            <p:spPr bwMode="auto">
              <a:xfrm>
                <a:off x="4803" y="3297"/>
                <a:ext cx="150" cy="280"/>
              </a:xfrm>
              <a:custGeom>
                <a:avLst/>
                <a:gdLst>
                  <a:gd name="T0" fmla="*/ 149 w 150"/>
                  <a:gd name="T1" fmla="*/ 238 h 280"/>
                  <a:gd name="T2" fmla="*/ 149 w 150"/>
                  <a:gd name="T3" fmla="*/ 0 h 280"/>
                  <a:gd name="T4" fmla="*/ 0 w 150"/>
                  <a:gd name="T5" fmla="*/ 39 h 280"/>
                  <a:gd name="T6" fmla="*/ 0 w 150"/>
                  <a:gd name="T7" fmla="*/ 279 h 280"/>
                  <a:gd name="T8" fmla="*/ 149 w 150"/>
                  <a:gd name="T9" fmla="*/ 238 h 280"/>
                </a:gdLst>
                <a:ahLst/>
                <a:cxnLst>
                  <a:cxn ang="0">
                    <a:pos x="T0" y="T1"/>
                  </a:cxn>
                  <a:cxn ang="0">
                    <a:pos x="T2" y="T3"/>
                  </a:cxn>
                  <a:cxn ang="0">
                    <a:pos x="T4" y="T5"/>
                  </a:cxn>
                  <a:cxn ang="0">
                    <a:pos x="T6" y="T7"/>
                  </a:cxn>
                  <a:cxn ang="0">
                    <a:pos x="T8" y="T9"/>
                  </a:cxn>
                </a:cxnLst>
                <a:rect l="0" t="0" r="r" b="b"/>
                <a:pathLst>
                  <a:path w="150" h="280">
                    <a:moveTo>
                      <a:pt x="149" y="238"/>
                    </a:moveTo>
                    <a:lnTo>
                      <a:pt x="149" y="0"/>
                    </a:lnTo>
                    <a:lnTo>
                      <a:pt x="0" y="39"/>
                    </a:lnTo>
                    <a:lnTo>
                      <a:pt x="0" y="279"/>
                    </a:lnTo>
                    <a:lnTo>
                      <a:pt x="149" y="23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87" name="Freeform 163"/>
              <p:cNvSpPr>
                <a:spLocks/>
              </p:cNvSpPr>
              <p:nvPr/>
            </p:nvSpPr>
            <p:spPr bwMode="white">
              <a:xfrm>
                <a:off x="4812" y="3308"/>
                <a:ext cx="132" cy="257"/>
              </a:xfrm>
              <a:custGeom>
                <a:avLst/>
                <a:gdLst>
                  <a:gd name="T0" fmla="*/ 131 w 132"/>
                  <a:gd name="T1" fmla="*/ 222 h 257"/>
                  <a:gd name="T2" fmla="*/ 131 w 132"/>
                  <a:gd name="T3" fmla="*/ 0 h 257"/>
                  <a:gd name="T4" fmla="*/ 0 w 132"/>
                  <a:gd name="T5" fmla="*/ 33 h 257"/>
                  <a:gd name="T6" fmla="*/ 0 w 132"/>
                  <a:gd name="T7" fmla="*/ 256 h 257"/>
                  <a:gd name="T8" fmla="*/ 131 w 132"/>
                  <a:gd name="T9" fmla="*/ 222 h 257"/>
                </a:gdLst>
                <a:ahLst/>
                <a:cxnLst>
                  <a:cxn ang="0">
                    <a:pos x="T0" y="T1"/>
                  </a:cxn>
                  <a:cxn ang="0">
                    <a:pos x="T2" y="T3"/>
                  </a:cxn>
                  <a:cxn ang="0">
                    <a:pos x="T4" y="T5"/>
                  </a:cxn>
                  <a:cxn ang="0">
                    <a:pos x="T6" y="T7"/>
                  </a:cxn>
                  <a:cxn ang="0">
                    <a:pos x="T8" y="T9"/>
                  </a:cxn>
                </a:cxnLst>
                <a:rect l="0" t="0" r="r" b="b"/>
                <a:pathLst>
                  <a:path w="132" h="257">
                    <a:moveTo>
                      <a:pt x="131" y="222"/>
                    </a:moveTo>
                    <a:lnTo>
                      <a:pt x="131" y="0"/>
                    </a:lnTo>
                    <a:lnTo>
                      <a:pt x="0" y="33"/>
                    </a:lnTo>
                    <a:lnTo>
                      <a:pt x="0" y="256"/>
                    </a:lnTo>
                    <a:lnTo>
                      <a:pt x="131" y="222"/>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88" name="Freeform 164"/>
              <p:cNvSpPr>
                <a:spLocks/>
              </p:cNvSpPr>
              <p:nvPr/>
            </p:nvSpPr>
            <p:spPr bwMode="auto">
              <a:xfrm>
                <a:off x="4824" y="3349"/>
                <a:ext cx="45" cy="24"/>
              </a:xfrm>
              <a:custGeom>
                <a:avLst/>
                <a:gdLst>
                  <a:gd name="T0" fmla="*/ 44 w 45"/>
                  <a:gd name="T1" fmla="*/ 11 h 24"/>
                  <a:gd name="T2" fmla="*/ 44 w 45"/>
                  <a:gd name="T3" fmla="*/ 0 h 24"/>
                  <a:gd name="T4" fmla="*/ 0 w 45"/>
                  <a:gd name="T5" fmla="*/ 12 h 24"/>
                  <a:gd name="T6" fmla="*/ 0 w 45"/>
                  <a:gd name="T7" fmla="*/ 23 h 24"/>
                  <a:gd name="T8" fmla="*/ 44 w 45"/>
                  <a:gd name="T9" fmla="*/ 11 h 24"/>
                </a:gdLst>
                <a:ahLst/>
                <a:cxnLst>
                  <a:cxn ang="0">
                    <a:pos x="T0" y="T1"/>
                  </a:cxn>
                  <a:cxn ang="0">
                    <a:pos x="T2" y="T3"/>
                  </a:cxn>
                  <a:cxn ang="0">
                    <a:pos x="T4" y="T5"/>
                  </a:cxn>
                  <a:cxn ang="0">
                    <a:pos x="T6" y="T7"/>
                  </a:cxn>
                  <a:cxn ang="0">
                    <a:pos x="T8" y="T9"/>
                  </a:cxn>
                </a:cxnLst>
                <a:rect l="0" t="0" r="r" b="b"/>
                <a:pathLst>
                  <a:path w="45" h="24">
                    <a:moveTo>
                      <a:pt x="44" y="11"/>
                    </a:moveTo>
                    <a:lnTo>
                      <a:pt x="44" y="0"/>
                    </a:lnTo>
                    <a:lnTo>
                      <a:pt x="0" y="12"/>
                    </a:lnTo>
                    <a:lnTo>
                      <a:pt x="0" y="23"/>
                    </a:lnTo>
                    <a:lnTo>
                      <a:pt x="44" y="1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89" name="Freeform 165"/>
              <p:cNvSpPr>
                <a:spLocks/>
              </p:cNvSpPr>
              <p:nvPr/>
            </p:nvSpPr>
            <p:spPr bwMode="auto">
              <a:xfrm>
                <a:off x="4824" y="3378"/>
                <a:ext cx="45" cy="24"/>
              </a:xfrm>
              <a:custGeom>
                <a:avLst/>
                <a:gdLst>
                  <a:gd name="T0" fmla="*/ 44 w 45"/>
                  <a:gd name="T1" fmla="*/ 11 h 24"/>
                  <a:gd name="T2" fmla="*/ 44 w 45"/>
                  <a:gd name="T3" fmla="*/ 0 h 24"/>
                  <a:gd name="T4" fmla="*/ 0 w 45"/>
                  <a:gd name="T5" fmla="*/ 11 h 24"/>
                  <a:gd name="T6" fmla="*/ 0 w 45"/>
                  <a:gd name="T7" fmla="*/ 23 h 24"/>
                  <a:gd name="T8" fmla="*/ 44 w 45"/>
                  <a:gd name="T9" fmla="*/ 11 h 24"/>
                </a:gdLst>
                <a:ahLst/>
                <a:cxnLst>
                  <a:cxn ang="0">
                    <a:pos x="T0" y="T1"/>
                  </a:cxn>
                  <a:cxn ang="0">
                    <a:pos x="T2" y="T3"/>
                  </a:cxn>
                  <a:cxn ang="0">
                    <a:pos x="T4" y="T5"/>
                  </a:cxn>
                  <a:cxn ang="0">
                    <a:pos x="T6" y="T7"/>
                  </a:cxn>
                  <a:cxn ang="0">
                    <a:pos x="T8" y="T9"/>
                  </a:cxn>
                </a:cxnLst>
                <a:rect l="0" t="0" r="r" b="b"/>
                <a:pathLst>
                  <a:path w="45" h="24">
                    <a:moveTo>
                      <a:pt x="44" y="11"/>
                    </a:moveTo>
                    <a:lnTo>
                      <a:pt x="44" y="0"/>
                    </a:lnTo>
                    <a:lnTo>
                      <a:pt x="0" y="11"/>
                    </a:lnTo>
                    <a:lnTo>
                      <a:pt x="0" y="23"/>
                    </a:lnTo>
                    <a:lnTo>
                      <a:pt x="44" y="1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0" name="Freeform 166"/>
              <p:cNvSpPr>
                <a:spLocks/>
              </p:cNvSpPr>
              <p:nvPr/>
            </p:nvSpPr>
            <p:spPr bwMode="auto">
              <a:xfrm>
                <a:off x="4824" y="3406"/>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Lst>
                <a:ahLst/>
                <a:cxnLst>
                  <a:cxn ang="0">
                    <a:pos x="T0" y="T1"/>
                  </a:cxn>
                  <a:cxn ang="0">
                    <a:pos x="T2" y="T3"/>
                  </a:cxn>
                  <a:cxn ang="0">
                    <a:pos x="T4" y="T5"/>
                  </a:cxn>
                  <a:cxn ang="0">
                    <a:pos x="T6" y="T7"/>
                  </a:cxn>
                  <a:cxn ang="0">
                    <a:pos x="T8" y="T9"/>
                  </a:cxn>
                </a:cxnLst>
                <a:rect l="0" t="0" r="r" b="b"/>
                <a:pathLst>
                  <a:path w="45" h="23">
                    <a:moveTo>
                      <a:pt x="44" y="10"/>
                    </a:moveTo>
                    <a:lnTo>
                      <a:pt x="44" y="0"/>
                    </a:lnTo>
                    <a:lnTo>
                      <a:pt x="0" y="11"/>
                    </a:lnTo>
                    <a:lnTo>
                      <a:pt x="0" y="22"/>
                    </a:lnTo>
                    <a:lnTo>
                      <a:pt x="44" y="1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1" name="Freeform 167"/>
              <p:cNvSpPr>
                <a:spLocks/>
              </p:cNvSpPr>
              <p:nvPr/>
            </p:nvSpPr>
            <p:spPr bwMode="auto">
              <a:xfrm>
                <a:off x="4824" y="3435"/>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Lst>
                <a:ahLst/>
                <a:cxnLst>
                  <a:cxn ang="0">
                    <a:pos x="T0" y="T1"/>
                  </a:cxn>
                  <a:cxn ang="0">
                    <a:pos x="T2" y="T3"/>
                  </a:cxn>
                  <a:cxn ang="0">
                    <a:pos x="T4" y="T5"/>
                  </a:cxn>
                  <a:cxn ang="0">
                    <a:pos x="T6" y="T7"/>
                  </a:cxn>
                  <a:cxn ang="0">
                    <a:pos x="T8" y="T9"/>
                  </a:cxn>
                </a:cxnLst>
                <a:rect l="0" t="0" r="r" b="b"/>
                <a:pathLst>
                  <a:path w="45" h="23">
                    <a:moveTo>
                      <a:pt x="44" y="10"/>
                    </a:moveTo>
                    <a:lnTo>
                      <a:pt x="44" y="0"/>
                    </a:lnTo>
                    <a:lnTo>
                      <a:pt x="0" y="11"/>
                    </a:lnTo>
                    <a:lnTo>
                      <a:pt x="0" y="22"/>
                    </a:lnTo>
                    <a:lnTo>
                      <a:pt x="44" y="1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2" name="Freeform 168"/>
              <p:cNvSpPr>
                <a:spLocks/>
              </p:cNvSpPr>
              <p:nvPr/>
            </p:nvSpPr>
            <p:spPr bwMode="auto">
              <a:xfrm>
                <a:off x="4824" y="3463"/>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Lst>
                <a:ahLst/>
                <a:cxnLst>
                  <a:cxn ang="0">
                    <a:pos x="T0" y="T1"/>
                  </a:cxn>
                  <a:cxn ang="0">
                    <a:pos x="T2" y="T3"/>
                  </a:cxn>
                  <a:cxn ang="0">
                    <a:pos x="T4" y="T5"/>
                  </a:cxn>
                  <a:cxn ang="0">
                    <a:pos x="T6" y="T7"/>
                  </a:cxn>
                  <a:cxn ang="0">
                    <a:pos x="T8" y="T9"/>
                  </a:cxn>
                </a:cxnLst>
                <a:rect l="0" t="0" r="r" b="b"/>
                <a:pathLst>
                  <a:path w="45" h="23">
                    <a:moveTo>
                      <a:pt x="44" y="10"/>
                    </a:moveTo>
                    <a:lnTo>
                      <a:pt x="44" y="0"/>
                    </a:lnTo>
                    <a:lnTo>
                      <a:pt x="0" y="11"/>
                    </a:lnTo>
                    <a:lnTo>
                      <a:pt x="0" y="22"/>
                    </a:lnTo>
                    <a:lnTo>
                      <a:pt x="44" y="1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3" name="Freeform 169"/>
              <p:cNvSpPr>
                <a:spLocks/>
              </p:cNvSpPr>
              <p:nvPr/>
            </p:nvSpPr>
            <p:spPr bwMode="auto">
              <a:xfrm>
                <a:off x="4824" y="3491"/>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Lst>
                <a:ahLst/>
                <a:cxnLst>
                  <a:cxn ang="0">
                    <a:pos x="T0" y="T1"/>
                  </a:cxn>
                  <a:cxn ang="0">
                    <a:pos x="T2" y="T3"/>
                  </a:cxn>
                  <a:cxn ang="0">
                    <a:pos x="T4" y="T5"/>
                  </a:cxn>
                  <a:cxn ang="0">
                    <a:pos x="T6" y="T7"/>
                  </a:cxn>
                  <a:cxn ang="0">
                    <a:pos x="T8" y="T9"/>
                  </a:cxn>
                </a:cxnLst>
                <a:rect l="0" t="0" r="r" b="b"/>
                <a:pathLst>
                  <a:path w="45" h="23">
                    <a:moveTo>
                      <a:pt x="44" y="10"/>
                    </a:moveTo>
                    <a:lnTo>
                      <a:pt x="44" y="0"/>
                    </a:lnTo>
                    <a:lnTo>
                      <a:pt x="0" y="11"/>
                    </a:lnTo>
                    <a:lnTo>
                      <a:pt x="0" y="22"/>
                    </a:lnTo>
                    <a:lnTo>
                      <a:pt x="44" y="1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4" name="Freeform 170"/>
              <p:cNvSpPr>
                <a:spLocks/>
              </p:cNvSpPr>
              <p:nvPr/>
            </p:nvSpPr>
            <p:spPr bwMode="auto">
              <a:xfrm>
                <a:off x="4824" y="3520"/>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Lst>
                <a:ahLst/>
                <a:cxnLst>
                  <a:cxn ang="0">
                    <a:pos x="T0" y="T1"/>
                  </a:cxn>
                  <a:cxn ang="0">
                    <a:pos x="T2" y="T3"/>
                  </a:cxn>
                  <a:cxn ang="0">
                    <a:pos x="T4" y="T5"/>
                  </a:cxn>
                  <a:cxn ang="0">
                    <a:pos x="T6" y="T7"/>
                  </a:cxn>
                  <a:cxn ang="0">
                    <a:pos x="T8" y="T9"/>
                  </a:cxn>
                </a:cxnLst>
                <a:rect l="0" t="0" r="r" b="b"/>
                <a:pathLst>
                  <a:path w="45" h="23">
                    <a:moveTo>
                      <a:pt x="44" y="10"/>
                    </a:moveTo>
                    <a:lnTo>
                      <a:pt x="44" y="0"/>
                    </a:lnTo>
                    <a:lnTo>
                      <a:pt x="0" y="11"/>
                    </a:lnTo>
                    <a:lnTo>
                      <a:pt x="0" y="22"/>
                    </a:lnTo>
                    <a:lnTo>
                      <a:pt x="44" y="1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5" name="Freeform 171"/>
              <p:cNvSpPr>
                <a:spLocks/>
              </p:cNvSpPr>
              <p:nvPr/>
            </p:nvSpPr>
            <p:spPr bwMode="auto">
              <a:xfrm>
                <a:off x="4886" y="3331"/>
                <a:ext cx="45" cy="24"/>
              </a:xfrm>
              <a:custGeom>
                <a:avLst/>
                <a:gdLst>
                  <a:gd name="T0" fmla="*/ 44 w 45"/>
                  <a:gd name="T1" fmla="*/ 11 h 24"/>
                  <a:gd name="T2" fmla="*/ 44 w 45"/>
                  <a:gd name="T3" fmla="*/ 0 h 24"/>
                  <a:gd name="T4" fmla="*/ 0 w 45"/>
                  <a:gd name="T5" fmla="*/ 11 h 24"/>
                  <a:gd name="T6" fmla="*/ 0 w 45"/>
                  <a:gd name="T7" fmla="*/ 23 h 24"/>
                  <a:gd name="T8" fmla="*/ 44 w 45"/>
                  <a:gd name="T9" fmla="*/ 11 h 24"/>
                </a:gdLst>
                <a:ahLst/>
                <a:cxnLst>
                  <a:cxn ang="0">
                    <a:pos x="T0" y="T1"/>
                  </a:cxn>
                  <a:cxn ang="0">
                    <a:pos x="T2" y="T3"/>
                  </a:cxn>
                  <a:cxn ang="0">
                    <a:pos x="T4" y="T5"/>
                  </a:cxn>
                  <a:cxn ang="0">
                    <a:pos x="T6" y="T7"/>
                  </a:cxn>
                  <a:cxn ang="0">
                    <a:pos x="T8" y="T9"/>
                  </a:cxn>
                </a:cxnLst>
                <a:rect l="0" t="0" r="r" b="b"/>
                <a:pathLst>
                  <a:path w="45" h="24">
                    <a:moveTo>
                      <a:pt x="44" y="11"/>
                    </a:moveTo>
                    <a:lnTo>
                      <a:pt x="44" y="0"/>
                    </a:lnTo>
                    <a:lnTo>
                      <a:pt x="0" y="11"/>
                    </a:lnTo>
                    <a:lnTo>
                      <a:pt x="0" y="23"/>
                    </a:lnTo>
                    <a:lnTo>
                      <a:pt x="44" y="1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6" name="Freeform 172"/>
              <p:cNvSpPr>
                <a:spLocks/>
              </p:cNvSpPr>
              <p:nvPr/>
            </p:nvSpPr>
            <p:spPr bwMode="auto">
              <a:xfrm>
                <a:off x="4886" y="3359"/>
                <a:ext cx="45" cy="25"/>
              </a:xfrm>
              <a:custGeom>
                <a:avLst/>
                <a:gdLst>
                  <a:gd name="T0" fmla="*/ 44 w 45"/>
                  <a:gd name="T1" fmla="*/ 11 h 25"/>
                  <a:gd name="T2" fmla="*/ 44 w 45"/>
                  <a:gd name="T3" fmla="*/ 0 h 25"/>
                  <a:gd name="T4" fmla="*/ 0 w 45"/>
                  <a:gd name="T5" fmla="*/ 12 h 25"/>
                  <a:gd name="T6" fmla="*/ 0 w 45"/>
                  <a:gd name="T7" fmla="*/ 24 h 25"/>
                  <a:gd name="T8" fmla="*/ 44 w 45"/>
                  <a:gd name="T9" fmla="*/ 11 h 25"/>
                </a:gdLst>
                <a:ahLst/>
                <a:cxnLst>
                  <a:cxn ang="0">
                    <a:pos x="T0" y="T1"/>
                  </a:cxn>
                  <a:cxn ang="0">
                    <a:pos x="T2" y="T3"/>
                  </a:cxn>
                  <a:cxn ang="0">
                    <a:pos x="T4" y="T5"/>
                  </a:cxn>
                  <a:cxn ang="0">
                    <a:pos x="T6" y="T7"/>
                  </a:cxn>
                  <a:cxn ang="0">
                    <a:pos x="T8" y="T9"/>
                  </a:cxn>
                </a:cxnLst>
                <a:rect l="0" t="0" r="r" b="b"/>
                <a:pathLst>
                  <a:path w="45" h="25">
                    <a:moveTo>
                      <a:pt x="44" y="11"/>
                    </a:moveTo>
                    <a:lnTo>
                      <a:pt x="44" y="0"/>
                    </a:lnTo>
                    <a:lnTo>
                      <a:pt x="0" y="12"/>
                    </a:lnTo>
                    <a:lnTo>
                      <a:pt x="0" y="24"/>
                    </a:lnTo>
                    <a:lnTo>
                      <a:pt x="44" y="1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7" name="Freeform 173"/>
              <p:cNvSpPr>
                <a:spLocks/>
              </p:cNvSpPr>
              <p:nvPr/>
            </p:nvSpPr>
            <p:spPr bwMode="auto">
              <a:xfrm>
                <a:off x="4886" y="3388"/>
                <a:ext cx="45" cy="24"/>
              </a:xfrm>
              <a:custGeom>
                <a:avLst/>
                <a:gdLst>
                  <a:gd name="T0" fmla="*/ 44 w 45"/>
                  <a:gd name="T1" fmla="*/ 11 h 24"/>
                  <a:gd name="T2" fmla="*/ 44 w 45"/>
                  <a:gd name="T3" fmla="*/ 0 h 24"/>
                  <a:gd name="T4" fmla="*/ 0 w 45"/>
                  <a:gd name="T5" fmla="*/ 11 h 24"/>
                  <a:gd name="T6" fmla="*/ 0 w 45"/>
                  <a:gd name="T7" fmla="*/ 23 h 24"/>
                  <a:gd name="T8" fmla="*/ 44 w 45"/>
                  <a:gd name="T9" fmla="*/ 11 h 24"/>
                </a:gdLst>
                <a:ahLst/>
                <a:cxnLst>
                  <a:cxn ang="0">
                    <a:pos x="T0" y="T1"/>
                  </a:cxn>
                  <a:cxn ang="0">
                    <a:pos x="T2" y="T3"/>
                  </a:cxn>
                  <a:cxn ang="0">
                    <a:pos x="T4" y="T5"/>
                  </a:cxn>
                  <a:cxn ang="0">
                    <a:pos x="T6" y="T7"/>
                  </a:cxn>
                  <a:cxn ang="0">
                    <a:pos x="T8" y="T9"/>
                  </a:cxn>
                </a:cxnLst>
                <a:rect l="0" t="0" r="r" b="b"/>
                <a:pathLst>
                  <a:path w="45" h="24">
                    <a:moveTo>
                      <a:pt x="44" y="11"/>
                    </a:moveTo>
                    <a:lnTo>
                      <a:pt x="44" y="0"/>
                    </a:lnTo>
                    <a:lnTo>
                      <a:pt x="0" y="11"/>
                    </a:lnTo>
                    <a:lnTo>
                      <a:pt x="0" y="23"/>
                    </a:lnTo>
                    <a:lnTo>
                      <a:pt x="44" y="1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8" name="Freeform 174"/>
              <p:cNvSpPr>
                <a:spLocks/>
              </p:cNvSpPr>
              <p:nvPr/>
            </p:nvSpPr>
            <p:spPr bwMode="auto">
              <a:xfrm>
                <a:off x="4886" y="3416"/>
                <a:ext cx="45" cy="24"/>
              </a:xfrm>
              <a:custGeom>
                <a:avLst/>
                <a:gdLst>
                  <a:gd name="T0" fmla="*/ 44 w 45"/>
                  <a:gd name="T1" fmla="*/ 11 h 24"/>
                  <a:gd name="T2" fmla="*/ 44 w 45"/>
                  <a:gd name="T3" fmla="*/ 0 h 24"/>
                  <a:gd name="T4" fmla="*/ 0 w 45"/>
                  <a:gd name="T5" fmla="*/ 12 h 24"/>
                  <a:gd name="T6" fmla="*/ 0 w 45"/>
                  <a:gd name="T7" fmla="*/ 23 h 24"/>
                  <a:gd name="T8" fmla="*/ 44 w 45"/>
                  <a:gd name="T9" fmla="*/ 11 h 24"/>
                </a:gdLst>
                <a:ahLst/>
                <a:cxnLst>
                  <a:cxn ang="0">
                    <a:pos x="T0" y="T1"/>
                  </a:cxn>
                  <a:cxn ang="0">
                    <a:pos x="T2" y="T3"/>
                  </a:cxn>
                  <a:cxn ang="0">
                    <a:pos x="T4" y="T5"/>
                  </a:cxn>
                  <a:cxn ang="0">
                    <a:pos x="T6" y="T7"/>
                  </a:cxn>
                  <a:cxn ang="0">
                    <a:pos x="T8" y="T9"/>
                  </a:cxn>
                </a:cxnLst>
                <a:rect l="0" t="0" r="r" b="b"/>
                <a:pathLst>
                  <a:path w="45" h="24">
                    <a:moveTo>
                      <a:pt x="44" y="11"/>
                    </a:moveTo>
                    <a:lnTo>
                      <a:pt x="44" y="0"/>
                    </a:lnTo>
                    <a:lnTo>
                      <a:pt x="0" y="12"/>
                    </a:lnTo>
                    <a:lnTo>
                      <a:pt x="0" y="23"/>
                    </a:lnTo>
                    <a:lnTo>
                      <a:pt x="44" y="1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99" name="Freeform 175"/>
              <p:cNvSpPr>
                <a:spLocks/>
              </p:cNvSpPr>
              <p:nvPr/>
            </p:nvSpPr>
            <p:spPr bwMode="auto">
              <a:xfrm>
                <a:off x="4886" y="3444"/>
                <a:ext cx="45" cy="25"/>
              </a:xfrm>
              <a:custGeom>
                <a:avLst/>
                <a:gdLst>
                  <a:gd name="T0" fmla="*/ 44 w 45"/>
                  <a:gd name="T1" fmla="*/ 11 h 25"/>
                  <a:gd name="T2" fmla="*/ 44 w 45"/>
                  <a:gd name="T3" fmla="*/ 0 h 25"/>
                  <a:gd name="T4" fmla="*/ 0 w 45"/>
                  <a:gd name="T5" fmla="*/ 12 h 25"/>
                  <a:gd name="T6" fmla="*/ 0 w 45"/>
                  <a:gd name="T7" fmla="*/ 24 h 25"/>
                  <a:gd name="T8" fmla="*/ 44 w 45"/>
                  <a:gd name="T9" fmla="*/ 11 h 25"/>
                </a:gdLst>
                <a:ahLst/>
                <a:cxnLst>
                  <a:cxn ang="0">
                    <a:pos x="T0" y="T1"/>
                  </a:cxn>
                  <a:cxn ang="0">
                    <a:pos x="T2" y="T3"/>
                  </a:cxn>
                  <a:cxn ang="0">
                    <a:pos x="T4" y="T5"/>
                  </a:cxn>
                  <a:cxn ang="0">
                    <a:pos x="T6" y="T7"/>
                  </a:cxn>
                  <a:cxn ang="0">
                    <a:pos x="T8" y="T9"/>
                  </a:cxn>
                </a:cxnLst>
                <a:rect l="0" t="0" r="r" b="b"/>
                <a:pathLst>
                  <a:path w="45" h="25">
                    <a:moveTo>
                      <a:pt x="44" y="11"/>
                    </a:moveTo>
                    <a:lnTo>
                      <a:pt x="44" y="0"/>
                    </a:lnTo>
                    <a:lnTo>
                      <a:pt x="0" y="12"/>
                    </a:lnTo>
                    <a:lnTo>
                      <a:pt x="0" y="24"/>
                    </a:lnTo>
                    <a:lnTo>
                      <a:pt x="44" y="1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00" name="Freeform 176"/>
              <p:cNvSpPr>
                <a:spLocks/>
              </p:cNvSpPr>
              <p:nvPr/>
            </p:nvSpPr>
            <p:spPr bwMode="auto">
              <a:xfrm>
                <a:off x="4886" y="3472"/>
                <a:ext cx="45" cy="25"/>
              </a:xfrm>
              <a:custGeom>
                <a:avLst/>
                <a:gdLst>
                  <a:gd name="T0" fmla="*/ 44 w 45"/>
                  <a:gd name="T1" fmla="*/ 11 h 25"/>
                  <a:gd name="T2" fmla="*/ 44 w 45"/>
                  <a:gd name="T3" fmla="*/ 0 h 25"/>
                  <a:gd name="T4" fmla="*/ 0 w 45"/>
                  <a:gd name="T5" fmla="*/ 12 h 25"/>
                  <a:gd name="T6" fmla="*/ 0 w 45"/>
                  <a:gd name="T7" fmla="*/ 24 h 25"/>
                  <a:gd name="T8" fmla="*/ 44 w 45"/>
                  <a:gd name="T9" fmla="*/ 11 h 25"/>
                </a:gdLst>
                <a:ahLst/>
                <a:cxnLst>
                  <a:cxn ang="0">
                    <a:pos x="T0" y="T1"/>
                  </a:cxn>
                  <a:cxn ang="0">
                    <a:pos x="T2" y="T3"/>
                  </a:cxn>
                  <a:cxn ang="0">
                    <a:pos x="T4" y="T5"/>
                  </a:cxn>
                  <a:cxn ang="0">
                    <a:pos x="T6" y="T7"/>
                  </a:cxn>
                  <a:cxn ang="0">
                    <a:pos x="T8" y="T9"/>
                  </a:cxn>
                </a:cxnLst>
                <a:rect l="0" t="0" r="r" b="b"/>
                <a:pathLst>
                  <a:path w="45" h="25">
                    <a:moveTo>
                      <a:pt x="44" y="11"/>
                    </a:moveTo>
                    <a:lnTo>
                      <a:pt x="44" y="0"/>
                    </a:lnTo>
                    <a:lnTo>
                      <a:pt x="0" y="12"/>
                    </a:lnTo>
                    <a:lnTo>
                      <a:pt x="0" y="24"/>
                    </a:lnTo>
                    <a:lnTo>
                      <a:pt x="44" y="1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01" name="Freeform 177"/>
              <p:cNvSpPr>
                <a:spLocks/>
              </p:cNvSpPr>
              <p:nvPr/>
            </p:nvSpPr>
            <p:spPr bwMode="auto">
              <a:xfrm>
                <a:off x="4886" y="3501"/>
                <a:ext cx="45" cy="24"/>
              </a:xfrm>
              <a:custGeom>
                <a:avLst/>
                <a:gdLst>
                  <a:gd name="T0" fmla="*/ 44 w 45"/>
                  <a:gd name="T1" fmla="*/ 11 h 24"/>
                  <a:gd name="T2" fmla="*/ 44 w 45"/>
                  <a:gd name="T3" fmla="*/ 0 h 24"/>
                  <a:gd name="T4" fmla="*/ 0 w 45"/>
                  <a:gd name="T5" fmla="*/ 12 h 24"/>
                  <a:gd name="T6" fmla="*/ 0 w 45"/>
                  <a:gd name="T7" fmla="*/ 23 h 24"/>
                  <a:gd name="T8" fmla="*/ 44 w 45"/>
                  <a:gd name="T9" fmla="*/ 11 h 24"/>
                </a:gdLst>
                <a:ahLst/>
                <a:cxnLst>
                  <a:cxn ang="0">
                    <a:pos x="T0" y="T1"/>
                  </a:cxn>
                  <a:cxn ang="0">
                    <a:pos x="T2" y="T3"/>
                  </a:cxn>
                  <a:cxn ang="0">
                    <a:pos x="T4" y="T5"/>
                  </a:cxn>
                  <a:cxn ang="0">
                    <a:pos x="T6" y="T7"/>
                  </a:cxn>
                  <a:cxn ang="0">
                    <a:pos x="T8" y="T9"/>
                  </a:cxn>
                </a:cxnLst>
                <a:rect l="0" t="0" r="r" b="b"/>
                <a:pathLst>
                  <a:path w="45" h="24">
                    <a:moveTo>
                      <a:pt x="44" y="11"/>
                    </a:moveTo>
                    <a:lnTo>
                      <a:pt x="44" y="0"/>
                    </a:lnTo>
                    <a:lnTo>
                      <a:pt x="0" y="12"/>
                    </a:lnTo>
                    <a:lnTo>
                      <a:pt x="0" y="23"/>
                    </a:lnTo>
                    <a:lnTo>
                      <a:pt x="44" y="1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2410" name="Group 186"/>
          <p:cNvGrpSpPr>
            <a:grpSpLocks/>
          </p:cNvGrpSpPr>
          <p:nvPr/>
        </p:nvGrpSpPr>
        <p:grpSpPr bwMode="auto">
          <a:xfrm>
            <a:off x="8386763" y="6324600"/>
            <a:ext cx="414337" cy="292100"/>
            <a:chOff x="5283" y="3984"/>
            <a:chExt cx="261" cy="184"/>
          </a:xfrm>
        </p:grpSpPr>
        <p:sp>
          <p:nvSpPr>
            <p:cNvPr id="52404" name="Rectangle 180"/>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05" name="Rectangle 181"/>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52406" name="Rectangle 182"/>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07" name="Freeform 183"/>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08" name="Freeform 184"/>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52409" name="Freeform 185"/>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ox(out)">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wipe(left)">
                                      <p:cBhvr>
                                        <p:cTn id="12" dur="500"/>
                                        <p:tgtEl>
                                          <p:spTgt spid="52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box(out)">
                                      <p:cBhvr>
                                        <p:cTn id="17" dur="500"/>
                                        <p:tgtEl>
                                          <p:spTgt spid="52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2234"/>
                                        </p:tgtEl>
                                        <p:attrNameLst>
                                          <p:attrName>style.visibility</p:attrName>
                                        </p:attrNameLst>
                                      </p:cBhvr>
                                      <p:to>
                                        <p:strVal val="visible"/>
                                      </p:to>
                                    </p:set>
                                    <p:animEffect transition="in" filter="wipe(up)">
                                      <p:cBhvr>
                                        <p:cTn id="22" dur="500"/>
                                        <p:tgtEl>
                                          <p:spTgt spid="52234"/>
                                        </p:tgtEl>
                                      </p:cBhvr>
                                    </p:animEffect>
                                  </p:childTnLst>
                                </p:cTn>
                              </p:par>
                            </p:childTnLst>
                          </p:cTn>
                        </p:par>
                        <p:par>
                          <p:cTn id="23" fill="hold" nodeType="afterGroup">
                            <p:stCondLst>
                              <p:cond delay="500"/>
                            </p:stCondLst>
                            <p:childTnLst>
                              <p:par>
                                <p:cTn id="24" presetID="4" presetClass="entr" presetSubtype="32" fill="hold" nodeType="afterEffect">
                                  <p:stCondLst>
                                    <p:cond delay="0"/>
                                  </p:stCondLst>
                                  <p:childTnLst>
                                    <p:set>
                                      <p:cBhvr>
                                        <p:cTn id="25" dur="1" fill="hold">
                                          <p:stCondLst>
                                            <p:cond delay="0"/>
                                          </p:stCondLst>
                                        </p:cTn>
                                        <p:tgtEl>
                                          <p:spTgt spid="52248"/>
                                        </p:tgtEl>
                                        <p:attrNameLst>
                                          <p:attrName>style.visibility</p:attrName>
                                        </p:attrNameLst>
                                      </p:cBhvr>
                                      <p:to>
                                        <p:strVal val="visible"/>
                                      </p:to>
                                    </p:set>
                                    <p:animEffect transition="in" filter="box(out)">
                                      <p:cBhvr>
                                        <p:cTn id="26" dur="500"/>
                                        <p:tgtEl>
                                          <p:spTgt spid="522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52251"/>
                                        </p:tgtEl>
                                        <p:attrNameLst>
                                          <p:attrName>style.visibility</p:attrName>
                                        </p:attrNameLst>
                                      </p:cBhvr>
                                      <p:to>
                                        <p:strVal val="visible"/>
                                      </p:to>
                                    </p:set>
                                    <p:animEffect transition="in" filter="wipe(right)">
                                      <p:cBhvr>
                                        <p:cTn id="31" dur="500"/>
                                        <p:tgtEl>
                                          <p:spTgt spid="52251"/>
                                        </p:tgtEl>
                                      </p:cBhvr>
                                    </p:animEffect>
                                  </p:childTnLst>
                                </p:cTn>
                              </p:par>
                            </p:childTnLst>
                          </p:cTn>
                        </p:par>
                        <p:par>
                          <p:cTn id="32" fill="hold" nodeType="afterGroup">
                            <p:stCondLst>
                              <p:cond delay="500"/>
                            </p:stCondLst>
                            <p:childTnLst>
                              <p:par>
                                <p:cTn id="33" presetID="4" presetClass="entr" presetSubtype="32" fill="hold" nodeType="afterEffect">
                                  <p:stCondLst>
                                    <p:cond delay="0"/>
                                  </p:stCondLst>
                                  <p:childTnLst>
                                    <p:set>
                                      <p:cBhvr>
                                        <p:cTn id="34" dur="1" fill="hold">
                                          <p:stCondLst>
                                            <p:cond delay="0"/>
                                          </p:stCondLst>
                                        </p:cTn>
                                        <p:tgtEl>
                                          <p:spTgt spid="52271"/>
                                        </p:tgtEl>
                                        <p:attrNameLst>
                                          <p:attrName>style.visibility</p:attrName>
                                        </p:attrNameLst>
                                      </p:cBhvr>
                                      <p:to>
                                        <p:strVal val="visible"/>
                                      </p:to>
                                    </p:set>
                                    <p:animEffect transition="in" filter="box(out)">
                                      <p:cBhvr>
                                        <p:cTn id="35" dur="500"/>
                                        <p:tgtEl>
                                          <p:spTgt spid="522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2274"/>
                                        </p:tgtEl>
                                        <p:attrNameLst>
                                          <p:attrName>style.visibility</p:attrName>
                                        </p:attrNameLst>
                                      </p:cBhvr>
                                      <p:to>
                                        <p:strVal val="visible"/>
                                      </p:to>
                                    </p:set>
                                    <p:animEffect transition="in" filter="wipe(left)">
                                      <p:cBhvr>
                                        <p:cTn id="40" dur="500"/>
                                        <p:tgtEl>
                                          <p:spTgt spid="5227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1" presetClass="entr" presetSubtype="0" fill="hold" nodeType="clickEffect">
                                  <p:stCondLst>
                                    <p:cond delay="0"/>
                                  </p:stCondLst>
                                  <p:childTnLst>
                                    <p:set>
                                      <p:cBhvr>
                                        <p:cTn id="44" dur="1000">
                                          <p:stCondLst>
                                            <p:cond delay="0"/>
                                          </p:stCondLst>
                                        </p:cTn>
                                        <p:tgtEl>
                                          <p:spTgt spid="52294"/>
                                        </p:tgtEl>
                                        <p:attrNameLst>
                                          <p:attrName>style.visibility</p:attrName>
                                        </p:attrNameLst>
                                      </p:cBhvr>
                                      <p:to>
                                        <p:strVal val="visible"/>
                                      </p:to>
                                    </p:set>
                                  </p:childTnLst>
                                </p:cTn>
                              </p:par>
                            </p:childTnLst>
                          </p:cTn>
                        </p:par>
                        <p:par>
                          <p:cTn id="45" fill="hold" nodeType="afterGroup">
                            <p:stCondLst>
                              <p:cond delay="1000"/>
                            </p:stCondLst>
                            <p:childTnLst>
                              <p:par>
                                <p:cTn id="46" presetID="11" presetClass="entr" presetSubtype="0" fill="hold" nodeType="afterEffect">
                                  <p:stCondLst>
                                    <p:cond delay="0"/>
                                  </p:stCondLst>
                                  <p:childTnLst>
                                    <p:set>
                                      <p:cBhvr>
                                        <p:cTn id="47" dur="1000">
                                          <p:stCondLst>
                                            <p:cond delay="0"/>
                                          </p:stCondLst>
                                        </p:cTn>
                                        <p:tgtEl>
                                          <p:spTgt spid="52314"/>
                                        </p:tgtEl>
                                        <p:attrNameLst>
                                          <p:attrName>style.visibility</p:attrName>
                                        </p:attrNameLst>
                                      </p:cBhvr>
                                      <p:to>
                                        <p:strVal val="visible"/>
                                      </p:to>
                                    </p:set>
                                  </p:childTnLst>
                                </p:cTn>
                              </p:par>
                            </p:childTnLst>
                          </p:cTn>
                        </p:par>
                        <p:par>
                          <p:cTn id="48" fill="hold" nodeType="afterGroup">
                            <p:stCondLst>
                              <p:cond delay="2000"/>
                            </p:stCondLst>
                            <p:childTnLst>
                              <p:par>
                                <p:cTn id="49" presetID="11" presetClass="entr" presetSubtype="0" fill="hold" nodeType="afterEffect">
                                  <p:stCondLst>
                                    <p:cond delay="0"/>
                                  </p:stCondLst>
                                  <p:childTnLst>
                                    <p:set>
                                      <p:cBhvr>
                                        <p:cTn id="50" dur="1000">
                                          <p:stCondLst>
                                            <p:cond delay="0"/>
                                          </p:stCondLst>
                                        </p:cTn>
                                        <p:tgtEl>
                                          <p:spTgt spid="52334"/>
                                        </p:tgtEl>
                                        <p:attrNameLst>
                                          <p:attrName>style.visibility</p:attrName>
                                        </p:attrNameLst>
                                      </p:cBhvr>
                                      <p:to>
                                        <p:strVal val="visible"/>
                                      </p:to>
                                    </p:set>
                                  </p:childTnLst>
                                </p:cTn>
                              </p:par>
                            </p:childTnLst>
                          </p:cTn>
                        </p:par>
                        <p:par>
                          <p:cTn id="51" fill="hold" nodeType="afterGroup">
                            <p:stCondLst>
                              <p:cond delay="3000"/>
                            </p:stCondLst>
                            <p:childTnLst>
                              <p:par>
                                <p:cTn id="52" presetID="11" presetClass="entr" presetSubtype="0" fill="hold" nodeType="afterEffect">
                                  <p:stCondLst>
                                    <p:cond delay="0"/>
                                  </p:stCondLst>
                                  <p:childTnLst>
                                    <p:set>
                                      <p:cBhvr>
                                        <p:cTn id="53" dur="1000">
                                          <p:stCondLst>
                                            <p:cond delay="0"/>
                                          </p:stCondLst>
                                        </p:cTn>
                                        <p:tgtEl>
                                          <p:spTgt spid="52354"/>
                                        </p:tgtEl>
                                        <p:attrNameLst>
                                          <p:attrName>style.visibility</p:attrName>
                                        </p:attrNameLst>
                                      </p:cBhvr>
                                      <p:to>
                                        <p:strVal val="visible"/>
                                      </p:to>
                                    </p:set>
                                  </p:childTnLst>
                                </p:cTn>
                              </p:par>
                            </p:childTnLst>
                          </p:cTn>
                        </p:par>
                        <p:par>
                          <p:cTn id="54" fill="hold" nodeType="afterGroup">
                            <p:stCondLst>
                              <p:cond delay="4000"/>
                            </p:stCondLst>
                            <p:childTnLst>
                              <p:par>
                                <p:cTn id="55" presetID="4" presetClass="entr" presetSubtype="32" fill="hold" nodeType="afterEffect">
                                  <p:stCondLst>
                                    <p:cond delay="0"/>
                                  </p:stCondLst>
                                  <p:childTnLst>
                                    <p:set>
                                      <p:cBhvr>
                                        <p:cTn id="56" dur="1" fill="hold">
                                          <p:stCondLst>
                                            <p:cond delay="0"/>
                                          </p:stCondLst>
                                        </p:cTn>
                                        <p:tgtEl>
                                          <p:spTgt spid="52380"/>
                                        </p:tgtEl>
                                        <p:attrNameLst>
                                          <p:attrName>style.visibility</p:attrName>
                                        </p:attrNameLst>
                                      </p:cBhvr>
                                      <p:to>
                                        <p:strVal val="visible"/>
                                      </p:to>
                                    </p:set>
                                    <p:animEffect transition="in" filter="box(out)">
                                      <p:cBhvr>
                                        <p:cTn id="57" dur="500"/>
                                        <p:tgtEl>
                                          <p:spTgt spid="52380"/>
                                        </p:tgtEl>
                                      </p:cBhvr>
                                    </p:animEffect>
                                  </p:childTnLst>
                                </p:cTn>
                              </p:par>
                            </p:childTnLst>
                          </p:cTn>
                        </p:par>
                        <p:par>
                          <p:cTn id="58" fill="hold" nodeType="afterGroup">
                            <p:stCondLst>
                              <p:cond delay="4500"/>
                            </p:stCondLst>
                            <p:childTnLst>
                              <p:par>
                                <p:cTn id="59" presetID="22" presetClass="entr" presetSubtype="8" fill="hold" nodeType="afterEffect">
                                  <p:stCondLst>
                                    <p:cond delay="0"/>
                                  </p:stCondLst>
                                  <p:childTnLst>
                                    <p:set>
                                      <p:cBhvr>
                                        <p:cTn id="60" dur="1" fill="hold">
                                          <p:stCondLst>
                                            <p:cond delay="0"/>
                                          </p:stCondLst>
                                        </p:cTn>
                                        <p:tgtEl>
                                          <p:spTgt spid="52383"/>
                                        </p:tgtEl>
                                        <p:attrNameLst>
                                          <p:attrName>style.visibility</p:attrName>
                                        </p:attrNameLst>
                                      </p:cBhvr>
                                      <p:to>
                                        <p:strVal val="visible"/>
                                      </p:to>
                                    </p:set>
                                    <p:animEffect transition="in" filter="wipe(left)">
                                      <p:cBhvr>
                                        <p:cTn id="61" dur="500"/>
                                        <p:tgtEl>
                                          <p:spTgt spid="52383"/>
                                        </p:tgtEl>
                                      </p:cBhvr>
                                    </p:animEffect>
                                  </p:childTnLst>
                                </p:cTn>
                              </p:par>
                            </p:childTnLst>
                          </p:cTn>
                        </p:par>
                        <p:par>
                          <p:cTn id="62" fill="hold" nodeType="afterGroup">
                            <p:stCondLst>
                              <p:cond delay="5000"/>
                            </p:stCondLst>
                            <p:childTnLst>
                              <p:par>
                                <p:cTn id="63" presetID="4" presetClass="entr" presetSubtype="32" fill="hold" nodeType="afterEffect">
                                  <p:stCondLst>
                                    <p:cond delay="0"/>
                                  </p:stCondLst>
                                  <p:childTnLst>
                                    <p:set>
                                      <p:cBhvr>
                                        <p:cTn id="64" dur="1" fill="hold">
                                          <p:stCondLst>
                                            <p:cond delay="0"/>
                                          </p:stCondLst>
                                        </p:cTn>
                                        <p:tgtEl>
                                          <p:spTgt spid="52403"/>
                                        </p:tgtEl>
                                        <p:attrNameLst>
                                          <p:attrName>style.visibility</p:attrName>
                                        </p:attrNameLst>
                                      </p:cBhvr>
                                      <p:to>
                                        <p:strVal val="visible"/>
                                      </p:to>
                                    </p:set>
                                    <p:animEffect transition="in" filter="box(out)">
                                      <p:cBhvr>
                                        <p:cTn id="65" dur="500"/>
                                        <p:tgtEl>
                                          <p:spTgt spid="52403"/>
                                        </p:tgtEl>
                                      </p:cBhvr>
                                    </p:animEffect>
                                  </p:childTnLst>
                                </p:cTn>
                              </p:par>
                            </p:childTnLst>
                          </p:cTn>
                        </p:par>
                        <p:par>
                          <p:cTn id="66" fill="hold" nodeType="afterGroup">
                            <p:stCondLst>
                              <p:cond delay="5500"/>
                            </p:stCondLst>
                            <p:childTnLst>
                              <p:par>
                                <p:cTn id="67" presetID="1" presetClass="entr" presetSubtype="0" fill="hold" nodeType="afterEffect">
                                  <p:stCondLst>
                                    <p:cond delay="0"/>
                                  </p:stCondLst>
                                  <p:childTnLst>
                                    <p:set>
                                      <p:cBhvr>
                                        <p:cTn id="68" dur="1" fill="hold">
                                          <p:stCondLst>
                                            <p:cond delay="499"/>
                                          </p:stCondLst>
                                        </p:cTn>
                                        <p:tgtEl>
                                          <p:spTgt spid="5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autoUpdateAnimBg="0"/>
      <p:bldP spid="5223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ltLang="en-US"/>
              <a:t>SQL Statements Versus SQL*Plus Commands </a:t>
            </a:r>
          </a:p>
        </p:txBody>
      </p:sp>
      <p:sp>
        <p:nvSpPr>
          <p:cNvPr id="54275" name="Rectangle 3"/>
          <p:cNvSpPr>
            <a:spLocks noChangeArrowheads="1"/>
          </p:cNvSpPr>
          <p:nvPr/>
        </p:nvSpPr>
        <p:spPr bwMode="blackWhite">
          <a:xfrm>
            <a:off x="679450" y="4965700"/>
            <a:ext cx="1520825" cy="993775"/>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SQL</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statements</a:t>
            </a:r>
          </a:p>
        </p:txBody>
      </p:sp>
      <p:sp>
        <p:nvSpPr>
          <p:cNvPr id="54276" name="AutoShape 4"/>
          <p:cNvSpPr>
            <a:spLocks noChangeArrowheads="1"/>
          </p:cNvSpPr>
          <p:nvPr/>
        </p:nvSpPr>
        <p:spPr bwMode="blackWhite">
          <a:xfrm>
            <a:off x="2349500" y="5210175"/>
            <a:ext cx="388938" cy="490538"/>
          </a:xfrm>
          <a:prstGeom prst="rightArrow">
            <a:avLst>
              <a:gd name="adj1" fmla="val 75009"/>
              <a:gd name="adj2" fmla="val 50005"/>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4277" name="Line 5"/>
          <p:cNvSpPr>
            <a:spLocks noChangeShapeType="1"/>
          </p:cNvSpPr>
          <p:nvPr/>
        </p:nvSpPr>
        <p:spPr bwMode="auto">
          <a:xfrm flipH="1">
            <a:off x="4552950" y="1760538"/>
            <a:ext cx="4763" cy="4383087"/>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54278" name="Rectangle 6"/>
          <p:cNvSpPr>
            <a:spLocks noChangeArrowheads="1"/>
          </p:cNvSpPr>
          <p:nvPr/>
        </p:nvSpPr>
        <p:spPr bwMode="auto">
          <a:xfrm>
            <a:off x="787400" y="1312863"/>
            <a:ext cx="3621088"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spcBef>
                <a:spcPct val="0"/>
              </a:spcBef>
              <a:tabLst>
                <a:tab pos="576263" algn="l"/>
              </a:tabLst>
              <a:defRPr>
                <a:solidFill>
                  <a:schemeClr val="tx1"/>
                </a:solidFill>
                <a:latin typeface="Arial" panose="020B0604020202020204" pitchFamily="34" charset="0"/>
              </a:defRPr>
            </a:lvl1pPr>
            <a:lvl2pPr marL="341313" indent="-227013" algn="l" defTabSz="346075">
              <a:spcBef>
                <a:spcPct val="0"/>
              </a:spcBef>
              <a:tabLst>
                <a:tab pos="576263" algn="l"/>
              </a:tabLst>
              <a:defRPr>
                <a:solidFill>
                  <a:schemeClr val="tx1"/>
                </a:solidFill>
                <a:latin typeface="Arial" panose="020B0604020202020204" pitchFamily="34" charset="0"/>
              </a:defRPr>
            </a:lvl2pPr>
            <a:lvl3pPr marL="741363" indent="-285750" algn="l" defTabSz="346075">
              <a:spcBef>
                <a:spcPct val="0"/>
              </a:spcBef>
              <a:tabLst>
                <a:tab pos="576263" algn="l"/>
              </a:tabLst>
              <a:defRPr>
                <a:solidFill>
                  <a:schemeClr val="tx1"/>
                </a:solidFill>
                <a:latin typeface="Arial" panose="020B0604020202020204" pitchFamily="34" charset="0"/>
              </a:defRPr>
            </a:lvl3pPr>
            <a:lvl4pPr marL="1600200" indent="-228600" algn="l" defTabSz="346075">
              <a:spcBef>
                <a:spcPct val="0"/>
              </a:spcBef>
              <a:tabLst>
                <a:tab pos="576263" algn="l"/>
              </a:tabLst>
              <a:defRPr>
                <a:solidFill>
                  <a:schemeClr val="tx1"/>
                </a:solidFill>
                <a:latin typeface="Arial" panose="020B0604020202020204" pitchFamily="34" charset="0"/>
              </a:defRPr>
            </a:lvl4pPr>
            <a:lvl5pPr marL="2057400" indent="-228600" algn="l" defTabSz="346075">
              <a:spcBef>
                <a:spcPct val="0"/>
              </a:spcBef>
              <a:tabLst>
                <a:tab pos="576263" algn="l"/>
              </a:tabLst>
              <a:defRPr>
                <a:solidFill>
                  <a:schemeClr val="tx1"/>
                </a:solidFill>
                <a:latin typeface="Arial" panose="020B0604020202020204" pitchFamily="34" charset="0"/>
              </a:defRPr>
            </a:lvl5pPr>
            <a:lvl6pPr marL="2514600" indent="-228600" defTabSz="346075" fontAlgn="base">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fontAlgn="base">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fontAlgn="base">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fontAlgn="base">
              <a:spcBef>
                <a:spcPct val="0"/>
              </a:spcBef>
              <a:spcAft>
                <a:spcPct val="0"/>
              </a:spcAft>
              <a:tabLst>
                <a:tab pos="576263" algn="l"/>
              </a:tabLst>
              <a:defRPr>
                <a:solidFill>
                  <a:schemeClr val="tx1"/>
                </a:solidFill>
                <a:latin typeface="Arial" panose="020B0604020202020204" pitchFamily="34" charset="0"/>
              </a:defRPr>
            </a:lvl9pPr>
          </a:lstStyle>
          <a:p>
            <a:pPr>
              <a:lnSpc>
                <a:spcPct val="85000"/>
              </a:lnSpc>
              <a:spcBef>
                <a:spcPct val="35000"/>
              </a:spcBef>
            </a:pPr>
            <a:endParaRPr lang="en-US" altLang="en-US" sz="2200">
              <a:effectLst>
                <a:outerShdw blurRad="38100" dist="38100" dir="2700000" algn="tl">
                  <a:srgbClr val="000000"/>
                </a:outerShdw>
              </a:effectLst>
            </a:endParaRPr>
          </a:p>
          <a:p>
            <a:pPr>
              <a:lnSpc>
                <a:spcPct val="85000"/>
              </a:lnSpc>
              <a:spcBef>
                <a:spcPct val="35000"/>
              </a:spcBef>
            </a:pPr>
            <a:r>
              <a:rPr lang="en-US" altLang="en-US" sz="2200">
                <a:effectLst>
                  <a:outerShdw blurRad="38100" dist="38100" dir="2700000" algn="tl">
                    <a:srgbClr val="000000"/>
                  </a:outerShdw>
                </a:effectLst>
              </a:rPr>
              <a:t>SQL </a:t>
            </a:r>
          </a:p>
          <a:p>
            <a:pPr lvl="1">
              <a:lnSpc>
                <a:spcPct val="85000"/>
              </a:lnSpc>
              <a:spcBef>
                <a:spcPct val="35000"/>
              </a:spcBef>
              <a:buClr>
                <a:srgbClr val="FFCC00"/>
              </a:buClr>
              <a:buSzPct val="100000"/>
              <a:buFontTx/>
              <a:buChar char="•"/>
            </a:pPr>
            <a:r>
              <a:rPr lang="en-US" altLang="en-US" sz="2200">
                <a:effectLst>
                  <a:outerShdw blurRad="38100" dist="38100" dir="2700000" algn="tl">
                    <a:srgbClr val="000000"/>
                  </a:outerShdw>
                </a:effectLst>
              </a:rPr>
              <a:t>A language</a:t>
            </a:r>
          </a:p>
          <a:p>
            <a:pPr lvl="1">
              <a:lnSpc>
                <a:spcPct val="85000"/>
              </a:lnSpc>
              <a:spcBef>
                <a:spcPct val="35000"/>
              </a:spcBef>
              <a:buClr>
                <a:srgbClr val="FFCC00"/>
              </a:buClr>
              <a:buSzPct val="100000"/>
              <a:buFontTx/>
              <a:buChar char="•"/>
            </a:pPr>
            <a:r>
              <a:rPr lang="en-US" altLang="en-US" sz="2200">
                <a:effectLst>
                  <a:outerShdw blurRad="38100" dist="38100" dir="2700000" algn="tl">
                    <a:srgbClr val="000000"/>
                  </a:outerShdw>
                </a:effectLst>
              </a:rPr>
              <a:t>ANSI standard</a:t>
            </a:r>
          </a:p>
          <a:p>
            <a:pPr lvl="1">
              <a:lnSpc>
                <a:spcPct val="85000"/>
              </a:lnSpc>
              <a:spcBef>
                <a:spcPct val="35000"/>
              </a:spcBef>
              <a:buClr>
                <a:srgbClr val="FFCC00"/>
              </a:buClr>
              <a:buSzPct val="100000"/>
              <a:buFontTx/>
              <a:buChar char="•"/>
            </a:pPr>
            <a:r>
              <a:rPr lang="en-US" altLang="en-US" sz="2200">
                <a:effectLst>
                  <a:outerShdw blurRad="38100" dist="38100" dir="2700000" algn="tl">
                    <a:srgbClr val="000000"/>
                  </a:outerShdw>
                </a:effectLst>
              </a:rPr>
              <a:t>Keyword cannot be abbreviated</a:t>
            </a:r>
          </a:p>
          <a:p>
            <a:pPr lvl="1">
              <a:lnSpc>
                <a:spcPct val="85000"/>
              </a:lnSpc>
              <a:spcBef>
                <a:spcPct val="35000"/>
              </a:spcBef>
              <a:buClr>
                <a:srgbClr val="FFCC00"/>
              </a:buClr>
              <a:buSzPct val="100000"/>
              <a:buFontTx/>
              <a:buChar char="•"/>
            </a:pPr>
            <a:r>
              <a:rPr lang="en-US" altLang="en-US" sz="2200">
                <a:effectLst>
                  <a:outerShdw blurRad="38100" dist="38100" dir="2700000" algn="tl">
                    <a:srgbClr val="000000"/>
                  </a:outerShdw>
                </a:effectLst>
              </a:rPr>
              <a:t>Statements manipulate data and table definitions in the  database</a:t>
            </a:r>
          </a:p>
        </p:txBody>
      </p:sp>
      <p:sp>
        <p:nvSpPr>
          <p:cNvPr id="54279" name="Rectangle 7"/>
          <p:cNvSpPr>
            <a:spLocks noChangeArrowheads="1"/>
          </p:cNvSpPr>
          <p:nvPr/>
        </p:nvSpPr>
        <p:spPr bwMode="auto">
          <a:xfrm>
            <a:off x="4727575" y="1312863"/>
            <a:ext cx="3621088" cy="323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spcBef>
                <a:spcPct val="0"/>
              </a:spcBef>
              <a:tabLst>
                <a:tab pos="576263" algn="l"/>
              </a:tabLst>
              <a:defRPr>
                <a:solidFill>
                  <a:schemeClr val="tx1"/>
                </a:solidFill>
                <a:latin typeface="Arial" panose="020B0604020202020204" pitchFamily="34" charset="0"/>
              </a:defRPr>
            </a:lvl1pPr>
            <a:lvl2pPr marL="341313" indent="-227013" algn="l" defTabSz="346075">
              <a:spcBef>
                <a:spcPct val="0"/>
              </a:spcBef>
              <a:tabLst>
                <a:tab pos="576263" algn="l"/>
              </a:tabLst>
              <a:defRPr>
                <a:solidFill>
                  <a:schemeClr val="tx1"/>
                </a:solidFill>
                <a:latin typeface="Arial" panose="020B0604020202020204" pitchFamily="34" charset="0"/>
              </a:defRPr>
            </a:lvl2pPr>
            <a:lvl3pPr marL="741363" indent="-285750" algn="l" defTabSz="346075">
              <a:spcBef>
                <a:spcPct val="0"/>
              </a:spcBef>
              <a:tabLst>
                <a:tab pos="576263" algn="l"/>
              </a:tabLst>
              <a:defRPr>
                <a:solidFill>
                  <a:schemeClr val="tx1"/>
                </a:solidFill>
                <a:latin typeface="Arial" panose="020B0604020202020204" pitchFamily="34" charset="0"/>
              </a:defRPr>
            </a:lvl3pPr>
            <a:lvl4pPr marL="1600200" indent="-228600" algn="l" defTabSz="346075">
              <a:spcBef>
                <a:spcPct val="0"/>
              </a:spcBef>
              <a:tabLst>
                <a:tab pos="576263" algn="l"/>
              </a:tabLst>
              <a:defRPr>
                <a:solidFill>
                  <a:schemeClr val="tx1"/>
                </a:solidFill>
                <a:latin typeface="Arial" panose="020B0604020202020204" pitchFamily="34" charset="0"/>
              </a:defRPr>
            </a:lvl4pPr>
            <a:lvl5pPr marL="2057400" indent="-228600" algn="l" defTabSz="346075">
              <a:spcBef>
                <a:spcPct val="0"/>
              </a:spcBef>
              <a:tabLst>
                <a:tab pos="576263" algn="l"/>
              </a:tabLst>
              <a:defRPr>
                <a:solidFill>
                  <a:schemeClr val="tx1"/>
                </a:solidFill>
                <a:latin typeface="Arial" panose="020B0604020202020204" pitchFamily="34" charset="0"/>
              </a:defRPr>
            </a:lvl5pPr>
            <a:lvl6pPr marL="2514600" indent="-228600" defTabSz="346075" fontAlgn="base">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fontAlgn="base">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fontAlgn="base">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fontAlgn="base">
              <a:spcBef>
                <a:spcPct val="0"/>
              </a:spcBef>
              <a:spcAft>
                <a:spcPct val="0"/>
              </a:spcAft>
              <a:tabLst>
                <a:tab pos="576263" algn="l"/>
              </a:tabLst>
              <a:defRPr>
                <a:solidFill>
                  <a:schemeClr val="tx1"/>
                </a:solidFill>
                <a:latin typeface="Arial" panose="020B0604020202020204" pitchFamily="34" charset="0"/>
              </a:defRPr>
            </a:lvl9pPr>
          </a:lstStyle>
          <a:p>
            <a:pPr>
              <a:lnSpc>
                <a:spcPct val="85000"/>
              </a:lnSpc>
              <a:spcBef>
                <a:spcPct val="35000"/>
              </a:spcBef>
            </a:pPr>
            <a:endParaRPr lang="en-US" altLang="en-US" sz="2200">
              <a:effectLst>
                <a:outerShdw blurRad="38100" dist="38100" dir="2700000" algn="tl">
                  <a:srgbClr val="000000"/>
                </a:outerShdw>
              </a:effectLst>
            </a:endParaRPr>
          </a:p>
          <a:p>
            <a:pPr>
              <a:lnSpc>
                <a:spcPct val="85000"/>
              </a:lnSpc>
              <a:spcBef>
                <a:spcPct val="35000"/>
              </a:spcBef>
            </a:pPr>
            <a:r>
              <a:rPr lang="en-US" altLang="en-US" sz="2200">
                <a:effectLst>
                  <a:outerShdw blurRad="38100" dist="38100" dir="2700000" algn="tl">
                    <a:srgbClr val="000000"/>
                  </a:outerShdw>
                </a:effectLst>
              </a:rPr>
              <a:t>SQL*Plus</a:t>
            </a:r>
          </a:p>
          <a:p>
            <a:pPr lvl="1">
              <a:lnSpc>
                <a:spcPct val="85000"/>
              </a:lnSpc>
              <a:spcBef>
                <a:spcPct val="35000"/>
              </a:spcBef>
              <a:buClr>
                <a:srgbClr val="FFCC00"/>
              </a:buClr>
              <a:buSzPct val="100000"/>
              <a:buFontTx/>
              <a:buChar char="•"/>
            </a:pPr>
            <a:r>
              <a:rPr lang="en-US" altLang="en-US" sz="2200">
                <a:effectLst>
                  <a:outerShdw blurRad="38100" dist="38100" dir="2700000" algn="tl">
                    <a:srgbClr val="000000"/>
                  </a:outerShdw>
                </a:effectLst>
              </a:rPr>
              <a:t>An environment</a:t>
            </a:r>
          </a:p>
          <a:p>
            <a:pPr lvl="1">
              <a:lnSpc>
                <a:spcPct val="85000"/>
              </a:lnSpc>
              <a:spcBef>
                <a:spcPct val="35000"/>
              </a:spcBef>
              <a:buClr>
                <a:srgbClr val="FFCC00"/>
              </a:buClr>
              <a:buSzPct val="100000"/>
              <a:buFontTx/>
              <a:buChar char="•"/>
            </a:pPr>
            <a:r>
              <a:rPr lang="en-US" altLang="en-US" sz="2200">
                <a:effectLst>
                  <a:outerShdw blurRad="38100" dist="38100" dir="2700000" algn="tl">
                    <a:srgbClr val="000000"/>
                  </a:outerShdw>
                </a:effectLst>
              </a:rPr>
              <a:t>Oracle proprietary</a:t>
            </a:r>
          </a:p>
          <a:p>
            <a:pPr lvl="1">
              <a:lnSpc>
                <a:spcPct val="85000"/>
              </a:lnSpc>
              <a:spcBef>
                <a:spcPct val="35000"/>
              </a:spcBef>
              <a:buClr>
                <a:srgbClr val="FFCC00"/>
              </a:buClr>
              <a:buSzPct val="100000"/>
              <a:buFontTx/>
              <a:buChar char="•"/>
            </a:pPr>
            <a:r>
              <a:rPr lang="en-US" altLang="en-US" sz="2200">
                <a:effectLst>
                  <a:outerShdw blurRad="38100" dist="38100" dir="2700000" algn="tl">
                    <a:srgbClr val="000000"/>
                  </a:outerShdw>
                </a:effectLst>
              </a:rPr>
              <a:t>Keywords can be abbreviated</a:t>
            </a:r>
          </a:p>
          <a:p>
            <a:pPr lvl="1">
              <a:lnSpc>
                <a:spcPct val="85000"/>
              </a:lnSpc>
              <a:spcBef>
                <a:spcPct val="35000"/>
              </a:spcBef>
              <a:buClr>
                <a:srgbClr val="FFCC00"/>
              </a:buClr>
              <a:buSzPct val="100000"/>
              <a:buFontTx/>
              <a:buChar char="•"/>
            </a:pPr>
            <a:r>
              <a:rPr lang="en-US" altLang="en-US" sz="2200">
                <a:effectLst>
                  <a:outerShdw blurRad="38100" dist="38100" dir="2700000" algn="tl">
                    <a:srgbClr val="000000"/>
                  </a:outerShdw>
                </a:effectLst>
              </a:rPr>
              <a:t>Commands do not allow manipulation of values in the database</a:t>
            </a:r>
          </a:p>
        </p:txBody>
      </p:sp>
      <p:sp>
        <p:nvSpPr>
          <p:cNvPr id="54280" name="Rectangle 8"/>
          <p:cNvSpPr>
            <a:spLocks noChangeArrowheads="1"/>
          </p:cNvSpPr>
          <p:nvPr/>
        </p:nvSpPr>
        <p:spPr bwMode="blackWhite">
          <a:xfrm>
            <a:off x="2843213" y="4965700"/>
            <a:ext cx="1520825" cy="993775"/>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SQL</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buffer</a:t>
            </a:r>
          </a:p>
        </p:txBody>
      </p:sp>
      <p:sp>
        <p:nvSpPr>
          <p:cNvPr id="54281" name="Rectangle 9"/>
          <p:cNvSpPr>
            <a:spLocks noChangeArrowheads="1"/>
          </p:cNvSpPr>
          <p:nvPr/>
        </p:nvSpPr>
        <p:spPr bwMode="blackWhite">
          <a:xfrm>
            <a:off x="4719638" y="4965700"/>
            <a:ext cx="1520825" cy="9937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SQL*Plus</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commands</a:t>
            </a:r>
          </a:p>
        </p:txBody>
      </p:sp>
      <p:sp>
        <p:nvSpPr>
          <p:cNvPr id="54282" name="AutoShape 10"/>
          <p:cNvSpPr>
            <a:spLocks noChangeArrowheads="1"/>
          </p:cNvSpPr>
          <p:nvPr/>
        </p:nvSpPr>
        <p:spPr bwMode="blackWhite">
          <a:xfrm>
            <a:off x="6389688" y="5210175"/>
            <a:ext cx="388937" cy="490538"/>
          </a:xfrm>
          <a:prstGeom prst="rightArrow">
            <a:avLst>
              <a:gd name="adj1" fmla="val 75009"/>
              <a:gd name="adj2" fmla="val 50005"/>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4283" name="Rectangle 11"/>
          <p:cNvSpPr>
            <a:spLocks noChangeArrowheads="1"/>
          </p:cNvSpPr>
          <p:nvPr/>
        </p:nvSpPr>
        <p:spPr bwMode="blackWhite">
          <a:xfrm>
            <a:off x="6883400" y="4965700"/>
            <a:ext cx="1520825" cy="9937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SQL*Plus</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buffer</a:t>
            </a:r>
          </a:p>
        </p:txBody>
      </p:sp>
      <p:sp>
        <p:nvSpPr>
          <p:cNvPr id="54284" name="Freeform 12"/>
          <p:cNvSpPr>
            <a:spLocks/>
          </p:cNvSpPr>
          <p:nvPr/>
        </p:nvSpPr>
        <p:spPr bwMode="ltGray">
          <a:xfrm>
            <a:off x="3503613" y="5318125"/>
            <a:ext cx="968375" cy="966788"/>
          </a:xfrm>
          <a:custGeom>
            <a:avLst/>
            <a:gdLst>
              <a:gd name="T0" fmla="*/ 90 w 610"/>
              <a:gd name="T1" fmla="*/ 472 h 609"/>
              <a:gd name="T2" fmla="*/ 105 w 610"/>
              <a:gd name="T3" fmla="*/ 481 h 609"/>
              <a:gd name="T4" fmla="*/ 126 w 610"/>
              <a:gd name="T5" fmla="*/ 497 h 609"/>
              <a:gd name="T6" fmla="*/ 150 w 610"/>
              <a:gd name="T7" fmla="*/ 520 h 609"/>
              <a:gd name="T8" fmla="*/ 168 w 610"/>
              <a:gd name="T9" fmla="*/ 551 h 609"/>
              <a:gd name="T10" fmla="*/ 183 w 610"/>
              <a:gd name="T11" fmla="*/ 576 h 609"/>
              <a:gd name="T12" fmla="*/ 193 w 610"/>
              <a:gd name="T13" fmla="*/ 596 h 609"/>
              <a:gd name="T14" fmla="*/ 200 w 610"/>
              <a:gd name="T15" fmla="*/ 606 h 609"/>
              <a:gd name="T16" fmla="*/ 203 w 610"/>
              <a:gd name="T17" fmla="*/ 601 h 609"/>
              <a:gd name="T18" fmla="*/ 214 w 610"/>
              <a:gd name="T19" fmla="*/ 553 h 609"/>
              <a:gd name="T20" fmla="*/ 239 w 610"/>
              <a:gd name="T21" fmla="*/ 478 h 609"/>
              <a:gd name="T22" fmla="*/ 274 w 610"/>
              <a:gd name="T23" fmla="*/ 391 h 609"/>
              <a:gd name="T24" fmla="*/ 337 w 610"/>
              <a:gd name="T25" fmla="*/ 276 h 609"/>
              <a:gd name="T26" fmla="*/ 416 w 610"/>
              <a:gd name="T27" fmla="*/ 168 h 609"/>
              <a:gd name="T28" fmla="*/ 481 w 610"/>
              <a:gd name="T29" fmla="*/ 101 h 609"/>
              <a:gd name="T30" fmla="*/ 523 w 610"/>
              <a:gd name="T31" fmla="*/ 65 h 609"/>
              <a:gd name="T32" fmla="*/ 537 w 610"/>
              <a:gd name="T33" fmla="*/ 56 h 609"/>
              <a:gd name="T34" fmla="*/ 557 w 610"/>
              <a:gd name="T35" fmla="*/ 43 h 609"/>
              <a:gd name="T36" fmla="*/ 583 w 610"/>
              <a:gd name="T37" fmla="*/ 23 h 609"/>
              <a:gd name="T38" fmla="*/ 605 w 610"/>
              <a:gd name="T39" fmla="*/ 7 h 609"/>
              <a:gd name="T40" fmla="*/ 602 w 610"/>
              <a:gd name="T41" fmla="*/ 0 h 609"/>
              <a:gd name="T42" fmla="*/ 540 w 610"/>
              <a:gd name="T43" fmla="*/ 27 h 609"/>
              <a:gd name="T44" fmla="*/ 437 w 610"/>
              <a:gd name="T45" fmla="*/ 94 h 609"/>
              <a:gd name="T46" fmla="*/ 328 w 610"/>
              <a:gd name="T47" fmla="*/ 193 h 609"/>
              <a:gd name="T48" fmla="*/ 268 w 610"/>
              <a:gd name="T49" fmla="*/ 266 h 609"/>
              <a:gd name="T50" fmla="*/ 237 w 610"/>
              <a:gd name="T51" fmla="*/ 311 h 609"/>
              <a:gd name="T52" fmla="*/ 201 w 610"/>
              <a:gd name="T53" fmla="*/ 362 h 609"/>
              <a:gd name="T54" fmla="*/ 177 w 610"/>
              <a:gd name="T55" fmla="*/ 396 h 609"/>
              <a:gd name="T56" fmla="*/ 170 w 610"/>
              <a:gd name="T57" fmla="*/ 399 h 609"/>
              <a:gd name="T58" fmla="*/ 147 w 610"/>
              <a:gd name="T59" fmla="*/ 378 h 609"/>
              <a:gd name="T60" fmla="*/ 112 w 610"/>
              <a:gd name="T61" fmla="*/ 353 h 609"/>
              <a:gd name="T62" fmla="*/ 75 w 610"/>
              <a:gd name="T63" fmla="*/ 340 h 609"/>
              <a:gd name="T64" fmla="*/ 43 w 610"/>
              <a:gd name="T65" fmla="*/ 356 h 609"/>
              <a:gd name="T66" fmla="*/ 21 w 610"/>
              <a:gd name="T67" fmla="*/ 383 h 609"/>
              <a:gd name="T68" fmla="*/ 7 w 610"/>
              <a:gd name="T69" fmla="*/ 411 h 609"/>
              <a:gd name="T70" fmla="*/ 1 w 610"/>
              <a:gd name="T71" fmla="*/ 431 h 609"/>
              <a:gd name="T72" fmla="*/ 88 w 610"/>
              <a:gd name="T73" fmla="*/ 470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0" h="609">
                <a:moveTo>
                  <a:pt x="88" y="470"/>
                </a:moveTo>
                <a:lnTo>
                  <a:pt x="90" y="472"/>
                </a:lnTo>
                <a:lnTo>
                  <a:pt x="96" y="476"/>
                </a:lnTo>
                <a:lnTo>
                  <a:pt x="105" y="481"/>
                </a:lnTo>
                <a:lnTo>
                  <a:pt x="116" y="487"/>
                </a:lnTo>
                <a:lnTo>
                  <a:pt x="126" y="497"/>
                </a:lnTo>
                <a:lnTo>
                  <a:pt x="138" y="509"/>
                </a:lnTo>
                <a:lnTo>
                  <a:pt x="150" y="520"/>
                </a:lnTo>
                <a:lnTo>
                  <a:pt x="159" y="535"/>
                </a:lnTo>
                <a:lnTo>
                  <a:pt x="168" y="551"/>
                </a:lnTo>
                <a:lnTo>
                  <a:pt x="176" y="564"/>
                </a:lnTo>
                <a:lnTo>
                  <a:pt x="183" y="576"/>
                </a:lnTo>
                <a:lnTo>
                  <a:pt x="189" y="586"/>
                </a:lnTo>
                <a:lnTo>
                  <a:pt x="193" y="596"/>
                </a:lnTo>
                <a:lnTo>
                  <a:pt x="197" y="601"/>
                </a:lnTo>
                <a:lnTo>
                  <a:pt x="200" y="606"/>
                </a:lnTo>
                <a:lnTo>
                  <a:pt x="200" y="608"/>
                </a:lnTo>
                <a:lnTo>
                  <a:pt x="203" y="601"/>
                </a:lnTo>
                <a:lnTo>
                  <a:pt x="206" y="582"/>
                </a:lnTo>
                <a:lnTo>
                  <a:pt x="214" y="553"/>
                </a:lnTo>
                <a:lnTo>
                  <a:pt x="226" y="519"/>
                </a:lnTo>
                <a:lnTo>
                  <a:pt x="239" y="478"/>
                </a:lnTo>
                <a:lnTo>
                  <a:pt x="255" y="435"/>
                </a:lnTo>
                <a:lnTo>
                  <a:pt x="274" y="391"/>
                </a:lnTo>
                <a:lnTo>
                  <a:pt x="296" y="348"/>
                </a:lnTo>
                <a:lnTo>
                  <a:pt x="337" y="276"/>
                </a:lnTo>
                <a:lnTo>
                  <a:pt x="378" y="217"/>
                </a:lnTo>
                <a:lnTo>
                  <a:pt x="416" y="168"/>
                </a:lnTo>
                <a:lnTo>
                  <a:pt x="450" y="130"/>
                </a:lnTo>
                <a:lnTo>
                  <a:pt x="481" y="101"/>
                </a:lnTo>
                <a:lnTo>
                  <a:pt x="504" y="80"/>
                </a:lnTo>
                <a:lnTo>
                  <a:pt x="523" y="65"/>
                </a:lnTo>
                <a:lnTo>
                  <a:pt x="533" y="59"/>
                </a:lnTo>
                <a:lnTo>
                  <a:pt x="537" y="56"/>
                </a:lnTo>
                <a:lnTo>
                  <a:pt x="545" y="51"/>
                </a:lnTo>
                <a:lnTo>
                  <a:pt x="557" y="43"/>
                </a:lnTo>
                <a:lnTo>
                  <a:pt x="570" y="34"/>
                </a:lnTo>
                <a:lnTo>
                  <a:pt x="583" y="23"/>
                </a:lnTo>
                <a:lnTo>
                  <a:pt x="595" y="15"/>
                </a:lnTo>
                <a:lnTo>
                  <a:pt x="605" y="7"/>
                </a:lnTo>
                <a:lnTo>
                  <a:pt x="609" y="3"/>
                </a:lnTo>
                <a:lnTo>
                  <a:pt x="602" y="0"/>
                </a:lnTo>
                <a:lnTo>
                  <a:pt x="577" y="7"/>
                </a:lnTo>
                <a:lnTo>
                  <a:pt x="540" y="27"/>
                </a:lnTo>
                <a:lnTo>
                  <a:pt x="491" y="56"/>
                </a:lnTo>
                <a:lnTo>
                  <a:pt x="437" y="94"/>
                </a:lnTo>
                <a:lnTo>
                  <a:pt x="382" y="141"/>
                </a:lnTo>
                <a:lnTo>
                  <a:pt x="328" y="193"/>
                </a:lnTo>
                <a:lnTo>
                  <a:pt x="279" y="253"/>
                </a:lnTo>
                <a:lnTo>
                  <a:pt x="268" y="266"/>
                </a:lnTo>
                <a:lnTo>
                  <a:pt x="254" y="287"/>
                </a:lnTo>
                <a:lnTo>
                  <a:pt x="237" y="311"/>
                </a:lnTo>
                <a:lnTo>
                  <a:pt x="218" y="337"/>
                </a:lnTo>
                <a:lnTo>
                  <a:pt x="201" y="362"/>
                </a:lnTo>
                <a:lnTo>
                  <a:pt x="187" y="382"/>
                </a:lnTo>
                <a:lnTo>
                  <a:pt x="177" y="396"/>
                </a:lnTo>
                <a:lnTo>
                  <a:pt x="174" y="403"/>
                </a:lnTo>
                <a:lnTo>
                  <a:pt x="170" y="399"/>
                </a:lnTo>
                <a:lnTo>
                  <a:pt x="160" y="390"/>
                </a:lnTo>
                <a:lnTo>
                  <a:pt x="147" y="378"/>
                </a:lnTo>
                <a:lnTo>
                  <a:pt x="130" y="365"/>
                </a:lnTo>
                <a:lnTo>
                  <a:pt x="112" y="353"/>
                </a:lnTo>
                <a:lnTo>
                  <a:pt x="93" y="344"/>
                </a:lnTo>
                <a:lnTo>
                  <a:pt x="75" y="340"/>
                </a:lnTo>
                <a:lnTo>
                  <a:pt x="58" y="345"/>
                </a:lnTo>
                <a:lnTo>
                  <a:pt x="43" y="356"/>
                </a:lnTo>
                <a:lnTo>
                  <a:pt x="31" y="369"/>
                </a:lnTo>
                <a:lnTo>
                  <a:pt x="21" y="383"/>
                </a:lnTo>
                <a:lnTo>
                  <a:pt x="13" y="398"/>
                </a:lnTo>
                <a:lnTo>
                  <a:pt x="7" y="411"/>
                </a:lnTo>
                <a:lnTo>
                  <a:pt x="3" y="423"/>
                </a:lnTo>
                <a:lnTo>
                  <a:pt x="1" y="431"/>
                </a:lnTo>
                <a:lnTo>
                  <a:pt x="0" y="433"/>
                </a:lnTo>
                <a:lnTo>
                  <a:pt x="88" y="470"/>
                </a:lnTo>
              </a:path>
            </a:pathLst>
          </a:custGeom>
          <a:solidFill>
            <a:srgbClr val="CC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pic>
        <p:nvPicPr>
          <p:cNvPr id="542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2450" y="4683125"/>
            <a:ext cx="1576388" cy="1576388"/>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4292" name="Group 20"/>
          <p:cNvGrpSpPr>
            <a:grpSpLocks/>
          </p:cNvGrpSpPr>
          <p:nvPr/>
        </p:nvGrpSpPr>
        <p:grpSpPr bwMode="auto">
          <a:xfrm>
            <a:off x="8386763" y="6324600"/>
            <a:ext cx="414337" cy="292100"/>
            <a:chOff x="5283" y="3984"/>
            <a:chExt cx="261" cy="184"/>
          </a:xfrm>
        </p:grpSpPr>
        <p:sp>
          <p:nvSpPr>
            <p:cNvPr id="54286" name="Rectangle 1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7" name="Rectangle 1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54288" name="Rectangle 1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9" name="Freeform 1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0" name="Freeform 1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54291" name="Freeform 1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22325" y="1395413"/>
            <a:ext cx="7385050" cy="4645025"/>
          </a:xfrm>
          <a:noFill/>
          <a:ln/>
        </p:spPr>
        <p:txBody>
          <a:bodyPr/>
          <a:lstStyle/>
          <a:p>
            <a:pPr lvl="1"/>
            <a:r>
              <a:rPr lang="en-US" altLang="en-US"/>
              <a:t>Log in to SQL*Plus.</a:t>
            </a:r>
          </a:p>
          <a:p>
            <a:pPr lvl="1"/>
            <a:r>
              <a:rPr lang="en-US" altLang="en-US"/>
              <a:t>Describe the table structure.</a:t>
            </a:r>
          </a:p>
          <a:p>
            <a:pPr lvl="1"/>
            <a:r>
              <a:rPr lang="en-US" altLang="en-US"/>
              <a:t>Edit your SQL statement.</a:t>
            </a:r>
          </a:p>
          <a:p>
            <a:pPr lvl="1"/>
            <a:r>
              <a:rPr lang="en-US" altLang="en-US"/>
              <a:t>Execute SQL from SQL*Plus.</a:t>
            </a:r>
          </a:p>
          <a:p>
            <a:pPr lvl="1"/>
            <a:r>
              <a:rPr lang="en-US" altLang="en-US"/>
              <a:t>Save SQL statements to files and append SQL statements to files.</a:t>
            </a:r>
          </a:p>
          <a:p>
            <a:pPr lvl="1"/>
            <a:r>
              <a:rPr lang="en-US" altLang="en-US"/>
              <a:t>Execute saved files.</a:t>
            </a:r>
          </a:p>
          <a:p>
            <a:pPr lvl="1"/>
            <a:r>
              <a:rPr lang="en-US" altLang="en-US"/>
              <a:t>Load commands from file to buffer</a:t>
            </a:r>
            <a:br>
              <a:rPr lang="en-US" altLang="en-US"/>
            </a:br>
            <a:r>
              <a:rPr lang="en-US" altLang="en-US"/>
              <a:t>to edit.</a:t>
            </a:r>
          </a:p>
        </p:txBody>
      </p:sp>
      <p:sp>
        <p:nvSpPr>
          <p:cNvPr id="56323" name="Rectangle 3"/>
          <p:cNvSpPr>
            <a:spLocks noGrp="1" noChangeArrowheads="1"/>
          </p:cNvSpPr>
          <p:nvPr>
            <p:ph type="title"/>
          </p:nvPr>
        </p:nvSpPr>
        <p:spPr>
          <a:noFill/>
          <a:ln/>
        </p:spPr>
        <p:txBody>
          <a:bodyPr/>
          <a:lstStyle/>
          <a:p>
            <a:r>
              <a:rPr lang="en-US" altLang="en-US"/>
              <a:t>Overview of SQL*Plus</a:t>
            </a:r>
          </a:p>
        </p:txBody>
      </p:sp>
      <p:grpSp>
        <p:nvGrpSpPr>
          <p:cNvPr id="56330" name="Group 10"/>
          <p:cNvGrpSpPr>
            <a:grpSpLocks/>
          </p:cNvGrpSpPr>
          <p:nvPr/>
        </p:nvGrpSpPr>
        <p:grpSpPr bwMode="auto">
          <a:xfrm>
            <a:off x="8386763" y="6324600"/>
            <a:ext cx="414337" cy="292100"/>
            <a:chOff x="5283" y="3984"/>
            <a:chExt cx="261" cy="184"/>
          </a:xfrm>
        </p:grpSpPr>
        <p:sp>
          <p:nvSpPr>
            <p:cNvPr id="56324"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56326"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8"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56329"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blackWhite">
          <a:xfrm>
            <a:off x="1339850" y="5087938"/>
            <a:ext cx="6702425" cy="939800"/>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Rectangle 3"/>
          <p:cNvSpPr>
            <a:spLocks noGrp="1" noChangeArrowheads="1"/>
          </p:cNvSpPr>
          <p:nvPr>
            <p:ph type="title"/>
          </p:nvPr>
        </p:nvSpPr>
        <p:spPr>
          <a:noFill/>
          <a:ln/>
        </p:spPr>
        <p:txBody>
          <a:bodyPr/>
          <a:lstStyle/>
          <a:p>
            <a:r>
              <a:rPr lang="en-US" altLang="en-US"/>
              <a:t>Logging In to SQL*Plus</a:t>
            </a:r>
          </a:p>
        </p:txBody>
      </p:sp>
      <p:sp>
        <p:nvSpPr>
          <p:cNvPr id="58372" name="Rectangle 4"/>
          <p:cNvSpPr>
            <a:spLocks noGrp="1" noChangeArrowheads="1"/>
          </p:cNvSpPr>
          <p:nvPr>
            <p:ph type="body" idx="1"/>
          </p:nvPr>
        </p:nvSpPr>
        <p:spPr>
          <a:xfrm>
            <a:off x="898525" y="1300163"/>
            <a:ext cx="7385050" cy="4772025"/>
          </a:xfrm>
          <a:noFill/>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a:lstStyle/>
          <a:p>
            <a:pPr lvl="1"/>
            <a:r>
              <a:rPr lang="en-US" altLang="en-US">
                <a:effectLst>
                  <a:outerShdw blurRad="38100" dist="38100" dir="2700000" algn="tl">
                    <a:srgbClr val="000000"/>
                  </a:outerShdw>
                </a:effectLst>
              </a:rPr>
              <a:t>From Windows environment:</a:t>
            </a:r>
            <a:endParaRPr lang="en-US" altLang="en-US"/>
          </a:p>
          <a:p>
            <a:pPr marL="1200150" lvl="2" indent="-744538">
              <a:buFontTx/>
              <a:buNone/>
            </a:pPr>
            <a:r>
              <a:rPr lang="en-US" altLang="en-US"/>
              <a:t>   </a:t>
            </a:r>
          </a:p>
          <a:p>
            <a:pPr lvl="1">
              <a:buFontTx/>
              <a:buNone/>
            </a:pPr>
            <a:r>
              <a:rPr lang="en-US" altLang="en-US"/>
              <a:t> </a:t>
            </a:r>
          </a:p>
          <a:p>
            <a:pPr lvl="1">
              <a:buFontTx/>
              <a:buNone/>
            </a:pPr>
            <a:endParaRPr lang="en-US" altLang="en-US"/>
          </a:p>
          <a:p>
            <a:pPr lvl="1">
              <a:buFontTx/>
              <a:buNone/>
            </a:pPr>
            <a:endParaRPr lang="en-US" altLang="en-US"/>
          </a:p>
          <a:p>
            <a:pPr lvl="1">
              <a:buFontTx/>
              <a:buNone/>
            </a:pPr>
            <a:endParaRPr lang="en-US" altLang="en-US"/>
          </a:p>
          <a:p>
            <a:pPr lvl="1"/>
            <a:r>
              <a:rPr lang="en-US" altLang="en-US">
                <a:effectLst>
                  <a:outerShdw blurRad="38100" dist="38100" dir="2700000" algn="tl">
                    <a:srgbClr val="000000"/>
                  </a:outerShdw>
                </a:effectLst>
              </a:rPr>
              <a:t>From command line:</a:t>
            </a:r>
            <a:endParaRPr lang="en-US" altLang="en-US"/>
          </a:p>
          <a:p>
            <a:pPr marL="1200150" lvl="2" indent="-744538">
              <a:spcBef>
                <a:spcPct val="15000"/>
              </a:spcBef>
              <a:buFontTx/>
              <a:buNone/>
            </a:pPr>
            <a:r>
              <a:rPr lang="en-US" altLang="en-US">
                <a:effectLst>
                  <a:outerShdw blurRad="38100" dist="38100" dir="2700000" algn="tl">
                    <a:srgbClr val="000000"/>
                  </a:outerShdw>
                </a:effectLst>
              </a:rPr>
              <a:t> sqlplus [</a:t>
            </a:r>
            <a:r>
              <a:rPr lang="en-US" altLang="en-US" i="1">
                <a:effectLst>
                  <a:outerShdw blurRad="38100" dist="38100" dir="2700000" algn="tl">
                    <a:srgbClr val="000000"/>
                  </a:outerShdw>
                </a:effectLst>
              </a:rPr>
              <a:t>username</a:t>
            </a:r>
            <a:r>
              <a:rPr lang="en-US" altLang="en-US">
                <a:effectLst>
                  <a:outerShdw blurRad="38100" dist="38100" dir="2700000" algn="tl">
                    <a:srgbClr val="000000"/>
                  </a:outerShdw>
                </a:effectLst>
              </a:rPr>
              <a:t>[/</a:t>
            </a:r>
            <a:r>
              <a:rPr lang="en-US" altLang="en-US" i="1">
                <a:effectLst>
                  <a:outerShdw blurRad="38100" dist="38100" dir="2700000" algn="tl">
                    <a:srgbClr val="000000"/>
                  </a:outerShdw>
                </a:effectLst>
              </a:rPr>
              <a:t>password </a:t>
            </a:r>
            <a:r>
              <a:rPr lang="en-US" altLang="en-US">
                <a:effectLst>
                  <a:outerShdw blurRad="38100" dist="38100" dir="2700000" algn="tl">
                    <a:srgbClr val="000000"/>
                  </a:outerShdw>
                </a:effectLst>
              </a:rPr>
              <a:t>	</a:t>
            </a:r>
          </a:p>
          <a:p>
            <a:pPr marL="1200150" lvl="2" indent="-744538">
              <a:spcBef>
                <a:spcPct val="15000"/>
              </a:spcBef>
              <a:buFontTx/>
              <a:buNone/>
            </a:pPr>
            <a:r>
              <a:rPr lang="en-US" altLang="en-US">
                <a:effectLst>
                  <a:outerShdw blurRad="38100" dist="38100" dir="2700000" algn="tl">
                    <a:srgbClr val="000000"/>
                  </a:outerShdw>
                </a:effectLst>
              </a:rPr>
              <a:t>               [@</a:t>
            </a:r>
            <a:r>
              <a:rPr lang="en-US" altLang="en-US" i="1">
                <a:effectLst>
                  <a:outerShdw blurRad="38100" dist="38100" dir="2700000" algn="tl">
                    <a:srgbClr val="000000"/>
                  </a:outerShdw>
                </a:effectLst>
              </a:rPr>
              <a:t>database</a:t>
            </a:r>
            <a:r>
              <a:rPr lang="en-US" altLang="en-US">
                <a:effectLst>
                  <a:outerShdw blurRad="38100" dist="38100" dir="2700000" algn="tl">
                    <a:srgbClr val="000000"/>
                  </a:outerShdw>
                </a:effectLst>
              </a:rPr>
              <a:t>]]]</a:t>
            </a:r>
          </a:p>
        </p:txBody>
      </p:sp>
      <p:pic>
        <p:nvPicPr>
          <p:cNvPr id="58373"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5" y="1855788"/>
            <a:ext cx="4219575"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8380" name="Group 12"/>
          <p:cNvGrpSpPr>
            <a:grpSpLocks/>
          </p:cNvGrpSpPr>
          <p:nvPr/>
        </p:nvGrpSpPr>
        <p:grpSpPr bwMode="auto">
          <a:xfrm>
            <a:off x="8386763" y="6324600"/>
            <a:ext cx="414337" cy="292100"/>
            <a:chOff x="5283" y="3984"/>
            <a:chExt cx="261" cy="184"/>
          </a:xfrm>
        </p:grpSpPr>
        <p:sp>
          <p:nvSpPr>
            <p:cNvPr id="58374" name="Rectangle 6"/>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 name="Rectangle 7"/>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58376" name="Rectangle 8"/>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7" name="Freeform 9"/>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8" name="Freeform 10"/>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58379" name="Freeform 11"/>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8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altLang="en-US"/>
              <a:t>Displaying Table Structure</a:t>
            </a:r>
          </a:p>
        </p:txBody>
      </p:sp>
      <p:sp>
        <p:nvSpPr>
          <p:cNvPr id="60419" name="Rectangle 3"/>
          <p:cNvSpPr>
            <a:spLocks noGrp="1" noChangeArrowheads="1"/>
          </p:cNvSpPr>
          <p:nvPr>
            <p:ph type="body" idx="1"/>
          </p:nvPr>
        </p:nvSpPr>
        <p:spPr>
          <a:xfrm>
            <a:off x="860425" y="1795463"/>
            <a:ext cx="7385050" cy="904875"/>
          </a:xfrm>
          <a:noFill/>
          <a:ln/>
        </p:spPr>
        <p:txBody>
          <a:bodyPr/>
          <a:lstStyle/>
          <a:p>
            <a:r>
              <a:rPr lang="en-US" altLang="en-US"/>
              <a:t>Use the SQL*Plus DESCRIBE command to display the structure of a table.</a:t>
            </a:r>
          </a:p>
        </p:txBody>
      </p:sp>
      <p:sp>
        <p:nvSpPr>
          <p:cNvPr id="60420" name="Rectangle 4"/>
          <p:cNvSpPr>
            <a:spLocks noChangeArrowheads="1"/>
          </p:cNvSpPr>
          <p:nvPr/>
        </p:nvSpPr>
        <p:spPr bwMode="blackWhite">
          <a:xfrm>
            <a:off x="935038" y="3003550"/>
            <a:ext cx="7289800" cy="396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DESC[RIBE] </a:t>
            </a:r>
            <a:r>
              <a:rPr lang="en-US" altLang="en-US" sz="1800" i="1">
                <a:solidFill>
                  <a:srgbClr val="000000"/>
                </a:solidFill>
                <a:latin typeface="Courier New" panose="02070309020205020404" pitchFamily="49" charset="0"/>
              </a:rPr>
              <a:t>tablename</a:t>
            </a:r>
          </a:p>
        </p:txBody>
      </p:sp>
      <p:grpSp>
        <p:nvGrpSpPr>
          <p:cNvPr id="60427" name="Group 11"/>
          <p:cNvGrpSpPr>
            <a:grpSpLocks/>
          </p:cNvGrpSpPr>
          <p:nvPr/>
        </p:nvGrpSpPr>
        <p:grpSpPr bwMode="auto">
          <a:xfrm>
            <a:off x="8386763" y="6324600"/>
            <a:ext cx="414337" cy="292100"/>
            <a:chOff x="5283" y="3984"/>
            <a:chExt cx="261" cy="184"/>
          </a:xfrm>
        </p:grpSpPr>
        <p:sp>
          <p:nvSpPr>
            <p:cNvPr id="60421" name="Rectangle 5"/>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2" name="Rectangle 6"/>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60423" name="Rectangle 7"/>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4" name="Freeform 8"/>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5" name="Freeform 9"/>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60426" name="Freeform 10"/>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0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a:lstStyle/>
          <a:p>
            <a:r>
              <a:rPr lang="en-US" altLang="en-US"/>
              <a:t>Displaying Table Structure</a:t>
            </a:r>
          </a:p>
        </p:txBody>
      </p:sp>
      <p:sp>
        <p:nvSpPr>
          <p:cNvPr id="62467" name="Rectangle 3"/>
          <p:cNvSpPr>
            <a:spLocks noChangeArrowheads="1"/>
          </p:cNvSpPr>
          <p:nvPr/>
        </p:nvSpPr>
        <p:spPr bwMode="blackWhite">
          <a:xfrm>
            <a:off x="1017588" y="1830388"/>
            <a:ext cx="7050087" cy="396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DESCRIBE dept</a:t>
            </a:r>
          </a:p>
        </p:txBody>
      </p:sp>
      <p:sp>
        <p:nvSpPr>
          <p:cNvPr id="62468" name="Rectangle 4"/>
          <p:cNvSpPr>
            <a:spLocks noChangeArrowheads="1"/>
          </p:cNvSpPr>
          <p:nvPr/>
        </p:nvSpPr>
        <p:spPr bwMode="blackWhite">
          <a:xfrm>
            <a:off x="1047750" y="2541588"/>
            <a:ext cx="6988175" cy="1490662"/>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Name              Null?    Type</a:t>
            </a:r>
          </a:p>
          <a:p>
            <a:pPr algn="l">
              <a:lnSpc>
                <a:spcPct val="100000"/>
              </a:lnSpc>
              <a:spcBef>
                <a:spcPct val="0"/>
              </a:spcBef>
            </a:pPr>
            <a:r>
              <a:rPr lang="en-US" altLang="en-US" sz="1800">
                <a:solidFill>
                  <a:srgbClr val="000000"/>
                </a:solidFill>
                <a:latin typeface="Courier New" panose="02070309020205020404" pitchFamily="49" charset="0"/>
              </a:rPr>
              <a:t>----------------- -------- ------------</a:t>
            </a:r>
          </a:p>
          <a:p>
            <a:pPr algn="l">
              <a:lnSpc>
                <a:spcPct val="100000"/>
              </a:lnSpc>
              <a:spcBef>
                <a:spcPct val="0"/>
              </a:spcBef>
            </a:pPr>
            <a:r>
              <a:rPr lang="en-US" altLang="en-US" sz="1800">
                <a:solidFill>
                  <a:srgbClr val="000000"/>
                </a:solidFill>
                <a:latin typeface="Courier New" panose="02070309020205020404" pitchFamily="49" charset="0"/>
              </a:rPr>
              <a:t>DEPTNO            NOT NULL NUMBER(2)</a:t>
            </a:r>
          </a:p>
          <a:p>
            <a:pPr algn="l">
              <a:lnSpc>
                <a:spcPct val="100000"/>
              </a:lnSpc>
              <a:spcBef>
                <a:spcPct val="0"/>
              </a:spcBef>
            </a:pPr>
            <a:r>
              <a:rPr lang="en-US" altLang="en-US" sz="1800">
                <a:solidFill>
                  <a:srgbClr val="000000"/>
                </a:solidFill>
                <a:latin typeface="Courier New" panose="02070309020205020404" pitchFamily="49" charset="0"/>
              </a:rPr>
              <a:t>DNAME                      VARCHAR2(14)</a:t>
            </a:r>
          </a:p>
          <a:p>
            <a:pPr algn="l">
              <a:lnSpc>
                <a:spcPct val="100000"/>
              </a:lnSpc>
              <a:spcBef>
                <a:spcPct val="0"/>
              </a:spcBef>
            </a:pPr>
            <a:r>
              <a:rPr lang="en-US" altLang="en-US" sz="1800">
                <a:solidFill>
                  <a:srgbClr val="000000"/>
                </a:solidFill>
                <a:latin typeface="Courier New" panose="02070309020205020404" pitchFamily="49" charset="0"/>
              </a:rPr>
              <a:t>LOC                        VARCHAR2(13)</a:t>
            </a:r>
          </a:p>
        </p:txBody>
      </p:sp>
      <p:grpSp>
        <p:nvGrpSpPr>
          <p:cNvPr id="62475" name="Group 11"/>
          <p:cNvGrpSpPr>
            <a:grpSpLocks/>
          </p:cNvGrpSpPr>
          <p:nvPr/>
        </p:nvGrpSpPr>
        <p:grpSpPr bwMode="auto">
          <a:xfrm>
            <a:off x="8386763" y="6324600"/>
            <a:ext cx="414337" cy="292100"/>
            <a:chOff x="5283" y="3984"/>
            <a:chExt cx="261" cy="184"/>
          </a:xfrm>
        </p:grpSpPr>
        <p:sp>
          <p:nvSpPr>
            <p:cNvPr id="62469" name="Rectangle 5"/>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Rectangle 6"/>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62471" name="Rectangle 7"/>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 name="Freeform 8"/>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Freeform 9"/>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62474" name="Freeform 10"/>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2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9219" name="Rectangle 3"/>
          <p:cNvSpPr>
            <a:spLocks noChangeArrowheads="1"/>
          </p:cNvSpPr>
          <p:nvPr/>
        </p:nvSpPr>
        <p:spPr bwMode="blackWhite">
          <a:xfrm>
            <a:off x="1646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9223" name="Group 7"/>
          <p:cNvGrpSpPr>
            <a:grpSpLocks/>
          </p:cNvGrpSpPr>
          <p:nvPr/>
        </p:nvGrpSpPr>
        <p:grpSpPr bwMode="auto">
          <a:xfrm>
            <a:off x="1655763" y="2368550"/>
            <a:ext cx="1825625" cy="1066800"/>
            <a:chOff x="1043" y="1492"/>
            <a:chExt cx="1150" cy="672"/>
          </a:xfrm>
        </p:grpSpPr>
        <p:sp>
          <p:nvSpPr>
            <p:cNvPr id="9220" name="Rectangle 4"/>
            <p:cNvSpPr>
              <a:spLocks noChangeArrowheads="1"/>
            </p:cNvSpPr>
            <p:nvPr/>
          </p:nvSpPr>
          <p:spPr bwMode="ltGray">
            <a:xfrm>
              <a:off x="1043" y="1684"/>
              <a:ext cx="1150" cy="91"/>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Rectangle 5"/>
            <p:cNvSpPr>
              <a:spLocks noChangeArrowheads="1"/>
            </p:cNvSpPr>
            <p:nvPr/>
          </p:nvSpPr>
          <p:spPr bwMode="ltGray">
            <a:xfrm>
              <a:off x="1043" y="1969"/>
              <a:ext cx="1150" cy="195"/>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6"/>
            <p:cNvSpPr>
              <a:spLocks noChangeArrowheads="1"/>
            </p:cNvSpPr>
            <p:nvPr/>
          </p:nvSpPr>
          <p:spPr bwMode="ltGray">
            <a:xfrm>
              <a:off x="1043" y="1492"/>
              <a:ext cx="1150" cy="85"/>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24" name="Line 8"/>
          <p:cNvSpPr>
            <a:spLocks noChangeShapeType="1"/>
          </p:cNvSpPr>
          <p:nvPr/>
        </p:nvSpPr>
        <p:spPr bwMode="auto">
          <a:xfrm>
            <a:off x="2614613" y="21923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9"/>
          <p:cNvSpPr>
            <a:spLocks noChangeShapeType="1"/>
          </p:cNvSpPr>
          <p:nvPr/>
        </p:nvSpPr>
        <p:spPr bwMode="auto">
          <a:xfrm>
            <a:off x="1919288" y="21923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10"/>
          <p:cNvSpPr>
            <a:spLocks noChangeShapeType="1"/>
          </p:cNvSpPr>
          <p:nvPr/>
        </p:nvSpPr>
        <p:spPr bwMode="auto">
          <a:xfrm>
            <a:off x="1633538" y="23637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11"/>
          <p:cNvSpPr>
            <a:spLocks noChangeShapeType="1"/>
          </p:cNvSpPr>
          <p:nvPr/>
        </p:nvSpPr>
        <p:spPr bwMode="auto">
          <a:xfrm>
            <a:off x="1633538" y="25161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Line 12"/>
          <p:cNvSpPr>
            <a:spLocks noChangeShapeType="1"/>
          </p:cNvSpPr>
          <p:nvPr/>
        </p:nvSpPr>
        <p:spPr bwMode="auto">
          <a:xfrm>
            <a:off x="1633538" y="26685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Line 13"/>
          <p:cNvSpPr>
            <a:spLocks noChangeShapeType="1"/>
          </p:cNvSpPr>
          <p:nvPr/>
        </p:nvSpPr>
        <p:spPr bwMode="auto">
          <a:xfrm>
            <a:off x="1633538" y="28209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14"/>
          <p:cNvSpPr>
            <a:spLocks noChangeShapeType="1"/>
          </p:cNvSpPr>
          <p:nvPr/>
        </p:nvSpPr>
        <p:spPr bwMode="auto">
          <a:xfrm>
            <a:off x="1633538" y="29733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Line 15"/>
          <p:cNvSpPr>
            <a:spLocks noChangeShapeType="1"/>
          </p:cNvSpPr>
          <p:nvPr/>
        </p:nvSpPr>
        <p:spPr bwMode="auto">
          <a:xfrm>
            <a:off x="1633538" y="31257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16"/>
          <p:cNvSpPr>
            <a:spLocks noChangeShapeType="1"/>
          </p:cNvSpPr>
          <p:nvPr/>
        </p:nvSpPr>
        <p:spPr bwMode="auto">
          <a:xfrm>
            <a:off x="1633538" y="32781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Line 17"/>
          <p:cNvSpPr>
            <a:spLocks noChangeShapeType="1"/>
          </p:cNvSpPr>
          <p:nvPr/>
        </p:nvSpPr>
        <p:spPr bwMode="auto">
          <a:xfrm>
            <a:off x="1633538" y="34305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Line 18"/>
          <p:cNvSpPr>
            <a:spLocks noChangeShapeType="1"/>
          </p:cNvSpPr>
          <p:nvPr/>
        </p:nvSpPr>
        <p:spPr bwMode="auto">
          <a:xfrm>
            <a:off x="2886075" y="21923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Line 19"/>
          <p:cNvSpPr>
            <a:spLocks noChangeShapeType="1"/>
          </p:cNvSpPr>
          <p:nvPr/>
        </p:nvSpPr>
        <p:spPr bwMode="auto">
          <a:xfrm>
            <a:off x="3211513" y="2190750"/>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Rectangle 20"/>
          <p:cNvSpPr>
            <a:spLocks noGrp="1" noChangeArrowheads="1"/>
          </p:cNvSpPr>
          <p:nvPr>
            <p:ph type="title"/>
          </p:nvPr>
        </p:nvSpPr>
        <p:spPr>
          <a:noFill/>
          <a:ln/>
        </p:spPr>
        <p:txBody>
          <a:bodyPr/>
          <a:lstStyle/>
          <a:p>
            <a:r>
              <a:rPr lang="en-US" altLang="en-US"/>
              <a:t>Capabilities of SQL SELECT Statements</a:t>
            </a:r>
          </a:p>
        </p:txBody>
      </p:sp>
      <p:sp>
        <p:nvSpPr>
          <p:cNvPr id="9237" name="Rectangle 21"/>
          <p:cNvSpPr>
            <a:spLocks noChangeArrowheads="1"/>
          </p:cNvSpPr>
          <p:nvPr/>
        </p:nvSpPr>
        <p:spPr bwMode="blackWhite">
          <a:xfrm>
            <a:off x="5659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9238" name="Rectangle 22"/>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9241" name="Group 25"/>
          <p:cNvGrpSpPr>
            <a:grpSpLocks/>
          </p:cNvGrpSpPr>
          <p:nvPr/>
        </p:nvGrpSpPr>
        <p:grpSpPr bwMode="auto">
          <a:xfrm>
            <a:off x="5942013" y="2216150"/>
            <a:ext cx="1274762" cy="1327150"/>
            <a:chOff x="3743" y="1396"/>
            <a:chExt cx="803" cy="836"/>
          </a:xfrm>
        </p:grpSpPr>
        <p:sp>
          <p:nvSpPr>
            <p:cNvPr id="9239" name="Rectangle 23"/>
            <p:cNvSpPr>
              <a:spLocks noChangeArrowheads="1"/>
            </p:cNvSpPr>
            <p:nvPr/>
          </p:nvSpPr>
          <p:spPr bwMode="ltGray">
            <a:xfrm>
              <a:off x="3743" y="1396"/>
              <a:ext cx="425" cy="836"/>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Rectangle 24"/>
            <p:cNvSpPr>
              <a:spLocks noChangeArrowheads="1"/>
            </p:cNvSpPr>
            <p:nvPr/>
          </p:nvSpPr>
          <p:spPr bwMode="ltGray">
            <a:xfrm>
              <a:off x="4351" y="1396"/>
              <a:ext cx="195" cy="836"/>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44" name="Group 28"/>
          <p:cNvGrpSpPr>
            <a:grpSpLocks/>
          </p:cNvGrpSpPr>
          <p:nvPr/>
        </p:nvGrpSpPr>
        <p:grpSpPr bwMode="auto">
          <a:xfrm>
            <a:off x="3216275" y="4398963"/>
            <a:ext cx="2708275" cy="1330325"/>
            <a:chOff x="2026" y="2771"/>
            <a:chExt cx="1706" cy="838"/>
          </a:xfrm>
        </p:grpSpPr>
        <p:sp>
          <p:nvSpPr>
            <p:cNvPr id="9242" name="Rectangle 26"/>
            <p:cNvSpPr>
              <a:spLocks noChangeArrowheads="1"/>
            </p:cNvSpPr>
            <p:nvPr/>
          </p:nvSpPr>
          <p:spPr bwMode="ltGray">
            <a:xfrm>
              <a:off x="2026" y="2771"/>
              <a:ext cx="165" cy="835"/>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Rectangle 27"/>
            <p:cNvSpPr>
              <a:spLocks noChangeArrowheads="1"/>
            </p:cNvSpPr>
            <p:nvPr/>
          </p:nvSpPr>
          <p:spPr bwMode="ltGray">
            <a:xfrm>
              <a:off x="3567" y="2774"/>
              <a:ext cx="165" cy="835"/>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45" name="Rectangle 29"/>
          <p:cNvSpPr>
            <a:spLocks noChangeArrowheads="1"/>
          </p:cNvSpPr>
          <p:nvPr/>
        </p:nvSpPr>
        <p:spPr bwMode="auto">
          <a:xfrm>
            <a:off x="1525588" y="1668463"/>
            <a:ext cx="1765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a:solidFill>
                  <a:srgbClr val="CCECFF"/>
                </a:solidFill>
                <a:effectLst>
                  <a:outerShdw blurRad="38100" dist="38100" dir="2700000" algn="tl">
                    <a:srgbClr val="000000"/>
                  </a:outerShdw>
                </a:effectLst>
                <a:latin typeface="Arial" panose="020B0604020202020204" pitchFamily="34" charset="0"/>
              </a:rPr>
              <a:t>Selection</a:t>
            </a:r>
          </a:p>
        </p:txBody>
      </p:sp>
      <p:sp>
        <p:nvSpPr>
          <p:cNvPr id="9246" name="Rectangle 30"/>
          <p:cNvSpPr>
            <a:spLocks noChangeArrowheads="1"/>
          </p:cNvSpPr>
          <p:nvPr/>
        </p:nvSpPr>
        <p:spPr bwMode="auto">
          <a:xfrm>
            <a:off x="5545138" y="1651000"/>
            <a:ext cx="1922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a:solidFill>
                  <a:srgbClr val="CCECFF"/>
                </a:solidFill>
                <a:effectLst>
                  <a:outerShdw blurRad="38100" dist="38100" dir="2700000" algn="tl">
                    <a:srgbClr val="000000"/>
                  </a:outerShdw>
                </a:effectLst>
                <a:latin typeface="Arial" panose="020B0604020202020204" pitchFamily="34" charset="0"/>
              </a:rPr>
              <a:t>Projection</a:t>
            </a:r>
          </a:p>
        </p:txBody>
      </p:sp>
      <p:sp>
        <p:nvSpPr>
          <p:cNvPr id="9247"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1"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2"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1"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2"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1"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2" name="Rectangle 56"/>
          <p:cNvSpPr>
            <a:spLocks noChangeArrowheads="1"/>
          </p:cNvSpPr>
          <p:nvPr/>
        </p:nvSpPr>
        <p:spPr bwMode="auto">
          <a:xfrm>
            <a:off x="1541463" y="5800725"/>
            <a:ext cx="123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Table 1</a:t>
            </a:r>
          </a:p>
        </p:txBody>
      </p:sp>
      <p:sp>
        <p:nvSpPr>
          <p:cNvPr id="9273" name="Rectangle 57"/>
          <p:cNvSpPr>
            <a:spLocks noChangeArrowheads="1"/>
          </p:cNvSpPr>
          <p:nvPr/>
        </p:nvSpPr>
        <p:spPr bwMode="auto">
          <a:xfrm>
            <a:off x="5561013" y="5795963"/>
            <a:ext cx="123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Table 2</a:t>
            </a:r>
          </a:p>
        </p:txBody>
      </p:sp>
      <p:sp>
        <p:nvSpPr>
          <p:cNvPr id="9274" name="Rectangle 58"/>
          <p:cNvSpPr>
            <a:spLocks noChangeArrowheads="1"/>
          </p:cNvSpPr>
          <p:nvPr/>
        </p:nvSpPr>
        <p:spPr bwMode="auto">
          <a:xfrm>
            <a:off x="1543050" y="3606800"/>
            <a:ext cx="123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Table 1</a:t>
            </a:r>
          </a:p>
        </p:txBody>
      </p:sp>
      <p:sp>
        <p:nvSpPr>
          <p:cNvPr id="9275" name="Rectangle 59"/>
          <p:cNvSpPr>
            <a:spLocks noChangeArrowheads="1"/>
          </p:cNvSpPr>
          <p:nvPr/>
        </p:nvSpPr>
        <p:spPr bwMode="auto">
          <a:xfrm>
            <a:off x="5551488" y="3598863"/>
            <a:ext cx="123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Table 1</a:t>
            </a:r>
          </a:p>
        </p:txBody>
      </p:sp>
      <p:sp>
        <p:nvSpPr>
          <p:cNvPr id="9276" name="Line 60"/>
          <p:cNvSpPr>
            <a:spLocks noChangeShapeType="1"/>
          </p:cNvSpPr>
          <p:nvPr/>
        </p:nvSpPr>
        <p:spPr bwMode="auto">
          <a:xfrm>
            <a:off x="6627813" y="21923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7" name="Line 61"/>
          <p:cNvSpPr>
            <a:spLocks noChangeShapeType="1"/>
          </p:cNvSpPr>
          <p:nvPr/>
        </p:nvSpPr>
        <p:spPr bwMode="auto">
          <a:xfrm>
            <a:off x="5932488" y="21923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8" name="Line 62"/>
          <p:cNvSpPr>
            <a:spLocks noChangeShapeType="1"/>
          </p:cNvSpPr>
          <p:nvPr/>
        </p:nvSpPr>
        <p:spPr bwMode="auto">
          <a:xfrm>
            <a:off x="5646738" y="23637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9" name="Line 63"/>
          <p:cNvSpPr>
            <a:spLocks noChangeShapeType="1"/>
          </p:cNvSpPr>
          <p:nvPr/>
        </p:nvSpPr>
        <p:spPr bwMode="auto">
          <a:xfrm>
            <a:off x="5646738" y="25161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0" name="Line 64"/>
          <p:cNvSpPr>
            <a:spLocks noChangeShapeType="1"/>
          </p:cNvSpPr>
          <p:nvPr/>
        </p:nvSpPr>
        <p:spPr bwMode="auto">
          <a:xfrm>
            <a:off x="5646738" y="26685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1" name="Line 65"/>
          <p:cNvSpPr>
            <a:spLocks noChangeShapeType="1"/>
          </p:cNvSpPr>
          <p:nvPr/>
        </p:nvSpPr>
        <p:spPr bwMode="auto">
          <a:xfrm>
            <a:off x="5646738" y="28209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2" name="Line 66"/>
          <p:cNvSpPr>
            <a:spLocks noChangeShapeType="1"/>
          </p:cNvSpPr>
          <p:nvPr/>
        </p:nvSpPr>
        <p:spPr bwMode="auto">
          <a:xfrm>
            <a:off x="5646738" y="29733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3" name="Line 67"/>
          <p:cNvSpPr>
            <a:spLocks noChangeShapeType="1"/>
          </p:cNvSpPr>
          <p:nvPr/>
        </p:nvSpPr>
        <p:spPr bwMode="auto">
          <a:xfrm>
            <a:off x="5646738" y="31257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4" name="Line 68"/>
          <p:cNvSpPr>
            <a:spLocks noChangeShapeType="1"/>
          </p:cNvSpPr>
          <p:nvPr/>
        </p:nvSpPr>
        <p:spPr bwMode="auto">
          <a:xfrm>
            <a:off x="5646738" y="32781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5" name="Line 69"/>
          <p:cNvSpPr>
            <a:spLocks noChangeShapeType="1"/>
          </p:cNvSpPr>
          <p:nvPr/>
        </p:nvSpPr>
        <p:spPr bwMode="auto">
          <a:xfrm>
            <a:off x="5646738" y="34305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6" name="Line 70"/>
          <p:cNvSpPr>
            <a:spLocks noChangeShapeType="1"/>
          </p:cNvSpPr>
          <p:nvPr/>
        </p:nvSpPr>
        <p:spPr bwMode="auto">
          <a:xfrm>
            <a:off x="6899275" y="21923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7" name="Line 71"/>
          <p:cNvSpPr>
            <a:spLocks noChangeShapeType="1"/>
          </p:cNvSpPr>
          <p:nvPr/>
        </p:nvSpPr>
        <p:spPr bwMode="auto">
          <a:xfrm>
            <a:off x="7224713" y="2190750"/>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 name="Rectangle 72"/>
          <p:cNvSpPr>
            <a:spLocks noChangeArrowheads="1"/>
          </p:cNvSpPr>
          <p:nvPr/>
        </p:nvSpPr>
        <p:spPr bwMode="auto">
          <a:xfrm>
            <a:off x="4052888" y="3865563"/>
            <a:ext cx="91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a:solidFill>
                  <a:srgbClr val="CCECFF"/>
                </a:solidFill>
                <a:effectLst>
                  <a:outerShdw blurRad="38100" dist="38100" dir="2700000" algn="tl">
                    <a:srgbClr val="000000"/>
                  </a:outerShdw>
                </a:effectLst>
                <a:latin typeface="Arial" panose="020B0604020202020204" pitchFamily="34" charset="0"/>
              </a:rPr>
              <a:t>Join</a:t>
            </a:r>
          </a:p>
        </p:txBody>
      </p:sp>
      <p:sp>
        <p:nvSpPr>
          <p:cNvPr id="9289"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nvGrpSpPr>
          <p:cNvPr id="9296" name="Group 80"/>
          <p:cNvGrpSpPr>
            <a:grpSpLocks/>
          </p:cNvGrpSpPr>
          <p:nvPr/>
        </p:nvGrpSpPr>
        <p:grpSpPr bwMode="auto">
          <a:xfrm>
            <a:off x="8386763" y="6324600"/>
            <a:ext cx="414337" cy="292100"/>
            <a:chOff x="5283" y="3984"/>
            <a:chExt cx="261" cy="184"/>
          </a:xfrm>
        </p:grpSpPr>
        <p:sp>
          <p:nvSpPr>
            <p:cNvPr id="9290" name="Rectangle 7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1" name="Rectangle 7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9292" name="Rectangle 7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3" name="Freeform 7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4" name="Freeform 7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9295" name="Freeform 7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3"/>
                                        </p:tgtEl>
                                        <p:attrNameLst>
                                          <p:attrName>style.visibility</p:attrName>
                                        </p:attrNameLst>
                                      </p:cBhvr>
                                      <p:to>
                                        <p:strVal val="visible"/>
                                      </p:to>
                                    </p:set>
                                    <p:animEffect transition="in" filter="wipe(left)">
                                      <p:cBhvr>
                                        <p:cTn id="7" dur="500"/>
                                        <p:tgtEl>
                                          <p:spTgt spid="9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241"/>
                                        </p:tgtEl>
                                        <p:attrNameLst>
                                          <p:attrName>style.visibility</p:attrName>
                                        </p:attrNameLst>
                                      </p:cBhvr>
                                      <p:to>
                                        <p:strVal val="visible"/>
                                      </p:to>
                                    </p:set>
                                    <p:animEffect transition="in" filter="wipe(up)">
                                      <p:cBhvr>
                                        <p:cTn id="12" dur="500"/>
                                        <p:tgtEl>
                                          <p:spTgt spid="92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244"/>
                                        </p:tgtEl>
                                        <p:attrNameLst>
                                          <p:attrName>style.visibility</p:attrName>
                                        </p:attrNameLst>
                                      </p:cBhvr>
                                      <p:to>
                                        <p:strVal val="visible"/>
                                      </p:to>
                                    </p:set>
                                    <p:animEffect transition="in" filter="wipe(up)">
                                      <p:cBhvr>
                                        <p:cTn id="17" dur="500"/>
                                        <p:tgtEl>
                                          <p:spTgt spid="9244"/>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par>
                          <p:cTn id="22" fill="hold" nodeType="afterGroup">
                            <p:stCondLst>
                              <p:cond delay="1000"/>
                            </p:stCondLst>
                            <p:childTnLst>
                              <p:par>
                                <p:cTn id="23" presetID="1" presetClass="entr" presetSubtype="0" fill="hold" nodeType="afterEffect">
                                  <p:stCondLst>
                                    <p:cond delay="0"/>
                                  </p:stCondLst>
                                  <p:childTnLst>
                                    <p:set>
                                      <p:cBhvr>
                                        <p:cTn id="24" dur="1" fill="hold">
                                          <p:stCondLst>
                                            <p:cond delay="499"/>
                                          </p:stCondLst>
                                        </p:cTn>
                                        <p:tgtEl>
                                          <p:spTgt spid="9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altLang="en-US"/>
              <a:t>SQL*Plus Editing Commands</a:t>
            </a:r>
          </a:p>
        </p:txBody>
      </p:sp>
      <p:sp>
        <p:nvSpPr>
          <p:cNvPr id="64515" name="Rectangle 3"/>
          <p:cNvSpPr>
            <a:spLocks noGrp="1" noChangeArrowheads="1"/>
          </p:cNvSpPr>
          <p:nvPr>
            <p:ph type="body" idx="1"/>
          </p:nvPr>
        </p:nvSpPr>
        <p:spPr>
          <a:xfrm>
            <a:off x="822325" y="1751013"/>
            <a:ext cx="7385050" cy="3832225"/>
          </a:xfrm>
          <a:noFill/>
          <a:ln/>
        </p:spPr>
        <p:txBody>
          <a:bodyPr/>
          <a:lstStyle/>
          <a:p>
            <a:pPr lvl="1"/>
            <a:r>
              <a:rPr lang="en-US" altLang="en-US"/>
              <a:t>A[PPEND] </a:t>
            </a:r>
            <a:r>
              <a:rPr lang="en-US" altLang="en-US" i="1"/>
              <a:t>text			</a:t>
            </a:r>
          </a:p>
          <a:p>
            <a:pPr lvl="1"/>
            <a:r>
              <a:rPr lang="en-US" altLang="en-US"/>
              <a:t>C[HANGE] / </a:t>
            </a:r>
            <a:r>
              <a:rPr lang="en-US" altLang="en-US" i="1"/>
              <a:t>old </a:t>
            </a:r>
            <a:r>
              <a:rPr lang="en-US" altLang="en-US"/>
              <a:t>/ </a:t>
            </a:r>
            <a:r>
              <a:rPr lang="en-US" altLang="en-US" i="1"/>
              <a:t>new	</a:t>
            </a:r>
          </a:p>
          <a:p>
            <a:pPr lvl="1"/>
            <a:r>
              <a:rPr lang="en-US" altLang="en-US"/>
              <a:t>C[HANGE] / </a:t>
            </a:r>
            <a:r>
              <a:rPr lang="en-US" altLang="en-US" i="1"/>
              <a:t>text</a:t>
            </a:r>
            <a:r>
              <a:rPr lang="en-US" altLang="en-US"/>
              <a:t> /</a:t>
            </a:r>
            <a:endParaRPr lang="en-US" altLang="en-US" i="1"/>
          </a:p>
          <a:p>
            <a:pPr lvl="1"/>
            <a:r>
              <a:rPr lang="en-US" altLang="en-US"/>
              <a:t>CL[EAR] BUFF[ER]		</a:t>
            </a:r>
          </a:p>
          <a:p>
            <a:pPr lvl="1"/>
            <a:r>
              <a:rPr lang="en-US" altLang="en-US"/>
              <a:t>DEL						</a:t>
            </a:r>
          </a:p>
          <a:p>
            <a:pPr lvl="1"/>
            <a:r>
              <a:rPr lang="en-US" altLang="en-US"/>
              <a:t>DEL </a:t>
            </a:r>
            <a:r>
              <a:rPr lang="en-US" altLang="en-US" i="1"/>
              <a:t>n</a:t>
            </a:r>
            <a:r>
              <a:rPr lang="en-US" altLang="en-US"/>
              <a:t>	</a:t>
            </a:r>
          </a:p>
          <a:p>
            <a:pPr lvl="1"/>
            <a:r>
              <a:rPr lang="en-US" altLang="en-US"/>
              <a:t>DEL </a:t>
            </a:r>
            <a:r>
              <a:rPr lang="en-US" altLang="en-US" i="1"/>
              <a:t>m n</a:t>
            </a:r>
            <a:r>
              <a:rPr lang="en-US" altLang="en-US"/>
              <a:t>	</a:t>
            </a:r>
          </a:p>
        </p:txBody>
      </p:sp>
      <p:grpSp>
        <p:nvGrpSpPr>
          <p:cNvPr id="64522" name="Group 10"/>
          <p:cNvGrpSpPr>
            <a:grpSpLocks/>
          </p:cNvGrpSpPr>
          <p:nvPr/>
        </p:nvGrpSpPr>
        <p:grpSpPr bwMode="auto">
          <a:xfrm>
            <a:off x="8386763" y="6324600"/>
            <a:ext cx="414337" cy="292100"/>
            <a:chOff x="5283" y="3984"/>
            <a:chExt cx="261" cy="184"/>
          </a:xfrm>
        </p:grpSpPr>
        <p:sp>
          <p:nvSpPr>
            <p:cNvPr id="64516"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7"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64518"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0"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64521"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4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a:lstStyle/>
          <a:p>
            <a:r>
              <a:rPr lang="en-US" altLang="en-US"/>
              <a:t>SQL*Plus Editing Commands</a:t>
            </a:r>
          </a:p>
        </p:txBody>
      </p:sp>
      <p:sp>
        <p:nvSpPr>
          <p:cNvPr id="66563" name="Rectangle 3"/>
          <p:cNvSpPr>
            <a:spLocks noGrp="1" noChangeArrowheads="1"/>
          </p:cNvSpPr>
          <p:nvPr>
            <p:ph type="body" idx="1"/>
          </p:nvPr>
        </p:nvSpPr>
        <p:spPr>
          <a:xfrm>
            <a:off x="860425" y="1317625"/>
            <a:ext cx="7385050" cy="4943475"/>
          </a:xfrm>
          <a:noFill/>
          <a:ln/>
        </p:spPr>
        <p:txBody>
          <a:bodyPr/>
          <a:lstStyle/>
          <a:p>
            <a:pPr lvl="1"/>
            <a:r>
              <a:rPr lang="en-US" altLang="en-US"/>
              <a:t>I[NPUT]</a:t>
            </a:r>
          </a:p>
          <a:p>
            <a:pPr lvl="1"/>
            <a:r>
              <a:rPr lang="en-US" altLang="en-US"/>
              <a:t>I[NPUT] </a:t>
            </a:r>
            <a:r>
              <a:rPr lang="en-US" altLang="en-US" i="1"/>
              <a:t>text</a:t>
            </a:r>
            <a:endParaRPr lang="en-US" altLang="en-US"/>
          </a:p>
          <a:p>
            <a:pPr lvl="1"/>
            <a:r>
              <a:rPr lang="en-US" altLang="en-US"/>
              <a:t>L[IST]</a:t>
            </a:r>
          </a:p>
          <a:p>
            <a:pPr lvl="1"/>
            <a:r>
              <a:rPr lang="en-US" altLang="en-US"/>
              <a:t>L[IST] </a:t>
            </a:r>
            <a:r>
              <a:rPr lang="en-US" altLang="en-US" i="1"/>
              <a:t>n</a:t>
            </a:r>
            <a:endParaRPr lang="en-US" altLang="en-US"/>
          </a:p>
          <a:p>
            <a:pPr lvl="1"/>
            <a:r>
              <a:rPr lang="en-US" altLang="en-US"/>
              <a:t>L[IST]</a:t>
            </a:r>
            <a:r>
              <a:rPr lang="en-US" altLang="en-US" i="1"/>
              <a:t> m n </a:t>
            </a:r>
          </a:p>
          <a:p>
            <a:pPr lvl="1"/>
            <a:r>
              <a:rPr lang="en-US" altLang="en-US"/>
              <a:t>R[UN]</a:t>
            </a:r>
          </a:p>
          <a:p>
            <a:pPr lvl="1"/>
            <a:r>
              <a:rPr lang="en-US" altLang="en-US" i="1"/>
              <a:t>n</a:t>
            </a:r>
            <a:endParaRPr lang="en-US" altLang="en-US"/>
          </a:p>
          <a:p>
            <a:pPr lvl="1"/>
            <a:r>
              <a:rPr lang="en-US" altLang="en-US" i="1"/>
              <a:t>n</a:t>
            </a:r>
            <a:r>
              <a:rPr lang="en-US" altLang="en-US"/>
              <a:t> </a:t>
            </a:r>
            <a:r>
              <a:rPr lang="en-US" altLang="en-US" i="1"/>
              <a:t>text</a:t>
            </a:r>
            <a:endParaRPr lang="en-US" altLang="en-US"/>
          </a:p>
          <a:p>
            <a:pPr lvl="1"/>
            <a:r>
              <a:rPr lang="en-US" altLang="en-US"/>
              <a:t>0 </a:t>
            </a:r>
            <a:r>
              <a:rPr lang="en-US" altLang="en-US" i="1"/>
              <a:t>text</a:t>
            </a:r>
          </a:p>
        </p:txBody>
      </p:sp>
      <p:grpSp>
        <p:nvGrpSpPr>
          <p:cNvPr id="66570" name="Group 10"/>
          <p:cNvGrpSpPr>
            <a:grpSpLocks/>
          </p:cNvGrpSpPr>
          <p:nvPr/>
        </p:nvGrpSpPr>
        <p:grpSpPr bwMode="auto">
          <a:xfrm>
            <a:off x="8386763" y="6324600"/>
            <a:ext cx="414337" cy="292100"/>
            <a:chOff x="5283" y="3984"/>
            <a:chExt cx="261" cy="184"/>
          </a:xfrm>
        </p:grpSpPr>
        <p:sp>
          <p:nvSpPr>
            <p:cNvPr id="66564"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66566"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7"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8"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66569"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6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altLang="en-US"/>
              <a:t>SQL*Plus File Commands</a:t>
            </a:r>
          </a:p>
        </p:txBody>
      </p:sp>
      <p:sp>
        <p:nvSpPr>
          <p:cNvPr id="68611" name="Rectangle 3"/>
          <p:cNvSpPr>
            <a:spLocks noGrp="1" noChangeArrowheads="1"/>
          </p:cNvSpPr>
          <p:nvPr>
            <p:ph type="body" idx="1"/>
          </p:nvPr>
        </p:nvSpPr>
        <p:spPr>
          <a:xfrm>
            <a:off x="860425" y="1795463"/>
            <a:ext cx="7385050" cy="3832225"/>
          </a:xfrm>
          <a:noFill/>
          <a:ln/>
        </p:spPr>
        <p:txBody>
          <a:bodyPr/>
          <a:lstStyle/>
          <a:p>
            <a:pPr lvl="1"/>
            <a:r>
              <a:rPr lang="en-US" altLang="en-US"/>
              <a:t>SAVE </a:t>
            </a:r>
            <a:r>
              <a:rPr lang="en-US" altLang="en-US" i="1"/>
              <a:t>filename</a:t>
            </a:r>
          </a:p>
          <a:p>
            <a:pPr lvl="1"/>
            <a:r>
              <a:rPr lang="en-US" altLang="en-US"/>
              <a:t>GET </a:t>
            </a:r>
            <a:r>
              <a:rPr lang="en-US" altLang="en-US" i="1"/>
              <a:t>filename</a:t>
            </a:r>
          </a:p>
          <a:p>
            <a:pPr lvl="1"/>
            <a:r>
              <a:rPr lang="en-US" altLang="en-US"/>
              <a:t>START </a:t>
            </a:r>
            <a:r>
              <a:rPr lang="en-US" altLang="en-US" i="1"/>
              <a:t>filename</a:t>
            </a:r>
            <a:endParaRPr lang="en-US" altLang="en-US"/>
          </a:p>
          <a:p>
            <a:pPr lvl="1"/>
            <a:r>
              <a:rPr lang="en-US" altLang="en-US"/>
              <a:t>@ </a:t>
            </a:r>
            <a:r>
              <a:rPr lang="en-US" altLang="en-US" i="1"/>
              <a:t>filename</a:t>
            </a:r>
            <a:endParaRPr lang="en-US" altLang="en-US"/>
          </a:p>
          <a:p>
            <a:pPr lvl="1"/>
            <a:r>
              <a:rPr lang="en-US" altLang="en-US"/>
              <a:t>EDIT </a:t>
            </a:r>
            <a:r>
              <a:rPr lang="en-US" altLang="en-US" i="1"/>
              <a:t>filename</a:t>
            </a:r>
            <a:endParaRPr lang="en-US" altLang="en-US"/>
          </a:p>
          <a:p>
            <a:pPr lvl="1"/>
            <a:r>
              <a:rPr lang="en-US" altLang="en-US"/>
              <a:t>SPOOL </a:t>
            </a:r>
            <a:r>
              <a:rPr lang="en-US" altLang="en-US" i="1"/>
              <a:t>filename</a:t>
            </a:r>
          </a:p>
          <a:p>
            <a:pPr lvl="1"/>
            <a:r>
              <a:rPr lang="en-US" altLang="en-US"/>
              <a:t>EXIT</a:t>
            </a:r>
          </a:p>
        </p:txBody>
      </p:sp>
      <p:grpSp>
        <p:nvGrpSpPr>
          <p:cNvPr id="68618" name="Group 10"/>
          <p:cNvGrpSpPr>
            <a:grpSpLocks/>
          </p:cNvGrpSpPr>
          <p:nvPr/>
        </p:nvGrpSpPr>
        <p:grpSpPr bwMode="auto">
          <a:xfrm>
            <a:off x="8386763" y="6324600"/>
            <a:ext cx="414337" cy="292100"/>
            <a:chOff x="5283" y="3984"/>
            <a:chExt cx="261" cy="184"/>
          </a:xfrm>
        </p:grpSpPr>
        <p:sp>
          <p:nvSpPr>
            <p:cNvPr id="68612"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3"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68614"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5"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6"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68617"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8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US" altLang="en-US"/>
              <a:t>Summary</a:t>
            </a:r>
          </a:p>
        </p:txBody>
      </p:sp>
      <p:sp>
        <p:nvSpPr>
          <p:cNvPr id="70659" name="Rectangle 3"/>
          <p:cNvSpPr>
            <a:spLocks noGrp="1" noChangeArrowheads="1"/>
          </p:cNvSpPr>
          <p:nvPr>
            <p:ph type="body" idx="1"/>
          </p:nvPr>
        </p:nvSpPr>
        <p:spPr>
          <a:xfrm>
            <a:off x="892175" y="2927350"/>
            <a:ext cx="7385050" cy="1609725"/>
          </a:xfrm>
          <a:noFill/>
          <a:ln/>
        </p:spPr>
        <p:txBody>
          <a:bodyPr/>
          <a:lstStyle/>
          <a:p>
            <a:r>
              <a:rPr lang="en-US" altLang="en-US"/>
              <a:t>Use SQL*Plus as an environment to:</a:t>
            </a:r>
          </a:p>
          <a:p>
            <a:pPr lvl="1"/>
            <a:r>
              <a:rPr lang="en-US" altLang="en-US"/>
              <a:t>Execute SQL statements</a:t>
            </a:r>
          </a:p>
          <a:p>
            <a:pPr lvl="1"/>
            <a:r>
              <a:rPr lang="en-US" altLang="en-US"/>
              <a:t>Edit SQL statements</a:t>
            </a:r>
          </a:p>
        </p:txBody>
      </p:sp>
      <p:sp>
        <p:nvSpPr>
          <p:cNvPr id="70660" name="Rectangle 4"/>
          <p:cNvSpPr>
            <a:spLocks noChangeArrowheads="1"/>
          </p:cNvSpPr>
          <p:nvPr/>
        </p:nvSpPr>
        <p:spPr bwMode="blackWhite">
          <a:xfrm>
            <a:off x="892175" y="1744663"/>
            <a:ext cx="7286625" cy="701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SELECT	[DISTINCT] {*,</a:t>
            </a:r>
            <a:r>
              <a:rPr lang="en-US" altLang="en-US" sz="1800" i="1">
                <a:solidFill>
                  <a:srgbClr val="000000"/>
                </a:solidFill>
                <a:latin typeface="Courier New" panose="02070309020205020404" pitchFamily="49" charset="0"/>
              </a:rPr>
              <a:t>column </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alias</a:t>
            </a:r>
            <a:r>
              <a:rPr lang="en-US" altLang="en-US" sz="1800">
                <a:solidFill>
                  <a:srgbClr val="000000"/>
                </a:solidFill>
                <a:latin typeface="Courier New" panose="02070309020205020404" pitchFamily="49" charset="0"/>
              </a:rPr>
              <a:t>],...}</a:t>
            </a:r>
          </a:p>
          <a:p>
            <a:pPr>
              <a:lnSpc>
                <a:spcPct val="100000"/>
              </a:lnSpc>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p>
        </p:txBody>
      </p:sp>
      <p:grpSp>
        <p:nvGrpSpPr>
          <p:cNvPr id="70667" name="Group 11"/>
          <p:cNvGrpSpPr>
            <a:grpSpLocks/>
          </p:cNvGrpSpPr>
          <p:nvPr/>
        </p:nvGrpSpPr>
        <p:grpSpPr bwMode="auto">
          <a:xfrm>
            <a:off x="8386763" y="6324600"/>
            <a:ext cx="414337" cy="292100"/>
            <a:chOff x="5283" y="3984"/>
            <a:chExt cx="261" cy="184"/>
          </a:xfrm>
        </p:grpSpPr>
        <p:sp>
          <p:nvSpPr>
            <p:cNvPr id="70661" name="Rectangle 5"/>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2" name="Rectangle 6"/>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70663" name="Rectangle 7"/>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4" name="Freeform 8"/>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5" name="Freeform 9"/>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70666" name="Freeform 10"/>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0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ltLang="en-US"/>
              <a:t>Basic SELECT Statement</a:t>
            </a: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Lst>
              <a:defRPr>
                <a:solidFill>
                  <a:schemeClr val="tx1"/>
                </a:solidFill>
                <a:latin typeface="Arial" panose="020B0604020202020204" pitchFamily="34" charset="0"/>
              </a:defRPr>
            </a:lvl1pPr>
            <a:lvl2pPr algn="l">
              <a:spcBef>
                <a:spcPct val="0"/>
              </a:spcBef>
              <a:tabLst>
                <a:tab pos="1200150" algn="l"/>
              </a:tabLst>
              <a:defRPr>
                <a:solidFill>
                  <a:schemeClr val="tx1"/>
                </a:solidFill>
                <a:latin typeface="Arial" panose="020B0604020202020204" pitchFamily="34" charset="0"/>
              </a:defRPr>
            </a:lvl2pPr>
            <a:lvl3pPr algn="l">
              <a:spcBef>
                <a:spcPct val="0"/>
              </a:spcBef>
              <a:tabLst>
                <a:tab pos="1200150" algn="l"/>
              </a:tabLst>
              <a:defRPr>
                <a:solidFill>
                  <a:schemeClr val="tx1"/>
                </a:solidFill>
                <a:latin typeface="Arial" panose="020B0604020202020204" pitchFamily="34" charset="0"/>
              </a:defRPr>
            </a:lvl3pPr>
            <a:lvl4pPr algn="l">
              <a:spcBef>
                <a:spcPct val="0"/>
              </a:spcBef>
              <a:tabLst>
                <a:tab pos="1200150" algn="l"/>
              </a:tabLst>
              <a:defRPr>
                <a:solidFill>
                  <a:schemeClr val="tx1"/>
                </a:solidFill>
                <a:latin typeface="Arial" panose="020B0604020202020204" pitchFamily="34" charset="0"/>
              </a:defRPr>
            </a:lvl4pPr>
            <a:lvl5pPr algn="l">
              <a:spcBef>
                <a:spcPct val="0"/>
              </a:spcBef>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SELECT	[DISTINCT] {*,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alias</a:t>
            </a:r>
            <a:r>
              <a:rPr lang="en-US" altLang="en-US" sz="1800">
                <a:solidFill>
                  <a:srgbClr val="000000"/>
                </a:solidFill>
                <a:latin typeface="Courier New" panose="02070309020205020404" pitchFamily="49" charset="0"/>
              </a:rPr>
              <a:t>],...}</a:t>
            </a:r>
          </a:p>
          <a:p>
            <a:pPr>
              <a:lnSpc>
                <a:spcPct val="100000"/>
              </a:lnSpc>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p>
        </p:txBody>
      </p:sp>
      <p:sp>
        <p:nvSpPr>
          <p:cNvPr id="11268" name="Rectangle 4"/>
          <p:cNvSpPr>
            <a:spLocks noGrp="1" noChangeArrowheads="1"/>
          </p:cNvSpPr>
          <p:nvPr>
            <p:ph type="body" idx="1"/>
          </p:nvPr>
        </p:nvSpPr>
        <p:spPr>
          <a:xfrm>
            <a:off x="936625" y="3298825"/>
            <a:ext cx="7385050" cy="1054100"/>
          </a:xfrm>
          <a:noFill/>
          <a:ln/>
        </p:spPr>
        <p:txBody>
          <a:bodyPr/>
          <a:lstStyle/>
          <a:p>
            <a:pPr lvl="1"/>
            <a:r>
              <a:rPr lang="en-US" altLang="en-US"/>
              <a:t>SELECT identifies </a:t>
            </a:r>
            <a:r>
              <a:rPr lang="en-US" altLang="en-US" i="1">
                <a:solidFill>
                  <a:srgbClr val="FFCC00"/>
                </a:solidFill>
              </a:rPr>
              <a:t>what</a:t>
            </a:r>
            <a:r>
              <a:rPr lang="en-US" altLang="en-US"/>
              <a:t> columns.</a:t>
            </a:r>
          </a:p>
          <a:p>
            <a:pPr lvl="1"/>
            <a:r>
              <a:rPr lang="en-US" altLang="en-US"/>
              <a:t>FROM identifies </a:t>
            </a:r>
            <a:r>
              <a:rPr lang="en-US" altLang="en-US" i="1">
                <a:solidFill>
                  <a:srgbClr val="FFCC00"/>
                </a:solidFill>
              </a:rPr>
              <a:t>which</a:t>
            </a:r>
            <a:r>
              <a:rPr lang="en-US" altLang="en-US"/>
              <a:t> table.</a:t>
            </a:r>
          </a:p>
        </p:txBody>
      </p:sp>
      <p:grpSp>
        <p:nvGrpSpPr>
          <p:cNvPr id="11275" name="Group 11"/>
          <p:cNvGrpSpPr>
            <a:grpSpLocks/>
          </p:cNvGrpSpPr>
          <p:nvPr/>
        </p:nvGrpSpPr>
        <p:grpSpPr bwMode="auto">
          <a:xfrm>
            <a:off x="8386763" y="6324600"/>
            <a:ext cx="414337" cy="292100"/>
            <a:chOff x="5283" y="3984"/>
            <a:chExt cx="261" cy="184"/>
          </a:xfrm>
        </p:grpSpPr>
        <p:sp>
          <p:nvSpPr>
            <p:cNvPr id="11269" name="Rectangle 5"/>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1271" name="Rectangle 7"/>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Freeform 8"/>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11274" name="Freeform 10"/>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1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ltLang="en-US"/>
              <a:t>Writing SQL Statements</a:t>
            </a:r>
          </a:p>
        </p:txBody>
      </p:sp>
      <p:sp>
        <p:nvSpPr>
          <p:cNvPr id="13315" name="Rectangle 3"/>
          <p:cNvSpPr>
            <a:spLocks noGrp="1" noChangeArrowheads="1"/>
          </p:cNvSpPr>
          <p:nvPr>
            <p:ph type="body" idx="1"/>
          </p:nvPr>
        </p:nvSpPr>
        <p:spPr>
          <a:xfrm>
            <a:off x="860425" y="1681163"/>
            <a:ext cx="7385050" cy="4346575"/>
          </a:xfrm>
          <a:noFill/>
          <a:ln/>
        </p:spPr>
        <p:txBody>
          <a:bodyPr/>
          <a:lstStyle/>
          <a:p>
            <a:pPr lvl="1"/>
            <a:r>
              <a:rPr lang="en-US" altLang="en-US"/>
              <a:t>SQL statements are not case sensitive. </a:t>
            </a:r>
          </a:p>
          <a:p>
            <a:pPr lvl="1"/>
            <a:r>
              <a:rPr lang="en-US" altLang="en-US"/>
              <a:t>SQL statements can be on one or</a:t>
            </a:r>
            <a:br>
              <a:rPr lang="en-US" altLang="en-US"/>
            </a:br>
            <a:r>
              <a:rPr lang="en-US" altLang="en-US"/>
              <a:t>more lines.</a:t>
            </a:r>
          </a:p>
          <a:p>
            <a:pPr lvl="1"/>
            <a:r>
              <a:rPr lang="en-US" altLang="en-US"/>
              <a:t>Keywords cannot be abbreviated or split across lines.</a:t>
            </a:r>
          </a:p>
          <a:p>
            <a:pPr lvl="1"/>
            <a:r>
              <a:rPr lang="en-US" altLang="en-US"/>
              <a:t>Clauses are usually placed on separate lines.</a:t>
            </a:r>
          </a:p>
          <a:p>
            <a:pPr lvl="1"/>
            <a:r>
              <a:rPr lang="en-US" altLang="en-US"/>
              <a:t>Tabs and indents are used to enhance readability.</a:t>
            </a:r>
          </a:p>
        </p:txBody>
      </p:sp>
      <p:grpSp>
        <p:nvGrpSpPr>
          <p:cNvPr id="13322" name="Group 10"/>
          <p:cNvGrpSpPr>
            <a:grpSpLocks/>
          </p:cNvGrpSpPr>
          <p:nvPr/>
        </p:nvGrpSpPr>
        <p:grpSpPr bwMode="auto">
          <a:xfrm>
            <a:off x="8386763" y="6324600"/>
            <a:ext cx="414337" cy="292100"/>
            <a:chOff x="5283" y="3984"/>
            <a:chExt cx="261" cy="184"/>
          </a:xfrm>
        </p:grpSpPr>
        <p:sp>
          <p:nvSpPr>
            <p:cNvPr id="13316"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318"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13321"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04875" y="2949575"/>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p:txBody>
      </p:sp>
      <p:sp>
        <p:nvSpPr>
          <p:cNvPr id="15363" name="Rectangle 3"/>
          <p:cNvSpPr>
            <a:spLocks noChangeArrowheads="1"/>
          </p:cNvSpPr>
          <p:nvPr/>
        </p:nvSpPr>
        <p:spPr bwMode="blackWhite">
          <a:xfrm>
            <a:off x="900113" y="1831975"/>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 pos="1658938" algn="l"/>
              </a:tabLst>
              <a:defRPr>
                <a:solidFill>
                  <a:schemeClr val="tx1"/>
                </a:solidFill>
                <a:latin typeface="Arial" panose="020B0604020202020204" pitchFamily="34" charset="0"/>
              </a:defRPr>
            </a:lvl1pPr>
            <a:lvl2pPr algn="l">
              <a:spcBef>
                <a:spcPct val="0"/>
              </a:spcBef>
              <a:tabLst>
                <a:tab pos="1200150" algn="l"/>
                <a:tab pos="1658938" algn="l"/>
              </a:tabLst>
              <a:defRPr>
                <a:solidFill>
                  <a:schemeClr val="tx1"/>
                </a:solidFill>
                <a:latin typeface="Arial" panose="020B0604020202020204" pitchFamily="34" charset="0"/>
              </a:defRPr>
            </a:lvl2pPr>
            <a:lvl3pPr algn="l">
              <a:spcBef>
                <a:spcPct val="0"/>
              </a:spcBef>
              <a:tabLst>
                <a:tab pos="1200150" algn="l"/>
                <a:tab pos="1658938" algn="l"/>
              </a:tabLst>
              <a:defRPr>
                <a:solidFill>
                  <a:schemeClr val="tx1"/>
                </a:solidFill>
                <a:latin typeface="Arial" panose="020B0604020202020204" pitchFamily="34" charset="0"/>
              </a:defRPr>
            </a:lvl3pPr>
            <a:lvl4pPr algn="l">
              <a:spcBef>
                <a:spcPct val="0"/>
              </a:spcBef>
              <a:tabLst>
                <a:tab pos="1200150" algn="l"/>
                <a:tab pos="1658938" algn="l"/>
              </a:tabLst>
              <a:defRPr>
                <a:solidFill>
                  <a:schemeClr val="tx1"/>
                </a:solidFill>
                <a:latin typeface="Arial" panose="020B0604020202020204" pitchFamily="34" charset="0"/>
              </a:defRPr>
            </a:lvl4pPr>
            <a:lvl5pPr algn="l">
              <a:spcBef>
                <a:spcPct val="0"/>
              </a:spcBef>
              <a:tabLst>
                <a:tab pos="1200150" algn="l"/>
                <a:tab pos="1658938" algn="l"/>
              </a:tabLst>
              <a:defRPr>
                <a:solidFill>
                  <a:schemeClr val="tx1"/>
                </a:solidFill>
                <a:latin typeface="Arial" panose="020B0604020202020204" pitchFamily="34" charset="0"/>
              </a:defRPr>
            </a:lvl5pPr>
            <a:lvl6pPr fontAlgn="base">
              <a:spcBef>
                <a:spcPct val="0"/>
              </a:spcBef>
              <a:spcAft>
                <a:spcPct val="0"/>
              </a:spcAft>
              <a:tabLst>
                <a:tab pos="1200150" algn="l"/>
                <a:tab pos="1658938" algn="l"/>
              </a:tabLst>
              <a:defRPr>
                <a:solidFill>
                  <a:schemeClr val="tx1"/>
                </a:solidFill>
                <a:latin typeface="Arial" panose="020B0604020202020204" pitchFamily="34" charset="0"/>
              </a:defRPr>
            </a:lvl6pPr>
            <a:lvl7pPr fontAlgn="base">
              <a:spcBef>
                <a:spcPct val="0"/>
              </a:spcBef>
              <a:spcAft>
                <a:spcPct val="0"/>
              </a:spcAft>
              <a:tabLst>
                <a:tab pos="1200150" algn="l"/>
                <a:tab pos="1658938" algn="l"/>
              </a:tabLst>
              <a:defRPr>
                <a:solidFill>
                  <a:schemeClr val="tx1"/>
                </a:solidFill>
                <a:latin typeface="Arial" panose="020B0604020202020204" pitchFamily="34" charset="0"/>
              </a:defRPr>
            </a:lvl7pPr>
            <a:lvl8pPr fontAlgn="base">
              <a:spcBef>
                <a:spcPct val="0"/>
              </a:spcBef>
              <a:spcAft>
                <a:spcPct val="0"/>
              </a:spcAft>
              <a:tabLst>
                <a:tab pos="1200150" algn="l"/>
                <a:tab pos="1658938" algn="l"/>
              </a:tabLst>
              <a:defRPr>
                <a:solidFill>
                  <a:schemeClr val="tx1"/>
                </a:solidFill>
                <a:latin typeface="Arial" panose="020B0604020202020204" pitchFamily="34" charset="0"/>
              </a:defRPr>
            </a:lvl8pPr>
            <a:lvl9pPr fontAlgn="base">
              <a:spcBef>
                <a:spcPct val="0"/>
              </a:spcBef>
              <a:spcAft>
                <a:spcPct val="0"/>
              </a:spcAft>
              <a:tabLst>
                <a:tab pos="1200150" algn="l"/>
                <a:tab pos="1658938"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15364" name="Rectangle 4"/>
          <p:cNvSpPr>
            <a:spLocks noChangeArrowheads="1"/>
          </p:cNvSpPr>
          <p:nvPr/>
        </p:nvSpPr>
        <p:spPr bwMode="ltGray">
          <a:xfrm>
            <a:off x="2571750" y="1885950"/>
            <a:ext cx="280988" cy="35718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5"/>
          <p:cNvSpPr>
            <a:spLocks noChangeArrowheads="1"/>
          </p:cNvSpPr>
          <p:nvPr/>
        </p:nvSpPr>
        <p:spPr bwMode="ltGray">
          <a:xfrm>
            <a:off x="952500" y="2990850"/>
            <a:ext cx="5314950" cy="16764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
          <p:cNvSpPr>
            <a:spLocks noGrp="1" noChangeArrowheads="1"/>
          </p:cNvSpPr>
          <p:nvPr>
            <p:ph type="title"/>
          </p:nvPr>
        </p:nvSpPr>
        <p:spPr>
          <a:noFill/>
          <a:ln/>
        </p:spPr>
        <p:txBody>
          <a:bodyPr/>
          <a:lstStyle/>
          <a:p>
            <a:r>
              <a:rPr lang="en-US" altLang="en-US"/>
              <a:t>Selecting All Columns</a:t>
            </a:r>
          </a:p>
        </p:txBody>
      </p:sp>
      <p:sp>
        <p:nvSpPr>
          <p:cNvPr id="15367" name="Rectangle 7"/>
          <p:cNvSpPr>
            <a:spLocks noChangeArrowheads="1"/>
          </p:cNvSpPr>
          <p:nvPr/>
        </p:nvSpPr>
        <p:spPr bwMode="blackWhite">
          <a:xfrm>
            <a:off x="912813" y="2962275"/>
            <a:ext cx="7289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   DEPTNO DNAME          LOC</a:t>
            </a:r>
          </a:p>
          <a:p>
            <a:pPr algn="l">
              <a:lnSpc>
                <a:spcPct val="100000"/>
              </a:lnSpc>
              <a:spcBef>
                <a:spcPct val="0"/>
              </a:spcBef>
            </a:pPr>
            <a:r>
              <a:rPr lang="en-US" altLang="en-US" sz="1800">
                <a:solidFill>
                  <a:srgbClr val="000000"/>
                </a:solidFill>
                <a:latin typeface="Courier New" panose="02070309020205020404" pitchFamily="49" charset="0"/>
              </a:rPr>
              <a:t>--------- -------------- -------------</a:t>
            </a:r>
          </a:p>
          <a:p>
            <a:pPr algn="l">
              <a:lnSpc>
                <a:spcPct val="100000"/>
              </a:lnSpc>
              <a:spcBef>
                <a:spcPct val="0"/>
              </a:spcBef>
            </a:pPr>
            <a:r>
              <a:rPr lang="en-US" altLang="en-US" sz="1800">
                <a:solidFill>
                  <a:srgbClr val="000000"/>
                </a:solidFill>
                <a:latin typeface="Courier New" panose="02070309020205020404" pitchFamily="49" charset="0"/>
              </a:rPr>
              <a:t>       10 ACCOUNTING     NEW YORK</a:t>
            </a:r>
          </a:p>
          <a:p>
            <a:pPr algn="l">
              <a:lnSpc>
                <a:spcPct val="100000"/>
              </a:lnSpc>
              <a:spcBef>
                <a:spcPct val="0"/>
              </a:spcBef>
            </a:pPr>
            <a:r>
              <a:rPr lang="en-US" altLang="en-US" sz="1800">
                <a:solidFill>
                  <a:srgbClr val="000000"/>
                </a:solidFill>
                <a:latin typeface="Courier New" panose="02070309020205020404" pitchFamily="49" charset="0"/>
              </a:rPr>
              <a:t>       20 RESEARCH       DALLAS</a:t>
            </a:r>
          </a:p>
          <a:p>
            <a:pPr algn="l">
              <a:lnSpc>
                <a:spcPct val="100000"/>
              </a:lnSpc>
              <a:spcBef>
                <a:spcPct val="0"/>
              </a:spcBef>
            </a:pPr>
            <a:r>
              <a:rPr lang="en-US" altLang="en-US" sz="1800">
                <a:solidFill>
                  <a:srgbClr val="000000"/>
                </a:solidFill>
                <a:latin typeface="Courier New" panose="02070309020205020404" pitchFamily="49" charset="0"/>
              </a:rPr>
              <a:t>       30 SALES          CHICAGO</a:t>
            </a:r>
          </a:p>
          <a:p>
            <a:pPr algn="l">
              <a:lnSpc>
                <a:spcPct val="100000"/>
              </a:lnSpc>
              <a:spcBef>
                <a:spcPct val="0"/>
              </a:spcBef>
            </a:pPr>
            <a:r>
              <a:rPr lang="en-US" altLang="en-US" sz="1800">
                <a:solidFill>
                  <a:srgbClr val="000000"/>
                </a:solidFill>
                <a:latin typeface="Courier New" panose="02070309020205020404" pitchFamily="49" charset="0"/>
              </a:rPr>
              <a:t>       40 OPERATIONS     BOSTON</a:t>
            </a:r>
          </a:p>
        </p:txBody>
      </p:sp>
      <p:sp>
        <p:nvSpPr>
          <p:cNvPr id="15368" name="Rectangle 8"/>
          <p:cNvSpPr>
            <a:spLocks noChangeArrowheads="1"/>
          </p:cNvSpPr>
          <p:nvPr/>
        </p:nvSpPr>
        <p:spPr bwMode="blackWhite">
          <a:xfrm>
            <a:off x="925513" y="1822450"/>
            <a:ext cx="727868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1658938" algn="l"/>
              </a:tabLst>
              <a:defRPr>
                <a:solidFill>
                  <a:schemeClr val="tx1"/>
                </a:solidFill>
                <a:latin typeface="Arial" panose="020B0604020202020204" pitchFamily="34" charset="0"/>
              </a:defRPr>
            </a:lvl1pPr>
            <a:lvl2pPr algn="l">
              <a:spcBef>
                <a:spcPct val="0"/>
              </a:spcBef>
              <a:tabLst>
                <a:tab pos="1200150" algn="l"/>
                <a:tab pos="1658938" algn="l"/>
              </a:tabLst>
              <a:defRPr>
                <a:solidFill>
                  <a:schemeClr val="tx1"/>
                </a:solidFill>
                <a:latin typeface="Arial" panose="020B0604020202020204" pitchFamily="34" charset="0"/>
              </a:defRPr>
            </a:lvl2pPr>
            <a:lvl3pPr algn="l">
              <a:spcBef>
                <a:spcPct val="0"/>
              </a:spcBef>
              <a:tabLst>
                <a:tab pos="1200150" algn="l"/>
                <a:tab pos="1658938" algn="l"/>
              </a:tabLst>
              <a:defRPr>
                <a:solidFill>
                  <a:schemeClr val="tx1"/>
                </a:solidFill>
                <a:latin typeface="Arial" panose="020B0604020202020204" pitchFamily="34" charset="0"/>
              </a:defRPr>
            </a:lvl3pPr>
            <a:lvl4pPr algn="l">
              <a:spcBef>
                <a:spcPct val="0"/>
              </a:spcBef>
              <a:tabLst>
                <a:tab pos="1200150" algn="l"/>
                <a:tab pos="1658938" algn="l"/>
              </a:tabLst>
              <a:defRPr>
                <a:solidFill>
                  <a:schemeClr val="tx1"/>
                </a:solidFill>
                <a:latin typeface="Arial" panose="020B0604020202020204" pitchFamily="34" charset="0"/>
              </a:defRPr>
            </a:lvl4pPr>
            <a:lvl5pPr algn="l">
              <a:spcBef>
                <a:spcPct val="0"/>
              </a:spcBef>
              <a:tabLst>
                <a:tab pos="1200150" algn="l"/>
                <a:tab pos="1658938" algn="l"/>
              </a:tabLst>
              <a:defRPr>
                <a:solidFill>
                  <a:schemeClr val="tx1"/>
                </a:solidFill>
                <a:latin typeface="Arial" panose="020B0604020202020204" pitchFamily="34" charset="0"/>
              </a:defRPr>
            </a:lvl5pPr>
            <a:lvl6pPr fontAlgn="base">
              <a:spcBef>
                <a:spcPct val="0"/>
              </a:spcBef>
              <a:spcAft>
                <a:spcPct val="0"/>
              </a:spcAft>
              <a:tabLst>
                <a:tab pos="1200150" algn="l"/>
                <a:tab pos="1658938" algn="l"/>
              </a:tabLst>
              <a:defRPr>
                <a:solidFill>
                  <a:schemeClr val="tx1"/>
                </a:solidFill>
                <a:latin typeface="Arial" panose="020B0604020202020204" pitchFamily="34" charset="0"/>
              </a:defRPr>
            </a:lvl6pPr>
            <a:lvl7pPr fontAlgn="base">
              <a:spcBef>
                <a:spcPct val="0"/>
              </a:spcBef>
              <a:spcAft>
                <a:spcPct val="0"/>
              </a:spcAft>
              <a:tabLst>
                <a:tab pos="1200150" algn="l"/>
                <a:tab pos="1658938" algn="l"/>
              </a:tabLst>
              <a:defRPr>
                <a:solidFill>
                  <a:schemeClr val="tx1"/>
                </a:solidFill>
                <a:latin typeface="Arial" panose="020B0604020202020204" pitchFamily="34" charset="0"/>
              </a:defRPr>
            </a:lvl7pPr>
            <a:lvl8pPr fontAlgn="base">
              <a:spcBef>
                <a:spcPct val="0"/>
              </a:spcBef>
              <a:spcAft>
                <a:spcPct val="0"/>
              </a:spcAft>
              <a:tabLst>
                <a:tab pos="1200150" algn="l"/>
                <a:tab pos="1658938" algn="l"/>
              </a:tabLst>
              <a:defRPr>
                <a:solidFill>
                  <a:schemeClr val="tx1"/>
                </a:solidFill>
                <a:latin typeface="Arial" panose="020B0604020202020204" pitchFamily="34" charset="0"/>
              </a:defRPr>
            </a:lvl8pPr>
            <a:lvl9pPr fontAlgn="base">
              <a:spcBef>
                <a:spcPct val="0"/>
              </a:spcBef>
              <a:spcAft>
                <a:spcPct val="0"/>
              </a:spcAft>
              <a:tabLst>
                <a:tab pos="1200150" algn="l"/>
                <a:tab pos="1658938"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a:t>
            </a:r>
          </a:p>
          <a:p>
            <a:pPr>
              <a:lnSpc>
                <a:spcPct val="100000"/>
              </a:lnSpc>
            </a:pPr>
            <a:r>
              <a:rPr lang="en-US" altLang="en-US" sz="1800">
                <a:solidFill>
                  <a:srgbClr val="000000"/>
                </a:solidFill>
                <a:latin typeface="Courier New" panose="02070309020205020404" pitchFamily="49" charset="0"/>
              </a:rPr>
              <a:t>  2  FROM 	dept;</a:t>
            </a:r>
          </a:p>
        </p:txBody>
      </p:sp>
      <p:grpSp>
        <p:nvGrpSpPr>
          <p:cNvPr id="15375" name="Group 15"/>
          <p:cNvGrpSpPr>
            <a:grpSpLocks/>
          </p:cNvGrpSpPr>
          <p:nvPr/>
        </p:nvGrpSpPr>
        <p:grpSpPr bwMode="auto">
          <a:xfrm>
            <a:off x="8386763" y="6324600"/>
            <a:ext cx="414337" cy="292100"/>
            <a:chOff x="5283" y="3984"/>
            <a:chExt cx="261" cy="184"/>
          </a:xfrm>
        </p:grpSpPr>
        <p:sp>
          <p:nvSpPr>
            <p:cNvPr id="15369" name="Rectangle 9"/>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Rectangle 10"/>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5371" name="Rectangle 11"/>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Freeform 12"/>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Freeform 13"/>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15374" name="Freeform 14"/>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up)">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wipe(up)">
                                      <p:cBhvr>
                                        <p:cTn id="12" dur="500"/>
                                        <p:tgtEl>
                                          <p:spTgt spid="15365"/>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5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935038" y="28876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a:p>
            <a:pPr algn="l">
              <a:lnSpc>
                <a:spcPct val="100000"/>
              </a:lnSpc>
              <a:spcBef>
                <a:spcPct val="0"/>
              </a:spcBef>
            </a:pPr>
            <a:endParaRPr lang="en-US" altLang="en-US" sz="1800">
              <a:solidFill>
                <a:srgbClr val="000000"/>
              </a:solidFill>
              <a:latin typeface="Courier New" panose="02070309020205020404" pitchFamily="49" charset="0"/>
            </a:endParaRPr>
          </a:p>
        </p:txBody>
      </p:sp>
      <p:sp>
        <p:nvSpPr>
          <p:cNvPr id="17411" name="Rectangle 3"/>
          <p:cNvSpPr>
            <a:spLocks noChangeArrowheads="1"/>
          </p:cNvSpPr>
          <p:nvPr/>
        </p:nvSpPr>
        <p:spPr bwMode="blackWhite">
          <a:xfrm>
            <a:off x="927100" y="18319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lgn="l">
              <a:spcBef>
                <a:spcPct val="0"/>
              </a:spcBef>
              <a:tabLst>
                <a:tab pos="1200150" algn="l"/>
                <a:tab pos="1658938" algn="l"/>
              </a:tabLst>
              <a:defRPr>
                <a:solidFill>
                  <a:schemeClr val="tx1"/>
                </a:solidFill>
                <a:latin typeface="Arial" panose="020B0604020202020204" pitchFamily="34" charset="0"/>
              </a:defRPr>
            </a:lvl1pPr>
            <a:lvl2pPr algn="l">
              <a:spcBef>
                <a:spcPct val="0"/>
              </a:spcBef>
              <a:tabLst>
                <a:tab pos="1200150" algn="l"/>
                <a:tab pos="1658938" algn="l"/>
              </a:tabLst>
              <a:defRPr>
                <a:solidFill>
                  <a:schemeClr val="tx1"/>
                </a:solidFill>
                <a:latin typeface="Arial" panose="020B0604020202020204" pitchFamily="34" charset="0"/>
              </a:defRPr>
            </a:lvl2pPr>
            <a:lvl3pPr algn="l">
              <a:spcBef>
                <a:spcPct val="0"/>
              </a:spcBef>
              <a:tabLst>
                <a:tab pos="1200150" algn="l"/>
                <a:tab pos="1658938" algn="l"/>
              </a:tabLst>
              <a:defRPr>
                <a:solidFill>
                  <a:schemeClr val="tx1"/>
                </a:solidFill>
                <a:latin typeface="Arial" panose="020B0604020202020204" pitchFamily="34" charset="0"/>
              </a:defRPr>
            </a:lvl3pPr>
            <a:lvl4pPr algn="l">
              <a:spcBef>
                <a:spcPct val="0"/>
              </a:spcBef>
              <a:tabLst>
                <a:tab pos="1200150" algn="l"/>
                <a:tab pos="1658938" algn="l"/>
              </a:tabLst>
              <a:defRPr>
                <a:solidFill>
                  <a:schemeClr val="tx1"/>
                </a:solidFill>
                <a:latin typeface="Arial" panose="020B0604020202020204" pitchFamily="34" charset="0"/>
              </a:defRPr>
            </a:lvl4pPr>
            <a:lvl5pPr algn="l">
              <a:spcBef>
                <a:spcPct val="0"/>
              </a:spcBef>
              <a:tabLst>
                <a:tab pos="1200150" algn="l"/>
                <a:tab pos="1658938" algn="l"/>
              </a:tabLst>
              <a:defRPr>
                <a:solidFill>
                  <a:schemeClr val="tx1"/>
                </a:solidFill>
                <a:latin typeface="Arial" panose="020B0604020202020204" pitchFamily="34" charset="0"/>
              </a:defRPr>
            </a:lvl5pPr>
            <a:lvl6pPr fontAlgn="base">
              <a:spcBef>
                <a:spcPct val="0"/>
              </a:spcBef>
              <a:spcAft>
                <a:spcPct val="0"/>
              </a:spcAft>
              <a:tabLst>
                <a:tab pos="1200150" algn="l"/>
                <a:tab pos="1658938" algn="l"/>
              </a:tabLst>
              <a:defRPr>
                <a:solidFill>
                  <a:schemeClr val="tx1"/>
                </a:solidFill>
                <a:latin typeface="Arial" panose="020B0604020202020204" pitchFamily="34" charset="0"/>
              </a:defRPr>
            </a:lvl6pPr>
            <a:lvl7pPr fontAlgn="base">
              <a:spcBef>
                <a:spcPct val="0"/>
              </a:spcBef>
              <a:spcAft>
                <a:spcPct val="0"/>
              </a:spcAft>
              <a:tabLst>
                <a:tab pos="1200150" algn="l"/>
                <a:tab pos="1658938" algn="l"/>
              </a:tabLst>
              <a:defRPr>
                <a:solidFill>
                  <a:schemeClr val="tx1"/>
                </a:solidFill>
                <a:latin typeface="Arial" panose="020B0604020202020204" pitchFamily="34" charset="0"/>
              </a:defRPr>
            </a:lvl7pPr>
            <a:lvl8pPr fontAlgn="base">
              <a:spcBef>
                <a:spcPct val="0"/>
              </a:spcBef>
              <a:spcAft>
                <a:spcPct val="0"/>
              </a:spcAft>
              <a:tabLst>
                <a:tab pos="1200150" algn="l"/>
                <a:tab pos="1658938" algn="l"/>
              </a:tabLst>
              <a:defRPr>
                <a:solidFill>
                  <a:schemeClr val="tx1"/>
                </a:solidFill>
                <a:latin typeface="Arial" panose="020B0604020202020204" pitchFamily="34" charset="0"/>
              </a:defRPr>
            </a:lvl8pPr>
            <a:lvl9pPr fontAlgn="base">
              <a:spcBef>
                <a:spcPct val="0"/>
              </a:spcBef>
              <a:spcAft>
                <a:spcPct val="0"/>
              </a:spcAft>
              <a:tabLst>
                <a:tab pos="1200150" algn="l"/>
                <a:tab pos="1658938"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 </a:t>
            </a:r>
          </a:p>
        </p:txBody>
      </p:sp>
      <p:sp>
        <p:nvSpPr>
          <p:cNvPr id="17412" name="Rectangle 4"/>
          <p:cNvSpPr>
            <a:spLocks noChangeArrowheads="1"/>
          </p:cNvSpPr>
          <p:nvPr/>
        </p:nvSpPr>
        <p:spPr bwMode="ltGray">
          <a:xfrm>
            <a:off x="2595563" y="1882775"/>
            <a:ext cx="1687512" cy="3603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Rectangle 5"/>
          <p:cNvSpPr>
            <a:spLocks noChangeArrowheads="1"/>
          </p:cNvSpPr>
          <p:nvPr/>
        </p:nvSpPr>
        <p:spPr bwMode="ltGray">
          <a:xfrm>
            <a:off x="1014413" y="2930525"/>
            <a:ext cx="3214687" cy="167957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Rectangle 6"/>
          <p:cNvSpPr>
            <a:spLocks noGrp="1" noChangeArrowheads="1"/>
          </p:cNvSpPr>
          <p:nvPr>
            <p:ph type="title"/>
          </p:nvPr>
        </p:nvSpPr>
        <p:spPr>
          <a:noFill/>
          <a:ln/>
        </p:spPr>
        <p:txBody>
          <a:bodyPr/>
          <a:lstStyle/>
          <a:p>
            <a:r>
              <a:rPr lang="en-US" altLang="en-US"/>
              <a:t>Selecting Specific Columns</a:t>
            </a:r>
          </a:p>
        </p:txBody>
      </p:sp>
      <p:sp>
        <p:nvSpPr>
          <p:cNvPr id="17415" name="Rectangle 7"/>
          <p:cNvSpPr>
            <a:spLocks noChangeArrowheads="1"/>
          </p:cNvSpPr>
          <p:nvPr/>
        </p:nvSpPr>
        <p:spPr bwMode="blackWhite">
          <a:xfrm>
            <a:off x="928688" y="2900363"/>
            <a:ext cx="7289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000000"/>
                </a:solidFill>
                <a:latin typeface="Courier New" panose="02070309020205020404" pitchFamily="49" charset="0"/>
              </a:rPr>
              <a:t>   DEPTNO LOC</a:t>
            </a:r>
          </a:p>
          <a:p>
            <a:pPr algn="l">
              <a:lnSpc>
                <a:spcPct val="100000"/>
              </a:lnSpc>
              <a:spcBef>
                <a:spcPct val="0"/>
              </a:spcBef>
            </a:pPr>
            <a:r>
              <a:rPr lang="en-US" altLang="en-US" sz="1800">
                <a:solidFill>
                  <a:srgbClr val="000000"/>
                </a:solidFill>
                <a:latin typeface="Courier New" panose="02070309020205020404" pitchFamily="49" charset="0"/>
              </a:rPr>
              <a:t>--------- -------------</a:t>
            </a:r>
          </a:p>
          <a:p>
            <a:pPr algn="l">
              <a:lnSpc>
                <a:spcPct val="100000"/>
              </a:lnSpc>
              <a:spcBef>
                <a:spcPct val="0"/>
              </a:spcBef>
            </a:pPr>
            <a:r>
              <a:rPr lang="en-US" altLang="en-US" sz="1800">
                <a:solidFill>
                  <a:srgbClr val="000000"/>
                </a:solidFill>
                <a:latin typeface="Courier New" panose="02070309020205020404" pitchFamily="49" charset="0"/>
              </a:rPr>
              <a:t>       10 NEW YORK</a:t>
            </a:r>
          </a:p>
          <a:p>
            <a:pPr algn="l">
              <a:lnSpc>
                <a:spcPct val="100000"/>
              </a:lnSpc>
              <a:spcBef>
                <a:spcPct val="0"/>
              </a:spcBef>
            </a:pPr>
            <a:r>
              <a:rPr lang="en-US" altLang="en-US" sz="1800">
                <a:solidFill>
                  <a:srgbClr val="000000"/>
                </a:solidFill>
                <a:latin typeface="Courier New" panose="02070309020205020404" pitchFamily="49" charset="0"/>
              </a:rPr>
              <a:t>       20 DALLAS</a:t>
            </a:r>
          </a:p>
          <a:p>
            <a:pPr algn="l">
              <a:lnSpc>
                <a:spcPct val="100000"/>
              </a:lnSpc>
              <a:spcBef>
                <a:spcPct val="0"/>
              </a:spcBef>
            </a:pPr>
            <a:r>
              <a:rPr lang="en-US" altLang="en-US" sz="1800">
                <a:solidFill>
                  <a:srgbClr val="000000"/>
                </a:solidFill>
                <a:latin typeface="Courier New" panose="02070309020205020404" pitchFamily="49" charset="0"/>
              </a:rPr>
              <a:t>       30 CHICAGO</a:t>
            </a:r>
          </a:p>
          <a:p>
            <a:pPr algn="l">
              <a:lnSpc>
                <a:spcPct val="100000"/>
              </a:lnSpc>
              <a:spcBef>
                <a:spcPct val="0"/>
              </a:spcBef>
            </a:pPr>
            <a:r>
              <a:rPr lang="en-US" altLang="en-US" sz="1800">
                <a:solidFill>
                  <a:srgbClr val="000000"/>
                </a:solidFill>
                <a:latin typeface="Courier New" panose="02070309020205020404" pitchFamily="49" charset="0"/>
              </a:rPr>
              <a:t>       40 BOSTON</a:t>
            </a:r>
          </a:p>
        </p:txBody>
      </p:sp>
      <p:sp>
        <p:nvSpPr>
          <p:cNvPr id="17416" name="Rectangle 8"/>
          <p:cNvSpPr>
            <a:spLocks noChangeArrowheads="1"/>
          </p:cNvSpPr>
          <p:nvPr/>
        </p:nvSpPr>
        <p:spPr bwMode="blackWhite">
          <a:xfrm>
            <a:off x="914400" y="1792288"/>
            <a:ext cx="73152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1658938" algn="l"/>
              </a:tabLst>
              <a:defRPr>
                <a:solidFill>
                  <a:schemeClr val="tx1"/>
                </a:solidFill>
                <a:latin typeface="Arial" panose="020B0604020202020204" pitchFamily="34" charset="0"/>
              </a:defRPr>
            </a:lvl1pPr>
            <a:lvl2pPr algn="l">
              <a:spcBef>
                <a:spcPct val="0"/>
              </a:spcBef>
              <a:tabLst>
                <a:tab pos="1200150" algn="l"/>
                <a:tab pos="1658938" algn="l"/>
              </a:tabLst>
              <a:defRPr>
                <a:solidFill>
                  <a:schemeClr val="tx1"/>
                </a:solidFill>
                <a:latin typeface="Arial" panose="020B0604020202020204" pitchFamily="34" charset="0"/>
              </a:defRPr>
            </a:lvl2pPr>
            <a:lvl3pPr algn="l">
              <a:spcBef>
                <a:spcPct val="0"/>
              </a:spcBef>
              <a:tabLst>
                <a:tab pos="1200150" algn="l"/>
                <a:tab pos="1658938" algn="l"/>
              </a:tabLst>
              <a:defRPr>
                <a:solidFill>
                  <a:schemeClr val="tx1"/>
                </a:solidFill>
                <a:latin typeface="Arial" panose="020B0604020202020204" pitchFamily="34" charset="0"/>
              </a:defRPr>
            </a:lvl3pPr>
            <a:lvl4pPr algn="l">
              <a:spcBef>
                <a:spcPct val="0"/>
              </a:spcBef>
              <a:tabLst>
                <a:tab pos="1200150" algn="l"/>
                <a:tab pos="1658938" algn="l"/>
              </a:tabLst>
              <a:defRPr>
                <a:solidFill>
                  <a:schemeClr val="tx1"/>
                </a:solidFill>
                <a:latin typeface="Arial" panose="020B0604020202020204" pitchFamily="34" charset="0"/>
              </a:defRPr>
            </a:lvl4pPr>
            <a:lvl5pPr algn="l">
              <a:spcBef>
                <a:spcPct val="0"/>
              </a:spcBef>
              <a:tabLst>
                <a:tab pos="1200150" algn="l"/>
                <a:tab pos="1658938" algn="l"/>
              </a:tabLst>
              <a:defRPr>
                <a:solidFill>
                  <a:schemeClr val="tx1"/>
                </a:solidFill>
                <a:latin typeface="Arial" panose="020B0604020202020204" pitchFamily="34" charset="0"/>
              </a:defRPr>
            </a:lvl5pPr>
            <a:lvl6pPr fontAlgn="base">
              <a:spcBef>
                <a:spcPct val="0"/>
              </a:spcBef>
              <a:spcAft>
                <a:spcPct val="0"/>
              </a:spcAft>
              <a:tabLst>
                <a:tab pos="1200150" algn="l"/>
                <a:tab pos="1658938" algn="l"/>
              </a:tabLst>
              <a:defRPr>
                <a:solidFill>
                  <a:schemeClr val="tx1"/>
                </a:solidFill>
                <a:latin typeface="Arial" panose="020B0604020202020204" pitchFamily="34" charset="0"/>
              </a:defRPr>
            </a:lvl6pPr>
            <a:lvl7pPr fontAlgn="base">
              <a:spcBef>
                <a:spcPct val="0"/>
              </a:spcBef>
              <a:spcAft>
                <a:spcPct val="0"/>
              </a:spcAft>
              <a:tabLst>
                <a:tab pos="1200150" algn="l"/>
                <a:tab pos="1658938" algn="l"/>
              </a:tabLst>
              <a:defRPr>
                <a:solidFill>
                  <a:schemeClr val="tx1"/>
                </a:solidFill>
                <a:latin typeface="Arial" panose="020B0604020202020204" pitchFamily="34" charset="0"/>
              </a:defRPr>
            </a:lvl7pPr>
            <a:lvl8pPr fontAlgn="base">
              <a:spcBef>
                <a:spcPct val="0"/>
              </a:spcBef>
              <a:spcAft>
                <a:spcPct val="0"/>
              </a:spcAft>
              <a:tabLst>
                <a:tab pos="1200150" algn="l"/>
                <a:tab pos="1658938" algn="l"/>
              </a:tabLst>
              <a:defRPr>
                <a:solidFill>
                  <a:schemeClr val="tx1"/>
                </a:solidFill>
                <a:latin typeface="Arial" panose="020B0604020202020204" pitchFamily="34" charset="0"/>
              </a:defRPr>
            </a:lvl8pPr>
            <a:lvl9pPr fontAlgn="base">
              <a:spcBef>
                <a:spcPct val="0"/>
              </a:spcBef>
              <a:spcAft>
                <a:spcPct val="0"/>
              </a:spcAft>
              <a:tabLst>
                <a:tab pos="1200150" algn="l"/>
                <a:tab pos="1658938" algn="l"/>
              </a:tabLst>
              <a:defRPr>
                <a:solidFill>
                  <a:schemeClr val="tx1"/>
                </a:solidFill>
                <a:latin typeface="Arial" panose="020B0604020202020204" pitchFamily="34" charset="0"/>
              </a:defRPr>
            </a:lvl9pPr>
          </a:lstStyle>
          <a:p>
            <a:pPr>
              <a:lnSpc>
                <a:spcPct val="100000"/>
              </a:lnSpc>
            </a:pPr>
            <a:r>
              <a:rPr lang="en-US" altLang="en-US" sz="1800">
                <a:solidFill>
                  <a:srgbClr val="000000"/>
                </a:solidFill>
                <a:latin typeface="Courier New" panose="02070309020205020404" pitchFamily="49" charset="0"/>
              </a:rPr>
              <a:t>SQL&gt; SELECT deptno, loc</a:t>
            </a:r>
          </a:p>
          <a:p>
            <a:pPr>
              <a:lnSpc>
                <a:spcPct val="100000"/>
              </a:lnSpc>
            </a:pPr>
            <a:r>
              <a:rPr lang="en-US" altLang="en-US" sz="1800">
                <a:solidFill>
                  <a:srgbClr val="000000"/>
                </a:solidFill>
                <a:latin typeface="Courier New" panose="02070309020205020404" pitchFamily="49" charset="0"/>
              </a:rPr>
              <a:t>  2  FROM   dept;</a:t>
            </a:r>
          </a:p>
        </p:txBody>
      </p:sp>
      <p:grpSp>
        <p:nvGrpSpPr>
          <p:cNvPr id="17423" name="Group 15"/>
          <p:cNvGrpSpPr>
            <a:grpSpLocks/>
          </p:cNvGrpSpPr>
          <p:nvPr/>
        </p:nvGrpSpPr>
        <p:grpSpPr bwMode="auto">
          <a:xfrm>
            <a:off x="8386763" y="6324600"/>
            <a:ext cx="414337" cy="292100"/>
            <a:chOff x="5283" y="3984"/>
            <a:chExt cx="261" cy="184"/>
          </a:xfrm>
        </p:grpSpPr>
        <p:sp>
          <p:nvSpPr>
            <p:cNvPr id="17417" name="Rectangle 9"/>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Rectangle 10"/>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7419" name="Rectangle 11"/>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Freeform 12"/>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Freeform 13"/>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17422" name="Freeform 14"/>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wipe(up)">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wipe(up)">
                                      <p:cBhvr>
                                        <p:cTn id="12" dur="500"/>
                                        <p:tgtEl>
                                          <p:spTgt spid="17413"/>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7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ltLang="en-US"/>
              <a:t>Column Heading Defaults</a:t>
            </a:r>
          </a:p>
        </p:txBody>
      </p:sp>
      <p:sp>
        <p:nvSpPr>
          <p:cNvPr id="19459" name="Rectangle 3"/>
          <p:cNvSpPr>
            <a:spLocks noGrp="1" noChangeArrowheads="1"/>
          </p:cNvSpPr>
          <p:nvPr>
            <p:ph type="body" idx="1"/>
          </p:nvPr>
        </p:nvSpPr>
        <p:spPr>
          <a:noFill/>
          <a:ln/>
        </p:spPr>
        <p:txBody>
          <a:bodyPr/>
          <a:lstStyle/>
          <a:p>
            <a:pPr lvl="1"/>
            <a:r>
              <a:rPr lang="en-US" altLang="en-US"/>
              <a:t>Default justification</a:t>
            </a:r>
          </a:p>
          <a:p>
            <a:pPr lvl="2"/>
            <a:r>
              <a:rPr lang="en-US" altLang="en-US"/>
              <a:t>Left: Date and character data</a:t>
            </a:r>
          </a:p>
          <a:p>
            <a:pPr lvl="2"/>
            <a:r>
              <a:rPr lang="en-US" altLang="en-US"/>
              <a:t>Right: Numeric data</a:t>
            </a:r>
          </a:p>
          <a:p>
            <a:pPr lvl="1"/>
            <a:r>
              <a:rPr lang="en-US" altLang="en-US"/>
              <a:t>Default display: Uppercase</a:t>
            </a:r>
          </a:p>
        </p:txBody>
      </p:sp>
      <p:grpSp>
        <p:nvGrpSpPr>
          <p:cNvPr id="19466" name="Group 10"/>
          <p:cNvGrpSpPr>
            <a:grpSpLocks/>
          </p:cNvGrpSpPr>
          <p:nvPr/>
        </p:nvGrpSpPr>
        <p:grpSpPr bwMode="auto">
          <a:xfrm>
            <a:off x="8386763" y="6324600"/>
            <a:ext cx="414337" cy="292100"/>
            <a:chOff x="5283" y="3984"/>
            <a:chExt cx="261" cy="184"/>
          </a:xfrm>
        </p:grpSpPr>
        <p:sp>
          <p:nvSpPr>
            <p:cNvPr id="19460" name="Rectangle 4"/>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Rectangle 5"/>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9462" name="Rectangle 6"/>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Freeform 7"/>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Freeform 8"/>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19465" name="Freeform 9"/>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ltLang="en-US"/>
              <a:t>Arithmetic Expressions</a:t>
            </a:r>
          </a:p>
        </p:txBody>
      </p:sp>
      <p:sp>
        <p:nvSpPr>
          <p:cNvPr id="21507" name="Rectangle 3"/>
          <p:cNvSpPr>
            <a:spLocks noGrp="1" noChangeArrowheads="1"/>
          </p:cNvSpPr>
          <p:nvPr>
            <p:ph type="body" idx="1"/>
          </p:nvPr>
        </p:nvSpPr>
        <p:spPr>
          <a:xfrm>
            <a:off x="841375" y="1547813"/>
            <a:ext cx="7864475" cy="904875"/>
          </a:xfrm>
          <a:noFill/>
          <a:ln/>
        </p:spPr>
        <p:txBody>
          <a:bodyPr/>
          <a:lstStyle/>
          <a:p>
            <a:r>
              <a:rPr lang="en-US" altLang="en-US"/>
              <a:t>Create expressions on NUMBER and DATE data by using arithmetic operators.</a:t>
            </a:r>
          </a:p>
        </p:txBody>
      </p:sp>
      <p:sp>
        <p:nvSpPr>
          <p:cNvPr id="21508" name="Rectangle 4"/>
          <p:cNvSpPr>
            <a:spLocks noChangeArrowheads="1"/>
          </p:cNvSpPr>
          <p:nvPr/>
        </p:nvSpPr>
        <p:spPr bwMode="blackWhite">
          <a:xfrm>
            <a:off x="2019300" y="2906713"/>
            <a:ext cx="1293813" cy="24288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1800">
                <a:solidFill>
                  <a:srgbClr val="000000"/>
                </a:solidFill>
                <a:latin typeface="Arial" panose="020B0604020202020204" pitchFamily="34" charset="0"/>
              </a:rPr>
              <a:t>Operator</a:t>
            </a:r>
          </a:p>
          <a:p>
            <a:r>
              <a:rPr lang="en-US" altLang="en-US" sz="1800">
                <a:solidFill>
                  <a:srgbClr val="000000"/>
                </a:solidFill>
                <a:latin typeface="Arial" panose="020B0604020202020204" pitchFamily="34" charset="0"/>
              </a:rPr>
              <a:t>+</a:t>
            </a:r>
          </a:p>
          <a:p>
            <a:r>
              <a:rPr lang="en-US" altLang="en-US" sz="1800">
                <a:solidFill>
                  <a:srgbClr val="000000"/>
                </a:solidFill>
                <a:latin typeface="Arial" panose="020B0604020202020204" pitchFamily="34" charset="0"/>
              </a:rPr>
              <a:t>-</a:t>
            </a:r>
          </a:p>
          <a:p>
            <a:r>
              <a:rPr lang="en-US" altLang="en-US" sz="1800">
                <a:solidFill>
                  <a:srgbClr val="000000"/>
                </a:solidFill>
                <a:latin typeface="Arial" panose="020B0604020202020204" pitchFamily="34" charset="0"/>
              </a:rPr>
              <a:t>*</a:t>
            </a:r>
          </a:p>
          <a:p>
            <a:r>
              <a:rPr lang="en-US" altLang="en-US" sz="1800">
                <a:solidFill>
                  <a:srgbClr val="000000"/>
                </a:solidFill>
                <a:latin typeface="Arial" panose="020B0604020202020204" pitchFamily="34" charset="0"/>
              </a:rPr>
              <a:t>      /       	</a:t>
            </a:r>
          </a:p>
        </p:txBody>
      </p:sp>
      <p:sp>
        <p:nvSpPr>
          <p:cNvPr id="21509" name="Rectangle 5"/>
          <p:cNvSpPr>
            <a:spLocks noChangeArrowheads="1"/>
          </p:cNvSpPr>
          <p:nvPr/>
        </p:nvSpPr>
        <p:spPr bwMode="blackWhite">
          <a:xfrm>
            <a:off x="3317875" y="2906713"/>
            <a:ext cx="3883025" cy="24288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1800">
                <a:solidFill>
                  <a:srgbClr val="000000"/>
                </a:solidFill>
                <a:latin typeface="Arial" panose="020B0604020202020204" pitchFamily="34" charset="0"/>
              </a:rPr>
              <a:t>Description</a:t>
            </a:r>
          </a:p>
          <a:p>
            <a:pPr algn="l"/>
            <a:r>
              <a:rPr lang="en-US" altLang="en-US" sz="1800">
                <a:solidFill>
                  <a:srgbClr val="000000"/>
                </a:solidFill>
                <a:latin typeface="Arial" panose="020B0604020202020204" pitchFamily="34" charset="0"/>
              </a:rPr>
              <a:t>Add</a:t>
            </a:r>
          </a:p>
          <a:p>
            <a:pPr algn="l"/>
            <a:r>
              <a:rPr lang="en-US" altLang="en-US" sz="1800">
                <a:solidFill>
                  <a:srgbClr val="000000"/>
                </a:solidFill>
                <a:latin typeface="Arial" panose="020B0604020202020204" pitchFamily="34" charset="0"/>
              </a:rPr>
              <a:t>Subtract </a:t>
            </a:r>
          </a:p>
          <a:p>
            <a:pPr algn="l"/>
            <a:r>
              <a:rPr lang="en-US" altLang="en-US" sz="1800">
                <a:solidFill>
                  <a:srgbClr val="000000"/>
                </a:solidFill>
                <a:latin typeface="Arial" panose="020B0604020202020204" pitchFamily="34" charset="0"/>
              </a:rPr>
              <a:t>Multiply </a:t>
            </a:r>
          </a:p>
          <a:p>
            <a:pPr algn="l"/>
            <a:r>
              <a:rPr lang="en-US" altLang="en-US" sz="1800">
                <a:solidFill>
                  <a:srgbClr val="000000"/>
                </a:solidFill>
                <a:latin typeface="Arial" panose="020B0604020202020204" pitchFamily="34" charset="0"/>
              </a:rPr>
              <a:t>Divide</a:t>
            </a:r>
          </a:p>
        </p:txBody>
      </p:sp>
      <p:sp>
        <p:nvSpPr>
          <p:cNvPr id="21510" name="Line 6"/>
          <p:cNvSpPr>
            <a:spLocks noChangeShapeType="1"/>
          </p:cNvSpPr>
          <p:nvPr/>
        </p:nvSpPr>
        <p:spPr bwMode="auto">
          <a:xfrm flipV="1">
            <a:off x="2024063" y="3333750"/>
            <a:ext cx="5176837" cy="635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a:off x="2012950" y="4333875"/>
            <a:ext cx="51831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2019300" y="3829050"/>
            <a:ext cx="51911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9"/>
          <p:cNvSpPr>
            <a:spLocks noChangeShapeType="1"/>
          </p:cNvSpPr>
          <p:nvPr/>
        </p:nvSpPr>
        <p:spPr bwMode="auto">
          <a:xfrm>
            <a:off x="2019300" y="4827588"/>
            <a:ext cx="517683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20" name="Group 16"/>
          <p:cNvGrpSpPr>
            <a:grpSpLocks/>
          </p:cNvGrpSpPr>
          <p:nvPr/>
        </p:nvGrpSpPr>
        <p:grpSpPr bwMode="auto">
          <a:xfrm>
            <a:off x="8386763" y="6324600"/>
            <a:ext cx="414337" cy="292100"/>
            <a:chOff x="5283" y="3984"/>
            <a:chExt cx="261" cy="184"/>
          </a:xfrm>
        </p:grpSpPr>
        <p:sp>
          <p:nvSpPr>
            <p:cNvPr id="21514" name="Rectangle 10"/>
            <p:cNvSpPr>
              <a:spLocks noChangeArrowheads="1"/>
            </p:cNvSpPr>
            <p:nvPr/>
          </p:nvSpPr>
          <p:spPr bwMode="hidden">
            <a:xfrm>
              <a:off x="5297" y="4000"/>
              <a:ext cx="31" cy="1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Rectangle 11"/>
            <p:cNvSpPr>
              <a:spLocks noChangeArrowheads="1"/>
            </p:cNvSpPr>
            <p:nvPr/>
          </p:nvSpPr>
          <p:spPr bwMode="hidden">
            <a:xfrm>
              <a:off x="5283" y="3984"/>
              <a:ext cx="31" cy="168"/>
            </a:xfrm>
            <a:prstGeom prst="rect">
              <a:avLst/>
            </a:prstGeom>
            <a:solidFill>
              <a:srgbClr val="7FC1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21516" name="Rectangle 12"/>
            <p:cNvSpPr>
              <a:spLocks noChangeArrowheads="1"/>
            </p:cNvSpPr>
            <p:nvPr/>
          </p:nvSpPr>
          <p:spPr bwMode="hidden">
            <a:xfrm>
              <a:off x="5291" y="3992"/>
              <a:ext cx="31"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Freeform 13"/>
            <p:cNvSpPr>
              <a:spLocks/>
            </p:cNvSpPr>
            <p:nvPr/>
          </p:nvSpPr>
          <p:spPr bwMode="hidden">
            <a:xfrm>
              <a:off x="5374" y="3999"/>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Freeform 14"/>
            <p:cNvSpPr>
              <a:spLocks/>
            </p:cNvSpPr>
            <p:nvPr/>
          </p:nvSpPr>
          <p:spPr bwMode="hidden">
            <a:xfrm>
              <a:off x="5354" y="3984"/>
              <a:ext cx="170" cy="169"/>
            </a:xfrm>
            <a:custGeom>
              <a:avLst/>
              <a:gdLst>
                <a:gd name="T0" fmla="*/ 169 w 170"/>
                <a:gd name="T1" fmla="*/ 84 h 169"/>
                <a:gd name="T2" fmla="*/ 0 w 170"/>
                <a:gd name="T3" fmla="*/ 0 h 169"/>
                <a:gd name="T4" fmla="*/ 0 w 170"/>
                <a:gd name="T5" fmla="*/ 168 h 169"/>
                <a:gd name="T6" fmla="*/ 169 w 170"/>
                <a:gd name="T7" fmla="*/ 84 h 169"/>
              </a:gdLst>
              <a:ahLst/>
              <a:cxnLst>
                <a:cxn ang="0">
                  <a:pos x="T0" y="T1"/>
                </a:cxn>
                <a:cxn ang="0">
                  <a:pos x="T2" y="T3"/>
                </a:cxn>
                <a:cxn ang="0">
                  <a:pos x="T4" y="T5"/>
                </a:cxn>
                <a:cxn ang="0">
                  <a:pos x="T6" y="T7"/>
                </a:cxn>
              </a:cxnLst>
              <a:rect l="0" t="0" r="r" b="b"/>
              <a:pathLst>
                <a:path w="170" h="169">
                  <a:moveTo>
                    <a:pt x="169" y="84"/>
                  </a:moveTo>
                  <a:lnTo>
                    <a:pt x="0" y="0"/>
                  </a:lnTo>
                  <a:lnTo>
                    <a:pt x="0" y="168"/>
                  </a:lnTo>
                  <a:lnTo>
                    <a:pt x="169" y="84"/>
                  </a:lnTo>
                </a:path>
              </a:pathLst>
            </a:custGeom>
            <a:solidFill>
              <a:srgbClr val="7FC1E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21519" name="Freeform 15"/>
            <p:cNvSpPr>
              <a:spLocks/>
            </p:cNvSpPr>
            <p:nvPr/>
          </p:nvSpPr>
          <p:spPr bwMode="auto">
            <a:xfrm>
              <a:off x="5361" y="3993"/>
              <a:ext cx="168" cy="169"/>
            </a:xfrm>
            <a:custGeom>
              <a:avLst/>
              <a:gdLst>
                <a:gd name="T0" fmla="*/ 167 w 168"/>
                <a:gd name="T1" fmla="*/ 84 h 169"/>
                <a:gd name="T2" fmla="*/ 0 w 168"/>
                <a:gd name="T3" fmla="*/ 0 h 169"/>
                <a:gd name="T4" fmla="*/ 0 w 168"/>
                <a:gd name="T5" fmla="*/ 168 h 169"/>
                <a:gd name="T6" fmla="*/ 167 w 168"/>
                <a:gd name="T7" fmla="*/ 84 h 169"/>
              </a:gdLst>
              <a:ahLst/>
              <a:cxnLst>
                <a:cxn ang="0">
                  <a:pos x="T0" y="T1"/>
                </a:cxn>
                <a:cxn ang="0">
                  <a:pos x="T2" y="T3"/>
                </a:cxn>
                <a:cxn ang="0">
                  <a:pos x="T4" y="T5"/>
                </a:cxn>
                <a:cxn ang="0">
                  <a:pos x="T6" y="T7"/>
                </a:cxn>
              </a:cxnLst>
              <a:rect l="0" t="0" r="r" b="b"/>
              <a:pathLst>
                <a:path w="168" h="169">
                  <a:moveTo>
                    <a:pt x="167" y="84"/>
                  </a:moveTo>
                  <a:lnTo>
                    <a:pt x="0" y="0"/>
                  </a:lnTo>
                  <a:lnTo>
                    <a:pt x="0" y="168"/>
                  </a:lnTo>
                  <a:lnTo>
                    <a:pt x="167" y="84"/>
                  </a:lnTo>
                </a:path>
              </a:pathLst>
            </a:custGeom>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1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wintro">
  <a:themeElements>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fontScheme name="newintr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altLang="en-US" sz="2800" b="1" i="0" u="none" strike="noStrike" cap="none" normalizeH="0" baseline="0" smtClean="0">
            <a:ln>
              <a:noFill/>
            </a:ln>
            <a:solidFill>
              <a:schemeClr val="bg2"/>
            </a:solidFill>
            <a:effectLst/>
            <a:latin typeface="Arial Narrow" panose="020B0606020202030204" pitchFamily="34" charset="0"/>
          </a:defRPr>
        </a:defPPr>
      </a:lstStyle>
    </a:spDef>
    <a:ln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altLang="en-US" sz="2800" b="1" i="0" u="none" strike="noStrike" cap="none" normalizeH="0" baseline="0" smtClean="0">
            <a:ln>
              <a:noFill/>
            </a:ln>
            <a:solidFill>
              <a:schemeClr val="bg2"/>
            </a:solidFill>
            <a:effectLst/>
            <a:latin typeface="Arial Narrow" panose="020B0606020202030204" pitchFamily="34" charset="0"/>
          </a:defRPr>
        </a:defPPr>
      </a:lstStyle>
    </a:lnDef>
  </a:objectDefaults>
  <a:extraClrSchemeLst>
    <a:extraClrScheme>
      <a:clrScheme name="newintro 1">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newintro 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wintro 3">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newintro 4">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wintro 5">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wintro 6">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wintro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newintro 8">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docProps/app.xml><?xml version="1.0" encoding="utf-8"?>
<Properties xmlns="http://schemas.openxmlformats.org/officeDocument/2006/extended-properties" xmlns:vt="http://schemas.openxmlformats.org/officeDocument/2006/docPropsVTypes">
  <Template>C:\Jobs\intro\newintro.ppt</Template>
  <TotalTime>4607</TotalTime>
  <Words>3737</Words>
  <Application>Microsoft Office PowerPoint</Application>
  <PresentationFormat>On-screen Show (4:3)</PresentationFormat>
  <Paragraphs>729</Paragraphs>
  <Slides>33</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Times New Roman</vt:lpstr>
      <vt:lpstr>Symbol</vt:lpstr>
      <vt:lpstr>Courier New</vt:lpstr>
      <vt:lpstr>Times</vt:lpstr>
      <vt:lpstr>Arial Narrow</vt:lpstr>
      <vt:lpstr>newintro</vt:lpstr>
      <vt:lpstr>Document</vt:lpstr>
      <vt:lpstr>Writing Basic  SQL Statements</vt:lpstr>
      <vt:lpstr>Objectives</vt:lpstr>
      <vt:lpstr>Capabilities of SQL SELECT Statements</vt:lpstr>
      <vt:lpstr>Basic SELECT Statement</vt:lpstr>
      <vt:lpstr>Writing SQL Statements</vt:lpstr>
      <vt:lpstr>Selecting All Columns</vt:lpstr>
      <vt:lpstr>Selecting Specific Columns</vt:lpstr>
      <vt:lpstr>Column Heading Defaults</vt:lpstr>
      <vt:lpstr>Arithmetic Expressions</vt:lpstr>
      <vt:lpstr>Using Arithmetic Operators</vt:lpstr>
      <vt:lpstr>Operator Precedence</vt:lpstr>
      <vt:lpstr>Operator Precedence</vt:lpstr>
      <vt:lpstr>Using Parentheses</vt:lpstr>
      <vt:lpstr>Defining a Null Value</vt:lpstr>
      <vt:lpstr>Null Values  in Arithmetic Expressions</vt:lpstr>
      <vt:lpstr>Defining a Column Alias</vt:lpstr>
      <vt:lpstr>Using Column Aliases</vt:lpstr>
      <vt:lpstr>Concatenation Operator</vt:lpstr>
      <vt:lpstr>Using the Concatenation Operator</vt:lpstr>
      <vt:lpstr>Literal Character Strings</vt:lpstr>
      <vt:lpstr>Using Literal Character Strings</vt:lpstr>
      <vt:lpstr>Duplicate Rows</vt:lpstr>
      <vt:lpstr>Eliminating Duplicate Rows</vt:lpstr>
      <vt:lpstr>SQL and SQL*Plus Interaction</vt:lpstr>
      <vt:lpstr>SQL Statements Versus SQL*Plus Commands </vt:lpstr>
      <vt:lpstr>Overview of SQL*Plus</vt:lpstr>
      <vt:lpstr>Logging In to SQL*Plus</vt:lpstr>
      <vt:lpstr>Displaying Table Structure</vt:lpstr>
      <vt:lpstr>Displaying Table Structure</vt:lpstr>
      <vt:lpstr>SQL*Plus Editing Commands</vt:lpstr>
      <vt:lpstr>SQL*Plus Editing Commands</vt:lpstr>
      <vt:lpstr>SQL*Plus File Commands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Venkata Pasumarthy</cp:lastModifiedBy>
  <cp:revision>362</cp:revision>
  <cp:lastPrinted>1999-05-27T11:57:24Z</cp:lastPrinted>
  <dcterms:created xsi:type="dcterms:W3CDTF">1995-06-17T23:31:02Z</dcterms:created>
  <dcterms:modified xsi:type="dcterms:W3CDTF">2014-05-09T16:49:21Z</dcterms:modified>
</cp:coreProperties>
</file>