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 id="2147483686" r:id="rId3"/>
  </p:sldMasterIdLst>
  <p:notesMasterIdLst>
    <p:notesMasterId r:id="rId32"/>
  </p:notesMasterIdLst>
  <p:sldIdLst>
    <p:sldId id="256" r:id="rId4"/>
    <p:sldId id="284" r:id="rId5"/>
    <p:sldId id="259" r:id="rId6"/>
    <p:sldId id="261" r:id="rId7"/>
    <p:sldId id="257" r:id="rId8"/>
    <p:sldId id="262" r:id="rId9"/>
    <p:sldId id="286" r:id="rId10"/>
    <p:sldId id="287" r:id="rId11"/>
    <p:sldId id="263" r:id="rId12"/>
    <p:sldId id="264"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88" r:id="rId26"/>
    <p:sldId id="289" r:id="rId27"/>
    <p:sldId id="290" r:id="rId28"/>
    <p:sldId id="291" r:id="rId29"/>
    <p:sldId id="280" r:id="rId30"/>
    <p:sldId id="282"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744D57-0298-4028-A39A-E01344C18F55}">
  <a:tblStyle styleId="{0B744D57-0298-4028-A39A-E01344C18F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01639e4320_0_3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101639e4320_0_36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1639e4320_0_4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101639e4320_0_41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01639e4320_0_5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101639e4320_0_51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1639e4320_0_5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101639e4320_0_51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1639e4320_0_5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101639e4320_0_565: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01639e4320_0_6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101639e4320_0_61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01639e4320_0_6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101639e4320_0_66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01639e4320_0_7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101639e4320_0_71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f8613209f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cf8613209f_1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cf8613209f_1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c93a3ee45_0_2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c93a3ee4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cf8613209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cf8613209f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cf8613209f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cf8613209f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cf8613209f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gcf8613209f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cf8613209f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cf8613209f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cf8613209f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018e3a3fe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018e3a3fe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1018e3a3fe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d7bf48312_2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d7bf48312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d7bf48312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d7bf48312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1639e4320_0_8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1639e4320_0_8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ea69b71ec2_0_4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ea69b71ec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a69b71ec2_0_4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a69b71ec2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01639e4320_0_3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01639e4320_0_314: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제목 및 내용">
  <p:cSld name="제목 및 내용">
    <p:bg>
      <p:bgPr>
        <a:blipFill>
          <a:blip r:embed="rId2">
            <a:alphaModFix/>
          </a:blip>
          <a:stretch>
            <a:fillRect/>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body" idx="1"/>
          </p:nvPr>
        </p:nvSpPr>
        <p:spPr>
          <a:xfrm>
            <a:off x="1835696" y="1556792"/>
            <a:ext cx="7200800" cy="7920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323F4F"/>
              </a:buClr>
              <a:buSzPts val="3200"/>
              <a:buFont typeface="Arial"/>
              <a:buNone/>
              <a:defRPr sz="3200" b="1">
                <a:solidFill>
                  <a:srgbClr val="323F4F"/>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6" name="Google Shape;86;p13"/>
          <p:cNvSpPr txBox="1">
            <a:spLocks noGrp="1"/>
          </p:cNvSpPr>
          <p:nvPr>
            <p:ph type="title"/>
          </p:nvPr>
        </p:nvSpPr>
        <p:spPr>
          <a:xfrm>
            <a:off x="400000" y="1"/>
            <a:ext cx="7196336" cy="13620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Arial"/>
              <a:buNone/>
              <a:defRPr sz="4400" b="1">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구역 머리글">
  <p:cSld name="1_구역 머리글">
    <p:bg>
      <p:bgPr>
        <a:solidFill>
          <a:schemeClr val="lt1"/>
        </a:solidFill>
        <a:effectLst/>
      </p:bgPr>
    </p:bg>
    <p:spTree>
      <p:nvGrpSpPr>
        <p:cNvPr id="1" name="Shape 87"/>
        <p:cNvGrpSpPr/>
        <p:nvPr/>
      </p:nvGrpSpPr>
      <p:grpSpPr>
        <a:xfrm>
          <a:off x="0" y="0"/>
          <a:ext cx="0" cy="0"/>
          <a:chOff x="0" y="0"/>
          <a:chExt cx="0" cy="0"/>
        </a:xfrm>
      </p:grpSpPr>
      <p:pic>
        <p:nvPicPr>
          <p:cNvPr id="88" name="Google Shape;88;p14"/>
          <p:cNvPicPr preferRelativeResize="0"/>
          <p:nvPr/>
        </p:nvPicPr>
        <p:blipFill rotWithShape="1">
          <a:blip r:embed="rId2">
            <a:alphaModFix/>
          </a:blip>
          <a:srcRect b="89028"/>
          <a:stretch/>
        </p:blipFill>
        <p:spPr>
          <a:xfrm>
            <a:off x="-11447" y="1"/>
            <a:ext cx="9155448" cy="752475"/>
          </a:xfrm>
          <a:prstGeom prst="rect">
            <a:avLst/>
          </a:prstGeom>
          <a:noFill/>
          <a:ln>
            <a:noFill/>
          </a:ln>
        </p:spPr>
      </p:pic>
      <p:sp>
        <p:nvSpPr>
          <p:cNvPr id="89" name="Google Shape;89;p14"/>
          <p:cNvSpPr txBox="1">
            <a:spLocks noGrp="1"/>
          </p:cNvSpPr>
          <p:nvPr>
            <p:ph type="title"/>
          </p:nvPr>
        </p:nvSpPr>
        <p:spPr>
          <a:xfrm>
            <a:off x="179512" y="107254"/>
            <a:ext cx="7704856" cy="5297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2800"/>
              <a:buFont typeface="Arial"/>
              <a:buNone/>
              <a:defRPr sz="28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body" idx="1"/>
          </p:nvPr>
        </p:nvSpPr>
        <p:spPr>
          <a:xfrm>
            <a:off x="188218" y="861095"/>
            <a:ext cx="8795320" cy="5544616"/>
          </a:xfrm>
          <a:prstGeom prst="rect">
            <a:avLst/>
          </a:prstGeom>
          <a:noFill/>
          <a:ln>
            <a:noFill/>
          </a:ln>
        </p:spPr>
        <p:txBody>
          <a:bodyPr spcFirstLastPara="1" wrap="square" lIns="91425" tIns="45700" rIns="91425" bIns="45700" anchor="t" anchorCtr="0">
            <a:normAutofit/>
          </a:bodyPr>
          <a:lstStyle>
            <a:lvl1pPr marL="457200" lvl="0" indent="-354330" algn="l">
              <a:lnSpc>
                <a:spcPct val="160000"/>
              </a:lnSpc>
              <a:spcBef>
                <a:spcPts val="0"/>
              </a:spcBef>
              <a:spcAft>
                <a:spcPts val="0"/>
              </a:spcAft>
              <a:buClr>
                <a:schemeClr val="dk1"/>
              </a:buClr>
              <a:buSzPts val="1980"/>
              <a:buFont typeface="Arial"/>
              <a:buChar char="•"/>
              <a:defRPr sz="1800" b="1">
                <a:latin typeface="Arial"/>
                <a:ea typeface="Arial"/>
                <a:cs typeface="Arial"/>
                <a:sym typeface="Arial"/>
              </a:defRPr>
            </a:lvl1pPr>
            <a:lvl2pPr marL="914400" lvl="1" indent="-340360" algn="l">
              <a:lnSpc>
                <a:spcPct val="160000"/>
              </a:lnSpc>
              <a:spcBef>
                <a:spcPts val="0"/>
              </a:spcBef>
              <a:spcAft>
                <a:spcPts val="0"/>
              </a:spcAft>
              <a:buClr>
                <a:schemeClr val="dk1"/>
              </a:buClr>
              <a:buSzPts val="1760"/>
              <a:buFont typeface="Malgun Gothic"/>
              <a:buChar char="-"/>
              <a:defRPr sz="1600">
                <a:latin typeface="Arial"/>
                <a:ea typeface="Arial"/>
                <a:cs typeface="Arial"/>
                <a:sym typeface="Arial"/>
              </a:defRPr>
            </a:lvl2pPr>
            <a:lvl3pPr marL="1371600" lvl="2" indent="-326389" algn="l">
              <a:lnSpc>
                <a:spcPct val="160000"/>
              </a:lnSpc>
              <a:spcBef>
                <a:spcPts val="0"/>
              </a:spcBef>
              <a:spcAft>
                <a:spcPts val="0"/>
              </a:spcAft>
              <a:buClr>
                <a:schemeClr val="dk1"/>
              </a:buClr>
              <a:buSzPts val="1540"/>
              <a:buChar char="•"/>
              <a:defRPr sz="1400">
                <a:latin typeface="Arial"/>
                <a:ea typeface="Arial"/>
                <a:cs typeface="Arial"/>
                <a:sym typeface="Arial"/>
              </a:defRPr>
            </a:lvl3pPr>
            <a:lvl4pPr marL="1828800" lvl="3" indent="-317500" algn="l">
              <a:lnSpc>
                <a:spcPct val="90000"/>
              </a:lnSpc>
              <a:spcBef>
                <a:spcPts val="375"/>
              </a:spcBef>
              <a:spcAft>
                <a:spcPts val="0"/>
              </a:spcAft>
              <a:buClr>
                <a:schemeClr val="dk1"/>
              </a:buClr>
              <a:buSzPts val="1400"/>
              <a:buChar char="•"/>
              <a:defRPr sz="1400"/>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1" name="Google Shape;91;p14"/>
          <p:cNvSpPr txBox="1"/>
          <p:nvPr/>
        </p:nvSpPr>
        <p:spPr>
          <a:xfrm>
            <a:off x="147652" y="6590813"/>
            <a:ext cx="3881438" cy="211203"/>
          </a:xfrm>
          <a:prstGeom prst="rect">
            <a:avLst/>
          </a:prstGeom>
          <a:no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5A5A5"/>
                </a:solidFill>
                <a:latin typeface="Arial"/>
                <a:ea typeface="Arial"/>
                <a:cs typeface="Arial"/>
                <a:sym typeface="Arial"/>
              </a:rPr>
              <a:t>ⓒ 2016. Digital Media &amp; Communications R&amp;D Center. All rights reserved.</a:t>
            </a:r>
            <a:endParaRPr sz="900" b="0" i="0" u="none" strike="noStrike" cap="none">
              <a:solidFill>
                <a:srgbClr val="A5A5A5"/>
              </a:solidFill>
              <a:latin typeface="Arial"/>
              <a:ea typeface="Arial"/>
              <a:cs typeface="Arial"/>
              <a:sym typeface="Arial"/>
            </a:endParaRPr>
          </a:p>
        </p:txBody>
      </p:sp>
      <p:sp>
        <p:nvSpPr>
          <p:cNvPr id="92" name="Google Shape;92;p14"/>
          <p:cNvSpPr txBox="1">
            <a:spLocks noGrp="1"/>
          </p:cNvSpPr>
          <p:nvPr>
            <p:ph type="sldNum" idx="12"/>
          </p:nvPr>
        </p:nvSpPr>
        <p:spPr>
          <a:xfrm>
            <a:off x="8045301" y="6579409"/>
            <a:ext cx="1066800" cy="2336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 3</a:t>
            </a:r>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457200" y="2646040"/>
            <a:ext cx="8229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8000"/>
              <a:buFont typeface="Arial"/>
              <a:buNone/>
              <a:defRPr sz="8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p:nvPr/>
        </p:nvSpPr>
        <p:spPr>
          <a:xfrm>
            <a:off x="2583100" y="6433511"/>
            <a:ext cx="3881438" cy="211203"/>
          </a:xfrm>
          <a:prstGeom prst="rect">
            <a:avLst/>
          </a:prstGeom>
          <a:no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CB8CA"/>
                </a:solidFill>
                <a:latin typeface="Arial"/>
                <a:ea typeface="Arial"/>
                <a:cs typeface="Arial"/>
                <a:sym typeface="Arial"/>
              </a:rPr>
              <a:t>ⓒ 2016. Digital Media &amp; Communications R&amp;D Center. All rights reserved.</a:t>
            </a:r>
            <a:endParaRPr sz="900" b="0" i="0" u="none" strike="noStrike" cap="none">
              <a:solidFill>
                <a:srgbClr val="ACB8CA"/>
              </a:solidFill>
              <a:latin typeface="Arial"/>
              <a:ea typeface="Arial"/>
              <a:cs typeface="Arial"/>
              <a:sym typeface="Arial"/>
            </a:endParaRPr>
          </a:p>
        </p:txBody>
      </p:sp>
      <p:pic>
        <p:nvPicPr>
          <p:cNvPr id="96" name="Google Shape;96;p15"/>
          <p:cNvPicPr preferRelativeResize="0"/>
          <p:nvPr/>
        </p:nvPicPr>
        <p:blipFill rotWithShape="1">
          <a:blip r:embed="rId2">
            <a:alphaModFix/>
          </a:blip>
          <a:srcRect/>
          <a:stretch/>
        </p:blipFill>
        <p:spPr>
          <a:xfrm>
            <a:off x="4139956" y="6165307"/>
            <a:ext cx="934109" cy="158055"/>
          </a:xfrm>
          <a:prstGeom prst="rect">
            <a:avLst/>
          </a:prstGeom>
          <a:noFill/>
          <a:ln>
            <a:noFill/>
          </a:ln>
        </p:spPr>
      </p:pic>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9" name="Google Shape;99;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00" name="Google Shape;100;p16"/>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2230017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5"/>
        <p:cNvGrpSpPr/>
        <p:nvPr/>
      </p:nvGrpSpPr>
      <p:grpSpPr>
        <a:xfrm>
          <a:off x="0" y="0"/>
          <a:ext cx="0" cy="0"/>
          <a:chOff x="0" y="0"/>
          <a:chExt cx="0" cy="0"/>
        </a:xfrm>
      </p:grpSpPr>
      <p:sp>
        <p:nvSpPr>
          <p:cNvPr id="106" name="Google Shape;106;p18"/>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7" name="Google Shape;107;p18"/>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2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5" name="Google Shape;115;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21"/>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9" name="Google Shape;119;p21"/>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20" name="Google Shape;120;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3" name="Google Shape;123;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6" name="Google Shape;126;p23"/>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27" name="Google Shape;127;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0" name="Google Shape;130;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1"/>
        <p:cNvGrpSpPr/>
        <p:nvPr/>
      </p:nvGrpSpPr>
      <p:grpSpPr>
        <a:xfrm>
          <a:off x="0" y="0"/>
          <a:ext cx="0" cy="0"/>
          <a:chOff x="0" y="0"/>
          <a:chExt cx="0" cy="0"/>
        </a:xfrm>
      </p:grpSpPr>
      <p:sp>
        <p:nvSpPr>
          <p:cNvPr id="132" name="Google Shape;132;p25"/>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5"/>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4" name="Google Shape;134;p25"/>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 name="Google Shape;135;p25"/>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36" name="Google Shape;136;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sp>
        <p:nvSpPr>
          <p:cNvPr id="138" name="Google Shape;138;p2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39" name="Google Shape;139;p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0"/>
        <p:cNvGrpSpPr/>
        <p:nvPr/>
      </p:nvGrpSpPr>
      <p:grpSpPr>
        <a:xfrm>
          <a:off x="0" y="0"/>
          <a:ext cx="0" cy="0"/>
          <a:chOff x="0" y="0"/>
          <a:chExt cx="0" cy="0"/>
        </a:xfrm>
      </p:grpSpPr>
      <p:sp>
        <p:nvSpPr>
          <p:cNvPr id="141" name="Google Shape;141;p27"/>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2" name="Google Shape;142;p27"/>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43" name="Google Shape;143;p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p3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2" name="Google Shape;152;p30"/>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3"/>
        <p:cNvGrpSpPr/>
        <p:nvPr/>
      </p:nvGrpSpPr>
      <p:grpSpPr>
        <a:xfrm>
          <a:off x="0" y="0"/>
          <a:ext cx="0" cy="0"/>
          <a:chOff x="0" y="0"/>
          <a:chExt cx="0" cy="0"/>
        </a:xfrm>
      </p:grpSpPr>
      <p:sp>
        <p:nvSpPr>
          <p:cNvPr id="154" name="Google Shape;154;p3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5" name="Google Shape;155;p3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56" name="Google Shape;156;p31"/>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59" name="Google Shape;159;p32"/>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sp>
        <p:nvSpPr>
          <p:cNvPr id="161" name="Google Shape;161;p33"/>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62" name="Google Shape;162;p33"/>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33"/>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4"/>
        <p:cNvGrpSpPr/>
        <p:nvPr/>
      </p:nvGrpSpPr>
      <p:grpSpPr>
        <a:xfrm>
          <a:off x="0" y="0"/>
          <a:ext cx="0" cy="0"/>
          <a:chOff x="0" y="0"/>
          <a:chExt cx="0" cy="0"/>
        </a:xfrm>
      </p:grpSpPr>
      <p:sp>
        <p:nvSpPr>
          <p:cNvPr id="165" name="Google Shape;165;p3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66" name="Google Shape;166;p34"/>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67" name="Google Shape;167;p34"/>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68" name="Google Shape;168;p34"/>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9"/>
        <p:cNvGrpSpPr/>
        <p:nvPr/>
      </p:nvGrpSpPr>
      <p:grpSpPr>
        <a:xfrm>
          <a:off x="0" y="0"/>
          <a:ext cx="0" cy="0"/>
          <a:chOff x="0" y="0"/>
          <a:chExt cx="0" cy="0"/>
        </a:xfrm>
      </p:grpSpPr>
      <p:sp>
        <p:nvSpPr>
          <p:cNvPr id="170" name="Google Shape;170;p35"/>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171" name="Google Shape;171;p35"/>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172" name="Google Shape;172;p35"/>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3"/>
        <p:cNvGrpSpPr/>
        <p:nvPr/>
      </p:nvGrpSpPr>
      <p:grpSpPr>
        <a:xfrm>
          <a:off x="0" y="0"/>
          <a:ext cx="0" cy="0"/>
          <a:chOff x="0" y="0"/>
          <a:chExt cx="0" cy="0"/>
        </a:xfrm>
      </p:grpSpPr>
      <p:sp>
        <p:nvSpPr>
          <p:cNvPr id="174" name="Google Shape;174;p36"/>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75" name="Google Shape;175;p36"/>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37"/>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7"/>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79" name="Google Shape;179;p37"/>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0" name="Google Shape;180;p37"/>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181" name="Google Shape;181;p37"/>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38"/>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184" name="Google Shape;184;p38"/>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39"/>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87" name="Google Shape;187;p39"/>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188" name="Google Shape;188;p39"/>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87" r:id="rId15"/>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3" name="Google Shape;103;p17"/>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04" name="Google Shape;104;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48" name="Google Shape;148;p29"/>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49" name="Google Shape;149;p29"/>
          <p:cNvSpPr txBox="1">
            <a:spLocks noGrp="1"/>
          </p:cNvSpPr>
          <p:nvPr>
            <p:ph type="sldNum" idx="12"/>
          </p:nvPr>
        </p:nvSpPr>
        <p:spPr>
          <a:xfrm>
            <a:off x="8472458" y="6217623"/>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0"/>
          <p:cNvSpPr txBox="1">
            <a:spLocks noGrp="1"/>
          </p:cNvSpPr>
          <p:nvPr>
            <p:ph type="ctrTitle"/>
          </p:nvPr>
        </p:nvSpPr>
        <p:spPr>
          <a:xfrm>
            <a:off x="-36512" y="643317"/>
            <a:ext cx="9180512" cy="107710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dirty="0"/>
              <a:t>Avoid Relapse Stay Sober Android Application</a:t>
            </a:r>
            <a:br>
              <a:rPr lang="en-US" sz="3200" b="1" dirty="0"/>
            </a:br>
            <a:endParaRPr sz="3200" b="1" dirty="0"/>
          </a:p>
        </p:txBody>
      </p:sp>
      <p:sp>
        <p:nvSpPr>
          <p:cNvPr id="195" name="Google Shape;195;p40"/>
          <p:cNvSpPr/>
          <p:nvPr/>
        </p:nvSpPr>
        <p:spPr>
          <a:xfrm>
            <a:off x="70900" y="1720420"/>
            <a:ext cx="9106800" cy="3805429"/>
          </a:xfrm>
          <a:prstGeom prst="rect">
            <a:avLst/>
          </a:prstGeom>
          <a:no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dirty="0">
                <a:solidFill>
                  <a:srgbClr val="0070C0"/>
                </a:solidFill>
              </a:rPr>
              <a:t>			</a:t>
            </a:r>
            <a:r>
              <a:rPr lang="en-US" sz="2400" b="0" i="0" u="none" strike="noStrike" cap="none" dirty="0">
                <a:solidFill>
                  <a:srgbClr val="0070C0"/>
                </a:solidFill>
                <a:latin typeface="Arial"/>
                <a:ea typeface="Arial"/>
                <a:cs typeface="Arial"/>
                <a:sym typeface="Arial"/>
              </a:rPr>
              <a:t>Team Number:  M1</a:t>
            </a:r>
            <a:r>
              <a:rPr lang="en-US" sz="2400" dirty="0">
                <a:solidFill>
                  <a:srgbClr val="0070C0"/>
                </a:solidFill>
              </a:rPr>
              <a:t>3</a:t>
            </a: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  Team Members: </a:t>
            </a: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70C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Shiva</a:t>
            </a:r>
            <a:r>
              <a:rPr lang="en-US" sz="2400" dirty="0">
                <a:solidFill>
                  <a:srgbClr val="0070C0"/>
                </a:solidFill>
              </a:rPr>
              <a:t>ni C </a:t>
            </a:r>
            <a:r>
              <a:rPr lang="en-US" sz="2400" dirty="0" err="1">
                <a:solidFill>
                  <a:srgbClr val="0070C0"/>
                </a:solidFill>
              </a:rPr>
              <a:t>Guranalli</a:t>
            </a:r>
            <a:r>
              <a:rPr lang="en-US" sz="2400" dirty="0">
                <a:solidFill>
                  <a:srgbClr val="0070C0"/>
                </a:solidFill>
              </a:rPr>
              <a:t>        		502         01FE19BCS265</a:t>
            </a:r>
            <a:endParaRPr sz="2400" b="0" i="0" u="none" strike="noStrike" cap="none" dirty="0">
              <a:solidFill>
                <a:srgbClr val="0070C0"/>
              </a:solidFill>
              <a:latin typeface="Arial"/>
              <a:ea typeface="Arial"/>
              <a:cs typeface="Arial"/>
              <a:sym typeface="Arial"/>
            </a:endParaRPr>
          </a:p>
          <a:p>
            <a:pPr marL="0" marR="0" lvl="0" indent="457200" algn="l" rtl="0">
              <a:lnSpc>
                <a:spcPct val="100000"/>
              </a:lnSpc>
              <a:spcBef>
                <a:spcPts val="0"/>
              </a:spcBef>
              <a:spcAft>
                <a:spcPts val="0"/>
              </a:spcAft>
              <a:buClr>
                <a:srgbClr val="000000"/>
              </a:buClr>
              <a:buSzPts val="2400"/>
              <a:buFont typeface="Arial"/>
              <a:buNone/>
            </a:pPr>
            <a:r>
              <a:rPr lang="en-US" sz="2400" dirty="0">
                <a:solidFill>
                  <a:srgbClr val="0070C0"/>
                </a:solidFill>
              </a:rPr>
              <a:t>Madhura Nagaraj Nayak		517         01FE19BCS285</a:t>
            </a:r>
            <a:endParaRPr sz="2400" dirty="0">
              <a:solidFill>
                <a:srgbClr val="0070C0"/>
              </a:solidFill>
            </a:endParaRPr>
          </a:p>
          <a:p>
            <a:pPr marL="0" marR="0" lvl="0" indent="457200" algn="l" rtl="0">
              <a:lnSpc>
                <a:spcPct val="100000"/>
              </a:lnSpc>
              <a:spcBef>
                <a:spcPts val="0"/>
              </a:spcBef>
              <a:spcAft>
                <a:spcPts val="0"/>
              </a:spcAft>
              <a:buClr>
                <a:srgbClr val="000000"/>
              </a:buClr>
              <a:buSzPts val="2400"/>
              <a:buFont typeface="Arial"/>
              <a:buNone/>
            </a:pPr>
            <a:r>
              <a:rPr lang="en-US" sz="2400" dirty="0">
                <a:solidFill>
                  <a:srgbClr val="0070C0"/>
                </a:solidFill>
              </a:rPr>
              <a:t>Soumya </a:t>
            </a:r>
            <a:r>
              <a:rPr lang="en-US" sz="2400" dirty="0" err="1">
                <a:solidFill>
                  <a:srgbClr val="0070C0"/>
                </a:solidFill>
              </a:rPr>
              <a:t>Jakkali</a:t>
            </a:r>
            <a:r>
              <a:rPr lang="en-US" sz="2400" dirty="0">
                <a:solidFill>
                  <a:srgbClr val="0070C0"/>
                </a:solidFill>
              </a:rPr>
              <a:t>              		520         01FE19BCS288</a:t>
            </a:r>
            <a:endParaRPr sz="2400" dirty="0">
              <a:solidFill>
                <a:srgbClr val="0070C0"/>
              </a:solidFill>
            </a:endParaRPr>
          </a:p>
          <a:p>
            <a:pPr marL="0" marR="0" lvl="0" indent="457200" algn="l" rtl="0">
              <a:lnSpc>
                <a:spcPct val="100000"/>
              </a:lnSpc>
              <a:spcBef>
                <a:spcPts val="0"/>
              </a:spcBef>
              <a:spcAft>
                <a:spcPts val="0"/>
              </a:spcAft>
              <a:buClr>
                <a:srgbClr val="000000"/>
              </a:buClr>
              <a:buSzPts val="2400"/>
              <a:buFont typeface="Arial"/>
              <a:buNone/>
            </a:pPr>
            <a:r>
              <a:rPr lang="en-US" sz="2400" dirty="0" err="1">
                <a:solidFill>
                  <a:srgbClr val="0070C0"/>
                </a:solidFill>
              </a:rPr>
              <a:t>Supriya</a:t>
            </a:r>
            <a:r>
              <a:rPr lang="en-US" sz="2400" dirty="0">
                <a:solidFill>
                  <a:srgbClr val="0070C0"/>
                </a:solidFill>
              </a:rPr>
              <a:t> </a:t>
            </a:r>
            <a:r>
              <a:rPr lang="en-US" sz="2400" dirty="0" err="1">
                <a:solidFill>
                  <a:srgbClr val="0070C0"/>
                </a:solidFill>
              </a:rPr>
              <a:t>Khemalapure</a:t>
            </a:r>
            <a:r>
              <a:rPr lang="en-US" sz="2400" dirty="0">
                <a:solidFill>
                  <a:srgbClr val="0070C0"/>
                </a:solidFill>
              </a:rPr>
              <a:t>    		522         01FE19BCS290</a:t>
            </a:r>
            <a:endParaRPr sz="2400" dirty="0">
              <a:solidFill>
                <a:srgbClr val="0070C0"/>
              </a:solidFill>
            </a:endParaRPr>
          </a:p>
          <a:p>
            <a:pPr marL="0" marR="0" lvl="0" indent="0" algn="l" rtl="0">
              <a:lnSpc>
                <a:spcPct val="100000"/>
              </a:lnSpc>
              <a:spcBef>
                <a:spcPts val="0"/>
              </a:spcBef>
              <a:spcAft>
                <a:spcPts val="0"/>
              </a:spcAft>
              <a:buClr>
                <a:srgbClr val="000000"/>
              </a:buClr>
              <a:buSzPts val="2400"/>
              <a:buFont typeface="Arial"/>
              <a:buNone/>
            </a:pPr>
            <a:endParaRPr sz="2400" dirty="0">
              <a:solidFill>
                <a:srgbClr val="0070C0"/>
              </a:solidFil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  Guide :  </a:t>
            </a:r>
            <a:r>
              <a:rPr lang="en-US" sz="2400" dirty="0">
                <a:solidFill>
                  <a:srgbClr val="0070C0"/>
                </a:solidFill>
              </a:rPr>
              <a:t>Dr. P. G Sunitha Hiremath</a:t>
            </a:r>
            <a:endParaRPr sz="500" b="0" i="0" u="none" strike="noStrike" cap="none" dirty="0">
              <a:solidFill>
                <a:srgbClr val="0070C0"/>
              </a:solidFill>
              <a:latin typeface="Arial"/>
              <a:ea typeface="Arial"/>
              <a:cs typeface="Arial"/>
              <a:sym typeface="Aria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8"/>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a:t>Risk tracker</a:t>
            </a:r>
            <a:endParaRPr/>
          </a:p>
        </p:txBody>
      </p:sp>
      <p:sp>
        <p:nvSpPr>
          <p:cNvPr id="255" name="Google Shape;255;p48"/>
          <p:cNvSpPr txBox="1">
            <a:spLocks noGrp="1"/>
          </p:cNvSpPr>
          <p:nvPr>
            <p:ph type="body" idx="1"/>
          </p:nvPr>
        </p:nvSpPr>
        <p:spPr>
          <a:xfrm>
            <a:off x="486550" y="1707450"/>
            <a:ext cx="8259600" cy="64149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a:t>This component is helpful to calculate the ethanol content in the alcohol.</a:t>
            </a:r>
            <a:endParaRPr/>
          </a:p>
          <a:p>
            <a:pPr marL="457200" lvl="0" indent="-342900" algn="just" rtl="0">
              <a:lnSpc>
                <a:spcPct val="115000"/>
              </a:lnSpc>
              <a:spcBef>
                <a:spcPts val="0"/>
              </a:spcBef>
              <a:spcAft>
                <a:spcPts val="0"/>
              </a:spcAft>
              <a:buSzPts val="1800"/>
              <a:buChar char="●"/>
            </a:pPr>
            <a:r>
              <a:rPr lang="en-US"/>
              <a:t>Based on the ethanol content risk level will be calculated.Ethanol content is calculated using formula.This helps the user to keep track of their risk level  and help them to quit drinking slowly.</a:t>
            </a:r>
            <a:endParaRPr/>
          </a:p>
          <a:p>
            <a:pPr marL="457200" lvl="0" indent="-342900" algn="just" rtl="0">
              <a:lnSpc>
                <a:spcPct val="115000"/>
              </a:lnSpc>
              <a:spcBef>
                <a:spcPts val="0"/>
              </a:spcBef>
              <a:spcAft>
                <a:spcPts val="0"/>
              </a:spcAft>
              <a:buSzPts val="1800"/>
              <a:buChar char="●"/>
            </a:pPr>
            <a:r>
              <a:rPr lang="en-US"/>
              <a:t>Average ethanol content in the alcohol consumed till date is calculated this helps to know his/her history of ethanol consumption.</a:t>
            </a:r>
            <a:endParaRPr/>
          </a:p>
          <a:p>
            <a:pPr marL="114300" lvl="0" indent="0" algn="l" rtl="0">
              <a:lnSpc>
                <a:spcPct val="115000"/>
              </a:lnSpc>
              <a:spcBef>
                <a:spcPts val="0"/>
              </a:spcBef>
              <a:spcAft>
                <a:spcPts val="0"/>
              </a:spcAft>
              <a:buSzPts val="1800"/>
              <a:buNone/>
            </a:pPr>
            <a:endParaRPr/>
          </a:p>
        </p:txBody>
      </p:sp>
      <p:pic>
        <p:nvPicPr>
          <p:cNvPr id="256" name="Google Shape;256;p48"/>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9"/>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Risk Tracker Functionalities</a:t>
            </a:r>
            <a:br>
              <a:rPr lang="en-US"/>
            </a:br>
            <a:br>
              <a:rPr lang="en-US"/>
            </a:br>
            <a:endParaRPr/>
          </a:p>
        </p:txBody>
      </p:sp>
      <p:sp>
        <p:nvSpPr>
          <p:cNvPr id="262" name="Google Shape;262;p49"/>
          <p:cNvSpPr txBox="1">
            <a:spLocks noGrp="1"/>
          </p:cNvSpPr>
          <p:nvPr>
            <p:ph type="body" idx="1"/>
          </p:nvPr>
        </p:nvSpPr>
        <p:spPr>
          <a:xfrm>
            <a:off x="311700" y="1707450"/>
            <a:ext cx="8520600" cy="6414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User shall be able to enter type and quantity of alcohol consumed.</a:t>
            </a:r>
            <a:endParaRPr/>
          </a:p>
          <a:p>
            <a:pPr marL="457200" lvl="0" indent="-342900" algn="l" rtl="0">
              <a:lnSpc>
                <a:spcPct val="115000"/>
              </a:lnSpc>
              <a:spcBef>
                <a:spcPts val="0"/>
              </a:spcBef>
              <a:spcAft>
                <a:spcPts val="0"/>
              </a:spcAft>
              <a:buSzPts val="1800"/>
              <a:buChar char="●"/>
            </a:pPr>
            <a:r>
              <a:rPr lang="en-US"/>
              <a:t>User shall be able to submit the information entered.</a:t>
            </a:r>
            <a:endParaRPr/>
          </a:p>
          <a:p>
            <a:pPr marL="457200" lvl="0" indent="-342900" algn="l" rtl="0">
              <a:lnSpc>
                <a:spcPct val="115000"/>
              </a:lnSpc>
              <a:spcBef>
                <a:spcPts val="0"/>
              </a:spcBef>
              <a:spcAft>
                <a:spcPts val="0"/>
              </a:spcAft>
              <a:buSzPts val="1800"/>
              <a:buChar char="●"/>
            </a:pPr>
            <a:r>
              <a:rPr lang="en-US"/>
              <a:t>User shall be able to view the ethanol content in the alcohol consumed  and risk level based on the ethanol content in the alcohol consumed.</a:t>
            </a:r>
            <a:endParaRPr/>
          </a:p>
          <a:p>
            <a:pPr marL="457200" lvl="0" indent="-342900" algn="l" rtl="0">
              <a:lnSpc>
                <a:spcPct val="115000"/>
              </a:lnSpc>
              <a:spcBef>
                <a:spcPts val="0"/>
              </a:spcBef>
              <a:spcAft>
                <a:spcPts val="0"/>
              </a:spcAft>
              <a:buSzPts val="1800"/>
              <a:buChar char="●"/>
            </a:pPr>
            <a:r>
              <a:rPr lang="en-US"/>
              <a:t>User shall be able to reset if user clicks on “Reset” button information entered by the user will be erased. </a:t>
            </a:r>
            <a:endParaRPr/>
          </a:p>
          <a:p>
            <a:pPr marL="457200" lvl="0" indent="-342900" algn="l" rtl="0">
              <a:lnSpc>
                <a:spcPct val="115000"/>
              </a:lnSpc>
              <a:spcBef>
                <a:spcPts val="0"/>
              </a:spcBef>
              <a:spcAft>
                <a:spcPts val="0"/>
              </a:spcAft>
              <a:buSzPts val="1800"/>
              <a:buChar char="●"/>
            </a:pPr>
            <a:r>
              <a:rPr lang="en-US"/>
              <a:t>User shall be able to view the average ethanol content in the alcohol consumed till that date.</a:t>
            </a:r>
            <a:endParaRPr/>
          </a:p>
          <a:p>
            <a:pPr marL="114300" lvl="0" indent="0" algn="l" rtl="0">
              <a:lnSpc>
                <a:spcPct val="115000"/>
              </a:lnSpc>
              <a:spcBef>
                <a:spcPts val="0"/>
              </a:spcBef>
              <a:spcAft>
                <a:spcPts val="0"/>
              </a:spcAft>
              <a:buSzPts val="1800"/>
              <a:buNone/>
            </a:pPr>
            <a:endParaRPr/>
          </a:p>
        </p:txBody>
      </p:sp>
      <p:pic>
        <p:nvPicPr>
          <p:cNvPr id="263" name="Google Shape;263;p49"/>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1"/>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Sobriety Tracker</a:t>
            </a:r>
            <a:br>
              <a:rPr lang="en-US"/>
            </a:br>
            <a:br>
              <a:rPr lang="en-US"/>
            </a:br>
            <a:endParaRPr/>
          </a:p>
        </p:txBody>
      </p:sp>
      <p:sp>
        <p:nvSpPr>
          <p:cNvPr id="276" name="Google Shape;276;p51"/>
          <p:cNvSpPr txBox="1">
            <a:spLocks noGrp="1"/>
          </p:cNvSpPr>
          <p:nvPr>
            <p:ph type="body" idx="1"/>
          </p:nvPr>
        </p:nvSpPr>
        <p:spPr>
          <a:xfrm>
            <a:off x="311700" y="1749775"/>
            <a:ext cx="8520600" cy="63726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It is the one of the components in the app which can help the sober people to keep track of their sobriety period.</a:t>
            </a:r>
            <a:endParaRPr/>
          </a:p>
          <a:p>
            <a:pPr marL="457200" lvl="0" indent="-342900" algn="l" rtl="0">
              <a:lnSpc>
                <a:spcPct val="115000"/>
              </a:lnSpc>
              <a:spcBef>
                <a:spcPts val="0"/>
              </a:spcBef>
              <a:spcAft>
                <a:spcPts val="0"/>
              </a:spcAft>
              <a:buSzPts val="1800"/>
              <a:buChar char="●"/>
            </a:pPr>
            <a:r>
              <a:rPr lang="en-US"/>
              <a:t>It is required because sober person may get relapsed at any point of time but the count of sober days may motivate him to continue a sober life.</a:t>
            </a:r>
            <a:endParaRPr/>
          </a:p>
          <a:p>
            <a:pPr marL="457200" lvl="0" indent="-342900" algn="l" rtl="0">
              <a:lnSpc>
                <a:spcPct val="115000"/>
              </a:lnSpc>
              <a:spcBef>
                <a:spcPts val="0"/>
              </a:spcBef>
              <a:spcAft>
                <a:spcPts val="0"/>
              </a:spcAft>
              <a:buSzPts val="1800"/>
              <a:buChar char="●"/>
            </a:pPr>
            <a:r>
              <a:rPr lang="en-US"/>
              <a:t>In this component user can reset the time if he/she is unable to avoid relapse and start the timer again. </a:t>
            </a:r>
            <a:endParaRPr/>
          </a:p>
          <a:p>
            <a:pPr marL="457200" lvl="0" indent="-342900" algn="l" rtl="0">
              <a:lnSpc>
                <a:spcPct val="115000"/>
              </a:lnSpc>
              <a:spcBef>
                <a:spcPts val="0"/>
              </a:spcBef>
              <a:spcAft>
                <a:spcPts val="0"/>
              </a:spcAft>
              <a:buSzPts val="1800"/>
              <a:buChar char="●"/>
            </a:pPr>
            <a:r>
              <a:rPr lang="en-US"/>
              <a:t>Motivational quotes are displayed to motivate the user to lead a sober life whenever user resets the time.</a:t>
            </a:r>
            <a:endParaRPr/>
          </a:p>
          <a:p>
            <a:pPr marL="114300" lvl="0" indent="0" algn="l" rtl="0">
              <a:lnSpc>
                <a:spcPct val="115000"/>
              </a:lnSpc>
              <a:spcBef>
                <a:spcPts val="0"/>
              </a:spcBef>
              <a:spcAft>
                <a:spcPts val="0"/>
              </a:spcAft>
              <a:buSzPts val="1800"/>
              <a:buNone/>
            </a:pPr>
            <a:br>
              <a:rPr lang="en-US"/>
            </a:br>
            <a:endParaRPr/>
          </a:p>
        </p:txBody>
      </p:sp>
      <p:pic>
        <p:nvPicPr>
          <p:cNvPr id="277" name="Google Shape;277;p51"/>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2"/>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Sobriety Tracker functionalities</a:t>
            </a:r>
            <a:br>
              <a:rPr lang="en-US"/>
            </a:br>
            <a:br>
              <a:rPr lang="en-US"/>
            </a:br>
            <a:endParaRPr/>
          </a:p>
        </p:txBody>
      </p:sp>
      <p:sp>
        <p:nvSpPr>
          <p:cNvPr id="283" name="Google Shape;283;p52"/>
          <p:cNvSpPr txBox="1">
            <a:spLocks noGrp="1"/>
          </p:cNvSpPr>
          <p:nvPr>
            <p:ph type="body" idx="1"/>
          </p:nvPr>
        </p:nvSpPr>
        <p:spPr>
          <a:xfrm>
            <a:off x="311700" y="1749775"/>
            <a:ext cx="8520600" cy="63726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User shall be able to set the timer. </a:t>
            </a:r>
            <a:endParaRPr/>
          </a:p>
          <a:p>
            <a:pPr marL="457200" lvl="0" indent="-342900" algn="l" rtl="0">
              <a:lnSpc>
                <a:spcPct val="115000"/>
              </a:lnSpc>
              <a:spcBef>
                <a:spcPts val="0"/>
              </a:spcBef>
              <a:spcAft>
                <a:spcPts val="0"/>
              </a:spcAft>
              <a:buSzPts val="1800"/>
              <a:buChar char="●"/>
            </a:pPr>
            <a:r>
              <a:rPr lang="en-US"/>
              <a:t>User shall be able to view his/her sobriety period by clicking on the “Get Count” button.</a:t>
            </a:r>
            <a:endParaRPr/>
          </a:p>
          <a:p>
            <a:pPr marL="457200" lvl="0" indent="-342900" algn="l" rtl="0">
              <a:lnSpc>
                <a:spcPct val="115000"/>
              </a:lnSpc>
              <a:spcBef>
                <a:spcPts val="0"/>
              </a:spcBef>
              <a:spcAft>
                <a:spcPts val="0"/>
              </a:spcAft>
              <a:buSzPts val="1800"/>
              <a:buChar char="●"/>
            </a:pPr>
            <a:r>
              <a:rPr lang="en-US"/>
              <a:t>User shall be able to reset the time if he relapse.</a:t>
            </a:r>
            <a:endParaRPr/>
          </a:p>
          <a:p>
            <a:pPr marL="457200" lvl="0" indent="-342900" algn="l" rtl="0">
              <a:lnSpc>
                <a:spcPct val="115000"/>
              </a:lnSpc>
              <a:spcBef>
                <a:spcPts val="0"/>
              </a:spcBef>
              <a:spcAft>
                <a:spcPts val="0"/>
              </a:spcAft>
              <a:buSzPts val="1800"/>
              <a:buChar char="●"/>
            </a:pPr>
            <a:r>
              <a:rPr lang="en-US"/>
              <a:t>User shall be able to view the motivational quotes if he/she relapse.</a:t>
            </a:r>
            <a:endParaRPr/>
          </a:p>
          <a:p>
            <a:pPr marL="457200" lvl="0" indent="-342900" algn="l" rtl="0">
              <a:lnSpc>
                <a:spcPct val="115000"/>
              </a:lnSpc>
              <a:spcBef>
                <a:spcPts val="0"/>
              </a:spcBef>
              <a:spcAft>
                <a:spcPts val="0"/>
              </a:spcAft>
              <a:buSzPts val="1800"/>
              <a:buChar char="●"/>
            </a:pPr>
            <a:r>
              <a:rPr lang="en-US"/>
              <a:t>If user clicks on reset without setting the time he will get message “You have not set the timer yet”.</a:t>
            </a:r>
            <a:endParaRPr/>
          </a:p>
          <a:p>
            <a:pPr marL="114300" lvl="0" indent="0" algn="l" rtl="0">
              <a:lnSpc>
                <a:spcPct val="115000"/>
              </a:lnSpc>
              <a:spcBef>
                <a:spcPts val="0"/>
              </a:spcBef>
              <a:spcAft>
                <a:spcPts val="0"/>
              </a:spcAft>
              <a:buSzPts val="1800"/>
              <a:buNone/>
            </a:pPr>
            <a:endParaRPr/>
          </a:p>
        </p:txBody>
      </p:sp>
      <p:pic>
        <p:nvPicPr>
          <p:cNvPr id="284" name="Google Shape;284;p52"/>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3"/>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a:t>Helpline </a:t>
            </a:r>
            <a:endParaRPr/>
          </a:p>
        </p:txBody>
      </p:sp>
      <p:sp>
        <p:nvSpPr>
          <p:cNvPr id="290" name="Google Shape;290;p53"/>
          <p:cNvSpPr txBox="1">
            <a:spLocks noGrp="1"/>
          </p:cNvSpPr>
          <p:nvPr>
            <p:ph type="body" idx="1"/>
          </p:nvPr>
        </p:nvSpPr>
        <p:spPr>
          <a:xfrm>
            <a:off x="311700" y="1749775"/>
            <a:ext cx="8520600" cy="63726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a:t>Helpline component helps the people to get contact details of coordinators of SDM camp and other rehabilitation details based on district.</a:t>
            </a:r>
            <a:endParaRPr/>
          </a:p>
          <a:p>
            <a:pPr marL="457200" lvl="0" indent="-342900" algn="just" rtl="0">
              <a:lnSpc>
                <a:spcPct val="115000"/>
              </a:lnSpc>
              <a:spcBef>
                <a:spcPts val="0"/>
              </a:spcBef>
              <a:spcAft>
                <a:spcPts val="0"/>
              </a:spcAft>
              <a:buSzPts val="1800"/>
              <a:buChar char="●"/>
            </a:pPr>
            <a:r>
              <a:rPr lang="en-US"/>
              <a:t>This helps the rural people to findi rehabilitation details very easily.</a:t>
            </a:r>
            <a:endParaRPr/>
          </a:p>
          <a:p>
            <a:pPr marL="457200" lvl="0" indent="-342900" algn="just" rtl="0">
              <a:lnSpc>
                <a:spcPct val="115000"/>
              </a:lnSpc>
              <a:spcBef>
                <a:spcPts val="0"/>
              </a:spcBef>
              <a:spcAft>
                <a:spcPts val="0"/>
              </a:spcAft>
              <a:buSzPts val="1800"/>
              <a:buChar char="●"/>
            </a:pPr>
            <a:r>
              <a:rPr lang="en-US"/>
              <a:t>SDM camps are the one which specially helps rural people to come out of the life as alcoholic and help them to quit drinking and lead sober life.</a:t>
            </a:r>
            <a:endParaRPr/>
          </a:p>
          <a:p>
            <a:pPr marL="457200" lvl="0" indent="-342900" algn="just" rtl="0">
              <a:lnSpc>
                <a:spcPct val="115000"/>
              </a:lnSpc>
              <a:spcBef>
                <a:spcPts val="0"/>
              </a:spcBef>
              <a:spcAft>
                <a:spcPts val="0"/>
              </a:spcAft>
              <a:buSzPts val="1800"/>
              <a:buChar char="●"/>
            </a:pPr>
            <a:r>
              <a:rPr lang="en-US"/>
              <a:t>SDM camps are separately mentioned here as this not only helps the alcoholics to lead sober life but also helps in leading the better life after becoming a sober person.</a:t>
            </a:r>
            <a:endParaRPr/>
          </a:p>
        </p:txBody>
      </p:sp>
      <p:pic>
        <p:nvPicPr>
          <p:cNvPr id="291" name="Google Shape;291;p53"/>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4"/>
          <p:cNvSpPr/>
          <p:nvPr/>
        </p:nvSpPr>
        <p:spPr>
          <a:xfrm>
            <a:off x="297712" y="396948"/>
            <a:ext cx="8661900" cy="58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100" b="0" i="0" u="none" strike="noStrike" cap="none">
                <a:solidFill>
                  <a:srgbClr val="000000"/>
                </a:solidFill>
                <a:latin typeface="Arial"/>
                <a:ea typeface="Arial"/>
                <a:cs typeface="Arial"/>
                <a:sym typeface="Arial"/>
              </a:rPr>
              <a:t>Helpline Functionalities</a:t>
            </a:r>
            <a:endParaRPr sz="2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100"/>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595959"/>
                </a:solidFill>
                <a:latin typeface="Arial"/>
                <a:ea typeface="Arial"/>
                <a:cs typeface="Arial"/>
                <a:sym typeface="Arial"/>
              </a:rPr>
              <a:t>There are two sub parts in helpline in that one is SDM and other one is</a:t>
            </a:r>
            <a:endParaRPr sz="1800" b="0" i="0" u="none" strike="noStrike" cap="none">
              <a:solidFill>
                <a:srgbClr val="595959"/>
              </a:solidFill>
              <a:latin typeface="Arial"/>
              <a:ea typeface="Arial"/>
              <a:cs typeface="Arial"/>
              <a:sym typeface="Arial"/>
            </a:endParaRPr>
          </a:p>
          <a:p>
            <a:pPr marL="0" marR="0" lvl="0" indent="0" algn="just" rtl="0">
              <a:lnSpc>
                <a:spcPct val="100000"/>
              </a:lnSpc>
              <a:spcBef>
                <a:spcPts val="0"/>
              </a:spcBef>
              <a:spcAft>
                <a:spcPts val="0"/>
              </a:spcAft>
              <a:buNone/>
            </a:pPr>
            <a:r>
              <a:rPr lang="en-US" sz="1800">
                <a:solidFill>
                  <a:srgbClr val="595959"/>
                </a:solidFill>
              </a:rPr>
              <a:t>     </a:t>
            </a:r>
            <a:r>
              <a:rPr lang="en-US" sz="1800" b="0" i="0" u="none" strike="noStrike" cap="none">
                <a:solidFill>
                  <a:srgbClr val="595959"/>
                </a:solidFill>
                <a:latin typeface="Arial"/>
                <a:ea typeface="Arial"/>
                <a:cs typeface="Arial"/>
                <a:sym typeface="Arial"/>
              </a:rPr>
              <a:t>other Rehabilitation details.</a:t>
            </a:r>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595959"/>
                </a:solidFill>
                <a:latin typeface="Arial"/>
                <a:ea typeface="Arial"/>
                <a:cs typeface="Arial"/>
                <a:sym typeface="Arial"/>
              </a:rPr>
              <a:t>On selecting the SDM user gets the list of districts.Selecting any district gives the contact details of the SDM rehabilitation camp coordinator of that district.</a:t>
            </a:r>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595959"/>
                </a:solidFill>
                <a:latin typeface="Arial"/>
                <a:ea typeface="Arial"/>
                <a:cs typeface="Arial"/>
                <a:sym typeface="Arial"/>
              </a:rPr>
              <a:t>Call button is provided onclick on the button call connects to the coordinator of that district.</a:t>
            </a:r>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595959"/>
                </a:solidFill>
                <a:latin typeface="Arial"/>
                <a:ea typeface="Arial"/>
                <a:cs typeface="Arial"/>
                <a:sym typeface="Arial"/>
              </a:rPr>
              <a:t>On selecting the other rehabilitation  user gets list of districts. Selecting any one district gives list of the rehabilitation center names in that district. Selecting any one rehab center name gives the address of the rehab center and contact number of that rehab center.User can directly call using call button.</a:t>
            </a:r>
            <a:endParaRPr sz="1400" b="0" i="0" u="none" strike="noStrike" cap="none">
              <a:solidFill>
                <a:srgbClr val="000000"/>
              </a:solidFill>
              <a:latin typeface="Arial"/>
              <a:ea typeface="Arial"/>
              <a:cs typeface="Arial"/>
              <a:sym typeface="Arial"/>
            </a:endParaRPr>
          </a:p>
        </p:txBody>
      </p:sp>
      <p:sp>
        <p:nvSpPr>
          <p:cNvPr id="297" name="Google Shape;297;p54"/>
          <p:cNvSpPr txBox="1"/>
          <p:nvPr/>
        </p:nvSpPr>
        <p:spPr>
          <a:xfrm>
            <a:off x="4004930" y="359143"/>
            <a:ext cx="3863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98" name="Google Shape;298;p54"/>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5"/>
          <p:cNvSpPr txBox="1">
            <a:spLocks noGrp="1"/>
          </p:cNvSpPr>
          <p:nvPr>
            <p:ph type="title"/>
          </p:nvPr>
        </p:nvSpPr>
        <p:spPr>
          <a:xfrm>
            <a:off x="311700" y="791156"/>
            <a:ext cx="8520600" cy="1017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br>
              <a:rPr lang="en-US"/>
            </a:br>
            <a:br>
              <a:rPr lang="en-US"/>
            </a:br>
            <a:endParaRPr/>
          </a:p>
        </p:txBody>
      </p:sp>
      <p:sp>
        <p:nvSpPr>
          <p:cNvPr id="304" name="Google Shape;304;p55"/>
          <p:cNvSpPr txBox="1">
            <a:spLocks noGrp="1"/>
          </p:cNvSpPr>
          <p:nvPr>
            <p:ph type="body" idx="1"/>
          </p:nvPr>
        </p:nvSpPr>
        <p:spPr>
          <a:xfrm>
            <a:off x="311700" y="365600"/>
            <a:ext cx="7668300" cy="572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946"/>
              <a:buNone/>
            </a:pPr>
            <a:r>
              <a:rPr lang="en-US" sz="1900" b="1"/>
              <a:t>Relapse Trigger Avoidance</a:t>
            </a:r>
            <a:endParaRPr sz="1900" b="1"/>
          </a:p>
          <a:p>
            <a:pPr marL="0" lvl="0" indent="0" algn="l" rtl="0">
              <a:lnSpc>
                <a:spcPct val="115000"/>
              </a:lnSpc>
              <a:spcBef>
                <a:spcPts val="0"/>
              </a:spcBef>
              <a:spcAft>
                <a:spcPts val="0"/>
              </a:spcAft>
              <a:buSzPts val="1946"/>
              <a:buNone/>
            </a:pPr>
            <a:endParaRPr sz="1900" b="1"/>
          </a:p>
          <a:p>
            <a:pPr marL="457200" lvl="0" indent="-352167" algn="l" rtl="0">
              <a:lnSpc>
                <a:spcPct val="115000"/>
              </a:lnSpc>
              <a:spcBef>
                <a:spcPts val="0"/>
              </a:spcBef>
              <a:spcAft>
                <a:spcPts val="0"/>
              </a:spcAft>
              <a:buSzPts val="1946"/>
              <a:buChar char="●"/>
            </a:pPr>
            <a:r>
              <a:rPr lang="en-US"/>
              <a:t>Relapse Trigger Avoidance component is helpful for user to avoid the triggers which cause relapse.</a:t>
            </a:r>
            <a:endParaRPr/>
          </a:p>
          <a:p>
            <a:pPr marL="457200" lvl="0" indent="-352167" algn="l" rtl="0">
              <a:lnSpc>
                <a:spcPct val="115000"/>
              </a:lnSpc>
              <a:spcBef>
                <a:spcPts val="0"/>
              </a:spcBef>
              <a:spcAft>
                <a:spcPts val="0"/>
              </a:spcAft>
              <a:buSzPts val="1946"/>
              <a:buChar char="●"/>
            </a:pPr>
            <a:r>
              <a:rPr lang="en-US"/>
              <a:t>It has two parts audios and videos.</a:t>
            </a:r>
            <a:endParaRPr/>
          </a:p>
          <a:p>
            <a:pPr marL="457200" lvl="0" indent="-352167" algn="l" rtl="0">
              <a:lnSpc>
                <a:spcPct val="115000"/>
              </a:lnSpc>
              <a:spcBef>
                <a:spcPts val="0"/>
              </a:spcBef>
              <a:spcAft>
                <a:spcPts val="0"/>
              </a:spcAft>
              <a:buSzPts val="1946"/>
              <a:buChar char="●"/>
            </a:pPr>
            <a:r>
              <a:rPr lang="en-US"/>
              <a:t>Both audios and videos have sub-categories Aatmavalokhana talks, Motivational speeches, prayers and Bhajans.</a:t>
            </a:r>
            <a:endParaRPr/>
          </a:p>
          <a:p>
            <a:pPr marL="457200" lvl="0" indent="-352167" algn="l" rtl="0">
              <a:lnSpc>
                <a:spcPct val="115000"/>
              </a:lnSpc>
              <a:spcBef>
                <a:spcPts val="0"/>
              </a:spcBef>
              <a:spcAft>
                <a:spcPts val="0"/>
              </a:spcAft>
              <a:buSzPts val="1946"/>
              <a:buChar char="●"/>
            </a:pPr>
            <a:r>
              <a:rPr lang="en-US"/>
              <a:t>Aatmavalokana talks is the method used in JJ Vedhike to treat the alcoholics.This talks will help in self analysing.</a:t>
            </a:r>
            <a:endParaRPr/>
          </a:p>
          <a:p>
            <a:pPr marL="457200" lvl="0" indent="-352167" algn="l" rtl="0">
              <a:lnSpc>
                <a:spcPct val="115000"/>
              </a:lnSpc>
              <a:spcBef>
                <a:spcPts val="0"/>
              </a:spcBef>
              <a:spcAft>
                <a:spcPts val="0"/>
              </a:spcAft>
              <a:buSzPts val="1946"/>
              <a:buChar char="●"/>
            </a:pPr>
            <a:r>
              <a:rPr lang="en-US"/>
              <a:t>These audios and videos increases the spirituality, concentration and firmness in the users decision.</a:t>
            </a:r>
            <a:endParaRPr/>
          </a:p>
          <a:p>
            <a:pPr marL="114300" lvl="0" indent="0" algn="l" rtl="0">
              <a:lnSpc>
                <a:spcPct val="115000"/>
              </a:lnSpc>
              <a:spcBef>
                <a:spcPts val="0"/>
              </a:spcBef>
              <a:spcAft>
                <a:spcPts val="0"/>
              </a:spcAft>
              <a:buSzPts val="1946"/>
              <a:buNone/>
            </a:pPr>
            <a:br>
              <a:rPr lang="en-US"/>
            </a:br>
            <a:endParaRPr/>
          </a:p>
        </p:txBody>
      </p:sp>
      <p:pic>
        <p:nvPicPr>
          <p:cNvPr id="305" name="Google Shape;305;p55"/>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a:spLocks noGrp="1"/>
          </p:cNvSpPr>
          <p:nvPr>
            <p:ph type="title"/>
          </p:nvPr>
        </p:nvSpPr>
        <p:spPr>
          <a:xfrm>
            <a:off x="311700" y="791152"/>
            <a:ext cx="8520600" cy="634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Relapse Trigger Avoidance functionalities   </a:t>
            </a:r>
            <a:br>
              <a:rPr lang="en-US"/>
            </a:br>
            <a:br>
              <a:rPr lang="en-US"/>
            </a:br>
            <a:endParaRPr/>
          </a:p>
        </p:txBody>
      </p:sp>
      <p:sp>
        <p:nvSpPr>
          <p:cNvPr id="311" name="Google Shape;311;p56"/>
          <p:cNvSpPr txBox="1">
            <a:spLocks noGrp="1"/>
          </p:cNvSpPr>
          <p:nvPr>
            <p:ph type="body" idx="1"/>
          </p:nvPr>
        </p:nvSpPr>
        <p:spPr>
          <a:xfrm>
            <a:off x="311700" y="1594550"/>
            <a:ext cx="8520600" cy="6527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User shall be provided with Audios and videos option.</a:t>
            </a:r>
            <a:endParaRPr/>
          </a:p>
          <a:p>
            <a:pPr marL="457200" lvl="0" indent="-342900" algn="l" rtl="0">
              <a:lnSpc>
                <a:spcPct val="115000"/>
              </a:lnSpc>
              <a:spcBef>
                <a:spcPts val="0"/>
              </a:spcBef>
              <a:spcAft>
                <a:spcPts val="0"/>
              </a:spcAft>
              <a:buSzPts val="1800"/>
              <a:buChar char="●"/>
            </a:pPr>
            <a:r>
              <a:rPr lang="en-US"/>
              <a:t>User shall be able to view sub-categories in audios and videos.</a:t>
            </a:r>
            <a:endParaRPr/>
          </a:p>
          <a:p>
            <a:pPr marL="457200" lvl="0" indent="-342900" algn="l" rtl="0">
              <a:lnSpc>
                <a:spcPct val="115000"/>
              </a:lnSpc>
              <a:spcBef>
                <a:spcPts val="0"/>
              </a:spcBef>
              <a:spcAft>
                <a:spcPts val="0"/>
              </a:spcAft>
              <a:buSzPts val="1800"/>
              <a:buChar char="●"/>
            </a:pPr>
            <a:r>
              <a:rPr lang="en-US"/>
              <a:t>User shall be able to watch the videos, which is of having play and pause options.</a:t>
            </a:r>
            <a:endParaRPr/>
          </a:p>
          <a:p>
            <a:pPr marL="457200" lvl="0" indent="-342900" algn="l" rtl="0">
              <a:lnSpc>
                <a:spcPct val="115000"/>
              </a:lnSpc>
              <a:spcBef>
                <a:spcPts val="0"/>
              </a:spcBef>
              <a:spcAft>
                <a:spcPts val="0"/>
              </a:spcAft>
              <a:buSzPts val="1800"/>
              <a:buChar char="●"/>
            </a:pPr>
            <a:r>
              <a:rPr lang="en-US"/>
              <a:t>User shall be able to choose the clips based on their interest.</a:t>
            </a:r>
            <a:endParaRPr/>
          </a:p>
          <a:p>
            <a:pPr marL="114300" lvl="0" indent="0" algn="l" rtl="0">
              <a:lnSpc>
                <a:spcPct val="115000"/>
              </a:lnSpc>
              <a:spcBef>
                <a:spcPts val="0"/>
              </a:spcBef>
              <a:spcAft>
                <a:spcPts val="0"/>
              </a:spcAft>
              <a:buSzPts val="1800"/>
              <a:buNone/>
            </a:pPr>
            <a:endParaRPr/>
          </a:p>
        </p:txBody>
      </p:sp>
      <p:pic>
        <p:nvPicPr>
          <p:cNvPr id="312" name="Google Shape;312;p56"/>
          <p:cNvPicPr preferRelativeResize="0"/>
          <p:nvPr/>
        </p:nvPicPr>
        <p:blipFill rotWithShape="1">
          <a:blip r:embed="rId3">
            <a:alphaModFix/>
          </a:blip>
          <a:srcRect/>
          <a:stretch/>
        </p:blipFill>
        <p:spPr>
          <a:xfrm>
            <a:off x="7901000" y="63633"/>
            <a:ext cx="1151525" cy="1151525"/>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7"/>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Proposed system / Solution</a:t>
            </a:r>
            <a:endParaRPr sz="3200" b="1"/>
          </a:p>
        </p:txBody>
      </p:sp>
      <p:sp>
        <p:nvSpPr>
          <p:cNvPr id="319" name="Google Shape;319;p57"/>
          <p:cNvSpPr txBox="1"/>
          <p:nvPr/>
        </p:nvSpPr>
        <p:spPr>
          <a:xfrm>
            <a:off x="0" y="769950"/>
            <a:ext cx="9144000" cy="6003000"/>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u="sng" dirty="0">
                <a:solidFill>
                  <a:schemeClr val="dk1"/>
                </a:solidFill>
                <a:latin typeface="Calibri"/>
                <a:ea typeface="Calibri"/>
                <a:cs typeface="Calibri"/>
                <a:sym typeface="Calibri"/>
              </a:rPr>
              <a:t> </a:t>
            </a:r>
            <a:r>
              <a:rPr lang="en-US" sz="1600" b="1" i="0" u="sng" strike="noStrike" cap="none" dirty="0">
                <a:solidFill>
                  <a:schemeClr val="dk1"/>
                </a:solidFill>
                <a:latin typeface="Calibri"/>
                <a:ea typeface="Calibri"/>
                <a:cs typeface="Calibri"/>
                <a:sym typeface="Calibri"/>
              </a:rPr>
              <a:t>Block Diagram </a:t>
            </a:r>
            <a:r>
              <a:rPr lang="en-US" sz="1600" b="0" i="0" u="none" strike="noStrike" cap="none" dirty="0">
                <a:solidFill>
                  <a:schemeClr val="dk1"/>
                </a:solidFill>
                <a:latin typeface="Calibri"/>
                <a:ea typeface="Calibri"/>
                <a:cs typeface="Calibri"/>
                <a:sym typeface="Calibri"/>
              </a:rPr>
              <a:t>:  Flow of solution</a:t>
            </a:r>
            <a:endParaRPr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A736794E-5E84-4E88-9BE2-7FA8A0D2E3DD}"/>
              </a:ext>
            </a:extLst>
          </p:cNvPr>
          <p:cNvPicPr>
            <a:picLocks noChangeAspect="1"/>
          </p:cNvPicPr>
          <p:nvPr/>
        </p:nvPicPr>
        <p:blipFill>
          <a:blip r:embed="rId3"/>
          <a:stretch>
            <a:fillRect/>
          </a:stretch>
        </p:blipFill>
        <p:spPr>
          <a:xfrm>
            <a:off x="271462" y="1104450"/>
            <a:ext cx="8601075" cy="5334000"/>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8"/>
          <p:cNvSpPr txBox="1">
            <a:spLocks noGrp="1"/>
          </p:cNvSpPr>
          <p:nvPr>
            <p:ph type="ctrTitle"/>
          </p:nvPr>
        </p:nvSpPr>
        <p:spPr>
          <a:xfrm>
            <a:off x="1143000" y="372773"/>
            <a:ext cx="6858000" cy="544500"/>
          </a:xfrm>
          <a:prstGeom prst="rect">
            <a:avLst/>
          </a:prstGeom>
        </p:spPr>
        <p:txBody>
          <a:bodyPr spcFirstLastPara="1" wrap="square" lIns="91425" tIns="45700" rIns="91425" bIns="45700" anchor="b" anchorCtr="0">
            <a:normAutofit fontScale="90000"/>
          </a:bodyPr>
          <a:lstStyle/>
          <a:p>
            <a:pPr marL="0" lvl="0" indent="0" algn="ctr" rtl="0">
              <a:spcBef>
                <a:spcPts val="0"/>
              </a:spcBef>
              <a:spcAft>
                <a:spcPts val="0"/>
              </a:spcAft>
              <a:buNone/>
            </a:pPr>
            <a:r>
              <a:rPr lang="en-US"/>
              <a:t>MVVM Architecture</a:t>
            </a:r>
            <a:endParaRPr/>
          </a:p>
        </p:txBody>
      </p:sp>
      <p:sp>
        <p:nvSpPr>
          <p:cNvPr id="327" name="Google Shape;327;p58"/>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19</a:t>
            </a:fld>
            <a:endParaRPr/>
          </a:p>
        </p:txBody>
      </p:sp>
      <p:sp>
        <p:nvSpPr>
          <p:cNvPr id="329" name="Google Shape;329;p58"/>
          <p:cNvSpPr txBox="1"/>
          <p:nvPr/>
        </p:nvSpPr>
        <p:spPr>
          <a:xfrm>
            <a:off x="1143000" y="4986543"/>
            <a:ext cx="7239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Calibri"/>
                <a:ea typeface="Calibri"/>
                <a:cs typeface="Calibri"/>
                <a:sym typeface="Calibri"/>
              </a:rPr>
              <a:t>It is best suitable architecture for using new technologies in android development.</a:t>
            </a:r>
            <a:endParaRPr sz="1800" dirty="0">
              <a:latin typeface="Calibri"/>
              <a:ea typeface="Calibri"/>
              <a:cs typeface="Calibri"/>
              <a:sym typeface="Calibri"/>
            </a:endParaRPr>
          </a:p>
        </p:txBody>
      </p:sp>
      <p:pic>
        <p:nvPicPr>
          <p:cNvPr id="6" name="Picture 5">
            <a:extLst>
              <a:ext uri="{FF2B5EF4-FFF2-40B4-BE49-F238E27FC236}">
                <a16:creationId xmlns:a16="http://schemas.microsoft.com/office/drawing/2014/main" id="{4B87679D-4D1D-4CA6-BE3D-33885F5BA4B5}"/>
              </a:ext>
            </a:extLst>
          </p:cNvPr>
          <p:cNvPicPr>
            <a:picLocks noChangeAspect="1"/>
          </p:cNvPicPr>
          <p:nvPr/>
        </p:nvPicPr>
        <p:blipFill>
          <a:blip r:embed="rId3"/>
          <a:stretch>
            <a:fillRect/>
          </a:stretch>
        </p:blipFill>
        <p:spPr>
          <a:xfrm>
            <a:off x="1745447" y="1579378"/>
            <a:ext cx="5502275" cy="3246755"/>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345373"/>
            <a:ext cx="7719937" cy="572700"/>
          </a:xfrm>
          <a:prstGeom prst="rect">
            <a:avLst/>
          </a:prstGeom>
        </p:spPr>
        <p:txBody>
          <a:bodyPr spcFirstLastPara="1" wrap="square" lIns="91425" tIns="91425" rIns="91425" bIns="91425" anchor="t" anchorCtr="0">
            <a:normAutofit fontScale="90000"/>
          </a:bodyPr>
          <a:lstStyle/>
          <a:p>
            <a:pPr algn="ctr"/>
            <a:r>
              <a:rPr lang="en" dirty="0"/>
              <a:t>Introduction</a:t>
            </a:r>
            <a:endParaRPr dirty="0"/>
          </a:p>
        </p:txBody>
      </p:sp>
      <p:sp>
        <p:nvSpPr>
          <p:cNvPr id="63" name="Google Shape;63;p14"/>
          <p:cNvSpPr txBox="1">
            <a:spLocks noGrp="1"/>
          </p:cNvSpPr>
          <p:nvPr>
            <p:ph type="body" idx="1"/>
          </p:nvPr>
        </p:nvSpPr>
        <p:spPr>
          <a:xfrm>
            <a:off x="669304" y="1385740"/>
            <a:ext cx="7719936" cy="397941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indent="-330200" algn="just">
              <a:buSzPts val="1600"/>
            </a:pPr>
            <a:r>
              <a:rPr lang="en" sz="1600" dirty="0"/>
              <a:t>Excessive and long-term consumption leads to major health problems. Even low consumption over longer period has drastic effects. </a:t>
            </a:r>
            <a:endParaRPr sz="1600" dirty="0"/>
          </a:p>
          <a:p>
            <a:pPr indent="-330200" algn="just">
              <a:buSzPts val="1600"/>
            </a:pPr>
            <a:r>
              <a:rPr lang="en" sz="1600" dirty="0"/>
              <a:t> </a:t>
            </a:r>
            <a:r>
              <a:rPr lang="en" sz="1600" dirty="0">
                <a:highlight>
                  <a:srgbClr val="FFFFFF"/>
                </a:highlight>
              </a:rPr>
              <a:t>Alcohol kills 2.6 lakh Indians every year according to WHO report in the year 2018.</a:t>
            </a:r>
            <a:endParaRPr sz="1600" dirty="0">
              <a:highlight>
                <a:srgbClr val="FFFFFF"/>
              </a:highlight>
            </a:endParaRPr>
          </a:p>
          <a:p>
            <a:pPr indent="-330200" algn="just">
              <a:buSzPts val="1600"/>
            </a:pPr>
            <a:r>
              <a:rPr lang="en" sz="1600" dirty="0">
                <a:highlight>
                  <a:srgbClr val="FFFFFF"/>
                </a:highlight>
              </a:rPr>
              <a:t>There are many rehabilitation centres for treatments of alcoholism across India.</a:t>
            </a:r>
            <a:endParaRPr sz="1600" dirty="0">
              <a:highlight>
                <a:srgbClr val="FFFFFF"/>
              </a:highlight>
            </a:endParaRPr>
          </a:p>
          <a:p>
            <a:pPr indent="-330200" algn="just">
              <a:buSzPts val="1600"/>
            </a:pPr>
            <a:r>
              <a:rPr lang="en" sz="1600" dirty="0">
                <a:highlight>
                  <a:srgbClr val="FFFFFF"/>
                </a:highlight>
              </a:rPr>
              <a:t>Many Rural people are unaware about rehabilitation centres and camps.</a:t>
            </a:r>
            <a:endParaRPr sz="1600" dirty="0">
              <a:highlight>
                <a:srgbClr val="FFFFFF"/>
              </a:highlight>
            </a:endParaRPr>
          </a:p>
          <a:p>
            <a:pPr indent="-330200" algn="just">
              <a:buSzPts val="1600"/>
            </a:pPr>
            <a:r>
              <a:rPr lang="en" sz="1600" dirty="0">
                <a:highlight>
                  <a:srgbClr val="FFFFFF"/>
                </a:highlight>
              </a:rPr>
              <a:t>Most of the people struggle to stay sober life after the treatment.</a:t>
            </a:r>
            <a:endParaRPr sz="1600" dirty="0">
              <a:highlight>
                <a:srgbClr val="FFFFFF"/>
              </a:highlight>
            </a:endParaRPr>
          </a:p>
          <a:p>
            <a:pPr indent="-330200" algn="just">
              <a:buSzPts val="1600"/>
            </a:pPr>
            <a:r>
              <a:rPr lang="en" sz="1600" dirty="0">
                <a:highlight>
                  <a:srgbClr val="FFFFFF"/>
                </a:highlight>
              </a:rPr>
              <a:t>To support and motivate them to stay sober many android applications have been developed.</a:t>
            </a:r>
            <a:endParaRPr sz="1600" dirty="0">
              <a:highlight>
                <a:srgbClr val="FFFFFF"/>
              </a:highlight>
            </a:endParaRPr>
          </a:p>
          <a:p>
            <a:pPr indent="-330200" algn="just">
              <a:buSzPts val="1600"/>
            </a:pPr>
            <a:r>
              <a:rPr lang="en" sz="1600" dirty="0"/>
              <a:t>People in recovery can seek support from apps without having to call a hotline, join a group or seek out a therapist in person.</a:t>
            </a:r>
            <a:endParaRPr sz="1600" dirty="0"/>
          </a:p>
          <a:p>
            <a:pPr indent="-330200">
              <a:buSzPts val="1600"/>
            </a:pPr>
            <a:r>
              <a:rPr lang="en" sz="1600" dirty="0"/>
              <a:t>Apps are cost effective. Many addiction apps for smartphones are free or inexpensive.</a:t>
            </a:r>
            <a:endParaRPr sz="1600" dirty="0"/>
          </a:p>
        </p:txBody>
      </p:sp>
      <p:pic>
        <p:nvPicPr>
          <p:cNvPr id="5" name="Google Shape;249;p47">
            <a:extLst>
              <a:ext uri="{FF2B5EF4-FFF2-40B4-BE49-F238E27FC236}">
                <a16:creationId xmlns:a16="http://schemas.microsoft.com/office/drawing/2014/main" id="{1E7A9E93-5A75-4C1C-8586-370A2BA5C4A0}"/>
              </a:ext>
            </a:extLst>
          </p:cNvPr>
          <p:cNvPicPr preferRelativeResize="0"/>
          <p:nvPr/>
        </p:nvPicPr>
        <p:blipFill rotWithShape="1">
          <a:blip r:embed="rId3">
            <a:alphaModFix/>
          </a:blip>
          <a:srcRect/>
          <a:stretch/>
        </p:blipFill>
        <p:spPr>
          <a:xfrm>
            <a:off x="7929650" y="55961"/>
            <a:ext cx="1151525" cy="1151525"/>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9"/>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dirty="0"/>
              <a:t>Expected Results / measurable Outputs </a:t>
            </a:r>
            <a:endParaRPr sz="3200" b="1" dirty="0"/>
          </a:p>
        </p:txBody>
      </p:sp>
      <p:sp>
        <p:nvSpPr>
          <p:cNvPr id="336" name="Google Shape;336;p59"/>
          <p:cNvSpPr txBox="1"/>
          <p:nvPr/>
        </p:nvSpPr>
        <p:spPr>
          <a:xfrm>
            <a:off x="117987" y="681461"/>
            <a:ext cx="9144000" cy="6001603"/>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Key performance indicators</a:t>
            </a: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b="0" i="0" u="none" strike="noStrike" cap="none" dirty="0">
              <a:solidFill>
                <a:schemeClr val="dk1"/>
              </a:solidFill>
              <a:latin typeface="Calibri"/>
              <a:ea typeface="Calibri"/>
              <a:cs typeface="Calibri"/>
              <a:sym typeface="Calibri"/>
            </a:endParaRPr>
          </a:p>
        </p:txBody>
      </p:sp>
      <p:pic>
        <p:nvPicPr>
          <p:cNvPr id="2050" name="Picture 2" descr="https://lh3.googleusercontent.com/AHK7SDuvHZTuUyO9ePuL_o31JqokyAXIFfNrOmqW2YCVviAWesERNm7VT5mxg6EPYlCB-wFxwYl6Q4SKVZ-USqEPnY75tRhxW6DQz3YaN_HZOEeU9dNXQ6kFpfR3Rew0qsWd2JDM">
            <a:extLst>
              <a:ext uri="{FF2B5EF4-FFF2-40B4-BE49-F238E27FC236}">
                <a16:creationId xmlns:a16="http://schemas.microsoft.com/office/drawing/2014/main" id="{9BDDE44F-671A-43E6-8C07-FDDA7B279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11" y="1156671"/>
            <a:ext cx="3642239" cy="54748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nMwzEyCg6t6P6akEC5s9niFh9hQFEmMNyVWs-oahea-vJa_yQKCtBIWUkU00DpABucMRI-YSoch8rcj-jn1cauPeUkNw7ZVWMCUeJmzsUKY13K_FlU_IAGGeoN-qmf1knISLKyKI">
            <a:extLst>
              <a:ext uri="{FF2B5EF4-FFF2-40B4-BE49-F238E27FC236}">
                <a16:creationId xmlns:a16="http://schemas.microsoft.com/office/drawing/2014/main" id="{7A6E7453-81D0-4C6F-B80B-D077C06605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1215" y="1191393"/>
            <a:ext cx="3760839" cy="54748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60"/>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21</a:t>
            </a:fld>
            <a:endParaRPr/>
          </a:p>
        </p:txBody>
      </p:sp>
      <p:sp>
        <p:nvSpPr>
          <p:cNvPr id="346" name="Google Shape;346;p60"/>
          <p:cNvSpPr txBox="1"/>
          <p:nvPr/>
        </p:nvSpPr>
        <p:spPr>
          <a:xfrm>
            <a:off x="0" y="62973"/>
            <a:ext cx="9144000" cy="6709489"/>
          </a:xfrm>
          <a:prstGeom prst="rect">
            <a:avLst/>
          </a:prstGeom>
          <a:solidFill>
            <a:srgbClr val="FFD966"/>
          </a:solidFill>
          <a:ln>
            <a:noFill/>
          </a:ln>
        </p:spPr>
        <p:txBody>
          <a:bodyPr spcFirstLastPara="1" wrap="square" lIns="91425" tIns="45700" rIns="91425" bIns="45700" anchor="t" anchorCtr="0">
            <a:spAutoFit/>
          </a:bodyPr>
          <a:lstStyle/>
          <a:p>
            <a:pPr marL="0" lvl="0" indent="0" algn="just" rtl="0">
              <a:spcBef>
                <a:spcPts val="0"/>
              </a:spcBef>
              <a:spcAft>
                <a:spcPts val="0"/>
              </a:spcAft>
              <a:buNone/>
            </a:pPr>
            <a:endParaRPr dirty="0"/>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lang="en-US"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dirty="0">
              <a:solidFill>
                <a:schemeClr val="dk1"/>
              </a:solidFill>
              <a:latin typeface="Calibri"/>
              <a:ea typeface="Calibri"/>
              <a:cs typeface="Calibri"/>
              <a:sym typeface="Calibri"/>
            </a:endParaRPr>
          </a:p>
        </p:txBody>
      </p:sp>
      <p:pic>
        <p:nvPicPr>
          <p:cNvPr id="3074" name="Picture 2" descr="https://lh3.googleusercontent.com/BbtjXhlL1VXhMeG4JkTQc_aGWXUzdxoX3tfnBYGam-Hm-6WFL0d8gRDwtmnIddK43q25Fch7CsNDNPZSVmukcRRy64sxJ30ydc9ERHGbBSWBxUgIRmI7-zxzMKYySrEhahD_8NS3">
            <a:extLst>
              <a:ext uri="{FF2B5EF4-FFF2-40B4-BE49-F238E27FC236}">
                <a16:creationId xmlns:a16="http://schemas.microsoft.com/office/drawing/2014/main" id="{C3EB1471-2B36-4A55-8C65-9EC9D6174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75" y="147484"/>
            <a:ext cx="3819832" cy="64565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6.googleusercontent.com/RTKfZBsA85dJHykZEpKHhq1Uy-zcO8zcNOcwkh-YJtERZj2T2k81mjcjjUE1ft4sJki3p5iLFRKceM3KVYBSszE_LHSLvFw6DNVpYMUMiSFHttVDxuUz19A51QYq80tAQEMDAs2G">
            <a:extLst>
              <a:ext uri="{FF2B5EF4-FFF2-40B4-BE49-F238E27FC236}">
                <a16:creationId xmlns:a16="http://schemas.microsoft.com/office/drawing/2014/main" id="{EE72E96A-580A-432C-BA82-1192E363D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734" y="132737"/>
            <a:ext cx="3908323" cy="64450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1"/>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22</a:t>
            </a:fld>
            <a:endParaRPr/>
          </a:p>
        </p:txBody>
      </p:sp>
      <p:sp>
        <p:nvSpPr>
          <p:cNvPr id="356" name="Google Shape;356;p61"/>
          <p:cNvSpPr txBox="1"/>
          <p:nvPr/>
        </p:nvSpPr>
        <p:spPr>
          <a:xfrm>
            <a:off x="0" y="33476"/>
            <a:ext cx="9144000" cy="6771044"/>
          </a:xfrm>
          <a:prstGeom prst="rect">
            <a:avLst/>
          </a:prstGeom>
          <a:solidFill>
            <a:srgbClr val="FFD96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lang="en-US"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a:p>
            <a:pPr marL="0" marR="0" lvl="0" indent="0" algn="just" rtl="0">
              <a:lnSpc>
                <a:spcPct val="100000"/>
              </a:lnSpc>
              <a:spcBef>
                <a:spcPts val="0"/>
              </a:spcBef>
              <a:spcAft>
                <a:spcPts val="0"/>
              </a:spcAft>
              <a:buClr>
                <a:srgbClr val="000000"/>
              </a:buClr>
              <a:buSzPts val="1600"/>
              <a:buFont typeface="Arial"/>
              <a:buNone/>
            </a:pPr>
            <a:endParaRPr dirty="0">
              <a:solidFill>
                <a:schemeClr val="dk1"/>
              </a:solidFill>
            </a:endParaRPr>
          </a:p>
        </p:txBody>
      </p:sp>
      <p:pic>
        <p:nvPicPr>
          <p:cNvPr id="1028" name="Picture 4" descr="https://lh6.googleusercontent.com/bDIwgxVSl5f_bb_W4BDfmHWqjGw-2cXdUn8IJoPgoNoJPrryIWbNqm2tT_o3VNCS6pov0FzDtIoWCy8uE2x0HCYe6cvg_sPMYJ3lkkyvUj7oGelDJGVY4jaoI7ph0UZ6KIYtOMe_">
            <a:extLst>
              <a:ext uri="{FF2B5EF4-FFF2-40B4-BE49-F238E27FC236}">
                <a16:creationId xmlns:a16="http://schemas.microsoft.com/office/drawing/2014/main" id="{890D704E-EECA-4365-AE98-507F3117A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722" y="88490"/>
            <a:ext cx="4085304" cy="65482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A100116-C7CD-437F-93FB-E28F493E639C}"/>
              </a:ext>
            </a:extLst>
          </p:cNvPr>
          <p:cNvPicPr>
            <a:picLocks noChangeAspect="1"/>
          </p:cNvPicPr>
          <p:nvPr/>
        </p:nvPicPr>
        <p:blipFill>
          <a:blip r:embed="rId4"/>
          <a:stretch>
            <a:fillRect/>
          </a:stretch>
        </p:blipFill>
        <p:spPr>
          <a:xfrm>
            <a:off x="4830532" y="73742"/>
            <a:ext cx="4062747" cy="6577781"/>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C684-DEC4-4501-BCBB-981DE3D9A651}"/>
              </a:ext>
            </a:extLst>
          </p:cNvPr>
          <p:cNvSpPr>
            <a:spLocks noGrp="1"/>
          </p:cNvSpPr>
          <p:nvPr>
            <p:ph type="title"/>
          </p:nvPr>
        </p:nvSpPr>
        <p:spPr/>
        <p:txBody>
          <a:bodyPr/>
          <a:lstStyle/>
          <a:p>
            <a:r>
              <a:rPr lang="en-US" dirty="0"/>
              <a:t>Tools used to develop application</a:t>
            </a:r>
            <a:endParaRPr lang="en-IN" dirty="0"/>
          </a:p>
        </p:txBody>
      </p:sp>
      <p:sp>
        <p:nvSpPr>
          <p:cNvPr id="3" name="Text Placeholder 2">
            <a:extLst>
              <a:ext uri="{FF2B5EF4-FFF2-40B4-BE49-F238E27FC236}">
                <a16:creationId xmlns:a16="http://schemas.microsoft.com/office/drawing/2014/main" id="{2A8FD408-BE33-438C-8D19-31BDC14F9F11}"/>
              </a:ext>
            </a:extLst>
          </p:cNvPr>
          <p:cNvSpPr>
            <a:spLocks noGrp="1"/>
          </p:cNvSpPr>
          <p:nvPr>
            <p:ph type="body" idx="1"/>
          </p:nvPr>
        </p:nvSpPr>
        <p:spPr/>
        <p:txBody>
          <a:bodyPr/>
          <a:lstStyle/>
          <a:p>
            <a:pPr lvl="1"/>
            <a:r>
              <a:rPr lang="en-US" sz="1800" b="0" i="0" u="none" strike="noStrike" dirty="0">
                <a:solidFill>
                  <a:srgbClr val="000000"/>
                </a:solidFill>
                <a:effectLst/>
                <a:latin typeface="Calibri" panose="020F0502020204030204" pitchFamily="34" charset="0"/>
                <a:cs typeface="Calibri" panose="020F0502020204030204" pitchFamily="34" charset="0"/>
              </a:rPr>
              <a:t>Android studio </a:t>
            </a:r>
            <a:r>
              <a:rPr lang="en-US" sz="1800" b="0" i="0" u="none" strike="noStrike" dirty="0">
                <a:solidFill>
                  <a:srgbClr val="3C4043"/>
                </a:solidFill>
                <a:effectLst/>
                <a:latin typeface="Calibri" panose="020F0502020204030204" pitchFamily="34" charset="0"/>
                <a:cs typeface="Calibri" panose="020F0502020204030204" pitchFamily="34" charset="0"/>
              </a:rPr>
              <a:t>2020.3.1 (Arctic Fox)</a:t>
            </a:r>
            <a:r>
              <a:rPr lang="en-US" sz="1800" dirty="0">
                <a:solidFill>
                  <a:srgbClr val="000000"/>
                </a:solidFill>
                <a:latin typeface="Calibri" panose="020F0502020204030204" pitchFamily="34" charset="0"/>
                <a:cs typeface="Calibri" panose="020F0502020204030204" pitchFamily="34" charset="0"/>
              </a:rPr>
              <a:t> </a:t>
            </a:r>
          </a:p>
          <a:p>
            <a:pPr lvl="1"/>
            <a:r>
              <a:rPr lang="en-US" sz="1800" b="0" i="0" u="none" strike="noStrike" dirty="0">
                <a:solidFill>
                  <a:srgbClr val="3C4043"/>
                </a:solidFill>
                <a:effectLst/>
                <a:latin typeface="Calibri" panose="020F0502020204030204" pitchFamily="34" charset="0"/>
                <a:cs typeface="Calibri" panose="020F0502020204030204" pitchFamily="34" charset="0"/>
              </a:rPr>
              <a:t>SDK tools</a:t>
            </a:r>
          </a:p>
          <a:p>
            <a:pPr lvl="1"/>
            <a:r>
              <a:rPr lang="en-US" dirty="0">
                <a:solidFill>
                  <a:srgbClr val="3C4043"/>
                </a:solidFill>
                <a:latin typeface="Calibri" panose="020F0502020204030204" pitchFamily="34" charset="0"/>
                <a:cs typeface="Calibri" panose="020F0502020204030204" pitchFamily="34" charset="0"/>
              </a:rPr>
              <a:t>Adobe video editor and photoshop</a:t>
            </a:r>
            <a:endParaRPr lang="en-IN" dirty="0">
              <a:latin typeface="Calibri" panose="020F0502020204030204" pitchFamily="34" charset="0"/>
              <a:cs typeface="Calibri" panose="020F0502020204030204" pitchFamily="34" charset="0"/>
            </a:endParaRPr>
          </a:p>
          <a:p>
            <a:pPr marL="571500" lvl="1" indent="0">
              <a:buNone/>
            </a:pPr>
            <a:endParaRPr lang="en-IN" dirty="0"/>
          </a:p>
        </p:txBody>
      </p:sp>
      <p:sp>
        <p:nvSpPr>
          <p:cNvPr id="4" name="Slide Number Placeholder 3">
            <a:extLst>
              <a:ext uri="{FF2B5EF4-FFF2-40B4-BE49-F238E27FC236}">
                <a16:creationId xmlns:a16="http://schemas.microsoft.com/office/drawing/2014/main" id="{90CC4D53-768F-45EF-81E6-A72EF99831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2557768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0AE8-C9B4-40F2-A91E-4F2E0893B1BB}"/>
              </a:ext>
            </a:extLst>
          </p:cNvPr>
          <p:cNvSpPr>
            <a:spLocks noGrp="1"/>
          </p:cNvSpPr>
          <p:nvPr>
            <p:ph type="title"/>
          </p:nvPr>
        </p:nvSpPr>
        <p:spPr/>
        <p:txBody>
          <a:bodyPr/>
          <a:lstStyle/>
          <a:p>
            <a:pPr algn="ctr"/>
            <a:r>
              <a:rPr lang="en-US" dirty="0"/>
              <a:t>Testing </a:t>
            </a:r>
            <a:br>
              <a:rPr lang="en-US" dirty="0"/>
            </a:br>
            <a:r>
              <a:rPr lang="en-US" sz="3000" dirty="0"/>
              <a:t>Performance Testing</a:t>
            </a:r>
            <a:endParaRPr lang="en-IN" sz="3000" dirty="0"/>
          </a:p>
        </p:txBody>
      </p:sp>
      <p:sp>
        <p:nvSpPr>
          <p:cNvPr id="4" name="Slide Number Placeholder 3">
            <a:extLst>
              <a:ext uri="{FF2B5EF4-FFF2-40B4-BE49-F238E27FC236}">
                <a16:creationId xmlns:a16="http://schemas.microsoft.com/office/drawing/2014/main" id="{EA280118-78CF-4B0D-930E-3811AC8E54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graphicFrame>
        <p:nvGraphicFramePr>
          <p:cNvPr id="7" name="Table 6">
            <a:extLst>
              <a:ext uri="{FF2B5EF4-FFF2-40B4-BE49-F238E27FC236}">
                <a16:creationId xmlns:a16="http://schemas.microsoft.com/office/drawing/2014/main" id="{F1251B2C-185D-427F-B427-ACF279422F24}"/>
              </a:ext>
            </a:extLst>
          </p:cNvPr>
          <p:cNvGraphicFramePr>
            <a:graphicFrameLocks noGrp="1"/>
          </p:cNvGraphicFramePr>
          <p:nvPr/>
        </p:nvGraphicFramePr>
        <p:xfrm>
          <a:off x="998376" y="2004283"/>
          <a:ext cx="7268545" cy="3999704"/>
        </p:xfrm>
        <a:graphic>
          <a:graphicData uri="http://schemas.openxmlformats.org/drawingml/2006/table">
            <a:tbl>
              <a:tblPr/>
              <a:tblGrid>
                <a:gridCol w="1103874">
                  <a:extLst>
                    <a:ext uri="{9D8B030D-6E8A-4147-A177-3AD203B41FA5}">
                      <a16:colId xmlns:a16="http://schemas.microsoft.com/office/drawing/2014/main" val="2387900586"/>
                    </a:ext>
                  </a:extLst>
                </a:gridCol>
                <a:gridCol w="2101019">
                  <a:extLst>
                    <a:ext uri="{9D8B030D-6E8A-4147-A177-3AD203B41FA5}">
                      <a16:colId xmlns:a16="http://schemas.microsoft.com/office/drawing/2014/main" val="3780104502"/>
                    </a:ext>
                  </a:extLst>
                </a:gridCol>
                <a:gridCol w="2050697">
                  <a:extLst>
                    <a:ext uri="{9D8B030D-6E8A-4147-A177-3AD203B41FA5}">
                      <a16:colId xmlns:a16="http://schemas.microsoft.com/office/drawing/2014/main" val="638360255"/>
                    </a:ext>
                  </a:extLst>
                </a:gridCol>
                <a:gridCol w="2012955">
                  <a:extLst>
                    <a:ext uri="{9D8B030D-6E8A-4147-A177-3AD203B41FA5}">
                      <a16:colId xmlns:a16="http://schemas.microsoft.com/office/drawing/2014/main" val="1731470919"/>
                    </a:ext>
                  </a:extLst>
                </a:gridCol>
              </a:tblGrid>
              <a:tr h="579741">
                <a:tc>
                  <a:txBody>
                    <a:bodyPr/>
                    <a:lstStyle/>
                    <a:p>
                      <a:pPr algn="just" rtl="0" fontAlgn="t">
                        <a:spcBef>
                          <a:spcPts val="1200"/>
                        </a:spcBef>
                        <a:spcAft>
                          <a:spcPts val="1200"/>
                        </a:spcAft>
                      </a:pPr>
                      <a:r>
                        <a:rPr lang="en-IN" sz="1600" b="1" i="0" u="none" strike="noStrike" dirty="0">
                          <a:solidFill>
                            <a:srgbClr val="000000"/>
                          </a:solidFill>
                          <a:effectLst/>
                          <a:latin typeface="Calibri" panose="020F0502020204030204" pitchFamily="34" charset="0"/>
                          <a:cs typeface="Calibri" panose="020F0502020204030204" pitchFamily="34" charset="0"/>
                        </a:rPr>
                        <a:t>Test id</a:t>
                      </a:r>
                      <a:endParaRPr lang="en-IN"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1" i="0" u="none" strike="noStrike" dirty="0">
                          <a:solidFill>
                            <a:srgbClr val="000000"/>
                          </a:solidFill>
                          <a:effectLst/>
                          <a:latin typeface="Calibri" panose="020F0502020204030204" pitchFamily="34" charset="0"/>
                          <a:cs typeface="Calibri" panose="020F0502020204030204" pitchFamily="34" charset="0"/>
                        </a:rPr>
                        <a:t>Input Description</a:t>
                      </a:r>
                      <a:endParaRPr lang="en-IN"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1" i="0" u="none" strike="noStrike">
                          <a:solidFill>
                            <a:srgbClr val="000000"/>
                          </a:solidFill>
                          <a:effectLst/>
                          <a:latin typeface="Calibri" panose="020F0502020204030204" pitchFamily="34" charset="0"/>
                          <a:cs typeface="Calibri" panose="020F0502020204030204" pitchFamily="34" charset="0"/>
                        </a:rPr>
                        <a:t>Expected output</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1" i="0" u="none" strike="noStrike">
                          <a:solidFill>
                            <a:srgbClr val="000000"/>
                          </a:solidFill>
                          <a:effectLst/>
                          <a:latin typeface="Calibri" panose="020F0502020204030204" pitchFamily="34" charset="0"/>
                          <a:cs typeface="Calibri" panose="020F0502020204030204" pitchFamily="34" charset="0"/>
                        </a:rPr>
                        <a:t>Actual output</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839006"/>
                  </a:ext>
                </a:extLst>
              </a:tr>
              <a:tr h="782397">
                <a:tc>
                  <a:txBody>
                    <a:bodyPr/>
                    <a:lstStyle/>
                    <a:p>
                      <a:pPr rtl="0" fontAlgn="t">
                        <a:spcBef>
                          <a:spcPts val="0"/>
                        </a:spcBef>
                        <a:spcAft>
                          <a:spcPts val="0"/>
                        </a:spcAft>
                      </a:pPr>
                      <a:r>
                        <a:rPr lang="en-IN" sz="1600" b="0" i="0" u="none" strike="noStrike">
                          <a:solidFill>
                            <a:srgbClr val="000000"/>
                          </a:solidFill>
                          <a:effectLst/>
                          <a:latin typeface="Calibri" panose="020F0502020204030204" pitchFamily="34" charset="0"/>
                          <a:cs typeface="Calibri" panose="020F0502020204030204" pitchFamily="34" charset="0"/>
                        </a:rPr>
                        <a:t>1.</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dirty="0">
                          <a:solidFill>
                            <a:srgbClr val="000000"/>
                          </a:solidFill>
                          <a:effectLst/>
                          <a:latin typeface="Calibri" panose="020F0502020204030204" pitchFamily="34" charset="0"/>
                          <a:cs typeface="Calibri" panose="020F0502020204030204" pitchFamily="34" charset="0"/>
                        </a:rPr>
                        <a:t>Open the app on an android device.</a:t>
                      </a:r>
                      <a:endParaRPr lang="en-US"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dirty="0">
                          <a:solidFill>
                            <a:srgbClr val="000000"/>
                          </a:solidFill>
                          <a:effectLst/>
                          <a:latin typeface="Calibri" panose="020F0502020204030204" pitchFamily="34" charset="0"/>
                          <a:cs typeface="Calibri" panose="020F0502020204030204" pitchFamily="34" charset="0"/>
                        </a:rPr>
                        <a:t>Application opens within 3 seconds.</a:t>
                      </a:r>
                      <a:endParaRPr lang="en-US"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a:solidFill>
                            <a:srgbClr val="000000"/>
                          </a:solidFill>
                          <a:effectLst/>
                          <a:latin typeface="Calibri" panose="020F0502020204030204" pitchFamily="34" charset="0"/>
                          <a:cs typeface="Calibri" panose="020F0502020204030204" pitchFamily="34" charset="0"/>
                        </a:rPr>
                        <a:t>The application starts within 3 seconds.</a:t>
                      </a:r>
                      <a:endParaRPr lang="en-US"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6469649"/>
                  </a:ext>
                </a:extLst>
              </a:tr>
              <a:tr h="1072772">
                <a:tc>
                  <a:txBody>
                    <a:bodyPr/>
                    <a:lstStyle/>
                    <a:p>
                      <a:pPr algn="just" rtl="0" fontAlgn="t">
                        <a:spcBef>
                          <a:spcPts val="1200"/>
                        </a:spcBef>
                        <a:spcAft>
                          <a:spcPts val="1200"/>
                        </a:spcAft>
                      </a:pPr>
                      <a:r>
                        <a:rPr lang="en-IN" sz="1600" b="0" i="0" u="none" strike="noStrike">
                          <a:solidFill>
                            <a:srgbClr val="000000"/>
                          </a:solidFill>
                          <a:effectLst/>
                          <a:latin typeface="Calibri" panose="020F0502020204030204" pitchFamily="34" charset="0"/>
                          <a:cs typeface="Calibri" panose="020F0502020204030204" pitchFamily="34" charset="0"/>
                        </a:rPr>
                        <a:t>2.</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dirty="0">
                          <a:solidFill>
                            <a:srgbClr val="000000"/>
                          </a:solidFill>
                          <a:effectLst/>
                          <a:latin typeface="Calibri" panose="020F0502020204030204" pitchFamily="34" charset="0"/>
                          <a:cs typeface="Calibri" panose="020F0502020204030204" pitchFamily="34" charset="0"/>
                        </a:rPr>
                        <a:t>Click on button to set the language </a:t>
                      </a:r>
                      <a:endParaRPr lang="en-US"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dirty="0">
                          <a:solidFill>
                            <a:srgbClr val="000000"/>
                          </a:solidFill>
                          <a:effectLst/>
                          <a:latin typeface="Calibri" panose="020F0502020204030204" pitchFamily="34" charset="0"/>
                          <a:cs typeface="Calibri" panose="020F0502020204030204" pitchFamily="34" charset="0"/>
                        </a:rPr>
                        <a:t>App contents should display in the selected language.</a:t>
                      </a:r>
                      <a:endParaRPr lang="en-US"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a:solidFill>
                            <a:srgbClr val="000000"/>
                          </a:solidFill>
                          <a:effectLst/>
                          <a:latin typeface="Calibri" panose="020F0502020204030204" pitchFamily="34" charset="0"/>
                          <a:cs typeface="Calibri" panose="020F0502020204030204" pitchFamily="34" charset="0"/>
                        </a:rPr>
                        <a:t>App contents displayed in the selected language</a:t>
                      </a:r>
                      <a:endParaRPr lang="en-US"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6602971"/>
                  </a:ext>
                </a:extLst>
              </a:tr>
              <a:tr h="782397">
                <a:tc>
                  <a:txBody>
                    <a:bodyPr/>
                    <a:lstStyle/>
                    <a:p>
                      <a:pPr algn="just" rtl="0" fontAlgn="t">
                        <a:spcBef>
                          <a:spcPts val="1200"/>
                        </a:spcBef>
                        <a:spcAft>
                          <a:spcPts val="1200"/>
                        </a:spcAft>
                      </a:pPr>
                      <a:r>
                        <a:rPr lang="en-IN" sz="1600" b="0" i="0" u="none" strike="noStrike">
                          <a:solidFill>
                            <a:srgbClr val="000000"/>
                          </a:solidFill>
                          <a:effectLst/>
                          <a:latin typeface="Calibri" panose="020F0502020204030204" pitchFamily="34" charset="0"/>
                          <a:cs typeface="Calibri" panose="020F0502020204030204" pitchFamily="34" charset="0"/>
                        </a:rPr>
                        <a:t>3. </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dirty="0">
                          <a:solidFill>
                            <a:srgbClr val="000000"/>
                          </a:solidFill>
                          <a:effectLst/>
                          <a:latin typeface="Calibri" panose="020F0502020204030204" pitchFamily="34" charset="0"/>
                          <a:cs typeface="Calibri" panose="020F0502020204030204" pitchFamily="34" charset="0"/>
                        </a:rPr>
                        <a:t>On click on any one of the four components</a:t>
                      </a:r>
                      <a:endParaRPr lang="en-US"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0" i="0" u="none" strike="noStrike" dirty="0">
                          <a:solidFill>
                            <a:srgbClr val="000000"/>
                          </a:solidFill>
                          <a:effectLst/>
                          <a:latin typeface="Calibri" panose="020F0502020204030204" pitchFamily="34" charset="0"/>
                          <a:cs typeface="Calibri" panose="020F0502020204030204" pitchFamily="34" charset="0"/>
                        </a:rPr>
                        <a:t>Selected component should open.</a:t>
                      </a:r>
                      <a:endParaRPr lang="en-IN"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0" i="0" u="none" strike="noStrike" dirty="0">
                          <a:solidFill>
                            <a:srgbClr val="000000"/>
                          </a:solidFill>
                          <a:effectLst/>
                          <a:latin typeface="Calibri" panose="020F0502020204030204" pitchFamily="34" charset="0"/>
                          <a:cs typeface="Calibri" panose="020F0502020204030204" pitchFamily="34" charset="0"/>
                        </a:rPr>
                        <a:t>Selected component Opened.</a:t>
                      </a:r>
                      <a:endParaRPr lang="en-IN"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3071345"/>
                  </a:ext>
                </a:extLst>
              </a:tr>
              <a:tr h="782397">
                <a:tc>
                  <a:txBody>
                    <a:bodyPr/>
                    <a:lstStyle/>
                    <a:p>
                      <a:pPr algn="just" rtl="0" fontAlgn="t">
                        <a:spcBef>
                          <a:spcPts val="1200"/>
                        </a:spcBef>
                        <a:spcAft>
                          <a:spcPts val="1200"/>
                        </a:spcAft>
                      </a:pPr>
                      <a:r>
                        <a:rPr lang="en-IN" sz="1600" b="0" i="0" u="none" strike="noStrike">
                          <a:solidFill>
                            <a:srgbClr val="000000"/>
                          </a:solidFill>
                          <a:effectLst/>
                          <a:latin typeface="Calibri" panose="020F0502020204030204" pitchFamily="34" charset="0"/>
                          <a:cs typeface="Calibri" panose="020F0502020204030204" pitchFamily="34" charset="0"/>
                        </a:rPr>
                        <a:t>4.</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600" b="0" i="0" u="none" strike="noStrike">
                          <a:solidFill>
                            <a:srgbClr val="000000"/>
                          </a:solidFill>
                          <a:effectLst/>
                          <a:latin typeface="Calibri" panose="020F0502020204030204" pitchFamily="34" charset="0"/>
                          <a:cs typeface="Calibri" panose="020F0502020204030204" pitchFamily="34" charset="0"/>
                        </a:rPr>
                        <a:t>Select any icon on the navigation bar.</a:t>
                      </a:r>
                      <a:endParaRPr lang="en-US"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0" i="0" u="none" strike="noStrike">
                          <a:solidFill>
                            <a:srgbClr val="000000"/>
                          </a:solidFill>
                          <a:effectLst/>
                          <a:latin typeface="Calibri" panose="020F0502020204030204" pitchFamily="34" charset="0"/>
                          <a:cs typeface="Calibri" panose="020F0502020204030204" pitchFamily="34" charset="0"/>
                        </a:rPr>
                        <a:t>Selected components should display.</a:t>
                      </a:r>
                      <a:endParaRPr lang="en-IN" sz="16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600" b="0" i="0" u="none" strike="noStrike" dirty="0">
                          <a:solidFill>
                            <a:srgbClr val="000000"/>
                          </a:solidFill>
                          <a:effectLst/>
                          <a:latin typeface="Calibri" panose="020F0502020204030204" pitchFamily="34" charset="0"/>
                          <a:cs typeface="Calibri" panose="020F0502020204030204" pitchFamily="34" charset="0"/>
                        </a:rPr>
                        <a:t>Selected Component displayed.</a:t>
                      </a:r>
                      <a:endParaRPr lang="en-IN" sz="16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141324"/>
                  </a:ext>
                </a:extLst>
              </a:tr>
            </a:tbl>
          </a:graphicData>
        </a:graphic>
      </p:graphicFrame>
      <p:sp>
        <p:nvSpPr>
          <p:cNvPr id="8" name="Rectangle 2">
            <a:extLst>
              <a:ext uri="{FF2B5EF4-FFF2-40B4-BE49-F238E27FC236}">
                <a16:creationId xmlns:a16="http://schemas.microsoft.com/office/drawing/2014/main" id="{6886F4C2-82F1-458D-8B8F-C6A6E9F2BC42}"/>
              </a:ext>
            </a:extLst>
          </p:cNvPr>
          <p:cNvSpPr>
            <a:spLocks noChangeArrowheads="1"/>
          </p:cNvSpPr>
          <p:nvPr/>
        </p:nvSpPr>
        <p:spPr bwMode="auto">
          <a:xfrm>
            <a:off x="2373312" y="2312988"/>
            <a:ext cx="91499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0539768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4FAF-3118-4E3A-B664-BA0964EE6CEF}"/>
              </a:ext>
            </a:extLst>
          </p:cNvPr>
          <p:cNvSpPr>
            <a:spLocks noGrp="1"/>
          </p:cNvSpPr>
          <p:nvPr>
            <p:ph type="title"/>
          </p:nvPr>
        </p:nvSpPr>
        <p:spPr/>
        <p:txBody>
          <a:bodyPr>
            <a:normAutofit/>
          </a:bodyPr>
          <a:lstStyle/>
          <a:p>
            <a:pPr algn="ctr"/>
            <a:r>
              <a:rPr lang="en-US" sz="3000" dirty="0"/>
              <a:t>Installation Testing</a:t>
            </a:r>
            <a:endParaRPr lang="en-IN" sz="3000" dirty="0"/>
          </a:p>
        </p:txBody>
      </p:sp>
      <p:sp>
        <p:nvSpPr>
          <p:cNvPr id="4" name="Slide Number Placeholder 3">
            <a:extLst>
              <a:ext uri="{FF2B5EF4-FFF2-40B4-BE49-F238E27FC236}">
                <a16:creationId xmlns:a16="http://schemas.microsoft.com/office/drawing/2014/main" id="{C73A0B51-DF49-4934-88B2-2EBFDB2D33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graphicFrame>
        <p:nvGraphicFramePr>
          <p:cNvPr id="5" name="Table 4">
            <a:extLst>
              <a:ext uri="{FF2B5EF4-FFF2-40B4-BE49-F238E27FC236}">
                <a16:creationId xmlns:a16="http://schemas.microsoft.com/office/drawing/2014/main" id="{DABC5107-E286-4642-A4C7-49EF597A4E5C}"/>
              </a:ext>
            </a:extLst>
          </p:cNvPr>
          <p:cNvGraphicFramePr>
            <a:graphicFrameLocks noGrp="1"/>
          </p:cNvGraphicFramePr>
          <p:nvPr/>
        </p:nvGraphicFramePr>
        <p:xfrm>
          <a:off x="895739" y="1968759"/>
          <a:ext cx="7380514" cy="2397969"/>
        </p:xfrm>
        <a:graphic>
          <a:graphicData uri="http://schemas.openxmlformats.org/drawingml/2006/table">
            <a:tbl>
              <a:tblPr/>
              <a:tblGrid>
                <a:gridCol w="945478">
                  <a:extLst>
                    <a:ext uri="{9D8B030D-6E8A-4147-A177-3AD203B41FA5}">
                      <a16:colId xmlns:a16="http://schemas.microsoft.com/office/drawing/2014/main" val="1705527980"/>
                    </a:ext>
                  </a:extLst>
                </a:gridCol>
                <a:gridCol w="2303484">
                  <a:extLst>
                    <a:ext uri="{9D8B030D-6E8A-4147-A177-3AD203B41FA5}">
                      <a16:colId xmlns:a16="http://schemas.microsoft.com/office/drawing/2014/main" val="2942333045"/>
                    </a:ext>
                  </a:extLst>
                </a:gridCol>
                <a:gridCol w="2084962">
                  <a:extLst>
                    <a:ext uri="{9D8B030D-6E8A-4147-A177-3AD203B41FA5}">
                      <a16:colId xmlns:a16="http://schemas.microsoft.com/office/drawing/2014/main" val="2557127874"/>
                    </a:ext>
                  </a:extLst>
                </a:gridCol>
                <a:gridCol w="2046590">
                  <a:extLst>
                    <a:ext uri="{9D8B030D-6E8A-4147-A177-3AD203B41FA5}">
                      <a16:colId xmlns:a16="http://schemas.microsoft.com/office/drawing/2014/main" val="1058110262"/>
                    </a:ext>
                  </a:extLst>
                </a:gridCol>
              </a:tblGrid>
              <a:tr h="874447">
                <a:tc>
                  <a:txBody>
                    <a:bodyPr/>
                    <a:lstStyle/>
                    <a:p>
                      <a:pPr algn="just" rtl="0" fontAlgn="t">
                        <a:spcBef>
                          <a:spcPts val="1200"/>
                        </a:spcBef>
                        <a:spcAft>
                          <a:spcPts val="1200"/>
                        </a:spcAft>
                      </a:pPr>
                      <a:r>
                        <a:rPr lang="en-IN" sz="1800" b="1" i="0" u="none" strike="noStrike" dirty="0">
                          <a:solidFill>
                            <a:srgbClr val="000000"/>
                          </a:solidFill>
                          <a:effectLst/>
                          <a:latin typeface="Calibri" panose="020F0502020204030204" pitchFamily="34" charset="0"/>
                          <a:cs typeface="Calibri" panose="020F0502020204030204" pitchFamily="34" charset="0"/>
                        </a:rPr>
                        <a:t>Test id</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dirty="0">
                          <a:solidFill>
                            <a:srgbClr val="000000"/>
                          </a:solidFill>
                          <a:effectLst/>
                          <a:latin typeface="Calibri" panose="020F0502020204030204" pitchFamily="34" charset="0"/>
                          <a:cs typeface="Calibri" panose="020F0502020204030204" pitchFamily="34" charset="0"/>
                        </a:rPr>
                        <a:t>Input Description</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dirty="0">
                          <a:solidFill>
                            <a:srgbClr val="000000"/>
                          </a:solidFill>
                          <a:effectLst/>
                          <a:latin typeface="Calibri" panose="020F0502020204030204" pitchFamily="34" charset="0"/>
                          <a:cs typeface="Calibri" panose="020F0502020204030204" pitchFamily="34" charset="0"/>
                        </a:rPr>
                        <a:t>Expected output</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a:solidFill>
                            <a:srgbClr val="000000"/>
                          </a:solidFill>
                          <a:effectLst/>
                          <a:latin typeface="Calibri" panose="020F0502020204030204" pitchFamily="34" charset="0"/>
                          <a:cs typeface="Calibri" panose="020F0502020204030204" pitchFamily="34" charset="0"/>
                        </a:rPr>
                        <a:t>Actual output</a:t>
                      </a:r>
                      <a:endParaRPr lang="en-IN" sz="18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6129139"/>
                  </a:ext>
                </a:extLst>
              </a:tr>
              <a:tr h="1523522">
                <a:tc>
                  <a:txBody>
                    <a:bodyPr/>
                    <a:lstStyle/>
                    <a:p>
                      <a:pPr algn="just" rtl="0" fontAlgn="t">
                        <a:spcBef>
                          <a:spcPts val="1200"/>
                        </a:spcBef>
                        <a:spcAft>
                          <a:spcPts val="1200"/>
                        </a:spcAft>
                      </a:pPr>
                      <a:r>
                        <a:rPr lang="en-IN" sz="1800" b="0" i="0" u="none" strike="noStrike" dirty="0">
                          <a:solidFill>
                            <a:srgbClr val="000000"/>
                          </a:solidFill>
                          <a:effectLst/>
                          <a:latin typeface="Calibri" panose="020F0502020204030204" pitchFamily="34" charset="0"/>
                          <a:cs typeface="Calibri" panose="020F0502020204030204" pitchFamily="34" charset="0"/>
                        </a:rPr>
                        <a:t>1</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Android device with version greater than 7.</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The app should run properly.</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App supported on  the devices with version greater than 7.</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4266630"/>
                  </a:ext>
                </a:extLst>
              </a:tr>
            </a:tbl>
          </a:graphicData>
        </a:graphic>
      </p:graphicFrame>
    </p:spTree>
    <p:extLst>
      <p:ext uri="{BB962C8B-B14F-4D97-AF65-F5344CB8AC3E}">
        <p14:creationId xmlns:p14="http://schemas.microsoft.com/office/powerpoint/2010/main" val="35949603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5A66-97D1-4FCF-A535-6450D7D127B7}"/>
              </a:ext>
            </a:extLst>
          </p:cNvPr>
          <p:cNvSpPr>
            <a:spLocks noGrp="1"/>
          </p:cNvSpPr>
          <p:nvPr>
            <p:ph type="title"/>
          </p:nvPr>
        </p:nvSpPr>
        <p:spPr/>
        <p:txBody>
          <a:bodyPr>
            <a:normAutofit/>
          </a:bodyPr>
          <a:lstStyle/>
          <a:p>
            <a:pPr algn="ctr"/>
            <a:r>
              <a:rPr lang="en-US" sz="3000" dirty="0"/>
              <a:t>Usability Testing</a:t>
            </a:r>
            <a:endParaRPr lang="en-IN" sz="3000" dirty="0"/>
          </a:p>
        </p:txBody>
      </p:sp>
      <p:sp>
        <p:nvSpPr>
          <p:cNvPr id="4" name="Slide Number Placeholder 3">
            <a:extLst>
              <a:ext uri="{FF2B5EF4-FFF2-40B4-BE49-F238E27FC236}">
                <a16:creationId xmlns:a16="http://schemas.microsoft.com/office/drawing/2014/main" id="{794255DC-6EDC-4D9B-8D41-E1B8E39348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graphicFrame>
        <p:nvGraphicFramePr>
          <p:cNvPr id="5" name="Table 4">
            <a:extLst>
              <a:ext uri="{FF2B5EF4-FFF2-40B4-BE49-F238E27FC236}">
                <a16:creationId xmlns:a16="http://schemas.microsoft.com/office/drawing/2014/main" id="{8CA816A0-55DF-45F5-AC4E-31A95B6C9BDD}"/>
              </a:ext>
            </a:extLst>
          </p:cNvPr>
          <p:cNvGraphicFramePr>
            <a:graphicFrameLocks noGrp="1"/>
          </p:cNvGraphicFramePr>
          <p:nvPr/>
        </p:nvGraphicFramePr>
        <p:xfrm>
          <a:off x="849086" y="1884784"/>
          <a:ext cx="7352523" cy="2792150"/>
        </p:xfrm>
        <a:graphic>
          <a:graphicData uri="http://schemas.openxmlformats.org/drawingml/2006/table">
            <a:tbl>
              <a:tblPr/>
              <a:tblGrid>
                <a:gridCol w="1108612">
                  <a:extLst>
                    <a:ext uri="{9D8B030D-6E8A-4147-A177-3AD203B41FA5}">
                      <a16:colId xmlns:a16="http://schemas.microsoft.com/office/drawing/2014/main" val="439992649"/>
                    </a:ext>
                  </a:extLst>
                </a:gridCol>
                <a:gridCol w="2128027">
                  <a:extLst>
                    <a:ext uri="{9D8B030D-6E8A-4147-A177-3AD203B41FA5}">
                      <a16:colId xmlns:a16="http://schemas.microsoft.com/office/drawing/2014/main" val="1541568311"/>
                    </a:ext>
                  </a:extLst>
                </a:gridCol>
                <a:gridCol w="2077057">
                  <a:extLst>
                    <a:ext uri="{9D8B030D-6E8A-4147-A177-3AD203B41FA5}">
                      <a16:colId xmlns:a16="http://schemas.microsoft.com/office/drawing/2014/main" val="1918400305"/>
                    </a:ext>
                  </a:extLst>
                </a:gridCol>
                <a:gridCol w="2038827">
                  <a:extLst>
                    <a:ext uri="{9D8B030D-6E8A-4147-A177-3AD203B41FA5}">
                      <a16:colId xmlns:a16="http://schemas.microsoft.com/office/drawing/2014/main" val="2347461949"/>
                    </a:ext>
                  </a:extLst>
                </a:gridCol>
              </a:tblGrid>
              <a:tr h="1018190">
                <a:tc>
                  <a:txBody>
                    <a:bodyPr/>
                    <a:lstStyle/>
                    <a:p>
                      <a:pPr algn="just" rtl="0" fontAlgn="t">
                        <a:spcBef>
                          <a:spcPts val="1200"/>
                        </a:spcBef>
                        <a:spcAft>
                          <a:spcPts val="1200"/>
                        </a:spcAft>
                      </a:pPr>
                      <a:r>
                        <a:rPr lang="en-IN" sz="1800" b="1" i="0" u="none" strike="noStrike" dirty="0">
                          <a:solidFill>
                            <a:srgbClr val="000000"/>
                          </a:solidFill>
                          <a:effectLst/>
                          <a:latin typeface="Calibri" panose="020F0502020204030204" pitchFamily="34" charset="0"/>
                          <a:cs typeface="Calibri" panose="020F0502020204030204" pitchFamily="34" charset="0"/>
                        </a:rPr>
                        <a:t>Test id</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dirty="0">
                          <a:solidFill>
                            <a:srgbClr val="000000"/>
                          </a:solidFill>
                          <a:effectLst/>
                          <a:latin typeface="Calibri" panose="020F0502020204030204" pitchFamily="34" charset="0"/>
                          <a:cs typeface="Calibri" panose="020F0502020204030204" pitchFamily="34" charset="0"/>
                        </a:rPr>
                        <a:t>Input Description</a:t>
                      </a:r>
                      <a:endParaRPr lang="en-IN"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a:solidFill>
                            <a:srgbClr val="000000"/>
                          </a:solidFill>
                          <a:effectLst/>
                          <a:latin typeface="Calibri" panose="020F0502020204030204" pitchFamily="34" charset="0"/>
                          <a:cs typeface="Calibri" panose="020F0502020204030204" pitchFamily="34" charset="0"/>
                        </a:rPr>
                        <a:t>Expected output</a:t>
                      </a:r>
                      <a:endParaRPr lang="en-IN" sz="18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IN" sz="1800" b="1" i="0" u="none" strike="noStrike">
                          <a:solidFill>
                            <a:srgbClr val="000000"/>
                          </a:solidFill>
                          <a:effectLst/>
                          <a:latin typeface="Calibri" panose="020F0502020204030204" pitchFamily="34" charset="0"/>
                          <a:cs typeface="Calibri" panose="020F0502020204030204" pitchFamily="34" charset="0"/>
                        </a:rPr>
                        <a:t>Actual output</a:t>
                      </a:r>
                      <a:endParaRPr lang="en-IN" sz="18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18308"/>
                  </a:ext>
                </a:extLst>
              </a:tr>
              <a:tr h="1773960">
                <a:tc>
                  <a:txBody>
                    <a:bodyPr/>
                    <a:lstStyle/>
                    <a:p>
                      <a:pPr algn="just" rtl="0" fontAlgn="t">
                        <a:spcBef>
                          <a:spcPts val="1200"/>
                        </a:spcBef>
                        <a:spcAft>
                          <a:spcPts val="1200"/>
                        </a:spcAft>
                      </a:pPr>
                      <a:r>
                        <a:rPr lang="en-IN" sz="1800" b="0" i="0" u="none" strike="noStrike">
                          <a:solidFill>
                            <a:srgbClr val="000000"/>
                          </a:solidFill>
                          <a:effectLst/>
                          <a:latin typeface="Calibri" panose="020F0502020204030204" pitchFamily="34" charset="0"/>
                          <a:cs typeface="Calibri" panose="020F0502020204030204" pitchFamily="34" charset="0"/>
                        </a:rPr>
                        <a:t>1</a:t>
                      </a:r>
                      <a:endParaRPr lang="en-IN" sz="180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Android device with version greater than 7.</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The app should run properly.</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just" rtl="0" fontAlgn="t">
                        <a:spcBef>
                          <a:spcPts val="1200"/>
                        </a:spcBef>
                        <a:spcAft>
                          <a:spcPts val="1200"/>
                        </a:spcAft>
                      </a:pPr>
                      <a:r>
                        <a:rPr lang="en-US" sz="1800" b="0" i="0" u="none" strike="noStrike" dirty="0">
                          <a:solidFill>
                            <a:srgbClr val="000000"/>
                          </a:solidFill>
                          <a:effectLst/>
                          <a:latin typeface="Calibri" panose="020F0502020204030204" pitchFamily="34" charset="0"/>
                          <a:cs typeface="Calibri" panose="020F0502020204030204" pitchFamily="34" charset="0"/>
                        </a:rPr>
                        <a:t>App supported on  the devices with version greater than 7.</a:t>
                      </a:r>
                      <a:endParaRPr lang="en-US" sz="1800" dirty="0">
                        <a:effectLst/>
                        <a:latin typeface="Calibri" panose="020F0502020204030204" pitchFamily="34" charset="0"/>
                        <a:cs typeface="Calibri" panose="020F0502020204030204" pitchFamily="34" charset="0"/>
                      </a:endParaRPr>
                    </a:p>
                  </a:txBody>
                  <a:tcPr marL="63500" marR="63500" marT="63500" marB="63500">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2706501"/>
                  </a:ext>
                </a:extLst>
              </a:tr>
            </a:tbl>
          </a:graphicData>
        </a:graphic>
      </p:graphicFrame>
    </p:spTree>
    <p:extLst>
      <p:ext uri="{BB962C8B-B14F-4D97-AF65-F5344CB8AC3E}">
        <p14:creationId xmlns:p14="http://schemas.microsoft.com/office/powerpoint/2010/main" val="163887951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4"/>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27</a:t>
            </a:fld>
            <a:endParaRPr/>
          </a:p>
        </p:txBody>
      </p:sp>
      <p:sp>
        <p:nvSpPr>
          <p:cNvPr id="386" name="Google Shape;386;p64"/>
          <p:cNvSpPr txBox="1"/>
          <p:nvPr/>
        </p:nvSpPr>
        <p:spPr>
          <a:xfrm>
            <a:off x="791852" y="251512"/>
            <a:ext cx="7723498" cy="4154943"/>
          </a:xfrm>
          <a:prstGeom prst="rect">
            <a:avLst/>
          </a:prstGeom>
          <a:noFill/>
          <a:ln>
            <a:noFill/>
          </a:ln>
        </p:spPr>
        <p:txBody>
          <a:bodyPr spcFirstLastPara="1" wrap="square" lIns="91425" tIns="45700" rIns="91425" bIns="45700" anchor="t" anchorCtr="0">
            <a:spAutoFit/>
          </a:bodyPr>
          <a:lstStyle/>
          <a:p>
            <a:pPr lvl="0" algn="just" rtl="0">
              <a:spcBef>
                <a:spcPts val="0"/>
              </a:spcBef>
              <a:spcAft>
                <a:spcPts val="0"/>
              </a:spcAft>
              <a:buClr>
                <a:schemeClr val="dk1"/>
              </a:buClr>
              <a:buSzPts val="1600"/>
            </a:pPr>
            <a:endParaRPr lang="en-US" sz="2000" b="1" u="sng" dirty="0">
              <a:solidFill>
                <a:schemeClr val="dk1"/>
              </a:solidFill>
              <a:latin typeface="Calibri"/>
              <a:ea typeface="Calibri"/>
              <a:cs typeface="Calibri"/>
              <a:sym typeface="Calibri"/>
            </a:endParaRPr>
          </a:p>
          <a:p>
            <a:pPr lvl="0" algn="just" rtl="0">
              <a:spcBef>
                <a:spcPts val="0"/>
              </a:spcBef>
              <a:spcAft>
                <a:spcPts val="0"/>
              </a:spcAft>
              <a:buClr>
                <a:schemeClr val="dk1"/>
              </a:buClr>
              <a:buSzPts val="1600"/>
            </a:pPr>
            <a:r>
              <a:rPr lang="en-US" sz="2000" b="1" u="sng" dirty="0">
                <a:solidFill>
                  <a:schemeClr val="dk1"/>
                </a:solidFill>
                <a:latin typeface="Calibri"/>
                <a:ea typeface="Calibri"/>
                <a:cs typeface="Calibri"/>
                <a:sym typeface="Calibri"/>
              </a:rPr>
              <a:t>Conclusion </a:t>
            </a:r>
            <a:r>
              <a:rPr lang="en-US" sz="2000" dirty="0">
                <a:solidFill>
                  <a:schemeClr val="dk1"/>
                </a:solidFill>
                <a:latin typeface="Calibri"/>
                <a:ea typeface="Calibri"/>
                <a:cs typeface="Calibri"/>
                <a:sym typeface="Calibri"/>
              </a:rPr>
              <a:t>: </a:t>
            </a:r>
            <a:endParaRPr sz="2000" dirty="0">
              <a:solidFill>
                <a:schemeClr val="dk1"/>
              </a:solidFill>
            </a:endParaRPr>
          </a:p>
          <a:p>
            <a:pPr marL="0" lvl="0" indent="0" algn="just" rtl="0">
              <a:spcBef>
                <a:spcPts val="0"/>
              </a:spcBef>
              <a:spcAft>
                <a:spcPts val="0"/>
              </a:spcAft>
              <a:buClr>
                <a:schemeClr val="dk1"/>
              </a:buClr>
              <a:buSzPts val="1600"/>
              <a:buFont typeface="Arial"/>
              <a:buNone/>
            </a:pPr>
            <a:r>
              <a:rPr lang="en-US" sz="1600"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User can get their risk level based on alcohol consumption so that they can take some measures to reduce the consumption of alcohol.</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User can get their sober days count, so that this count keep them motivated and help to continue the sober life.</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User can reset the time if he gets relapsed.</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Most of rural people unaware about rehab center details. So rehab details are given in this app.</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Suddenly quitting the consumption of alcohol leads to triggers. So some trigger avoidance techniques such as bhajans, </a:t>
            </a:r>
            <a:r>
              <a:rPr lang="en-US" sz="1600" dirty="0" err="1">
                <a:solidFill>
                  <a:schemeClr val="dk1"/>
                </a:solidFill>
                <a:latin typeface="Calibri"/>
                <a:ea typeface="Calibri"/>
                <a:cs typeface="Calibri"/>
                <a:sym typeface="Calibri"/>
              </a:rPr>
              <a:t>aatmavalokan</a:t>
            </a:r>
            <a:r>
              <a:rPr lang="en-US" sz="1600" dirty="0">
                <a:solidFill>
                  <a:schemeClr val="dk1"/>
                </a:solidFill>
                <a:latin typeface="Calibri"/>
                <a:ea typeface="Calibri"/>
                <a:cs typeface="Calibri"/>
                <a:sym typeface="Calibri"/>
              </a:rPr>
              <a:t> talks, motivational speeches and prayers are provided in the app.</a:t>
            </a:r>
            <a:endParaRPr sz="1600" dirty="0">
              <a:solidFill>
                <a:schemeClr val="dk1"/>
              </a:solidFill>
              <a:latin typeface="Calibri"/>
              <a:ea typeface="Calibri"/>
              <a:cs typeface="Calibri"/>
              <a:sym typeface="Calibri"/>
            </a:endParaRPr>
          </a:p>
          <a:p>
            <a:pPr marL="457200" lvl="0" indent="-330200" algn="just" rtl="0">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This app provides different features which are required for both alcoholics and sober people.</a:t>
            </a:r>
            <a:endParaRPr sz="1600" dirty="0">
              <a:solidFill>
                <a:schemeClr val="dk1"/>
              </a:solidFill>
              <a:latin typeface="Calibri"/>
              <a:ea typeface="Calibri"/>
              <a:cs typeface="Calibri"/>
              <a:sym typeface="Calibri"/>
            </a:endParaRPr>
          </a:p>
          <a:p>
            <a:pPr marL="457200" lvl="0" indent="0" algn="just" rtl="0">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6"/>
          <p:cNvSpPr txBox="1">
            <a:spLocks noGrp="1"/>
          </p:cNvSpPr>
          <p:nvPr>
            <p:ph type="title"/>
          </p:nvPr>
        </p:nvSpPr>
        <p:spPr>
          <a:xfrm>
            <a:off x="628650" y="2766151"/>
            <a:ext cx="78867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a:t>Thank You</a:t>
            </a:r>
            <a:endParaRPr sz="4000"/>
          </a:p>
        </p:txBody>
      </p:sp>
      <p:sp>
        <p:nvSpPr>
          <p:cNvPr id="417" name="Google Shape;417;p66"/>
          <p:cNvSpPr txBox="1">
            <a:spLocks noGrp="1"/>
          </p:cNvSpPr>
          <p:nvPr>
            <p:ph type="sldNum" idx="12"/>
          </p:nvPr>
        </p:nvSpPr>
        <p:spPr>
          <a:xfrm>
            <a:off x="6457950" y="6356351"/>
            <a:ext cx="20574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900"/>
              <a:buFont typeface="Arial"/>
              <a:buNone/>
            </a:pPr>
            <a:fld id="{00000000-1234-1234-1234-123412341234}" type="slidenum">
              <a:rPr lang="en-US"/>
              <a:t>28</a:t>
            </a:fld>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77072" y="965789"/>
            <a:ext cx="8465270" cy="5624860"/>
          </a:xfrm>
          <a:prstGeom prst="rect">
            <a:avLst/>
          </a:prstGeom>
        </p:spPr>
        <p:txBody>
          <a:bodyPr spcFirstLastPara="1" wrap="square" lIns="91425" tIns="91425" rIns="91425" bIns="91425" anchor="t" anchorCtr="0">
            <a:noAutofit/>
          </a:bodyPr>
          <a:lstStyle/>
          <a:p>
            <a:pPr marL="114300" indent="0">
              <a:buNone/>
            </a:pPr>
            <a:r>
              <a:rPr lang="en" sz="1500" b="1" dirty="0">
                <a:latin typeface="Calibri" panose="020F0502020204030204" pitchFamily="34" charset="0"/>
                <a:cs typeface="Calibri" panose="020F0502020204030204" pitchFamily="34" charset="0"/>
              </a:rPr>
              <a:t>1. Clean time counter </a:t>
            </a:r>
            <a:r>
              <a:rPr lang="en" sz="1500" b="1" dirty="0">
                <a:solidFill>
                  <a:schemeClr val="tx1"/>
                </a:solidFill>
                <a:latin typeface="Calibri" panose="020F0502020204030204" pitchFamily="34" charset="0"/>
                <a:cs typeface="Calibri" panose="020F0502020204030204" pitchFamily="34" charset="0"/>
              </a:rPr>
              <a:t>:</a:t>
            </a:r>
            <a:r>
              <a:rPr lang="en" sz="1500" dirty="0">
                <a:solidFill>
                  <a:schemeClr val="tx1"/>
                </a:solidFill>
                <a:latin typeface="Calibri" panose="020F0502020204030204" pitchFamily="34" charset="0"/>
                <a:cs typeface="Calibri" panose="020F0502020204030204" pitchFamily="34" charset="0"/>
              </a:rPr>
              <a:t> </a:t>
            </a:r>
            <a:br>
              <a:rPr lang="en" sz="1500" dirty="0">
                <a:solidFill>
                  <a:schemeClr val="tx1"/>
                </a:solidFill>
                <a:latin typeface="Calibri" panose="020F0502020204030204" pitchFamily="34" charset="0"/>
                <a:cs typeface="Calibri" panose="020F0502020204030204" pitchFamily="34" charset="0"/>
              </a:rPr>
            </a:br>
            <a:r>
              <a:rPr lang="en" sz="1500" dirty="0">
                <a:solidFill>
                  <a:schemeClr val="tx1"/>
                </a:solidFill>
                <a:latin typeface="Calibri" panose="020F0502020204030204" pitchFamily="34" charset="0"/>
                <a:cs typeface="Calibri" panose="020F0502020204030204" pitchFamily="34" charset="0"/>
              </a:rPr>
              <a:t>    </a:t>
            </a:r>
            <a:r>
              <a:rPr lang="en-US" sz="1500" dirty="0">
                <a:solidFill>
                  <a:schemeClr val="tx1"/>
                </a:solidFill>
                <a:latin typeface="Calibri" panose="020F0502020204030204" pitchFamily="34" charset="0"/>
                <a:cs typeface="Calibri" panose="020F0502020204030204" pitchFamily="34" charset="0"/>
              </a:rPr>
              <a:t>Clean time counter is a Russian app released on 23 January 2013, developed by </a:t>
            </a:r>
            <a:r>
              <a:rPr lang="en-US" sz="1500" dirty="0" err="1">
                <a:solidFill>
                  <a:schemeClr val="tx1"/>
                </a:solidFill>
                <a:latin typeface="Calibri" panose="020F0502020204030204" pitchFamily="34" charset="0"/>
                <a:cs typeface="Calibri" panose="020F0502020204030204" pitchFamily="34" charset="0"/>
              </a:rPr>
              <a:t>topotApps</a:t>
            </a:r>
            <a:r>
              <a:rPr lang="en-US" sz="1500" dirty="0">
                <a:solidFill>
                  <a:schemeClr val="tx1"/>
                </a:solidFill>
                <a:latin typeface="Calibri" panose="020F0502020204030204" pitchFamily="34" charset="0"/>
                <a:cs typeface="Calibri" panose="020F0502020204030204" pitchFamily="34" charset="0"/>
              </a:rPr>
              <a:t>. It is available for free and downloaded by more than 500k people. </a:t>
            </a:r>
            <a:br>
              <a:rPr lang="en-US" sz="1500" dirty="0">
                <a:solidFill>
                  <a:schemeClr val="tx1"/>
                </a:solidFill>
                <a:latin typeface="Calibri" panose="020F0502020204030204" pitchFamily="34" charset="0"/>
                <a:cs typeface="Calibri" panose="020F0502020204030204" pitchFamily="34" charset="0"/>
              </a:rPr>
            </a:br>
            <a:br>
              <a:rPr lang="en-US" sz="1500" dirty="0">
                <a:solidFill>
                  <a:schemeClr val="tx1"/>
                </a:solidFill>
                <a:latin typeface="Calibri" panose="020F0502020204030204" pitchFamily="34" charset="0"/>
                <a:cs typeface="Calibri" panose="020F0502020204030204" pitchFamily="34" charset="0"/>
              </a:rPr>
            </a:br>
            <a:r>
              <a:rPr lang="en" sz="1500" b="1" dirty="0">
                <a:solidFill>
                  <a:schemeClr val="tx1"/>
                </a:solidFill>
                <a:latin typeface="Calibri" panose="020F0502020204030204" pitchFamily="34" charset="0"/>
                <a:cs typeface="Calibri" panose="020F0502020204030204" pitchFamily="34" charset="0"/>
              </a:rPr>
              <a:t>2.  EasyQuit Drinking :</a:t>
            </a:r>
            <a:br>
              <a:rPr lang="en-US" sz="1500" dirty="0">
                <a:solidFill>
                  <a:schemeClr val="tx1"/>
                </a:solidFill>
                <a:latin typeface="Calibri" panose="020F0502020204030204" pitchFamily="34" charset="0"/>
                <a:cs typeface="Calibri" panose="020F0502020204030204" pitchFamily="34" charset="0"/>
              </a:rPr>
            </a:br>
            <a:r>
              <a:rPr lang="en-US" sz="1500" dirty="0">
                <a:solidFill>
                  <a:schemeClr val="tx1"/>
                </a:solidFill>
                <a:latin typeface="Calibri" panose="020F0502020204030204" pitchFamily="34" charset="0"/>
                <a:cs typeface="Calibri" panose="020F0502020204030204" pitchFamily="34" charset="0"/>
              </a:rPr>
              <a:t>      It is a German app released on 17 December 2016, developed by Mario Herzberg. It is available for free and downloaded by more than 500k people. </a:t>
            </a:r>
            <a:br>
              <a:rPr lang="en-US" sz="1500" dirty="0">
                <a:solidFill>
                  <a:schemeClr val="tx1"/>
                </a:solidFill>
                <a:latin typeface="Calibri" panose="020F0502020204030204" pitchFamily="34" charset="0"/>
                <a:cs typeface="Calibri" panose="020F0502020204030204" pitchFamily="34" charset="0"/>
              </a:rPr>
            </a:br>
            <a:br>
              <a:rPr lang="en-US" sz="1500" dirty="0">
                <a:solidFill>
                  <a:schemeClr val="tx1"/>
                </a:solidFill>
                <a:latin typeface="Calibri" panose="020F0502020204030204" pitchFamily="34" charset="0"/>
                <a:cs typeface="Calibri" panose="020F0502020204030204" pitchFamily="34" charset="0"/>
              </a:rPr>
            </a:br>
            <a:r>
              <a:rPr lang="en-US" sz="1500" b="1" dirty="0">
                <a:solidFill>
                  <a:schemeClr val="tx1"/>
                </a:solidFill>
                <a:latin typeface="Calibri" panose="020F0502020204030204" pitchFamily="34" charset="0"/>
                <a:cs typeface="Calibri" panose="020F0502020204030204" pitchFamily="34" charset="0"/>
              </a:rPr>
              <a:t>3.  Iron Will :</a:t>
            </a:r>
            <a:br>
              <a:rPr lang="en-US" sz="1500" b="1" dirty="0">
                <a:solidFill>
                  <a:schemeClr val="tx1"/>
                </a:solidFill>
                <a:latin typeface="Calibri" panose="020F0502020204030204" pitchFamily="34" charset="0"/>
                <a:cs typeface="Calibri" panose="020F0502020204030204" pitchFamily="34" charset="0"/>
              </a:rPr>
            </a:br>
            <a:r>
              <a:rPr lang="en-US" sz="1500" b="1" dirty="0">
                <a:solidFill>
                  <a:schemeClr val="tx1"/>
                </a:solidFill>
                <a:latin typeface="Calibri" panose="020F0502020204030204" pitchFamily="34" charset="0"/>
                <a:cs typeface="Calibri" panose="020F0502020204030204" pitchFamily="34" charset="0"/>
              </a:rPr>
              <a:t>      </a:t>
            </a:r>
            <a:r>
              <a:rPr lang="en-US" sz="1500" dirty="0">
                <a:solidFill>
                  <a:schemeClr val="tx1"/>
                </a:solidFill>
                <a:latin typeface="Calibri" panose="020F0502020204030204" pitchFamily="34" charset="0"/>
                <a:cs typeface="Calibri" panose="020F0502020204030204" pitchFamily="34" charset="0"/>
              </a:rPr>
              <a:t>Iron will was released on 11 February 2019, developed by Emerald Isle studio. It is available for free and downloaded by more than 500k people.</a:t>
            </a:r>
            <a:br>
              <a:rPr lang="en-US" sz="1500" dirty="0">
                <a:solidFill>
                  <a:schemeClr val="tx1"/>
                </a:solidFill>
                <a:latin typeface="Calibri" panose="020F0502020204030204" pitchFamily="34" charset="0"/>
                <a:cs typeface="Calibri" panose="020F0502020204030204" pitchFamily="34" charset="0"/>
              </a:rPr>
            </a:br>
            <a:br>
              <a:rPr lang="en-US" sz="1500" dirty="0">
                <a:solidFill>
                  <a:schemeClr val="tx1"/>
                </a:solidFill>
                <a:latin typeface="Calibri" panose="020F0502020204030204" pitchFamily="34" charset="0"/>
                <a:cs typeface="Calibri" panose="020F0502020204030204" pitchFamily="34" charset="0"/>
              </a:rPr>
            </a:br>
            <a:r>
              <a:rPr lang="en-IN" sz="1500" b="1" dirty="0">
                <a:solidFill>
                  <a:schemeClr val="tx1"/>
                </a:solidFill>
                <a:latin typeface="Calibri" panose="020F0502020204030204" pitchFamily="34" charset="0"/>
                <a:cs typeface="Calibri" panose="020F0502020204030204" pitchFamily="34" charset="0"/>
              </a:rPr>
              <a:t>4.  I am sober :</a:t>
            </a:r>
            <a:br>
              <a:rPr lang="en-IN" sz="1500" b="1" dirty="0">
                <a:solidFill>
                  <a:schemeClr val="tx1"/>
                </a:solidFill>
                <a:latin typeface="Calibri" panose="020F0502020204030204" pitchFamily="34" charset="0"/>
                <a:cs typeface="Calibri" panose="020F0502020204030204" pitchFamily="34" charset="0"/>
              </a:rPr>
            </a:br>
            <a:r>
              <a:rPr lang="en-IN" sz="1500" b="1" dirty="0">
                <a:solidFill>
                  <a:schemeClr val="tx1"/>
                </a:solidFill>
                <a:latin typeface="Calibri" panose="020F0502020204030204" pitchFamily="34" charset="0"/>
                <a:cs typeface="Calibri" panose="020F0502020204030204" pitchFamily="34" charset="0"/>
              </a:rPr>
              <a:t>      </a:t>
            </a:r>
            <a:r>
              <a:rPr lang="en-US" sz="1500" dirty="0">
                <a:solidFill>
                  <a:schemeClr val="tx1"/>
                </a:solidFill>
                <a:latin typeface="Calibri" panose="020F0502020204030204" pitchFamily="34" charset="0"/>
                <a:cs typeface="Calibri" panose="020F0502020204030204" pitchFamily="34" charset="0"/>
              </a:rPr>
              <a:t>I am sober is an American app released on 18 February 2014. More than 10L people are using this app. It takes a date from which a person is sober and it will set the track on it. </a:t>
            </a:r>
            <a:br>
              <a:rPr lang="en-US" sz="1500" dirty="0">
                <a:solidFill>
                  <a:schemeClr val="tx1"/>
                </a:solidFill>
                <a:latin typeface="Calibri" panose="020F0502020204030204" pitchFamily="34" charset="0"/>
                <a:cs typeface="Calibri" panose="020F0502020204030204" pitchFamily="34" charset="0"/>
              </a:rPr>
            </a:br>
            <a:br>
              <a:rPr lang="en-US" sz="1500" dirty="0">
                <a:solidFill>
                  <a:schemeClr val="tx1"/>
                </a:solidFill>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5. AA Speaker :</a:t>
            </a:r>
            <a:br>
              <a:rPr lang="en-US" sz="1500" b="1"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    </a:t>
            </a:r>
            <a:r>
              <a:rPr lang="en-US" sz="1500" dirty="0">
                <a:latin typeface="Calibri" panose="020F0502020204030204" pitchFamily="34" charset="0"/>
                <a:cs typeface="Calibri" panose="020F0502020204030204" pitchFamily="34" charset="0"/>
              </a:rPr>
              <a:t>AA speaker Free is a Britain app released on 15 September 2014, developed by </a:t>
            </a:r>
            <a:r>
              <a:rPr lang="en-US" sz="1500" dirty="0" err="1">
                <a:latin typeface="Calibri" panose="020F0502020204030204" pitchFamily="34" charset="0"/>
                <a:cs typeface="Calibri" panose="020F0502020204030204" pitchFamily="34" charset="0"/>
              </a:rPr>
              <a:t>Marnistek</a:t>
            </a:r>
            <a:r>
              <a:rPr lang="en-US" sz="1500" dirty="0">
                <a:latin typeface="Calibri" panose="020F0502020204030204" pitchFamily="34" charset="0"/>
                <a:cs typeface="Calibri" panose="020F0502020204030204" pitchFamily="34" charset="0"/>
              </a:rPr>
              <a:t>, made in the United Kingdom. This application has been downloaded by more than 100k people.</a:t>
            </a:r>
            <a:br>
              <a:rPr lang="en-US" sz="1500" dirty="0">
                <a:latin typeface="Calibri" panose="020F0502020204030204" pitchFamily="34" charset="0"/>
                <a:cs typeface="Calibri" panose="020F0502020204030204" pitchFamily="34" charset="0"/>
              </a:rPr>
            </a:br>
            <a:br>
              <a:rPr lang="en-US" sz="1500" dirty="0">
                <a:latin typeface="Calibri" panose="020F0502020204030204" pitchFamily="34" charset="0"/>
                <a:cs typeface="Calibri" panose="020F0502020204030204" pitchFamily="34" charset="0"/>
              </a:rPr>
            </a:br>
            <a:r>
              <a:rPr lang="en-US" sz="1500" b="1" dirty="0">
                <a:latin typeface="Calibri" panose="020F0502020204030204" pitchFamily="34" charset="0"/>
                <a:cs typeface="Calibri" panose="020F0502020204030204" pitchFamily="34" charset="0"/>
              </a:rPr>
              <a:t>6.  Sobriety clock :</a:t>
            </a:r>
            <a:br>
              <a:rPr lang="en-US" sz="1500" dirty="0">
                <a:latin typeface="Calibri" panose="020F0502020204030204" pitchFamily="34" charset="0"/>
                <a:cs typeface="Calibri" panose="020F0502020204030204" pitchFamily="34" charset="0"/>
              </a:rPr>
            </a:br>
            <a:r>
              <a:rPr lang="en-US" sz="1500" dirty="0">
                <a:latin typeface="Calibri" panose="020F0502020204030204" pitchFamily="34" charset="0"/>
                <a:cs typeface="Calibri" panose="020F0502020204030204" pitchFamily="34" charset="0"/>
              </a:rPr>
              <a:t>Sobriety clock is an American app released on 22 September 2014, developed by Michael Tiffany. This application has been downloaded by more than 100k people.</a:t>
            </a:r>
            <a:br>
              <a:rPr lang="en-US" sz="1400" dirty="0">
                <a:latin typeface="Calibri" panose="020F0502020204030204" pitchFamily="34" charset="0"/>
                <a:cs typeface="Calibri" panose="020F0502020204030204" pitchFamily="34" charset="0"/>
              </a:rPr>
            </a:br>
            <a:br>
              <a:rPr lang="en-US" sz="1400" dirty="0">
                <a:solidFill>
                  <a:schemeClr val="tx1"/>
                </a:solidFill>
                <a:latin typeface="Calibri" panose="020F0502020204030204" pitchFamily="34" charset="0"/>
                <a:cs typeface="Calibri" panose="020F0502020204030204" pitchFamily="34" charset="0"/>
              </a:rPr>
            </a:br>
            <a:br>
              <a:rPr lang="en-US" sz="1400" dirty="0">
                <a:solidFill>
                  <a:schemeClr val="tx1"/>
                </a:solidFill>
                <a:latin typeface="Calibri" panose="020F0502020204030204" pitchFamily="34" charset="0"/>
                <a:cs typeface="Calibri" panose="020F0502020204030204" pitchFamily="34" charset="0"/>
              </a:rPr>
            </a:br>
            <a:br>
              <a:rPr lang="en-US" sz="1400" b="1" dirty="0">
                <a:solidFill>
                  <a:schemeClr val="tx1"/>
                </a:solidFill>
                <a:latin typeface="Calibri" panose="020F0502020204030204" pitchFamily="34" charset="0"/>
                <a:cs typeface="Calibri" panose="020F0502020204030204" pitchFamily="34" charset="0"/>
              </a:rPr>
            </a:br>
            <a:br>
              <a:rPr lang="en-US" sz="1400" dirty="0">
                <a:solidFill>
                  <a:schemeClr val="tx1"/>
                </a:solidFill>
                <a:latin typeface="Calibri" panose="020F0502020204030204" pitchFamily="34" charset="0"/>
                <a:cs typeface="Calibri" panose="020F0502020204030204" pitchFamily="34" charset="0"/>
              </a:rPr>
            </a:br>
            <a:br>
              <a:rPr lang="en-US" sz="1400" dirty="0">
                <a:solidFill>
                  <a:schemeClr val="tx1"/>
                </a:solidFill>
                <a:latin typeface="Calibri" panose="020F0502020204030204" pitchFamily="34" charset="0"/>
                <a:cs typeface="Calibri" panose="020F0502020204030204" pitchFamily="34" charset="0"/>
              </a:rPr>
            </a:br>
            <a:endParaRPr sz="1300" dirty="0">
              <a:solidFill>
                <a:schemeClr val="tx1"/>
              </a:solidFill>
              <a:latin typeface="Calibri" panose="020F0502020204030204" pitchFamily="34" charset="0"/>
              <a:cs typeface="Calibri" panose="020F0502020204030204" pitchFamily="34" charset="0"/>
            </a:endParaRPr>
          </a:p>
        </p:txBody>
      </p:sp>
      <p:pic>
        <p:nvPicPr>
          <p:cNvPr id="4" name="Google Shape;249;p47">
            <a:extLst>
              <a:ext uri="{FF2B5EF4-FFF2-40B4-BE49-F238E27FC236}">
                <a16:creationId xmlns:a16="http://schemas.microsoft.com/office/drawing/2014/main" id="{75C8CE1E-212A-45F5-BD26-674CE4D12C4B}"/>
              </a:ext>
            </a:extLst>
          </p:cNvPr>
          <p:cNvPicPr preferRelativeResize="0"/>
          <p:nvPr/>
        </p:nvPicPr>
        <p:blipFill rotWithShape="1">
          <a:blip r:embed="rId3">
            <a:alphaModFix/>
          </a:blip>
          <a:srcRect/>
          <a:stretch/>
        </p:blipFill>
        <p:spPr>
          <a:xfrm>
            <a:off x="7929650" y="55961"/>
            <a:ext cx="1151525" cy="1151525"/>
          </a:xfrm>
          <a:prstGeom prst="rect">
            <a:avLst/>
          </a:prstGeom>
          <a:noFill/>
          <a:ln>
            <a:noFill/>
          </a:ln>
        </p:spPr>
      </p:pic>
      <p:sp>
        <p:nvSpPr>
          <p:cNvPr id="2" name="Rectangle 1">
            <a:extLst>
              <a:ext uri="{FF2B5EF4-FFF2-40B4-BE49-F238E27FC236}">
                <a16:creationId xmlns:a16="http://schemas.microsoft.com/office/drawing/2014/main" id="{06E6E194-C705-44FC-BE46-84FB6E02614A}"/>
              </a:ext>
            </a:extLst>
          </p:cNvPr>
          <p:cNvSpPr/>
          <p:nvPr/>
        </p:nvSpPr>
        <p:spPr>
          <a:xfrm>
            <a:off x="641023" y="267351"/>
            <a:ext cx="7202078" cy="53392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2100" b="1" dirty="0"/>
              <a:t>Existing System</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7572" y="1128051"/>
            <a:ext cx="7768856" cy="4601897"/>
          </a:xfrm>
          <a:prstGeom prst="rect">
            <a:avLst/>
          </a:prstGeom>
        </p:spPr>
        <p:txBody>
          <a:bodyPr spcFirstLastPara="1" wrap="square" lIns="91425" tIns="91425" rIns="91425" bIns="91425" anchor="t" anchorCtr="0">
            <a:normAutofit/>
          </a:bodyPr>
          <a:lstStyle/>
          <a:p>
            <a:r>
              <a:rPr lang="en" sz="1600" b="1" dirty="0">
                <a:solidFill>
                  <a:schemeClr val="tx1"/>
                </a:solidFill>
                <a:latin typeface="Calibri" panose="020F0502020204030204" pitchFamily="34" charset="0"/>
                <a:cs typeface="Calibri" panose="020F0502020204030204" pitchFamily="34" charset="0"/>
              </a:rPr>
              <a:t>7. No relapse : </a:t>
            </a:r>
            <a:br>
              <a:rPr lang="en" sz="1600" b="1" dirty="0">
                <a:solidFill>
                  <a:schemeClr val="tx1"/>
                </a:solidFill>
                <a:latin typeface="Calibri" panose="020F0502020204030204" pitchFamily="34" charset="0"/>
                <a:cs typeface="Calibri" panose="020F0502020204030204" pitchFamily="34" charset="0"/>
              </a:rPr>
            </a:br>
            <a:r>
              <a:rPr lang="en" sz="1600" b="1" dirty="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No relapse is an Indian app released on 25 April 2019, developed by </a:t>
            </a:r>
            <a:r>
              <a:rPr lang="en-US" sz="1600" dirty="0" err="1">
                <a:solidFill>
                  <a:schemeClr val="tx1"/>
                </a:solidFill>
                <a:latin typeface="Calibri" panose="020F0502020204030204" pitchFamily="34" charset="0"/>
                <a:cs typeface="Calibri" panose="020F0502020204030204" pitchFamily="34" charset="0"/>
              </a:rPr>
              <a:t>Supervoid</a:t>
            </a:r>
            <a:r>
              <a:rPr lang="en-US" sz="1600" dirty="0">
                <a:solidFill>
                  <a:schemeClr val="tx1"/>
                </a:solidFill>
                <a:latin typeface="Calibri" panose="020F0502020204030204" pitchFamily="34" charset="0"/>
                <a:cs typeface="Calibri" panose="020F0502020204030204" pitchFamily="34" charset="0"/>
              </a:rPr>
              <a:t>. It is available for free and memory space required is 16.03 MB. This application has been downloaded by over 10000 people.</a:t>
            </a:r>
            <a:br>
              <a:rPr lang="en-US" sz="1600" dirty="0">
                <a:solidFill>
                  <a:schemeClr val="tx1"/>
                </a:solidFill>
                <a:latin typeface="Calibri" panose="020F0502020204030204" pitchFamily="34" charset="0"/>
                <a:cs typeface="Calibri" panose="020F0502020204030204" pitchFamily="34" charset="0"/>
              </a:rPr>
            </a:br>
            <a:br>
              <a:rPr lang="en" sz="1600" b="1" dirty="0">
                <a:solidFill>
                  <a:schemeClr val="tx1"/>
                </a:solidFill>
                <a:latin typeface="Calibri" panose="020F0502020204030204" pitchFamily="34" charset="0"/>
                <a:cs typeface="Calibri" panose="020F0502020204030204" pitchFamily="34" charset="0"/>
              </a:rPr>
            </a:br>
            <a:r>
              <a:rPr lang="en-IN" sz="1600" b="1" dirty="0">
                <a:solidFill>
                  <a:schemeClr val="tx1"/>
                </a:solidFill>
                <a:latin typeface="Calibri" panose="020F0502020204030204" pitchFamily="34" charset="0"/>
                <a:cs typeface="Calibri" panose="020F0502020204030204" pitchFamily="34" charset="0"/>
              </a:rPr>
              <a:t>8.SoberPeer :</a:t>
            </a:r>
            <a:br>
              <a:rPr lang="en-IN" sz="1600" b="1" dirty="0">
                <a:solidFill>
                  <a:schemeClr val="tx1"/>
                </a:solidFill>
                <a:latin typeface="Calibri" panose="020F0502020204030204" pitchFamily="34" charset="0"/>
                <a:cs typeface="Calibri" panose="020F0502020204030204" pitchFamily="34" charset="0"/>
              </a:rPr>
            </a:br>
            <a:r>
              <a:rPr lang="en-IN" sz="1600" b="1" dirty="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Sober Peer is a California based application, released on 2 May 2020.It is available for free and it has more than 500 users. It takes a daily survey from the user. </a:t>
            </a:r>
            <a:br>
              <a:rPr lang="en-US" sz="1600" dirty="0">
                <a:solidFill>
                  <a:schemeClr val="tx1"/>
                </a:solidFill>
                <a:latin typeface="+mn-lt"/>
              </a:rPr>
            </a:br>
            <a:br>
              <a:rPr lang="en-IN" sz="1200" b="1" dirty="0">
                <a:solidFill>
                  <a:schemeClr val="tx1"/>
                </a:solidFill>
              </a:rPr>
            </a:br>
            <a:endParaRPr sz="1200" dirty="0">
              <a:solidFill>
                <a:schemeClr val="tx1"/>
              </a:solidFill>
            </a:endParaRPr>
          </a:p>
        </p:txBody>
      </p:sp>
      <p:pic>
        <p:nvPicPr>
          <p:cNvPr id="4" name="Google Shape;249;p47">
            <a:extLst>
              <a:ext uri="{FF2B5EF4-FFF2-40B4-BE49-F238E27FC236}">
                <a16:creationId xmlns:a16="http://schemas.microsoft.com/office/drawing/2014/main" id="{39723806-657C-4D5E-AB48-744CC59AA904}"/>
              </a:ext>
            </a:extLst>
          </p:cNvPr>
          <p:cNvPicPr preferRelativeResize="0"/>
          <p:nvPr/>
        </p:nvPicPr>
        <p:blipFill rotWithShape="1">
          <a:blip r:embed="rId3">
            <a:alphaModFix/>
          </a:blip>
          <a:srcRect/>
          <a:stretch/>
        </p:blipFill>
        <p:spPr>
          <a:xfrm>
            <a:off x="7929650" y="55961"/>
            <a:ext cx="1151525" cy="1151525"/>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1"/>
          <p:cNvSpPr txBox="1"/>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US" sz="2800">
                <a:solidFill>
                  <a:srgbClr val="000000"/>
                </a:solidFill>
              </a:rPr>
              <a:t>Problem Statement</a:t>
            </a:r>
            <a:endParaRPr sz="2800">
              <a:solidFill>
                <a:srgbClr val="000000"/>
              </a:solidFill>
            </a:endParaRPr>
          </a:p>
        </p:txBody>
      </p:sp>
      <p:sp>
        <p:nvSpPr>
          <p:cNvPr id="201" name="Google Shape;201;p41"/>
          <p:cNvSpPr txBox="1"/>
          <p:nvPr/>
        </p:nvSpPr>
        <p:spPr>
          <a:xfrm>
            <a:off x="311700" y="1638233"/>
            <a:ext cx="8520600" cy="4555200"/>
          </a:xfrm>
          <a:prstGeom prst="rect">
            <a:avLst/>
          </a:prstGeom>
          <a:noFill/>
          <a:ln>
            <a:noFill/>
          </a:ln>
        </p:spPr>
        <p:txBody>
          <a:bodyPr spcFirstLastPara="1" wrap="square" lIns="91425" tIns="91425" rIns="91425" bIns="91425" anchor="t" anchorCtr="0">
            <a:normAutofit/>
          </a:bodyPr>
          <a:lstStyle/>
          <a:p>
            <a:pPr marL="457200" lvl="0" indent="-334327" algn="just" rtl="0">
              <a:lnSpc>
                <a:spcPct val="115000"/>
              </a:lnSpc>
              <a:spcBef>
                <a:spcPts val="0"/>
              </a:spcBef>
              <a:spcAft>
                <a:spcPts val="0"/>
              </a:spcAft>
              <a:buClr>
                <a:srgbClr val="595959"/>
              </a:buClr>
              <a:buSzPts val="1800"/>
              <a:buChar char="●"/>
            </a:pPr>
            <a:r>
              <a:rPr lang="en-US" sz="1800">
                <a:solidFill>
                  <a:srgbClr val="595959"/>
                </a:solidFill>
              </a:rPr>
              <a:t>Develop an android application that helps people to find a way to avoid alcohol, calculate their risk level, find information regarding rehabilitation camps, helpline numbers, trigger avoidance techniques and track their sober days.</a:t>
            </a:r>
            <a:endParaRPr sz="1800">
              <a:solidFill>
                <a:srgbClr val="595959"/>
              </a:solidFill>
            </a:endParaRPr>
          </a:p>
          <a:p>
            <a:pPr marL="45720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45720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0"/>
              </a:spcAft>
              <a:buNone/>
            </a:pPr>
            <a:endParaRPr sz="1800">
              <a:solidFill>
                <a:srgbClr val="595959"/>
              </a:solidFill>
            </a:endParaRPr>
          </a:p>
          <a:p>
            <a:pPr marL="0" lvl="0" indent="0" algn="l" rtl="0">
              <a:lnSpc>
                <a:spcPct val="115000"/>
              </a:lnSpc>
              <a:spcBef>
                <a:spcPts val="1200"/>
              </a:spcBef>
              <a:spcAft>
                <a:spcPts val="1200"/>
              </a:spcAft>
              <a:buNone/>
            </a:pPr>
            <a:endParaRPr sz="1800">
              <a:solidFill>
                <a:srgbClr val="595959"/>
              </a:solidFill>
            </a:endParaRPr>
          </a:p>
        </p:txBody>
      </p:sp>
      <p:pic>
        <p:nvPicPr>
          <p:cNvPr id="202" name="Google Shape;202;p41"/>
          <p:cNvPicPr preferRelativeResize="0"/>
          <p:nvPr/>
        </p:nvPicPr>
        <p:blipFill rotWithShape="1">
          <a:blip r:embed="rId3">
            <a:alphaModFix/>
          </a:blip>
          <a:srcRect/>
          <a:stretch/>
        </p:blipFill>
        <p:spPr>
          <a:xfrm>
            <a:off x="7738775" y="0"/>
            <a:ext cx="1151525" cy="1151525"/>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6"/>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dirty="0"/>
              <a:t>Project Overview / Summary</a:t>
            </a:r>
            <a:endParaRPr sz="3200" b="1" dirty="0"/>
          </a:p>
        </p:txBody>
      </p:sp>
      <p:cxnSp>
        <p:nvCxnSpPr>
          <p:cNvPr id="237" name="Google Shape;237;p46"/>
          <p:cNvCxnSpPr/>
          <p:nvPr/>
        </p:nvCxnSpPr>
        <p:spPr>
          <a:xfrm flipH="1">
            <a:off x="4508500" y="769938"/>
            <a:ext cx="1645" cy="5762710"/>
          </a:xfrm>
          <a:prstGeom prst="straightConnector1">
            <a:avLst/>
          </a:prstGeom>
          <a:noFill/>
          <a:ln w="12700" cap="flat" cmpd="sng">
            <a:solidFill>
              <a:srgbClr val="FF0000"/>
            </a:solidFill>
            <a:prstDash val="dash"/>
            <a:round/>
            <a:headEnd type="none" w="sm" len="sm"/>
            <a:tailEnd type="none" w="sm" len="sm"/>
          </a:ln>
        </p:spPr>
      </p:cxnSp>
      <p:sp>
        <p:nvSpPr>
          <p:cNvPr id="238" name="Google Shape;238;p46"/>
          <p:cNvSpPr txBox="1"/>
          <p:nvPr/>
        </p:nvSpPr>
        <p:spPr>
          <a:xfrm>
            <a:off x="0" y="854818"/>
            <a:ext cx="4508400" cy="2508900"/>
          </a:xfrm>
          <a:prstGeom prst="rect">
            <a:avLst/>
          </a:prstGeom>
          <a:solidFill>
            <a:srgbClr val="FFF2CC"/>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Domain/Problem Space </a:t>
            </a:r>
            <a:r>
              <a:rPr lang="en-US" sz="1600" b="0" i="0" u="none" strike="noStrike" cap="none" dirty="0">
                <a:solidFill>
                  <a:schemeClr val="dk1"/>
                </a:solidFill>
                <a:latin typeface="Calibri"/>
                <a:ea typeface="Calibri"/>
                <a:cs typeface="Calibri"/>
                <a:sym typeface="Calibri"/>
              </a:rPr>
              <a:t>: </a:t>
            </a:r>
            <a:endParaRPr dirty="0"/>
          </a:p>
          <a:p>
            <a:pPr marL="457200" marR="0" lvl="0" indent="0" algn="just" rtl="0">
              <a:lnSpc>
                <a:spcPct val="100000"/>
              </a:lnSpc>
              <a:spcBef>
                <a:spcPts val="0"/>
              </a:spcBef>
              <a:spcAft>
                <a:spcPts val="0"/>
              </a:spcAft>
              <a:buNone/>
            </a:pPr>
            <a:endParaRPr dirty="0"/>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This is android development project.</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Helps sober people to avoid relapse</a:t>
            </a:r>
            <a:endParaRPr sz="1600"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r>
              <a:rPr lang="en-US" sz="1600" dirty="0">
                <a:solidFill>
                  <a:schemeClr val="dk1"/>
                </a:solidFill>
                <a:latin typeface="Calibri"/>
                <a:ea typeface="Calibri"/>
                <a:cs typeface="Calibri"/>
                <a:sym typeface="Calibri"/>
              </a:rPr>
              <a:t>and even helps people who wants to lead sober life.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Provides rehabilitation centers details, finding sobriety period and risk calculation using the alcohol content consumed.</a:t>
            </a: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500" dirty="0">
              <a:solidFill>
                <a:schemeClr val="dk1"/>
              </a:solidFill>
              <a:latin typeface="Calibri"/>
              <a:ea typeface="Calibri"/>
              <a:cs typeface="Calibri"/>
              <a:sym typeface="Calibri"/>
            </a:endParaRPr>
          </a:p>
        </p:txBody>
      </p:sp>
      <p:sp>
        <p:nvSpPr>
          <p:cNvPr id="239" name="Google Shape;239;p46"/>
          <p:cNvSpPr txBox="1"/>
          <p:nvPr/>
        </p:nvSpPr>
        <p:spPr>
          <a:xfrm>
            <a:off x="0" y="3381625"/>
            <a:ext cx="4508400" cy="2831504"/>
          </a:xfrm>
          <a:prstGeom prst="rect">
            <a:avLst/>
          </a:prstGeom>
          <a:solidFill>
            <a:srgbClr val="F4B081"/>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Problem Definition </a:t>
            </a:r>
            <a:r>
              <a:rPr lang="en-US" sz="1600" b="0" i="0" u="sng" strike="noStrike" cap="none" dirty="0">
                <a:solidFill>
                  <a:schemeClr val="dk1"/>
                </a:solidFill>
                <a:latin typeface="Calibri"/>
                <a:ea typeface="Calibri"/>
                <a:cs typeface="Calibri"/>
                <a:sym typeface="Calibri"/>
              </a:rPr>
              <a:t>:</a:t>
            </a:r>
            <a:r>
              <a:rPr lang="en-US"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  </a:t>
            </a:r>
            <a:endParaRPr dirty="0"/>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Develop an android application that helps people to avoid alcohol</a:t>
            </a:r>
            <a:r>
              <a:rPr lang="en-US" sz="1800" dirty="0">
                <a:solidFill>
                  <a:srgbClr val="595959"/>
                </a:solidFill>
                <a:latin typeface="Calibri"/>
                <a:ea typeface="Calibri"/>
                <a:cs typeface="Calibri"/>
                <a:sym typeface="Calibri"/>
              </a:rPr>
              <a:t>, </a:t>
            </a:r>
            <a:r>
              <a:rPr lang="en-US" sz="1600" dirty="0">
                <a:solidFill>
                  <a:schemeClr val="dk1"/>
                </a:solidFill>
                <a:latin typeface="Calibri"/>
                <a:ea typeface="Calibri"/>
                <a:cs typeface="Calibri"/>
                <a:sym typeface="Calibri"/>
              </a:rPr>
              <a:t>calculate their risk level, find information regarding rehabilitation camps, helpline numbers, trigger avoidance techniques and track their sober days.</a:t>
            </a: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endParaRPr>
          </a:p>
          <a:p>
            <a:pPr marL="0" marR="0" lvl="0" indent="0" algn="just" rtl="0">
              <a:lnSpc>
                <a:spcPct val="100000"/>
              </a:lnSpc>
              <a:spcBef>
                <a:spcPts val="0"/>
              </a:spcBef>
              <a:spcAft>
                <a:spcPts val="0"/>
              </a:spcAft>
              <a:buNone/>
            </a:pPr>
            <a:endParaRPr sz="1600" dirty="0">
              <a:solidFill>
                <a:schemeClr val="dk1"/>
              </a:solidFill>
            </a:endParaRPr>
          </a:p>
          <a:p>
            <a:pPr marL="0" marR="0" lvl="0" indent="0" algn="just" rtl="0">
              <a:lnSpc>
                <a:spcPct val="100000"/>
              </a:lnSpc>
              <a:spcBef>
                <a:spcPts val="0"/>
              </a:spcBef>
              <a:spcAft>
                <a:spcPts val="0"/>
              </a:spcAft>
              <a:buNone/>
            </a:pPr>
            <a:endParaRPr sz="1600" dirty="0">
              <a:solidFill>
                <a:schemeClr val="dk1"/>
              </a:solidFill>
            </a:endParaRPr>
          </a:p>
          <a:p>
            <a:pPr marL="0" marR="0" lvl="0" indent="0" algn="just" rtl="0">
              <a:lnSpc>
                <a:spcPct val="100000"/>
              </a:lnSpc>
              <a:spcBef>
                <a:spcPts val="0"/>
              </a:spcBef>
              <a:spcAft>
                <a:spcPts val="0"/>
              </a:spcAft>
              <a:buNone/>
            </a:pPr>
            <a:endParaRPr sz="1600" dirty="0">
              <a:solidFill>
                <a:schemeClr val="dk1"/>
              </a:solidFill>
            </a:endParaRPr>
          </a:p>
        </p:txBody>
      </p:sp>
      <p:cxnSp>
        <p:nvCxnSpPr>
          <p:cNvPr id="240" name="Google Shape;240;p46"/>
          <p:cNvCxnSpPr/>
          <p:nvPr/>
        </p:nvCxnSpPr>
        <p:spPr>
          <a:xfrm>
            <a:off x="64702" y="3367800"/>
            <a:ext cx="8978100" cy="0"/>
          </a:xfrm>
          <a:prstGeom prst="straightConnector1">
            <a:avLst/>
          </a:prstGeom>
          <a:noFill/>
          <a:ln w="12700" cap="flat" cmpd="sng">
            <a:solidFill>
              <a:srgbClr val="FF0000"/>
            </a:solidFill>
            <a:prstDash val="dash"/>
            <a:round/>
            <a:headEnd type="none" w="sm" len="sm"/>
            <a:tailEnd type="none" w="sm" len="sm"/>
          </a:ln>
        </p:spPr>
      </p:cxnSp>
      <p:sp>
        <p:nvSpPr>
          <p:cNvPr id="241" name="Google Shape;241;p46"/>
          <p:cNvSpPr txBox="1"/>
          <p:nvPr/>
        </p:nvSpPr>
        <p:spPr>
          <a:xfrm>
            <a:off x="4517400" y="854818"/>
            <a:ext cx="4626600" cy="2554505"/>
          </a:xfrm>
          <a:prstGeom prst="rect">
            <a:avLst/>
          </a:prstGeom>
          <a:solidFill>
            <a:srgbClr val="D8E2F3"/>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Goals / Objectives </a:t>
            </a:r>
            <a:r>
              <a:rPr lang="en-US"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     </a:t>
            </a:r>
            <a:endParaRPr sz="1600" b="0" i="0" u="none" strike="noStrike" cap="none"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To develop app in different languages to help rural people.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To develop risk calculator using formula provided by WHO.</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To find sober period to motivate sober people.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To provide rehab centers details in one </a:t>
            </a:r>
            <a:r>
              <a:rPr lang="en-US" sz="1600" dirty="0" err="1">
                <a:solidFill>
                  <a:schemeClr val="dk1"/>
                </a:solidFill>
                <a:latin typeface="Calibri"/>
                <a:ea typeface="Calibri"/>
                <a:cs typeface="Calibri"/>
                <a:sym typeface="Calibri"/>
              </a:rPr>
              <a:t>compojunent</a:t>
            </a:r>
            <a:r>
              <a:rPr lang="en-US" sz="1600" dirty="0">
                <a:solidFill>
                  <a:schemeClr val="dk1"/>
                </a:solidFill>
                <a:latin typeface="Calibri"/>
                <a:ea typeface="Calibri"/>
                <a:cs typeface="Calibri"/>
                <a:sym typeface="Calibri"/>
              </a:rPr>
              <a:t> so that it helps rural people.</a:t>
            </a:r>
          </a:p>
          <a:p>
            <a:pPr marL="127000" marR="0" lvl="0" algn="just" rtl="0">
              <a:lnSpc>
                <a:spcPct val="100000"/>
              </a:lnSpc>
              <a:spcBef>
                <a:spcPts val="0"/>
              </a:spcBef>
              <a:spcAft>
                <a:spcPts val="0"/>
              </a:spcAft>
              <a:buClr>
                <a:schemeClr val="dk1"/>
              </a:buClr>
              <a:buSzPts val="1600"/>
            </a:pPr>
            <a:endParaRPr sz="1600" dirty="0">
              <a:solidFill>
                <a:schemeClr val="dk1"/>
              </a:solidFill>
              <a:latin typeface="Calibri"/>
              <a:ea typeface="Calibri"/>
              <a:cs typeface="Calibri"/>
              <a:sym typeface="Calibri"/>
            </a:endParaRPr>
          </a:p>
        </p:txBody>
      </p:sp>
      <p:sp>
        <p:nvSpPr>
          <p:cNvPr id="242" name="Google Shape;242;p46"/>
          <p:cNvSpPr txBox="1"/>
          <p:nvPr/>
        </p:nvSpPr>
        <p:spPr>
          <a:xfrm>
            <a:off x="4522097" y="3409322"/>
            <a:ext cx="4609183" cy="2803803"/>
          </a:xfrm>
          <a:prstGeom prst="rect">
            <a:avLst/>
          </a:prstGeom>
          <a:solidFill>
            <a:srgbClr val="FFFF00"/>
          </a:solidFill>
          <a:ln>
            <a:noFill/>
          </a:ln>
        </p:spPr>
        <p:txBody>
          <a:bodyPr spcFirstLastPara="1" wrap="square" lIns="91425" tIns="45700" rIns="91425" bIns="45700" anchor="t" anchorCtr="0">
            <a:norm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dirty="0">
                <a:solidFill>
                  <a:schemeClr val="dk1"/>
                </a:solidFill>
                <a:latin typeface="Calibri"/>
                <a:ea typeface="Calibri"/>
                <a:cs typeface="Calibri"/>
                <a:sym typeface="Calibri"/>
              </a:rPr>
              <a:t>Technical Challenges  </a:t>
            </a:r>
            <a:r>
              <a:rPr lang="en-US" sz="16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Finding the features of app so that those help in providing way toward sober life.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Understanding the requirements of people who are alcoholics and wants to lead sober life.</a:t>
            </a:r>
            <a:endParaRPr sz="1600" dirty="0">
              <a:solidFill>
                <a:schemeClr val="dk1"/>
              </a:solidFill>
              <a:latin typeface="Calibri"/>
              <a:ea typeface="Calibri"/>
              <a:cs typeface="Calibri"/>
              <a:sym typeface="Calibri"/>
            </a:endParaRPr>
          </a:p>
          <a:p>
            <a:pPr marL="457200" marR="0" lvl="0" indent="-330200" algn="just" rtl="0">
              <a:lnSpc>
                <a:spcPct val="100000"/>
              </a:lnSpc>
              <a:spcBef>
                <a:spcPts val="0"/>
              </a:spcBef>
              <a:spcAft>
                <a:spcPts val="0"/>
              </a:spcAft>
              <a:buClr>
                <a:schemeClr val="dk1"/>
              </a:buClr>
              <a:buSzPts val="1600"/>
              <a:buFont typeface="Calibri"/>
              <a:buChar char="●"/>
            </a:pPr>
            <a:r>
              <a:rPr lang="en-US" sz="1600" dirty="0">
                <a:solidFill>
                  <a:schemeClr val="dk1"/>
                </a:solidFill>
                <a:latin typeface="Calibri"/>
                <a:ea typeface="Calibri"/>
                <a:cs typeface="Calibri"/>
                <a:sym typeface="Calibri"/>
              </a:rPr>
              <a:t>Application needs to work on version 11 and higher versions of android</a:t>
            </a: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600" dirty="0">
              <a:solidFill>
                <a:schemeClr val="dk1"/>
              </a:solidFill>
              <a:latin typeface="Calibri"/>
              <a:ea typeface="Calibri"/>
              <a:cs typeface="Calibri"/>
              <a:sym typeface="Calibri"/>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688772" y="491570"/>
            <a:ext cx="7617900" cy="572700"/>
          </a:xfrm>
          <a:prstGeom prst="rect">
            <a:avLst/>
          </a:prstGeom>
        </p:spPr>
        <p:txBody>
          <a:bodyPr spcFirstLastPara="1" wrap="square" lIns="91425" tIns="91425" rIns="91425" bIns="91425" anchor="t" anchorCtr="0">
            <a:normAutofit fontScale="90000"/>
          </a:bodyPr>
          <a:lstStyle/>
          <a:p>
            <a:pPr algn="ctr"/>
            <a:r>
              <a:rPr lang="en" dirty="0"/>
              <a:t>Functional Requirements</a:t>
            </a:r>
            <a:endParaRPr dirty="0"/>
          </a:p>
        </p:txBody>
      </p:sp>
      <p:sp>
        <p:nvSpPr>
          <p:cNvPr id="185" name="Google Shape;185;p31"/>
          <p:cNvSpPr txBox="1">
            <a:spLocks noGrp="1"/>
          </p:cNvSpPr>
          <p:nvPr>
            <p:ph type="body" idx="1"/>
          </p:nvPr>
        </p:nvSpPr>
        <p:spPr>
          <a:xfrm>
            <a:off x="311700" y="1228714"/>
            <a:ext cx="8520600" cy="4823294"/>
          </a:xfrm>
          <a:prstGeom prst="rect">
            <a:avLst/>
          </a:prstGeom>
        </p:spPr>
        <p:txBody>
          <a:bodyPr spcFirstLastPara="1" wrap="square" lIns="91425" tIns="91425" rIns="91425" bIns="91425" anchor="t" anchorCtr="0">
            <a:noAutofit/>
          </a:bodyPr>
          <a:lstStyle/>
          <a:p>
            <a:pPr indent="-303926">
              <a:buSzPct val="100000"/>
            </a:pPr>
            <a:r>
              <a:rPr lang="en" sz="1400" dirty="0"/>
              <a:t>User shall be able to access information about camps of J J Vedike and nearest rehabilitation centres.</a:t>
            </a:r>
            <a:endParaRPr sz="1400" dirty="0"/>
          </a:p>
          <a:p>
            <a:pPr indent="0">
              <a:spcBef>
                <a:spcPts val="1200"/>
              </a:spcBef>
              <a:buNone/>
            </a:pPr>
            <a:r>
              <a:rPr lang="en" sz="1400" dirty="0"/>
              <a:t>Once user clicks on rehabilitation camps button, a new page appears. Then user will select zone and district of the camp which he/she  wants, then he/she will get helpline number of that particular camp.</a:t>
            </a:r>
            <a:endParaRPr sz="1400" dirty="0"/>
          </a:p>
          <a:p>
            <a:pPr indent="-303926">
              <a:spcBef>
                <a:spcPts val="1200"/>
              </a:spcBef>
              <a:buSzPct val="100000"/>
            </a:pPr>
            <a:r>
              <a:rPr lang="en" sz="1400" dirty="0"/>
              <a:t>User shall be able to get motivation to avoid triggers. </a:t>
            </a:r>
            <a:endParaRPr sz="1400" dirty="0"/>
          </a:p>
          <a:p>
            <a:pPr indent="0">
              <a:spcBef>
                <a:spcPts val="1200"/>
              </a:spcBef>
              <a:buNone/>
            </a:pPr>
            <a:r>
              <a:rPr lang="en" sz="1400" dirty="0"/>
              <a:t>Once user clicks on helpline button for triggers he will get bhajans, motivational speeches, AA conference audios and also recorded audios to avoid some common triggers.</a:t>
            </a:r>
            <a:endParaRPr sz="1400" dirty="0"/>
          </a:p>
          <a:p>
            <a:pPr indent="-303926">
              <a:spcBef>
                <a:spcPts val="1200"/>
              </a:spcBef>
              <a:buSzPct val="100000"/>
            </a:pPr>
            <a:r>
              <a:rPr lang="en" sz="1400" dirty="0"/>
              <a:t>User shall be able to calculate the risk on alcohol consumption.</a:t>
            </a:r>
            <a:endParaRPr sz="1400" dirty="0"/>
          </a:p>
          <a:p>
            <a:pPr indent="0">
              <a:spcBef>
                <a:spcPts val="1200"/>
              </a:spcBef>
              <a:buNone/>
            </a:pPr>
            <a:r>
              <a:rPr lang="en" sz="1400" dirty="0"/>
              <a:t>Once user clicks on risk calculation button a new page appears then user enters details such as gender, type of alcohol consumed and quantity of alcohol then click on submit button so that his/her risk level will be displayed.</a:t>
            </a:r>
            <a:endParaRPr sz="1400" dirty="0"/>
          </a:p>
          <a:p>
            <a:pPr indent="-303926">
              <a:spcBef>
                <a:spcPts val="1200"/>
              </a:spcBef>
              <a:buSzPct val="100000"/>
            </a:pPr>
            <a:r>
              <a:rPr lang="en" sz="1400" dirty="0"/>
              <a:t>User shall be able to track his sobriety period. </a:t>
            </a:r>
            <a:endParaRPr sz="1400" dirty="0"/>
          </a:p>
          <a:p>
            <a:pPr indent="0">
              <a:spcBef>
                <a:spcPts val="1200"/>
              </a:spcBef>
              <a:spcAft>
                <a:spcPts val="1200"/>
              </a:spcAft>
              <a:buNone/>
            </a:pPr>
            <a:r>
              <a:rPr lang="en" sz="1400" dirty="0"/>
              <a:t>Once user click on sober counter button he will get page for setting date and time and clicks on ok it will be saved and count starts from that moment. User have option to reset if required.</a:t>
            </a:r>
            <a:endParaRPr sz="1400" dirty="0"/>
          </a:p>
        </p:txBody>
      </p:sp>
      <p:pic>
        <p:nvPicPr>
          <p:cNvPr id="5" name="Google Shape;249;p47">
            <a:extLst>
              <a:ext uri="{FF2B5EF4-FFF2-40B4-BE49-F238E27FC236}">
                <a16:creationId xmlns:a16="http://schemas.microsoft.com/office/drawing/2014/main" id="{B56BB1A0-A41F-4801-8CDB-22B04A4F59C5}"/>
              </a:ext>
            </a:extLst>
          </p:cNvPr>
          <p:cNvPicPr preferRelativeResize="0"/>
          <p:nvPr/>
        </p:nvPicPr>
        <p:blipFill rotWithShape="1">
          <a:blip r:embed="rId3">
            <a:alphaModFix/>
          </a:blip>
          <a:srcRect/>
          <a:stretch/>
        </p:blipFill>
        <p:spPr>
          <a:xfrm>
            <a:off x="7929650" y="55961"/>
            <a:ext cx="1151525" cy="1151525"/>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595264"/>
            <a:ext cx="8520600" cy="572700"/>
          </a:xfrm>
          <a:prstGeom prst="rect">
            <a:avLst/>
          </a:prstGeom>
        </p:spPr>
        <p:txBody>
          <a:bodyPr spcFirstLastPara="1" wrap="square" lIns="91425" tIns="91425" rIns="91425" bIns="91425" anchor="t" anchorCtr="0">
            <a:normAutofit fontScale="90000"/>
          </a:bodyPr>
          <a:lstStyle/>
          <a:p>
            <a:pPr algn="ctr"/>
            <a:r>
              <a:rPr lang="en" dirty="0"/>
              <a:t>Non Functional Requirements</a:t>
            </a:r>
            <a:endParaRPr dirty="0"/>
          </a:p>
        </p:txBody>
      </p:sp>
      <p:sp>
        <p:nvSpPr>
          <p:cNvPr id="192" name="Google Shape;192;p32"/>
          <p:cNvSpPr txBox="1">
            <a:spLocks noGrp="1"/>
          </p:cNvSpPr>
          <p:nvPr>
            <p:ph type="body" idx="1"/>
          </p:nvPr>
        </p:nvSpPr>
        <p:spPr>
          <a:xfrm>
            <a:off x="311700" y="1457743"/>
            <a:ext cx="8520600" cy="3416400"/>
          </a:xfrm>
          <a:prstGeom prst="rect">
            <a:avLst/>
          </a:prstGeom>
        </p:spPr>
        <p:txBody>
          <a:bodyPr spcFirstLastPara="1" wrap="square" lIns="91425" tIns="91425" rIns="91425" bIns="91425" anchor="t" anchorCtr="0">
            <a:normAutofit/>
          </a:bodyPr>
          <a:lstStyle/>
          <a:p>
            <a:r>
              <a:rPr lang="en" dirty="0"/>
              <a:t>App should compatible with different devices.</a:t>
            </a:r>
            <a:endParaRPr dirty="0"/>
          </a:p>
        </p:txBody>
      </p:sp>
      <p:pic>
        <p:nvPicPr>
          <p:cNvPr id="5" name="Google Shape;249;p47">
            <a:extLst>
              <a:ext uri="{FF2B5EF4-FFF2-40B4-BE49-F238E27FC236}">
                <a16:creationId xmlns:a16="http://schemas.microsoft.com/office/drawing/2014/main" id="{C50E190B-15BC-427B-858A-CC3334241751}"/>
              </a:ext>
            </a:extLst>
          </p:cNvPr>
          <p:cNvPicPr preferRelativeResize="0"/>
          <p:nvPr/>
        </p:nvPicPr>
        <p:blipFill rotWithShape="1">
          <a:blip r:embed="rId3">
            <a:alphaModFix/>
          </a:blip>
          <a:srcRect/>
          <a:stretch/>
        </p:blipFill>
        <p:spPr>
          <a:xfrm>
            <a:off x="7929650" y="55961"/>
            <a:ext cx="1151525" cy="1151525"/>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7"/>
          <p:cNvSpPr txBox="1">
            <a:spLocks noGrp="1"/>
          </p:cNvSpPr>
          <p:nvPr>
            <p:ph type="title"/>
          </p:nvPr>
        </p:nvSpPr>
        <p:spPr>
          <a:xfrm>
            <a:off x="311700" y="282224"/>
            <a:ext cx="7719300" cy="1538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a:t>                     </a:t>
            </a:r>
            <a:r>
              <a:rPr lang="en-US" sz="2900" b="1"/>
              <a:t>     Functionalities</a:t>
            </a:r>
            <a:endParaRPr sz="2900" b="1"/>
          </a:p>
          <a:p>
            <a:pPr marL="0" lvl="0" indent="0" algn="l" rtl="0">
              <a:lnSpc>
                <a:spcPct val="100000"/>
              </a:lnSpc>
              <a:spcBef>
                <a:spcPts val="0"/>
              </a:spcBef>
              <a:spcAft>
                <a:spcPts val="0"/>
              </a:spcAft>
              <a:buSzPts val="3111"/>
              <a:buNone/>
            </a:pPr>
            <a:endParaRPr/>
          </a:p>
          <a:p>
            <a:pPr marL="0" lvl="0" indent="0" algn="l" rtl="0">
              <a:lnSpc>
                <a:spcPct val="100000"/>
              </a:lnSpc>
              <a:spcBef>
                <a:spcPts val="0"/>
              </a:spcBef>
              <a:spcAft>
                <a:spcPts val="0"/>
              </a:spcAft>
              <a:buSzPts val="3111"/>
              <a:buNone/>
            </a:pPr>
            <a:r>
              <a:rPr lang="en-US"/>
              <a:t>Language </a:t>
            </a:r>
            <a:endParaRPr/>
          </a:p>
        </p:txBody>
      </p:sp>
      <p:sp>
        <p:nvSpPr>
          <p:cNvPr id="248" name="Google Shape;248;p47"/>
          <p:cNvSpPr txBox="1">
            <a:spLocks noGrp="1"/>
          </p:cNvSpPr>
          <p:nvPr>
            <p:ph type="body" idx="1"/>
          </p:nvPr>
        </p:nvSpPr>
        <p:spPr>
          <a:xfrm>
            <a:off x="311700" y="1820325"/>
            <a:ext cx="8449500" cy="4272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app provides user to change the app in 5 languages.</a:t>
            </a:r>
            <a:endParaRPr/>
          </a:p>
          <a:p>
            <a:pPr marL="457200" lvl="0" indent="-342900" algn="l" rtl="0">
              <a:lnSpc>
                <a:spcPct val="115000"/>
              </a:lnSpc>
              <a:spcBef>
                <a:spcPts val="0"/>
              </a:spcBef>
              <a:spcAft>
                <a:spcPts val="0"/>
              </a:spcAft>
              <a:buSzPts val="1800"/>
              <a:buChar char="●"/>
            </a:pPr>
            <a:r>
              <a:rPr lang="en-US"/>
              <a:t>This helps the rural people to change the app to their known language.</a:t>
            </a:r>
            <a:endParaRPr/>
          </a:p>
          <a:p>
            <a:pPr marL="114300" lvl="0" indent="0" algn="l" rtl="0">
              <a:lnSpc>
                <a:spcPct val="115000"/>
              </a:lnSpc>
              <a:spcBef>
                <a:spcPts val="0"/>
              </a:spcBef>
              <a:spcAft>
                <a:spcPts val="0"/>
              </a:spcAft>
              <a:buSzPts val="1800"/>
              <a:buNone/>
            </a:pPr>
            <a:endParaRPr/>
          </a:p>
        </p:txBody>
      </p:sp>
      <p:pic>
        <p:nvPicPr>
          <p:cNvPr id="249" name="Google Shape;249;p47"/>
          <p:cNvPicPr preferRelativeResize="0"/>
          <p:nvPr/>
        </p:nvPicPr>
        <p:blipFill rotWithShape="1">
          <a:blip r:embed="rId3">
            <a:alphaModFix/>
          </a:blip>
          <a:srcRect/>
          <a:stretch/>
        </p:blipFill>
        <p:spPr>
          <a:xfrm>
            <a:off x="7929650" y="55961"/>
            <a:ext cx="1151525" cy="1151525"/>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2081</Words>
  <Application>Microsoft Office PowerPoint</Application>
  <PresentationFormat>On-screen Show (4:3)</PresentationFormat>
  <Paragraphs>292</Paragraphs>
  <Slides>28</Slides>
  <Notes>24</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28</vt:i4>
      </vt:variant>
    </vt:vector>
  </HeadingPairs>
  <TitlesOfParts>
    <vt:vector size="34" baseType="lpstr">
      <vt:lpstr>Malgun Gothic</vt:lpstr>
      <vt:lpstr>Arial</vt:lpstr>
      <vt:lpstr>Calibri</vt:lpstr>
      <vt:lpstr>Office Theme</vt:lpstr>
      <vt:lpstr>Simple Light</vt:lpstr>
      <vt:lpstr>Simple Light</vt:lpstr>
      <vt:lpstr>Avoid Relapse Stay Sober Android Application </vt:lpstr>
      <vt:lpstr>Introduction</vt:lpstr>
      <vt:lpstr>1. Clean time counter :      Clean time counter is a Russian app released on 23 January 2013, developed by topotApps. It is available for free and downloaded by more than 500k people.   2.  EasyQuit Drinking :       It is a German app released on 17 December 2016, developed by Mario Herzberg. It is available for free and downloaded by more than 500k people.   3.  Iron Will :       Iron will was released on 11 February 2019, developed by Emerald Isle studio. It is available for free and downloaded by more than 500k people.  4.  I am sober :       I am sober is an American app released on 18 February 2014. More than 10L people are using this app. It takes a date from which a person is sober and it will set the track on it.   5. AA Speaker :     AA speaker Free is a Britain app released on 15 September 2014, developed by Marnistek, made in the United Kingdom. This application has been downloaded by more than 100k people.  6.  Sobriety clock : Sobriety clock is an American app released on 22 September 2014, developed by Michael Tiffany. This application has been downloaded by more than 100k people.      </vt:lpstr>
      <vt:lpstr>7. No relapse :      No relapse is an Indian app released on 25 April 2019, developed by Supervoid. It is available for free and memory space required is 16.03 MB. This application has been downloaded by over 10000 people.  8.SoberPeer :    Sober Peer is a California based application, released on 2 May 2020.It is available for free and it has more than 500 users. It takes a daily survey from the user.   </vt:lpstr>
      <vt:lpstr>PowerPoint Presentation</vt:lpstr>
      <vt:lpstr>Project Overview / Summary</vt:lpstr>
      <vt:lpstr>Functional Requirements</vt:lpstr>
      <vt:lpstr>Non Functional Requirements</vt:lpstr>
      <vt:lpstr>                          Functionalities  Language </vt:lpstr>
      <vt:lpstr>Risk tracker</vt:lpstr>
      <vt:lpstr>Risk Tracker Functionalities  </vt:lpstr>
      <vt:lpstr>Sobriety Tracker  </vt:lpstr>
      <vt:lpstr>Sobriety Tracker functionalities  </vt:lpstr>
      <vt:lpstr>Helpline </vt:lpstr>
      <vt:lpstr>PowerPoint Presentation</vt:lpstr>
      <vt:lpstr>  </vt:lpstr>
      <vt:lpstr>Relapse Trigger Avoidance functionalities     </vt:lpstr>
      <vt:lpstr>Proposed system / Solution</vt:lpstr>
      <vt:lpstr>MVVM Architecture</vt:lpstr>
      <vt:lpstr>Expected Results / measurable Outputs </vt:lpstr>
      <vt:lpstr>PowerPoint Presentation</vt:lpstr>
      <vt:lpstr>PowerPoint Presentation</vt:lpstr>
      <vt:lpstr>Tools used to develop application</vt:lpstr>
      <vt:lpstr>Testing  Performance Testing</vt:lpstr>
      <vt:lpstr>Installation Testing</vt:lpstr>
      <vt:lpstr>Usability Testing</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Avoid Relapse Stay Sober </dc:title>
  <cp:lastModifiedBy>Madhura</cp:lastModifiedBy>
  <cp:revision>10</cp:revision>
  <dcterms:modified xsi:type="dcterms:W3CDTF">2022-01-05T04:58:06Z</dcterms:modified>
</cp:coreProperties>
</file>