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 id="2147483685" r:id="rId2"/>
    <p:sldMasterId id="2147483686" r:id="rId3"/>
  </p:sldMasterIdLst>
  <p:notesMasterIdLst>
    <p:notesMasterId r:id="rId27"/>
  </p:notesMasterIdLst>
  <p:sldIdLst>
    <p:sldId id="256" r:id="rId4"/>
    <p:sldId id="257" r:id="rId5"/>
    <p:sldId id="283" r:id="rId6"/>
    <p:sldId id="262" r:id="rId7"/>
    <p:sldId id="263" r:id="rId8"/>
    <p:sldId id="264"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744D57-0298-4028-A39A-E01344C18F55}">
  <a:tblStyle styleId="{0B744D57-0298-4028-A39A-E01344C18F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01639e4320_0_6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g101639e4320_0_614: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01639e4320_0_6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g101639e4320_0_663: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01639e4320_0_7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g101639e4320_0_712: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5" name="Google Shape;31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6" name="Google Shape;31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cf8613209f_1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cf8613209f_1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gcf8613209f_1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cf8613209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cf8613209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gcf8613209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cf8613209f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cf8613209f_0_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gcf8613209f_0_2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cf8613209f_0_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cf8613209f_0_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gcf8613209f_0_4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fa76adb26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fa76adb26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gfa76adb26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1639e4320_0_812: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01639e4320_0_8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cf8613209f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cf8613209f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gcf8613209f_0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9" name="Google Shape;389;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0" name="Google Shape;390;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018e3a3fe0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018e3a3fe0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g1018e3a3fe0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01639e4320_0_3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101639e4320_0_314: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01639e4320_0_3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g101639e4320_0_363: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01639e4320_0_4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101639e4320_0_412: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01639e4320_0_5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g101639e4320_0_510: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01639e4320_0_5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g101639e4320_0_516: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01639e4320_0_5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g101639e4320_0_565: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제목 및 내용">
  <p:cSld name="제목 및 내용">
    <p:bg>
      <p:bgPr>
        <a:blipFill>
          <a:blip r:embed="rId2">
            <a:alphaModFix/>
          </a:blip>
          <a:stretch>
            <a:fillRect/>
          </a:stretch>
        </a:blip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body" idx="1"/>
          </p:nvPr>
        </p:nvSpPr>
        <p:spPr>
          <a:xfrm>
            <a:off x="1835696" y="1556792"/>
            <a:ext cx="7200800" cy="7920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323F4F"/>
              </a:buClr>
              <a:buSzPts val="3200"/>
              <a:buFont typeface="Arial"/>
              <a:buNone/>
              <a:defRPr sz="3200" b="1">
                <a:solidFill>
                  <a:srgbClr val="323F4F"/>
                </a:solidFill>
                <a:latin typeface="Arial"/>
                <a:ea typeface="Arial"/>
                <a:cs typeface="Arial"/>
                <a:sym typeface="Arial"/>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6" name="Google Shape;86;p13"/>
          <p:cNvSpPr txBox="1">
            <a:spLocks noGrp="1"/>
          </p:cNvSpPr>
          <p:nvPr>
            <p:ph type="title"/>
          </p:nvPr>
        </p:nvSpPr>
        <p:spPr>
          <a:xfrm>
            <a:off x="400000" y="1"/>
            <a:ext cx="7196336" cy="13620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4400"/>
              <a:buFont typeface="Arial"/>
              <a:buNone/>
              <a:defRPr sz="4400" b="1">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구역 머리글">
  <p:cSld name="1_구역 머리글">
    <p:bg>
      <p:bgPr>
        <a:solidFill>
          <a:schemeClr val="lt1"/>
        </a:solidFill>
        <a:effectLst/>
      </p:bgPr>
    </p:bg>
    <p:spTree>
      <p:nvGrpSpPr>
        <p:cNvPr id="1" name="Shape 87"/>
        <p:cNvGrpSpPr/>
        <p:nvPr/>
      </p:nvGrpSpPr>
      <p:grpSpPr>
        <a:xfrm>
          <a:off x="0" y="0"/>
          <a:ext cx="0" cy="0"/>
          <a:chOff x="0" y="0"/>
          <a:chExt cx="0" cy="0"/>
        </a:xfrm>
      </p:grpSpPr>
      <p:pic>
        <p:nvPicPr>
          <p:cNvPr id="88" name="Google Shape;88;p14"/>
          <p:cNvPicPr preferRelativeResize="0"/>
          <p:nvPr/>
        </p:nvPicPr>
        <p:blipFill rotWithShape="1">
          <a:blip r:embed="rId2">
            <a:alphaModFix/>
          </a:blip>
          <a:srcRect b="89028"/>
          <a:stretch/>
        </p:blipFill>
        <p:spPr>
          <a:xfrm>
            <a:off x="-11447" y="1"/>
            <a:ext cx="9155448" cy="752475"/>
          </a:xfrm>
          <a:prstGeom prst="rect">
            <a:avLst/>
          </a:prstGeom>
          <a:noFill/>
          <a:ln>
            <a:noFill/>
          </a:ln>
        </p:spPr>
      </p:pic>
      <p:sp>
        <p:nvSpPr>
          <p:cNvPr id="89" name="Google Shape;89;p14"/>
          <p:cNvSpPr txBox="1">
            <a:spLocks noGrp="1"/>
          </p:cNvSpPr>
          <p:nvPr>
            <p:ph type="title"/>
          </p:nvPr>
        </p:nvSpPr>
        <p:spPr>
          <a:xfrm>
            <a:off x="179512" y="107254"/>
            <a:ext cx="7704856" cy="5297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2800"/>
              <a:buFont typeface="Arial"/>
              <a:buNone/>
              <a:defRPr sz="2800" b="1"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4"/>
          <p:cNvSpPr txBox="1">
            <a:spLocks noGrp="1"/>
          </p:cNvSpPr>
          <p:nvPr>
            <p:ph type="body" idx="1"/>
          </p:nvPr>
        </p:nvSpPr>
        <p:spPr>
          <a:xfrm>
            <a:off x="188218" y="861095"/>
            <a:ext cx="8795320" cy="5544616"/>
          </a:xfrm>
          <a:prstGeom prst="rect">
            <a:avLst/>
          </a:prstGeom>
          <a:noFill/>
          <a:ln>
            <a:noFill/>
          </a:ln>
        </p:spPr>
        <p:txBody>
          <a:bodyPr spcFirstLastPara="1" wrap="square" lIns="91425" tIns="45700" rIns="91425" bIns="45700" anchor="t" anchorCtr="0">
            <a:normAutofit/>
          </a:bodyPr>
          <a:lstStyle>
            <a:lvl1pPr marL="457200" lvl="0" indent="-354330" algn="l">
              <a:lnSpc>
                <a:spcPct val="160000"/>
              </a:lnSpc>
              <a:spcBef>
                <a:spcPts val="0"/>
              </a:spcBef>
              <a:spcAft>
                <a:spcPts val="0"/>
              </a:spcAft>
              <a:buClr>
                <a:schemeClr val="dk1"/>
              </a:buClr>
              <a:buSzPts val="1980"/>
              <a:buFont typeface="Arial"/>
              <a:buChar char="•"/>
              <a:defRPr sz="1800" b="1">
                <a:latin typeface="Arial"/>
                <a:ea typeface="Arial"/>
                <a:cs typeface="Arial"/>
                <a:sym typeface="Arial"/>
              </a:defRPr>
            </a:lvl1pPr>
            <a:lvl2pPr marL="914400" lvl="1" indent="-340360" algn="l">
              <a:lnSpc>
                <a:spcPct val="160000"/>
              </a:lnSpc>
              <a:spcBef>
                <a:spcPts val="0"/>
              </a:spcBef>
              <a:spcAft>
                <a:spcPts val="0"/>
              </a:spcAft>
              <a:buClr>
                <a:schemeClr val="dk1"/>
              </a:buClr>
              <a:buSzPts val="1760"/>
              <a:buFont typeface="Malgun Gothic"/>
              <a:buChar char="-"/>
              <a:defRPr sz="1600">
                <a:latin typeface="Arial"/>
                <a:ea typeface="Arial"/>
                <a:cs typeface="Arial"/>
                <a:sym typeface="Arial"/>
              </a:defRPr>
            </a:lvl2pPr>
            <a:lvl3pPr marL="1371600" lvl="2" indent="-326389" algn="l">
              <a:lnSpc>
                <a:spcPct val="160000"/>
              </a:lnSpc>
              <a:spcBef>
                <a:spcPts val="0"/>
              </a:spcBef>
              <a:spcAft>
                <a:spcPts val="0"/>
              </a:spcAft>
              <a:buClr>
                <a:schemeClr val="dk1"/>
              </a:buClr>
              <a:buSzPts val="1540"/>
              <a:buChar char="•"/>
              <a:defRPr sz="1400">
                <a:latin typeface="Arial"/>
                <a:ea typeface="Arial"/>
                <a:cs typeface="Arial"/>
                <a:sym typeface="Arial"/>
              </a:defRPr>
            </a:lvl3pPr>
            <a:lvl4pPr marL="1828800" lvl="3" indent="-317500" algn="l">
              <a:lnSpc>
                <a:spcPct val="90000"/>
              </a:lnSpc>
              <a:spcBef>
                <a:spcPts val="375"/>
              </a:spcBef>
              <a:spcAft>
                <a:spcPts val="0"/>
              </a:spcAft>
              <a:buClr>
                <a:schemeClr val="dk1"/>
              </a:buClr>
              <a:buSzPts val="1400"/>
              <a:buChar char="•"/>
              <a:defRPr sz="1400"/>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1" name="Google Shape;91;p14"/>
          <p:cNvSpPr txBox="1"/>
          <p:nvPr/>
        </p:nvSpPr>
        <p:spPr>
          <a:xfrm>
            <a:off x="147652" y="6590813"/>
            <a:ext cx="3881438" cy="211203"/>
          </a:xfrm>
          <a:prstGeom prst="rect">
            <a:avLst/>
          </a:prstGeom>
          <a:noFill/>
          <a:ln>
            <a:noFill/>
          </a:ln>
        </p:spPr>
        <p:txBody>
          <a:bodyPr spcFirstLastPara="1" wrap="square" lIns="36000" tIns="36000" rIns="36000" bIns="360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A5A5A5"/>
                </a:solidFill>
                <a:latin typeface="Arial"/>
                <a:ea typeface="Arial"/>
                <a:cs typeface="Arial"/>
                <a:sym typeface="Arial"/>
              </a:rPr>
              <a:t>ⓒ 2016. Digital Media &amp; Communications R&amp;D Center. All rights reserved.</a:t>
            </a:r>
            <a:endParaRPr sz="900" b="0" i="0" u="none" strike="noStrike" cap="none">
              <a:solidFill>
                <a:srgbClr val="A5A5A5"/>
              </a:solidFill>
              <a:latin typeface="Arial"/>
              <a:ea typeface="Arial"/>
              <a:cs typeface="Arial"/>
              <a:sym typeface="Arial"/>
            </a:endParaRPr>
          </a:p>
        </p:txBody>
      </p:sp>
      <p:sp>
        <p:nvSpPr>
          <p:cNvPr id="92" name="Google Shape;92;p14"/>
          <p:cNvSpPr txBox="1">
            <a:spLocks noGrp="1"/>
          </p:cNvSpPr>
          <p:nvPr>
            <p:ph type="sldNum" idx="12"/>
          </p:nvPr>
        </p:nvSpPr>
        <p:spPr>
          <a:xfrm>
            <a:off x="8045301" y="6579409"/>
            <a:ext cx="1066800" cy="2336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r>
              <a:rPr lang="en-US"/>
              <a:t> / 3</a:t>
            </a:r>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사용자 지정 레이아웃">
  <p:cSld name="사용자 지정 레이아웃">
    <p:spTree>
      <p:nvGrpSpPr>
        <p:cNvPr id="1" name="Shape 93"/>
        <p:cNvGrpSpPr/>
        <p:nvPr/>
      </p:nvGrpSpPr>
      <p:grpSpPr>
        <a:xfrm>
          <a:off x="0" y="0"/>
          <a:ext cx="0" cy="0"/>
          <a:chOff x="0" y="0"/>
          <a:chExt cx="0" cy="0"/>
        </a:xfrm>
      </p:grpSpPr>
      <p:sp>
        <p:nvSpPr>
          <p:cNvPr id="94" name="Google Shape;94;p15"/>
          <p:cNvSpPr txBox="1">
            <a:spLocks noGrp="1"/>
          </p:cNvSpPr>
          <p:nvPr>
            <p:ph type="title"/>
          </p:nvPr>
        </p:nvSpPr>
        <p:spPr>
          <a:xfrm>
            <a:off x="457200" y="2646040"/>
            <a:ext cx="8229600" cy="1143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8000"/>
              <a:buFont typeface="Arial"/>
              <a:buNone/>
              <a:defRPr sz="8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5"/>
          <p:cNvSpPr txBox="1"/>
          <p:nvPr/>
        </p:nvSpPr>
        <p:spPr>
          <a:xfrm>
            <a:off x="2583100" y="6433511"/>
            <a:ext cx="3881438" cy="211203"/>
          </a:xfrm>
          <a:prstGeom prst="rect">
            <a:avLst/>
          </a:prstGeom>
          <a:noFill/>
          <a:ln>
            <a:noFill/>
          </a:ln>
        </p:spPr>
        <p:txBody>
          <a:bodyPr spcFirstLastPara="1" wrap="square" lIns="36000" tIns="36000" rIns="36000" bIns="360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ACB8CA"/>
                </a:solidFill>
                <a:latin typeface="Arial"/>
                <a:ea typeface="Arial"/>
                <a:cs typeface="Arial"/>
                <a:sym typeface="Arial"/>
              </a:rPr>
              <a:t>ⓒ 2016. Digital Media &amp; Communications R&amp;D Center. All rights reserved.</a:t>
            </a:r>
            <a:endParaRPr sz="900" b="0" i="0" u="none" strike="noStrike" cap="none">
              <a:solidFill>
                <a:srgbClr val="ACB8CA"/>
              </a:solidFill>
              <a:latin typeface="Arial"/>
              <a:ea typeface="Arial"/>
              <a:cs typeface="Arial"/>
              <a:sym typeface="Arial"/>
            </a:endParaRPr>
          </a:p>
        </p:txBody>
      </p:sp>
      <p:pic>
        <p:nvPicPr>
          <p:cNvPr id="96" name="Google Shape;96;p15"/>
          <p:cNvPicPr preferRelativeResize="0"/>
          <p:nvPr/>
        </p:nvPicPr>
        <p:blipFill rotWithShape="1">
          <a:blip r:embed="rId2">
            <a:alphaModFix/>
          </a:blip>
          <a:srcRect/>
          <a:stretch/>
        </p:blipFill>
        <p:spPr>
          <a:xfrm>
            <a:off x="4139956" y="6165307"/>
            <a:ext cx="934109" cy="158055"/>
          </a:xfrm>
          <a:prstGeom prst="rect">
            <a:avLst/>
          </a:prstGeom>
          <a:noFill/>
          <a:ln>
            <a:noFill/>
          </a:ln>
        </p:spPr>
      </p:pic>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99" name="Google Shape;99;p16"/>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100" name="Google Shape;100;p16"/>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5"/>
        <p:cNvGrpSpPr/>
        <p:nvPr/>
      </p:nvGrpSpPr>
      <p:grpSpPr>
        <a:xfrm>
          <a:off x="0" y="0"/>
          <a:ext cx="0" cy="0"/>
          <a:chOff x="0" y="0"/>
          <a:chExt cx="0" cy="0"/>
        </a:xfrm>
      </p:grpSpPr>
      <p:sp>
        <p:nvSpPr>
          <p:cNvPr id="106" name="Google Shape;106;p18"/>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7" name="Google Shape;107;p18"/>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8" name="Google Shape;108;p1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1" name="Google Shape;111;p1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4" name="Google Shape;114;p20"/>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15" name="Google Shape;115;p2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21"/>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19" name="Google Shape;119;p21"/>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20" name="Google Shape;120;p2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3" name="Google Shape;123;p2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6" name="Google Shape;126;p23"/>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27" name="Google Shape;127;p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0" name="Google Shape;130;p2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1"/>
        <p:cNvGrpSpPr/>
        <p:nvPr/>
      </p:nvGrpSpPr>
      <p:grpSpPr>
        <a:xfrm>
          <a:off x="0" y="0"/>
          <a:ext cx="0" cy="0"/>
          <a:chOff x="0" y="0"/>
          <a:chExt cx="0" cy="0"/>
        </a:xfrm>
      </p:grpSpPr>
      <p:sp>
        <p:nvSpPr>
          <p:cNvPr id="132" name="Google Shape;132;p25"/>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5"/>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4" name="Google Shape;134;p25"/>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5" name="Google Shape;135;p25"/>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36" name="Google Shape;136;p2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7"/>
        <p:cNvGrpSpPr/>
        <p:nvPr/>
      </p:nvGrpSpPr>
      <p:grpSpPr>
        <a:xfrm>
          <a:off x="0" y="0"/>
          <a:ext cx="0" cy="0"/>
          <a:chOff x="0" y="0"/>
          <a:chExt cx="0" cy="0"/>
        </a:xfrm>
      </p:grpSpPr>
      <p:sp>
        <p:nvSpPr>
          <p:cNvPr id="138" name="Google Shape;138;p26"/>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39" name="Google Shape;139;p2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0"/>
        <p:cNvGrpSpPr/>
        <p:nvPr/>
      </p:nvGrpSpPr>
      <p:grpSpPr>
        <a:xfrm>
          <a:off x="0" y="0"/>
          <a:ext cx="0" cy="0"/>
          <a:chOff x="0" y="0"/>
          <a:chExt cx="0" cy="0"/>
        </a:xfrm>
      </p:grpSpPr>
      <p:sp>
        <p:nvSpPr>
          <p:cNvPr id="141" name="Google Shape;141;p27"/>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2" name="Google Shape;142;p27"/>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43" name="Google Shape;143;p2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4"/>
        <p:cNvGrpSpPr/>
        <p:nvPr/>
      </p:nvGrpSpPr>
      <p:grpSpPr>
        <a:xfrm>
          <a:off x="0" y="0"/>
          <a:ext cx="0" cy="0"/>
          <a:chOff x="0" y="0"/>
          <a:chExt cx="0" cy="0"/>
        </a:xfrm>
      </p:grpSpPr>
      <p:sp>
        <p:nvSpPr>
          <p:cNvPr id="145" name="Google Shape;145;p2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0"/>
        <p:cNvGrpSpPr/>
        <p:nvPr/>
      </p:nvGrpSpPr>
      <p:grpSpPr>
        <a:xfrm>
          <a:off x="0" y="0"/>
          <a:ext cx="0" cy="0"/>
          <a:chOff x="0" y="0"/>
          <a:chExt cx="0" cy="0"/>
        </a:xfrm>
      </p:grpSpPr>
      <p:sp>
        <p:nvSpPr>
          <p:cNvPr id="151" name="Google Shape;151;p3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52" name="Google Shape;152;p30"/>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3"/>
        <p:cNvGrpSpPr/>
        <p:nvPr/>
      </p:nvGrpSpPr>
      <p:grpSpPr>
        <a:xfrm>
          <a:off x="0" y="0"/>
          <a:ext cx="0" cy="0"/>
          <a:chOff x="0" y="0"/>
          <a:chExt cx="0" cy="0"/>
        </a:xfrm>
      </p:grpSpPr>
      <p:sp>
        <p:nvSpPr>
          <p:cNvPr id="154" name="Google Shape;154;p3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55" name="Google Shape;155;p3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156" name="Google Shape;156;p31"/>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7"/>
        <p:cNvGrpSpPr/>
        <p:nvPr/>
      </p:nvGrpSpPr>
      <p:grpSpPr>
        <a:xfrm>
          <a:off x="0" y="0"/>
          <a:ext cx="0" cy="0"/>
          <a:chOff x="0" y="0"/>
          <a:chExt cx="0" cy="0"/>
        </a:xfrm>
      </p:grpSpPr>
      <p:sp>
        <p:nvSpPr>
          <p:cNvPr id="158" name="Google Shape;158;p32"/>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rm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159" name="Google Shape;159;p32"/>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0"/>
        <p:cNvGrpSpPr/>
        <p:nvPr/>
      </p:nvGrpSpPr>
      <p:grpSpPr>
        <a:xfrm>
          <a:off x="0" y="0"/>
          <a:ext cx="0" cy="0"/>
          <a:chOff x="0" y="0"/>
          <a:chExt cx="0" cy="0"/>
        </a:xfrm>
      </p:grpSpPr>
      <p:sp>
        <p:nvSpPr>
          <p:cNvPr id="161" name="Google Shape;161;p33"/>
          <p:cNvSpPr txBox="1">
            <a:spLocks noGrp="1"/>
          </p:cNvSpPr>
          <p:nvPr>
            <p:ph type="ctrTitle"/>
          </p:nvPr>
        </p:nvSpPr>
        <p:spPr>
          <a:xfrm>
            <a:off x="311708" y="992767"/>
            <a:ext cx="8520600" cy="27369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162" name="Google Shape;162;p33"/>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3" name="Google Shape;163;p33"/>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4"/>
        <p:cNvGrpSpPr/>
        <p:nvPr/>
      </p:nvGrpSpPr>
      <p:grpSpPr>
        <a:xfrm>
          <a:off x="0" y="0"/>
          <a:ext cx="0" cy="0"/>
          <a:chOff x="0" y="0"/>
          <a:chExt cx="0" cy="0"/>
        </a:xfrm>
      </p:grpSpPr>
      <p:sp>
        <p:nvSpPr>
          <p:cNvPr id="165" name="Google Shape;165;p34"/>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66" name="Google Shape;166;p34"/>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167" name="Google Shape;167;p34"/>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168" name="Google Shape;168;p34"/>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9"/>
        <p:cNvGrpSpPr/>
        <p:nvPr/>
      </p:nvGrpSpPr>
      <p:grpSpPr>
        <a:xfrm>
          <a:off x="0" y="0"/>
          <a:ext cx="0" cy="0"/>
          <a:chOff x="0" y="0"/>
          <a:chExt cx="0" cy="0"/>
        </a:xfrm>
      </p:grpSpPr>
      <p:sp>
        <p:nvSpPr>
          <p:cNvPr id="170" name="Google Shape;170;p35"/>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171" name="Google Shape;171;p35"/>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rm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172" name="Google Shape;172;p35"/>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3"/>
        <p:cNvGrpSpPr/>
        <p:nvPr/>
      </p:nvGrpSpPr>
      <p:grpSpPr>
        <a:xfrm>
          <a:off x="0" y="0"/>
          <a:ext cx="0" cy="0"/>
          <a:chOff x="0" y="0"/>
          <a:chExt cx="0" cy="0"/>
        </a:xfrm>
      </p:grpSpPr>
      <p:sp>
        <p:nvSpPr>
          <p:cNvPr id="174" name="Google Shape;174;p36"/>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175" name="Google Shape;175;p36"/>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6"/>
        <p:cNvGrpSpPr/>
        <p:nvPr/>
      </p:nvGrpSpPr>
      <p:grpSpPr>
        <a:xfrm>
          <a:off x="0" y="0"/>
          <a:ext cx="0" cy="0"/>
          <a:chOff x="0" y="0"/>
          <a:chExt cx="0" cy="0"/>
        </a:xfrm>
      </p:grpSpPr>
      <p:sp>
        <p:nvSpPr>
          <p:cNvPr id="177" name="Google Shape;177;p37"/>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37"/>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179" name="Google Shape;179;p37"/>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0" name="Google Shape;180;p37"/>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181" name="Google Shape;181;p37"/>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2"/>
        <p:cNvGrpSpPr/>
        <p:nvPr/>
      </p:nvGrpSpPr>
      <p:grpSpPr>
        <a:xfrm>
          <a:off x="0" y="0"/>
          <a:ext cx="0" cy="0"/>
          <a:chOff x="0" y="0"/>
          <a:chExt cx="0" cy="0"/>
        </a:xfrm>
      </p:grpSpPr>
      <p:sp>
        <p:nvSpPr>
          <p:cNvPr id="183" name="Google Shape;183;p38"/>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rmAutofit/>
          </a:bodyPr>
          <a:lstStyle>
            <a:lvl1pPr marL="457200" lvl="0" indent="-228600" algn="l" rtl="0">
              <a:lnSpc>
                <a:spcPct val="100000"/>
              </a:lnSpc>
              <a:spcBef>
                <a:spcPts val="0"/>
              </a:spcBef>
              <a:spcAft>
                <a:spcPts val="0"/>
              </a:spcAft>
              <a:buSzPts val="1800"/>
              <a:buNone/>
              <a:defRPr/>
            </a:lvl1pPr>
          </a:lstStyle>
          <a:p>
            <a:endParaRPr/>
          </a:p>
        </p:txBody>
      </p:sp>
      <p:sp>
        <p:nvSpPr>
          <p:cNvPr id="184" name="Google Shape;184;p38"/>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5"/>
        <p:cNvGrpSpPr/>
        <p:nvPr/>
      </p:nvGrpSpPr>
      <p:grpSpPr>
        <a:xfrm>
          <a:off x="0" y="0"/>
          <a:ext cx="0" cy="0"/>
          <a:chOff x="0" y="0"/>
          <a:chExt cx="0" cy="0"/>
        </a:xfrm>
      </p:grpSpPr>
      <p:sp>
        <p:nvSpPr>
          <p:cNvPr id="186" name="Google Shape;186;p39"/>
          <p:cNvSpPr txBox="1">
            <a:spLocks noGrp="1"/>
          </p:cNvSpPr>
          <p:nvPr>
            <p:ph type="title" hasCustomPrompt="1"/>
          </p:nvPr>
        </p:nvSpPr>
        <p:spPr>
          <a:xfrm>
            <a:off x="311700" y="1474833"/>
            <a:ext cx="8520600" cy="26181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187" name="Google Shape;187;p39"/>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rm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0"/>
              </a:spcBef>
              <a:spcAft>
                <a:spcPts val="0"/>
              </a:spcAft>
              <a:buSzPts val="1400"/>
              <a:buChar char="○"/>
              <a:defRPr/>
            </a:lvl2pPr>
            <a:lvl3pPr marL="1371600" lvl="2" indent="-317500" algn="ctr" rtl="0">
              <a:lnSpc>
                <a:spcPct val="115000"/>
              </a:lnSpc>
              <a:spcBef>
                <a:spcPts val="0"/>
              </a:spcBef>
              <a:spcAft>
                <a:spcPts val="0"/>
              </a:spcAft>
              <a:buSzPts val="1400"/>
              <a:buChar char="■"/>
              <a:defRPr/>
            </a:lvl3pPr>
            <a:lvl4pPr marL="1828800" lvl="3" indent="-317500" algn="ctr" rtl="0">
              <a:lnSpc>
                <a:spcPct val="115000"/>
              </a:lnSpc>
              <a:spcBef>
                <a:spcPts val="0"/>
              </a:spcBef>
              <a:spcAft>
                <a:spcPts val="0"/>
              </a:spcAft>
              <a:buSzPts val="1400"/>
              <a:buChar char="●"/>
              <a:defRPr/>
            </a:lvl4pPr>
            <a:lvl5pPr marL="2286000" lvl="4" indent="-317500" algn="ctr" rtl="0">
              <a:lnSpc>
                <a:spcPct val="115000"/>
              </a:lnSpc>
              <a:spcBef>
                <a:spcPts val="0"/>
              </a:spcBef>
              <a:spcAft>
                <a:spcPts val="0"/>
              </a:spcAft>
              <a:buSzPts val="1400"/>
              <a:buChar char="○"/>
              <a:defRPr/>
            </a:lvl5pPr>
            <a:lvl6pPr marL="2743200" lvl="5" indent="-317500" algn="ctr" rtl="0">
              <a:lnSpc>
                <a:spcPct val="115000"/>
              </a:lnSpc>
              <a:spcBef>
                <a:spcPts val="0"/>
              </a:spcBef>
              <a:spcAft>
                <a:spcPts val="0"/>
              </a:spcAft>
              <a:buSzPts val="1400"/>
              <a:buChar char="■"/>
              <a:defRPr/>
            </a:lvl6pPr>
            <a:lvl7pPr marL="3200400" lvl="6" indent="-317500" algn="ctr" rtl="0">
              <a:lnSpc>
                <a:spcPct val="115000"/>
              </a:lnSpc>
              <a:spcBef>
                <a:spcPts val="0"/>
              </a:spcBef>
              <a:spcAft>
                <a:spcPts val="0"/>
              </a:spcAft>
              <a:buSzPts val="1400"/>
              <a:buChar char="●"/>
              <a:defRPr/>
            </a:lvl7pPr>
            <a:lvl8pPr marL="3657600" lvl="7" indent="-317500" algn="ctr" rtl="0">
              <a:lnSpc>
                <a:spcPct val="115000"/>
              </a:lnSpc>
              <a:spcBef>
                <a:spcPts val="0"/>
              </a:spcBef>
              <a:spcAft>
                <a:spcPts val="0"/>
              </a:spcAft>
              <a:buSzPts val="1400"/>
              <a:buChar char="○"/>
              <a:defRPr/>
            </a:lvl8pPr>
            <a:lvl9pPr marL="4114800" lvl="8" indent="-317500" algn="ctr" rtl="0">
              <a:lnSpc>
                <a:spcPct val="115000"/>
              </a:lnSpc>
              <a:spcBef>
                <a:spcPts val="0"/>
              </a:spcBef>
              <a:spcAft>
                <a:spcPts val="0"/>
              </a:spcAft>
              <a:buSzPts val="1400"/>
              <a:buChar char="■"/>
              <a:defRPr/>
            </a:lvl9pPr>
          </a:lstStyle>
          <a:p>
            <a:endParaRPr/>
          </a:p>
        </p:txBody>
      </p:sp>
      <p:sp>
        <p:nvSpPr>
          <p:cNvPr id="188" name="Google Shape;188;p39"/>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theme" Target="../theme/theme3.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03" name="Google Shape;103;p17"/>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104" name="Google Shape;104;p1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46"/>
        <p:cNvGrpSpPr/>
        <p:nvPr/>
      </p:nvGrpSpPr>
      <p:grpSpPr>
        <a:xfrm>
          <a:off x="0" y="0"/>
          <a:ext cx="0" cy="0"/>
          <a:chOff x="0" y="0"/>
          <a:chExt cx="0" cy="0"/>
        </a:xfrm>
      </p:grpSpPr>
      <p:sp>
        <p:nvSpPr>
          <p:cNvPr id="147" name="Google Shape;147;p29"/>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48" name="Google Shape;148;p29"/>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49" name="Google Shape;149;p29"/>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9.jpg"/><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5.jpg"/><Relationship Id="rId4" Type="http://schemas.openxmlformats.org/officeDocument/2006/relationships/image" Target="../media/image14.jpg"/></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8.jpg"/><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40"/>
          <p:cNvSpPr txBox="1">
            <a:spLocks noGrp="1"/>
          </p:cNvSpPr>
          <p:nvPr>
            <p:ph type="ctrTitle"/>
          </p:nvPr>
        </p:nvSpPr>
        <p:spPr>
          <a:xfrm>
            <a:off x="-36512" y="643317"/>
            <a:ext cx="9180512" cy="107710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b="1" dirty="0"/>
              <a:t>Avoid Relapse Stay Sober Android Application</a:t>
            </a:r>
            <a:br>
              <a:rPr lang="en-US" sz="3200" b="1" dirty="0"/>
            </a:br>
            <a:endParaRPr sz="3200" b="1" dirty="0"/>
          </a:p>
        </p:txBody>
      </p:sp>
      <p:sp>
        <p:nvSpPr>
          <p:cNvPr id="195" name="Google Shape;195;p40"/>
          <p:cNvSpPr/>
          <p:nvPr/>
        </p:nvSpPr>
        <p:spPr>
          <a:xfrm>
            <a:off x="70900" y="1720420"/>
            <a:ext cx="9106800" cy="3805429"/>
          </a:xfrm>
          <a:prstGeom prst="rect">
            <a:avLst/>
          </a:prstGeom>
          <a:noFill/>
          <a:ln>
            <a:noFill/>
          </a:ln>
        </p:spPr>
        <p:txBody>
          <a:bodyPr spcFirstLastPara="1" wrap="square" lIns="36000" tIns="36000" rIns="36000" bIns="360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dirty="0">
                <a:solidFill>
                  <a:srgbClr val="0070C0"/>
                </a:solidFill>
              </a:rPr>
              <a:t>			</a:t>
            </a:r>
            <a:r>
              <a:rPr lang="en-US" sz="2400" b="0" i="0" u="none" strike="noStrike" cap="none" dirty="0">
                <a:solidFill>
                  <a:srgbClr val="0070C0"/>
                </a:solidFill>
                <a:latin typeface="Arial"/>
                <a:ea typeface="Arial"/>
                <a:cs typeface="Arial"/>
                <a:sym typeface="Arial"/>
              </a:rPr>
              <a:t>Team Number:  M1</a:t>
            </a:r>
            <a:r>
              <a:rPr lang="en-US" sz="2400" dirty="0">
                <a:solidFill>
                  <a:srgbClr val="0070C0"/>
                </a:solidFill>
              </a:rPr>
              <a:t>3</a:t>
            </a: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70C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0070C0"/>
                </a:solidFill>
                <a:latin typeface="Arial"/>
                <a:ea typeface="Arial"/>
                <a:cs typeface="Arial"/>
                <a:sym typeface="Arial"/>
              </a:rPr>
              <a:t>  Team Members: </a:t>
            </a: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70C0"/>
              </a:solidFill>
              <a:latin typeface="Arial"/>
              <a:ea typeface="Arial"/>
              <a:cs typeface="Arial"/>
              <a:sym typeface="Arial"/>
            </a:endParaRPr>
          </a:p>
          <a:p>
            <a:pPr marL="0" marR="0" lvl="0" indent="457200" algn="l" rtl="0">
              <a:lnSpc>
                <a:spcPct val="100000"/>
              </a:lnSpc>
              <a:spcBef>
                <a:spcPts val="0"/>
              </a:spcBef>
              <a:spcAft>
                <a:spcPts val="0"/>
              </a:spcAft>
              <a:buClr>
                <a:srgbClr val="000000"/>
              </a:buClr>
              <a:buSzPts val="2400"/>
              <a:buFont typeface="Arial"/>
              <a:buNone/>
            </a:pPr>
            <a:r>
              <a:rPr lang="en-US" sz="2400" b="0" i="0" u="none" strike="noStrike" cap="none" dirty="0">
                <a:solidFill>
                  <a:srgbClr val="0070C0"/>
                </a:solidFill>
                <a:latin typeface="Arial"/>
                <a:ea typeface="Arial"/>
                <a:cs typeface="Arial"/>
                <a:sym typeface="Arial"/>
              </a:rPr>
              <a:t>Shiva</a:t>
            </a:r>
            <a:r>
              <a:rPr lang="en-US" sz="2400" dirty="0">
                <a:solidFill>
                  <a:srgbClr val="0070C0"/>
                </a:solidFill>
              </a:rPr>
              <a:t>ni C </a:t>
            </a:r>
            <a:r>
              <a:rPr lang="en-US" sz="2400" dirty="0" err="1">
                <a:solidFill>
                  <a:srgbClr val="0070C0"/>
                </a:solidFill>
              </a:rPr>
              <a:t>Guranalli</a:t>
            </a:r>
            <a:r>
              <a:rPr lang="en-US" sz="2400" dirty="0">
                <a:solidFill>
                  <a:srgbClr val="0070C0"/>
                </a:solidFill>
              </a:rPr>
              <a:t>        		502         01FE19BCS265</a:t>
            </a:r>
            <a:endParaRPr sz="2400" b="0" i="0" u="none" strike="noStrike" cap="none" dirty="0">
              <a:solidFill>
                <a:srgbClr val="0070C0"/>
              </a:solidFill>
              <a:latin typeface="Arial"/>
              <a:ea typeface="Arial"/>
              <a:cs typeface="Arial"/>
              <a:sym typeface="Arial"/>
            </a:endParaRPr>
          </a:p>
          <a:p>
            <a:pPr marL="0" marR="0" lvl="0" indent="457200" algn="l" rtl="0">
              <a:lnSpc>
                <a:spcPct val="100000"/>
              </a:lnSpc>
              <a:spcBef>
                <a:spcPts val="0"/>
              </a:spcBef>
              <a:spcAft>
                <a:spcPts val="0"/>
              </a:spcAft>
              <a:buClr>
                <a:srgbClr val="000000"/>
              </a:buClr>
              <a:buSzPts val="2400"/>
              <a:buFont typeface="Arial"/>
              <a:buNone/>
            </a:pPr>
            <a:r>
              <a:rPr lang="en-US" sz="2400" dirty="0">
                <a:solidFill>
                  <a:srgbClr val="0070C0"/>
                </a:solidFill>
              </a:rPr>
              <a:t>Madhura Nagaraj Nayak		517         01FE19BCS285</a:t>
            </a:r>
            <a:endParaRPr sz="2400" dirty="0">
              <a:solidFill>
                <a:srgbClr val="0070C0"/>
              </a:solidFill>
            </a:endParaRPr>
          </a:p>
          <a:p>
            <a:pPr marL="0" marR="0" lvl="0" indent="457200" algn="l" rtl="0">
              <a:lnSpc>
                <a:spcPct val="100000"/>
              </a:lnSpc>
              <a:spcBef>
                <a:spcPts val="0"/>
              </a:spcBef>
              <a:spcAft>
                <a:spcPts val="0"/>
              </a:spcAft>
              <a:buClr>
                <a:srgbClr val="000000"/>
              </a:buClr>
              <a:buSzPts val="2400"/>
              <a:buFont typeface="Arial"/>
              <a:buNone/>
            </a:pPr>
            <a:r>
              <a:rPr lang="en-US" sz="2400" dirty="0">
                <a:solidFill>
                  <a:srgbClr val="0070C0"/>
                </a:solidFill>
              </a:rPr>
              <a:t>Soumya </a:t>
            </a:r>
            <a:r>
              <a:rPr lang="en-US" sz="2400" dirty="0" err="1">
                <a:solidFill>
                  <a:srgbClr val="0070C0"/>
                </a:solidFill>
              </a:rPr>
              <a:t>Jakkali</a:t>
            </a:r>
            <a:r>
              <a:rPr lang="en-US" sz="2400" dirty="0">
                <a:solidFill>
                  <a:srgbClr val="0070C0"/>
                </a:solidFill>
              </a:rPr>
              <a:t>              		520         01FE19BCS288</a:t>
            </a:r>
            <a:endParaRPr sz="2400" dirty="0">
              <a:solidFill>
                <a:srgbClr val="0070C0"/>
              </a:solidFill>
            </a:endParaRPr>
          </a:p>
          <a:p>
            <a:pPr marL="0" marR="0" lvl="0" indent="457200" algn="l" rtl="0">
              <a:lnSpc>
                <a:spcPct val="100000"/>
              </a:lnSpc>
              <a:spcBef>
                <a:spcPts val="0"/>
              </a:spcBef>
              <a:spcAft>
                <a:spcPts val="0"/>
              </a:spcAft>
              <a:buClr>
                <a:srgbClr val="000000"/>
              </a:buClr>
              <a:buSzPts val="2400"/>
              <a:buFont typeface="Arial"/>
              <a:buNone/>
            </a:pPr>
            <a:r>
              <a:rPr lang="en-US" sz="2400" dirty="0" err="1">
                <a:solidFill>
                  <a:srgbClr val="0070C0"/>
                </a:solidFill>
              </a:rPr>
              <a:t>Supriya</a:t>
            </a:r>
            <a:r>
              <a:rPr lang="en-US" sz="2400" dirty="0">
                <a:solidFill>
                  <a:srgbClr val="0070C0"/>
                </a:solidFill>
              </a:rPr>
              <a:t> </a:t>
            </a:r>
            <a:r>
              <a:rPr lang="en-US" sz="2400" dirty="0" err="1">
                <a:solidFill>
                  <a:srgbClr val="0070C0"/>
                </a:solidFill>
              </a:rPr>
              <a:t>Khemalapure</a:t>
            </a:r>
            <a:r>
              <a:rPr lang="en-US" sz="2400" dirty="0">
                <a:solidFill>
                  <a:srgbClr val="0070C0"/>
                </a:solidFill>
              </a:rPr>
              <a:t>    		522         01FE19BCS290</a:t>
            </a:r>
            <a:endParaRPr sz="2400" dirty="0">
              <a:solidFill>
                <a:srgbClr val="0070C0"/>
              </a:solidFill>
            </a:endParaRPr>
          </a:p>
          <a:p>
            <a:pPr marL="0" marR="0" lvl="0" indent="0" algn="l" rtl="0">
              <a:lnSpc>
                <a:spcPct val="100000"/>
              </a:lnSpc>
              <a:spcBef>
                <a:spcPts val="0"/>
              </a:spcBef>
              <a:spcAft>
                <a:spcPts val="0"/>
              </a:spcAft>
              <a:buClr>
                <a:srgbClr val="000000"/>
              </a:buClr>
              <a:buSzPts val="2400"/>
              <a:buFont typeface="Arial"/>
              <a:buNone/>
            </a:pPr>
            <a:endParaRPr sz="2400" dirty="0">
              <a:solidFill>
                <a:srgbClr val="0070C0"/>
              </a:solidFil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0070C0"/>
                </a:solidFill>
                <a:latin typeface="Arial"/>
                <a:ea typeface="Arial"/>
                <a:cs typeface="Arial"/>
                <a:sym typeface="Arial"/>
              </a:rPr>
              <a:t>  Guide :  </a:t>
            </a:r>
            <a:r>
              <a:rPr lang="en-US" sz="2400" dirty="0">
                <a:solidFill>
                  <a:srgbClr val="0070C0"/>
                </a:solidFill>
              </a:rPr>
              <a:t>Dr. P.G Sunitha Hiremath</a:t>
            </a:r>
            <a:endParaRPr sz="500" b="0" i="0" u="none" strike="noStrike" cap="none" dirty="0">
              <a:solidFill>
                <a:srgbClr val="0070C0"/>
              </a:solidFill>
              <a:latin typeface="Arial"/>
              <a:ea typeface="Arial"/>
              <a:cs typeface="Arial"/>
              <a:sym typeface="Aria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53"/>
          <p:cNvSpPr txBox="1">
            <a:spLocks noGrp="1"/>
          </p:cNvSpPr>
          <p:nvPr>
            <p:ph type="title"/>
          </p:nvPr>
        </p:nvSpPr>
        <p:spPr>
          <a:xfrm>
            <a:off x="311700" y="791156"/>
            <a:ext cx="8520600" cy="10179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111"/>
              <a:buNone/>
            </a:pPr>
            <a:r>
              <a:rPr lang="en-US"/>
              <a:t>Helpline </a:t>
            </a:r>
            <a:endParaRPr/>
          </a:p>
        </p:txBody>
      </p:sp>
      <p:sp>
        <p:nvSpPr>
          <p:cNvPr id="290" name="Google Shape;290;p53"/>
          <p:cNvSpPr txBox="1">
            <a:spLocks noGrp="1"/>
          </p:cNvSpPr>
          <p:nvPr>
            <p:ph type="body" idx="1"/>
          </p:nvPr>
        </p:nvSpPr>
        <p:spPr>
          <a:xfrm>
            <a:off x="311700" y="1749775"/>
            <a:ext cx="8520600" cy="63726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Char char="●"/>
            </a:pPr>
            <a:r>
              <a:rPr lang="en-US"/>
              <a:t>Helpline component helps the people to get contact details of coordinators of SDM camp and other rehabilitation details based on district.</a:t>
            </a:r>
            <a:endParaRPr/>
          </a:p>
          <a:p>
            <a:pPr marL="457200" lvl="0" indent="-342900" algn="just" rtl="0">
              <a:lnSpc>
                <a:spcPct val="115000"/>
              </a:lnSpc>
              <a:spcBef>
                <a:spcPts val="0"/>
              </a:spcBef>
              <a:spcAft>
                <a:spcPts val="0"/>
              </a:spcAft>
              <a:buSzPts val="1800"/>
              <a:buChar char="●"/>
            </a:pPr>
            <a:r>
              <a:rPr lang="en-US"/>
              <a:t>This helps the rural people to findi rehabilitation details very easily.</a:t>
            </a:r>
            <a:endParaRPr/>
          </a:p>
          <a:p>
            <a:pPr marL="457200" lvl="0" indent="-342900" algn="just" rtl="0">
              <a:lnSpc>
                <a:spcPct val="115000"/>
              </a:lnSpc>
              <a:spcBef>
                <a:spcPts val="0"/>
              </a:spcBef>
              <a:spcAft>
                <a:spcPts val="0"/>
              </a:spcAft>
              <a:buSzPts val="1800"/>
              <a:buChar char="●"/>
            </a:pPr>
            <a:r>
              <a:rPr lang="en-US"/>
              <a:t>SDM camps are the one which specially helps rural people to come out of the life as alcoholic and help them to quit drinking and lead sober life.</a:t>
            </a:r>
            <a:endParaRPr/>
          </a:p>
          <a:p>
            <a:pPr marL="457200" lvl="0" indent="-342900" algn="just" rtl="0">
              <a:lnSpc>
                <a:spcPct val="115000"/>
              </a:lnSpc>
              <a:spcBef>
                <a:spcPts val="0"/>
              </a:spcBef>
              <a:spcAft>
                <a:spcPts val="0"/>
              </a:spcAft>
              <a:buSzPts val="1800"/>
              <a:buChar char="●"/>
            </a:pPr>
            <a:r>
              <a:rPr lang="en-US"/>
              <a:t>SDM camps are separately mentioned here as this not only helps the alcoholics to lead sober life but also helps in leading the better life after becoming a sober person.</a:t>
            </a:r>
            <a:endParaRPr/>
          </a:p>
        </p:txBody>
      </p:sp>
      <p:pic>
        <p:nvPicPr>
          <p:cNvPr id="291" name="Google Shape;291;p53"/>
          <p:cNvPicPr preferRelativeResize="0"/>
          <p:nvPr/>
        </p:nvPicPr>
        <p:blipFill rotWithShape="1">
          <a:blip r:embed="rId3">
            <a:alphaModFix/>
          </a:blip>
          <a:srcRect/>
          <a:stretch/>
        </p:blipFill>
        <p:spPr>
          <a:xfrm>
            <a:off x="7901000" y="63633"/>
            <a:ext cx="1151525" cy="1151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54"/>
          <p:cNvSpPr/>
          <p:nvPr/>
        </p:nvSpPr>
        <p:spPr>
          <a:xfrm>
            <a:off x="297712" y="396948"/>
            <a:ext cx="8661900" cy="586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100" b="0" i="0" u="none" strike="noStrike" cap="none">
                <a:solidFill>
                  <a:srgbClr val="000000"/>
                </a:solidFill>
                <a:latin typeface="Arial"/>
                <a:ea typeface="Arial"/>
                <a:cs typeface="Arial"/>
                <a:sym typeface="Arial"/>
              </a:rPr>
              <a:t>Helpline Functionalities</a:t>
            </a:r>
            <a:endParaRPr sz="2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100"/>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800"/>
              <a:buFont typeface="Arial"/>
              <a:buChar char="•"/>
            </a:pPr>
            <a:r>
              <a:rPr lang="en-US" sz="1800" b="0" i="0" u="none" strike="noStrike" cap="none">
                <a:solidFill>
                  <a:srgbClr val="595959"/>
                </a:solidFill>
                <a:latin typeface="Arial"/>
                <a:ea typeface="Arial"/>
                <a:cs typeface="Arial"/>
                <a:sym typeface="Arial"/>
              </a:rPr>
              <a:t>There are two sub parts in helpline in that one is SDM and other one is</a:t>
            </a:r>
            <a:endParaRPr sz="1800" b="0" i="0" u="none" strike="noStrike" cap="none">
              <a:solidFill>
                <a:srgbClr val="595959"/>
              </a:solidFill>
              <a:latin typeface="Arial"/>
              <a:ea typeface="Arial"/>
              <a:cs typeface="Arial"/>
              <a:sym typeface="Arial"/>
            </a:endParaRPr>
          </a:p>
          <a:p>
            <a:pPr marL="0" marR="0" lvl="0" indent="0" algn="just" rtl="0">
              <a:lnSpc>
                <a:spcPct val="100000"/>
              </a:lnSpc>
              <a:spcBef>
                <a:spcPts val="0"/>
              </a:spcBef>
              <a:spcAft>
                <a:spcPts val="0"/>
              </a:spcAft>
              <a:buNone/>
            </a:pPr>
            <a:r>
              <a:rPr lang="en-US" sz="1800">
                <a:solidFill>
                  <a:srgbClr val="595959"/>
                </a:solidFill>
              </a:rPr>
              <a:t>     </a:t>
            </a:r>
            <a:r>
              <a:rPr lang="en-US" sz="1800" b="0" i="0" u="none" strike="noStrike" cap="none">
                <a:solidFill>
                  <a:srgbClr val="595959"/>
                </a:solidFill>
                <a:latin typeface="Arial"/>
                <a:ea typeface="Arial"/>
                <a:cs typeface="Arial"/>
                <a:sym typeface="Arial"/>
              </a:rPr>
              <a:t>other Rehabilitation details.</a:t>
            </a:r>
            <a:endParaRPr/>
          </a:p>
          <a:p>
            <a:pPr marL="285750" marR="0" lvl="0" indent="-285750" algn="just" rtl="0">
              <a:lnSpc>
                <a:spcPct val="100000"/>
              </a:lnSpc>
              <a:spcBef>
                <a:spcPts val="0"/>
              </a:spcBef>
              <a:spcAft>
                <a:spcPts val="0"/>
              </a:spcAft>
              <a:buClr>
                <a:srgbClr val="000000"/>
              </a:buClr>
              <a:buSzPts val="1800"/>
              <a:buFont typeface="Arial"/>
              <a:buChar char="•"/>
            </a:pPr>
            <a:r>
              <a:rPr lang="en-US" sz="1800" b="0" i="0" u="none" strike="noStrike" cap="none">
                <a:solidFill>
                  <a:srgbClr val="595959"/>
                </a:solidFill>
                <a:latin typeface="Arial"/>
                <a:ea typeface="Arial"/>
                <a:cs typeface="Arial"/>
                <a:sym typeface="Arial"/>
              </a:rPr>
              <a:t>On selecting the SDM user gets the list of districts.Selecting any district gives the contact details of the SDM rehabilitation camp coordinator of that district.</a:t>
            </a:r>
            <a:endParaRPr/>
          </a:p>
          <a:p>
            <a:pPr marL="285750" marR="0" lvl="0" indent="-285750" algn="just" rtl="0">
              <a:lnSpc>
                <a:spcPct val="100000"/>
              </a:lnSpc>
              <a:spcBef>
                <a:spcPts val="0"/>
              </a:spcBef>
              <a:spcAft>
                <a:spcPts val="0"/>
              </a:spcAft>
              <a:buClr>
                <a:srgbClr val="000000"/>
              </a:buClr>
              <a:buSzPts val="1800"/>
              <a:buFont typeface="Arial"/>
              <a:buChar char="•"/>
            </a:pPr>
            <a:r>
              <a:rPr lang="en-US" sz="1800" b="0" i="0" u="none" strike="noStrike" cap="none">
                <a:solidFill>
                  <a:srgbClr val="595959"/>
                </a:solidFill>
                <a:latin typeface="Arial"/>
                <a:ea typeface="Arial"/>
                <a:cs typeface="Arial"/>
                <a:sym typeface="Arial"/>
              </a:rPr>
              <a:t>Call button is provided onclick on the button call connects to the coordinator of that district.</a:t>
            </a:r>
            <a:endParaRPr/>
          </a:p>
          <a:p>
            <a:pPr marL="285750" marR="0" lvl="0" indent="-285750" algn="just" rtl="0">
              <a:lnSpc>
                <a:spcPct val="100000"/>
              </a:lnSpc>
              <a:spcBef>
                <a:spcPts val="0"/>
              </a:spcBef>
              <a:spcAft>
                <a:spcPts val="0"/>
              </a:spcAft>
              <a:buClr>
                <a:srgbClr val="000000"/>
              </a:buClr>
              <a:buSzPts val="1800"/>
              <a:buFont typeface="Arial"/>
              <a:buChar char="•"/>
            </a:pPr>
            <a:r>
              <a:rPr lang="en-US" sz="1800" b="0" i="0" u="none" strike="noStrike" cap="none">
                <a:solidFill>
                  <a:srgbClr val="595959"/>
                </a:solidFill>
                <a:latin typeface="Arial"/>
                <a:ea typeface="Arial"/>
                <a:cs typeface="Arial"/>
                <a:sym typeface="Arial"/>
              </a:rPr>
              <a:t>On selecting the other rehabilitation  user gets list of districts. Selecting any one district gives list of the rehabilitation center names in that district. Selecting any one rehab center name gives the address of the rehab center and contact number of that rehab center.User can directly call using call button.</a:t>
            </a:r>
            <a:endParaRPr sz="1400" b="0" i="0" u="none" strike="noStrike" cap="none">
              <a:solidFill>
                <a:srgbClr val="000000"/>
              </a:solidFill>
              <a:latin typeface="Arial"/>
              <a:ea typeface="Arial"/>
              <a:cs typeface="Arial"/>
              <a:sym typeface="Arial"/>
            </a:endParaRPr>
          </a:p>
        </p:txBody>
      </p:sp>
      <p:sp>
        <p:nvSpPr>
          <p:cNvPr id="297" name="Google Shape;297;p54"/>
          <p:cNvSpPr txBox="1"/>
          <p:nvPr/>
        </p:nvSpPr>
        <p:spPr>
          <a:xfrm>
            <a:off x="4004930" y="359143"/>
            <a:ext cx="38631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98" name="Google Shape;298;p54"/>
          <p:cNvPicPr preferRelativeResize="0"/>
          <p:nvPr/>
        </p:nvPicPr>
        <p:blipFill rotWithShape="1">
          <a:blip r:embed="rId3">
            <a:alphaModFix/>
          </a:blip>
          <a:srcRect/>
          <a:stretch/>
        </p:blipFill>
        <p:spPr>
          <a:xfrm>
            <a:off x="7901000" y="63633"/>
            <a:ext cx="1151525" cy="1151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5"/>
          <p:cNvSpPr txBox="1">
            <a:spLocks noGrp="1"/>
          </p:cNvSpPr>
          <p:nvPr>
            <p:ph type="title"/>
          </p:nvPr>
        </p:nvSpPr>
        <p:spPr>
          <a:xfrm>
            <a:off x="311700" y="791156"/>
            <a:ext cx="8520600" cy="10179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br>
              <a:rPr lang="en-US"/>
            </a:br>
            <a:br>
              <a:rPr lang="en-US"/>
            </a:br>
            <a:endParaRPr/>
          </a:p>
        </p:txBody>
      </p:sp>
      <p:sp>
        <p:nvSpPr>
          <p:cNvPr id="304" name="Google Shape;304;p55"/>
          <p:cNvSpPr txBox="1">
            <a:spLocks noGrp="1"/>
          </p:cNvSpPr>
          <p:nvPr>
            <p:ph type="body" idx="1"/>
          </p:nvPr>
        </p:nvSpPr>
        <p:spPr>
          <a:xfrm>
            <a:off x="311700" y="365600"/>
            <a:ext cx="7668300" cy="57264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946"/>
              <a:buNone/>
            </a:pPr>
            <a:r>
              <a:rPr lang="en-US" sz="1900" b="1"/>
              <a:t>Relapse Trigger Avoidance</a:t>
            </a:r>
            <a:endParaRPr sz="1900" b="1"/>
          </a:p>
          <a:p>
            <a:pPr marL="0" lvl="0" indent="0" algn="l" rtl="0">
              <a:lnSpc>
                <a:spcPct val="115000"/>
              </a:lnSpc>
              <a:spcBef>
                <a:spcPts val="0"/>
              </a:spcBef>
              <a:spcAft>
                <a:spcPts val="0"/>
              </a:spcAft>
              <a:buSzPts val="1946"/>
              <a:buNone/>
            </a:pPr>
            <a:endParaRPr sz="1900" b="1"/>
          </a:p>
          <a:p>
            <a:pPr marL="457200" lvl="0" indent="-352167" algn="l" rtl="0">
              <a:lnSpc>
                <a:spcPct val="115000"/>
              </a:lnSpc>
              <a:spcBef>
                <a:spcPts val="0"/>
              </a:spcBef>
              <a:spcAft>
                <a:spcPts val="0"/>
              </a:spcAft>
              <a:buSzPts val="1946"/>
              <a:buChar char="●"/>
            </a:pPr>
            <a:r>
              <a:rPr lang="en-US"/>
              <a:t>Relapse Trigger Avoidance component is helpful for user to avoid the triggers which cause relapse.</a:t>
            </a:r>
            <a:endParaRPr/>
          </a:p>
          <a:p>
            <a:pPr marL="457200" lvl="0" indent="-352167" algn="l" rtl="0">
              <a:lnSpc>
                <a:spcPct val="115000"/>
              </a:lnSpc>
              <a:spcBef>
                <a:spcPts val="0"/>
              </a:spcBef>
              <a:spcAft>
                <a:spcPts val="0"/>
              </a:spcAft>
              <a:buSzPts val="1946"/>
              <a:buChar char="●"/>
            </a:pPr>
            <a:r>
              <a:rPr lang="en-US"/>
              <a:t>It has two parts audios and videos.</a:t>
            </a:r>
            <a:endParaRPr/>
          </a:p>
          <a:p>
            <a:pPr marL="457200" lvl="0" indent="-352167" algn="l" rtl="0">
              <a:lnSpc>
                <a:spcPct val="115000"/>
              </a:lnSpc>
              <a:spcBef>
                <a:spcPts val="0"/>
              </a:spcBef>
              <a:spcAft>
                <a:spcPts val="0"/>
              </a:spcAft>
              <a:buSzPts val="1946"/>
              <a:buChar char="●"/>
            </a:pPr>
            <a:r>
              <a:rPr lang="en-US"/>
              <a:t>Both audios and videos have sub-categories Aatmavalokhana talks, Motivational speeches, prayers and Bhajans.</a:t>
            </a:r>
            <a:endParaRPr/>
          </a:p>
          <a:p>
            <a:pPr marL="457200" lvl="0" indent="-352167" algn="l" rtl="0">
              <a:lnSpc>
                <a:spcPct val="115000"/>
              </a:lnSpc>
              <a:spcBef>
                <a:spcPts val="0"/>
              </a:spcBef>
              <a:spcAft>
                <a:spcPts val="0"/>
              </a:spcAft>
              <a:buSzPts val="1946"/>
              <a:buChar char="●"/>
            </a:pPr>
            <a:r>
              <a:rPr lang="en-US"/>
              <a:t>Aatmavalokana talks is the method used in JJ Vedhike to treat the alcoholics.This talks will help in self analysing.</a:t>
            </a:r>
            <a:endParaRPr/>
          </a:p>
          <a:p>
            <a:pPr marL="457200" lvl="0" indent="-352167" algn="l" rtl="0">
              <a:lnSpc>
                <a:spcPct val="115000"/>
              </a:lnSpc>
              <a:spcBef>
                <a:spcPts val="0"/>
              </a:spcBef>
              <a:spcAft>
                <a:spcPts val="0"/>
              </a:spcAft>
              <a:buSzPts val="1946"/>
              <a:buChar char="●"/>
            </a:pPr>
            <a:r>
              <a:rPr lang="en-US"/>
              <a:t>These audios and videos increases the spirituality, concentration and firmness in the users decision.</a:t>
            </a:r>
            <a:endParaRPr/>
          </a:p>
          <a:p>
            <a:pPr marL="114300" lvl="0" indent="0" algn="l" rtl="0">
              <a:lnSpc>
                <a:spcPct val="115000"/>
              </a:lnSpc>
              <a:spcBef>
                <a:spcPts val="0"/>
              </a:spcBef>
              <a:spcAft>
                <a:spcPts val="0"/>
              </a:spcAft>
              <a:buSzPts val="1946"/>
              <a:buNone/>
            </a:pPr>
            <a:br>
              <a:rPr lang="en-US"/>
            </a:br>
            <a:endParaRPr/>
          </a:p>
        </p:txBody>
      </p:sp>
      <p:pic>
        <p:nvPicPr>
          <p:cNvPr id="305" name="Google Shape;305;p55"/>
          <p:cNvPicPr preferRelativeResize="0"/>
          <p:nvPr/>
        </p:nvPicPr>
        <p:blipFill rotWithShape="1">
          <a:blip r:embed="rId3">
            <a:alphaModFix/>
          </a:blip>
          <a:srcRect/>
          <a:stretch/>
        </p:blipFill>
        <p:spPr>
          <a:xfrm>
            <a:off x="7901000" y="63633"/>
            <a:ext cx="1151525" cy="1151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6"/>
          <p:cNvSpPr txBox="1">
            <a:spLocks noGrp="1"/>
          </p:cNvSpPr>
          <p:nvPr>
            <p:ph type="title"/>
          </p:nvPr>
        </p:nvSpPr>
        <p:spPr>
          <a:xfrm>
            <a:off x="311700" y="791152"/>
            <a:ext cx="8520600" cy="634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Relapse Trigger Avoidance functionalities   </a:t>
            </a:r>
            <a:br>
              <a:rPr lang="en-US"/>
            </a:br>
            <a:br>
              <a:rPr lang="en-US"/>
            </a:br>
            <a:endParaRPr/>
          </a:p>
        </p:txBody>
      </p:sp>
      <p:sp>
        <p:nvSpPr>
          <p:cNvPr id="311" name="Google Shape;311;p56"/>
          <p:cNvSpPr txBox="1">
            <a:spLocks noGrp="1"/>
          </p:cNvSpPr>
          <p:nvPr>
            <p:ph type="body" idx="1"/>
          </p:nvPr>
        </p:nvSpPr>
        <p:spPr>
          <a:xfrm>
            <a:off x="311700" y="1594550"/>
            <a:ext cx="8520600" cy="65277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User shall be provided with Audios and videos option.</a:t>
            </a:r>
            <a:endParaRPr/>
          </a:p>
          <a:p>
            <a:pPr marL="457200" lvl="0" indent="-342900" algn="l" rtl="0">
              <a:lnSpc>
                <a:spcPct val="115000"/>
              </a:lnSpc>
              <a:spcBef>
                <a:spcPts val="0"/>
              </a:spcBef>
              <a:spcAft>
                <a:spcPts val="0"/>
              </a:spcAft>
              <a:buSzPts val="1800"/>
              <a:buChar char="●"/>
            </a:pPr>
            <a:r>
              <a:rPr lang="en-US"/>
              <a:t>User shall be able to view sub-categories in audios and videos.</a:t>
            </a:r>
            <a:endParaRPr/>
          </a:p>
          <a:p>
            <a:pPr marL="457200" lvl="0" indent="-342900" algn="l" rtl="0">
              <a:lnSpc>
                <a:spcPct val="115000"/>
              </a:lnSpc>
              <a:spcBef>
                <a:spcPts val="0"/>
              </a:spcBef>
              <a:spcAft>
                <a:spcPts val="0"/>
              </a:spcAft>
              <a:buSzPts val="1800"/>
              <a:buChar char="●"/>
            </a:pPr>
            <a:r>
              <a:rPr lang="en-US"/>
              <a:t>User shall be able to watch the videos, which is of having play and pause options.</a:t>
            </a:r>
            <a:endParaRPr/>
          </a:p>
          <a:p>
            <a:pPr marL="457200" lvl="0" indent="-342900" algn="l" rtl="0">
              <a:lnSpc>
                <a:spcPct val="115000"/>
              </a:lnSpc>
              <a:spcBef>
                <a:spcPts val="0"/>
              </a:spcBef>
              <a:spcAft>
                <a:spcPts val="0"/>
              </a:spcAft>
              <a:buSzPts val="1800"/>
              <a:buChar char="●"/>
            </a:pPr>
            <a:r>
              <a:rPr lang="en-US"/>
              <a:t>User shall be able to choose the clips based on their interest.</a:t>
            </a:r>
            <a:endParaRPr/>
          </a:p>
          <a:p>
            <a:pPr marL="114300" lvl="0" indent="0" algn="l" rtl="0">
              <a:lnSpc>
                <a:spcPct val="115000"/>
              </a:lnSpc>
              <a:spcBef>
                <a:spcPts val="0"/>
              </a:spcBef>
              <a:spcAft>
                <a:spcPts val="0"/>
              </a:spcAft>
              <a:buSzPts val="1800"/>
              <a:buNone/>
            </a:pPr>
            <a:endParaRPr/>
          </a:p>
        </p:txBody>
      </p:sp>
      <p:pic>
        <p:nvPicPr>
          <p:cNvPr id="312" name="Google Shape;312;p56"/>
          <p:cNvPicPr preferRelativeResize="0"/>
          <p:nvPr/>
        </p:nvPicPr>
        <p:blipFill rotWithShape="1">
          <a:blip r:embed="rId3">
            <a:alphaModFix/>
          </a:blip>
          <a:srcRect/>
          <a:stretch/>
        </p:blipFill>
        <p:spPr>
          <a:xfrm>
            <a:off x="7901000" y="63633"/>
            <a:ext cx="1151525" cy="1151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7"/>
          <p:cNvSpPr txBox="1">
            <a:spLocks noGrp="1"/>
          </p:cNvSpPr>
          <p:nvPr>
            <p:ph type="ctrTitle"/>
          </p:nvPr>
        </p:nvSpPr>
        <p:spPr>
          <a:xfrm>
            <a:off x="-36512" y="-24696"/>
            <a:ext cx="9180512" cy="71739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b="1" u="sng"/>
              <a:t>Proposed system / Solution</a:t>
            </a:r>
            <a:endParaRPr sz="3200" b="1"/>
          </a:p>
        </p:txBody>
      </p:sp>
      <p:sp>
        <p:nvSpPr>
          <p:cNvPr id="319" name="Google Shape;319;p57"/>
          <p:cNvSpPr txBox="1"/>
          <p:nvPr/>
        </p:nvSpPr>
        <p:spPr>
          <a:xfrm>
            <a:off x="0" y="769950"/>
            <a:ext cx="9144000" cy="6003000"/>
          </a:xfrm>
          <a:prstGeom prst="rect">
            <a:avLst/>
          </a:prstGeom>
          <a:solidFill>
            <a:srgbClr val="FFD966"/>
          </a:solid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1600"/>
              <a:buFont typeface="Arial"/>
              <a:buChar char="•"/>
            </a:pPr>
            <a:r>
              <a:rPr lang="en-US" sz="1600" b="1" u="sng">
                <a:solidFill>
                  <a:schemeClr val="dk1"/>
                </a:solidFill>
                <a:latin typeface="Calibri"/>
                <a:ea typeface="Calibri"/>
                <a:cs typeface="Calibri"/>
                <a:sym typeface="Calibri"/>
              </a:rPr>
              <a:t> </a:t>
            </a:r>
            <a:r>
              <a:rPr lang="en-US" sz="1600" b="1" i="0" u="sng" strike="noStrike" cap="none">
                <a:solidFill>
                  <a:schemeClr val="dk1"/>
                </a:solidFill>
                <a:latin typeface="Calibri"/>
                <a:ea typeface="Calibri"/>
                <a:cs typeface="Calibri"/>
                <a:sym typeface="Calibri"/>
              </a:rPr>
              <a:t>Block Diagram </a:t>
            </a:r>
            <a:r>
              <a:rPr lang="en-US" sz="1600" b="0" i="0" u="none" strike="noStrike" cap="none">
                <a:solidFill>
                  <a:schemeClr val="dk1"/>
                </a:solidFill>
                <a:latin typeface="Calibri"/>
                <a:ea typeface="Calibri"/>
                <a:cs typeface="Calibri"/>
                <a:sym typeface="Calibri"/>
              </a:rPr>
              <a:t>:  Flow of solution</a:t>
            </a: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p:txBody>
      </p:sp>
      <p:pic>
        <p:nvPicPr>
          <p:cNvPr id="320" name="Google Shape;320;p57"/>
          <p:cNvPicPr preferRelativeResize="0"/>
          <p:nvPr/>
        </p:nvPicPr>
        <p:blipFill rotWithShape="1">
          <a:blip r:embed="rId3">
            <a:alphaModFix/>
          </a:blip>
          <a:srcRect l="8990" t="5258" r="5143"/>
          <a:stretch/>
        </p:blipFill>
        <p:spPr>
          <a:xfrm>
            <a:off x="56450" y="1171225"/>
            <a:ext cx="8988776" cy="5601725"/>
          </a:xfrm>
          <a:prstGeom prst="rect">
            <a:avLst/>
          </a:prstGeom>
          <a:noFill/>
          <a:ln>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8"/>
          <p:cNvSpPr txBox="1">
            <a:spLocks noGrp="1"/>
          </p:cNvSpPr>
          <p:nvPr>
            <p:ph type="ctrTitle"/>
          </p:nvPr>
        </p:nvSpPr>
        <p:spPr>
          <a:xfrm>
            <a:off x="1143000" y="372773"/>
            <a:ext cx="6858000" cy="5445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MVVM Architecture</a:t>
            </a:r>
            <a:endParaRPr/>
          </a:p>
        </p:txBody>
      </p:sp>
      <p:sp>
        <p:nvSpPr>
          <p:cNvPr id="327" name="Google Shape;327;p58"/>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US"/>
              <a:t>15</a:t>
            </a:fld>
            <a:endParaRPr/>
          </a:p>
        </p:txBody>
      </p:sp>
      <p:pic>
        <p:nvPicPr>
          <p:cNvPr id="328" name="Google Shape;328;p58"/>
          <p:cNvPicPr preferRelativeResize="0"/>
          <p:nvPr/>
        </p:nvPicPr>
        <p:blipFill>
          <a:blip r:embed="rId3">
            <a:alphaModFix/>
          </a:blip>
          <a:stretch>
            <a:fillRect/>
          </a:stretch>
        </p:blipFill>
        <p:spPr>
          <a:xfrm>
            <a:off x="805750" y="990181"/>
            <a:ext cx="7384301" cy="4667019"/>
          </a:xfrm>
          <a:prstGeom prst="rect">
            <a:avLst/>
          </a:prstGeom>
          <a:noFill/>
          <a:ln>
            <a:noFill/>
          </a:ln>
        </p:spPr>
      </p:pic>
      <p:sp>
        <p:nvSpPr>
          <p:cNvPr id="329" name="Google Shape;329;p58"/>
          <p:cNvSpPr txBox="1"/>
          <p:nvPr/>
        </p:nvSpPr>
        <p:spPr>
          <a:xfrm>
            <a:off x="550325" y="5806675"/>
            <a:ext cx="7239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It is best suitable architecture for using new technologies in android development.</a:t>
            </a:r>
            <a:endParaRPr sz="18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9"/>
          <p:cNvSpPr txBox="1">
            <a:spLocks noGrp="1"/>
          </p:cNvSpPr>
          <p:nvPr>
            <p:ph type="ctrTitle"/>
          </p:nvPr>
        </p:nvSpPr>
        <p:spPr>
          <a:xfrm>
            <a:off x="-36512" y="-24696"/>
            <a:ext cx="9180512" cy="71739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b="1" u="sng"/>
              <a:t>Expected Results / measurable Outputs/ </a:t>
            </a:r>
            <a:endParaRPr sz="3200" b="1"/>
          </a:p>
        </p:txBody>
      </p:sp>
      <p:sp>
        <p:nvSpPr>
          <p:cNvPr id="336" name="Google Shape;336;p59"/>
          <p:cNvSpPr txBox="1"/>
          <p:nvPr/>
        </p:nvSpPr>
        <p:spPr>
          <a:xfrm>
            <a:off x="0" y="769951"/>
            <a:ext cx="9144000" cy="5510400"/>
          </a:xfrm>
          <a:prstGeom prst="rect">
            <a:avLst/>
          </a:prstGeom>
          <a:solidFill>
            <a:srgbClr val="FFD966"/>
          </a:solid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1600"/>
              <a:buFont typeface="Arial"/>
              <a:buChar char="•"/>
            </a:pPr>
            <a:r>
              <a:rPr lang="en-US" sz="1600" b="1" i="0" u="sng" strike="noStrike" cap="none">
                <a:solidFill>
                  <a:schemeClr val="dk1"/>
                </a:solidFill>
                <a:latin typeface="Calibri"/>
                <a:ea typeface="Calibri"/>
                <a:cs typeface="Calibri"/>
                <a:sym typeface="Calibri"/>
              </a:rPr>
              <a:t>Key performance indicators </a:t>
            </a:r>
            <a:r>
              <a:rPr lang="en-US" sz="1600" b="0" i="0" u="none" strike="noStrike" cap="none">
                <a:solidFill>
                  <a:schemeClr val="dk1"/>
                </a:solidFill>
                <a:latin typeface="Calibri"/>
                <a:ea typeface="Calibri"/>
                <a:cs typeface="Calibri"/>
                <a:sym typeface="Calibri"/>
              </a:rPr>
              <a:t>:</a:t>
            </a: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p:txBody>
      </p:sp>
      <p:pic>
        <p:nvPicPr>
          <p:cNvPr id="337" name="Google Shape;337;p59"/>
          <p:cNvPicPr preferRelativeResize="0"/>
          <p:nvPr/>
        </p:nvPicPr>
        <p:blipFill>
          <a:blip r:embed="rId3">
            <a:alphaModFix/>
          </a:blip>
          <a:stretch>
            <a:fillRect/>
          </a:stretch>
        </p:blipFill>
        <p:spPr>
          <a:xfrm>
            <a:off x="239525" y="1232925"/>
            <a:ext cx="2521325" cy="4956924"/>
          </a:xfrm>
          <a:prstGeom prst="rect">
            <a:avLst/>
          </a:prstGeom>
          <a:noFill/>
          <a:ln>
            <a:noFill/>
          </a:ln>
        </p:spPr>
      </p:pic>
      <p:pic>
        <p:nvPicPr>
          <p:cNvPr id="338" name="Google Shape;338;p59"/>
          <p:cNvPicPr preferRelativeResize="0"/>
          <p:nvPr/>
        </p:nvPicPr>
        <p:blipFill>
          <a:blip r:embed="rId4">
            <a:alphaModFix/>
          </a:blip>
          <a:stretch>
            <a:fillRect/>
          </a:stretch>
        </p:blipFill>
        <p:spPr>
          <a:xfrm>
            <a:off x="3280313" y="1232925"/>
            <a:ext cx="2583375" cy="4956924"/>
          </a:xfrm>
          <a:prstGeom prst="rect">
            <a:avLst/>
          </a:prstGeom>
          <a:noFill/>
          <a:ln>
            <a:noFill/>
          </a:ln>
        </p:spPr>
      </p:pic>
      <p:pic>
        <p:nvPicPr>
          <p:cNvPr id="339" name="Google Shape;339;p59"/>
          <p:cNvPicPr preferRelativeResize="0"/>
          <p:nvPr/>
        </p:nvPicPr>
        <p:blipFill>
          <a:blip r:embed="rId5">
            <a:alphaModFix/>
          </a:blip>
          <a:stretch>
            <a:fillRect/>
          </a:stretch>
        </p:blipFill>
        <p:spPr>
          <a:xfrm>
            <a:off x="6383150" y="1232923"/>
            <a:ext cx="2685226" cy="4956924"/>
          </a:xfrm>
          <a:prstGeom prst="rect">
            <a:avLst/>
          </a:prstGeom>
          <a:noFill/>
          <a:ln>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60"/>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US"/>
              <a:t>17</a:t>
            </a:fld>
            <a:endParaRPr/>
          </a:p>
        </p:txBody>
      </p:sp>
      <p:sp>
        <p:nvSpPr>
          <p:cNvPr id="346" name="Google Shape;346;p60"/>
          <p:cNvSpPr txBox="1"/>
          <p:nvPr/>
        </p:nvSpPr>
        <p:spPr>
          <a:xfrm>
            <a:off x="0" y="62973"/>
            <a:ext cx="9144000" cy="6711000"/>
          </a:xfrm>
          <a:prstGeom prst="rect">
            <a:avLst/>
          </a:prstGeom>
          <a:solidFill>
            <a:srgbClr val="FFD966"/>
          </a:solidFill>
          <a:ln>
            <a:noFill/>
          </a:ln>
        </p:spPr>
        <p:txBody>
          <a:bodyPr spcFirstLastPara="1" wrap="square" lIns="91425" tIns="45700" rIns="91425" bIns="45700" anchor="t" anchorCtr="0">
            <a:spAutoFit/>
          </a:bodyPr>
          <a:lstStyle/>
          <a:p>
            <a:pPr marL="0" lvl="0" indent="0" algn="just" rtl="0">
              <a:spcBef>
                <a:spcPts val="0"/>
              </a:spcBef>
              <a:spcAft>
                <a:spcPts val="0"/>
              </a:spcAft>
              <a:buNone/>
            </a:pPr>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p:txBody>
      </p:sp>
      <p:pic>
        <p:nvPicPr>
          <p:cNvPr id="347" name="Google Shape;347;p60"/>
          <p:cNvPicPr preferRelativeResize="0"/>
          <p:nvPr/>
        </p:nvPicPr>
        <p:blipFill>
          <a:blip r:embed="rId3">
            <a:alphaModFix/>
          </a:blip>
          <a:stretch>
            <a:fillRect/>
          </a:stretch>
        </p:blipFill>
        <p:spPr>
          <a:xfrm>
            <a:off x="0" y="225525"/>
            <a:ext cx="2947339" cy="6385901"/>
          </a:xfrm>
          <a:prstGeom prst="rect">
            <a:avLst/>
          </a:prstGeom>
          <a:noFill/>
          <a:ln>
            <a:noFill/>
          </a:ln>
        </p:spPr>
      </p:pic>
      <p:pic>
        <p:nvPicPr>
          <p:cNvPr id="348" name="Google Shape;348;p60"/>
          <p:cNvPicPr preferRelativeResize="0"/>
          <p:nvPr/>
        </p:nvPicPr>
        <p:blipFill rotWithShape="1">
          <a:blip r:embed="rId4">
            <a:alphaModFix/>
          </a:blip>
          <a:srcRect l="9"/>
          <a:stretch/>
        </p:blipFill>
        <p:spPr>
          <a:xfrm>
            <a:off x="3142000" y="225513"/>
            <a:ext cx="2947350" cy="6343524"/>
          </a:xfrm>
          <a:prstGeom prst="rect">
            <a:avLst/>
          </a:prstGeom>
          <a:noFill/>
          <a:ln>
            <a:noFill/>
          </a:ln>
        </p:spPr>
      </p:pic>
      <p:pic>
        <p:nvPicPr>
          <p:cNvPr id="349" name="Google Shape;349;p60"/>
          <p:cNvPicPr preferRelativeResize="0"/>
          <p:nvPr/>
        </p:nvPicPr>
        <p:blipFill>
          <a:blip r:embed="rId5">
            <a:alphaModFix/>
          </a:blip>
          <a:stretch>
            <a:fillRect/>
          </a:stretch>
        </p:blipFill>
        <p:spPr>
          <a:xfrm>
            <a:off x="6284000" y="204325"/>
            <a:ext cx="2786100" cy="63859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61"/>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US"/>
              <a:t>18</a:t>
            </a:fld>
            <a:endParaRPr/>
          </a:p>
        </p:txBody>
      </p:sp>
      <p:sp>
        <p:nvSpPr>
          <p:cNvPr id="356" name="Google Shape;356;p61"/>
          <p:cNvSpPr txBox="1"/>
          <p:nvPr/>
        </p:nvSpPr>
        <p:spPr>
          <a:xfrm>
            <a:off x="0" y="62973"/>
            <a:ext cx="9144000" cy="6772500"/>
          </a:xfrm>
          <a:prstGeom prst="rect">
            <a:avLst/>
          </a:prstGeom>
          <a:solidFill>
            <a:srgbClr val="FFD966"/>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endParaRPr>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a:solidFill>
                <a:schemeClr val="dk1"/>
              </a:solidFill>
            </a:endParaRPr>
          </a:p>
        </p:txBody>
      </p:sp>
      <p:pic>
        <p:nvPicPr>
          <p:cNvPr id="357" name="Google Shape;357;p61"/>
          <p:cNvPicPr preferRelativeResize="0"/>
          <p:nvPr/>
        </p:nvPicPr>
        <p:blipFill>
          <a:blip r:embed="rId3">
            <a:alphaModFix/>
          </a:blip>
          <a:stretch>
            <a:fillRect/>
          </a:stretch>
        </p:blipFill>
        <p:spPr>
          <a:xfrm>
            <a:off x="6219925" y="113450"/>
            <a:ext cx="2786100" cy="6620299"/>
          </a:xfrm>
          <a:prstGeom prst="rect">
            <a:avLst/>
          </a:prstGeom>
          <a:noFill/>
          <a:ln>
            <a:noFill/>
          </a:ln>
        </p:spPr>
      </p:pic>
      <p:pic>
        <p:nvPicPr>
          <p:cNvPr id="358" name="Google Shape;358;p61"/>
          <p:cNvPicPr preferRelativeResize="0"/>
          <p:nvPr/>
        </p:nvPicPr>
        <p:blipFill>
          <a:blip r:embed="rId4">
            <a:alphaModFix/>
          </a:blip>
          <a:stretch>
            <a:fillRect/>
          </a:stretch>
        </p:blipFill>
        <p:spPr>
          <a:xfrm>
            <a:off x="128800" y="118850"/>
            <a:ext cx="2912725" cy="6620299"/>
          </a:xfrm>
          <a:prstGeom prst="rect">
            <a:avLst/>
          </a:prstGeom>
          <a:noFill/>
          <a:ln>
            <a:noFill/>
          </a:ln>
        </p:spPr>
      </p:pic>
      <p:pic>
        <p:nvPicPr>
          <p:cNvPr id="359" name="Google Shape;359;p61"/>
          <p:cNvPicPr preferRelativeResize="0"/>
          <p:nvPr/>
        </p:nvPicPr>
        <p:blipFill>
          <a:blip r:embed="rId5">
            <a:alphaModFix/>
          </a:blip>
          <a:stretch>
            <a:fillRect/>
          </a:stretch>
        </p:blipFill>
        <p:spPr>
          <a:xfrm>
            <a:off x="3174363" y="118850"/>
            <a:ext cx="2912725" cy="66202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62"/>
          <p:cNvSpPr txBox="1">
            <a:spLocks noGrp="1"/>
          </p:cNvSpPr>
          <p:nvPr>
            <p:ph type="ctrTitle"/>
          </p:nvPr>
        </p:nvSpPr>
        <p:spPr>
          <a:xfrm>
            <a:off x="1143000" y="1122363"/>
            <a:ext cx="6858000" cy="2387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endParaRPr/>
          </a:p>
        </p:txBody>
      </p:sp>
      <p:sp>
        <p:nvSpPr>
          <p:cNvPr id="366" name="Google Shape;366;p62"/>
          <p:cNvSpPr txBox="1">
            <a:spLocks noGrp="1"/>
          </p:cNvSpPr>
          <p:nvPr>
            <p:ph type="subTitle" idx="1"/>
          </p:nvPr>
        </p:nvSpPr>
        <p:spPr>
          <a:xfrm>
            <a:off x="1143000" y="3602038"/>
            <a:ext cx="6858000" cy="1655700"/>
          </a:xfrm>
          <a:prstGeom prst="rect">
            <a:avLst/>
          </a:prstGeom>
        </p:spPr>
        <p:txBody>
          <a:bodyPr spcFirstLastPara="1" wrap="square" lIns="91425" tIns="45700" rIns="91425" bIns="45700" anchor="t" anchorCtr="0">
            <a:normAutofit/>
          </a:bodyPr>
          <a:lstStyle/>
          <a:p>
            <a:pPr marL="0" lvl="0" indent="0" algn="ctr" rtl="0">
              <a:spcBef>
                <a:spcPts val="750"/>
              </a:spcBef>
              <a:spcAft>
                <a:spcPts val="0"/>
              </a:spcAft>
              <a:buNone/>
            </a:pPr>
            <a:endParaRPr/>
          </a:p>
        </p:txBody>
      </p:sp>
      <p:sp>
        <p:nvSpPr>
          <p:cNvPr id="367" name="Google Shape;367;p62"/>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US"/>
              <a:t>19</a:t>
            </a:fld>
            <a:endParaRPr/>
          </a:p>
        </p:txBody>
      </p:sp>
      <p:sp>
        <p:nvSpPr>
          <p:cNvPr id="368" name="Google Shape;368;p62"/>
          <p:cNvSpPr txBox="1"/>
          <p:nvPr/>
        </p:nvSpPr>
        <p:spPr>
          <a:xfrm>
            <a:off x="0" y="88250"/>
            <a:ext cx="9144000" cy="6741900"/>
          </a:xfrm>
          <a:prstGeom prst="rect">
            <a:avLst/>
          </a:prstGeom>
          <a:solidFill>
            <a:srgbClr val="FFD966"/>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p:txBody>
      </p:sp>
      <p:pic>
        <p:nvPicPr>
          <p:cNvPr id="369" name="Google Shape;369;p62"/>
          <p:cNvPicPr preferRelativeResize="0"/>
          <p:nvPr/>
        </p:nvPicPr>
        <p:blipFill>
          <a:blip r:embed="rId3">
            <a:alphaModFix/>
          </a:blip>
          <a:stretch>
            <a:fillRect/>
          </a:stretch>
        </p:blipFill>
        <p:spPr>
          <a:xfrm>
            <a:off x="122025" y="159575"/>
            <a:ext cx="2786100" cy="6569050"/>
          </a:xfrm>
          <a:prstGeom prst="rect">
            <a:avLst/>
          </a:prstGeom>
          <a:noFill/>
          <a:ln>
            <a:noFill/>
          </a:ln>
        </p:spPr>
      </p:pic>
      <p:pic>
        <p:nvPicPr>
          <p:cNvPr id="370" name="Google Shape;370;p62"/>
          <p:cNvPicPr preferRelativeResize="0"/>
          <p:nvPr/>
        </p:nvPicPr>
        <p:blipFill>
          <a:blip r:embed="rId4">
            <a:alphaModFix/>
          </a:blip>
          <a:stretch>
            <a:fillRect/>
          </a:stretch>
        </p:blipFill>
        <p:spPr>
          <a:xfrm>
            <a:off x="3024188" y="174675"/>
            <a:ext cx="2875075" cy="6569050"/>
          </a:xfrm>
          <a:prstGeom prst="rect">
            <a:avLst/>
          </a:prstGeom>
          <a:noFill/>
          <a:ln>
            <a:noFill/>
          </a:ln>
        </p:spPr>
      </p:pic>
      <p:pic>
        <p:nvPicPr>
          <p:cNvPr id="371" name="Google Shape;371;p62"/>
          <p:cNvPicPr preferRelativeResize="0"/>
          <p:nvPr/>
        </p:nvPicPr>
        <p:blipFill>
          <a:blip r:embed="rId5">
            <a:alphaModFix/>
          </a:blip>
          <a:stretch>
            <a:fillRect/>
          </a:stretch>
        </p:blipFill>
        <p:spPr>
          <a:xfrm>
            <a:off x="6049125" y="159575"/>
            <a:ext cx="2992351" cy="65388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1"/>
          <p:cNvSpPr txBox="1"/>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en-US" sz="2800">
                <a:solidFill>
                  <a:srgbClr val="000000"/>
                </a:solidFill>
              </a:rPr>
              <a:t>Problem Statement</a:t>
            </a:r>
            <a:endParaRPr sz="2800">
              <a:solidFill>
                <a:srgbClr val="000000"/>
              </a:solidFill>
            </a:endParaRPr>
          </a:p>
        </p:txBody>
      </p:sp>
      <p:sp>
        <p:nvSpPr>
          <p:cNvPr id="201" name="Google Shape;201;p41"/>
          <p:cNvSpPr txBox="1"/>
          <p:nvPr/>
        </p:nvSpPr>
        <p:spPr>
          <a:xfrm>
            <a:off x="311700" y="1638233"/>
            <a:ext cx="8520600" cy="4555200"/>
          </a:xfrm>
          <a:prstGeom prst="rect">
            <a:avLst/>
          </a:prstGeom>
          <a:noFill/>
          <a:ln>
            <a:noFill/>
          </a:ln>
        </p:spPr>
        <p:txBody>
          <a:bodyPr spcFirstLastPara="1" wrap="square" lIns="91425" tIns="91425" rIns="91425" bIns="91425" anchor="t" anchorCtr="0">
            <a:normAutofit/>
          </a:bodyPr>
          <a:lstStyle/>
          <a:p>
            <a:pPr marL="457200" lvl="0" indent="-334327" algn="just" rtl="0">
              <a:lnSpc>
                <a:spcPct val="115000"/>
              </a:lnSpc>
              <a:spcBef>
                <a:spcPts val="0"/>
              </a:spcBef>
              <a:spcAft>
                <a:spcPts val="0"/>
              </a:spcAft>
              <a:buClr>
                <a:srgbClr val="595959"/>
              </a:buClr>
              <a:buSzPts val="1800"/>
              <a:buChar char="●"/>
            </a:pPr>
            <a:r>
              <a:rPr lang="en-US" sz="1800">
                <a:solidFill>
                  <a:srgbClr val="595959"/>
                </a:solidFill>
              </a:rPr>
              <a:t>Develop an android application that helps people to find a way to avoid alcohol, calculate their risk level, find information regarding rehabilitation camps, helpline numbers, trigger avoidance techniques and track their sober days.</a:t>
            </a:r>
            <a:endParaRPr sz="1800">
              <a:solidFill>
                <a:srgbClr val="595959"/>
              </a:solidFill>
            </a:endParaRPr>
          </a:p>
          <a:p>
            <a:pPr marL="457200" lvl="0" indent="0" algn="l" rtl="0">
              <a:lnSpc>
                <a:spcPct val="115000"/>
              </a:lnSpc>
              <a:spcBef>
                <a:spcPts val="1200"/>
              </a:spcBef>
              <a:spcAft>
                <a:spcPts val="0"/>
              </a:spcAft>
              <a:buNone/>
            </a:pPr>
            <a:endParaRPr sz="1800">
              <a:solidFill>
                <a:srgbClr val="595959"/>
              </a:solidFill>
            </a:endParaRPr>
          </a:p>
          <a:p>
            <a:pPr marL="0" lvl="0" indent="0" algn="l" rtl="0">
              <a:lnSpc>
                <a:spcPct val="115000"/>
              </a:lnSpc>
              <a:spcBef>
                <a:spcPts val="1200"/>
              </a:spcBef>
              <a:spcAft>
                <a:spcPts val="0"/>
              </a:spcAft>
              <a:buNone/>
            </a:pPr>
            <a:endParaRPr sz="1800">
              <a:solidFill>
                <a:srgbClr val="595959"/>
              </a:solidFill>
            </a:endParaRPr>
          </a:p>
          <a:p>
            <a:pPr marL="457200" lvl="0" indent="0" algn="l" rtl="0">
              <a:lnSpc>
                <a:spcPct val="115000"/>
              </a:lnSpc>
              <a:spcBef>
                <a:spcPts val="1200"/>
              </a:spcBef>
              <a:spcAft>
                <a:spcPts val="0"/>
              </a:spcAft>
              <a:buNone/>
            </a:pPr>
            <a:endParaRPr sz="1800">
              <a:solidFill>
                <a:srgbClr val="595959"/>
              </a:solidFill>
            </a:endParaRPr>
          </a:p>
          <a:p>
            <a:pPr marL="0" lvl="0" indent="0" algn="l" rtl="0">
              <a:lnSpc>
                <a:spcPct val="115000"/>
              </a:lnSpc>
              <a:spcBef>
                <a:spcPts val="1200"/>
              </a:spcBef>
              <a:spcAft>
                <a:spcPts val="0"/>
              </a:spcAft>
              <a:buNone/>
            </a:pPr>
            <a:endParaRPr sz="1800">
              <a:solidFill>
                <a:srgbClr val="595959"/>
              </a:solidFill>
            </a:endParaRPr>
          </a:p>
          <a:p>
            <a:pPr marL="0" lvl="0" indent="0" algn="l" rtl="0">
              <a:lnSpc>
                <a:spcPct val="115000"/>
              </a:lnSpc>
              <a:spcBef>
                <a:spcPts val="1200"/>
              </a:spcBef>
              <a:spcAft>
                <a:spcPts val="0"/>
              </a:spcAft>
              <a:buNone/>
            </a:pPr>
            <a:endParaRPr sz="1800">
              <a:solidFill>
                <a:srgbClr val="595959"/>
              </a:solidFill>
            </a:endParaRPr>
          </a:p>
          <a:p>
            <a:pPr marL="0" lvl="0" indent="0" algn="l" rtl="0">
              <a:lnSpc>
                <a:spcPct val="115000"/>
              </a:lnSpc>
              <a:spcBef>
                <a:spcPts val="1200"/>
              </a:spcBef>
              <a:spcAft>
                <a:spcPts val="1200"/>
              </a:spcAft>
              <a:buNone/>
            </a:pPr>
            <a:endParaRPr sz="1800">
              <a:solidFill>
                <a:srgbClr val="595959"/>
              </a:solidFill>
            </a:endParaRPr>
          </a:p>
        </p:txBody>
      </p:sp>
      <p:pic>
        <p:nvPicPr>
          <p:cNvPr id="202" name="Google Shape;202;p41"/>
          <p:cNvPicPr preferRelativeResize="0"/>
          <p:nvPr/>
        </p:nvPicPr>
        <p:blipFill rotWithShape="1">
          <a:blip r:embed="rId3">
            <a:alphaModFix/>
          </a:blip>
          <a:srcRect/>
          <a:stretch/>
        </p:blipFill>
        <p:spPr>
          <a:xfrm>
            <a:off x="7738775" y="0"/>
            <a:ext cx="1151525" cy="1151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3"/>
          <p:cNvSpPr txBox="1">
            <a:spLocks noGrp="1"/>
          </p:cNvSpPr>
          <p:nvPr>
            <p:ph type="title"/>
          </p:nvPr>
        </p:nvSpPr>
        <p:spPr>
          <a:xfrm>
            <a:off x="628650" y="365126"/>
            <a:ext cx="78867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Status of Application components</a:t>
            </a:r>
            <a:endParaRPr/>
          </a:p>
        </p:txBody>
      </p:sp>
      <p:sp>
        <p:nvSpPr>
          <p:cNvPr id="378" name="Google Shape;378;p63"/>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US"/>
              <a:t>20</a:t>
            </a:fld>
            <a:endParaRPr/>
          </a:p>
        </p:txBody>
      </p:sp>
      <p:graphicFrame>
        <p:nvGraphicFramePr>
          <p:cNvPr id="379" name="Google Shape;379;p63"/>
          <p:cNvGraphicFramePr/>
          <p:nvPr/>
        </p:nvGraphicFramePr>
        <p:xfrm>
          <a:off x="952500" y="2476500"/>
          <a:ext cx="3000000" cy="3000000"/>
        </p:xfrm>
        <a:graphic>
          <a:graphicData uri="http://schemas.openxmlformats.org/drawingml/2006/table">
            <a:tbl>
              <a:tblPr>
                <a:noFill/>
                <a:tableStyleId>{0B744D57-0298-4028-A39A-E01344C18F55}</a:tableStyleId>
              </a:tblPr>
              <a:tblGrid>
                <a:gridCol w="1463075">
                  <a:extLst>
                    <a:ext uri="{9D8B030D-6E8A-4147-A177-3AD203B41FA5}">
                      <a16:colId xmlns:a16="http://schemas.microsoft.com/office/drawing/2014/main" val="20000"/>
                    </a:ext>
                  </a:extLst>
                </a:gridCol>
                <a:gridCol w="3061750">
                  <a:extLst>
                    <a:ext uri="{9D8B030D-6E8A-4147-A177-3AD203B41FA5}">
                      <a16:colId xmlns:a16="http://schemas.microsoft.com/office/drawing/2014/main" val="20001"/>
                    </a:ext>
                  </a:extLst>
                </a:gridCol>
                <a:gridCol w="271417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US"/>
                        <a:t>Sl.No</a:t>
                      </a:r>
                      <a:endParaRPr/>
                    </a:p>
                  </a:txBody>
                  <a:tcPr marL="91425" marR="91425" marT="91425" marB="91425"/>
                </a:tc>
                <a:tc>
                  <a:txBody>
                    <a:bodyPr/>
                    <a:lstStyle/>
                    <a:p>
                      <a:pPr marL="0" lvl="0" indent="0" algn="ctr" rtl="0">
                        <a:spcBef>
                          <a:spcPts val="0"/>
                        </a:spcBef>
                        <a:spcAft>
                          <a:spcPts val="0"/>
                        </a:spcAft>
                        <a:buNone/>
                      </a:pPr>
                      <a:r>
                        <a:rPr lang="en-US"/>
                        <a:t>Component</a:t>
                      </a:r>
                      <a:endParaRPr/>
                    </a:p>
                  </a:txBody>
                  <a:tcPr marL="91425" marR="91425" marT="91425" marB="91425"/>
                </a:tc>
                <a:tc>
                  <a:txBody>
                    <a:bodyPr/>
                    <a:lstStyle/>
                    <a:p>
                      <a:pPr marL="0" lvl="0" indent="0" algn="ctr" rtl="0">
                        <a:spcBef>
                          <a:spcPts val="0"/>
                        </a:spcBef>
                        <a:spcAft>
                          <a:spcPts val="0"/>
                        </a:spcAft>
                        <a:buNone/>
                      </a:pPr>
                      <a:r>
                        <a:rPr lang="en-US"/>
                        <a:t>Status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ctr" rtl="0">
                        <a:spcBef>
                          <a:spcPts val="0"/>
                        </a:spcBef>
                        <a:spcAft>
                          <a:spcPts val="0"/>
                        </a:spcAft>
                        <a:buNone/>
                      </a:pPr>
                      <a:r>
                        <a:rPr lang="en-US"/>
                        <a:t>Language</a:t>
                      </a:r>
                      <a:endParaRPr/>
                    </a:p>
                  </a:txBody>
                  <a:tcPr marL="91425" marR="91425" marT="91425" marB="91425"/>
                </a:tc>
                <a:tc>
                  <a:txBody>
                    <a:bodyPr/>
                    <a:lstStyle/>
                    <a:p>
                      <a:pPr marL="0" lvl="0" indent="0" algn="ctr" rtl="0">
                        <a:spcBef>
                          <a:spcPts val="0"/>
                        </a:spcBef>
                        <a:spcAft>
                          <a:spcPts val="0"/>
                        </a:spcAft>
                        <a:buNone/>
                      </a:pPr>
                      <a:r>
                        <a:rPr lang="en-US"/>
                        <a:t>Completed</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a:t>2</a:t>
                      </a:r>
                      <a:endParaRPr/>
                    </a:p>
                  </a:txBody>
                  <a:tcPr marL="91425" marR="91425" marT="91425" marB="91425"/>
                </a:tc>
                <a:tc>
                  <a:txBody>
                    <a:bodyPr/>
                    <a:lstStyle/>
                    <a:p>
                      <a:pPr marL="0" lvl="0" indent="0" algn="ctr" rtl="0">
                        <a:spcBef>
                          <a:spcPts val="0"/>
                        </a:spcBef>
                        <a:spcAft>
                          <a:spcPts val="0"/>
                        </a:spcAft>
                        <a:buNone/>
                      </a:pPr>
                      <a:r>
                        <a:rPr lang="en-US"/>
                        <a:t>Login Page</a:t>
                      </a:r>
                      <a:endParaRPr/>
                    </a:p>
                  </a:txBody>
                  <a:tcPr marL="91425" marR="91425" marT="91425" marB="91425"/>
                </a:tc>
                <a:tc>
                  <a:txBody>
                    <a:bodyPr/>
                    <a:lstStyle/>
                    <a:p>
                      <a:pPr marL="0" lvl="0" indent="0" algn="ctr" rtl="0">
                        <a:spcBef>
                          <a:spcPts val="0"/>
                        </a:spcBef>
                        <a:spcAft>
                          <a:spcPts val="0"/>
                        </a:spcAft>
                        <a:buNone/>
                      </a:pPr>
                      <a:r>
                        <a:rPr lang="en-US"/>
                        <a:t>Yet to be completed</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t>3</a:t>
                      </a:r>
                      <a:endParaRPr/>
                    </a:p>
                  </a:txBody>
                  <a:tcPr marL="91425" marR="91425" marT="91425" marB="91425"/>
                </a:tc>
                <a:tc>
                  <a:txBody>
                    <a:bodyPr/>
                    <a:lstStyle/>
                    <a:p>
                      <a:pPr marL="0" lvl="0" indent="0" algn="ctr" rtl="0">
                        <a:spcBef>
                          <a:spcPts val="0"/>
                        </a:spcBef>
                        <a:spcAft>
                          <a:spcPts val="0"/>
                        </a:spcAft>
                        <a:buNone/>
                      </a:pPr>
                      <a:r>
                        <a:rPr lang="en-US"/>
                        <a:t>Risk Tracker</a:t>
                      </a:r>
                      <a:endParaRPr/>
                    </a:p>
                  </a:txBody>
                  <a:tcPr marL="91425" marR="91425" marT="91425" marB="91425"/>
                </a:tc>
                <a:tc>
                  <a:txBody>
                    <a:bodyPr/>
                    <a:lstStyle/>
                    <a:p>
                      <a:pPr marL="0" lvl="0" indent="0" algn="ctr" rtl="0">
                        <a:spcBef>
                          <a:spcPts val="0"/>
                        </a:spcBef>
                        <a:spcAft>
                          <a:spcPts val="0"/>
                        </a:spcAft>
                        <a:buNone/>
                      </a:pPr>
                      <a:r>
                        <a:rPr lang="en-US"/>
                        <a:t>Completed</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t>4</a:t>
                      </a:r>
                      <a:endParaRPr/>
                    </a:p>
                  </a:txBody>
                  <a:tcPr marL="91425" marR="91425" marT="91425" marB="91425"/>
                </a:tc>
                <a:tc>
                  <a:txBody>
                    <a:bodyPr/>
                    <a:lstStyle/>
                    <a:p>
                      <a:pPr marL="0" lvl="0" indent="0" algn="ctr" rtl="0">
                        <a:spcBef>
                          <a:spcPts val="0"/>
                        </a:spcBef>
                        <a:spcAft>
                          <a:spcPts val="0"/>
                        </a:spcAft>
                        <a:buNone/>
                      </a:pPr>
                      <a:r>
                        <a:rPr lang="en-US"/>
                        <a:t>Sobriety Tracker</a:t>
                      </a:r>
                      <a:endParaRPr/>
                    </a:p>
                  </a:txBody>
                  <a:tcPr marL="91425" marR="91425" marT="91425" marB="91425"/>
                </a:tc>
                <a:tc>
                  <a:txBody>
                    <a:bodyPr/>
                    <a:lstStyle/>
                    <a:p>
                      <a:pPr marL="0" lvl="0" indent="0" algn="ctr" rtl="0">
                        <a:spcBef>
                          <a:spcPts val="0"/>
                        </a:spcBef>
                        <a:spcAft>
                          <a:spcPts val="0"/>
                        </a:spcAft>
                        <a:buNone/>
                      </a:pPr>
                      <a:r>
                        <a:rPr lang="en-US"/>
                        <a:t>Completed</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US"/>
                        <a:t>5</a:t>
                      </a:r>
                      <a:endParaRPr/>
                    </a:p>
                  </a:txBody>
                  <a:tcPr marL="91425" marR="91425" marT="91425" marB="91425"/>
                </a:tc>
                <a:tc>
                  <a:txBody>
                    <a:bodyPr/>
                    <a:lstStyle/>
                    <a:p>
                      <a:pPr marL="0" lvl="0" indent="0" algn="ctr" rtl="0">
                        <a:spcBef>
                          <a:spcPts val="0"/>
                        </a:spcBef>
                        <a:spcAft>
                          <a:spcPts val="0"/>
                        </a:spcAft>
                        <a:buNone/>
                      </a:pPr>
                      <a:r>
                        <a:rPr lang="en-US"/>
                        <a:t>Helpline</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Completed</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US"/>
                        <a:t>6</a:t>
                      </a:r>
                      <a:endParaRPr/>
                    </a:p>
                  </a:txBody>
                  <a:tcPr marL="91425" marR="91425" marT="91425" marB="91425"/>
                </a:tc>
                <a:tc>
                  <a:txBody>
                    <a:bodyPr/>
                    <a:lstStyle/>
                    <a:p>
                      <a:pPr marL="0" lvl="0" indent="0" algn="ctr" rtl="0">
                        <a:spcBef>
                          <a:spcPts val="0"/>
                        </a:spcBef>
                        <a:spcAft>
                          <a:spcPts val="0"/>
                        </a:spcAft>
                        <a:buNone/>
                      </a:pPr>
                      <a:r>
                        <a:rPr lang="en-US"/>
                        <a:t>Avoid Relapse</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Completed</a:t>
                      </a:r>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64"/>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US"/>
              <a:t>21</a:t>
            </a:fld>
            <a:endParaRPr/>
          </a:p>
        </p:txBody>
      </p:sp>
      <p:sp>
        <p:nvSpPr>
          <p:cNvPr id="386" name="Google Shape;386;p64"/>
          <p:cNvSpPr txBox="1"/>
          <p:nvPr/>
        </p:nvSpPr>
        <p:spPr>
          <a:xfrm>
            <a:off x="0" y="62976"/>
            <a:ext cx="9144000" cy="6249300"/>
          </a:xfrm>
          <a:prstGeom prst="rect">
            <a:avLst/>
          </a:prstGeom>
          <a:solidFill>
            <a:srgbClr val="FFD966"/>
          </a:solidFill>
          <a:ln>
            <a:noFill/>
          </a:ln>
        </p:spPr>
        <p:txBody>
          <a:bodyPr spcFirstLastPara="1" wrap="square" lIns="91425" tIns="45700" rIns="91425" bIns="45700" anchor="t" anchorCtr="0">
            <a:spAutoFit/>
          </a:bodyPr>
          <a:lstStyle/>
          <a:p>
            <a:pPr marL="285750" lvl="0" indent="-285750" algn="just" rtl="0">
              <a:spcBef>
                <a:spcPts val="0"/>
              </a:spcBef>
              <a:spcAft>
                <a:spcPts val="0"/>
              </a:spcAft>
              <a:buClr>
                <a:schemeClr val="dk1"/>
              </a:buClr>
              <a:buSzPts val="1600"/>
              <a:buChar char="●"/>
            </a:pPr>
            <a:r>
              <a:rPr lang="en-US" sz="1600" b="1" u="sng">
                <a:solidFill>
                  <a:schemeClr val="dk1"/>
                </a:solidFill>
                <a:latin typeface="Calibri"/>
                <a:ea typeface="Calibri"/>
                <a:cs typeface="Calibri"/>
                <a:sym typeface="Calibri"/>
              </a:rPr>
              <a:t>Conclusion </a:t>
            </a:r>
            <a:r>
              <a:rPr lang="en-US" sz="1600">
                <a:solidFill>
                  <a:schemeClr val="dk1"/>
                </a:solidFill>
                <a:latin typeface="Calibri"/>
                <a:ea typeface="Calibri"/>
                <a:cs typeface="Calibri"/>
                <a:sym typeface="Calibri"/>
              </a:rPr>
              <a:t>: </a:t>
            </a:r>
            <a:endParaRPr>
              <a:solidFill>
                <a:schemeClr val="dk1"/>
              </a:solidFill>
            </a:endParaRPr>
          </a:p>
          <a:p>
            <a:pPr marL="0" lvl="0" indent="0" algn="just" rtl="0">
              <a:spcBef>
                <a:spcPts val="0"/>
              </a:spcBef>
              <a:spcAft>
                <a:spcPts val="0"/>
              </a:spcAft>
              <a:buClr>
                <a:schemeClr val="dk1"/>
              </a:buClr>
              <a:buSzPts val="1600"/>
              <a:buFont typeface="Arial"/>
              <a:buNone/>
            </a:pPr>
            <a:r>
              <a:rPr lang="en-US"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marL="457200" lvl="0" indent="-330200" algn="just" rtl="0">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User can get their risk level based on alcohol consumption so that they can take some measures to reduce the consumption of alcohol.</a:t>
            </a:r>
            <a:endParaRPr sz="1600">
              <a:solidFill>
                <a:schemeClr val="dk1"/>
              </a:solidFill>
              <a:latin typeface="Calibri"/>
              <a:ea typeface="Calibri"/>
              <a:cs typeface="Calibri"/>
              <a:sym typeface="Calibri"/>
            </a:endParaRPr>
          </a:p>
          <a:p>
            <a:pPr marL="457200" lvl="0" indent="-330200" algn="just" rtl="0">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User can get their sober days count, so that this count keep them motivated and help to continue the sober life.</a:t>
            </a:r>
            <a:endParaRPr sz="1600">
              <a:solidFill>
                <a:schemeClr val="dk1"/>
              </a:solidFill>
              <a:latin typeface="Calibri"/>
              <a:ea typeface="Calibri"/>
              <a:cs typeface="Calibri"/>
              <a:sym typeface="Calibri"/>
            </a:endParaRPr>
          </a:p>
          <a:p>
            <a:pPr marL="457200" lvl="0" indent="-330200" algn="just" rtl="0">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User can reset the time if he gets relapsed.</a:t>
            </a:r>
            <a:endParaRPr sz="1600">
              <a:solidFill>
                <a:schemeClr val="dk1"/>
              </a:solidFill>
              <a:latin typeface="Calibri"/>
              <a:ea typeface="Calibri"/>
              <a:cs typeface="Calibri"/>
              <a:sym typeface="Calibri"/>
            </a:endParaRPr>
          </a:p>
          <a:p>
            <a:pPr marL="457200" lvl="0" indent="-330200" algn="just" rtl="0">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Most of rural people unaware about rehab center details. So rehab details are given in this app.</a:t>
            </a:r>
            <a:endParaRPr sz="1600">
              <a:solidFill>
                <a:schemeClr val="dk1"/>
              </a:solidFill>
              <a:latin typeface="Calibri"/>
              <a:ea typeface="Calibri"/>
              <a:cs typeface="Calibri"/>
              <a:sym typeface="Calibri"/>
            </a:endParaRPr>
          </a:p>
          <a:p>
            <a:pPr marL="457200" lvl="0" indent="-330200" algn="just" rtl="0">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Suddenly quitting the consumption of alcohol leads to triggers. So some trigger avoidance techniques such as bhajans, aatmavalokan talks, motivational speeches and prayers are provided in the app.</a:t>
            </a:r>
            <a:endParaRPr sz="1600">
              <a:solidFill>
                <a:schemeClr val="dk1"/>
              </a:solidFill>
              <a:latin typeface="Calibri"/>
              <a:ea typeface="Calibri"/>
              <a:cs typeface="Calibri"/>
              <a:sym typeface="Calibri"/>
            </a:endParaRPr>
          </a:p>
          <a:p>
            <a:pPr marL="457200" lvl="0" indent="-330200" algn="just" rtl="0">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This app provides different features which are required for both alcoholics and sober people.</a:t>
            </a:r>
            <a:endParaRPr sz="1600">
              <a:solidFill>
                <a:schemeClr val="dk1"/>
              </a:solidFill>
              <a:latin typeface="Calibri"/>
              <a:ea typeface="Calibri"/>
              <a:cs typeface="Calibri"/>
              <a:sym typeface="Calibri"/>
            </a:endParaRPr>
          </a:p>
          <a:p>
            <a:pPr marL="457200" lvl="0" indent="0" algn="just" rtl="0">
              <a:spcBef>
                <a:spcPts val="0"/>
              </a:spcBef>
              <a:spcAft>
                <a:spcPts val="0"/>
              </a:spcAft>
              <a:buNone/>
            </a:pPr>
            <a:endParaRPr sz="1600">
              <a:solidFill>
                <a:schemeClr val="dk1"/>
              </a:solidFill>
              <a:latin typeface="Calibri"/>
              <a:ea typeface="Calibri"/>
              <a:cs typeface="Calibri"/>
              <a:sym typeface="Calibri"/>
            </a:endParaRPr>
          </a:p>
          <a:p>
            <a:pPr marL="457200" lvl="0" indent="0" algn="just" rtl="0">
              <a:spcBef>
                <a:spcPts val="0"/>
              </a:spcBef>
              <a:spcAft>
                <a:spcPts val="0"/>
              </a:spcAft>
              <a:buNone/>
            </a:pPr>
            <a:endParaRPr sz="1600">
              <a:solidFill>
                <a:schemeClr val="dk1"/>
              </a:solidFill>
              <a:latin typeface="Calibri"/>
              <a:ea typeface="Calibri"/>
              <a:cs typeface="Calibri"/>
              <a:sym typeface="Calibri"/>
            </a:endParaRPr>
          </a:p>
          <a:p>
            <a:pPr marL="457200" lvl="0" indent="0" algn="just" rtl="0">
              <a:spcBef>
                <a:spcPts val="0"/>
              </a:spcBef>
              <a:spcAft>
                <a:spcPts val="0"/>
              </a:spcAft>
              <a:buNone/>
            </a:pPr>
            <a:r>
              <a:rPr lang="en-US"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marL="0" lvl="0" indent="0" algn="just" rtl="0">
              <a:spcBef>
                <a:spcPts val="0"/>
              </a:spcBef>
              <a:spcAft>
                <a:spcPts val="0"/>
              </a:spcAft>
              <a:buNone/>
            </a:pPr>
            <a:endParaRPr sz="1600">
              <a:solidFill>
                <a:schemeClr val="dk1"/>
              </a:solidFill>
              <a:latin typeface="Calibri"/>
              <a:ea typeface="Calibri"/>
              <a:cs typeface="Calibri"/>
              <a:sym typeface="Calibri"/>
            </a:endParaRPr>
          </a:p>
          <a:p>
            <a:pPr marL="457200" lvl="0" indent="0" algn="just" rtl="0">
              <a:spcBef>
                <a:spcPts val="0"/>
              </a:spcBef>
              <a:spcAft>
                <a:spcPts val="0"/>
              </a:spcAft>
              <a:buNone/>
            </a:pPr>
            <a:endParaRPr sz="1600">
              <a:solidFill>
                <a:schemeClr val="dk1"/>
              </a:solidFill>
              <a:latin typeface="Calibri"/>
              <a:ea typeface="Calibri"/>
              <a:cs typeface="Calibri"/>
              <a:sym typeface="Calibri"/>
            </a:endParaRPr>
          </a:p>
          <a:p>
            <a:pPr marL="457200" lvl="0" indent="0" algn="just" rtl="0">
              <a:spcBef>
                <a:spcPts val="0"/>
              </a:spcBef>
              <a:spcAft>
                <a:spcPts val="0"/>
              </a:spcAft>
              <a:buNone/>
            </a:pPr>
            <a:endParaRPr sz="1600">
              <a:solidFill>
                <a:schemeClr val="dk1"/>
              </a:solidFill>
              <a:latin typeface="Calibri"/>
              <a:ea typeface="Calibri"/>
              <a:cs typeface="Calibri"/>
              <a:sym typeface="Calibri"/>
            </a:endParaRPr>
          </a:p>
          <a:p>
            <a:pPr marL="457200" lvl="0" indent="0" algn="just" rtl="0">
              <a:spcBef>
                <a:spcPts val="0"/>
              </a:spcBef>
              <a:spcAft>
                <a:spcPts val="0"/>
              </a:spcAft>
              <a:buNone/>
            </a:pPr>
            <a:endParaRPr sz="1600">
              <a:solidFill>
                <a:schemeClr val="dk1"/>
              </a:solidFill>
              <a:latin typeface="Calibri"/>
              <a:ea typeface="Calibri"/>
              <a:cs typeface="Calibri"/>
              <a:sym typeface="Calibri"/>
            </a:endParaRPr>
          </a:p>
          <a:p>
            <a:pPr marL="457200" lvl="0" indent="0" algn="just" rtl="0">
              <a:spcBef>
                <a:spcPts val="0"/>
              </a:spcBef>
              <a:spcAft>
                <a:spcPts val="0"/>
              </a:spcAft>
              <a:buNone/>
            </a:pPr>
            <a:endParaRPr sz="1600">
              <a:solidFill>
                <a:schemeClr val="dk1"/>
              </a:solidFill>
              <a:latin typeface="Calibri"/>
              <a:ea typeface="Calibri"/>
              <a:cs typeface="Calibri"/>
              <a:sym typeface="Calibri"/>
            </a:endParaRPr>
          </a:p>
          <a:p>
            <a:pPr marL="457200" lvl="0" indent="0" algn="just" rtl="0">
              <a:spcBef>
                <a:spcPts val="0"/>
              </a:spcBef>
              <a:spcAft>
                <a:spcPts val="0"/>
              </a:spcAft>
              <a:buNone/>
            </a:pPr>
            <a:endParaRPr sz="1600">
              <a:solidFill>
                <a:schemeClr val="dk1"/>
              </a:solidFill>
              <a:latin typeface="Calibri"/>
              <a:ea typeface="Calibri"/>
              <a:cs typeface="Calibri"/>
              <a:sym typeface="Calibri"/>
            </a:endParaRPr>
          </a:p>
          <a:p>
            <a:pPr marL="457200" lvl="0" indent="0" algn="just" rtl="0">
              <a:spcBef>
                <a:spcPts val="0"/>
              </a:spcBef>
              <a:spcAft>
                <a:spcPts val="0"/>
              </a:spcAft>
              <a:buNone/>
            </a:pPr>
            <a:endParaRPr sz="1600">
              <a:solidFill>
                <a:schemeClr val="dk1"/>
              </a:solidFill>
              <a:latin typeface="Calibri"/>
              <a:ea typeface="Calibri"/>
              <a:cs typeface="Calibri"/>
              <a:sym typeface="Calibri"/>
            </a:endParaRPr>
          </a:p>
          <a:p>
            <a:pPr marL="457200" lvl="0" indent="0" algn="just" rtl="0">
              <a:spcBef>
                <a:spcPts val="0"/>
              </a:spcBef>
              <a:spcAft>
                <a:spcPts val="0"/>
              </a:spcAft>
              <a:buNone/>
            </a:pPr>
            <a:endParaRPr sz="1600">
              <a:solidFill>
                <a:schemeClr val="dk1"/>
              </a:solidFill>
              <a:latin typeface="Calibri"/>
              <a:ea typeface="Calibri"/>
              <a:cs typeface="Calibri"/>
              <a:sym typeface="Calibri"/>
            </a:endParaRPr>
          </a:p>
          <a:p>
            <a:pPr marL="457200" lvl="0" indent="0" algn="just" rtl="0">
              <a:spcBef>
                <a:spcPts val="0"/>
              </a:spcBef>
              <a:spcAft>
                <a:spcPts val="0"/>
              </a:spcAft>
              <a:buNone/>
            </a:pPr>
            <a:endParaRPr sz="1600">
              <a:solidFill>
                <a:schemeClr val="dk1"/>
              </a:solidFill>
              <a:latin typeface="Calibri"/>
              <a:ea typeface="Calibri"/>
              <a:cs typeface="Calibri"/>
              <a:sym typeface="Calibri"/>
            </a:endParaRPr>
          </a:p>
          <a:p>
            <a:pPr marL="457200" lvl="0" indent="0" algn="just" rtl="0">
              <a:spcBef>
                <a:spcPts val="0"/>
              </a:spcBef>
              <a:spcAft>
                <a:spcPts val="0"/>
              </a:spcAft>
              <a:buNone/>
            </a:pPr>
            <a:endParaRPr sz="1600">
              <a:solidFill>
                <a:schemeClr val="dk1"/>
              </a:solidFill>
              <a:latin typeface="Calibri"/>
              <a:ea typeface="Calibri"/>
              <a:cs typeface="Calibri"/>
              <a:sym typeface="Calibri"/>
            </a:endParaRPr>
          </a:p>
          <a:p>
            <a:pPr marL="457200" lvl="0" indent="0" algn="just" rtl="0">
              <a:spcBef>
                <a:spcPts val="0"/>
              </a:spcBef>
              <a:spcAft>
                <a:spcPts val="0"/>
              </a:spcAft>
              <a:buNone/>
            </a:pPr>
            <a:endParaRPr sz="16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5"/>
          <p:cNvSpPr txBox="1">
            <a:spLocks noGrp="1"/>
          </p:cNvSpPr>
          <p:nvPr>
            <p:ph type="ctrTitle"/>
          </p:nvPr>
        </p:nvSpPr>
        <p:spPr>
          <a:xfrm>
            <a:off x="-36512" y="-24696"/>
            <a:ext cx="9180512" cy="71739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b="1" u="sng"/>
              <a:t>Plan to Complete Project</a:t>
            </a:r>
            <a:endParaRPr sz="3200" b="1"/>
          </a:p>
        </p:txBody>
      </p:sp>
      <p:sp>
        <p:nvSpPr>
          <p:cNvPr id="393" name="Google Shape;393;p65"/>
          <p:cNvSpPr txBox="1"/>
          <p:nvPr/>
        </p:nvSpPr>
        <p:spPr>
          <a:xfrm>
            <a:off x="0" y="664838"/>
            <a:ext cx="9144000" cy="5772000"/>
          </a:xfrm>
          <a:prstGeom prst="rect">
            <a:avLst/>
          </a:prstGeom>
          <a:solidFill>
            <a:srgbClr val="FFD966"/>
          </a:solid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1600"/>
              <a:buFont typeface="Arial"/>
              <a:buChar char="•"/>
            </a:pPr>
            <a:r>
              <a:rPr lang="en-US" sz="1600" b="1" i="0" u="sng" strike="noStrike" cap="none">
                <a:solidFill>
                  <a:schemeClr val="dk1"/>
                </a:solidFill>
                <a:latin typeface="Calibri"/>
                <a:ea typeface="Calibri"/>
                <a:cs typeface="Calibri"/>
                <a:sym typeface="Calibri"/>
              </a:rPr>
              <a:t>Final Probable Deliverables </a:t>
            </a:r>
            <a:r>
              <a:rPr lang="en-US" sz="1600" b="0" i="0" u="none" strike="noStrike" cap="none">
                <a:solidFill>
                  <a:schemeClr val="dk1"/>
                </a:solidFill>
                <a:latin typeface="Calibri"/>
                <a:ea typeface="Calibri"/>
                <a:cs typeface="Calibri"/>
                <a:sym typeface="Calibri"/>
              </a:rPr>
              <a:t>: </a:t>
            </a:r>
            <a:endParaRPr sz="1600" b="0" i="0" u="none" strike="noStrike" cap="none">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None/>
            </a:pPr>
            <a:endParaRPr sz="1600">
              <a:solidFill>
                <a:schemeClr val="dk1"/>
              </a:solidFill>
              <a:latin typeface="Calibri"/>
              <a:ea typeface="Calibri"/>
              <a:cs typeface="Calibri"/>
              <a:sym typeface="Calibri"/>
            </a:endParaRPr>
          </a:p>
          <a:p>
            <a:pPr marL="285750" marR="0" lvl="0" indent="-292100" algn="just" rtl="0">
              <a:lnSpc>
                <a:spcPct val="100000"/>
              </a:lnSpc>
              <a:spcBef>
                <a:spcPts val="0"/>
              </a:spcBef>
              <a:spcAft>
                <a:spcPts val="0"/>
              </a:spcAft>
              <a:buClr>
                <a:schemeClr val="dk1"/>
              </a:buClr>
              <a:buSzPts val="1700"/>
              <a:buFont typeface="Arial"/>
              <a:buChar char="•"/>
            </a:pPr>
            <a:r>
              <a:rPr lang="en-US" sz="1700">
                <a:solidFill>
                  <a:schemeClr val="dk1"/>
                </a:solidFill>
                <a:latin typeface="Calibri"/>
                <a:ea typeface="Calibri"/>
                <a:cs typeface="Calibri"/>
                <a:sym typeface="Calibri"/>
              </a:rPr>
              <a:t>Login page to develop multi-user application.</a:t>
            </a: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285750" marR="0" lvl="0" indent="-285750" algn="just" rtl="0">
              <a:lnSpc>
                <a:spcPct val="100000"/>
              </a:lnSpc>
              <a:spcBef>
                <a:spcPts val="0"/>
              </a:spcBef>
              <a:spcAft>
                <a:spcPts val="0"/>
              </a:spcAft>
              <a:buClr>
                <a:schemeClr val="dk1"/>
              </a:buClr>
              <a:buSzPts val="1600"/>
              <a:buFont typeface="Arial"/>
              <a:buChar char="•"/>
            </a:pPr>
            <a:r>
              <a:rPr lang="en-US" sz="1600" b="1" i="0" u="sng" strike="noStrike" cap="none">
                <a:solidFill>
                  <a:schemeClr val="dk1"/>
                </a:solidFill>
                <a:latin typeface="Calibri"/>
                <a:ea typeface="Calibri"/>
                <a:cs typeface="Calibri"/>
                <a:sym typeface="Calibri"/>
              </a:rPr>
              <a:t>Completion Plan </a:t>
            </a:r>
            <a:r>
              <a:rPr lang="en-US" sz="16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p:txBody>
      </p:sp>
      <p:grpSp>
        <p:nvGrpSpPr>
          <p:cNvPr id="394" name="Google Shape;394;p65"/>
          <p:cNvGrpSpPr/>
          <p:nvPr/>
        </p:nvGrpSpPr>
        <p:grpSpPr>
          <a:xfrm>
            <a:off x="323524" y="2694401"/>
            <a:ext cx="8580214" cy="2447881"/>
            <a:chOff x="0" y="360234"/>
            <a:chExt cx="7344816" cy="2447881"/>
          </a:xfrm>
        </p:grpSpPr>
        <p:sp>
          <p:nvSpPr>
            <p:cNvPr id="395" name="Google Shape;395;p65"/>
            <p:cNvSpPr/>
            <p:nvPr/>
          </p:nvSpPr>
          <p:spPr>
            <a:xfrm rot="5400000">
              <a:off x="4769387" y="-1765019"/>
              <a:ext cx="450175" cy="4700682"/>
            </a:xfrm>
            <a:prstGeom prst="round2SameRect">
              <a:avLst>
                <a:gd name="adj1" fmla="val 16667"/>
                <a:gd name="adj2" fmla="val 0"/>
              </a:avLst>
            </a:prstGeom>
            <a:solidFill>
              <a:srgbClr val="CFDEEF">
                <a:alpha val="89411"/>
              </a:srgbClr>
            </a:solidFill>
            <a:ln w="12700" cap="flat" cmpd="sng">
              <a:solidFill>
                <a:srgbClr val="CFDEEF">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65"/>
            <p:cNvSpPr txBox="1"/>
            <p:nvPr/>
          </p:nvSpPr>
          <p:spPr>
            <a:xfrm>
              <a:off x="2644134" y="382210"/>
              <a:ext cx="4678800" cy="406200"/>
            </a:xfrm>
            <a:prstGeom prst="rect">
              <a:avLst/>
            </a:prstGeom>
            <a:noFill/>
            <a:ln>
              <a:noFill/>
            </a:ln>
          </p:spPr>
          <p:txBody>
            <a:bodyPr spcFirstLastPara="1" wrap="square" lIns="247650" tIns="123825" rIns="247650" bIns="123825" anchor="ctr" anchorCtr="0">
              <a:noAutofit/>
            </a:bodyPr>
            <a:lstStyle/>
            <a:p>
              <a:pPr marL="57150" marR="0" lvl="1" indent="-95250" algn="l" rtl="0">
                <a:lnSpc>
                  <a:spcPct val="90000"/>
                </a:lnSpc>
                <a:spcBef>
                  <a:spcPts val="0"/>
                </a:spcBef>
                <a:spcAft>
                  <a:spcPts val="0"/>
                </a:spcAft>
                <a:buClr>
                  <a:schemeClr val="dk1"/>
                </a:buClr>
                <a:buSzPts val="1600"/>
                <a:buFont typeface="Calibri"/>
                <a:buChar char="•"/>
              </a:pPr>
              <a:r>
                <a:rPr lang="en-US" sz="1600" b="0" i="0" u="none" strike="noStrike" cap="none">
                  <a:solidFill>
                    <a:schemeClr val="dk1"/>
                  </a:solidFill>
                  <a:latin typeface="Calibri"/>
                  <a:ea typeface="Calibri"/>
                  <a:cs typeface="Calibri"/>
                  <a:sym typeface="Calibri"/>
                </a:rPr>
                <a:t> Step 1  login page completion</a:t>
              </a:r>
              <a:endParaRPr sz="1600" b="0" i="0" u="none" strike="noStrike" cap="none">
                <a:solidFill>
                  <a:schemeClr val="dk1"/>
                </a:solidFill>
                <a:latin typeface="Calibri"/>
                <a:ea typeface="Calibri"/>
                <a:cs typeface="Calibri"/>
                <a:sym typeface="Calibri"/>
              </a:endParaRPr>
            </a:p>
            <a:p>
              <a:pPr marL="57150" marR="0" lvl="1" indent="-95250" algn="l" rtl="0">
                <a:lnSpc>
                  <a:spcPct val="90000"/>
                </a:lnSpc>
                <a:spcBef>
                  <a:spcPts val="150"/>
                </a:spcBef>
                <a:spcAft>
                  <a:spcPts val="0"/>
                </a:spcAft>
                <a:buClr>
                  <a:schemeClr val="dk1"/>
                </a:buClr>
                <a:buSzPts val="1600"/>
                <a:buFont typeface="Calibri"/>
                <a:buChar char="•"/>
              </a:pPr>
              <a:r>
                <a:rPr lang="en-US" sz="1600" b="0" i="0" u="none" strike="noStrike" cap="none">
                  <a:solidFill>
                    <a:schemeClr val="dk1"/>
                  </a:solidFill>
                  <a:latin typeface="Calibri"/>
                  <a:ea typeface="Calibri"/>
                  <a:cs typeface="Calibri"/>
                  <a:sym typeface="Calibri"/>
                </a:rPr>
                <a:t> Step 2  risk tracker modification</a:t>
              </a:r>
              <a:endParaRPr sz="1600" b="0" i="0" u="none" strike="noStrike" cap="none">
                <a:solidFill>
                  <a:schemeClr val="dk1"/>
                </a:solidFill>
                <a:latin typeface="Calibri"/>
                <a:ea typeface="Calibri"/>
                <a:cs typeface="Calibri"/>
                <a:sym typeface="Calibri"/>
              </a:endParaRPr>
            </a:p>
          </p:txBody>
        </p:sp>
        <p:sp>
          <p:nvSpPr>
            <p:cNvPr id="397" name="Google Shape;397;p65"/>
            <p:cNvSpPr/>
            <p:nvPr/>
          </p:nvSpPr>
          <p:spPr>
            <a:xfrm>
              <a:off x="0" y="360240"/>
              <a:ext cx="2644133" cy="450162"/>
            </a:xfrm>
            <a:prstGeom prst="roundRect">
              <a:avLst>
                <a:gd name="adj" fmla="val 16667"/>
              </a:avLst>
            </a:prstGeom>
            <a:solidFill>
              <a:srgbClr val="4F81BD"/>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65"/>
            <p:cNvSpPr txBox="1"/>
            <p:nvPr/>
          </p:nvSpPr>
          <p:spPr>
            <a:xfrm>
              <a:off x="21975" y="382215"/>
              <a:ext cx="2600183" cy="406212"/>
            </a:xfrm>
            <a:prstGeom prst="rect">
              <a:avLst/>
            </a:prstGeom>
            <a:no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Week 1 to 2</a:t>
              </a:r>
              <a:endParaRPr sz="1800" b="0" i="0" u="none" strike="noStrike" cap="none">
                <a:solidFill>
                  <a:schemeClr val="lt1"/>
                </a:solidFill>
                <a:latin typeface="Calibri"/>
                <a:ea typeface="Calibri"/>
                <a:cs typeface="Calibri"/>
                <a:sym typeface="Calibri"/>
              </a:endParaRPr>
            </a:p>
          </p:txBody>
        </p:sp>
        <p:sp>
          <p:nvSpPr>
            <p:cNvPr id="399" name="Google Shape;399;p65"/>
            <p:cNvSpPr/>
            <p:nvPr/>
          </p:nvSpPr>
          <p:spPr>
            <a:xfrm rot="5400000">
              <a:off x="4741355" y="-1107835"/>
              <a:ext cx="506238" cy="4700682"/>
            </a:xfrm>
            <a:prstGeom prst="round2SameRect">
              <a:avLst>
                <a:gd name="adj1" fmla="val 16667"/>
                <a:gd name="adj2" fmla="val 0"/>
              </a:avLst>
            </a:prstGeom>
            <a:solidFill>
              <a:srgbClr val="CFDEEF">
                <a:alpha val="89411"/>
              </a:srgbClr>
            </a:solidFill>
            <a:ln w="12700" cap="flat" cmpd="sng">
              <a:solidFill>
                <a:srgbClr val="CFDEEF">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65"/>
            <p:cNvSpPr txBox="1"/>
            <p:nvPr/>
          </p:nvSpPr>
          <p:spPr>
            <a:xfrm>
              <a:off x="2644134" y="1014099"/>
              <a:ext cx="4676100" cy="456900"/>
            </a:xfrm>
            <a:prstGeom prst="rect">
              <a:avLst/>
            </a:prstGeom>
            <a:noFill/>
            <a:ln>
              <a:noFill/>
            </a:ln>
          </p:spPr>
          <p:txBody>
            <a:bodyPr spcFirstLastPara="1" wrap="square" lIns="247650" tIns="123825" rIns="247650" bIns="123825" anchor="ctr" anchorCtr="0">
              <a:noAutofit/>
            </a:bodyPr>
            <a:lstStyle/>
            <a:p>
              <a:pPr marL="57150" marR="0" lvl="1" indent="-57150" algn="l" rtl="0">
                <a:lnSpc>
                  <a:spcPct val="90000"/>
                </a:lnSpc>
                <a:spcBef>
                  <a:spcPts val="0"/>
                </a:spcBef>
                <a:spcAft>
                  <a:spcPts val="0"/>
                </a:spcAft>
                <a:buClr>
                  <a:schemeClr val="dk1"/>
                </a:buClr>
                <a:buSzPts val="1000"/>
                <a:buFont typeface="Calibri"/>
                <a:buChar char="•"/>
              </a:pPr>
              <a:r>
                <a:rPr lang="en-US" sz="1000" b="0" i="0" u="none" strike="noStrike" cap="none">
                  <a:solidFill>
                    <a:schemeClr val="dk1"/>
                  </a:solidFill>
                  <a:latin typeface="Calibri"/>
                  <a:ea typeface="Calibri"/>
                  <a:cs typeface="Calibri"/>
                  <a:sym typeface="Calibri"/>
                </a:rPr>
                <a:t> </a:t>
              </a:r>
              <a:r>
                <a:rPr lang="en-US" sz="1600" b="0" i="0" u="none" strike="noStrike" cap="none">
                  <a:solidFill>
                    <a:schemeClr val="dk1"/>
                  </a:solidFill>
                  <a:latin typeface="Calibri"/>
                  <a:ea typeface="Calibri"/>
                  <a:cs typeface="Calibri"/>
                  <a:sym typeface="Calibri"/>
                </a:rPr>
                <a:t>Step 1  </a:t>
              </a:r>
              <a:r>
                <a:rPr lang="en-US" sz="1600">
                  <a:solidFill>
                    <a:schemeClr val="dk1"/>
                  </a:solidFill>
                  <a:latin typeface="Calibri"/>
                  <a:ea typeface="Calibri"/>
                  <a:cs typeface="Calibri"/>
                  <a:sym typeface="Calibri"/>
                </a:rPr>
                <a:t>sobriety</a:t>
              </a:r>
              <a:r>
                <a:rPr lang="en-US" sz="1600" b="0" i="0" u="none" strike="noStrike" cap="none">
                  <a:solidFill>
                    <a:schemeClr val="dk1"/>
                  </a:solidFill>
                  <a:latin typeface="Calibri"/>
                  <a:ea typeface="Calibri"/>
                  <a:cs typeface="Calibri"/>
                  <a:sym typeface="Calibri"/>
                </a:rPr>
                <a:t> tracker modification</a:t>
              </a:r>
              <a:endParaRPr sz="1600" b="0" i="0" u="none" strike="noStrike" cap="none">
                <a:solidFill>
                  <a:schemeClr val="dk1"/>
                </a:solidFill>
                <a:latin typeface="Calibri"/>
                <a:ea typeface="Calibri"/>
                <a:cs typeface="Calibri"/>
                <a:sym typeface="Calibri"/>
              </a:endParaRPr>
            </a:p>
            <a:p>
              <a:pPr marL="57150" marR="0" lvl="1" indent="-95250" algn="l" rtl="0">
                <a:lnSpc>
                  <a:spcPct val="90000"/>
                </a:lnSpc>
                <a:spcBef>
                  <a:spcPts val="150"/>
                </a:spcBef>
                <a:spcAft>
                  <a:spcPts val="0"/>
                </a:spcAft>
                <a:buClr>
                  <a:schemeClr val="dk1"/>
                </a:buClr>
                <a:buSzPts val="1600"/>
                <a:buFont typeface="Calibri"/>
                <a:buChar char="•"/>
              </a:pPr>
              <a:r>
                <a:rPr lang="en-US" sz="1600" b="0" i="0" u="none" strike="noStrike" cap="none">
                  <a:solidFill>
                    <a:schemeClr val="dk1"/>
                  </a:solidFill>
                  <a:latin typeface="Calibri"/>
                  <a:ea typeface="Calibri"/>
                  <a:cs typeface="Calibri"/>
                  <a:sym typeface="Calibri"/>
                </a:rPr>
                <a:t> Step 2  Adding sdm </a:t>
              </a:r>
              <a:r>
                <a:rPr lang="en-US" sz="1600">
                  <a:solidFill>
                    <a:schemeClr val="dk1"/>
                  </a:solidFill>
                  <a:latin typeface="Calibri"/>
                  <a:ea typeface="Calibri"/>
                  <a:cs typeface="Calibri"/>
                  <a:sym typeface="Calibri"/>
                </a:rPr>
                <a:t>data</a:t>
              </a:r>
              <a:endParaRPr sz="1600" b="0" i="0" u="none" strike="noStrike" cap="none">
                <a:solidFill>
                  <a:schemeClr val="dk1"/>
                </a:solidFill>
                <a:latin typeface="Calibri"/>
                <a:ea typeface="Calibri"/>
                <a:cs typeface="Calibri"/>
                <a:sym typeface="Calibri"/>
              </a:endParaRPr>
            </a:p>
          </p:txBody>
        </p:sp>
        <p:sp>
          <p:nvSpPr>
            <p:cNvPr id="401" name="Google Shape;401;p65"/>
            <p:cNvSpPr/>
            <p:nvPr/>
          </p:nvSpPr>
          <p:spPr>
            <a:xfrm>
              <a:off x="0" y="1003420"/>
              <a:ext cx="2644133" cy="436742"/>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65"/>
            <p:cNvSpPr txBox="1"/>
            <p:nvPr/>
          </p:nvSpPr>
          <p:spPr>
            <a:xfrm>
              <a:off x="21320" y="1024740"/>
              <a:ext cx="2601493" cy="394102"/>
            </a:xfrm>
            <a:prstGeom prst="rect">
              <a:avLst/>
            </a:prstGeom>
            <a:no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Week 2 to 4</a:t>
              </a:r>
              <a:endParaRPr sz="1800" b="0" i="0" u="none" strike="noStrike" cap="none">
                <a:solidFill>
                  <a:schemeClr val="lt1"/>
                </a:solidFill>
                <a:latin typeface="Calibri"/>
                <a:ea typeface="Calibri"/>
                <a:cs typeface="Calibri"/>
                <a:sym typeface="Calibri"/>
              </a:endParaRPr>
            </a:p>
          </p:txBody>
        </p:sp>
        <p:sp>
          <p:nvSpPr>
            <p:cNvPr id="403" name="Google Shape;403;p65"/>
            <p:cNvSpPr/>
            <p:nvPr/>
          </p:nvSpPr>
          <p:spPr>
            <a:xfrm rot="5400000">
              <a:off x="4764006" y="-439146"/>
              <a:ext cx="460937" cy="4700682"/>
            </a:xfrm>
            <a:prstGeom prst="round2SameRect">
              <a:avLst>
                <a:gd name="adj1" fmla="val 16667"/>
                <a:gd name="adj2" fmla="val 0"/>
              </a:avLst>
            </a:prstGeom>
            <a:solidFill>
              <a:srgbClr val="CFDEEF">
                <a:alpha val="89411"/>
              </a:srgbClr>
            </a:solidFill>
            <a:ln w="12700" cap="flat" cmpd="sng">
              <a:solidFill>
                <a:srgbClr val="CFDEEF">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65"/>
            <p:cNvSpPr txBox="1"/>
            <p:nvPr/>
          </p:nvSpPr>
          <p:spPr>
            <a:xfrm>
              <a:off x="2655391" y="1729189"/>
              <a:ext cx="4678200" cy="415800"/>
            </a:xfrm>
            <a:prstGeom prst="rect">
              <a:avLst/>
            </a:prstGeom>
            <a:noFill/>
            <a:ln>
              <a:noFill/>
            </a:ln>
          </p:spPr>
          <p:txBody>
            <a:bodyPr spcFirstLastPara="1" wrap="square" lIns="247650" tIns="123825" rIns="247650" bIns="123825" anchor="ctr" anchorCtr="0">
              <a:noAutofit/>
            </a:bodyPr>
            <a:lstStyle/>
            <a:p>
              <a:pPr marL="57150" marR="0" lvl="1" indent="-57150" algn="l" rtl="0">
                <a:lnSpc>
                  <a:spcPct val="90000"/>
                </a:lnSpc>
                <a:spcBef>
                  <a:spcPts val="0"/>
                </a:spcBef>
                <a:spcAft>
                  <a:spcPts val="0"/>
                </a:spcAft>
                <a:buClr>
                  <a:schemeClr val="dk1"/>
                </a:buClr>
                <a:buSzPts val="1000"/>
                <a:buFont typeface="Calibri"/>
                <a:buChar char="•"/>
              </a:pPr>
              <a:r>
                <a:rPr lang="en-US" sz="1000" b="0" i="0" u="none" strike="noStrike" cap="none">
                  <a:solidFill>
                    <a:schemeClr val="dk1"/>
                  </a:solidFill>
                  <a:latin typeface="Calibri"/>
                  <a:ea typeface="Calibri"/>
                  <a:cs typeface="Calibri"/>
                  <a:sym typeface="Calibri"/>
                </a:rPr>
                <a:t> </a:t>
              </a:r>
              <a:r>
                <a:rPr lang="en-US" sz="1600" b="0" i="0" u="none" strike="noStrike" cap="none">
                  <a:solidFill>
                    <a:schemeClr val="dk1"/>
                  </a:solidFill>
                  <a:latin typeface="Calibri"/>
                  <a:ea typeface="Calibri"/>
                  <a:cs typeface="Calibri"/>
                  <a:sym typeface="Calibri"/>
                </a:rPr>
                <a:t>Step 1 Modifying UI</a:t>
              </a:r>
              <a:endParaRPr sz="1600" b="0" i="0" u="none" strike="noStrike" cap="none">
                <a:solidFill>
                  <a:schemeClr val="dk1"/>
                </a:solidFill>
                <a:latin typeface="Calibri"/>
                <a:ea typeface="Calibri"/>
                <a:cs typeface="Calibri"/>
                <a:sym typeface="Calibri"/>
              </a:endParaRPr>
            </a:p>
            <a:p>
              <a:pPr marL="57150" marR="0" lvl="1" indent="-95250" algn="l" rtl="0">
                <a:lnSpc>
                  <a:spcPct val="90000"/>
                </a:lnSpc>
                <a:spcBef>
                  <a:spcPts val="150"/>
                </a:spcBef>
                <a:spcAft>
                  <a:spcPts val="0"/>
                </a:spcAft>
                <a:buClr>
                  <a:schemeClr val="dk1"/>
                </a:buClr>
                <a:buSzPts val="1600"/>
                <a:buFont typeface="Calibri"/>
                <a:buChar char="•"/>
              </a:pPr>
              <a:r>
                <a:rPr lang="en-US" sz="1600" b="0" i="0" u="none" strike="noStrike" cap="none">
                  <a:solidFill>
                    <a:schemeClr val="dk1"/>
                  </a:solidFill>
                  <a:latin typeface="Calibri"/>
                  <a:ea typeface="Calibri"/>
                  <a:cs typeface="Calibri"/>
                  <a:sym typeface="Calibri"/>
                </a:rPr>
                <a:t> Step 2 </a:t>
              </a:r>
              <a:r>
                <a:rPr lang="en-US" sz="1600">
                  <a:solidFill>
                    <a:schemeClr val="dk1"/>
                  </a:solidFill>
                  <a:latin typeface="Calibri"/>
                  <a:ea typeface="Calibri"/>
                  <a:cs typeface="Calibri"/>
                  <a:sym typeface="Calibri"/>
                </a:rPr>
                <a:t>Adding sdm aa records</a:t>
              </a:r>
              <a:endParaRPr sz="1600" b="0" i="0" u="none" strike="noStrike" cap="none">
                <a:solidFill>
                  <a:schemeClr val="dk1"/>
                </a:solidFill>
                <a:latin typeface="Calibri"/>
                <a:ea typeface="Calibri"/>
                <a:cs typeface="Calibri"/>
                <a:sym typeface="Calibri"/>
              </a:endParaRPr>
            </a:p>
          </p:txBody>
        </p:sp>
        <p:sp>
          <p:nvSpPr>
            <p:cNvPr id="405" name="Google Shape;405;p65"/>
            <p:cNvSpPr/>
            <p:nvPr/>
          </p:nvSpPr>
          <p:spPr>
            <a:xfrm>
              <a:off x="0" y="1633174"/>
              <a:ext cx="2644133" cy="556040"/>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65"/>
            <p:cNvSpPr txBox="1"/>
            <p:nvPr/>
          </p:nvSpPr>
          <p:spPr>
            <a:xfrm>
              <a:off x="27144" y="1660318"/>
              <a:ext cx="2589845" cy="501752"/>
            </a:xfrm>
            <a:prstGeom prst="rect">
              <a:avLst/>
            </a:prstGeom>
            <a:no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Week 5 to 6</a:t>
              </a:r>
              <a:endParaRPr sz="1800" b="0" i="0" u="none" strike="noStrike" cap="none">
                <a:solidFill>
                  <a:schemeClr val="lt1"/>
                </a:solidFill>
                <a:latin typeface="Calibri"/>
                <a:ea typeface="Calibri"/>
                <a:cs typeface="Calibri"/>
                <a:sym typeface="Calibri"/>
              </a:endParaRPr>
            </a:p>
          </p:txBody>
        </p:sp>
        <p:sp>
          <p:nvSpPr>
            <p:cNvPr id="407" name="Google Shape;407;p65"/>
            <p:cNvSpPr/>
            <p:nvPr/>
          </p:nvSpPr>
          <p:spPr>
            <a:xfrm rot="5400000">
              <a:off x="4773805" y="227456"/>
              <a:ext cx="441338" cy="4700682"/>
            </a:xfrm>
            <a:prstGeom prst="round2SameRect">
              <a:avLst>
                <a:gd name="adj1" fmla="val 16667"/>
                <a:gd name="adj2" fmla="val 0"/>
              </a:avLst>
            </a:prstGeom>
            <a:solidFill>
              <a:srgbClr val="CFDEEF">
                <a:alpha val="89411"/>
              </a:srgbClr>
            </a:solidFill>
            <a:ln w="12700" cap="flat" cmpd="sng">
              <a:solidFill>
                <a:srgbClr val="CFDEEF">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65"/>
            <p:cNvSpPr txBox="1"/>
            <p:nvPr/>
          </p:nvSpPr>
          <p:spPr>
            <a:xfrm>
              <a:off x="2644133" y="2378672"/>
              <a:ext cx="4679138" cy="398250"/>
            </a:xfrm>
            <a:prstGeom prst="rect">
              <a:avLst/>
            </a:prstGeom>
            <a:noFill/>
            <a:ln>
              <a:noFill/>
            </a:ln>
          </p:spPr>
          <p:txBody>
            <a:bodyPr spcFirstLastPara="1" wrap="square" lIns="247650" tIns="123825" rIns="247650" bIns="123825" anchor="ctr" anchorCtr="0">
              <a:noAutofit/>
            </a:bodyPr>
            <a:lstStyle/>
            <a:p>
              <a:pPr marL="57150" marR="0" lvl="1" indent="-95250" algn="l" rtl="0">
                <a:lnSpc>
                  <a:spcPct val="90000"/>
                </a:lnSpc>
                <a:spcBef>
                  <a:spcPts val="0"/>
                </a:spcBef>
                <a:spcAft>
                  <a:spcPts val="0"/>
                </a:spcAft>
                <a:buClr>
                  <a:schemeClr val="dk1"/>
                </a:buClr>
                <a:buSzPts val="1600"/>
                <a:buFont typeface="Calibri"/>
                <a:buChar char="•"/>
              </a:pPr>
              <a:r>
                <a:rPr lang="en-US" sz="1600" b="0" i="0" u="none" strike="noStrike" cap="none">
                  <a:solidFill>
                    <a:schemeClr val="dk1"/>
                  </a:solidFill>
                  <a:latin typeface="Calibri"/>
                  <a:ea typeface="Calibri"/>
                  <a:cs typeface="Calibri"/>
                  <a:sym typeface="Calibri"/>
                </a:rPr>
                <a:t> Step 1 te</a:t>
              </a:r>
              <a:r>
                <a:rPr lang="en-US" sz="1600">
                  <a:solidFill>
                    <a:schemeClr val="dk1"/>
                  </a:solidFill>
                  <a:latin typeface="Calibri"/>
                  <a:ea typeface="Calibri"/>
                  <a:cs typeface="Calibri"/>
                  <a:sym typeface="Calibri"/>
                </a:rPr>
                <a:t>sting application</a:t>
              </a:r>
              <a:r>
                <a:rPr lang="en-US" sz="1600" b="0" i="0" u="none" strike="noStrike" cap="none">
                  <a:solidFill>
                    <a:schemeClr val="dk1"/>
                  </a:solidFill>
                  <a:latin typeface="Calibri"/>
                  <a:ea typeface="Calibri"/>
                  <a:cs typeface="Calibri"/>
                  <a:sym typeface="Calibri"/>
                </a:rPr>
                <a:t> </a:t>
              </a:r>
              <a:endParaRPr sz="1600" b="0" i="0" u="none" strike="noStrike" cap="none">
                <a:solidFill>
                  <a:schemeClr val="dk1"/>
                </a:solidFill>
                <a:latin typeface="Calibri"/>
                <a:ea typeface="Calibri"/>
                <a:cs typeface="Calibri"/>
                <a:sym typeface="Calibri"/>
              </a:endParaRPr>
            </a:p>
            <a:p>
              <a:pPr marL="57150" marR="0" lvl="1" indent="-95250" algn="l" rtl="0">
                <a:lnSpc>
                  <a:spcPct val="90000"/>
                </a:lnSpc>
                <a:spcBef>
                  <a:spcPts val="150"/>
                </a:spcBef>
                <a:spcAft>
                  <a:spcPts val="0"/>
                </a:spcAft>
                <a:buClr>
                  <a:schemeClr val="dk1"/>
                </a:buClr>
                <a:buSzPts val="1600"/>
                <a:buFont typeface="Calibri"/>
                <a:buChar char="•"/>
              </a:pPr>
              <a:r>
                <a:rPr lang="en-US" sz="1600" b="0" i="0" u="none" strike="noStrike" cap="none">
                  <a:solidFill>
                    <a:schemeClr val="dk1"/>
                  </a:solidFill>
                  <a:latin typeface="Calibri"/>
                  <a:ea typeface="Calibri"/>
                  <a:cs typeface="Calibri"/>
                  <a:sym typeface="Calibri"/>
                </a:rPr>
                <a:t> Step 2 Checking portability</a:t>
              </a:r>
              <a:endParaRPr sz="1600" b="0" i="0" u="none" strike="noStrike" cap="none">
                <a:solidFill>
                  <a:schemeClr val="dk1"/>
                </a:solidFill>
                <a:latin typeface="Calibri"/>
                <a:ea typeface="Calibri"/>
                <a:cs typeface="Calibri"/>
                <a:sym typeface="Calibri"/>
              </a:endParaRPr>
            </a:p>
          </p:txBody>
        </p:sp>
        <p:sp>
          <p:nvSpPr>
            <p:cNvPr id="409" name="Google Shape;409;p65"/>
            <p:cNvSpPr/>
            <p:nvPr/>
          </p:nvSpPr>
          <p:spPr>
            <a:xfrm>
              <a:off x="0" y="2347477"/>
              <a:ext cx="2644133" cy="460639"/>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65"/>
            <p:cNvSpPr txBox="1"/>
            <p:nvPr/>
          </p:nvSpPr>
          <p:spPr>
            <a:xfrm>
              <a:off x="22487" y="2369964"/>
              <a:ext cx="2599159" cy="415665"/>
            </a:xfrm>
            <a:prstGeom prst="rect">
              <a:avLst/>
            </a:prstGeom>
            <a:no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Week 7 to 8</a:t>
              </a:r>
              <a:endParaRPr sz="1800" b="0" i="0" u="none" strike="noStrike" cap="none">
                <a:solidFill>
                  <a:schemeClr val="lt1"/>
                </a:solidFill>
                <a:latin typeface="Calibri"/>
                <a:ea typeface="Calibri"/>
                <a:cs typeface="Calibri"/>
                <a:sym typeface="Calibri"/>
              </a:endParaRPr>
            </a:p>
          </p:txBody>
        </p:sp>
      </p:gr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6"/>
          <p:cNvSpPr txBox="1">
            <a:spLocks noGrp="1"/>
          </p:cNvSpPr>
          <p:nvPr>
            <p:ph type="title"/>
          </p:nvPr>
        </p:nvSpPr>
        <p:spPr>
          <a:xfrm>
            <a:off x="628650" y="2766151"/>
            <a:ext cx="78867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4000"/>
              <a:t>Thank You</a:t>
            </a:r>
            <a:endParaRPr sz="4000"/>
          </a:p>
        </p:txBody>
      </p:sp>
      <p:sp>
        <p:nvSpPr>
          <p:cNvPr id="417" name="Google Shape;417;p66"/>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US"/>
              <a:t>23</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6B623-EB29-4BE3-89BD-98A48F5FB5F1}"/>
              </a:ext>
            </a:extLst>
          </p:cNvPr>
          <p:cNvSpPr>
            <a:spLocks noGrp="1"/>
          </p:cNvSpPr>
          <p:nvPr>
            <p:ph type="title"/>
          </p:nvPr>
        </p:nvSpPr>
        <p:spPr/>
        <p:txBody>
          <a:bodyPr/>
          <a:lstStyle/>
          <a:p>
            <a:r>
              <a:rPr lang="en-IN" dirty="0"/>
              <a:t>Remarks of Review 1</a:t>
            </a:r>
          </a:p>
        </p:txBody>
      </p:sp>
      <p:sp>
        <p:nvSpPr>
          <p:cNvPr id="3" name="Text Placeholder 2">
            <a:extLst>
              <a:ext uri="{FF2B5EF4-FFF2-40B4-BE49-F238E27FC236}">
                <a16:creationId xmlns:a16="http://schemas.microsoft.com/office/drawing/2014/main" id="{EC7E6090-369D-4CBF-B403-0D7B040D84FF}"/>
              </a:ext>
            </a:extLst>
          </p:cNvPr>
          <p:cNvSpPr>
            <a:spLocks noGrp="1"/>
          </p:cNvSpPr>
          <p:nvPr>
            <p:ph type="body" idx="1"/>
          </p:nvPr>
        </p:nvSpPr>
        <p:spPr/>
        <p:txBody>
          <a:bodyPr/>
          <a:lstStyle/>
          <a:p>
            <a:r>
              <a:rPr lang="en-IN" dirty="0"/>
              <a:t>Brief description of existing systems.</a:t>
            </a:r>
          </a:p>
        </p:txBody>
      </p:sp>
      <p:sp>
        <p:nvSpPr>
          <p:cNvPr id="4" name="Slide Number Placeholder 3">
            <a:extLst>
              <a:ext uri="{FF2B5EF4-FFF2-40B4-BE49-F238E27FC236}">
                <a16:creationId xmlns:a16="http://schemas.microsoft.com/office/drawing/2014/main" id="{9D788F07-5513-4D4E-877D-FF2D96F7F2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2896216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6"/>
          <p:cNvSpPr txBox="1">
            <a:spLocks noGrp="1"/>
          </p:cNvSpPr>
          <p:nvPr>
            <p:ph type="ctrTitle"/>
          </p:nvPr>
        </p:nvSpPr>
        <p:spPr>
          <a:xfrm>
            <a:off x="-36512" y="-24696"/>
            <a:ext cx="9180512" cy="71739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b="1" u="sng" dirty="0"/>
              <a:t>Project Overview / Summary</a:t>
            </a:r>
            <a:endParaRPr sz="3200" b="1" dirty="0"/>
          </a:p>
        </p:txBody>
      </p:sp>
      <p:cxnSp>
        <p:nvCxnSpPr>
          <p:cNvPr id="237" name="Google Shape;237;p46"/>
          <p:cNvCxnSpPr/>
          <p:nvPr/>
        </p:nvCxnSpPr>
        <p:spPr>
          <a:xfrm flipH="1">
            <a:off x="4508500" y="769938"/>
            <a:ext cx="1645" cy="5762710"/>
          </a:xfrm>
          <a:prstGeom prst="straightConnector1">
            <a:avLst/>
          </a:prstGeom>
          <a:noFill/>
          <a:ln w="12700" cap="flat" cmpd="sng">
            <a:solidFill>
              <a:srgbClr val="FF0000"/>
            </a:solidFill>
            <a:prstDash val="dash"/>
            <a:round/>
            <a:headEnd type="none" w="sm" len="sm"/>
            <a:tailEnd type="none" w="sm" len="sm"/>
          </a:ln>
        </p:spPr>
      </p:cxnSp>
      <p:sp>
        <p:nvSpPr>
          <p:cNvPr id="238" name="Google Shape;238;p46"/>
          <p:cNvSpPr txBox="1"/>
          <p:nvPr/>
        </p:nvSpPr>
        <p:spPr>
          <a:xfrm>
            <a:off x="0" y="769975"/>
            <a:ext cx="4508400" cy="2508900"/>
          </a:xfrm>
          <a:prstGeom prst="rect">
            <a:avLst/>
          </a:prstGeom>
          <a:solidFill>
            <a:srgbClr val="FFF2CC"/>
          </a:solid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1600"/>
              <a:buFont typeface="Arial"/>
              <a:buChar char="●"/>
            </a:pPr>
            <a:r>
              <a:rPr lang="en-US" sz="1600" b="1" i="0" u="sng" strike="noStrike" cap="none">
                <a:solidFill>
                  <a:schemeClr val="dk1"/>
                </a:solidFill>
                <a:latin typeface="Calibri"/>
                <a:ea typeface="Calibri"/>
                <a:cs typeface="Calibri"/>
                <a:sym typeface="Calibri"/>
              </a:rPr>
              <a:t>Domain/Problem Space </a:t>
            </a:r>
            <a:r>
              <a:rPr lang="en-US" sz="1600" b="0" i="0" u="none" strike="noStrike" cap="none">
                <a:solidFill>
                  <a:schemeClr val="dk1"/>
                </a:solidFill>
                <a:latin typeface="Calibri"/>
                <a:ea typeface="Calibri"/>
                <a:cs typeface="Calibri"/>
                <a:sym typeface="Calibri"/>
              </a:rPr>
              <a:t>: </a:t>
            </a:r>
            <a:endParaRPr/>
          </a:p>
          <a:p>
            <a:pPr marL="457200" marR="0" lvl="0" indent="0" algn="just" rtl="0">
              <a:lnSpc>
                <a:spcPct val="100000"/>
              </a:lnSpc>
              <a:spcBef>
                <a:spcPts val="0"/>
              </a:spcBef>
              <a:spcAft>
                <a:spcPts val="0"/>
              </a:spcAft>
              <a:buNone/>
            </a:pPr>
            <a:endParaRPr/>
          </a:p>
          <a:p>
            <a:pPr marL="457200" marR="0" lvl="0" indent="-330200" algn="just" rtl="0">
              <a:lnSpc>
                <a:spcPct val="10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This is android development project.</a:t>
            </a:r>
            <a:endParaRPr sz="1600">
              <a:solidFill>
                <a:schemeClr val="dk1"/>
              </a:solidFill>
              <a:latin typeface="Calibri"/>
              <a:ea typeface="Calibri"/>
              <a:cs typeface="Calibri"/>
              <a:sym typeface="Calibri"/>
            </a:endParaRPr>
          </a:p>
          <a:p>
            <a:pPr marL="457200" marR="0" lvl="0" indent="-330200" algn="just" rtl="0">
              <a:lnSpc>
                <a:spcPct val="10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Helps sober people to avoid relapse</a:t>
            </a:r>
            <a:endParaRPr sz="1600">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None/>
            </a:pPr>
            <a:r>
              <a:rPr lang="en-US" sz="1600">
                <a:solidFill>
                  <a:schemeClr val="dk1"/>
                </a:solidFill>
                <a:latin typeface="Calibri"/>
                <a:ea typeface="Calibri"/>
                <a:cs typeface="Calibri"/>
                <a:sym typeface="Calibri"/>
              </a:rPr>
              <a:t>and even helps people who wants to lead sober life.</a:t>
            </a:r>
            <a:endParaRPr sz="1600">
              <a:solidFill>
                <a:schemeClr val="dk1"/>
              </a:solidFill>
              <a:latin typeface="Calibri"/>
              <a:ea typeface="Calibri"/>
              <a:cs typeface="Calibri"/>
              <a:sym typeface="Calibri"/>
            </a:endParaRPr>
          </a:p>
          <a:p>
            <a:pPr marL="457200" marR="0" lvl="0" indent="-330200" algn="just" rtl="0">
              <a:lnSpc>
                <a:spcPct val="10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Provides rehabilitation centers details, finding sobriety period and risk calculation using the alcohol content consumed.</a:t>
            </a: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sz="1500">
              <a:solidFill>
                <a:schemeClr val="dk1"/>
              </a:solidFill>
              <a:latin typeface="Calibri"/>
              <a:ea typeface="Calibri"/>
              <a:cs typeface="Calibri"/>
              <a:sym typeface="Calibri"/>
            </a:endParaRPr>
          </a:p>
        </p:txBody>
      </p:sp>
      <p:sp>
        <p:nvSpPr>
          <p:cNvPr id="239" name="Google Shape;239;p46"/>
          <p:cNvSpPr txBox="1"/>
          <p:nvPr/>
        </p:nvSpPr>
        <p:spPr>
          <a:xfrm>
            <a:off x="0" y="3381625"/>
            <a:ext cx="4508400" cy="2831504"/>
          </a:xfrm>
          <a:prstGeom prst="rect">
            <a:avLst/>
          </a:prstGeom>
          <a:solidFill>
            <a:srgbClr val="F4B081"/>
          </a:solid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1600"/>
              <a:buFont typeface="Arial"/>
              <a:buChar char="●"/>
            </a:pPr>
            <a:r>
              <a:rPr lang="en-US" sz="1600" b="1" i="0" u="sng" strike="noStrike" cap="none" dirty="0">
                <a:solidFill>
                  <a:schemeClr val="dk1"/>
                </a:solidFill>
                <a:latin typeface="Calibri"/>
                <a:ea typeface="Calibri"/>
                <a:cs typeface="Calibri"/>
                <a:sym typeface="Calibri"/>
              </a:rPr>
              <a:t>Problem Definition </a:t>
            </a:r>
            <a:r>
              <a:rPr lang="en-US" sz="1600" b="0" i="0" u="sng" strike="noStrike" cap="none" dirty="0">
                <a:solidFill>
                  <a:schemeClr val="dk1"/>
                </a:solidFill>
                <a:latin typeface="Calibri"/>
                <a:ea typeface="Calibri"/>
                <a:cs typeface="Calibri"/>
                <a:sym typeface="Calibri"/>
              </a:rPr>
              <a:t>:</a:t>
            </a:r>
            <a:r>
              <a:rPr lang="en-US" sz="16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alibri"/>
                <a:ea typeface="Calibri"/>
                <a:cs typeface="Calibri"/>
                <a:sym typeface="Calibri"/>
              </a:rPr>
              <a:t>  </a:t>
            </a:r>
            <a:endParaRPr dirty="0"/>
          </a:p>
          <a:p>
            <a:pPr marL="457200" marR="0" lvl="0" indent="-330200" algn="just" rtl="0">
              <a:lnSpc>
                <a:spcPct val="100000"/>
              </a:lnSpc>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Develop an android application that helps people to avoid alcohol</a:t>
            </a:r>
            <a:r>
              <a:rPr lang="en-US" sz="1800" dirty="0">
                <a:solidFill>
                  <a:srgbClr val="595959"/>
                </a:solidFill>
                <a:latin typeface="Calibri"/>
                <a:ea typeface="Calibri"/>
                <a:cs typeface="Calibri"/>
                <a:sym typeface="Calibri"/>
              </a:rPr>
              <a:t>, </a:t>
            </a:r>
            <a:r>
              <a:rPr lang="en-US" sz="1600" dirty="0">
                <a:solidFill>
                  <a:schemeClr val="dk1"/>
                </a:solidFill>
                <a:latin typeface="Calibri"/>
                <a:ea typeface="Calibri"/>
                <a:cs typeface="Calibri"/>
                <a:sym typeface="Calibri"/>
              </a:rPr>
              <a:t>calculate their risk level, find information regarding rehabilitation camps, helpline numbers, trigger avoidance techniques and track their sober days.</a:t>
            </a: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sz="1600" dirty="0">
              <a:solidFill>
                <a:schemeClr val="dk1"/>
              </a:solidFill>
            </a:endParaRPr>
          </a:p>
          <a:p>
            <a:pPr marL="0" marR="0" lvl="0" indent="0" algn="just" rtl="0">
              <a:lnSpc>
                <a:spcPct val="100000"/>
              </a:lnSpc>
              <a:spcBef>
                <a:spcPts val="0"/>
              </a:spcBef>
              <a:spcAft>
                <a:spcPts val="0"/>
              </a:spcAft>
              <a:buNone/>
            </a:pPr>
            <a:endParaRPr sz="1600" dirty="0">
              <a:solidFill>
                <a:schemeClr val="dk1"/>
              </a:solidFill>
            </a:endParaRPr>
          </a:p>
          <a:p>
            <a:pPr marL="0" marR="0" lvl="0" indent="0" algn="just" rtl="0">
              <a:lnSpc>
                <a:spcPct val="100000"/>
              </a:lnSpc>
              <a:spcBef>
                <a:spcPts val="0"/>
              </a:spcBef>
              <a:spcAft>
                <a:spcPts val="0"/>
              </a:spcAft>
              <a:buNone/>
            </a:pPr>
            <a:endParaRPr sz="1600" dirty="0">
              <a:solidFill>
                <a:schemeClr val="dk1"/>
              </a:solidFill>
            </a:endParaRPr>
          </a:p>
          <a:p>
            <a:pPr marL="0" marR="0" lvl="0" indent="0" algn="just" rtl="0">
              <a:lnSpc>
                <a:spcPct val="100000"/>
              </a:lnSpc>
              <a:spcBef>
                <a:spcPts val="0"/>
              </a:spcBef>
              <a:spcAft>
                <a:spcPts val="0"/>
              </a:spcAft>
              <a:buNone/>
            </a:pPr>
            <a:endParaRPr sz="1600" dirty="0">
              <a:solidFill>
                <a:schemeClr val="dk1"/>
              </a:solidFill>
            </a:endParaRPr>
          </a:p>
        </p:txBody>
      </p:sp>
      <p:cxnSp>
        <p:nvCxnSpPr>
          <p:cNvPr id="240" name="Google Shape;240;p46"/>
          <p:cNvCxnSpPr/>
          <p:nvPr/>
        </p:nvCxnSpPr>
        <p:spPr>
          <a:xfrm>
            <a:off x="64702" y="3367800"/>
            <a:ext cx="8978100" cy="0"/>
          </a:xfrm>
          <a:prstGeom prst="straightConnector1">
            <a:avLst/>
          </a:prstGeom>
          <a:noFill/>
          <a:ln w="12700" cap="flat" cmpd="sng">
            <a:solidFill>
              <a:srgbClr val="FF0000"/>
            </a:solidFill>
            <a:prstDash val="dash"/>
            <a:round/>
            <a:headEnd type="none" w="sm" len="sm"/>
            <a:tailEnd type="none" w="sm" len="sm"/>
          </a:ln>
        </p:spPr>
      </p:cxnSp>
      <p:sp>
        <p:nvSpPr>
          <p:cNvPr id="241" name="Google Shape;241;p46"/>
          <p:cNvSpPr txBox="1"/>
          <p:nvPr/>
        </p:nvSpPr>
        <p:spPr>
          <a:xfrm>
            <a:off x="4517425" y="761225"/>
            <a:ext cx="4626600" cy="2555100"/>
          </a:xfrm>
          <a:prstGeom prst="rect">
            <a:avLst/>
          </a:prstGeom>
          <a:solidFill>
            <a:srgbClr val="D8E2F3"/>
          </a:solid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1600"/>
              <a:buFont typeface="Arial"/>
              <a:buChar char="●"/>
            </a:pPr>
            <a:r>
              <a:rPr lang="en-US" sz="1600" b="1" i="0" u="sng" strike="noStrike" cap="none">
                <a:solidFill>
                  <a:schemeClr val="dk1"/>
                </a:solidFill>
                <a:latin typeface="Calibri"/>
                <a:ea typeface="Calibri"/>
                <a:cs typeface="Calibri"/>
                <a:sym typeface="Calibri"/>
              </a:rPr>
              <a:t>Goals / Objectives </a:t>
            </a:r>
            <a:r>
              <a:rPr lang="en-US" sz="16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     </a:t>
            </a:r>
            <a:endParaRPr sz="1600" b="0" i="0" u="none" strike="noStrike" cap="none">
              <a:solidFill>
                <a:schemeClr val="dk1"/>
              </a:solidFill>
              <a:latin typeface="Calibri"/>
              <a:ea typeface="Calibri"/>
              <a:cs typeface="Calibri"/>
              <a:sym typeface="Calibri"/>
            </a:endParaRPr>
          </a:p>
          <a:p>
            <a:pPr marL="457200" marR="0" lvl="0" indent="-330200" algn="just" rtl="0">
              <a:lnSpc>
                <a:spcPct val="10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To develop app in different languages to help rural people.</a:t>
            </a:r>
            <a:endParaRPr sz="1600">
              <a:solidFill>
                <a:schemeClr val="dk1"/>
              </a:solidFill>
              <a:latin typeface="Calibri"/>
              <a:ea typeface="Calibri"/>
              <a:cs typeface="Calibri"/>
              <a:sym typeface="Calibri"/>
            </a:endParaRPr>
          </a:p>
          <a:p>
            <a:pPr marL="457200" marR="0" lvl="0" indent="-330200" algn="just" rtl="0">
              <a:lnSpc>
                <a:spcPct val="10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To develop risk calculator using formula provided by WHO.</a:t>
            </a:r>
            <a:endParaRPr sz="1600">
              <a:solidFill>
                <a:schemeClr val="dk1"/>
              </a:solidFill>
              <a:latin typeface="Calibri"/>
              <a:ea typeface="Calibri"/>
              <a:cs typeface="Calibri"/>
              <a:sym typeface="Calibri"/>
            </a:endParaRPr>
          </a:p>
          <a:p>
            <a:pPr marL="457200" marR="0" lvl="0" indent="-330200" algn="just" rtl="0">
              <a:lnSpc>
                <a:spcPct val="10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To find sober period to motivate sober people.</a:t>
            </a:r>
            <a:endParaRPr sz="1600">
              <a:solidFill>
                <a:schemeClr val="dk1"/>
              </a:solidFill>
              <a:latin typeface="Calibri"/>
              <a:ea typeface="Calibri"/>
              <a:cs typeface="Calibri"/>
              <a:sym typeface="Calibri"/>
            </a:endParaRPr>
          </a:p>
          <a:p>
            <a:pPr marL="457200" marR="0" lvl="0" indent="-330200" algn="just" rtl="0">
              <a:lnSpc>
                <a:spcPct val="10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To provide rehab centers details in one component so that it helps rural people.</a:t>
            </a: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p:txBody>
      </p:sp>
      <p:sp>
        <p:nvSpPr>
          <p:cNvPr id="242" name="Google Shape;242;p46"/>
          <p:cNvSpPr txBox="1"/>
          <p:nvPr/>
        </p:nvSpPr>
        <p:spPr>
          <a:xfrm>
            <a:off x="4531525" y="3367800"/>
            <a:ext cx="4603500" cy="3078300"/>
          </a:xfrm>
          <a:prstGeom prst="rect">
            <a:avLst/>
          </a:prstGeom>
          <a:solidFill>
            <a:srgbClr val="FFFF00"/>
          </a:solidFill>
          <a:ln>
            <a:noFill/>
          </a:ln>
        </p:spPr>
        <p:txBody>
          <a:bodyPr spcFirstLastPara="1" wrap="square" lIns="91425" tIns="45700" rIns="91425" bIns="45700" anchor="t" anchorCtr="0">
            <a:normAutofit/>
          </a:bodyPr>
          <a:lstStyle/>
          <a:p>
            <a:pPr marL="285750" marR="0" lvl="0" indent="-285750" algn="just" rtl="0">
              <a:lnSpc>
                <a:spcPct val="100000"/>
              </a:lnSpc>
              <a:spcBef>
                <a:spcPts val="0"/>
              </a:spcBef>
              <a:spcAft>
                <a:spcPts val="0"/>
              </a:spcAft>
              <a:buClr>
                <a:schemeClr val="dk1"/>
              </a:buClr>
              <a:buSzPts val="1600"/>
              <a:buFont typeface="Arial"/>
              <a:buChar char="●"/>
            </a:pPr>
            <a:r>
              <a:rPr lang="en-US" sz="1600" b="1" i="0" u="sng" strike="noStrike" cap="none" dirty="0">
                <a:solidFill>
                  <a:schemeClr val="dk1"/>
                </a:solidFill>
                <a:latin typeface="Calibri"/>
                <a:ea typeface="Calibri"/>
                <a:cs typeface="Calibri"/>
                <a:sym typeface="Calibri"/>
              </a:rPr>
              <a:t>Technical Challenges  </a:t>
            </a:r>
            <a:r>
              <a:rPr lang="en-US" sz="16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alibri"/>
                <a:ea typeface="Calibri"/>
                <a:cs typeface="Calibri"/>
                <a:sym typeface="Calibri"/>
              </a:rPr>
              <a:t>     </a:t>
            </a:r>
            <a:endParaRPr sz="1600" dirty="0">
              <a:solidFill>
                <a:schemeClr val="dk1"/>
              </a:solidFill>
              <a:latin typeface="Calibri"/>
              <a:ea typeface="Calibri"/>
              <a:cs typeface="Calibri"/>
              <a:sym typeface="Calibri"/>
            </a:endParaRPr>
          </a:p>
          <a:p>
            <a:pPr marL="457200" marR="0" lvl="0" indent="-330200" algn="just" rtl="0">
              <a:lnSpc>
                <a:spcPct val="100000"/>
              </a:lnSpc>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Finding the features of app so that those help in providing way toward sober life.</a:t>
            </a:r>
            <a:endParaRPr sz="1600" dirty="0">
              <a:solidFill>
                <a:schemeClr val="dk1"/>
              </a:solidFill>
              <a:latin typeface="Calibri"/>
              <a:ea typeface="Calibri"/>
              <a:cs typeface="Calibri"/>
              <a:sym typeface="Calibri"/>
            </a:endParaRPr>
          </a:p>
          <a:p>
            <a:pPr marL="457200" marR="0" lvl="0" indent="-330200" algn="just" rtl="0">
              <a:lnSpc>
                <a:spcPct val="100000"/>
              </a:lnSpc>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Understanding the requirements of people who are alcoholics and wants to lead sober life.</a:t>
            </a:r>
            <a:endParaRPr sz="1600" dirty="0">
              <a:solidFill>
                <a:schemeClr val="dk1"/>
              </a:solidFill>
              <a:latin typeface="Calibri"/>
              <a:ea typeface="Calibri"/>
              <a:cs typeface="Calibri"/>
              <a:sym typeface="Calibri"/>
            </a:endParaRPr>
          </a:p>
          <a:p>
            <a:pPr marL="457200" marR="0" lvl="0" indent="-330200" algn="just" rtl="0">
              <a:lnSpc>
                <a:spcPct val="100000"/>
              </a:lnSpc>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Application needs to work on version 11 and higher versions of android</a:t>
            </a: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sz="1600" dirty="0">
              <a:solidFill>
                <a:schemeClr val="dk1"/>
              </a:solidFill>
              <a:latin typeface="Calibri"/>
              <a:ea typeface="Calibri"/>
              <a:cs typeface="Calibri"/>
              <a:sym typeface="Calibri"/>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7"/>
          <p:cNvSpPr txBox="1">
            <a:spLocks noGrp="1"/>
          </p:cNvSpPr>
          <p:nvPr>
            <p:ph type="title"/>
          </p:nvPr>
        </p:nvSpPr>
        <p:spPr>
          <a:xfrm>
            <a:off x="311700" y="282224"/>
            <a:ext cx="7719300" cy="1538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111"/>
              <a:buNone/>
            </a:pPr>
            <a:r>
              <a:rPr lang="en-US"/>
              <a:t>                     </a:t>
            </a:r>
            <a:r>
              <a:rPr lang="en-US" sz="2900" b="1"/>
              <a:t>     Functionalities</a:t>
            </a:r>
            <a:endParaRPr sz="2900" b="1"/>
          </a:p>
          <a:p>
            <a:pPr marL="0" lvl="0" indent="0" algn="l" rtl="0">
              <a:lnSpc>
                <a:spcPct val="100000"/>
              </a:lnSpc>
              <a:spcBef>
                <a:spcPts val="0"/>
              </a:spcBef>
              <a:spcAft>
                <a:spcPts val="0"/>
              </a:spcAft>
              <a:buSzPts val="3111"/>
              <a:buNone/>
            </a:pPr>
            <a:endParaRPr/>
          </a:p>
          <a:p>
            <a:pPr marL="0" lvl="0" indent="0" algn="l" rtl="0">
              <a:lnSpc>
                <a:spcPct val="100000"/>
              </a:lnSpc>
              <a:spcBef>
                <a:spcPts val="0"/>
              </a:spcBef>
              <a:spcAft>
                <a:spcPts val="0"/>
              </a:spcAft>
              <a:buSzPts val="3111"/>
              <a:buNone/>
            </a:pPr>
            <a:r>
              <a:rPr lang="en-US"/>
              <a:t>Language </a:t>
            </a:r>
            <a:endParaRPr/>
          </a:p>
        </p:txBody>
      </p:sp>
      <p:sp>
        <p:nvSpPr>
          <p:cNvPr id="248" name="Google Shape;248;p47"/>
          <p:cNvSpPr txBox="1">
            <a:spLocks noGrp="1"/>
          </p:cNvSpPr>
          <p:nvPr>
            <p:ph type="body" idx="1"/>
          </p:nvPr>
        </p:nvSpPr>
        <p:spPr>
          <a:xfrm>
            <a:off x="311700" y="1820325"/>
            <a:ext cx="8449500" cy="4272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The app provides user to change the app in 5 languages.</a:t>
            </a:r>
            <a:endParaRPr/>
          </a:p>
          <a:p>
            <a:pPr marL="457200" lvl="0" indent="-342900" algn="l" rtl="0">
              <a:lnSpc>
                <a:spcPct val="115000"/>
              </a:lnSpc>
              <a:spcBef>
                <a:spcPts val="0"/>
              </a:spcBef>
              <a:spcAft>
                <a:spcPts val="0"/>
              </a:spcAft>
              <a:buSzPts val="1800"/>
              <a:buChar char="●"/>
            </a:pPr>
            <a:r>
              <a:rPr lang="en-US"/>
              <a:t>This helps the rural people to change the app to their known language.</a:t>
            </a:r>
            <a:endParaRPr/>
          </a:p>
          <a:p>
            <a:pPr marL="114300" lvl="0" indent="0" algn="l" rtl="0">
              <a:lnSpc>
                <a:spcPct val="115000"/>
              </a:lnSpc>
              <a:spcBef>
                <a:spcPts val="0"/>
              </a:spcBef>
              <a:spcAft>
                <a:spcPts val="0"/>
              </a:spcAft>
              <a:buSzPts val="1800"/>
              <a:buNone/>
            </a:pPr>
            <a:endParaRPr/>
          </a:p>
        </p:txBody>
      </p:sp>
      <p:pic>
        <p:nvPicPr>
          <p:cNvPr id="249" name="Google Shape;249;p47"/>
          <p:cNvPicPr preferRelativeResize="0"/>
          <p:nvPr/>
        </p:nvPicPr>
        <p:blipFill rotWithShape="1">
          <a:blip r:embed="rId3">
            <a:alphaModFix/>
          </a:blip>
          <a:srcRect/>
          <a:stretch/>
        </p:blipFill>
        <p:spPr>
          <a:xfrm>
            <a:off x="7929650" y="55961"/>
            <a:ext cx="1151525" cy="1151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8"/>
          <p:cNvSpPr txBox="1">
            <a:spLocks noGrp="1"/>
          </p:cNvSpPr>
          <p:nvPr>
            <p:ph type="title"/>
          </p:nvPr>
        </p:nvSpPr>
        <p:spPr>
          <a:xfrm>
            <a:off x="311700" y="791156"/>
            <a:ext cx="8520600" cy="10179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111"/>
              <a:buNone/>
            </a:pPr>
            <a:r>
              <a:rPr lang="en-US"/>
              <a:t>Risk tracker</a:t>
            </a:r>
            <a:endParaRPr/>
          </a:p>
        </p:txBody>
      </p:sp>
      <p:sp>
        <p:nvSpPr>
          <p:cNvPr id="255" name="Google Shape;255;p48"/>
          <p:cNvSpPr txBox="1">
            <a:spLocks noGrp="1"/>
          </p:cNvSpPr>
          <p:nvPr>
            <p:ph type="body" idx="1"/>
          </p:nvPr>
        </p:nvSpPr>
        <p:spPr>
          <a:xfrm>
            <a:off x="486550" y="1707450"/>
            <a:ext cx="8259600" cy="64149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Char char="●"/>
            </a:pPr>
            <a:r>
              <a:rPr lang="en-US"/>
              <a:t>This component is helpful to calculate the ethanol content in the alcohol.</a:t>
            </a:r>
            <a:endParaRPr/>
          </a:p>
          <a:p>
            <a:pPr marL="457200" lvl="0" indent="-342900" algn="just" rtl="0">
              <a:lnSpc>
                <a:spcPct val="115000"/>
              </a:lnSpc>
              <a:spcBef>
                <a:spcPts val="0"/>
              </a:spcBef>
              <a:spcAft>
                <a:spcPts val="0"/>
              </a:spcAft>
              <a:buSzPts val="1800"/>
              <a:buChar char="●"/>
            </a:pPr>
            <a:r>
              <a:rPr lang="en-US"/>
              <a:t>Based on the ethanol content risk level will be calculated.Ethanol content is calculated using formula.This helps the user to keep track of their risk level  and help them to quit drinking slowly.</a:t>
            </a:r>
            <a:endParaRPr/>
          </a:p>
          <a:p>
            <a:pPr marL="457200" lvl="0" indent="-342900" algn="just" rtl="0">
              <a:lnSpc>
                <a:spcPct val="115000"/>
              </a:lnSpc>
              <a:spcBef>
                <a:spcPts val="0"/>
              </a:spcBef>
              <a:spcAft>
                <a:spcPts val="0"/>
              </a:spcAft>
              <a:buSzPts val="1800"/>
              <a:buChar char="●"/>
            </a:pPr>
            <a:r>
              <a:rPr lang="en-US"/>
              <a:t>Average ethanol content in the alcohol consumed till date is calculated this helps to know his/her history of ethanol consumption.</a:t>
            </a:r>
            <a:endParaRPr/>
          </a:p>
          <a:p>
            <a:pPr marL="114300" lvl="0" indent="0" algn="l" rtl="0">
              <a:lnSpc>
                <a:spcPct val="115000"/>
              </a:lnSpc>
              <a:spcBef>
                <a:spcPts val="0"/>
              </a:spcBef>
              <a:spcAft>
                <a:spcPts val="0"/>
              </a:spcAft>
              <a:buSzPts val="1800"/>
              <a:buNone/>
            </a:pPr>
            <a:endParaRPr/>
          </a:p>
        </p:txBody>
      </p:sp>
      <p:pic>
        <p:nvPicPr>
          <p:cNvPr id="256" name="Google Shape;256;p48"/>
          <p:cNvPicPr preferRelativeResize="0"/>
          <p:nvPr/>
        </p:nvPicPr>
        <p:blipFill rotWithShape="1">
          <a:blip r:embed="rId3">
            <a:alphaModFix/>
          </a:blip>
          <a:srcRect/>
          <a:stretch/>
        </p:blipFill>
        <p:spPr>
          <a:xfrm>
            <a:off x="7901000" y="63633"/>
            <a:ext cx="1151525" cy="1151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9"/>
          <p:cNvSpPr txBox="1">
            <a:spLocks noGrp="1"/>
          </p:cNvSpPr>
          <p:nvPr>
            <p:ph type="title"/>
          </p:nvPr>
        </p:nvSpPr>
        <p:spPr>
          <a:xfrm>
            <a:off x="311700" y="791156"/>
            <a:ext cx="8520600" cy="10179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Risk Tracker Functionalities</a:t>
            </a:r>
            <a:br>
              <a:rPr lang="en-US"/>
            </a:br>
            <a:br>
              <a:rPr lang="en-US"/>
            </a:br>
            <a:endParaRPr/>
          </a:p>
        </p:txBody>
      </p:sp>
      <p:sp>
        <p:nvSpPr>
          <p:cNvPr id="262" name="Google Shape;262;p49"/>
          <p:cNvSpPr txBox="1">
            <a:spLocks noGrp="1"/>
          </p:cNvSpPr>
          <p:nvPr>
            <p:ph type="body" idx="1"/>
          </p:nvPr>
        </p:nvSpPr>
        <p:spPr>
          <a:xfrm>
            <a:off x="311700" y="1707450"/>
            <a:ext cx="8520600" cy="64149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User shall be able to enter type and quantity of alcohol consumed.</a:t>
            </a:r>
            <a:endParaRPr/>
          </a:p>
          <a:p>
            <a:pPr marL="457200" lvl="0" indent="-342900" algn="l" rtl="0">
              <a:lnSpc>
                <a:spcPct val="115000"/>
              </a:lnSpc>
              <a:spcBef>
                <a:spcPts val="0"/>
              </a:spcBef>
              <a:spcAft>
                <a:spcPts val="0"/>
              </a:spcAft>
              <a:buSzPts val="1800"/>
              <a:buChar char="●"/>
            </a:pPr>
            <a:r>
              <a:rPr lang="en-US"/>
              <a:t>User shall be able to submit the information entered.</a:t>
            </a:r>
            <a:endParaRPr/>
          </a:p>
          <a:p>
            <a:pPr marL="457200" lvl="0" indent="-342900" algn="l" rtl="0">
              <a:lnSpc>
                <a:spcPct val="115000"/>
              </a:lnSpc>
              <a:spcBef>
                <a:spcPts val="0"/>
              </a:spcBef>
              <a:spcAft>
                <a:spcPts val="0"/>
              </a:spcAft>
              <a:buSzPts val="1800"/>
              <a:buChar char="●"/>
            </a:pPr>
            <a:r>
              <a:rPr lang="en-US"/>
              <a:t>User shall be able to view the ethanol content in the alcohol consumed  and risk level based on the ethanol content in the alcohol consumed.</a:t>
            </a:r>
            <a:endParaRPr/>
          </a:p>
          <a:p>
            <a:pPr marL="457200" lvl="0" indent="-342900" algn="l" rtl="0">
              <a:lnSpc>
                <a:spcPct val="115000"/>
              </a:lnSpc>
              <a:spcBef>
                <a:spcPts val="0"/>
              </a:spcBef>
              <a:spcAft>
                <a:spcPts val="0"/>
              </a:spcAft>
              <a:buSzPts val="1800"/>
              <a:buChar char="●"/>
            </a:pPr>
            <a:r>
              <a:rPr lang="en-US"/>
              <a:t>User shall be able to reset if user clicks on “Reset” button information entered by the user will be erased. </a:t>
            </a:r>
            <a:endParaRPr/>
          </a:p>
          <a:p>
            <a:pPr marL="457200" lvl="0" indent="-342900" algn="l" rtl="0">
              <a:lnSpc>
                <a:spcPct val="115000"/>
              </a:lnSpc>
              <a:spcBef>
                <a:spcPts val="0"/>
              </a:spcBef>
              <a:spcAft>
                <a:spcPts val="0"/>
              </a:spcAft>
              <a:buSzPts val="1800"/>
              <a:buChar char="●"/>
            </a:pPr>
            <a:r>
              <a:rPr lang="en-US"/>
              <a:t>User shall be able to view the average ethanol content in the alcohol consumed till that date.</a:t>
            </a:r>
            <a:endParaRPr/>
          </a:p>
          <a:p>
            <a:pPr marL="114300" lvl="0" indent="0" algn="l" rtl="0">
              <a:lnSpc>
                <a:spcPct val="115000"/>
              </a:lnSpc>
              <a:spcBef>
                <a:spcPts val="0"/>
              </a:spcBef>
              <a:spcAft>
                <a:spcPts val="0"/>
              </a:spcAft>
              <a:buSzPts val="1800"/>
              <a:buNone/>
            </a:pPr>
            <a:endParaRPr/>
          </a:p>
        </p:txBody>
      </p:sp>
      <p:pic>
        <p:nvPicPr>
          <p:cNvPr id="263" name="Google Shape;263;p49"/>
          <p:cNvPicPr preferRelativeResize="0"/>
          <p:nvPr/>
        </p:nvPicPr>
        <p:blipFill rotWithShape="1">
          <a:blip r:embed="rId3">
            <a:alphaModFix/>
          </a:blip>
          <a:srcRect/>
          <a:stretch/>
        </p:blipFill>
        <p:spPr>
          <a:xfrm>
            <a:off x="7901000" y="63633"/>
            <a:ext cx="1151525" cy="1151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51"/>
          <p:cNvSpPr txBox="1">
            <a:spLocks noGrp="1"/>
          </p:cNvSpPr>
          <p:nvPr>
            <p:ph type="title"/>
          </p:nvPr>
        </p:nvSpPr>
        <p:spPr>
          <a:xfrm>
            <a:off x="311700" y="791156"/>
            <a:ext cx="8520600" cy="10179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Sobriety Tracker</a:t>
            </a:r>
            <a:br>
              <a:rPr lang="en-US"/>
            </a:br>
            <a:br>
              <a:rPr lang="en-US"/>
            </a:br>
            <a:endParaRPr/>
          </a:p>
        </p:txBody>
      </p:sp>
      <p:sp>
        <p:nvSpPr>
          <p:cNvPr id="276" name="Google Shape;276;p51"/>
          <p:cNvSpPr txBox="1">
            <a:spLocks noGrp="1"/>
          </p:cNvSpPr>
          <p:nvPr>
            <p:ph type="body" idx="1"/>
          </p:nvPr>
        </p:nvSpPr>
        <p:spPr>
          <a:xfrm>
            <a:off x="311700" y="1749775"/>
            <a:ext cx="8520600" cy="63726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It is the one of the components in the app which can help the sober people to keep track of their sobriety period.</a:t>
            </a:r>
            <a:endParaRPr/>
          </a:p>
          <a:p>
            <a:pPr marL="457200" lvl="0" indent="-342900" algn="l" rtl="0">
              <a:lnSpc>
                <a:spcPct val="115000"/>
              </a:lnSpc>
              <a:spcBef>
                <a:spcPts val="0"/>
              </a:spcBef>
              <a:spcAft>
                <a:spcPts val="0"/>
              </a:spcAft>
              <a:buSzPts val="1800"/>
              <a:buChar char="●"/>
            </a:pPr>
            <a:r>
              <a:rPr lang="en-US"/>
              <a:t>It is required because sober person may get relapsed at any point of time but the count of sober days may motivate him to continue a sober life.</a:t>
            </a:r>
            <a:endParaRPr/>
          </a:p>
          <a:p>
            <a:pPr marL="457200" lvl="0" indent="-342900" algn="l" rtl="0">
              <a:lnSpc>
                <a:spcPct val="115000"/>
              </a:lnSpc>
              <a:spcBef>
                <a:spcPts val="0"/>
              </a:spcBef>
              <a:spcAft>
                <a:spcPts val="0"/>
              </a:spcAft>
              <a:buSzPts val="1800"/>
              <a:buChar char="●"/>
            </a:pPr>
            <a:r>
              <a:rPr lang="en-US"/>
              <a:t>In this component user can reset the time if he/she is unable to avoid relapse and start the timer again. </a:t>
            </a:r>
            <a:endParaRPr/>
          </a:p>
          <a:p>
            <a:pPr marL="457200" lvl="0" indent="-342900" algn="l" rtl="0">
              <a:lnSpc>
                <a:spcPct val="115000"/>
              </a:lnSpc>
              <a:spcBef>
                <a:spcPts val="0"/>
              </a:spcBef>
              <a:spcAft>
                <a:spcPts val="0"/>
              </a:spcAft>
              <a:buSzPts val="1800"/>
              <a:buChar char="●"/>
            </a:pPr>
            <a:r>
              <a:rPr lang="en-US"/>
              <a:t>Motivational quotes are displayed to motivate the user to lead a sober life whenever user resets the time.</a:t>
            </a:r>
            <a:endParaRPr/>
          </a:p>
          <a:p>
            <a:pPr marL="114300" lvl="0" indent="0" algn="l" rtl="0">
              <a:lnSpc>
                <a:spcPct val="115000"/>
              </a:lnSpc>
              <a:spcBef>
                <a:spcPts val="0"/>
              </a:spcBef>
              <a:spcAft>
                <a:spcPts val="0"/>
              </a:spcAft>
              <a:buSzPts val="1800"/>
              <a:buNone/>
            </a:pPr>
            <a:br>
              <a:rPr lang="en-US"/>
            </a:br>
            <a:endParaRPr/>
          </a:p>
        </p:txBody>
      </p:sp>
      <p:pic>
        <p:nvPicPr>
          <p:cNvPr id="277" name="Google Shape;277;p51"/>
          <p:cNvPicPr preferRelativeResize="0"/>
          <p:nvPr/>
        </p:nvPicPr>
        <p:blipFill rotWithShape="1">
          <a:blip r:embed="rId3">
            <a:alphaModFix/>
          </a:blip>
          <a:srcRect/>
          <a:stretch/>
        </p:blipFill>
        <p:spPr>
          <a:xfrm>
            <a:off x="7901000" y="63633"/>
            <a:ext cx="1151525" cy="1151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52"/>
          <p:cNvSpPr txBox="1">
            <a:spLocks noGrp="1"/>
          </p:cNvSpPr>
          <p:nvPr>
            <p:ph type="title"/>
          </p:nvPr>
        </p:nvSpPr>
        <p:spPr>
          <a:xfrm>
            <a:off x="311700" y="791156"/>
            <a:ext cx="8520600" cy="10179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Sobriety Tracker functionalities</a:t>
            </a:r>
            <a:br>
              <a:rPr lang="en-US"/>
            </a:br>
            <a:br>
              <a:rPr lang="en-US"/>
            </a:br>
            <a:endParaRPr/>
          </a:p>
        </p:txBody>
      </p:sp>
      <p:sp>
        <p:nvSpPr>
          <p:cNvPr id="283" name="Google Shape;283;p52"/>
          <p:cNvSpPr txBox="1">
            <a:spLocks noGrp="1"/>
          </p:cNvSpPr>
          <p:nvPr>
            <p:ph type="body" idx="1"/>
          </p:nvPr>
        </p:nvSpPr>
        <p:spPr>
          <a:xfrm>
            <a:off x="311700" y="1749775"/>
            <a:ext cx="8520600" cy="63726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User shall be able to set the timer. </a:t>
            </a:r>
            <a:endParaRPr/>
          </a:p>
          <a:p>
            <a:pPr marL="457200" lvl="0" indent="-342900" algn="l" rtl="0">
              <a:lnSpc>
                <a:spcPct val="115000"/>
              </a:lnSpc>
              <a:spcBef>
                <a:spcPts val="0"/>
              </a:spcBef>
              <a:spcAft>
                <a:spcPts val="0"/>
              </a:spcAft>
              <a:buSzPts val="1800"/>
              <a:buChar char="●"/>
            </a:pPr>
            <a:r>
              <a:rPr lang="en-US"/>
              <a:t>User shall be able to view his/her sobriety period by clicking on the “Get Count” button.</a:t>
            </a:r>
            <a:endParaRPr/>
          </a:p>
          <a:p>
            <a:pPr marL="457200" lvl="0" indent="-342900" algn="l" rtl="0">
              <a:lnSpc>
                <a:spcPct val="115000"/>
              </a:lnSpc>
              <a:spcBef>
                <a:spcPts val="0"/>
              </a:spcBef>
              <a:spcAft>
                <a:spcPts val="0"/>
              </a:spcAft>
              <a:buSzPts val="1800"/>
              <a:buChar char="●"/>
            </a:pPr>
            <a:r>
              <a:rPr lang="en-US"/>
              <a:t>User shall be able to reset the time if he relapse.</a:t>
            </a:r>
            <a:endParaRPr/>
          </a:p>
          <a:p>
            <a:pPr marL="457200" lvl="0" indent="-342900" algn="l" rtl="0">
              <a:lnSpc>
                <a:spcPct val="115000"/>
              </a:lnSpc>
              <a:spcBef>
                <a:spcPts val="0"/>
              </a:spcBef>
              <a:spcAft>
                <a:spcPts val="0"/>
              </a:spcAft>
              <a:buSzPts val="1800"/>
              <a:buChar char="●"/>
            </a:pPr>
            <a:r>
              <a:rPr lang="en-US"/>
              <a:t>User shall be able to view the motivational quotes if he/she relapse.</a:t>
            </a:r>
            <a:endParaRPr/>
          </a:p>
          <a:p>
            <a:pPr marL="457200" lvl="0" indent="-342900" algn="l" rtl="0">
              <a:lnSpc>
                <a:spcPct val="115000"/>
              </a:lnSpc>
              <a:spcBef>
                <a:spcPts val="0"/>
              </a:spcBef>
              <a:spcAft>
                <a:spcPts val="0"/>
              </a:spcAft>
              <a:buSzPts val="1800"/>
              <a:buChar char="●"/>
            </a:pPr>
            <a:r>
              <a:rPr lang="en-US"/>
              <a:t>If user clicks on reset without setting the time he will get message “You have not set the timer yet”.</a:t>
            </a:r>
            <a:endParaRPr/>
          </a:p>
          <a:p>
            <a:pPr marL="114300" lvl="0" indent="0" algn="l" rtl="0">
              <a:lnSpc>
                <a:spcPct val="115000"/>
              </a:lnSpc>
              <a:spcBef>
                <a:spcPts val="0"/>
              </a:spcBef>
              <a:spcAft>
                <a:spcPts val="0"/>
              </a:spcAft>
              <a:buSzPts val="1800"/>
              <a:buNone/>
            </a:pPr>
            <a:endParaRPr/>
          </a:p>
        </p:txBody>
      </p:sp>
      <p:pic>
        <p:nvPicPr>
          <p:cNvPr id="284" name="Google Shape;284;p52"/>
          <p:cNvPicPr preferRelativeResize="0"/>
          <p:nvPr/>
        </p:nvPicPr>
        <p:blipFill rotWithShape="1">
          <a:blip r:embed="rId3">
            <a:alphaModFix/>
          </a:blip>
          <a:srcRect/>
          <a:stretch/>
        </p:blipFill>
        <p:spPr>
          <a:xfrm>
            <a:off x="7901000" y="63633"/>
            <a:ext cx="1151525" cy="11515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1331</Words>
  <Application>Microsoft Office PowerPoint</Application>
  <PresentationFormat>On-screen Show (4:3)</PresentationFormat>
  <Paragraphs>322</Paragraphs>
  <Slides>23</Slides>
  <Notes>22</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23</vt:i4>
      </vt:variant>
    </vt:vector>
  </HeadingPairs>
  <TitlesOfParts>
    <vt:vector size="29" baseType="lpstr">
      <vt:lpstr>Malgun Gothic</vt:lpstr>
      <vt:lpstr>Arial</vt:lpstr>
      <vt:lpstr>Calibri</vt:lpstr>
      <vt:lpstr>Office Theme</vt:lpstr>
      <vt:lpstr>Simple Light</vt:lpstr>
      <vt:lpstr>Simple Light</vt:lpstr>
      <vt:lpstr>Avoid Relapse Stay Sober Android Application </vt:lpstr>
      <vt:lpstr>PowerPoint Presentation</vt:lpstr>
      <vt:lpstr>Remarks of Review 1</vt:lpstr>
      <vt:lpstr>Project Overview / Summary</vt:lpstr>
      <vt:lpstr>                          Functionalities  Language </vt:lpstr>
      <vt:lpstr>Risk tracker</vt:lpstr>
      <vt:lpstr>Risk Tracker Functionalities  </vt:lpstr>
      <vt:lpstr>Sobriety Tracker  </vt:lpstr>
      <vt:lpstr>Sobriety Tracker functionalities  </vt:lpstr>
      <vt:lpstr>Helpline </vt:lpstr>
      <vt:lpstr>PowerPoint Presentation</vt:lpstr>
      <vt:lpstr>  </vt:lpstr>
      <vt:lpstr>Relapse Trigger Avoidance functionalities     </vt:lpstr>
      <vt:lpstr>Proposed system / Solution</vt:lpstr>
      <vt:lpstr>MVVM Architecture</vt:lpstr>
      <vt:lpstr>Expected Results / measurable Outputs/ </vt:lpstr>
      <vt:lpstr>PowerPoint Presentation</vt:lpstr>
      <vt:lpstr>PowerPoint Presentation</vt:lpstr>
      <vt:lpstr>PowerPoint Presentation</vt:lpstr>
      <vt:lpstr>Status of Application components</vt:lpstr>
      <vt:lpstr>PowerPoint Presentation</vt:lpstr>
      <vt:lpstr>Plan to Complete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Avoid Relapse Stay Sober </dc:title>
  <cp:lastModifiedBy>Madhura</cp:lastModifiedBy>
  <cp:revision>8</cp:revision>
  <dcterms:modified xsi:type="dcterms:W3CDTF">2022-01-05T09:44:28Z</dcterms:modified>
</cp:coreProperties>
</file>