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 id="2147483686" r:id="rId3"/>
  </p:sldMasterIdLst>
  <p:notesMasterIdLst>
    <p:notesMasterId r:id="rId35"/>
  </p:notesMasterIdLst>
  <p:sldIdLst>
    <p:sldId id="256" r:id="rId4"/>
    <p:sldId id="257" r:id="rId5"/>
    <p:sldId id="283" r:id="rId6"/>
    <p:sldId id="262" r:id="rId7"/>
    <p:sldId id="260" r:id="rId8"/>
    <p:sldId id="261" r:id="rId9"/>
    <p:sldId id="263" r:id="rId10"/>
    <p:sldId id="264" r:id="rId11"/>
    <p:sldId id="265" r:id="rId12"/>
    <p:sldId id="266" r:id="rId13"/>
    <p:sldId id="268" r:id="rId14"/>
    <p:sldId id="269" r:id="rId15"/>
    <p:sldId id="270" r:id="rId16"/>
    <p:sldId id="271" r:id="rId17"/>
    <p:sldId id="272" r:id="rId18"/>
    <p:sldId id="273" r:id="rId19"/>
    <p:sldId id="285" r:id="rId20"/>
    <p:sldId id="286" r:id="rId21"/>
    <p:sldId id="274" r:id="rId22"/>
    <p:sldId id="275" r:id="rId23"/>
    <p:sldId id="276" r:id="rId24"/>
    <p:sldId id="277" r:id="rId25"/>
    <p:sldId id="279" r:id="rId26"/>
    <p:sldId id="280" r:id="rId27"/>
    <p:sldId id="281" r:id="rId28"/>
    <p:sldId id="284" r:id="rId29"/>
    <p:sldId id="287" r:id="rId30"/>
    <p:sldId id="288" r:id="rId31"/>
    <p:sldId id="289" r:id="rId32"/>
    <p:sldId id="290" r:id="rId33"/>
    <p:sldId id="282"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744D57-0298-4028-A39A-E01344C18F55}">
  <a:tblStyle styleId="{0B744D57-0298-4028-A39A-E01344C18F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1639e4320_0_5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01639e4320_0_5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1639e4320_0_5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101639e4320_0_5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1639e4320_0_6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101639e4320_0_6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1639e4320_0_6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101639e4320_0_6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1639e4320_0_7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101639e4320_0_7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f8613209f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f8613209f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cf8613209f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cf8613209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cf8613209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cf8613209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f8613209f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f8613209f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cf8613209f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639e4320_0_8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639e4320_0_8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fa76adb26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fa76adb26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fa76adb26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f8613209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cf8613209f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cf8613209f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018e3a3fe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018e3a3fe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1018e3a3fe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1639e4320_0_10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01639e4320_0_10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1639e4320_0_10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01639e4320_0_10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1639e4320_0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01639e4320_0_3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1639e4320_0_3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01639e4320_0_3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1639e4320_0_4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01639e4320_0_4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1639e4320_0_4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101639e4320_0_4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body" idx="1"/>
          </p:nvPr>
        </p:nvSpPr>
        <p:spPr>
          <a:xfrm>
            <a:off x="1835696" y="1556792"/>
            <a:ext cx="7200800" cy="792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323F4F"/>
              </a:buClr>
              <a:buSzPts val="3200"/>
              <a:buFont typeface="Arial"/>
              <a:buNone/>
              <a:defRPr sz="3200" b="1">
                <a:solidFill>
                  <a:srgbClr val="323F4F"/>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13"/>
          <p:cNvSpPr txBox="1">
            <a:spLocks noGrp="1"/>
          </p:cNvSpPr>
          <p:nvPr>
            <p:ph type="title"/>
          </p:nvPr>
        </p:nvSpPr>
        <p:spPr>
          <a:xfrm>
            <a:off x="400000" y="1"/>
            <a:ext cx="7196336" cy="13620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구역 머리글">
  <p:cSld name="1_구역 머리글">
    <p:bg>
      <p:bgPr>
        <a:solidFill>
          <a:schemeClr val="lt1"/>
        </a:solidFill>
        <a:effectLst/>
      </p:bgPr>
    </p:bg>
    <p:spTree>
      <p:nvGrpSpPr>
        <p:cNvPr id="1" name="Shape 87"/>
        <p:cNvGrpSpPr/>
        <p:nvPr/>
      </p:nvGrpSpPr>
      <p:grpSpPr>
        <a:xfrm>
          <a:off x="0" y="0"/>
          <a:ext cx="0" cy="0"/>
          <a:chOff x="0" y="0"/>
          <a:chExt cx="0" cy="0"/>
        </a:xfrm>
      </p:grpSpPr>
      <p:pic>
        <p:nvPicPr>
          <p:cNvPr id="88" name="Google Shape;88;p14"/>
          <p:cNvPicPr preferRelativeResize="0"/>
          <p:nvPr/>
        </p:nvPicPr>
        <p:blipFill rotWithShape="1">
          <a:blip r:embed="rId2">
            <a:alphaModFix/>
          </a:blip>
          <a:srcRect b="89028"/>
          <a:stretch/>
        </p:blipFill>
        <p:spPr>
          <a:xfrm>
            <a:off x="-11447" y="1"/>
            <a:ext cx="9155448" cy="752475"/>
          </a:xfrm>
          <a:prstGeom prst="rect">
            <a:avLst/>
          </a:prstGeom>
          <a:noFill/>
          <a:ln>
            <a:noFill/>
          </a:ln>
        </p:spPr>
      </p:pic>
      <p:sp>
        <p:nvSpPr>
          <p:cNvPr id="89" name="Google Shape;89;p14"/>
          <p:cNvSpPr txBox="1">
            <a:spLocks noGrp="1"/>
          </p:cNvSpPr>
          <p:nvPr>
            <p:ph type="title"/>
          </p:nvPr>
        </p:nvSpPr>
        <p:spPr>
          <a:xfrm>
            <a:off x="179512" y="107254"/>
            <a:ext cx="7704856" cy="5297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2800"/>
              <a:buFont typeface="Arial"/>
              <a:buNone/>
              <a:defRPr sz="28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188218" y="861095"/>
            <a:ext cx="8795320" cy="5544616"/>
          </a:xfrm>
          <a:prstGeom prst="rect">
            <a:avLst/>
          </a:prstGeom>
          <a:noFill/>
          <a:ln>
            <a:noFill/>
          </a:ln>
        </p:spPr>
        <p:txBody>
          <a:bodyPr spcFirstLastPara="1" wrap="square" lIns="91425" tIns="45700" rIns="91425" bIns="45700" anchor="t" anchorCtr="0">
            <a:normAutofit/>
          </a:bodyPr>
          <a:lstStyle>
            <a:lvl1pPr marL="457200" lvl="0" indent="-354330" algn="l">
              <a:lnSpc>
                <a:spcPct val="160000"/>
              </a:lnSpc>
              <a:spcBef>
                <a:spcPts val="0"/>
              </a:spcBef>
              <a:spcAft>
                <a:spcPts val="0"/>
              </a:spcAft>
              <a:buClr>
                <a:schemeClr val="dk1"/>
              </a:buClr>
              <a:buSzPts val="1980"/>
              <a:buFont typeface="Arial"/>
              <a:buChar char="•"/>
              <a:defRPr sz="1800" b="1">
                <a:latin typeface="Arial"/>
                <a:ea typeface="Arial"/>
                <a:cs typeface="Arial"/>
                <a:sym typeface="Arial"/>
              </a:defRPr>
            </a:lvl1pPr>
            <a:lvl2pPr marL="914400" lvl="1" indent="-340360" algn="l">
              <a:lnSpc>
                <a:spcPct val="160000"/>
              </a:lnSpc>
              <a:spcBef>
                <a:spcPts val="0"/>
              </a:spcBef>
              <a:spcAft>
                <a:spcPts val="0"/>
              </a:spcAft>
              <a:buClr>
                <a:schemeClr val="dk1"/>
              </a:buClr>
              <a:buSzPts val="1760"/>
              <a:buFont typeface="Malgun Gothic"/>
              <a:buChar char="-"/>
              <a:defRPr sz="1600">
                <a:latin typeface="Arial"/>
                <a:ea typeface="Arial"/>
                <a:cs typeface="Arial"/>
                <a:sym typeface="Arial"/>
              </a:defRPr>
            </a:lvl2pPr>
            <a:lvl3pPr marL="1371600" lvl="2" indent="-326389" algn="l">
              <a:lnSpc>
                <a:spcPct val="160000"/>
              </a:lnSpc>
              <a:spcBef>
                <a:spcPts val="0"/>
              </a:spcBef>
              <a:spcAft>
                <a:spcPts val="0"/>
              </a:spcAft>
              <a:buClr>
                <a:schemeClr val="dk1"/>
              </a:buClr>
              <a:buSzPts val="1540"/>
              <a:buChar char="•"/>
              <a:defRPr sz="1400">
                <a:latin typeface="Arial"/>
                <a:ea typeface="Arial"/>
                <a:cs typeface="Arial"/>
                <a:sym typeface="Arial"/>
              </a:defRPr>
            </a:lvl3pPr>
            <a:lvl4pPr marL="1828800" lvl="3" indent="-317500" algn="l">
              <a:lnSpc>
                <a:spcPct val="90000"/>
              </a:lnSpc>
              <a:spcBef>
                <a:spcPts val="375"/>
              </a:spcBef>
              <a:spcAft>
                <a:spcPts val="0"/>
              </a:spcAft>
              <a:buClr>
                <a:schemeClr val="dk1"/>
              </a:buClr>
              <a:buSzPts val="1400"/>
              <a:buChar char="•"/>
              <a:defRPr sz="1400"/>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14"/>
          <p:cNvSpPr txBox="1"/>
          <p:nvPr/>
        </p:nvSpPr>
        <p:spPr>
          <a:xfrm>
            <a:off x="147652" y="6590813"/>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5A5A5"/>
                </a:solidFill>
                <a:latin typeface="Arial"/>
                <a:ea typeface="Arial"/>
                <a:cs typeface="Arial"/>
                <a:sym typeface="Arial"/>
              </a:rPr>
              <a:t>ⓒ 2016. Digital Media &amp; Communications R&amp;D Center. All rights reserved.</a:t>
            </a:r>
            <a:endParaRPr sz="900" b="0" i="0" u="none" strike="noStrike" cap="none">
              <a:solidFill>
                <a:srgbClr val="A5A5A5"/>
              </a:solidFill>
              <a:latin typeface="Arial"/>
              <a:ea typeface="Arial"/>
              <a:cs typeface="Arial"/>
              <a:sym typeface="Arial"/>
            </a:endParaRPr>
          </a:p>
        </p:txBody>
      </p:sp>
      <p:sp>
        <p:nvSpPr>
          <p:cNvPr id="92" name="Google Shape;92;p14"/>
          <p:cNvSpPr txBox="1">
            <a:spLocks noGrp="1"/>
          </p:cNvSpPr>
          <p:nvPr>
            <p:ph type="sldNum" idx="12"/>
          </p:nvPr>
        </p:nvSpPr>
        <p:spPr>
          <a:xfrm>
            <a:off x="8045301" y="6579409"/>
            <a:ext cx="1066800" cy="2336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 3</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457200" y="2646040"/>
            <a:ext cx="8229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8000"/>
              <a:buFont typeface="Arial"/>
              <a:buNone/>
              <a:defRPr sz="8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p:nvPr/>
        </p:nvSpPr>
        <p:spPr>
          <a:xfrm>
            <a:off x="2583100" y="6433511"/>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CB8CA"/>
                </a:solidFill>
                <a:latin typeface="Arial"/>
                <a:ea typeface="Arial"/>
                <a:cs typeface="Arial"/>
                <a:sym typeface="Arial"/>
              </a:rPr>
              <a:t>ⓒ 2016. Digital Media &amp; Communications R&amp;D Center. All rights reserved.</a:t>
            </a:r>
            <a:endParaRPr sz="900" b="0" i="0" u="none" strike="noStrike" cap="none">
              <a:solidFill>
                <a:srgbClr val="ACB8CA"/>
              </a:solidFill>
              <a:latin typeface="Arial"/>
              <a:ea typeface="Arial"/>
              <a:cs typeface="Arial"/>
              <a:sym typeface="Arial"/>
            </a:endParaRPr>
          </a:p>
        </p:txBody>
      </p:sp>
      <p:pic>
        <p:nvPicPr>
          <p:cNvPr id="96" name="Google Shape;96;p15"/>
          <p:cNvPicPr preferRelativeResize="0"/>
          <p:nvPr/>
        </p:nvPicPr>
        <p:blipFill rotWithShape="1">
          <a:blip r:embed="rId2">
            <a:alphaModFix/>
          </a:blip>
          <a:srcRect/>
          <a:stretch/>
        </p:blipFill>
        <p:spPr>
          <a:xfrm>
            <a:off x="4139956" y="6165307"/>
            <a:ext cx="934109" cy="158055"/>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9" name="Google Shape;99;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00" name="Google Shape;100;p16"/>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18"/>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5" name="Google Shape;115;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1"/>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9" name="Google Shape;119;p21"/>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0" name="Google Shape;120;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 name="Google Shape;126;p23"/>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7" name="Google Shape;127;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0" name="Google Shape;130;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sp>
        <p:nvSpPr>
          <p:cNvPr id="132" name="Google Shape;132;p25"/>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4" name="Google Shape;134;p2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 name="Google Shape;135;p25"/>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36" name="Google Shape;136;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39" name="Google Shape;139;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sp>
        <p:nvSpPr>
          <p:cNvPr id="141" name="Google Shape;141;p27"/>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2" name="Google Shape;142;p27"/>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43" name="Google Shape;143;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2" name="Google Shape;152;p30"/>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5" name="Google Shape;155;p3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56" name="Google Shape;156;p31"/>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59" name="Google Shape;159;p32"/>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33"/>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62" name="Google Shape;162;p33"/>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33"/>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4"/>
        <p:cNvGrpSpPr/>
        <p:nvPr/>
      </p:nvGrpSpPr>
      <p:grpSpPr>
        <a:xfrm>
          <a:off x="0" y="0"/>
          <a:ext cx="0" cy="0"/>
          <a:chOff x="0" y="0"/>
          <a:chExt cx="0" cy="0"/>
        </a:xfrm>
      </p:grpSpPr>
      <p:sp>
        <p:nvSpPr>
          <p:cNvPr id="165" name="Google Shape;165;p3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6" name="Google Shape;166;p34"/>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67" name="Google Shape;167;p34"/>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68" name="Google Shape;168;p34"/>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1" name="Google Shape;171;p35"/>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72" name="Google Shape;172;p35"/>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5" name="Google Shape;175;p36"/>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37"/>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7"/>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79" name="Google Shape;179;p37"/>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0" name="Google Shape;180;p37"/>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81" name="Google Shape;181;p37"/>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38"/>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184" name="Google Shape;184;p38"/>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39"/>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87" name="Google Shape;187;p39"/>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88" name="Google Shape;188;p39"/>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 name="Google Shape;104;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48" name="Google Shape;148;p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49" name="Google Shape;149;p29"/>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0"/>
          <p:cNvSpPr txBox="1">
            <a:spLocks noGrp="1"/>
          </p:cNvSpPr>
          <p:nvPr>
            <p:ph type="ctrTitle"/>
          </p:nvPr>
        </p:nvSpPr>
        <p:spPr>
          <a:xfrm>
            <a:off x="-36512" y="643317"/>
            <a:ext cx="9180512" cy="107710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dirty="0"/>
              <a:t>Avoid Relapse Stay Sober Android Application</a:t>
            </a:r>
            <a:br>
              <a:rPr lang="en-US" sz="3200" b="1" dirty="0"/>
            </a:br>
            <a:endParaRPr sz="3200" b="1" dirty="0"/>
          </a:p>
        </p:txBody>
      </p:sp>
      <p:sp>
        <p:nvSpPr>
          <p:cNvPr id="195" name="Google Shape;195;p40"/>
          <p:cNvSpPr/>
          <p:nvPr/>
        </p:nvSpPr>
        <p:spPr>
          <a:xfrm>
            <a:off x="70900" y="1720420"/>
            <a:ext cx="9106800" cy="3805429"/>
          </a:xfrm>
          <a:prstGeom prst="rect">
            <a:avLst/>
          </a:prstGeom>
          <a:no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rgbClr val="0070C0"/>
                </a:solidFill>
              </a:rPr>
              <a:t>			</a:t>
            </a:r>
            <a:r>
              <a:rPr lang="en-US" sz="2400" b="0" i="0" u="none" strike="noStrike" cap="none" dirty="0">
                <a:solidFill>
                  <a:srgbClr val="0070C0"/>
                </a:solidFill>
                <a:latin typeface="Arial"/>
                <a:ea typeface="Arial"/>
                <a:cs typeface="Arial"/>
                <a:sym typeface="Arial"/>
              </a:rPr>
              <a:t>Team Number:  M1</a:t>
            </a:r>
            <a:r>
              <a:rPr lang="en-US" sz="2400" dirty="0">
                <a:solidFill>
                  <a:srgbClr val="0070C0"/>
                </a:solidFill>
              </a:rPr>
              <a:t>3</a:t>
            </a: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Team Members: </a:t>
            </a: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Shiva</a:t>
            </a:r>
            <a:r>
              <a:rPr lang="en-US" sz="2400" dirty="0">
                <a:solidFill>
                  <a:srgbClr val="0070C0"/>
                </a:solidFill>
              </a:rPr>
              <a:t>ni C </a:t>
            </a:r>
            <a:r>
              <a:rPr lang="en-US" sz="2400" dirty="0" err="1">
                <a:solidFill>
                  <a:srgbClr val="0070C0"/>
                </a:solidFill>
              </a:rPr>
              <a:t>Guranalli</a:t>
            </a:r>
            <a:r>
              <a:rPr lang="en-US" sz="2400" dirty="0">
                <a:solidFill>
                  <a:srgbClr val="0070C0"/>
                </a:solidFill>
              </a:rPr>
              <a:t>        		502         01FE19BCS265</a:t>
            </a:r>
            <a:endParaRPr sz="2400" b="0" i="0" u="none" strike="noStrike" cap="none" dirty="0">
              <a:solidFill>
                <a:srgbClr val="0070C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400"/>
              <a:buFont typeface="Arial"/>
              <a:buNone/>
            </a:pPr>
            <a:r>
              <a:rPr lang="en-US" sz="2400" dirty="0">
                <a:solidFill>
                  <a:srgbClr val="0070C0"/>
                </a:solidFill>
              </a:rPr>
              <a:t>Madhura Nagaraj Nayak		517         01FE19BCS285</a:t>
            </a:r>
            <a:endParaRPr sz="2400" dirty="0">
              <a:solidFill>
                <a:srgbClr val="0070C0"/>
              </a:solidFill>
            </a:endParaRPr>
          </a:p>
          <a:p>
            <a:pPr marL="0" marR="0" lvl="0" indent="457200" algn="l" rtl="0">
              <a:lnSpc>
                <a:spcPct val="100000"/>
              </a:lnSpc>
              <a:spcBef>
                <a:spcPts val="0"/>
              </a:spcBef>
              <a:spcAft>
                <a:spcPts val="0"/>
              </a:spcAft>
              <a:buClr>
                <a:srgbClr val="000000"/>
              </a:buClr>
              <a:buSzPts val="2400"/>
              <a:buFont typeface="Arial"/>
              <a:buNone/>
            </a:pPr>
            <a:r>
              <a:rPr lang="en-US" sz="2400" dirty="0">
                <a:solidFill>
                  <a:srgbClr val="0070C0"/>
                </a:solidFill>
              </a:rPr>
              <a:t>Soumya </a:t>
            </a:r>
            <a:r>
              <a:rPr lang="en-US" sz="2400" dirty="0" err="1">
                <a:solidFill>
                  <a:srgbClr val="0070C0"/>
                </a:solidFill>
              </a:rPr>
              <a:t>Jakkali</a:t>
            </a:r>
            <a:r>
              <a:rPr lang="en-US" sz="2400" dirty="0">
                <a:solidFill>
                  <a:srgbClr val="0070C0"/>
                </a:solidFill>
              </a:rPr>
              <a:t>              		520         01FE19BCS288</a:t>
            </a:r>
            <a:endParaRPr sz="2400" dirty="0">
              <a:solidFill>
                <a:srgbClr val="0070C0"/>
              </a:solidFill>
            </a:endParaRPr>
          </a:p>
          <a:p>
            <a:pPr marL="0" marR="0" lvl="0" indent="457200" algn="l" rtl="0">
              <a:lnSpc>
                <a:spcPct val="100000"/>
              </a:lnSpc>
              <a:spcBef>
                <a:spcPts val="0"/>
              </a:spcBef>
              <a:spcAft>
                <a:spcPts val="0"/>
              </a:spcAft>
              <a:buClr>
                <a:srgbClr val="000000"/>
              </a:buClr>
              <a:buSzPts val="2400"/>
              <a:buFont typeface="Arial"/>
              <a:buNone/>
            </a:pPr>
            <a:r>
              <a:rPr lang="en-US" sz="2400" dirty="0" err="1">
                <a:solidFill>
                  <a:srgbClr val="0070C0"/>
                </a:solidFill>
              </a:rPr>
              <a:t>Supriya</a:t>
            </a:r>
            <a:r>
              <a:rPr lang="en-US" sz="2400" dirty="0">
                <a:solidFill>
                  <a:srgbClr val="0070C0"/>
                </a:solidFill>
              </a:rPr>
              <a:t> </a:t>
            </a:r>
            <a:r>
              <a:rPr lang="en-US" sz="2400" dirty="0" err="1">
                <a:solidFill>
                  <a:srgbClr val="0070C0"/>
                </a:solidFill>
              </a:rPr>
              <a:t>Khemalapure</a:t>
            </a:r>
            <a:r>
              <a:rPr lang="en-US" sz="2400" dirty="0">
                <a:solidFill>
                  <a:srgbClr val="0070C0"/>
                </a:solidFill>
              </a:rPr>
              <a:t>    		522         01FE19BCS290</a:t>
            </a:r>
            <a:endParaRPr sz="2400" dirty="0">
              <a:solidFill>
                <a:srgbClr val="0070C0"/>
              </a:solidFill>
            </a:endParaRPr>
          </a:p>
          <a:p>
            <a:pPr marL="0" marR="0" lvl="0" indent="0" algn="l" rtl="0">
              <a:lnSpc>
                <a:spcPct val="100000"/>
              </a:lnSpc>
              <a:spcBef>
                <a:spcPts val="0"/>
              </a:spcBef>
              <a:spcAft>
                <a:spcPts val="0"/>
              </a:spcAft>
              <a:buClr>
                <a:srgbClr val="000000"/>
              </a:buClr>
              <a:buSzPts val="2400"/>
              <a:buFont typeface="Arial"/>
              <a:buNone/>
            </a:pPr>
            <a:endParaRPr sz="2400" dirty="0">
              <a:solidFill>
                <a:srgbClr val="0070C0"/>
              </a:solidFil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Guide :  </a:t>
            </a:r>
            <a:r>
              <a:rPr lang="en-US" sz="2400" dirty="0">
                <a:solidFill>
                  <a:srgbClr val="0070C0"/>
                </a:solidFill>
              </a:rPr>
              <a:t>Dr. P.G Sunitha Hiremath</a:t>
            </a:r>
            <a:endParaRPr sz="500" b="0" i="0" u="none" strike="noStrike" cap="none" dirty="0">
              <a:solidFill>
                <a:srgbClr val="0070C0"/>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0"/>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Sobriety Tracker</a:t>
            </a:r>
            <a:br>
              <a:rPr lang="en-US"/>
            </a:br>
            <a:br>
              <a:rPr lang="en-US"/>
            </a:br>
            <a:endParaRPr/>
          </a:p>
        </p:txBody>
      </p:sp>
      <p:sp>
        <p:nvSpPr>
          <p:cNvPr id="269" name="Google Shape;269;p50"/>
          <p:cNvSpPr txBox="1">
            <a:spLocks noGrp="1"/>
          </p:cNvSpPr>
          <p:nvPr>
            <p:ph type="body" idx="1"/>
          </p:nvPr>
        </p:nvSpPr>
        <p:spPr>
          <a:xfrm>
            <a:off x="311700" y="1594550"/>
            <a:ext cx="8520600" cy="6527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It is the one of the components in the app which can help the sober people to keep track of their sobriety period.</a:t>
            </a:r>
            <a:endParaRPr dirty="0"/>
          </a:p>
          <a:p>
            <a:pPr marL="457200" lvl="0" indent="-342900" algn="l" rtl="0">
              <a:lnSpc>
                <a:spcPct val="115000"/>
              </a:lnSpc>
              <a:spcBef>
                <a:spcPts val="0"/>
              </a:spcBef>
              <a:spcAft>
                <a:spcPts val="0"/>
              </a:spcAft>
              <a:buSzPts val="1800"/>
              <a:buChar char="●"/>
            </a:pPr>
            <a:r>
              <a:rPr lang="en-US" dirty="0"/>
              <a:t>It is required because sober person may get relapsed at any point of time but the count of sober days may motivate him/her to continue a sober life.</a:t>
            </a:r>
            <a:endParaRPr dirty="0"/>
          </a:p>
          <a:p>
            <a:pPr marL="457200" lvl="0" indent="-342900" algn="l" rtl="0">
              <a:lnSpc>
                <a:spcPct val="115000"/>
              </a:lnSpc>
              <a:spcBef>
                <a:spcPts val="0"/>
              </a:spcBef>
              <a:spcAft>
                <a:spcPts val="0"/>
              </a:spcAft>
              <a:buSzPts val="1800"/>
              <a:buChar char="●"/>
            </a:pPr>
            <a:r>
              <a:rPr lang="en-US" dirty="0"/>
              <a:t>In this component user can reset the time if he/she is unable to avoid relapse and start the timer again. </a:t>
            </a:r>
            <a:endParaRPr dirty="0"/>
          </a:p>
          <a:p>
            <a:pPr marL="457200" lvl="0" indent="-342900" algn="l" rtl="0">
              <a:lnSpc>
                <a:spcPct val="115000"/>
              </a:lnSpc>
              <a:spcBef>
                <a:spcPts val="0"/>
              </a:spcBef>
              <a:spcAft>
                <a:spcPts val="0"/>
              </a:spcAft>
              <a:buSzPts val="1800"/>
              <a:buChar char="●"/>
            </a:pPr>
            <a:r>
              <a:rPr lang="en-US" dirty="0"/>
              <a:t>Motivational quotes are displayed to motivate the user to lead a sober life whenever user resets the time.</a:t>
            </a:r>
            <a:endParaRPr dirty="0"/>
          </a:p>
          <a:p>
            <a:pPr marL="114300" lvl="0" indent="0" algn="l" rtl="0">
              <a:lnSpc>
                <a:spcPct val="115000"/>
              </a:lnSpc>
              <a:spcBef>
                <a:spcPts val="0"/>
              </a:spcBef>
              <a:spcAft>
                <a:spcPts val="0"/>
              </a:spcAft>
              <a:buSzPts val="1800"/>
              <a:buNone/>
            </a:pPr>
            <a:br>
              <a:rPr lang="en-US" dirty="0"/>
            </a:br>
            <a:endParaRPr dirty="0"/>
          </a:p>
        </p:txBody>
      </p:sp>
      <p:pic>
        <p:nvPicPr>
          <p:cNvPr id="270" name="Google Shape;270;p50"/>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Sobriety Tracker functionalities</a:t>
            </a:r>
            <a:br>
              <a:rPr lang="en-US"/>
            </a:br>
            <a:br>
              <a:rPr lang="en-US"/>
            </a:br>
            <a:endParaRPr/>
          </a:p>
        </p:txBody>
      </p:sp>
      <p:sp>
        <p:nvSpPr>
          <p:cNvPr id="283" name="Google Shape;283;p52"/>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able to set the timer. </a:t>
            </a:r>
            <a:endParaRPr/>
          </a:p>
          <a:p>
            <a:pPr marL="457200" lvl="0" indent="-342900" algn="l" rtl="0">
              <a:lnSpc>
                <a:spcPct val="115000"/>
              </a:lnSpc>
              <a:spcBef>
                <a:spcPts val="0"/>
              </a:spcBef>
              <a:spcAft>
                <a:spcPts val="0"/>
              </a:spcAft>
              <a:buSzPts val="1800"/>
              <a:buChar char="●"/>
            </a:pPr>
            <a:r>
              <a:rPr lang="en-US"/>
              <a:t>User shall be able to view his/her sobriety period by clicking on the “Get Count” button.</a:t>
            </a:r>
            <a:endParaRPr/>
          </a:p>
          <a:p>
            <a:pPr marL="457200" lvl="0" indent="-342900" algn="l" rtl="0">
              <a:lnSpc>
                <a:spcPct val="115000"/>
              </a:lnSpc>
              <a:spcBef>
                <a:spcPts val="0"/>
              </a:spcBef>
              <a:spcAft>
                <a:spcPts val="0"/>
              </a:spcAft>
              <a:buSzPts val="1800"/>
              <a:buChar char="●"/>
            </a:pPr>
            <a:r>
              <a:rPr lang="en-US"/>
              <a:t>User shall be able to reset the time if he relapse.</a:t>
            </a:r>
            <a:endParaRPr/>
          </a:p>
          <a:p>
            <a:pPr marL="457200" lvl="0" indent="-342900" algn="l" rtl="0">
              <a:lnSpc>
                <a:spcPct val="115000"/>
              </a:lnSpc>
              <a:spcBef>
                <a:spcPts val="0"/>
              </a:spcBef>
              <a:spcAft>
                <a:spcPts val="0"/>
              </a:spcAft>
              <a:buSzPts val="1800"/>
              <a:buChar char="●"/>
            </a:pPr>
            <a:r>
              <a:rPr lang="en-US"/>
              <a:t>User shall be able to view the motivational quotes if he/she relapse.</a:t>
            </a:r>
            <a:endParaRPr/>
          </a:p>
          <a:p>
            <a:pPr marL="457200" lvl="0" indent="-342900" algn="l" rtl="0">
              <a:lnSpc>
                <a:spcPct val="115000"/>
              </a:lnSpc>
              <a:spcBef>
                <a:spcPts val="0"/>
              </a:spcBef>
              <a:spcAft>
                <a:spcPts val="0"/>
              </a:spcAft>
              <a:buSzPts val="1800"/>
              <a:buChar char="●"/>
            </a:pPr>
            <a:r>
              <a:rPr lang="en-US"/>
              <a:t>If user clicks on reset without setting the time he will get message “You have not set the timer yet”.</a:t>
            </a:r>
            <a:endParaRPr/>
          </a:p>
          <a:p>
            <a:pPr marL="114300" lvl="0" indent="0" algn="l" rtl="0">
              <a:lnSpc>
                <a:spcPct val="115000"/>
              </a:lnSpc>
              <a:spcBef>
                <a:spcPts val="0"/>
              </a:spcBef>
              <a:spcAft>
                <a:spcPts val="0"/>
              </a:spcAft>
              <a:buSzPts val="1800"/>
              <a:buNone/>
            </a:pPr>
            <a:endParaRPr/>
          </a:p>
        </p:txBody>
      </p:sp>
      <p:pic>
        <p:nvPicPr>
          <p:cNvPr id="284" name="Google Shape;284;p52"/>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3"/>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Helpline </a:t>
            </a:r>
            <a:endParaRPr/>
          </a:p>
        </p:txBody>
      </p:sp>
      <p:sp>
        <p:nvSpPr>
          <p:cNvPr id="290" name="Google Shape;290;p53"/>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dirty="0"/>
              <a:t>Helpline component helps the people to get contact details of coordinators of SDM camp and other rehabilitation centers details based on district.</a:t>
            </a:r>
            <a:endParaRPr dirty="0"/>
          </a:p>
          <a:p>
            <a:pPr marL="457200" lvl="0" indent="-342900" algn="just" rtl="0">
              <a:lnSpc>
                <a:spcPct val="115000"/>
              </a:lnSpc>
              <a:spcBef>
                <a:spcPts val="0"/>
              </a:spcBef>
              <a:spcAft>
                <a:spcPts val="0"/>
              </a:spcAft>
              <a:buSzPts val="1800"/>
              <a:buChar char="●"/>
            </a:pPr>
            <a:r>
              <a:rPr lang="en-US" dirty="0"/>
              <a:t>This helps the rural people to find rehabilitation centers details very easily.</a:t>
            </a:r>
          </a:p>
          <a:p>
            <a:pPr marL="457200" lvl="0" indent="-342900" algn="just" rtl="0">
              <a:lnSpc>
                <a:spcPct val="115000"/>
              </a:lnSpc>
              <a:spcBef>
                <a:spcPts val="0"/>
              </a:spcBef>
              <a:spcAft>
                <a:spcPts val="0"/>
              </a:spcAft>
              <a:buSzPts val="1800"/>
              <a:buChar char="●"/>
            </a:pPr>
            <a:r>
              <a:rPr lang="en-US" sz="1800" b="0" i="0" u="none" strike="noStrike" cap="none" dirty="0">
                <a:solidFill>
                  <a:srgbClr val="595959"/>
                </a:solidFill>
                <a:latin typeface="Arial"/>
                <a:ea typeface="Arial"/>
                <a:cs typeface="Arial"/>
                <a:sym typeface="Arial"/>
              </a:rPr>
              <a:t>There are two sub parts in helpline in that one is SDM and other one is</a:t>
            </a:r>
          </a:p>
          <a:p>
            <a:pPr marL="0" marR="0" lvl="0" indent="0" algn="just" rtl="0">
              <a:lnSpc>
                <a:spcPct val="100000"/>
              </a:lnSpc>
              <a:spcBef>
                <a:spcPts val="0"/>
              </a:spcBef>
              <a:spcAft>
                <a:spcPts val="0"/>
              </a:spcAft>
              <a:buNone/>
            </a:pPr>
            <a:r>
              <a:rPr lang="en-US" sz="1800" dirty="0">
                <a:solidFill>
                  <a:srgbClr val="595959"/>
                </a:solidFill>
              </a:rPr>
              <a:t>        </a:t>
            </a:r>
            <a:r>
              <a:rPr lang="en-US" sz="1800" b="0" i="0" u="none" strike="noStrike" cap="none" dirty="0">
                <a:solidFill>
                  <a:srgbClr val="595959"/>
                </a:solidFill>
                <a:latin typeface="Arial"/>
                <a:ea typeface="Arial"/>
                <a:cs typeface="Arial"/>
                <a:sym typeface="Arial"/>
              </a:rPr>
              <a:t>other Rehabilitation details.</a:t>
            </a:r>
            <a:endParaRPr dirty="0"/>
          </a:p>
          <a:p>
            <a:pPr marL="457200" lvl="0" indent="-342900" algn="just" rtl="0">
              <a:lnSpc>
                <a:spcPct val="115000"/>
              </a:lnSpc>
              <a:spcBef>
                <a:spcPts val="0"/>
              </a:spcBef>
              <a:spcAft>
                <a:spcPts val="0"/>
              </a:spcAft>
              <a:buSzPts val="1800"/>
              <a:buChar char="●"/>
            </a:pPr>
            <a:r>
              <a:rPr lang="en-US" dirty="0"/>
              <a:t>SDM camps are the one which specially helps rural people to come out of the alcoholic life and help them to quit drinking and lead sober life.</a:t>
            </a:r>
            <a:endParaRPr dirty="0"/>
          </a:p>
          <a:p>
            <a:pPr marL="457200" lvl="0" indent="-342900" algn="just" rtl="0">
              <a:lnSpc>
                <a:spcPct val="115000"/>
              </a:lnSpc>
              <a:spcBef>
                <a:spcPts val="0"/>
              </a:spcBef>
              <a:spcAft>
                <a:spcPts val="0"/>
              </a:spcAft>
              <a:buSzPts val="1800"/>
              <a:buChar char="●"/>
            </a:pPr>
            <a:r>
              <a:rPr lang="en-US" dirty="0"/>
              <a:t>SDM camps are separately mentioned here as this not only helps the alcoholics to lead sober life but also helps in leading the better life after becoming a sober person.</a:t>
            </a:r>
            <a:endParaRPr dirty="0"/>
          </a:p>
        </p:txBody>
      </p:sp>
      <p:pic>
        <p:nvPicPr>
          <p:cNvPr id="291" name="Google Shape;291;p53"/>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4"/>
          <p:cNvSpPr/>
          <p:nvPr/>
        </p:nvSpPr>
        <p:spPr>
          <a:xfrm>
            <a:off x="297712" y="396948"/>
            <a:ext cx="8661900" cy="58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100" b="0" i="0" u="none" strike="noStrike" cap="none" dirty="0">
                <a:solidFill>
                  <a:srgbClr val="000000"/>
                </a:solidFill>
                <a:latin typeface="Arial"/>
                <a:ea typeface="Arial"/>
                <a:cs typeface="Arial"/>
                <a:sym typeface="Arial"/>
              </a:rPr>
              <a:t>Helpline Functionalities</a:t>
            </a:r>
            <a:endParaRPr sz="2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100" dirty="0"/>
          </a:p>
          <a:p>
            <a:pPr marL="0" marR="0" lvl="0" indent="0" algn="just"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rgbClr val="595959"/>
                </a:solidFill>
                <a:latin typeface="Arial"/>
                <a:ea typeface="Arial"/>
                <a:cs typeface="Arial"/>
                <a:sym typeface="Arial"/>
              </a:rPr>
              <a:t>On selecting the SDM user gets the list of districts. Selecting any district gives the contact details of the SDM rehabilitation camp coordinator of that district.</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rgbClr val="595959"/>
                </a:solidFill>
                <a:latin typeface="Arial"/>
                <a:ea typeface="Arial"/>
                <a:cs typeface="Arial"/>
                <a:sym typeface="Arial"/>
              </a:rPr>
              <a:t>Call button is provided onclick on the button call connects to the coordinator of that district.</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rgbClr val="595959"/>
                </a:solidFill>
                <a:latin typeface="Arial"/>
                <a:ea typeface="Arial"/>
                <a:cs typeface="Arial"/>
                <a:sym typeface="Arial"/>
              </a:rPr>
              <a:t>On selecting the other rehabilitation  user gets list of districts. Selecting any one district gives list of the rehabilitation center names in that district. Selecting any one rehab center name gives the address of the rehab center and contact number of that rehab center. User can directly call using call button.</a:t>
            </a:r>
            <a:endParaRPr sz="1400" b="0" i="0" u="none" strike="noStrike" cap="none" dirty="0">
              <a:solidFill>
                <a:srgbClr val="000000"/>
              </a:solidFill>
              <a:latin typeface="Arial"/>
              <a:ea typeface="Arial"/>
              <a:cs typeface="Arial"/>
              <a:sym typeface="Arial"/>
            </a:endParaRPr>
          </a:p>
        </p:txBody>
      </p:sp>
      <p:sp>
        <p:nvSpPr>
          <p:cNvPr id="297" name="Google Shape;297;p54"/>
          <p:cNvSpPr txBox="1"/>
          <p:nvPr/>
        </p:nvSpPr>
        <p:spPr>
          <a:xfrm>
            <a:off x="4004930" y="359143"/>
            <a:ext cx="3863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98" name="Google Shape;298;p54"/>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5"/>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br>
              <a:rPr lang="en-US"/>
            </a:br>
            <a:br>
              <a:rPr lang="en-US"/>
            </a:br>
            <a:endParaRPr/>
          </a:p>
        </p:txBody>
      </p:sp>
      <p:sp>
        <p:nvSpPr>
          <p:cNvPr id="304" name="Google Shape;304;p55"/>
          <p:cNvSpPr txBox="1">
            <a:spLocks noGrp="1"/>
          </p:cNvSpPr>
          <p:nvPr>
            <p:ph type="body" idx="1"/>
          </p:nvPr>
        </p:nvSpPr>
        <p:spPr>
          <a:xfrm>
            <a:off x="311700" y="365600"/>
            <a:ext cx="7668300" cy="572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946"/>
              <a:buNone/>
            </a:pPr>
            <a:r>
              <a:rPr lang="en-US" sz="1900" b="1"/>
              <a:t>Relapse Trigger Avoidance</a:t>
            </a:r>
            <a:endParaRPr sz="1900" b="1"/>
          </a:p>
          <a:p>
            <a:pPr marL="0" lvl="0" indent="0" algn="l" rtl="0">
              <a:lnSpc>
                <a:spcPct val="115000"/>
              </a:lnSpc>
              <a:spcBef>
                <a:spcPts val="0"/>
              </a:spcBef>
              <a:spcAft>
                <a:spcPts val="0"/>
              </a:spcAft>
              <a:buSzPts val="1946"/>
              <a:buNone/>
            </a:pPr>
            <a:endParaRPr sz="1900" b="1"/>
          </a:p>
          <a:p>
            <a:pPr marL="457200" lvl="0" indent="-352167" algn="l" rtl="0">
              <a:lnSpc>
                <a:spcPct val="115000"/>
              </a:lnSpc>
              <a:spcBef>
                <a:spcPts val="0"/>
              </a:spcBef>
              <a:spcAft>
                <a:spcPts val="0"/>
              </a:spcAft>
              <a:buSzPts val="1946"/>
              <a:buChar char="●"/>
            </a:pPr>
            <a:r>
              <a:rPr lang="en-US"/>
              <a:t>Relapse Trigger Avoidance component is helpful for user to avoid the triggers which cause relapse.</a:t>
            </a:r>
            <a:endParaRPr/>
          </a:p>
          <a:p>
            <a:pPr marL="457200" lvl="0" indent="-352167" algn="l" rtl="0">
              <a:lnSpc>
                <a:spcPct val="115000"/>
              </a:lnSpc>
              <a:spcBef>
                <a:spcPts val="0"/>
              </a:spcBef>
              <a:spcAft>
                <a:spcPts val="0"/>
              </a:spcAft>
              <a:buSzPts val="1946"/>
              <a:buChar char="●"/>
            </a:pPr>
            <a:r>
              <a:rPr lang="en-US"/>
              <a:t>It has two parts audios and videos.</a:t>
            </a:r>
            <a:endParaRPr/>
          </a:p>
          <a:p>
            <a:pPr marL="457200" lvl="0" indent="-352167" algn="l" rtl="0">
              <a:lnSpc>
                <a:spcPct val="115000"/>
              </a:lnSpc>
              <a:spcBef>
                <a:spcPts val="0"/>
              </a:spcBef>
              <a:spcAft>
                <a:spcPts val="0"/>
              </a:spcAft>
              <a:buSzPts val="1946"/>
              <a:buChar char="●"/>
            </a:pPr>
            <a:r>
              <a:rPr lang="en-US"/>
              <a:t>Both audios and videos have sub-categories Aatmavalokhana talks, Motivational speeches, prayers and Bhajans.</a:t>
            </a:r>
            <a:endParaRPr/>
          </a:p>
          <a:p>
            <a:pPr marL="457200" lvl="0" indent="-352167" algn="l" rtl="0">
              <a:lnSpc>
                <a:spcPct val="115000"/>
              </a:lnSpc>
              <a:spcBef>
                <a:spcPts val="0"/>
              </a:spcBef>
              <a:spcAft>
                <a:spcPts val="0"/>
              </a:spcAft>
              <a:buSzPts val="1946"/>
              <a:buChar char="●"/>
            </a:pPr>
            <a:r>
              <a:rPr lang="en-US"/>
              <a:t>Aatmavalokana talks is the method used in JJ Vedhike to treat the alcoholics.This talks will help in self analysing.</a:t>
            </a:r>
            <a:endParaRPr/>
          </a:p>
          <a:p>
            <a:pPr marL="457200" lvl="0" indent="-352167" algn="l" rtl="0">
              <a:lnSpc>
                <a:spcPct val="115000"/>
              </a:lnSpc>
              <a:spcBef>
                <a:spcPts val="0"/>
              </a:spcBef>
              <a:spcAft>
                <a:spcPts val="0"/>
              </a:spcAft>
              <a:buSzPts val="1946"/>
              <a:buChar char="●"/>
            </a:pPr>
            <a:r>
              <a:rPr lang="en-US"/>
              <a:t>These audios and videos increases the spirituality, concentration and firmness in the users decision.</a:t>
            </a:r>
            <a:endParaRPr/>
          </a:p>
          <a:p>
            <a:pPr marL="114300" lvl="0" indent="0" algn="l" rtl="0">
              <a:lnSpc>
                <a:spcPct val="115000"/>
              </a:lnSpc>
              <a:spcBef>
                <a:spcPts val="0"/>
              </a:spcBef>
              <a:spcAft>
                <a:spcPts val="0"/>
              </a:spcAft>
              <a:buSzPts val="1946"/>
              <a:buNone/>
            </a:pPr>
            <a:br>
              <a:rPr lang="en-US"/>
            </a:br>
            <a:endParaRPr/>
          </a:p>
        </p:txBody>
      </p:sp>
      <p:pic>
        <p:nvPicPr>
          <p:cNvPr id="305" name="Google Shape;305;p55"/>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a:spLocks noGrp="1"/>
          </p:cNvSpPr>
          <p:nvPr>
            <p:ph type="title"/>
          </p:nvPr>
        </p:nvSpPr>
        <p:spPr>
          <a:xfrm>
            <a:off x="311700" y="791152"/>
            <a:ext cx="8520600" cy="634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Relapse Trigger Avoidance functionalities   </a:t>
            </a:r>
            <a:br>
              <a:rPr lang="en-US"/>
            </a:br>
            <a:br>
              <a:rPr lang="en-US"/>
            </a:br>
            <a:endParaRPr/>
          </a:p>
        </p:txBody>
      </p:sp>
      <p:sp>
        <p:nvSpPr>
          <p:cNvPr id="311" name="Google Shape;311;p56"/>
          <p:cNvSpPr txBox="1">
            <a:spLocks noGrp="1"/>
          </p:cNvSpPr>
          <p:nvPr>
            <p:ph type="body" idx="1"/>
          </p:nvPr>
        </p:nvSpPr>
        <p:spPr>
          <a:xfrm>
            <a:off x="311700" y="1594550"/>
            <a:ext cx="8520600" cy="6527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provided with Audios and videos option.</a:t>
            </a:r>
            <a:endParaRPr/>
          </a:p>
          <a:p>
            <a:pPr marL="457200" lvl="0" indent="-342900" algn="l" rtl="0">
              <a:lnSpc>
                <a:spcPct val="115000"/>
              </a:lnSpc>
              <a:spcBef>
                <a:spcPts val="0"/>
              </a:spcBef>
              <a:spcAft>
                <a:spcPts val="0"/>
              </a:spcAft>
              <a:buSzPts val="1800"/>
              <a:buChar char="●"/>
            </a:pPr>
            <a:r>
              <a:rPr lang="en-US"/>
              <a:t>User shall be able to view sub-categories in audios and videos.</a:t>
            </a:r>
            <a:endParaRPr/>
          </a:p>
          <a:p>
            <a:pPr marL="457200" lvl="0" indent="-342900" algn="l" rtl="0">
              <a:lnSpc>
                <a:spcPct val="115000"/>
              </a:lnSpc>
              <a:spcBef>
                <a:spcPts val="0"/>
              </a:spcBef>
              <a:spcAft>
                <a:spcPts val="0"/>
              </a:spcAft>
              <a:buSzPts val="1800"/>
              <a:buChar char="●"/>
            </a:pPr>
            <a:r>
              <a:rPr lang="en-US"/>
              <a:t>User shall be able to watch the videos, which is of having play and pause options.</a:t>
            </a:r>
            <a:endParaRPr/>
          </a:p>
          <a:p>
            <a:pPr marL="457200" lvl="0" indent="-342900" algn="l" rtl="0">
              <a:lnSpc>
                <a:spcPct val="115000"/>
              </a:lnSpc>
              <a:spcBef>
                <a:spcPts val="0"/>
              </a:spcBef>
              <a:spcAft>
                <a:spcPts val="0"/>
              </a:spcAft>
              <a:buSzPts val="1800"/>
              <a:buChar char="●"/>
            </a:pPr>
            <a:r>
              <a:rPr lang="en-US"/>
              <a:t>User shall be able to choose the clips based on their interest.</a:t>
            </a:r>
            <a:endParaRPr/>
          </a:p>
          <a:p>
            <a:pPr marL="114300" lvl="0" indent="0" algn="l" rtl="0">
              <a:lnSpc>
                <a:spcPct val="115000"/>
              </a:lnSpc>
              <a:spcBef>
                <a:spcPts val="0"/>
              </a:spcBef>
              <a:spcAft>
                <a:spcPts val="0"/>
              </a:spcAft>
              <a:buSzPts val="1800"/>
              <a:buNone/>
            </a:pPr>
            <a:endParaRPr/>
          </a:p>
        </p:txBody>
      </p:sp>
      <p:pic>
        <p:nvPicPr>
          <p:cNvPr id="312" name="Google Shape;312;p56"/>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7"/>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Proposed system / Solution</a:t>
            </a:r>
            <a:endParaRPr sz="3200" b="1"/>
          </a:p>
        </p:txBody>
      </p:sp>
      <p:sp>
        <p:nvSpPr>
          <p:cNvPr id="319" name="Google Shape;319;p57"/>
          <p:cNvSpPr txBox="1"/>
          <p:nvPr/>
        </p:nvSpPr>
        <p:spPr>
          <a:xfrm>
            <a:off x="0" y="769950"/>
            <a:ext cx="9144000" cy="600300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u="sng">
                <a:solidFill>
                  <a:schemeClr val="dk1"/>
                </a:solidFill>
                <a:latin typeface="Calibri"/>
                <a:ea typeface="Calibri"/>
                <a:cs typeface="Calibri"/>
                <a:sym typeface="Calibri"/>
              </a:rPr>
              <a:t> </a:t>
            </a:r>
            <a:r>
              <a:rPr lang="en-US" sz="1600" b="1" i="0" u="sng" strike="noStrike" cap="none">
                <a:solidFill>
                  <a:schemeClr val="dk1"/>
                </a:solidFill>
                <a:latin typeface="Calibri"/>
                <a:ea typeface="Calibri"/>
                <a:cs typeface="Calibri"/>
                <a:sym typeface="Calibri"/>
              </a:rPr>
              <a:t>Block Diagram </a:t>
            </a:r>
            <a:r>
              <a:rPr lang="en-US" sz="1600" b="0" i="0" u="none" strike="noStrike" cap="none">
                <a:solidFill>
                  <a:schemeClr val="dk1"/>
                </a:solidFill>
                <a:latin typeface="Calibri"/>
                <a:ea typeface="Calibri"/>
                <a:cs typeface="Calibri"/>
                <a:sym typeface="Calibri"/>
              </a:rPr>
              <a:t>:  Flow of solution</a:t>
            </a: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p:txBody>
      </p:sp>
      <p:pic>
        <p:nvPicPr>
          <p:cNvPr id="320" name="Google Shape;320;p57"/>
          <p:cNvPicPr preferRelativeResize="0"/>
          <p:nvPr/>
        </p:nvPicPr>
        <p:blipFill rotWithShape="1">
          <a:blip r:embed="rId3">
            <a:alphaModFix/>
          </a:blip>
          <a:srcRect l="8990" t="5258" r="5143"/>
          <a:stretch/>
        </p:blipFill>
        <p:spPr>
          <a:xfrm>
            <a:off x="56450" y="1171225"/>
            <a:ext cx="8988776" cy="5601725"/>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6F1-8A30-4D0F-A255-447B54A572D3}"/>
              </a:ext>
            </a:extLst>
          </p:cNvPr>
          <p:cNvSpPr>
            <a:spLocks noGrp="1"/>
          </p:cNvSpPr>
          <p:nvPr>
            <p:ph type="title"/>
          </p:nvPr>
        </p:nvSpPr>
        <p:spPr>
          <a:xfrm>
            <a:off x="628650" y="365126"/>
            <a:ext cx="7886700" cy="1281111"/>
          </a:xfrm>
        </p:spPr>
        <p:txBody>
          <a:bodyPr/>
          <a:lstStyle/>
          <a:p>
            <a:r>
              <a:rPr lang="en-IN" dirty="0"/>
              <a:t>High Level Design</a:t>
            </a:r>
          </a:p>
        </p:txBody>
      </p:sp>
      <p:sp>
        <p:nvSpPr>
          <p:cNvPr id="3" name="Text Placeholder 2">
            <a:extLst>
              <a:ext uri="{FF2B5EF4-FFF2-40B4-BE49-F238E27FC236}">
                <a16:creationId xmlns:a16="http://schemas.microsoft.com/office/drawing/2014/main" id="{06CCF28C-94DD-48A9-A46C-E03181C98757}"/>
              </a:ext>
            </a:extLst>
          </p:cNvPr>
          <p:cNvSpPr>
            <a:spLocks noGrp="1"/>
          </p:cNvSpPr>
          <p:nvPr>
            <p:ph type="body" idx="1"/>
          </p:nvPr>
        </p:nvSpPr>
        <p:spPr/>
        <p:txBody>
          <a:bodyPr/>
          <a:lstStyle/>
          <a:p>
            <a:r>
              <a:rPr lang="en-US" dirty="0"/>
              <a:t>MVVM architecture is used to develop the application. </a:t>
            </a:r>
          </a:p>
          <a:p>
            <a:r>
              <a:rPr lang="en-US" dirty="0"/>
              <a:t>Used Java programming as a language.</a:t>
            </a:r>
          </a:p>
          <a:p>
            <a:r>
              <a:rPr lang="en-US" dirty="0"/>
              <a:t>Used the API 16:Android 4.1(Jelly Bean) as a minimum </a:t>
            </a:r>
            <a:r>
              <a:rPr lang="en-US" dirty="0" err="1"/>
              <a:t>sdk</a:t>
            </a:r>
            <a:r>
              <a:rPr lang="en-US" dirty="0"/>
              <a:t> so that app can run approximately on 100% of devices. </a:t>
            </a:r>
          </a:p>
          <a:p>
            <a:endParaRPr lang="en-US" dirty="0"/>
          </a:p>
          <a:p>
            <a:pPr marL="114300" indent="0">
              <a:buNone/>
            </a:pPr>
            <a:r>
              <a:rPr lang="en-US" sz="3300" dirty="0"/>
              <a:t>Detailed design</a:t>
            </a:r>
          </a:p>
          <a:p>
            <a:r>
              <a:rPr lang="en-US" dirty="0"/>
              <a:t>It includes 3 major components</a:t>
            </a:r>
          </a:p>
          <a:p>
            <a:r>
              <a:rPr lang="en-US" dirty="0"/>
              <a:t>User interface, Database and architectural pattern</a:t>
            </a:r>
            <a:endParaRPr lang="en-IN" dirty="0"/>
          </a:p>
        </p:txBody>
      </p:sp>
      <p:sp>
        <p:nvSpPr>
          <p:cNvPr id="4" name="Slide Number Placeholder 3">
            <a:extLst>
              <a:ext uri="{FF2B5EF4-FFF2-40B4-BE49-F238E27FC236}">
                <a16:creationId xmlns:a16="http://schemas.microsoft.com/office/drawing/2014/main" id="{C8C44BBA-9383-4BAC-9E40-8027B70859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5844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CB95-960E-4337-872A-38716A6081EC}"/>
              </a:ext>
            </a:extLst>
          </p:cNvPr>
          <p:cNvSpPr>
            <a:spLocks noGrp="1"/>
          </p:cNvSpPr>
          <p:nvPr>
            <p:ph type="title"/>
          </p:nvPr>
        </p:nvSpPr>
        <p:spPr/>
        <p:txBody>
          <a:bodyPr/>
          <a:lstStyle/>
          <a:p>
            <a:r>
              <a:rPr lang="en-IN" dirty="0"/>
              <a:t>New Trends Used for our project</a:t>
            </a:r>
          </a:p>
        </p:txBody>
      </p:sp>
      <p:sp>
        <p:nvSpPr>
          <p:cNvPr id="3" name="Text Placeholder 2">
            <a:extLst>
              <a:ext uri="{FF2B5EF4-FFF2-40B4-BE49-F238E27FC236}">
                <a16:creationId xmlns:a16="http://schemas.microsoft.com/office/drawing/2014/main" id="{14F9195E-D64A-427A-B362-5D21D5A540F8}"/>
              </a:ext>
            </a:extLst>
          </p:cNvPr>
          <p:cNvSpPr>
            <a:spLocks noGrp="1"/>
          </p:cNvSpPr>
          <p:nvPr>
            <p:ph type="body" idx="1"/>
          </p:nvPr>
        </p:nvSpPr>
        <p:spPr/>
        <p:txBody>
          <a:bodyPr/>
          <a:lstStyle/>
          <a:p>
            <a:r>
              <a:rPr lang="en-IN" dirty="0"/>
              <a:t>Navigation Components</a:t>
            </a:r>
          </a:p>
          <a:p>
            <a:r>
              <a:rPr lang="en-IN" dirty="0"/>
              <a:t>Motion Video and Animation</a:t>
            </a:r>
          </a:p>
          <a:p>
            <a:r>
              <a:rPr lang="en-IN" dirty="0"/>
              <a:t>Dynamic Visual Experience</a:t>
            </a:r>
          </a:p>
          <a:p>
            <a:r>
              <a:rPr lang="en-IN" dirty="0"/>
              <a:t>IoT (Internet Of Thing)</a:t>
            </a:r>
          </a:p>
        </p:txBody>
      </p:sp>
      <p:sp>
        <p:nvSpPr>
          <p:cNvPr id="4" name="Slide Number Placeholder 3">
            <a:extLst>
              <a:ext uri="{FF2B5EF4-FFF2-40B4-BE49-F238E27FC236}">
                <a16:creationId xmlns:a16="http://schemas.microsoft.com/office/drawing/2014/main" id="{4F2CF653-2E12-4CB6-83BA-59C3CA2DB8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7483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8"/>
          <p:cNvSpPr txBox="1">
            <a:spLocks noGrp="1"/>
          </p:cNvSpPr>
          <p:nvPr>
            <p:ph type="ctrTitle"/>
          </p:nvPr>
        </p:nvSpPr>
        <p:spPr>
          <a:xfrm>
            <a:off x="1143000" y="372773"/>
            <a:ext cx="6858000" cy="5445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MVVM Architecture</a:t>
            </a:r>
            <a:endParaRPr/>
          </a:p>
        </p:txBody>
      </p:sp>
      <p:sp>
        <p:nvSpPr>
          <p:cNvPr id="327" name="Google Shape;327;p58"/>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19</a:t>
            </a:fld>
            <a:endParaRPr/>
          </a:p>
        </p:txBody>
      </p:sp>
      <p:pic>
        <p:nvPicPr>
          <p:cNvPr id="328" name="Google Shape;328;p58"/>
          <p:cNvPicPr preferRelativeResize="0"/>
          <p:nvPr/>
        </p:nvPicPr>
        <p:blipFill>
          <a:blip r:embed="rId3">
            <a:alphaModFix/>
          </a:blip>
          <a:stretch>
            <a:fillRect/>
          </a:stretch>
        </p:blipFill>
        <p:spPr>
          <a:xfrm>
            <a:off x="805750" y="990181"/>
            <a:ext cx="7384301" cy="4667019"/>
          </a:xfrm>
          <a:prstGeom prst="rect">
            <a:avLst/>
          </a:prstGeom>
          <a:noFill/>
          <a:ln>
            <a:noFill/>
          </a:ln>
        </p:spPr>
      </p:pic>
      <p:sp>
        <p:nvSpPr>
          <p:cNvPr id="329" name="Google Shape;329;p58"/>
          <p:cNvSpPr txBox="1"/>
          <p:nvPr/>
        </p:nvSpPr>
        <p:spPr>
          <a:xfrm>
            <a:off x="550325" y="5806675"/>
            <a:ext cx="7239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It is best suitable architecture for using new technologies in android development.</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1"/>
          <p:cNvSpPr txBox="1"/>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US" sz="2800">
                <a:solidFill>
                  <a:srgbClr val="000000"/>
                </a:solidFill>
              </a:rPr>
              <a:t>Problem Statement</a:t>
            </a:r>
            <a:endParaRPr sz="2800">
              <a:solidFill>
                <a:srgbClr val="000000"/>
              </a:solidFill>
            </a:endParaRPr>
          </a:p>
        </p:txBody>
      </p:sp>
      <p:sp>
        <p:nvSpPr>
          <p:cNvPr id="201" name="Google Shape;201;p41"/>
          <p:cNvSpPr txBox="1"/>
          <p:nvPr/>
        </p:nvSpPr>
        <p:spPr>
          <a:xfrm>
            <a:off x="311700" y="1638233"/>
            <a:ext cx="8520600" cy="4555200"/>
          </a:xfrm>
          <a:prstGeom prst="rect">
            <a:avLst/>
          </a:prstGeom>
          <a:noFill/>
          <a:ln>
            <a:noFill/>
          </a:ln>
        </p:spPr>
        <p:txBody>
          <a:bodyPr spcFirstLastPara="1" wrap="square" lIns="91425" tIns="91425" rIns="91425" bIns="91425" anchor="t" anchorCtr="0">
            <a:normAutofit/>
          </a:bodyPr>
          <a:lstStyle/>
          <a:p>
            <a:pPr marL="457200" lvl="0" indent="-334327" algn="just" rtl="0">
              <a:lnSpc>
                <a:spcPct val="115000"/>
              </a:lnSpc>
              <a:spcBef>
                <a:spcPts val="0"/>
              </a:spcBef>
              <a:spcAft>
                <a:spcPts val="0"/>
              </a:spcAft>
              <a:buClr>
                <a:srgbClr val="595959"/>
              </a:buClr>
              <a:buSzPts val="1800"/>
              <a:buChar char="●"/>
            </a:pPr>
            <a:r>
              <a:rPr lang="en-US" sz="1800">
                <a:solidFill>
                  <a:srgbClr val="595959"/>
                </a:solidFill>
              </a:rPr>
              <a:t>Develop an android application that helps people to find a way to avoid alcohol, calculate their risk level, find information regarding rehabilitation camps, helpline numbers, trigger avoidance techniques and track their sober days.</a:t>
            </a:r>
            <a:endParaRPr sz="1800">
              <a:solidFill>
                <a:srgbClr val="595959"/>
              </a:solidFill>
            </a:endParaRPr>
          </a:p>
          <a:p>
            <a:pPr marL="45720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45720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1200"/>
              </a:spcAft>
              <a:buNone/>
            </a:pPr>
            <a:endParaRPr sz="1800">
              <a:solidFill>
                <a:srgbClr val="595959"/>
              </a:solidFill>
            </a:endParaRPr>
          </a:p>
        </p:txBody>
      </p:sp>
      <p:pic>
        <p:nvPicPr>
          <p:cNvPr id="202" name="Google Shape;202;p41"/>
          <p:cNvPicPr preferRelativeResize="0"/>
          <p:nvPr/>
        </p:nvPicPr>
        <p:blipFill rotWithShape="1">
          <a:blip r:embed="rId3">
            <a:alphaModFix/>
          </a:blip>
          <a:srcRect/>
          <a:stretch/>
        </p:blipFill>
        <p:spPr>
          <a:xfrm>
            <a:off x="7738775" y="0"/>
            <a:ext cx="1151525" cy="1151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9"/>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dirty="0"/>
              <a:t>Expected Results / measurable Outputs </a:t>
            </a:r>
            <a:endParaRPr sz="3200" b="1" dirty="0"/>
          </a:p>
        </p:txBody>
      </p:sp>
      <p:sp>
        <p:nvSpPr>
          <p:cNvPr id="336" name="Google Shape;336;p59"/>
          <p:cNvSpPr txBox="1"/>
          <p:nvPr/>
        </p:nvSpPr>
        <p:spPr>
          <a:xfrm>
            <a:off x="117987" y="681461"/>
            <a:ext cx="9144000" cy="6001603"/>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Key performance indicators</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p:txBody>
      </p:sp>
      <p:pic>
        <p:nvPicPr>
          <p:cNvPr id="2050" name="Picture 2" descr="https://lh3.googleusercontent.com/AHK7SDuvHZTuUyO9ePuL_o31JqokyAXIFfNrOmqW2YCVviAWesERNm7VT5mxg6EPYlCB-wFxwYl6Q4SKVZ-USqEPnY75tRhxW6DQz3YaN_HZOEeU9dNXQ6kFpfR3Rew0qsWd2JDM">
            <a:extLst>
              <a:ext uri="{FF2B5EF4-FFF2-40B4-BE49-F238E27FC236}">
                <a16:creationId xmlns:a16="http://schemas.microsoft.com/office/drawing/2014/main" id="{9BDDE44F-671A-43E6-8C07-FDDA7B279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29" y="1392648"/>
            <a:ext cx="3642239" cy="53031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nMwzEyCg6t6P6akEC5s9niFh9hQFEmMNyVWs-oahea-vJa_yQKCtBIWUkU00DpABucMRI-YSoch8rcj-jn1cauPeUkNw7ZVWMCUeJmzsUKY13K_FlU_IAGGeoN-qmf1knISLKyKI">
            <a:extLst>
              <a:ext uri="{FF2B5EF4-FFF2-40B4-BE49-F238E27FC236}">
                <a16:creationId xmlns:a16="http://schemas.microsoft.com/office/drawing/2014/main" id="{7A6E7453-81D0-4C6F-B80B-D077C0660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742" y="1191393"/>
            <a:ext cx="3760839" cy="54748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21</a:t>
            </a:fld>
            <a:endParaRPr/>
          </a:p>
        </p:txBody>
      </p:sp>
      <p:sp>
        <p:nvSpPr>
          <p:cNvPr id="346" name="Google Shape;346;p60"/>
          <p:cNvSpPr txBox="1"/>
          <p:nvPr/>
        </p:nvSpPr>
        <p:spPr>
          <a:xfrm>
            <a:off x="0" y="62973"/>
            <a:ext cx="9144000" cy="6709489"/>
          </a:xfrm>
          <a:prstGeom prst="rect">
            <a:avLst/>
          </a:prstGeom>
          <a:solidFill>
            <a:srgbClr val="FFD966"/>
          </a:solidFill>
          <a:ln>
            <a:noFill/>
          </a:ln>
        </p:spPr>
        <p:txBody>
          <a:bodyPr spcFirstLastPara="1" wrap="square" lIns="91425" tIns="45700" rIns="91425" bIns="45700" anchor="t" anchorCtr="0">
            <a:spAutoFit/>
          </a:bodyPr>
          <a:lstStyle/>
          <a:p>
            <a:pPr marL="0" lvl="0" indent="0" algn="just" rtl="0">
              <a:spcBef>
                <a:spcPts val="0"/>
              </a:spcBef>
              <a:spcAft>
                <a:spcPts val="0"/>
              </a:spcAft>
              <a:buNone/>
            </a:pPr>
            <a:endParaRPr dirty="0"/>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p:txBody>
      </p:sp>
      <p:pic>
        <p:nvPicPr>
          <p:cNvPr id="3074" name="Picture 2" descr="https://lh3.googleusercontent.com/BbtjXhlL1VXhMeG4JkTQc_aGWXUzdxoX3tfnBYGam-Hm-6WFL0d8gRDwtmnIddK43q25Fch7CsNDNPZSVmukcRRy64sxJ30ydc9ERHGbBSWBxUgIRmI7-zxzMKYySrEhahD_8NS3">
            <a:extLst>
              <a:ext uri="{FF2B5EF4-FFF2-40B4-BE49-F238E27FC236}">
                <a16:creationId xmlns:a16="http://schemas.microsoft.com/office/drawing/2014/main" id="{C3EB1471-2B36-4A55-8C65-9EC9D6174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5" y="147484"/>
            <a:ext cx="3819832" cy="64565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RTKfZBsA85dJHykZEpKHhq1Uy-zcO8zcNOcwkh-YJtERZj2T2k81mjcjjUE1ft4sJki3p5iLFRKceM3KVYBSszE_LHSLvFw6DNVpYMUMiSFHttVDxuUz19A51QYq80tAQEMDAs2G">
            <a:extLst>
              <a:ext uri="{FF2B5EF4-FFF2-40B4-BE49-F238E27FC236}">
                <a16:creationId xmlns:a16="http://schemas.microsoft.com/office/drawing/2014/main" id="{EE72E96A-580A-432C-BA82-1192E363D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734" y="132737"/>
            <a:ext cx="3908323" cy="6445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1"/>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22</a:t>
            </a:fld>
            <a:endParaRPr/>
          </a:p>
        </p:txBody>
      </p:sp>
      <p:sp>
        <p:nvSpPr>
          <p:cNvPr id="356" name="Google Shape;356;p61"/>
          <p:cNvSpPr txBox="1"/>
          <p:nvPr/>
        </p:nvSpPr>
        <p:spPr>
          <a:xfrm>
            <a:off x="0" y="33476"/>
            <a:ext cx="9144000" cy="6771044"/>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p:txBody>
      </p:sp>
      <p:pic>
        <p:nvPicPr>
          <p:cNvPr id="1028" name="Picture 4" descr="https://lh6.googleusercontent.com/bDIwgxVSl5f_bb_W4BDfmHWqjGw-2cXdUn8IJoPgoNoJPrryIWbNqm2tT_o3VNCS6pov0FzDtIoWCy8uE2x0HCYe6cvg_sPMYJ3lkkyvUj7oGelDJGVY4jaoI7ph0UZ6KIYtOMe_">
            <a:extLst>
              <a:ext uri="{FF2B5EF4-FFF2-40B4-BE49-F238E27FC236}">
                <a16:creationId xmlns:a16="http://schemas.microsoft.com/office/drawing/2014/main" id="{890D704E-EECA-4365-AE98-507F3117A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22" y="88490"/>
            <a:ext cx="4085304" cy="65482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A100116-C7CD-437F-93FB-E28F493E639C}"/>
              </a:ext>
            </a:extLst>
          </p:cNvPr>
          <p:cNvPicPr>
            <a:picLocks noChangeAspect="1"/>
          </p:cNvPicPr>
          <p:nvPr/>
        </p:nvPicPr>
        <p:blipFill>
          <a:blip r:embed="rId4"/>
          <a:stretch>
            <a:fillRect/>
          </a:stretch>
        </p:blipFill>
        <p:spPr>
          <a:xfrm>
            <a:off x="4830532" y="73742"/>
            <a:ext cx="4062747" cy="65777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628650" y="365126"/>
            <a:ext cx="78867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Status of Application components</a:t>
            </a:r>
            <a:endParaRPr/>
          </a:p>
        </p:txBody>
      </p:sp>
      <p:sp>
        <p:nvSpPr>
          <p:cNvPr id="378" name="Google Shape;378;p63"/>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23</a:t>
            </a:fld>
            <a:endParaRPr/>
          </a:p>
        </p:txBody>
      </p:sp>
      <p:graphicFrame>
        <p:nvGraphicFramePr>
          <p:cNvPr id="379" name="Google Shape;379;p63"/>
          <p:cNvGraphicFramePr/>
          <p:nvPr>
            <p:extLst>
              <p:ext uri="{D42A27DB-BD31-4B8C-83A1-F6EECF244321}">
                <p14:modId xmlns:p14="http://schemas.microsoft.com/office/powerpoint/2010/main" val="4279724786"/>
              </p:ext>
            </p:extLst>
          </p:nvPr>
        </p:nvGraphicFramePr>
        <p:xfrm>
          <a:off x="952500" y="2476500"/>
          <a:ext cx="7239000" cy="2773470"/>
        </p:xfrm>
        <a:graphic>
          <a:graphicData uri="http://schemas.openxmlformats.org/drawingml/2006/table">
            <a:tbl>
              <a:tblPr>
                <a:noFill/>
                <a:tableStyleId>{0B744D57-0298-4028-A39A-E01344C18F55}</a:tableStyleId>
              </a:tblPr>
              <a:tblGrid>
                <a:gridCol w="1463075">
                  <a:extLst>
                    <a:ext uri="{9D8B030D-6E8A-4147-A177-3AD203B41FA5}">
                      <a16:colId xmlns:a16="http://schemas.microsoft.com/office/drawing/2014/main" val="20000"/>
                    </a:ext>
                  </a:extLst>
                </a:gridCol>
                <a:gridCol w="3061750">
                  <a:extLst>
                    <a:ext uri="{9D8B030D-6E8A-4147-A177-3AD203B41FA5}">
                      <a16:colId xmlns:a16="http://schemas.microsoft.com/office/drawing/2014/main" val="20001"/>
                    </a:ext>
                  </a:extLst>
                </a:gridCol>
                <a:gridCol w="27141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a:t>Sl.No</a:t>
                      </a:r>
                      <a:endParaRPr/>
                    </a:p>
                  </a:txBody>
                  <a:tcPr marL="91425" marR="91425" marT="91425" marB="91425"/>
                </a:tc>
                <a:tc>
                  <a:txBody>
                    <a:bodyPr/>
                    <a:lstStyle/>
                    <a:p>
                      <a:pPr marL="0" lvl="0" indent="0" algn="ctr" rtl="0">
                        <a:spcBef>
                          <a:spcPts val="0"/>
                        </a:spcBef>
                        <a:spcAft>
                          <a:spcPts val="0"/>
                        </a:spcAft>
                        <a:buNone/>
                      </a:pPr>
                      <a:r>
                        <a:rPr lang="en-US"/>
                        <a:t>Component</a:t>
                      </a:r>
                      <a:endParaRPr/>
                    </a:p>
                  </a:txBody>
                  <a:tcPr marL="91425" marR="91425" marT="91425" marB="91425"/>
                </a:tc>
                <a:tc>
                  <a:txBody>
                    <a:bodyPr/>
                    <a:lstStyle/>
                    <a:p>
                      <a:pPr marL="0" lvl="0" indent="0" algn="ctr" rtl="0">
                        <a:spcBef>
                          <a:spcPts val="0"/>
                        </a:spcBef>
                        <a:spcAft>
                          <a:spcPts val="0"/>
                        </a:spcAft>
                        <a:buNone/>
                      </a:pPr>
                      <a:r>
                        <a:rPr lang="en-US"/>
                        <a:t>Status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Language</a:t>
                      </a:r>
                      <a:endParaRPr/>
                    </a:p>
                  </a:txBody>
                  <a:tcPr marL="91425" marR="91425" marT="91425" marB="91425"/>
                </a:tc>
                <a:tc>
                  <a:txBody>
                    <a:bodyPr/>
                    <a:lstStyle/>
                    <a:p>
                      <a:pPr marL="0" lvl="0" indent="0" algn="ctr" rtl="0">
                        <a:spcBef>
                          <a:spcPts val="0"/>
                        </a:spcBef>
                        <a:spcAft>
                          <a:spcPts val="0"/>
                        </a:spcAft>
                        <a:buNone/>
                      </a:pPr>
                      <a:r>
                        <a:rPr lang="en-US"/>
                        <a:t>Completed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2</a:t>
                      </a:r>
                      <a:endParaRPr/>
                    </a:p>
                  </a:txBody>
                  <a:tcPr marL="91425" marR="91425" marT="91425" marB="91425"/>
                </a:tc>
                <a:tc>
                  <a:txBody>
                    <a:bodyPr/>
                    <a:lstStyle/>
                    <a:p>
                      <a:pPr marL="0" lvl="0" indent="0" algn="ctr" rtl="0">
                        <a:spcBef>
                          <a:spcPts val="0"/>
                        </a:spcBef>
                        <a:spcAft>
                          <a:spcPts val="0"/>
                        </a:spcAft>
                        <a:buNone/>
                      </a:pPr>
                      <a:r>
                        <a:rPr lang="en-US"/>
                        <a:t>Login Page</a:t>
                      </a:r>
                      <a:endParaRPr/>
                    </a:p>
                  </a:txBody>
                  <a:tcPr marL="91425" marR="91425" marT="91425" marB="91425"/>
                </a:tc>
                <a:tc>
                  <a:txBody>
                    <a:bodyPr/>
                    <a:lstStyle/>
                    <a:p>
                      <a:pPr marL="0" lvl="0" indent="0" algn="ctr" rtl="0">
                        <a:spcBef>
                          <a:spcPts val="0"/>
                        </a:spcBef>
                        <a:spcAft>
                          <a:spcPts val="0"/>
                        </a:spcAft>
                        <a:buNone/>
                      </a:pPr>
                      <a:r>
                        <a:rPr lang="en-US" dirty="0"/>
                        <a:t>Completed</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3</a:t>
                      </a:r>
                      <a:endParaRPr/>
                    </a:p>
                  </a:txBody>
                  <a:tcPr marL="91425" marR="91425" marT="91425" marB="91425"/>
                </a:tc>
                <a:tc>
                  <a:txBody>
                    <a:bodyPr/>
                    <a:lstStyle/>
                    <a:p>
                      <a:pPr marL="0" lvl="0" indent="0" algn="ctr" rtl="0">
                        <a:spcBef>
                          <a:spcPts val="0"/>
                        </a:spcBef>
                        <a:spcAft>
                          <a:spcPts val="0"/>
                        </a:spcAft>
                        <a:buNone/>
                      </a:pPr>
                      <a:r>
                        <a:rPr lang="en-US"/>
                        <a:t>Risk Tracker</a:t>
                      </a:r>
                      <a:endParaRPr/>
                    </a:p>
                  </a:txBody>
                  <a:tcPr marL="91425" marR="91425" marT="91425" marB="91425"/>
                </a:tc>
                <a:tc>
                  <a:txBody>
                    <a:bodyPr/>
                    <a:lstStyle/>
                    <a:p>
                      <a:pPr marL="0" lvl="0" indent="0" algn="ctr" rtl="0">
                        <a:spcBef>
                          <a:spcPts val="0"/>
                        </a:spcBef>
                        <a:spcAft>
                          <a:spcPts val="0"/>
                        </a:spcAft>
                        <a:buNone/>
                      </a:pPr>
                      <a:r>
                        <a:rPr lang="en-US"/>
                        <a:t>Completed</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4</a:t>
                      </a:r>
                      <a:endParaRPr/>
                    </a:p>
                  </a:txBody>
                  <a:tcPr marL="91425" marR="91425" marT="91425" marB="91425"/>
                </a:tc>
                <a:tc>
                  <a:txBody>
                    <a:bodyPr/>
                    <a:lstStyle/>
                    <a:p>
                      <a:pPr marL="0" lvl="0" indent="0" algn="ctr" rtl="0">
                        <a:spcBef>
                          <a:spcPts val="0"/>
                        </a:spcBef>
                        <a:spcAft>
                          <a:spcPts val="0"/>
                        </a:spcAft>
                        <a:buNone/>
                      </a:pPr>
                      <a:r>
                        <a:rPr lang="en-US"/>
                        <a:t>Sobriety Tracker</a:t>
                      </a:r>
                      <a:endParaRPr/>
                    </a:p>
                  </a:txBody>
                  <a:tcPr marL="91425" marR="91425" marT="91425" marB="91425"/>
                </a:tc>
                <a:tc>
                  <a:txBody>
                    <a:bodyPr/>
                    <a:lstStyle/>
                    <a:p>
                      <a:pPr marL="0" lvl="0" indent="0" algn="ctr" rtl="0">
                        <a:spcBef>
                          <a:spcPts val="0"/>
                        </a:spcBef>
                        <a:spcAft>
                          <a:spcPts val="0"/>
                        </a:spcAft>
                        <a:buNone/>
                      </a:pPr>
                      <a:r>
                        <a:rPr lang="en-US"/>
                        <a:t>Completed</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5</a:t>
                      </a:r>
                      <a:endParaRPr/>
                    </a:p>
                  </a:txBody>
                  <a:tcPr marL="91425" marR="91425" marT="91425" marB="91425"/>
                </a:tc>
                <a:tc>
                  <a:txBody>
                    <a:bodyPr/>
                    <a:lstStyle/>
                    <a:p>
                      <a:pPr marL="0" lvl="0" indent="0" algn="ctr" rtl="0">
                        <a:spcBef>
                          <a:spcPts val="0"/>
                        </a:spcBef>
                        <a:spcAft>
                          <a:spcPts val="0"/>
                        </a:spcAft>
                        <a:buNone/>
                      </a:pPr>
                      <a:r>
                        <a:rPr lang="en-US"/>
                        <a:t>Helpline</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Completed</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6</a:t>
                      </a:r>
                      <a:endParaRPr/>
                    </a:p>
                  </a:txBody>
                  <a:tcPr marL="91425" marR="91425" marT="91425" marB="91425"/>
                </a:tc>
                <a:tc>
                  <a:txBody>
                    <a:bodyPr/>
                    <a:lstStyle/>
                    <a:p>
                      <a:pPr marL="0" lvl="0" indent="0" algn="ctr" rtl="0">
                        <a:spcBef>
                          <a:spcPts val="0"/>
                        </a:spcBef>
                        <a:spcAft>
                          <a:spcPts val="0"/>
                        </a:spcAft>
                        <a:buNone/>
                      </a:pPr>
                      <a:r>
                        <a:rPr lang="en-US"/>
                        <a:t>Avoid Relapse</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dirty="0">
                          <a:solidFill>
                            <a:schemeClr val="dk1"/>
                          </a:solidFill>
                        </a:rPr>
                        <a:t>Completed</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4"/>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24</a:t>
            </a:fld>
            <a:endParaRPr/>
          </a:p>
        </p:txBody>
      </p:sp>
      <p:sp>
        <p:nvSpPr>
          <p:cNvPr id="386" name="Google Shape;386;p64"/>
          <p:cNvSpPr txBox="1"/>
          <p:nvPr/>
        </p:nvSpPr>
        <p:spPr>
          <a:xfrm>
            <a:off x="0" y="62976"/>
            <a:ext cx="9144000" cy="6249300"/>
          </a:xfrm>
          <a:prstGeom prst="rect">
            <a:avLst/>
          </a:prstGeom>
          <a:solidFill>
            <a:srgbClr val="FFD966"/>
          </a:solidFill>
          <a:ln>
            <a:noFill/>
          </a:ln>
        </p:spPr>
        <p:txBody>
          <a:bodyPr spcFirstLastPara="1" wrap="square" lIns="91425" tIns="45700" rIns="91425" bIns="45700" anchor="t" anchorCtr="0">
            <a:spAutoFit/>
          </a:bodyPr>
          <a:lstStyle/>
          <a:p>
            <a:pPr marL="285750" lvl="0" indent="-285750" algn="just" rtl="0">
              <a:spcBef>
                <a:spcPts val="0"/>
              </a:spcBef>
              <a:spcAft>
                <a:spcPts val="0"/>
              </a:spcAft>
              <a:buClr>
                <a:schemeClr val="dk1"/>
              </a:buClr>
              <a:buSzPts val="1600"/>
              <a:buChar char="●"/>
            </a:pPr>
            <a:r>
              <a:rPr lang="en-US" sz="1600" b="1" u="sng" dirty="0">
                <a:solidFill>
                  <a:schemeClr val="dk1"/>
                </a:solidFill>
                <a:latin typeface="Calibri"/>
                <a:ea typeface="Calibri"/>
                <a:cs typeface="Calibri"/>
                <a:sym typeface="Calibri"/>
              </a:rPr>
              <a:t>Conclusion </a:t>
            </a:r>
            <a:r>
              <a:rPr lang="en-US" sz="1600" dirty="0">
                <a:solidFill>
                  <a:schemeClr val="dk1"/>
                </a:solidFill>
                <a:latin typeface="Calibri"/>
                <a:ea typeface="Calibri"/>
                <a:cs typeface="Calibri"/>
                <a:sym typeface="Calibri"/>
              </a:rPr>
              <a:t>: </a:t>
            </a:r>
            <a:endParaRPr dirty="0">
              <a:solidFill>
                <a:schemeClr val="dk1"/>
              </a:solidFill>
            </a:endParaRPr>
          </a:p>
          <a:p>
            <a:pPr marL="0" lvl="0" indent="0" algn="just" rtl="0">
              <a:spcBef>
                <a:spcPts val="0"/>
              </a:spcBef>
              <a:spcAft>
                <a:spcPts val="0"/>
              </a:spcAft>
              <a:buClr>
                <a:schemeClr val="dk1"/>
              </a:buClr>
              <a:buSzPts val="1600"/>
              <a:buFont typeface="Arial"/>
              <a:buNone/>
            </a:pPr>
            <a:r>
              <a:rPr lang="en-US"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User can get their risk level based on alcohol consumption so that they can take some measures to reduce the consumption of alcohol.</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User can get their sober days count, so that this count keep them motivated and help to continue the sober life.</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User can reset the time if he gets relapsed.</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Most of rural people unaware about rehab center details. So rehab details are given in this app.</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Suddenly quitting the consumption of alcohol leads to triggers. So some trigger avoidance techniques such as bhajans, </a:t>
            </a:r>
            <a:r>
              <a:rPr lang="en-US" sz="1600" dirty="0" err="1">
                <a:solidFill>
                  <a:schemeClr val="dk1"/>
                </a:solidFill>
                <a:latin typeface="Calibri"/>
                <a:ea typeface="Calibri"/>
                <a:cs typeface="Calibri"/>
                <a:sym typeface="Calibri"/>
              </a:rPr>
              <a:t>aatmavalokana</a:t>
            </a:r>
            <a:r>
              <a:rPr lang="en-US" sz="1600" dirty="0">
                <a:solidFill>
                  <a:schemeClr val="dk1"/>
                </a:solidFill>
                <a:latin typeface="Calibri"/>
                <a:ea typeface="Calibri"/>
                <a:cs typeface="Calibri"/>
                <a:sym typeface="Calibri"/>
              </a:rPr>
              <a:t> talks, motivational speeches and prayers are provided in the app.</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This app provides different features which are required for both alcoholics and sober people.</a:t>
            </a: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r>
              <a:rPr lang="en-US"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Plan to Complete Project</a:t>
            </a:r>
            <a:endParaRPr sz="3200" b="1"/>
          </a:p>
        </p:txBody>
      </p:sp>
      <p:sp>
        <p:nvSpPr>
          <p:cNvPr id="393" name="Google Shape;393;p65"/>
          <p:cNvSpPr txBox="1"/>
          <p:nvPr/>
        </p:nvSpPr>
        <p:spPr>
          <a:xfrm>
            <a:off x="0" y="664838"/>
            <a:ext cx="9144000" cy="577200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Final Probable Deliverables </a:t>
            </a: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1600">
              <a:solidFill>
                <a:schemeClr val="dk1"/>
              </a:solidFill>
              <a:latin typeface="Calibri"/>
              <a:ea typeface="Calibri"/>
              <a:cs typeface="Calibri"/>
              <a:sym typeface="Calibri"/>
            </a:endParaRPr>
          </a:p>
          <a:p>
            <a:pPr marL="285750" marR="0" lvl="0" indent="-292100" algn="just" rtl="0">
              <a:lnSpc>
                <a:spcPct val="100000"/>
              </a:lnSpc>
              <a:spcBef>
                <a:spcPts val="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Login page to develop multi-user application.</a:t>
            </a: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Completion Plan </a:t>
            </a:r>
            <a:r>
              <a:rPr lang="en-US" sz="1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grpSp>
        <p:nvGrpSpPr>
          <p:cNvPr id="394" name="Google Shape;394;p65"/>
          <p:cNvGrpSpPr/>
          <p:nvPr/>
        </p:nvGrpSpPr>
        <p:grpSpPr>
          <a:xfrm>
            <a:off x="323524" y="2694401"/>
            <a:ext cx="8580214" cy="2447881"/>
            <a:chOff x="0" y="360234"/>
            <a:chExt cx="7344816" cy="2447881"/>
          </a:xfrm>
        </p:grpSpPr>
        <p:sp>
          <p:nvSpPr>
            <p:cNvPr id="395" name="Google Shape;395;p65"/>
            <p:cNvSpPr/>
            <p:nvPr/>
          </p:nvSpPr>
          <p:spPr>
            <a:xfrm rot="5400000">
              <a:off x="4769387" y="-1765019"/>
              <a:ext cx="450175"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65"/>
            <p:cNvSpPr txBox="1"/>
            <p:nvPr/>
          </p:nvSpPr>
          <p:spPr>
            <a:xfrm>
              <a:off x="2644134" y="382210"/>
              <a:ext cx="4678800" cy="406200"/>
            </a:xfrm>
            <a:prstGeom prst="rect">
              <a:avLst/>
            </a:prstGeom>
            <a:noFill/>
            <a:ln>
              <a:noFill/>
            </a:ln>
          </p:spPr>
          <p:txBody>
            <a:bodyPr spcFirstLastPara="1" wrap="square" lIns="247650" tIns="123825" rIns="247650" bIns="123825" anchor="ctr" anchorCtr="0">
              <a:noAutofit/>
            </a:bodyPr>
            <a:lstStyle/>
            <a:p>
              <a:pPr marL="57150" marR="0" lvl="1" indent="-95250" algn="l" rtl="0">
                <a:lnSpc>
                  <a:spcPct val="90000"/>
                </a:lnSpc>
                <a:spcBef>
                  <a:spcPts val="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1  login page completion</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risk tracker modification</a:t>
              </a:r>
              <a:endParaRPr sz="1600" b="0" i="0" u="none" strike="noStrike" cap="none">
                <a:solidFill>
                  <a:schemeClr val="dk1"/>
                </a:solidFill>
                <a:latin typeface="Calibri"/>
                <a:ea typeface="Calibri"/>
                <a:cs typeface="Calibri"/>
                <a:sym typeface="Calibri"/>
              </a:endParaRPr>
            </a:p>
          </p:txBody>
        </p:sp>
        <p:sp>
          <p:nvSpPr>
            <p:cNvPr id="397" name="Google Shape;397;p65"/>
            <p:cNvSpPr/>
            <p:nvPr/>
          </p:nvSpPr>
          <p:spPr>
            <a:xfrm>
              <a:off x="0" y="360240"/>
              <a:ext cx="2644133" cy="450162"/>
            </a:xfrm>
            <a:prstGeom prst="roundRect">
              <a:avLst>
                <a:gd name="adj" fmla="val 16667"/>
              </a:avLst>
            </a:prstGeom>
            <a:solidFill>
              <a:srgbClr val="4F81B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5"/>
            <p:cNvSpPr txBox="1"/>
            <p:nvPr/>
          </p:nvSpPr>
          <p:spPr>
            <a:xfrm>
              <a:off x="21975" y="382215"/>
              <a:ext cx="2600183" cy="406212"/>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1 to 2</a:t>
              </a:r>
              <a:endParaRPr sz="1800" b="0" i="0" u="none" strike="noStrike" cap="none">
                <a:solidFill>
                  <a:schemeClr val="lt1"/>
                </a:solidFill>
                <a:latin typeface="Calibri"/>
                <a:ea typeface="Calibri"/>
                <a:cs typeface="Calibri"/>
                <a:sym typeface="Calibri"/>
              </a:endParaRPr>
            </a:p>
          </p:txBody>
        </p:sp>
        <p:sp>
          <p:nvSpPr>
            <p:cNvPr id="399" name="Google Shape;399;p65"/>
            <p:cNvSpPr/>
            <p:nvPr/>
          </p:nvSpPr>
          <p:spPr>
            <a:xfrm rot="5400000">
              <a:off x="4741355" y="-1107835"/>
              <a:ext cx="506238"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5"/>
            <p:cNvSpPr txBox="1"/>
            <p:nvPr/>
          </p:nvSpPr>
          <p:spPr>
            <a:xfrm>
              <a:off x="2644134" y="1014099"/>
              <a:ext cx="4676100" cy="456900"/>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chemeClr val="dk1"/>
                </a:buClr>
                <a:buSzPts val="1000"/>
                <a:buFont typeface="Calibri"/>
                <a:buChar char="•"/>
              </a:pPr>
              <a:r>
                <a:rPr lang="en-US" sz="1000" b="0" i="0" u="none" strike="noStrike" cap="none">
                  <a:solidFill>
                    <a:schemeClr val="dk1"/>
                  </a:solidFill>
                  <a:latin typeface="Calibri"/>
                  <a:ea typeface="Calibri"/>
                  <a:cs typeface="Calibri"/>
                  <a:sym typeface="Calibri"/>
                </a:rPr>
                <a:t> </a:t>
              </a:r>
              <a:r>
                <a:rPr lang="en-US" sz="1600" b="0" i="0" u="none" strike="noStrike" cap="none">
                  <a:solidFill>
                    <a:schemeClr val="dk1"/>
                  </a:solidFill>
                  <a:latin typeface="Calibri"/>
                  <a:ea typeface="Calibri"/>
                  <a:cs typeface="Calibri"/>
                  <a:sym typeface="Calibri"/>
                </a:rPr>
                <a:t>Step 1  </a:t>
              </a:r>
              <a:r>
                <a:rPr lang="en-US" sz="1600">
                  <a:solidFill>
                    <a:schemeClr val="dk1"/>
                  </a:solidFill>
                  <a:latin typeface="Calibri"/>
                  <a:ea typeface="Calibri"/>
                  <a:cs typeface="Calibri"/>
                  <a:sym typeface="Calibri"/>
                </a:rPr>
                <a:t>sobriety</a:t>
              </a:r>
              <a:r>
                <a:rPr lang="en-US" sz="1600" b="0" i="0" u="none" strike="noStrike" cap="none">
                  <a:solidFill>
                    <a:schemeClr val="dk1"/>
                  </a:solidFill>
                  <a:latin typeface="Calibri"/>
                  <a:ea typeface="Calibri"/>
                  <a:cs typeface="Calibri"/>
                  <a:sym typeface="Calibri"/>
                </a:rPr>
                <a:t> tracker modification</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Adding sdm </a:t>
              </a:r>
              <a:r>
                <a:rPr lang="en-US" sz="1600">
                  <a:solidFill>
                    <a:schemeClr val="dk1"/>
                  </a:solidFill>
                  <a:latin typeface="Calibri"/>
                  <a:ea typeface="Calibri"/>
                  <a:cs typeface="Calibri"/>
                  <a:sym typeface="Calibri"/>
                </a:rPr>
                <a:t>data</a:t>
              </a:r>
              <a:endParaRPr sz="1600" b="0" i="0" u="none" strike="noStrike" cap="none">
                <a:solidFill>
                  <a:schemeClr val="dk1"/>
                </a:solidFill>
                <a:latin typeface="Calibri"/>
                <a:ea typeface="Calibri"/>
                <a:cs typeface="Calibri"/>
                <a:sym typeface="Calibri"/>
              </a:endParaRPr>
            </a:p>
          </p:txBody>
        </p:sp>
        <p:sp>
          <p:nvSpPr>
            <p:cNvPr id="401" name="Google Shape;401;p65"/>
            <p:cNvSpPr/>
            <p:nvPr/>
          </p:nvSpPr>
          <p:spPr>
            <a:xfrm>
              <a:off x="0" y="1003420"/>
              <a:ext cx="2644133" cy="436742"/>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5"/>
            <p:cNvSpPr txBox="1"/>
            <p:nvPr/>
          </p:nvSpPr>
          <p:spPr>
            <a:xfrm>
              <a:off x="21320" y="1024740"/>
              <a:ext cx="2601493" cy="394102"/>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2 to 4</a:t>
              </a:r>
              <a:endParaRPr sz="1800" b="0" i="0" u="none" strike="noStrike" cap="none">
                <a:solidFill>
                  <a:schemeClr val="lt1"/>
                </a:solidFill>
                <a:latin typeface="Calibri"/>
                <a:ea typeface="Calibri"/>
                <a:cs typeface="Calibri"/>
                <a:sym typeface="Calibri"/>
              </a:endParaRPr>
            </a:p>
          </p:txBody>
        </p:sp>
        <p:sp>
          <p:nvSpPr>
            <p:cNvPr id="403" name="Google Shape;403;p65"/>
            <p:cNvSpPr/>
            <p:nvPr/>
          </p:nvSpPr>
          <p:spPr>
            <a:xfrm rot="5400000">
              <a:off x="4764006" y="-439146"/>
              <a:ext cx="460937"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65"/>
            <p:cNvSpPr txBox="1"/>
            <p:nvPr/>
          </p:nvSpPr>
          <p:spPr>
            <a:xfrm>
              <a:off x="2655391" y="1729189"/>
              <a:ext cx="4678200" cy="415800"/>
            </a:xfrm>
            <a:prstGeom prst="rect">
              <a:avLst/>
            </a:prstGeom>
            <a:noFill/>
            <a:ln>
              <a:noFill/>
            </a:ln>
          </p:spPr>
          <p:txBody>
            <a:bodyPr spcFirstLastPara="1" wrap="square" lIns="247650" tIns="123825" rIns="247650" bIns="123825" anchor="ctr" anchorCtr="0">
              <a:noAutofit/>
            </a:bodyPr>
            <a:lstStyle/>
            <a:p>
              <a:pPr marL="57150" marR="0" lvl="1" indent="-57150" algn="l" rtl="0">
                <a:lnSpc>
                  <a:spcPct val="90000"/>
                </a:lnSpc>
                <a:spcBef>
                  <a:spcPts val="0"/>
                </a:spcBef>
                <a:spcAft>
                  <a:spcPts val="0"/>
                </a:spcAft>
                <a:buClr>
                  <a:schemeClr val="dk1"/>
                </a:buClr>
                <a:buSzPts val="1000"/>
                <a:buFont typeface="Calibri"/>
                <a:buChar char="•"/>
              </a:pPr>
              <a:r>
                <a:rPr lang="en-US" sz="1000" b="0" i="0" u="none" strike="noStrike" cap="none">
                  <a:solidFill>
                    <a:schemeClr val="dk1"/>
                  </a:solidFill>
                  <a:latin typeface="Calibri"/>
                  <a:ea typeface="Calibri"/>
                  <a:cs typeface="Calibri"/>
                  <a:sym typeface="Calibri"/>
                </a:rPr>
                <a:t> </a:t>
              </a:r>
              <a:r>
                <a:rPr lang="en-US" sz="1600" b="0" i="0" u="none" strike="noStrike" cap="none">
                  <a:solidFill>
                    <a:schemeClr val="dk1"/>
                  </a:solidFill>
                  <a:latin typeface="Calibri"/>
                  <a:ea typeface="Calibri"/>
                  <a:cs typeface="Calibri"/>
                  <a:sym typeface="Calibri"/>
                </a:rPr>
                <a:t>Step 1 Modifying UI</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a:t>
              </a:r>
              <a:r>
                <a:rPr lang="en-US" sz="1600">
                  <a:solidFill>
                    <a:schemeClr val="dk1"/>
                  </a:solidFill>
                  <a:latin typeface="Calibri"/>
                  <a:ea typeface="Calibri"/>
                  <a:cs typeface="Calibri"/>
                  <a:sym typeface="Calibri"/>
                </a:rPr>
                <a:t>Adding sdm aa records</a:t>
              </a:r>
              <a:endParaRPr sz="1600" b="0" i="0" u="none" strike="noStrike" cap="none">
                <a:solidFill>
                  <a:schemeClr val="dk1"/>
                </a:solidFill>
                <a:latin typeface="Calibri"/>
                <a:ea typeface="Calibri"/>
                <a:cs typeface="Calibri"/>
                <a:sym typeface="Calibri"/>
              </a:endParaRPr>
            </a:p>
          </p:txBody>
        </p:sp>
        <p:sp>
          <p:nvSpPr>
            <p:cNvPr id="405" name="Google Shape;405;p65"/>
            <p:cNvSpPr/>
            <p:nvPr/>
          </p:nvSpPr>
          <p:spPr>
            <a:xfrm>
              <a:off x="0" y="1633174"/>
              <a:ext cx="2644133" cy="55604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65"/>
            <p:cNvSpPr txBox="1"/>
            <p:nvPr/>
          </p:nvSpPr>
          <p:spPr>
            <a:xfrm>
              <a:off x="27144" y="1660318"/>
              <a:ext cx="2589845" cy="501752"/>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5 to 6</a:t>
              </a:r>
              <a:endParaRPr sz="1800" b="0" i="0" u="none" strike="noStrike" cap="none">
                <a:solidFill>
                  <a:schemeClr val="lt1"/>
                </a:solidFill>
                <a:latin typeface="Calibri"/>
                <a:ea typeface="Calibri"/>
                <a:cs typeface="Calibri"/>
                <a:sym typeface="Calibri"/>
              </a:endParaRPr>
            </a:p>
          </p:txBody>
        </p:sp>
        <p:sp>
          <p:nvSpPr>
            <p:cNvPr id="407" name="Google Shape;407;p65"/>
            <p:cNvSpPr/>
            <p:nvPr/>
          </p:nvSpPr>
          <p:spPr>
            <a:xfrm rot="5400000">
              <a:off x="4773805" y="227456"/>
              <a:ext cx="441338" cy="4700682"/>
            </a:xfrm>
            <a:prstGeom prst="round2SameRect">
              <a:avLst>
                <a:gd name="adj1" fmla="val 16667"/>
                <a:gd name="adj2" fmla="val 0"/>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65"/>
            <p:cNvSpPr txBox="1"/>
            <p:nvPr/>
          </p:nvSpPr>
          <p:spPr>
            <a:xfrm>
              <a:off x="2644133" y="2378672"/>
              <a:ext cx="4679138" cy="398250"/>
            </a:xfrm>
            <a:prstGeom prst="rect">
              <a:avLst/>
            </a:prstGeom>
            <a:noFill/>
            <a:ln>
              <a:noFill/>
            </a:ln>
          </p:spPr>
          <p:txBody>
            <a:bodyPr spcFirstLastPara="1" wrap="square" lIns="247650" tIns="123825" rIns="247650" bIns="123825" anchor="ctr" anchorCtr="0">
              <a:noAutofit/>
            </a:bodyPr>
            <a:lstStyle/>
            <a:p>
              <a:pPr marL="57150" marR="0" lvl="1" indent="-95250" algn="l" rtl="0">
                <a:lnSpc>
                  <a:spcPct val="90000"/>
                </a:lnSpc>
                <a:spcBef>
                  <a:spcPts val="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1 te</a:t>
              </a:r>
              <a:r>
                <a:rPr lang="en-US" sz="1600">
                  <a:solidFill>
                    <a:schemeClr val="dk1"/>
                  </a:solidFill>
                  <a:latin typeface="Calibri"/>
                  <a:ea typeface="Calibri"/>
                  <a:cs typeface="Calibri"/>
                  <a:sym typeface="Calibri"/>
                </a:rPr>
                <a:t>sting application</a:t>
              </a: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57150" marR="0" lvl="1" indent="-95250" algn="l" rtl="0">
                <a:lnSpc>
                  <a:spcPct val="90000"/>
                </a:lnSpc>
                <a:spcBef>
                  <a:spcPts val="15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 Step 2 Checking portability</a:t>
              </a:r>
              <a:endParaRPr sz="1600" b="0" i="0" u="none" strike="noStrike" cap="none">
                <a:solidFill>
                  <a:schemeClr val="dk1"/>
                </a:solidFill>
                <a:latin typeface="Calibri"/>
                <a:ea typeface="Calibri"/>
                <a:cs typeface="Calibri"/>
                <a:sym typeface="Calibri"/>
              </a:endParaRPr>
            </a:p>
          </p:txBody>
        </p:sp>
        <p:sp>
          <p:nvSpPr>
            <p:cNvPr id="409" name="Google Shape;409;p65"/>
            <p:cNvSpPr/>
            <p:nvPr/>
          </p:nvSpPr>
          <p:spPr>
            <a:xfrm>
              <a:off x="0" y="2347477"/>
              <a:ext cx="2644133" cy="460639"/>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65"/>
            <p:cNvSpPr txBox="1"/>
            <p:nvPr/>
          </p:nvSpPr>
          <p:spPr>
            <a:xfrm>
              <a:off x="22487" y="2369964"/>
              <a:ext cx="2599159" cy="415665"/>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7 to 8</a:t>
              </a:r>
              <a:endParaRPr sz="1800" b="0" i="0" u="none" strike="noStrike" cap="none">
                <a:solidFill>
                  <a:schemeClr val="lt1"/>
                </a:solidFill>
                <a:latin typeface="Calibri"/>
                <a:ea typeface="Calibri"/>
                <a:cs typeface="Calibri"/>
                <a:sym typeface="Calibri"/>
              </a:endParaRPr>
            </a:p>
          </p:txBody>
        </p:sp>
      </p:gr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070128-219D-442E-9EF7-7352F0D6A3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7" name="Picture 6">
            <a:extLst>
              <a:ext uri="{FF2B5EF4-FFF2-40B4-BE49-F238E27FC236}">
                <a16:creationId xmlns:a16="http://schemas.microsoft.com/office/drawing/2014/main" id="{D4B07736-355E-48A5-9CF1-84CA70CB8ACD}"/>
              </a:ext>
            </a:extLst>
          </p:cNvPr>
          <p:cNvPicPr>
            <a:picLocks noChangeAspect="1"/>
          </p:cNvPicPr>
          <p:nvPr/>
        </p:nvPicPr>
        <p:blipFill>
          <a:blip r:embed="rId2"/>
          <a:stretch>
            <a:fillRect/>
          </a:stretch>
        </p:blipFill>
        <p:spPr>
          <a:xfrm>
            <a:off x="0" y="4742"/>
            <a:ext cx="9144000" cy="6848515"/>
          </a:xfrm>
          <a:prstGeom prst="rect">
            <a:avLst/>
          </a:prstGeom>
        </p:spPr>
      </p:pic>
    </p:spTree>
    <p:extLst>
      <p:ext uri="{BB962C8B-B14F-4D97-AF65-F5344CB8AC3E}">
        <p14:creationId xmlns:p14="http://schemas.microsoft.com/office/powerpoint/2010/main" val="2133691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C684-DEC4-4501-BCBB-981DE3D9A651}"/>
              </a:ext>
            </a:extLst>
          </p:cNvPr>
          <p:cNvSpPr>
            <a:spLocks noGrp="1"/>
          </p:cNvSpPr>
          <p:nvPr>
            <p:ph type="title"/>
          </p:nvPr>
        </p:nvSpPr>
        <p:spPr/>
        <p:txBody>
          <a:bodyPr/>
          <a:lstStyle/>
          <a:p>
            <a:r>
              <a:rPr lang="en-US" dirty="0"/>
              <a:t>Tools used to develop application</a:t>
            </a:r>
            <a:endParaRPr lang="en-IN" dirty="0"/>
          </a:p>
        </p:txBody>
      </p:sp>
      <p:sp>
        <p:nvSpPr>
          <p:cNvPr id="3" name="Text Placeholder 2">
            <a:extLst>
              <a:ext uri="{FF2B5EF4-FFF2-40B4-BE49-F238E27FC236}">
                <a16:creationId xmlns:a16="http://schemas.microsoft.com/office/drawing/2014/main" id="{2A8FD408-BE33-438C-8D19-31BDC14F9F11}"/>
              </a:ext>
            </a:extLst>
          </p:cNvPr>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cs typeface="Calibri" panose="020F0502020204030204" pitchFamily="34" charset="0"/>
              </a:rPr>
              <a:t>Android studio </a:t>
            </a:r>
            <a:r>
              <a:rPr lang="en-US" sz="1800" b="0" i="0" u="none" strike="noStrike" dirty="0">
                <a:solidFill>
                  <a:srgbClr val="3C4043"/>
                </a:solidFill>
                <a:effectLst/>
                <a:latin typeface="Calibri" panose="020F0502020204030204" pitchFamily="34" charset="0"/>
                <a:cs typeface="Calibri" panose="020F0502020204030204" pitchFamily="34" charset="0"/>
              </a:rPr>
              <a:t>2020.3.1 (Arctic Fox)</a:t>
            </a:r>
            <a:r>
              <a:rPr lang="en-US" sz="1800" dirty="0">
                <a:solidFill>
                  <a:srgbClr val="000000"/>
                </a:solidFill>
                <a:latin typeface="Calibri" panose="020F0502020204030204" pitchFamily="34" charset="0"/>
                <a:cs typeface="Calibri" panose="020F0502020204030204" pitchFamily="34" charset="0"/>
              </a:rPr>
              <a:t> </a:t>
            </a:r>
          </a:p>
          <a:p>
            <a:pPr lvl="1"/>
            <a:r>
              <a:rPr lang="en-US" sz="1800" b="0" i="0" u="none" strike="noStrike" dirty="0">
                <a:solidFill>
                  <a:srgbClr val="3C4043"/>
                </a:solidFill>
                <a:effectLst/>
                <a:latin typeface="Calibri" panose="020F0502020204030204" pitchFamily="34" charset="0"/>
                <a:cs typeface="Calibri" panose="020F0502020204030204" pitchFamily="34" charset="0"/>
              </a:rPr>
              <a:t>SDK tools</a:t>
            </a:r>
          </a:p>
          <a:p>
            <a:pPr lvl="1"/>
            <a:r>
              <a:rPr lang="en-US" dirty="0">
                <a:solidFill>
                  <a:srgbClr val="3C4043"/>
                </a:solidFill>
                <a:latin typeface="Calibri" panose="020F0502020204030204" pitchFamily="34" charset="0"/>
                <a:cs typeface="Calibri" panose="020F0502020204030204" pitchFamily="34" charset="0"/>
              </a:rPr>
              <a:t>Adobe video editor and photoshop</a:t>
            </a:r>
            <a:endParaRPr lang="en-IN" dirty="0">
              <a:latin typeface="Calibri" panose="020F0502020204030204" pitchFamily="34" charset="0"/>
              <a:cs typeface="Calibri" panose="020F0502020204030204" pitchFamily="34" charset="0"/>
            </a:endParaRPr>
          </a:p>
          <a:p>
            <a:pPr marL="571500" lvl="1" indent="0">
              <a:buNone/>
            </a:pPr>
            <a:endParaRPr lang="en-IN" dirty="0"/>
          </a:p>
        </p:txBody>
      </p:sp>
      <p:sp>
        <p:nvSpPr>
          <p:cNvPr id="4" name="Slide Number Placeholder 3">
            <a:extLst>
              <a:ext uri="{FF2B5EF4-FFF2-40B4-BE49-F238E27FC236}">
                <a16:creationId xmlns:a16="http://schemas.microsoft.com/office/drawing/2014/main" id="{90CC4D53-768F-45EF-81E6-A72EF99831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255776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0AE8-C9B4-40F2-A91E-4F2E0893B1BB}"/>
              </a:ext>
            </a:extLst>
          </p:cNvPr>
          <p:cNvSpPr>
            <a:spLocks noGrp="1"/>
          </p:cNvSpPr>
          <p:nvPr>
            <p:ph type="title"/>
          </p:nvPr>
        </p:nvSpPr>
        <p:spPr/>
        <p:txBody>
          <a:bodyPr/>
          <a:lstStyle/>
          <a:p>
            <a:pPr algn="ctr"/>
            <a:r>
              <a:rPr lang="en-US" dirty="0"/>
              <a:t>Testing </a:t>
            </a:r>
            <a:br>
              <a:rPr lang="en-US" dirty="0"/>
            </a:br>
            <a:r>
              <a:rPr lang="en-US" sz="3000" dirty="0"/>
              <a:t>Performance Testing</a:t>
            </a:r>
            <a:endParaRPr lang="en-IN" sz="3000" dirty="0"/>
          </a:p>
        </p:txBody>
      </p:sp>
      <p:sp>
        <p:nvSpPr>
          <p:cNvPr id="4" name="Slide Number Placeholder 3">
            <a:extLst>
              <a:ext uri="{FF2B5EF4-FFF2-40B4-BE49-F238E27FC236}">
                <a16:creationId xmlns:a16="http://schemas.microsoft.com/office/drawing/2014/main" id="{EA280118-78CF-4B0D-930E-3811AC8E5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graphicFrame>
        <p:nvGraphicFramePr>
          <p:cNvPr id="7" name="Table 6">
            <a:extLst>
              <a:ext uri="{FF2B5EF4-FFF2-40B4-BE49-F238E27FC236}">
                <a16:creationId xmlns:a16="http://schemas.microsoft.com/office/drawing/2014/main" id="{F1251B2C-185D-427F-B427-ACF279422F24}"/>
              </a:ext>
            </a:extLst>
          </p:cNvPr>
          <p:cNvGraphicFramePr>
            <a:graphicFrameLocks noGrp="1"/>
          </p:cNvGraphicFramePr>
          <p:nvPr>
            <p:extLst>
              <p:ext uri="{D42A27DB-BD31-4B8C-83A1-F6EECF244321}">
                <p14:modId xmlns:p14="http://schemas.microsoft.com/office/powerpoint/2010/main" val="2278524026"/>
              </p:ext>
            </p:extLst>
          </p:nvPr>
        </p:nvGraphicFramePr>
        <p:xfrm>
          <a:off x="998376" y="2004283"/>
          <a:ext cx="7268545" cy="3999704"/>
        </p:xfrm>
        <a:graphic>
          <a:graphicData uri="http://schemas.openxmlformats.org/drawingml/2006/table">
            <a:tbl>
              <a:tblPr/>
              <a:tblGrid>
                <a:gridCol w="1103874">
                  <a:extLst>
                    <a:ext uri="{9D8B030D-6E8A-4147-A177-3AD203B41FA5}">
                      <a16:colId xmlns:a16="http://schemas.microsoft.com/office/drawing/2014/main" val="2387900586"/>
                    </a:ext>
                  </a:extLst>
                </a:gridCol>
                <a:gridCol w="2101019">
                  <a:extLst>
                    <a:ext uri="{9D8B030D-6E8A-4147-A177-3AD203B41FA5}">
                      <a16:colId xmlns:a16="http://schemas.microsoft.com/office/drawing/2014/main" val="3780104502"/>
                    </a:ext>
                  </a:extLst>
                </a:gridCol>
                <a:gridCol w="2050697">
                  <a:extLst>
                    <a:ext uri="{9D8B030D-6E8A-4147-A177-3AD203B41FA5}">
                      <a16:colId xmlns:a16="http://schemas.microsoft.com/office/drawing/2014/main" val="638360255"/>
                    </a:ext>
                  </a:extLst>
                </a:gridCol>
                <a:gridCol w="2012955">
                  <a:extLst>
                    <a:ext uri="{9D8B030D-6E8A-4147-A177-3AD203B41FA5}">
                      <a16:colId xmlns:a16="http://schemas.microsoft.com/office/drawing/2014/main" val="1731470919"/>
                    </a:ext>
                  </a:extLst>
                </a:gridCol>
              </a:tblGrid>
              <a:tr h="579741">
                <a:tc>
                  <a:txBody>
                    <a:bodyPr/>
                    <a:lstStyle/>
                    <a:p>
                      <a:pPr algn="just" rtl="0" fontAlgn="t">
                        <a:spcBef>
                          <a:spcPts val="1200"/>
                        </a:spcBef>
                        <a:spcAft>
                          <a:spcPts val="1200"/>
                        </a:spcAft>
                      </a:pPr>
                      <a:r>
                        <a:rPr lang="en-IN" sz="1600" b="1" i="0" u="none" strike="noStrike" dirty="0">
                          <a:solidFill>
                            <a:srgbClr val="000000"/>
                          </a:solidFill>
                          <a:effectLst/>
                          <a:latin typeface="Calibri" panose="020F0502020204030204" pitchFamily="34" charset="0"/>
                          <a:cs typeface="Calibri" panose="020F0502020204030204" pitchFamily="34" charset="0"/>
                        </a:rPr>
                        <a:t>Test id</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1" i="0" u="none" strike="noStrike" dirty="0">
                          <a:solidFill>
                            <a:srgbClr val="000000"/>
                          </a:solidFill>
                          <a:effectLst/>
                          <a:latin typeface="Calibri" panose="020F0502020204030204" pitchFamily="34" charset="0"/>
                          <a:cs typeface="Calibri" panose="020F0502020204030204" pitchFamily="34" charset="0"/>
                        </a:rPr>
                        <a:t>Input Description</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1" i="0" u="none" strike="noStrike">
                          <a:solidFill>
                            <a:srgbClr val="000000"/>
                          </a:solidFill>
                          <a:effectLst/>
                          <a:latin typeface="Calibri" panose="020F0502020204030204" pitchFamily="34" charset="0"/>
                          <a:cs typeface="Calibri" panose="020F0502020204030204" pitchFamily="34" charset="0"/>
                        </a:rPr>
                        <a:t>Expected output</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1" i="0" u="none" strike="noStrike">
                          <a:solidFill>
                            <a:srgbClr val="000000"/>
                          </a:solidFill>
                          <a:effectLst/>
                          <a:latin typeface="Calibri" panose="020F0502020204030204" pitchFamily="34" charset="0"/>
                          <a:cs typeface="Calibri" panose="020F0502020204030204" pitchFamily="34" charset="0"/>
                        </a:rPr>
                        <a:t>Actual output</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39006"/>
                  </a:ext>
                </a:extLst>
              </a:tr>
              <a:tr h="782397">
                <a:tc>
                  <a:txBody>
                    <a:bodyPr/>
                    <a:lstStyle/>
                    <a:p>
                      <a:pPr rtl="0" fontAlgn="t">
                        <a:spcBef>
                          <a:spcPts val="0"/>
                        </a:spcBef>
                        <a:spcAft>
                          <a:spcPts val="0"/>
                        </a:spcAft>
                      </a:pPr>
                      <a:r>
                        <a:rPr lang="en-IN" sz="1600" b="0" i="0" u="none" strike="noStrike">
                          <a:solidFill>
                            <a:srgbClr val="000000"/>
                          </a:solidFill>
                          <a:effectLst/>
                          <a:latin typeface="Calibri" panose="020F0502020204030204" pitchFamily="34" charset="0"/>
                          <a:cs typeface="Calibri" panose="020F0502020204030204" pitchFamily="34" charset="0"/>
                        </a:rPr>
                        <a:t>1.</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Open the app on an android device.</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Application opens within 3 seconds.</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a:solidFill>
                            <a:srgbClr val="000000"/>
                          </a:solidFill>
                          <a:effectLst/>
                          <a:latin typeface="Calibri" panose="020F0502020204030204" pitchFamily="34" charset="0"/>
                          <a:cs typeface="Calibri" panose="020F0502020204030204" pitchFamily="34" charset="0"/>
                        </a:rPr>
                        <a:t>The application starts within 3 seconds.</a:t>
                      </a:r>
                      <a:endParaRPr lang="en-US"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469649"/>
                  </a:ext>
                </a:extLst>
              </a:tr>
              <a:tr h="1072772">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2.</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Click on button to set the language </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App contents should display in the selected language.</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a:solidFill>
                            <a:srgbClr val="000000"/>
                          </a:solidFill>
                          <a:effectLst/>
                          <a:latin typeface="Calibri" panose="020F0502020204030204" pitchFamily="34" charset="0"/>
                          <a:cs typeface="Calibri" panose="020F0502020204030204" pitchFamily="34" charset="0"/>
                        </a:rPr>
                        <a:t>App contents displayed in the selected language</a:t>
                      </a:r>
                      <a:endParaRPr lang="en-US"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6602971"/>
                  </a:ext>
                </a:extLst>
              </a:tr>
              <a:tr h="782397">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3. </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On click on any one of the four components</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dirty="0">
                          <a:solidFill>
                            <a:srgbClr val="000000"/>
                          </a:solidFill>
                          <a:effectLst/>
                          <a:latin typeface="Calibri" panose="020F0502020204030204" pitchFamily="34" charset="0"/>
                          <a:cs typeface="Calibri" panose="020F0502020204030204" pitchFamily="34" charset="0"/>
                        </a:rPr>
                        <a:t>Selected component should open.</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dirty="0">
                          <a:solidFill>
                            <a:srgbClr val="000000"/>
                          </a:solidFill>
                          <a:effectLst/>
                          <a:latin typeface="Calibri" panose="020F0502020204030204" pitchFamily="34" charset="0"/>
                          <a:cs typeface="Calibri" panose="020F0502020204030204" pitchFamily="34" charset="0"/>
                        </a:rPr>
                        <a:t>Selected component Opened.</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3071345"/>
                  </a:ext>
                </a:extLst>
              </a:tr>
              <a:tr h="782397">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4.</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a:solidFill>
                            <a:srgbClr val="000000"/>
                          </a:solidFill>
                          <a:effectLst/>
                          <a:latin typeface="Calibri" panose="020F0502020204030204" pitchFamily="34" charset="0"/>
                          <a:cs typeface="Calibri" panose="020F0502020204030204" pitchFamily="34" charset="0"/>
                        </a:rPr>
                        <a:t>Select any icon on the navigation bar.</a:t>
                      </a:r>
                      <a:endParaRPr lang="en-US"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Selected components should display.</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dirty="0">
                          <a:solidFill>
                            <a:srgbClr val="000000"/>
                          </a:solidFill>
                          <a:effectLst/>
                          <a:latin typeface="Calibri" panose="020F0502020204030204" pitchFamily="34" charset="0"/>
                          <a:cs typeface="Calibri" panose="020F0502020204030204" pitchFamily="34" charset="0"/>
                        </a:rPr>
                        <a:t>Selected Component displayed.</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141324"/>
                  </a:ext>
                </a:extLst>
              </a:tr>
            </a:tbl>
          </a:graphicData>
        </a:graphic>
      </p:graphicFrame>
      <p:sp>
        <p:nvSpPr>
          <p:cNvPr id="8" name="Rectangle 2">
            <a:extLst>
              <a:ext uri="{FF2B5EF4-FFF2-40B4-BE49-F238E27FC236}">
                <a16:creationId xmlns:a16="http://schemas.microsoft.com/office/drawing/2014/main" id="{6886F4C2-82F1-458D-8B8F-C6A6E9F2BC42}"/>
              </a:ext>
            </a:extLst>
          </p:cNvPr>
          <p:cNvSpPr>
            <a:spLocks noChangeArrowheads="1"/>
          </p:cNvSpPr>
          <p:nvPr/>
        </p:nvSpPr>
        <p:spPr bwMode="auto">
          <a:xfrm>
            <a:off x="2373312" y="2312988"/>
            <a:ext cx="91499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05397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4FAF-3118-4E3A-B664-BA0964EE6CEF}"/>
              </a:ext>
            </a:extLst>
          </p:cNvPr>
          <p:cNvSpPr>
            <a:spLocks noGrp="1"/>
          </p:cNvSpPr>
          <p:nvPr>
            <p:ph type="title"/>
          </p:nvPr>
        </p:nvSpPr>
        <p:spPr/>
        <p:txBody>
          <a:bodyPr>
            <a:normAutofit/>
          </a:bodyPr>
          <a:lstStyle/>
          <a:p>
            <a:pPr algn="ctr"/>
            <a:r>
              <a:rPr lang="en-US" sz="3000" dirty="0"/>
              <a:t>Installation Testing</a:t>
            </a:r>
            <a:endParaRPr lang="en-IN" sz="3000" dirty="0"/>
          </a:p>
        </p:txBody>
      </p:sp>
      <p:sp>
        <p:nvSpPr>
          <p:cNvPr id="4" name="Slide Number Placeholder 3">
            <a:extLst>
              <a:ext uri="{FF2B5EF4-FFF2-40B4-BE49-F238E27FC236}">
                <a16:creationId xmlns:a16="http://schemas.microsoft.com/office/drawing/2014/main" id="{C73A0B51-DF49-4934-88B2-2EBFDB2D33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graphicFrame>
        <p:nvGraphicFramePr>
          <p:cNvPr id="5" name="Table 4">
            <a:extLst>
              <a:ext uri="{FF2B5EF4-FFF2-40B4-BE49-F238E27FC236}">
                <a16:creationId xmlns:a16="http://schemas.microsoft.com/office/drawing/2014/main" id="{DABC5107-E286-4642-A4C7-49EF597A4E5C}"/>
              </a:ext>
            </a:extLst>
          </p:cNvPr>
          <p:cNvGraphicFramePr>
            <a:graphicFrameLocks noGrp="1"/>
          </p:cNvGraphicFramePr>
          <p:nvPr>
            <p:extLst>
              <p:ext uri="{D42A27DB-BD31-4B8C-83A1-F6EECF244321}">
                <p14:modId xmlns:p14="http://schemas.microsoft.com/office/powerpoint/2010/main" val="173106067"/>
              </p:ext>
            </p:extLst>
          </p:nvPr>
        </p:nvGraphicFramePr>
        <p:xfrm>
          <a:off x="895739" y="1968759"/>
          <a:ext cx="7380514" cy="2397969"/>
        </p:xfrm>
        <a:graphic>
          <a:graphicData uri="http://schemas.openxmlformats.org/drawingml/2006/table">
            <a:tbl>
              <a:tblPr/>
              <a:tblGrid>
                <a:gridCol w="945478">
                  <a:extLst>
                    <a:ext uri="{9D8B030D-6E8A-4147-A177-3AD203B41FA5}">
                      <a16:colId xmlns:a16="http://schemas.microsoft.com/office/drawing/2014/main" val="1705527980"/>
                    </a:ext>
                  </a:extLst>
                </a:gridCol>
                <a:gridCol w="2303484">
                  <a:extLst>
                    <a:ext uri="{9D8B030D-6E8A-4147-A177-3AD203B41FA5}">
                      <a16:colId xmlns:a16="http://schemas.microsoft.com/office/drawing/2014/main" val="2942333045"/>
                    </a:ext>
                  </a:extLst>
                </a:gridCol>
                <a:gridCol w="2084962">
                  <a:extLst>
                    <a:ext uri="{9D8B030D-6E8A-4147-A177-3AD203B41FA5}">
                      <a16:colId xmlns:a16="http://schemas.microsoft.com/office/drawing/2014/main" val="2557127874"/>
                    </a:ext>
                  </a:extLst>
                </a:gridCol>
                <a:gridCol w="2046590">
                  <a:extLst>
                    <a:ext uri="{9D8B030D-6E8A-4147-A177-3AD203B41FA5}">
                      <a16:colId xmlns:a16="http://schemas.microsoft.com/office/drawing/2014/main" val="1058110262"/>
                    </a:ext>
                  </a:extLst>
                </a:gridCol>
              </a:tblGrid>
              <a:tr h="874447">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Test id</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Input Description</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Expected output</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a:solidFill>
                            <a:srgbClr val="000000"/>
                          </a:solidFill>
                          <a:effectLst/>
                          <a:latin typeface="Calibri" panose="020F0502020204030204" pitchFamily="34" charset="0"/>
                          <a:cs typeface="Calibri" panose="020F0502020204030204" pitchFamily="34" charset="0"/>
                        </a:rPr>
                        <a:t>Actual output</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129139"/>
                  </a:ext>
                </a:extLst>
              </a:tr>
              <a:tr h="1523522">
                <a:tc>
                  <a:txBody>
                    <a:bodyPr/>
                    <a:lstStyle/>
                    <a:p>
                      <a:pPr algn="just" rtl="0" fontAlgn="t">
                        <a:spcBef>
                          <a:spcPts val="1200"/>
                        </a:spcBef>
                        <a:spcAft>
                          <a:spcPts val="1200"/>
                        </a:spcAft>
                      </a:pPr>
                      <a:r>
                        <a:rPr lang="en-IN" sz="1800" b="0" i="0" u="none" strike="noStrike" dirty="0">
                          <a:solidFill>
                            <a:srgbClr val="000000"/>
                          </a:solidFill>
                          <a:effectLst/>
                          <a:latin typeface="Calibri" panose="020F0502020204030204" pitchFamily="34" charset="0"/>
                          <a:cs typeface="Calibri" panose="020F0502020204030204" pitchFamily="34" charset="0"/>
                        </a:rPr>
                        <a:t>1</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Android device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The app should run properly.</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App supported on  the devices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266630"/>
                  </a:ext>
                </a:extLst>
              </a:tr>
            </a:tbl>
          </a:graphicData>
        </a:graphic>
      </p:graphicFrame>
    </p:spTree>
    <p:extLst>
      <p:ext uri="{BB962C8B-B14F-4D97-AF65-F5344CB8AC3E}">
        <p14:creationId xmlns:p14="http://schemas.microsoft.com/office/powerpoint/2010/main" val="359496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B623-EB29-4BE3-89BD-98A48F5FB5F1}"/>
              </a:ext>
            </a:extLst>
          </p:cNvPr>
          <p:cNvSpPr>
            <a:spLocks noGrp="1"/>
          </p:cNvSpPr>
          <p:nvPr>
            <p:ph type="title"/>
          </p:nvPr>
        </p:nvSpPr>
        <p:spPr/>
        <p:txBody>
          <a:bodyPr/>
          <a:lstStyle/>
          <a:p>
            <a:r>
              <a:rPr lang="en-IN" dirty="0"/>
              <a:t>Remarks of Review 2</a:t>
            </a:r>
          </a:p>
        </p:txBody>
      </p:sp>
      <p:sp>
        <p:nvSpPr>
          <p:cNvPr id="3" name="Text Placeholder 2">
            <a:extLst>
              <a:ext uri="{FF2B5EF4-FFF2-40B4-BE49-F238E27FC236}">
                <a16:creationId xmlns:a16="http://schemas.microsoft.com/office/drawing/2014/main" id="{EC7E6090-369D-4CBF-B403-0D7B040D84FF}"/>
              </a:ext>
            </a:extLst>
          </p:cNvPr>
          <p:cNvSpPr>
            <a:spLocks noGrp="1"/>
          </p:cNvSpPr>
          <p:nvPr>
            <p:ph type="body" idx="1"/>
          </p:nvPr>
        </p:nvSpPr>
        <p:spPr/>
        <p:txBody>
          <a:bodyPr/>
          <a:lstStyle/>
          <a:p>
            <a:r>
              <a:rPr lang="en-IN" dirty="0"/>
              <a:t>Correction in Gantt Chart</a:t>
            </a:r>
          </a:p>
        </p:txBody>
      </p:sp>
      <p:sp>
        <p:nvSpPr>
          <p:cNvPr id="4" name="Slide Number Placeholder 3">
            <a:extLst>
              <a:ext uri="{FF2B5EF4-FFF2-40B4-BE49-F238E27FC236}">
                <a16:creationId xmlns:a16="http://schemas.microsoft.com/office/drawing/2014/main" id="{9D788F07-5513-4D4E-877D-FF2D96F7F2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896216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5A66-97D1-4FCF-A535-6450D7D127B7}"/>
              </a:ext>
            </a:extLst>
          </p:cNvPr>
          <p:cNvSpPr>
            <a:spLocks noGrp="1"/>
          </p:cNvSpPr>
          <p:nvPr>
            <p:ph type="title"/>
          </p:nvPr>
        </p:nvSpPr>
        <p:spPr/>
        <p:txBody>
          <a:bodyPr>
            <a:normAutofit/>
          </a:bodyPr>
          <a:lstStyle/>
          <a:p>
            <a:pPr algn="ctr"/>
            <a:r>
              <a:rPr lang="en-US" sz="3000" dirty="0"/>
              <a:t>Usability Testing</a:t>
            </a:r>
            <a:endParaRPr lang="en-IN" sz="3000" dirty="0"/>
          </a:p>
        </p:txBody>
      </p:sp>
      <p:sp>
        <p:nvSpPr>
          <p:cNvPr id="4" name="Slide Number Placeholder 3">
            <a:extLst>
              <a:ext uri="{FF2B5EF4-FFF2-40B4-BE49-F238E27FC236}">
                <a16:creationId xmlns:a16="http://schemas.microsoft.com/office/drawing/2014/main" id="{794255DC-6EDC-4D9B-8D41-E1B8E3934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graphicFrame>
        <p:nvGraphicFramePr>
          <p:cNvPr id="5" name="Table 4">
            <a:extLst>
              <a:ext uri="{FF2B5EF4-FFF2-40B4-BE49-F238E27FC236}">
                <a16:creationId xmlns:a16="http://schemas.microsoft.com/office/drawing/2014/main" id="{8CA816A0-55DF-45F5-AC4E-31A95B6C9BDD}"/>
              </a:ext>
            </a:extLst>
          </p:cNvPr>
          <p:cNvGraphicFramePr>
            <a:graphicFrameLocks noGrp="1"/>
          </p:cNvGraphicFramePr>
          <p:nvPr>
            <p:extLst>
              <p:ext uri="{D42A27DB-BD31-4B8C-83A1-F6EECF244321}">
                <p14:modId xmlns:p14="http://schemas.microsoft.com/office/powerpoint/2010/main" val="1011668795"/>
              </p:ext>
            </p:extLst>
          </p:nvPr>
        </p:nvGraphicFramePr>
        <p:xfrm>
          <a:off x="849086" y="1884784"/>
          <a:ext cx="7352523" cy="2792150"/>
        </p:xfrm>
        <a:graphic>
          <a:graphicData uri="http://schemas.openxmlformats.org/drawingml/2006/table">
            <a:tbl>
              <a:tblPr/>
              <a:tblGrid>
                <a:gridCol w="1108612">
                  <a:extLst>
                    <a:ext uri="{9D8B030D-6E8A-4147-A177-3AD203B41FA5}">
                      <a16:colId xmlns:a16="http://schemas.microsoft.com/office/drawing/2014/main" val="439992649"/>
                    </a:ext>
                  </a:extLst>
                </a:gridCol>
                <a:gridCol w="2128027">
                  <a:extLst>
                    <a:ext uri="{9D8B030D-6E8A-4147-A177-3AD203B41FA5}">
                      <a16:colId xmlns:a16="http://schemas.microsoft.com/office/drawing/2014/main" val="1541568311"/>
                    </a:ext>
                  </a:extLst>
                </a:gridCol>
                <a:gridCol w="2077057">
                  <a:extLst>
                    <a:ext uri="{9D8B030D-6E8A-4147-A177-3AD203B41FA5}">
                      <a16:colId xmlns:a16="http://schemas.microsoft.com/office/drawing/2014/main" val="1918400305"/>
                    </a:ext>
                  </a:extLst>
                </a:gridCol>
                <a:gridCol w="2038827">
                  <a:extLst>
                    <a:ext uri="{9D8B030D-6E8A-4147-A177-3AD203B41FA5}">
                      <a16:colId xmlns:a16="http://schemas.microsoft.com/office/drawing/2014/main" val="2347461949"/>
                    </a:ext>
                  </a:extLst>
                </a:gridCol>
              </a:tblGrid>
              <a:tr h="1018190">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Test id</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Input Description</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a:solidFill>
                            <a:srgbClr val="000000"/>
                          </a:solidFill>
                          <a:effectLst/>
                          <a:latin typeface="Calibri" panose="020F0502020204030204" pitchFamily="34" charset="0"/>
                          <a:cs typeface="Calibri" panose="020F0502020204030204" pitchFamily="34" charset="0"/>
                        </a:rPr>
                        <a:t>Expected output</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a:solidFill>
                            <a:srgbClr val="000000"/>
                          </a:solidFill>
                          <a:effectLst/>
                          <a:latin typeface="Calibri" panose="020F0502020204030204" pitchFamily="34" charset="0"/>
                          <a:cs typeface="Calibri" panose="020F0502020204030204" pitchFamily="34" charset="0"/>
                        </a:rPr>
                        <a:t>Actual output</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18308"/>
                  </a:ext>
                </a:extLst>
              </a:tr>
              <a:tr h="1773960">
                <a:tc>
                  <a:txBody>
                    <a:bodyPr/>
                    <a:lstStyle/>
                    <a:p>
                      <a:pPr algn="just" rtl="0" fontAlgn="t">
                        <a:spcBef>
                          <a:spcPts val="1200"/>
                        </a:spcBef>
                        <a:spcAft>
                          <a:spcPts val="1200"/>
                        </a:spcAft>
                      </a:pPr>
                      <a:r>
                        <a:rPr lang="en-IN" sz="1800" b="0" i="0" u="none" strike="noStrike">
                          <a:solidFill>
                            <a:srgbClr val="000000"/>
                          </a:solidFill>
                          <a:effectLst/>
                          <a:latin typeface="Calibri" panose="020F0502020204030204" pitchFamily="34" charset="0"/>
                          <a:cs typeface="Calibri" panose="020F0502020204030204" pitchFamily="34" charset="0"/>
                        </a:rPr>
                        <a:t>1</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Android device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The app should run properly.</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App supported on  the devices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2706501"/>
                  </a:ext>
                </a:extLst>
              </a:tr>
            </a:tbl>
          </a:graphicData>
        </a:graphic>
      </p:graphicFrame>
    </p:spTree>
    <p:extLst>
      <p:ext uri="{BB962C8B-B14F-4D97-AF65-F5344CB8AC3E}">
        <p14:creationId xmlns:p14="http://schemas.microsoft.com/office/powerpoint/2010/main" val="1638879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a:spLocks noGrp="1"/>
          </p:cNvSpPr>
          <p:nvPr>
            <p:ph type="title"/>
          </p:nvPr>
        </p:nvSpPr>
        <p:spPr>
          <a:xfrm>
            <a:off x="628650" y="2766151"/>
            <a:ext cx="78867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a:t>Thank You</a:t>
            </a:r>
            <a:endParaRPr sz="4000"/>
          </a:p>
        </p:txBody>
      </p:sp>
      <p:sp>
        <p:nvSpPr>
          <p:cNvPr id="417" name="Google Shape;417;p66"/>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6"/>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dirty="0"/>
              <a:t>Project Overview / Summary</a:t>
            </a:r>
            <a:endParaRPr sz="3200" b="1" dirty="0"/>
          </a:p>
        </p:txBody>
      </p:sp>
      <p:cxnSp>
        <p:nvCxnSpPr>
          <p:cNvPr id="237" name="Google Shape;237;p46"/>
          <p:cNvCxnSpPr/>
          <p:nvPr/>
        </p:nvCxnSpPr>
        <p:spPr>
          <a:xfrm flipH="1">
            <a:off x="4508500" y="769938"/>
            <a:ext cx="1645" cy="5762710"/>
          </a:xfrm>
          <a:prstGeom prst="straightConnector1">
            <a:avLst/>
          </a:prstGeom>
          <a:noFill/>
          <a:ln w="12700" cap="flat" cmpd="sng">
            <a:solidFill>
              <a:srgbClr val="FF0000"/>
            </a:solidFill>
            <a:prstDash val="dash"/>
            <a:round/>
            <a:headEnd type="none" w="sm" len="sm"/>
            <a:tailEnd type="none" w="sm" len="sm"/>
          </a:ln>
        </p:spPr>
      </p:cxnSp>
      <p:sp>
        <p:nvSpPr>
          <p:cNvPr id="238" name="Google Shape;238;p46"/>
          <p:cNvSpPr txBox="1"/>
          <p:nvPr/>
        </p:nvSpPr>
        <p:spPr>
          <a:xfrm>
            <a:off x="0" y="769975"/>
            <a:ext cx="4508400" cy="2508900"/>
          </a:xfrm>
          <a:prstGeom prst="rect">
            <a:avLst/>
          </a:prstGeom>
          <a:solidFill>
            <a:srgbClr val="FFF2CC"/>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Domain/Problem Space </a:t>
            </a:r>
            <a:r>
              <a:rPr lang="en-US" sz="1600" b="0" i="0" u="none" strike="noStrike" cap="none" dirty="0">
                <a:solidFill>
                  <a:schemeClr val="dk1"/>
                </a:solidFill>
                <a:latin typeface="Calibri"/>
                <a:ea typeface="Calibri"/>
                <a:cs typeface="Calibri"/>
                <a:sym typeface="Calibri"/>
              </a:rPr>
              <a:t>: </a:t>
            </a:r>
            <a:endParaRPr dirty="0"/>
          </a:p>
          <a:p>
            <a:pPr marL="457200" marR="0" lvl="0" indent="0" algn="just" rtl="0">
              <a:lnSpc>
                <a:spcPct val="100000"/>
              </a:lnSpc>
              <a:spcBef>
                <a:spcPts val="0"/>
              </a:spcBef>
              <a:spcAft>
                <a:spcPts val="0"/>
              </a:spcAft>
              <a:buNone/>
            </a:pPr>
            <a:endParaRPr dirty="0"/>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This is android development project.</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Helps sober people to avoid relapse</a:t>
            </a:r>
            <a:endParaRPr sz="1600"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r>
              <a:rPr lang="en-US" sz="1600" dirty="0">
                <a:solidFill>
                  <a:schemeClr val="dk1"/>
                </a:solidFill>
                <a:latin typeface="Calibri"/>
                <a:ea typeface="Calibri"/>
                <a:cs typeface="Calibri"/>
                <a:sym typeface="Calibri"/>
              </a:rPr>
              <a:t>and even helps people who wants to lead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Provides rehabilitation centers details, finding sobriety period and risk calculation using the alcohol content consumed.</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500" dirty="0">
              <a:solidFill>
                <a:schemeClr val="dk1"/>
              </a:solidFill>
              <a:latin typeface="Calibri"/>
              <a:ea typeface="Calibri"/>
              <a:cs typeface="Calibri"/>
              <a:sym typeface="Calibri"/>
            </a:endParaRPr>
          </a:p>
        </p:txBody>
      </p:sp>
      <p:sp>
        <p:nvSpPr>
          <p:cNvPr id="239" name="Google Shape;239;p46"/>
          <p:cNvSpPr txBox="1"/>
          <p:nvPr/>
        </p:nvSpPr>
        <p:spPr>
          <a:xfrm>
            <a:off x="0" y="3381625"/>
            <a:ext cx="4508400" cy="3078300"/>
          </a:xfrm>
          <a:prstGeom prst="rect">
            <a:avLst/>
          </a:prstGeom>
          <a:solidFill>
            <a:srgbClr val="F4B081"/>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Problem Definition </a:t>
            </a:r>
            <a:r>
              <a:rPr lang="en-US" sz="1600" b="0" i="0" u="sng" strike="noStrike" cap="none">
                <a:solidFill>
                  <a:schemeClr val="dk1"/>
                </a:solidFill>
                <a:latin typeface="Calibri"/>
                <a:ea typeface="Calibri"/>
                <a:cs typeface="Calibri"/>
                <a:sym typeface="Calibri"/>
              </a:rPr>
              <a:t>:</a:t>
            </a:r>
            <a:r>
              <a:rPr lang="en-US" sz="16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  </a:t>
            </a:r>
            <a:endParaRPr/>
          </a:p>
          <a:p>
            <a:pPr marL="457200" marR="0" lvl="0" indent="-330200" algn="just"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Develop an android application that helps people to find a way to quit  alcohol</a:t>
            </a:r>
            <a:r>
              <a:rPr lang="en-US" sz="1800">
                <a:solidFill>
                  <a:srgbClr val="595959"/>
                </a:solidFill>
                <a:latin typeface="Calibri"/>
                <a:ea typeface="Calibri"/>
                <a:cs typeface="Calibri"/>
                <a:sym typeface="Calibri"/>
              </a:rPr>
              <a:t>, </a:t>
            </a:r>
            <a:r>
              <a:rPr lang="en-US" sz="1600">
                <a:solidFill>
                  <a:schemeClr val="dk1"/>
                </a:solidFill>
                <a:latin typeface="Calibri"/>
                <a:ea typeface="Calibri"/>
                <a:cs typeface="Calibri"/>
                <a:sym typeface="Calibri"/>
              </a:rPr>
              <a:t>calculate their risk level, find information regarding rehabilitation camps, helpline numbers, trigger avoidance techniques and track their sober days.</a:t>
            </a:r>
            <a:endParaRPr sz="160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a:solidFill>
                <a:schemeClr val="dk1"/>
              </a:solidFill>
            </a:endParaRPr>
          </a:p>
          <a:p>
            <a:pPr marL="0" marR="0" lvl="0" indent="0" algn="just" rtl="0">
              <a:lnSpc>
                <a:spcPct val="100000"/>
              </a:lnSpc>
              <a:spcBef>
                <a:spcPts val="0"/>
              </a:spcBef>
              <a:spcAft>
                <a:spcPts val="0"/>
              </a:spcAft>
              <a:buNone/>
            </a:pPr>
            <a:endParaRPr sz="1600">
              <a:solidFill>
                <a:schemeClr val="dk1"/>
              </a:solidFill>
            </a:endParaRPr>
          </a:p>
          <a:p>
            <a:pPr marL="0" marR="0" lvl="0" indent="0" algn="just" rtl="0">
              <a:lnSpc>
                <a:spcPct val="100000"/>
              </a:lnSpc>
              <a:spcBef>
                <a:spcPts val="0"/>
              </a:spcBef>
              <a:spcAft>
                <a:spcPts val="0"/>
              </a:spcAft>
              <a:buNone/>
            </a:pPr>
            <a:endParaRPr sz="1600">
              <a:solidFill>
                <a:schemeClr val="dk1"/>
              </a:solidFill>
            </a:endParaRPr>
          </a:p>
          <a:p>
            <a:pPr marL="0" marR="0" lvl="0" indent="0" algn="just" rtl="0">
              <a:lnSpc>
                <a:spcPct val="100000"/>
              </a:lnSpc>
              <a:spcBef>
                <a:spcPts val="0"/>
              </a:spcBef>
              <a:spcAft>
                <a:spcPts val="0"/>
              </a:spcAft>
              <a:buNone/>
            </a:pPr>
            <a:endParaRPr sz="1600">
              <a:solidFill>
                <a:schemeClr val="dk1"/>
              </a:solidFill>
            </a:endParaRPr>
          </a:p>
        </p:txBody>
      </p:sp>
      <p:cxnSp>
        <p:nvCxnSpPr>
          <p:cNvPr id="240" name="Google Shape;240;p46"/>
          <p:cNvCxnSpPr/>
          <p:nvPr/>
        </p:nvCxnSpPr>
        <p:spPr>
          <a:xfrm>
            <a:off x="64702" y="3367800"/>
            <a:ext cx="8978100" cy="0"/>
          </a:xfrm>
          <a:prstGeom prst="straightConnector1">
            <a:avLst/>
          </a:prstGeom>
          <a:noFill/>
          <a:ln w="12700" cap="flat" cmpd="sng">
            <a:solidFill>
              <a:srgbClr val="FF0000"/>
            </a:solidFill>
            <a:prstDash val="dash"/>
            <a:round/>
            <a:headEnd type="none" w="sm" len="sm"/>
            <a:tailEnd type="none" w="sm" len="sm"/>
          </a:ln>
        </p:spPr>
      </p:cxnSp>
      <p:sp>
        <p:nvSpPr>
          <p:cNvPr id="241" name="Google Shape;241;p46"/>
          <p:cNvSpPr txBox="1"/>
          <p:nvPr/>
        </p:nvSpPr>
        <p:spPr>
          <a:xfrm>
            <a:off x="4517425" y="761225"/>
            <a:ext cx="4626600" cy="2555100"/>
          </a:xfrm>
          <a:prstGeom prst="rect">
            <a:avLst/>
          </a:prstGeom>
          <a:solidFill>
            <a:srgbClr val="D8E2F3"/>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Goals / Objectives </a:t>
            </a:r>
            <a:r>
              <a:rPr lang="en-US"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develop app in different languages to help rural people.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develop risk calculator using formula provided by WHO.</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find sober period to motivate sober people.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provide doctors’ details in one component so that it helps rural people.</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p:txBody>
      </p:sp>
      <p:sp>
        <p:nvSpPr>
          <p:cNvPr id="242" name="Google Shape;242;p46"/>
          <p:cNvSpPr txBox="1"/>
          <p:nvPr/>
        </p:nvSpPr>
        <p:spPr>
          <a:xfrm>
            <a:off x="4531525" y="3367800"/>
            <a:ext cx="4603500" cy="3078300"/>
          </a:xfrm>
          <a:prstGeom prst="rect">
            <a:avLst/>
          </a:prstGeom>
          <a:solidFill>
            <a:srgbClr val="FFFF00"/>
          </a:solidFill>
          <a:ln>
            <a:noFill/>
          </a:ln>
        </p:spPr>
        <p:txBody>
          <a:bodyPr spcFirstLastPara="1" wrap="square" lIns="91425" tIns="45700" rIns="91425" bIns="45700" anchor="t" anchorCtr="0">
            <a:norm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Technical Challenges  </a:t>
            </a:r>
            <a:r>
              <a:rPr lang="en-US"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Finding the features of app so that those help in providing way toward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Understanding the requirements of people who are alcoholics and wants to lead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Application needs to work on version 11 and lower versions of android</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4"/>
          <p:cNvSpPr txBox="1">
            <a:spLocks noGrp="1"/>
          </p:cNvSpPr>
          <p:nvPr>
            <p:ph type="title"/>
          </p:nvPr>
        </p:nvSpPr>
        <p:spPr>
          <a:xfrm>
            <a:off x="311750" y="249954"/>
            <a:ext cx="7617900" cy="7635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111"/>
              <a:buNone/>
            </a:pPr>
            <a:r>
              <a:rPr lang="en-US"/>
              <a:t>Functional Requirements</a:t>
            </a:r>
            <a:endParaRPr/>
          </a:p>
        </p:txBody>
      </p:sp>
      <p:sp>
        <p:nvSpPr>
          <p:cNvPr id="222" name="Google Shape;222;p44"/>
          <p:cNvSpPr txBox="1">
            <a:spLocks noGrp="1"/>
          </p:cNvSpPr>
          <p:nvPr>
            <p:ph type="body" idx="1"/>
          </p:nvPr>
        </p:nvSpPr>
        <p:spPr>
          <a:xfrm>
            <a:off x="438700" y="1089300"/>
            <a:ext cx="8520600" cy="5768700"/>
          </a:xfrm>
          <a:prstGeom prst="rect">
            <a:avLst/>
          </a:prstGeom>
          <a:noFill/>
          <a:ln>
            <a:noFill/>
          </a:ln>
        </p:spPr>
        <p:txBody>
          <a:bodyPr spcFirstLastPara="1" wrap="square" lIns="91425" tIns="91425" rIns="91425" bIns="91425" anchor="t" anchorCtr="0">
            <a:normAutofit fontScale="32500" lnSpcReduction="20000"/>
          </a:bodyPr>
          <a:lstStyle/>
          <a:p>
            <a:pPr marL="457200" lvl="0" indent="-346106" algn="l" rtl="0">
              <a:lnSpc>
                <a:spcPct val="115000"/>
              </a:lnSpc>
              <a:spcBef>
                <a:spcPts val="0"/>
              </a:spcBef>
              <a:spcAft>
                <a:spcPts val="0"/>
              </a:spcAft>
              <a:buSzPct val="100000"/>
              <a:buChar char="●"/>
            </a:pPr>
            <a:r>
              <a:rPr lang="en-US" sz="4850"/>
              <a:t>User shall be able to access information about camps of J J Vedike and nearest rehabilitation centres.</a:t>
            </a:r>
            <a:endParaRPr sz="4850"/>
          </a:p>
          <a:p>
            <a:pPr marL="457200" lvl="0" indent="0" algn="l" rtl="0">
              <a:lnSpc>
                <a:spcPct val="115000"/>
              </a:lnSpc>
              <a:spcBef>
                <a:spcPts val="1200"/>
              </a:spcBef>
              <a:spcAft>
                <a:spcPts val="0"/>
              </a:spcAft>
              <a:buSzPct val="148453"/>
              <a:buNone/>
            </a:pPr>
            <a:r>
              <a:rPr lang="en-US" sz="4850"/>
              <a:t>Once user clicks on rehabilitation camps button, a new page appears. Then user will select district of the camp which he/she  wants, then he/she will get helpline number of that particular camp.</a:t>
            </a:r>
            <a:endParaRPr sz="4850"/>
          </a:p>
          <a:p>
            <a:pPr marL="457200" lvl="0" indent="-346106" algn="l" rtl="0">
              <a:lnSpc>
                <a:spcPct val="115000"/>
              </a:lnSpc>
              <a:spcBef>
                <a:spcPts val="1200"/>
              </a:spcBef>
              <a:spcAft>
                <a:spcPts val="0"/>
              </a:spcAft>
              <a:buSzPct val="100000"/>
              <a:buChar char="●"/>
            </a:pPr>
            <a:r>
              <a:rPr lang="en-US" sz="4850"/>
              <a:t>User shall be able to get motivation to avoid triggers. </a:t>
            </a:r>
            <a:endParaRPr sz="4850"/>
          </a:p>
          <a:p>
            <a:pPr marL="457200" lvl="0" indent="0" algn="l" rtl="0">
              <a:lnSpc>
                <a:spcPct val="115000"/>
              </a:lnSpc>
              <a:spcBef>
                <a:spcPts val="1200"/>
              </a:spcBef>
              <a:spcAft>
                <a:spcPts val="0"/>
              </a:spcAft>
              <a:buSzPct val="148453"/>
              <a:buNone/>
            </a:pPr>
            <a:r>
              <a:rPr lang="en-US" sz="4850"/>
              <a:t>Once user clicks on helpline button for triggers he will get bhajans, motivational speeches, AA conference audios and also recorded audios to avoid some common triggers.</a:t>
            </a:r>
            <a:endParaRPr sz="4850"/>
          </a:p>
          <a:p>
            <a:pPr marL="457200" lvl="0" indent="-346106" algn="l" rtl="0">
              <a:lnSpc>
                <a:spcPct val="115000"/>
              </a:lnSpc>
              <a:spcBef>
                <a:spcPts val="1200"/>
              </a:spcBef>
              <a:spcAft>
                <a:spcPts val="0"/>
              </a:spcAft>
              <a:buSzPct val="100000"/>
              <a:buChar char="●"/>
            </a:pPr>
            <a:r>
              <a:rPr lang="en-US" sz="4850"/>
              <a:t>User shall be able to calculate the risk on alcohol consumption.</a:t>
            </a:r>
            <a:endParaRPr sz="4850"/>
          </a:p>
          <a:p>
            <a:pPr marL="457200" lvl="0" indent="0" algn="l" rtl="0">
              <a:lnSpc>
                <a:spcPct val="115000"/>
              </a:lnSpc>
              <a:spcBef>
                <a:spcPts val="1200"/>
              </a:spcBef>
              <a:spcAft>
                <a:spcPts val="0"/>
              </a:spcAft>
              <a:buSzPct val="148453"/>
              <a:buNone/>
            </a:pPr>
            <a:r>
              <a:rPr lang="en-US" sz="4850"/>
              <a:t>Once user clicks on risk calculation button a new page appears then user enters details such as gender, type of alcohol consumed and quantity of alcohol then click on submit button so that his/her risk level will be displayed.</a:t>
            </a:r>
            <a:endParaRPr sz="4850"/>
          </a:p>
          <a:p>
            <a:pPr marL="457200" lvl="0" indent="-346106" algn="l" rtl="0">
              <a:lnSpc>
                <a:spcPct val="115000"/>
              </a:lnSpc>
              <a:spcBef>
                <a:spcPts val="1200"/>
              </a:spcBef>
              <a:spcAft>
                <a:spcPts val="0"/>
              </a:spcAft>
              <a:buSzPct val="100000"/>
              <a:buChar char="●"/>
            </a:pPr>
            <a:r>
              <a:rPr lang="en-US" sz="4850"/>
              <a:t>User shall be able to track his sobriety period. </a:t>
            </a:r>
            <a:endParaRPr sz="4850"/>
          </a:p>
          <a:p>
            <a:pPr marL="457200" lvl="0" indent="0" algn="l" rtl="0">
              <a:lnSpc>
                <a:spcPct val="115000"/>
              </a:lnSpc>
              <a:spcBef>
                <a:spcPts val="1200"/>
              </a:spcBef>
              <a:spcAft>
                <a:spcPts val="1200"/>
              </a:spcAft>
              <a:buSzPct val="148453"/>
              <a:buNone/>
            </a:pPr>
            <a:r>
              <a:rPr lang="en-US" sz="4850"/>
              <a:t>Once user click on sobriety tracker button he will get page for setting timer after clicking on set button count starts. User have option to reset if required.And also get the count of sobriety period</a:t>
            </a:r>
            <a:endParaRPr sz="4850"/>
          </a:p>
        </p:txBody>
      </p:sp>
      <p:pic>
        <p:nvPicPr>
          <p:cNvPr id="223" name="Google Shape;223;p44"/>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5"/>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111"/>
              <a:buNone/>
            </a:pPr>
            <a:r>
              <a:rPr lang="en-US"/>
              <a:t>Non Functional Requirements</a:t>
            </a:r>
            <a:endParaRPr/>
          </a:p>
        </p:txBody>
      </p:sp>
      <p:sp>
        <p:nvSpPr>
          <p:cNvPr id="229" name="Google Shape;229;p45"/>
          <p:cNvSpPr txBox="1">
            <a:spLocks noGrp="1"/>
          </p:cNvSpPr>
          <p:nvPr>
            <p:ph type="body" idx="1"/>
          </p:nvPr>
        </p:nvSpPr>
        <p:spPr>
          <a:xfrm>
            <a:off x="311700" y="1718200"/>
            <a:ext cx="8520600" cy="4555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App should compatible with different devices.</a:t>
            </a:r>
            <a:endParaRPr/>
          </a:p>
        </p:txBody>
      </p:sp>
      <p:pic>
        <p:nvPicPr>
          <p:cNvPr id="230" name="Google Shape;230;p45"/>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7"/>
          <p:cNvSpPr txBox="1">
            <a:spLocks noGrp="1"/>
          </p:cNvSpPr>
          <p:nvPr>
            <p:ph type="title"/>
          </p:nvPr>
        </p:nvSpPr>
        <p:spPr>
          <a:xfrm>
            <a:off x="311700" y="282224"/>
            <a:ext cx="7719300" cy="1538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                     </a:t>
            </a:r>
            <a:r>
              <a:rPr lang="en-US" sz="2900" b="1"/>
              <a:t>     Functionalities</a:t>
            </a:r>
            <a:endParaRPr sz="2900" b="1"/>
          </a:p>
          <a:p>
            <a:pPr marL="0" lvl="0" indent="0" algn="l" rtl="0">
              <a:lnSpc>
                <a:spcPct val="100000"/>
              </a:lnSpc>
              <a:spcBef>
                <a:spcPts val="0"/>
              </a:spcBef>
              <a:spcAft>
                <a:spcPts val="0"/>
              </a:spcAft>
              <a:buSzPts val="3111"/>
              <a:buNone/>
            </a:pPr>
            <a:endParaRPr/>
          </a:p>
          <a:p>
            <a:pPr marL="0" lvl="0" indent="0" algn="l" rtl="0">
              <a:lnSpc>
                <a:spcPct val="100000"/>
              </a:lnSpc>
              <a:spcBef>
                <a:spcPts val="0"/>
              </a:spcBef>
              <a:spcAft>
                <a:spcPts val="0"/>
              </a:spcAft>
              <a:buSzPts val="3111"/>
              <a:buNone/>
            </a:pPr>
            <a:r>
              <a:rPr lang="en-US"/>
              <a:t>Language </a:t>
            </a:r>
            <a:endParaRPr/>
          </a:p>
        </p:txBody>
      </p:sp>
      <p:sp>
        <p:nvSpPr>
          <p:cNvPr id="248" name="Google Shape;248;p47"/>
          <p:cNvSpPr txBox="1">
            <a:spLocks noGrp="1"/>
          </p:cNvSpPr>
          <p:nvPr>
            <p:ph type="body" idx="1"/>
          </p:nvPr>
        </p:nvSpPr>
        <p:spPr>
          <a:xfrm>
            <a:off x="311700" y="1820325"/>
            <a:ext cx="8449500" cy="4272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app provides user to change the app in 5 languages.</a:t>
            </a:r>
            <a:endParaRPr/>
          </a:p>
          <a:p>
            <a:pPr marL="457200" lvl="0" indent="-342900" algn="l" rtl="0">
              <a:lnSpc>
                <a:spcPct val="115000"/>
              </a:lnSpc>
              <a:spcBef>
                <a:spcPts val="0"/>
              </a:spcBef>
              <a:spcAft>
                <a:spcPts val="0"/>
              </a:spcAft>
              <a:buSzPts val="1800"/>
              <a:buChar char="●"/>
            </a:pPr>
            <a:r>
              <a:rPr lang="en-US"/>
              <a:t>This helps the rural people to change the app to their known language.</a:t>
            </a:r>
            <a:endParaRPr/>
          </a:p>
          <a:p>
            <a:pPr marL="114300" lvl="0" indent="0" algn="l" rtl="0">
              <a:lnSpc>
                <a:spcPct val="115000"/>
              </a:lnSpc>
              <a:spcBef>
                <a:spcPts val="0"/>
              </a:spcBef>
              <a:spcAft>
                <a:spcPts val="0"/>
              </a:spcAft>
              <a:buSzPts val="1800"/>
              <a:buNone/>
            </a:pPr>
            <a:endParaRPr/>
          </a:p>
        </p:txBody>
      </p:sp>
      <p:pic>
        <p:nvPicPr>
          <p:cNvPr id="249" name="Google Shape;249;p47"/>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8"/>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Risk tracker</a:t>
            </a:r>
            <a:endParaRPr/>
          </a:p>
        </p:txBody>
      </p:sp>
      <p:sp>
        <p:nvSpPr>
          <p:cNvPr id="255" name="Google Shape;255;p48"/>
          <p:cNvSpPr txBox="1">
            <a:spLocks noGrp="1"/>
          </p:cNvSpPr>
          <p:nvPr>
            <p:ph type="body" idx="1"/>
          </p:nvPr>
        </p:nvSpPr>
        <p:spPr>
          <a:xfrm>
            <a:off x="486550" y="1707450"/>
            <a:ext cx="8259600" cy="64149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dirty="0"/>
              <a:t>This component is helpful to calculate the ethanol content in the alcohol.</a:t>
            </a:r>
            <a:endParaRPr dirty="0"/>
          </a:p>
          <a:p>
            <a:pPr marL="457200" lvl="0" indent="-342900" algn="just" rtl="0">
              <a:lnSpc>
                <a:spcPct val="115000"/>
              </a:lnSpc>
              <a:spcBef>
                <a:spcPts val="0"/>
              </a:spcBef>
              <a:spcAft>
                <a:spcPts val="0"/>
              </a:spcAft>
              <a:buSzPts val="1800"/>
              <a:buChar char="●"/>
            </a:pPr>
            <a:r>
              <a:rPr lang="en-US" dirty="0"/>
              <a:t>Based on the ethanol content risk level will be calculated. Ethanol content is calculated using formula. This helps the user to keep track of their risk level  and help them to quit drinking slowly.</a:t>
            </a:r>
            <a:endParaRPr dirty="0"/>
          </a:p>
          <a:p>
            <a:pPr marL="457200" lvl="0" indent="-342900" algn="just" rtl="0">
              <a:lnSpc>
                <a:spcPct val="115000"/>
              </a:lnSpc>
              <a:spcBef>
                <a:spcPts val="0"/>
              </a:spcBef>
              <a:spcAft>
                <a:spcPts val="0"/>
              </a:spcAft>
              <a:buSzPts val="1800"/>
              <a:buChar char="●"/>
            </a:pPr>
            <a:r>
              <a:rPr lang="en-US" dirty="0"/>
              <a:t>Average ethanol content in the alcohol consumed till date is calculated this helps to know his/her history of ethanol consumption.</a:t>
            </a:r>
          </a:p>
          <a:p>
            <a:pPr marL="457200" lvl="0" indent="-342900" algn="just" rtl="0">
              <a:lnSpc>
                <a:spcPct val="115000"/>
              </a:lnSpc>
              <a:spcBef>
                <a:spcPts val="0"/>
              </a:spcBef>
              <a:spcAft>
                <a:spcPts val="0"/>
              </a:spcAft>
              <a:buSzPts val="1800"/>
              <a:buChar char="●"/>
            </a:pPr>
            <a:endParaRPr lang="en-US" dirty="0"/>
          </a:p>
          <a:p>
            <a:pPr marL="457200" lvl="0" indent="-342900" algn="just" rtl="0">
              <a:lnSpc>
                <a:spcPct val="115000"/>
              </a:lnSpc>
              <a:spcBef>
                <a:spcPts val="0"/>
              </a:spcBef>
              <a:spcAft>
                <a:spcPts val="0"/>
              </a:spcAft>
              <a:buSzPts val="1800"/>
              <a:buChar char="●"/>
            </a:pPr>
            <a:endParaRPr lang="en-US" dirty="0"/>
          </a:p>
          <a:p>
            <a:pPr marL="114300" lvl="0" indent="0" algn="just" rtl="0">
              <a:lnSpc>
                <a:spcPct val="115000"/>
              </a:lnSpc>
              <a:spcBef>
                <a:spcPts val="0"/>
              </a:spcBef>
              <a:spcAft>
                <a:spcPts val="0"/>
              </a:spcAft>
              <a:buSzPts val="1800"/>
              <a:buNone/>
            </a:pPr>
            <a:endParaRPr lang="en-US" dirty="0"/>
          </a:p>
          <a:p>
            <a:pPr marL="114300" lvl="0" indent="0" algn="just" rtl="0">
              <a:lnSpc>
                <a:spcPct val="115000"/>
              </a:lnSpc>
              <a:spcBef>
                <a:spcPts val="0"/>
              </a:spcBef>
              <a:spcAft>
                <a:spcPts val="0"/>
              </a:spcAft>
              <a:buSzPts val="1800"/>
              <a:buNone/>
            </a:pPr>
            <a:r>
              <a:rPr lang="en-US" dirty="0"/>
              <a:t>Risk level = Avg Quantity of consumption X Ethanol content X Density of 							            Ethanol</a:t>
            </a:r>
            <a:endParaRPr dirty="0"/>
          </a:p>
          <a:p>
            <a:pPr marL="114300" lvl="0" indent="0" algn="l" rtl="0">
              <a:lnSpc>
                <a:spcPct val="115000"/>
              </a:lnSpc>
              <a:spcBef>
                <a:spcPts val="0"/>
              </a:spcBef>
              <a:spcAft>
                <a:spcPts val="0"/>
              </a:spcAft>
              <a:buSzPts val="1800"/>
              <a:buNone/>
            </a:pPr>
            <a:endParaRPr dirty="0"/>
          </a:p>
        </p:txBody>
      </p:sp>
      <p:pic>
        <p:nvPicPr>
          <p:cNvPr id="256" name="Google Shape;256;p48"/>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9"/>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Risk Tracker Functionalities</a:t>
            </a:r>
            <a:br>
              <a:rPr lang="en-US"/>
            </a:br>
            <a:br>
              <a:rPr lang="en-US"/>
            </a:br>
            <a:endParaRPr/>
          </a:p>
        </p:txBody>
      </p:sp>
      <p:sp>
        <p:nvSpPr>
          <p:cNvPr id="262" name="Google Shape;262;p49"/>
          <p:cNvSpPr txBox="1">
            <a:spLocks noGrp="1"/>
          </p:cNvSpPr>
          <p:nvPr>
            <p:ph type="body" idx="1"/>
          </p:nvPr>
        </p:nvSpPr>
        <p:spPr>
          <a:xfrm>
            <a:off x="311700" y="1707450"/>
            <a:ext cx="8520600" cy="6414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able to enter type and quantity of alcohol consumed.</a:t>
            </a:r>
            <a:endParaRPr/>
          </a:p>
          <a:p>
            <a:pPr marL="457200" lvl="0" indent="-342900" algn="l" rtl="0">
              <a:lnSpc>
                <a:spcPct val="115000"/>
              </a:lnSpc>
              <a:spcBef>
                <a:spcPts val="0"/>
              </a:spcBef>
              <a:spcAft>
                <a:spcPts val="0"/>
              </a:spcAft>
              <a:buSzPts val="1800"/>
              <a:buChar char="●"/>
            </a:pPr>
            <a:r>
              <a:rPr lang="en-US"/>
              <a:t>User shall be able to submit the information entered.</a:t>
            </a:r>
            <a:endParaRPr/>
          </a:p>
          <a:p>
            <a:pPr marL="457200" lvl="0" indent="-342900" algn="l" rtl="0">
              <a:lnSpc>
                <a:spcPct val="115000"/>
              </a:lnSpc>
              <a:spcBef>
                <a:spcPts val="0"/>
              </a:spcBef>
              <a:spcAft>
                <a:spcPts val="0"/>
              </a:spcAft>
              <a:buSzPts val="1800"/>
              <a:buChar char="●"/>
            </a:pPr>
            <a:r>
              <a:rPr lang="en-US"/>
              <a:t>User shall be able to view the ethanol content in the alcohol consumed  and risk level based on the ethanol content in the alcohol consumed.</a:t>
            </a:r>
            <a:endParaRPr/>
          </a:p>
          <a:p>
            <a:pPr marL="457200" lvl="0" indent="-342900" algn="l" rtl="0">
              <a:lnSpc>
                <a:spcPct val="115000"/>
              </a:lnSpc>
              <a:spcBef>
                <a:spcPts val="0"/>
              </a:spcBef>
              <a:spcAft>
                <a:spcPts val="0"/>
              </a:spcAft>
              <a:buSzPts val="1800"/>
              <a:buChar char="●"/>
            </a:pPr>
            <a:r>
              <a:rPr lang="en-US"/>
              <a:t>User shall be able to reset if user clicks on “Reset” button information entered by the user will be erased. </a:t>
            </a:r>
            <a:endParaRPr/>
          </a:p>
          <a:p>
            <a:pPr marL="457200" lvl="0" indent="-342900" algn="l" rtl="0">
              <a:lnSpc>
                <a:spcPct val="115000"/>
              </a:lnSpc>
              <a:spcBef>
                <a:spcPts val="0"/>
              </a:spcBef>
              <a:spcAft>
                <a:spcPts val="0"/>
              </a:spcAft>
              <a:buSzPts val="1800"/>
              <a:buChar char="●"/>
            </a:pPr>
            <a:r>
              <a:rPr lang="en-US"/>
              <a:t>User shall be able to view the average ethanol content in the alcohol consumed till that date.</a:t>
            </a:r>
            <a:endParaRPr/>
          </a:p>
          <a:p>
            <a:pPr marL="114300" lvl="0" indent="0" algn="l" rtl="0">
              <a:lnSpc>
                <a:spcPct val="115000"/>
              </a:lnSpc>
              <a:spcBef>
                <a:spcPts val="0"/>
              </a:spcBef>
              <a:spcAft>
                <a:spcPts val="0"/>
              </a:spcAft>
              <a:buSzPts val="1800"/>
              <a:buNone/>
            </a:pPr>
            <a:endParaRPr/>
          </a:p>
        </p:txBody>
      </p:sp>
      <p:pic>
        <p:nvPicPr>
          <p:cNvPr id="263" name="Google Shape;263;p49"/>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1842</Words>
  <Application>Microsoft Office PowerPoint</Application>
  <PresentationFormat>On-screen Show (4:3)</PresentationFormat>
  <Paragraphs>375</Paragraphs>
  <Slides>31</Slides>
  <Notes>23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31</vt:i4>
      </vt:variant>
    </vt:vector>
  </HeadingPairs>
  <TitlesOfParts>
    <vt:vector size="37" baseType="lpstr">
      <vt:lpstr>Malgun Gothic</vt:lpstr>
      <vt:lpstr>Arial</vt:lpstr>
      <vt:lpstr>Calibri</vt:lpstr>
      <vt:lpstr>Office Theme</vt:lpstr>
      <vt:lpstr>Simple Light</vt:lpstr>
      <vt:lpstr>Simple Light</vt:lpstr>
      <vt:lpstr>Avoid Relapse Stay Sober Android Application </vt:lpstr>
      <vt:lpstr>PowerPoint Presentation</vt:lpstr>
      <vt:lpstr>Remarks of Review 2</vt:lpstr>
      <vt:lpstr>Project Overview / Summary</vt:lpstr>
      <vt:lpstr>Functional Requirements</vt:lpstr>
      <vt:lpstr>Non Functional Requirements</vt:lpstr>
      <vt:lpstr>                          Functionalities  Language </vt:lpstr>
      <vt:lpstr>Risk tracker</vt:lpstr>
      <vt:lpstr>Risk Tracker Functionalities  </vt:lpstr>
      <vt:lpstr>Sobriety Tracker  </vt:lpstr>
      <vt:lpstr>Sobriety Tracker functionalities  </vt:lpstr>
      <vt:lpstr>Helpline </vt:lpstr>
      <vt:lpstr>PowerPoint Presentation</vt:lpstr>
      <vt:lpstr>  </vt:lpstr>
      <vt:lpstr>Relapse Trigger Avoidance functionalities     </vt:lpstr>
      <vt:lpstr>Proposed system / Solution</vt:lpstr>
      <vt:lpstr>High Level Design</vt:lpstr>
      <vt:lpstr>New Trends Used for our project</vt:lpstr>
      <vt:lpstr>MVVM Architecture</vt:lpstr>
      <vt:lpstr>Expected Results / measurable Outputs </vt:lpstr>
      <vt:lpstr>PowerPoint Presentation</vt:lpstr>
      <vt:lpstr>PowerPoint Presentation</vt:lpstr>
      <vt:lpstr>Status of Application components</vt:lpstr>
      <vt:lpstr>PowerPoint Presentation</vt:lpstr>
      <vt:lpstr>Plan to Complete Project</vt:lpstr>
      <vt:lpstr>PowerPoint Presentation</vt:lpstr>
      <vt:lpstr>Tools used to develop application</vt:lpstr>
      <vt:lpstr>Testing  Performance Testing</vt:lpstr>
      <vt:lpstr>Installation Testing</vt:lpstr>
      <vt:lpstr>Usability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 Relapse Stay Sober </dc:title>
  <cp:lastModifiedBy>Madhura</cp:lastModifiedBy>
  <cp:revision>14</cp:revision>
  <dcterms:modified xsi:type="dcterms:W3CDTF">2022-01-05T09:44:15Z</dcterms:modified>
</cp:coreProperties>
</file>