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inyon Script"/>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7CGzikzudAa12VfabIoHVAemz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A221D9-63BB-44C9-8BA0-3873E6602F48}">
  <a:tblStyle styleId="{5DA221D9-63BB-44C9-8BA0-3873E6602F4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inyonScrip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ce9ff42d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6ce9ff42d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ce9ff42dc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6ce9ff42dc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ce9ff42dc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6ce9ff42dc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80924e17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c80924e17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80924e17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c80924e17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21z303@psgtech.ac.in" TargetMode="External"/><Relationship Id="rId11" Type="http://schemas.openxmlformats.org/officeDocument/2006/relationships/hyperlink" Target="mailto:supriyakanagasundaram@gmail.com" TargetMode="External"/><Relationship Id="rId10" Type="http://schemas.openxmlformats.org/officeDocument/2006/relationships/hyperlink" Target="mailto:21z360@pshtech.ac.in" TargetMode="External"/><Relationship Id="rId9" Type="http://schemas.openxmlformats.org/officeDocument/2006/relationships/hyperlink" Target="mailto:shri06math@gmail.com" TargetMode="External"/><Relationship Id="rId5" Type="http://schemas.openxmlformats.org/officeDocument/2006/relationships/hyperlink" Target="mailto:bhavania2003@gmail.com" TargetMode="External"/><Relationship Id="rId6" Type="http://schemas.openxmlformats.org/officeDocument/2006/relationships/hyperlink" Target="mailto:21z332@psgtech.ac.in" TargetMode="External"/><Relationship Id="rId7" Type="http://schemas.openxmlformats.org/officeDocument/2006/relationships/hyperlink" Target="mailto:prathibha5112003@gmail.com" TargetMode="External"/><Relationship Id="rId8" Type="http://schemas.openxmlformats.org/officeDocument/2006/relationships/hyperlink" Target="mailto:21z352@psgtech.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github.ecodesamsung.com/SRIB-PRISM/PSG_23SE11_AI_ML_Dataset_creation_and_classification_of_Unit_test_cases" TargetMode="External"/><Relationship Id="rId5" Type="http://schemas.openxmlformats.org/officeDocument/2006/relationships/hyperlink" Target="https://github.ecodesamsung.com/SRIB-PRISM/PSG_23SE11_AI_ML_Dataset_creation_and_classification_of_Unit_test_cases/tree/main/datas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jpg"/><Relationship Id="rId9" Type="http://schemas.openxmlformats.org/officeDocument/2006/relationships/hyperlink" Target="https://www.geeksforgeeks.org/positive-vs-negative-vs-destructive-test-cases/" TargetMode="External"/><Relationship Id="rId5" Type="http://schemas.openxmlformats.org/officeDocument/2006/relationships/hyperlink" Target="mailto:email@Samsung.com" TargetMode="External"/><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hyperlink" Target="mailto:anandamay.c@Samsung.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github.com/google-research/google-research/blob/master/mbpp/mbpp.jsonl" TargetMode="External"/><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Arial"/>
                <a:ea typeface="Arial"/>
                <a:cs typeface="Arial"/>
                <a:sym typeface="Arial"/>
              </a:rPr>
              <a:t>[Samsung PRISM] End Review Report</a:t>
            </a:r>
            <a:endParaRPr b="1" sz="3200">
              <a:solidFill>
                <a:schemeClr val="dk1"/>
              </a:solidFill>
              <a:latin typeface="Arial"/>
              <a:ea typeface="Arial"/>
              <a:cs typeface="Arial"/>
              <a:sym typeface="Arial"/>
            </a:endParaRPr>
          </a:p>
        </p:txBody>
      </p:sp>
      <p:sp>
        <p:nvSpPr>
          <p:cNvPr id="90" name="Google Shape;90;p1"/>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1" name="Google Shape;91;p1"/>
          <p:cNvSpPr txBox="1"/>
          <p:nvPr/>
        </p:nvSpPr>
        <p:spPr>
          <a:xfrm>
            <a:off x="9657650" y="6321500"/>
            <a:ext cx="24819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Arial"/>
                <a:ea typeface="Arial"/>
                <a:cs typeface="Arial"/>
                <a:sym typeface="Arial"/>
              </a:rPr>
              <a:t>Date: </a:t>
            </a:r>
            <a:r>
              <a:rPr lang="en-IN" sz="2000">
                <a:solidFill>
                  <a:schemeClr val="dk1"/>
                </a:solidFill>
              </a:rPr>
              <a:t>2 April 2024</a:t>
            </a:r>
            <a:endParaRPr sz="2000">
              <a:solidFill>
                <a:srgbClr val="7F7F7F"/>
              </a:solidFill>
              <a:latin typeface="Arial"/>
              <a:ea typeface="Arial"/>
              <a:cs typeface="Arial"/>
              <a:sym typeface="Arial"/>
            </a:endParaRPr>
          </a:p>
        </p:txBody>
      </p:sp>
      <p:pic>
        <p:nvPicPr>
          <p:cNvPr id="92" name="Google Shape;92;p1"/>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93" name="Google Shape;93;p1"/>
          <p:cNvSpPr/>
          <p:nvPr/>
        </p:nvSpPr>
        <p:spPr>
          <a:xfrm>
            <a:off x="275625" y="3254600"/>
            <a:ext cx="11592000" cy="2798100"/>
          </a:xfrm>
          <a:prstGeom prst="rect">
            <a:avLst/>
          </a:prstGeom>
          <a:solidFill>
            <a:srgbClr val="F2F2F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94" name="Google Shape;94;p1"/>
          <p:cNvSpPr/>
          <p:nvPr/>
        </p:nvSpPr>
        <p:spPr>
          <a:xfrm>
            <a:off x="381909" y="3337050"/>
            <a:ext cx="13341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rgbClr val="000000"/>
                </a:solidFill>
                <a:latin typeface="Arial"/>
                <a:ea typeface="Arial"/>
                <a:cs typeface="Arial"/>
                <a:sym typeface="Arial"/>
              </a:rPr>
              <a:t>Team</a:t>
            </a:r>
            <a:endParaRPr b="1" sz="2000">
              <a:solidFill>
                <a:srgbClr val="000000"/>
              </a:solidFill>
              <a:latin typeface="Arial"/>
              <a:ea typeface="Arial"/>
              <a:cs typeface="Arial"/>
              <a:sym typeface="Arial"/>
            </a:endParaRPr>
          </a:p>
        </p:txBody>
      </p:sp>
      <p:sp>
        <p:nvSpPr>
          <p:cNvPr id="95" name="Google Shape;95;p1"/>
          <p:cNvSpPr/>
          <p:nvPr/>
        </p:nvSpPr>
        <p:spPr>
          <a:xfrm>
            <a:off x="472250" y="3737252"/>
            <a:ext cx="10892400" cy="2315400"/>
          </a:xfrm>
          <a:prstGeom prst="rect">
            <a:avLst/>
          </a:prstGeom>
          <a:noFill/>
          <a:ln>
            <a:noFill/>
          </a:ln>
        </p:spPr>
        <p:txBody>
          <a:bodyPr anchorCtr="0" anchor="t" bIns="45700" lIns="91425" spcFirstLastPara="1" rIns="91425" wrap="square" tIns="45700">
            <a:noAutofit/>
          </a:bodyPr>
          <a:lstStyle/>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College Professor(s): </a:t>
            </a:r>
            <a:endParaRPr sz="1800">
              <a:solidFill>
                <a:srgbClr val="0E4094"/>
              </a:solidFill>
            </a:endParaRPr>
          </a:p>
          <a:p>
            <a:pPr indent="0" lvl="0" marL="457200" marR="0" rtl="0" algn="l">
              <a:spcBef>
                <a:spcPts val="0"/>
              </a:spcBef>
              <a:spcAft>
                <a:spcPts val="0"/>
              </a:spcAft>
              <a:buNone/>
            </a:pPr>
            <a:r>
              <a:rPr lang="en-IN">
                <a:solidFill>
                  <a:srgbClr val="0E4094"/>
                </a:solidFill>
              </a:rPr>
              <a:t>1. Dr. Anusuya K V / kva.ece@psgtech.ac.in</a:t>
            </a:r>
            <a:endParaRPr>
              <a:solidFill>
                <a:srgbClr val="000000"/>
              </a:solidFill>
            </a:endParaRPr>
          </a:p>
          <a:p>
            <a:pPr indent="0" lvl="0" marL="457200" rtl="0" algn="l">
              <a:spcBef>
                <a:spcPts val="0"/>
              </a:spcBef>
              <a:spcAft>
                <a:spcPts val="0"/>
              </a:spcAft>
              <a:buNone/>
            </a:pPr>
            <a:r>
              <a:rPr lang="en-IN">
                <a:solidFill>
                  <a:srgbClr val="0E4094"/>
                </a:solidFill>
              </a:rPr>
              <a:t>2. Dr. S Suriya / ss.cse@psgtech.ac.in</a:t>
            </a:r>
            <a:endParaRPr sz="1800">
              <a:solidFill>
                <a:srgbClr val="0E4094"/>
              </a:solidFill>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Students:</a:t>
            </a:r>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Bhavani A</a:t>
            </a:r>
            <a:r>
              <a:rPr b="0" i="0" lang="en-IN" sz="1400" u="none" cap="none" strike="noStrike">
                <a:solidFill>
                  <a:srgbClr val="0E4094"/>
                </a:solidFill>
                <a:latin typeface="Arial"/>
                <a:ea typeface="Arial"/>
                <a:cs typeface="Arial"/>
                <a:sym typeface="Arial"/>
              </a:rPr>
              <a:t> / 21</a:t>
            </a:r>
            <a:r>
              <a:rPr lang="en-IN">
                <a:solidFill>
                  <a:srgbClr val="0E4094"/>
                </a:solidFill>
              </a:rPr>
              <a:t>Z</a:t>
            </a:r>
            <a:r>
              <a:rPr b="0" i="0" lang="en-IN" sz="1400" u="none" cap="none" strike="noStrike">
                <a:solidFill>
                  <a:srgbClr val="0E4094"/>
                </a:solidFill>
                <a:latin typeface="Arial"/>
                <a:ea typeface="Arial"/>
                <a:cs typeface="Arial"/>
                <a:sym typeface="Arial"/>
              </a:rPr>
              <a:t>303</a:t>
            </a:r>
            <a:r>
              <a:rPr lang="en-IN">
                <a:solidFill>
                  <a:srgbClr val="0E4094"/>
                </a:solidFill>
              </a:rPr>
              <a:t> / </a:t>
            </a:r>
            <a:r>
              <a:rPr lang="en-IN" u="sng">
                <a:solidFill>
                  <a:srgbClr val="0563C1"/>
                </a:solidFill>
                <a:hlinkClick r:id="rId4">
                  <a:extLst>
                    <a:ext uri="{A12FA001-AC4F-418D-AE19-62706E023703}">
                      <ahyp:hlinkClr val="tx"/>
                    </a:ext>
                  </a:extLst>
                </a:hlinkClick>
              </a:rPr>
              <a:t>21z303@psgtech.ac.in</a:t>
            </a:r>
            <a:r>
              <a:rPr lang="en-IN">
                <a:solidFill>
                  <a:srgbClr val="0E4094"/>
                </a:solidFill>
              </a:rPr>
              <a:t> / </a:t>
            </a:r>
            <a:r>
              <a:rPr lang="en-IN" u="sng">
                <a:solidFill>
                  <a:srgbClr val="0563C1"/>
                </a:solidFill>
                <a:hlinkClick r:id="rId5">
                  <a:extLst>
                    <a:ext uri="{A12FA001-AC4F-418D-AE19-62706E023703}">
                      <ahyp:hlinkClr val="tx"/>
                    </a:ext>
                  </a:extLst>
                </a:hlinkClick>
              </a:rPr>
              <a:t>bhavania2003@gmail.com</a:t>
            </a:r>
            <a:r>
              <a:rPr lang="en-IN">
                <a:solidFill>
                  <a:srgbClr val="0E4094"/>
                </a:solidFill>
              </a:rPr>
              <a:t> </a:t>
            </a:r>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Prathibha G</a:t>
            </a:r>
            <a:r>
              <a:rPr b="0" i="0" lang="en-IN" sz="1400" u="none" cap="none" strike="noStrike">
                <a:solidFill>
                  <a:srgbClr val="0E4094"/>
                </a:solidFill>
                <a:latin typeface="Arial"/>
                <a:ea typeface="Arial"/>
                <a:cs typeface="Arial"/>
                <a:sym typeface="Arial"/>
              </a:rPr>
              <a:t> / 21Z332 / </a:t>
            </a:r>
            <a:r>
              <a:rPr lang="en-IN" u="sng">
                <a:solidFill>
                  <a:srgbClr val="0563C1"/>
                </a:solidFill>
                <a:hlinkClick r:id="rId6">
                  <a:extLst>
                    <a:ext uri="{A12FA001-AC4F-418D-AE19-62706E023703}">
                      <ahyp:hlinkClr val="tx"/>
                    </a:ext>
                  </a:extLst>
                </a:hlinkClick>
              </a:rPr>
              <a:t>21z332@psgtech.ac.in</a:t>
            </a:r>
            <a:r>
              <a:rPr lang="en-IN">
                <a:solidFill>
                  <a:srgbClr val="0E4094"/>
                </a:solidFill>
              </a:rPr>
              <a:t> / </a:t>
            </a:r>
            <a:r>
              <a:rPr lang="en-IN" u="sng">
                <a:solidFill>
                  <a:schemeClr val="hlink"/>
                </a:solidFill>
                <a:hlinkClick r:id="rId7"/>
              </a:rPr>
              <a:t>prathibha5112003@gmail.com</a:t>
            </a:r>
            <a:r>
              <a:rPr lang="en-IN">
                <a:solidFill>
                  <a:srgbClr val="0E4094"/>
                </a:solidFill>
              </a:rPr>
              <a:t> </a:t>
            </a:r>
            <a:endParaRPr b="0" i="0" sz="1400" u="none" cap="none" strike="noStrike">
              <a:solidFill>
                <a:srgbClr val="0E4094"/>
              </a:solidFill>
              <a:latin typeface="Arial"/>
              <a:ea typeface="Arial"/>
              <a:cs typeface="Arial"/>
              <a:sym typeface="Arial"/>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Shrinidhi S </a:t>
            </a:r>
            <a:r>
              <a:rPr b="0" i="0" lang="en-IN" sz="1400" u="none" cap="none" strike="noStrike">
                <a:solidFill>
                  <a:srgbClr val="0E4094"/>
                </a:solidFill>
                <a:latin typeface="Arial"/>
                <a:ea typeface="Arial"/>
                <a:cs typeface="Arial"/>
                <a:sym typeface="Arial"/>
              </a:rPr>
              <a:t>/ 21Z352</a:t>
            </a:r>
            <a:r>
              <a:rPr lang="en-IN">
                <a:solidFill>
                  <a:srgbClr val="0E4094"/>
                </a:solidFill>
              </a:rPr>
              <a:t> / </a:t>
            </a:r>
            <a:r>
              <a:rPr lang="en-IN" u="sng">
                <a:solidFill>
                  <a:srgbClr val="0563C1"/>
                </a:solidFill>
                <a:hlinkClick r:id="rId8">
                  <a:extLst>
                    <a:ext uri="{A12FA001-AC4F-418D-AE19-62706E023703}">
                      <ahyp:hlinkClr val="tx"/>
                    </a:ext>
                  </a:extLst>
                </a:hlinkClick>
              </a:rPr>
              <a:t>21z352@psgtech.ac.in</a:t>
            </a:r>
            <a:r>
              <a:rPr lang="en-IN">
                <a:solidFill>
                  <a:srgbClr val="0E4094"/>
                </a:solidFill>
              </a:rPr>
              <a:t> / </a:t>
            </a:r>
            <a:r>
              <a:rPr lang="en-IN" u="sng">
                <a:solidFill>
                  <a:srgbClr val="0563C1"/>
                </a:solidFill>
                <a:hlinkClick r:id="rId9">
                  <a:extLst>
                    <a:ext uri="{A12FA001-AC4F-418D-AE19-62706E023703}">
                      <ahyp:hlinkClr val="tx"/>
                    </a:ext>
                  </a:extLst>
                </a:hlinkClick>
              </a:rPr>
              <a:t>shri06math@gmail.com</a:t>
            </a:r>
            <a:r>
              <a:rPr lang="en-IN">
                <a:solidFill>
                  <a:srgbClr val="0E4094"/>
                </a:solidFill>
              </a:rPr>
              <a:t> </a:t>
            </a:r>
            <a:endParaRPr b="0" i="0" sz="1400" u="none" cap="none" strike="noStrike">
              <a:solidFill>
                <a:srgbClr val="0E4094"/>
              </a:solidFill>
              <a:latin typeface="Arial"/>
              <a:ea typeface="Arial"/>
              <a:cs typeface="Arial"/>
              <a:sym typeface="Arial"/>
            </a:endParaRPr>
          </a:p>
          <a:p>
            <a:pPr indent="-228600" lvl="1" marL="685800" marR="0" rtl="0" algn="l">
              <a:spcBef>
                <a:spcPts val="0"/>
              </a:spcBef>
              <a:spcAft>
                <a:spcPts val="0"/>
              </a:spcAft>
              <a:buClr>
                <a:srgbClr val="0E4094"/>
              </a:buClr>
              <a:buSzPts val="1400"/>
              <a:buFont typeface="Arial"/>
              <a:buAutoNum type="arabicPeriod"/>
            </a:pPr>
            <a:r>
              <a:rPr lang="en-IN">
                <a:solidFill>
                  <a:srgbClr val="0E4094"/>
                </a:solidFill>
              </a:rPr>
              <a:t>Supriya K </a:t>
            </a:r>
            <a:r>
              <a:rPr b="0" i="0" lang="en-IN" sz="1400" u="none" cap="none" strike="noStrike">
                <a:solidFill>
                  <a:srgbClr val="0E4094"/>
                </a:solidFill>
                <a:latin typeface="Arial"/>
                <a:ea typeface="Arial"/>
                <a:cs typeface="Arial"/>
                <a:sym typeface="Arial"/>
              </a:rPr>
              <a:t> / 21z3</a:t>
            </a:r>
            <a:r>
              <a:rPr lang="en-IN">
                <a:solidFill>
                  <a:srgbClr val="0E4094"/>
                </a:solidFill>
              </a:rPr>
              <a:t>60 / </a:t>
            </a:r>
            <a:r>
              <a:rPr lang="en-IN" u="sng">
                <a:solidFill>
                  <a:srgbClr val="0563C1"/>
                </a:solidFill>
                <a:hlinkClick r:id="rId10">
                  <a:extLst>
                    <a:ext uri="{A12FA001-AC4F-418D-AE19-62706E023703}">
                      <ahyp:hlinkClr val="tx"/>
                    </a:ext>
                  </a:extLst>
                </a:hlinkClick>
              </a:rPr>
              <a:t>21z360@psgtech.ac.in</a:t>
            </a:r>
            <a:r>
              <a:rPr lang="en-IN">
                <a:solidFill>
                  <a:srgbClr val="0E4094"/>
                </a:solidFill>
              </a:rPr>
              <a:t> / </a:t>
            </a:r>
            <a:r>
              <a:rPr lang="en-IN" u="sng">
                <a:solidFill>
                  <a:srgbClr val="0563C1"/>
                </a:solidFill>
                <a:hlinkClick r:id="rId11">
                  <a:extLst>
                    <a:ext uri="{A12FA001-AC4F-418D-AE19-62706E023703}">
                      <ahyp:hlinkClr val="tx"/>
                    </a:ext>
                  </a:extLst>
                </a:hlinkClick>
              </a:rPr>
              <a:t>supriyakanagasundaram@gmail.com</a:t>
            </a:r>
            <a:r>
              <a:rPr lang="en-IN">
                <a:solidFill>
                  <a:srgbClr val="0E4094"/>
                </a:solidFill>
              </a:rPr>
              <a:t> </a:t>
            </a:r>
            <a:endParaRPr b="0" i="0" sz="1400" u="none" cap="none" strike="noStrike">
              <a:solidFill>
                <a:srgbClr val="0E4094"/>
              </a:solidFill>
              <a:latin typeface="Arial"/>
              <a:ea typeface="Arial"/>
              <a:cs typeface="Arial"/>
              <a:sym typeface="Arial"/>
            </a:endParaRPr>
          </a:p>
          <a:p>
            <a:pPr indent="-228600" lvl="0" marL="228600" marR="0" rtl="0" algn="l">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Department:</a:t>
            </a:r>
            <a:r>
              <a:rPr lang="en-IN" sz="1800">
                <a:solidFill>
                  <a:srgbClr val="0E4094"/>
                </a:solidFill>
              </a:rPr>
              <a:t> BE Computer Science and Engineering</a:t>
            </a:r>
            <a:endParaRPr sz="1800">
              <a:solidFill>
                <a:srgbClr val="0E4094"/>
              </a:solidFill>
            </a:endParaRPr>
          </a:p>
        </p:txBody>
      </p:sp>
      <p:sp>
        <p:nvSpPr>
          <p:cNvPr id="96" name="Google Shape;96;p1"/>
          <p:cNvSpPr txBox="1"/>
          <p:nvPr/>
        </p:nvSpPr>
        <p:spPr>
          <a:xfrm>
            <a:off x="1962336" y="1803049"/>
            <a:ext cx="9402300" cy="1323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1" lang="en-IN" sz="4000">
                <a:solidFill>
                  <a:srgbClr val="000000"/>
                </a:solidFill>
              </a:rPr>
              <a:t>AI ML Dataset creation and classification of unit Test cases</a:t>
            </a:r>
            <a:endParaRPr b="1" i="1" sz="400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6ce9ff42dc_1_0"/>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g26ce9ff42dc_1_0"/>
          <p:cNvSpPr txBox="1"/>
          <p:nvPr/>
        </p:nvSpPr>
        <p:spPr>
          <a:xfrm>
            <a:off x="381898" y="53922"/>
            <a:ext cx="9402300" cy="1077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Experimental Results / Simulations / Observations</a:t>
            </a:r>
            <a:endParaRPr b="1" sz="3200">
              <a:solidFill>
                <a:schemeClr val="dk1"/>
              </a:solidFill>
              <a:latin typeface="Arial"/>
              <a:ea typeface="Arial"/>
              <a:cs typeface="Arial"/>
              <a:sym typeface="Arial"/>
            </a:endParaRPr>
          </a:p>
        </p:txBody>
      </p:sp>
      <p:sp>
        <p:nvSpPr>
          <p:cNvPr id="223" name="Google Shape;223;g26ce9ff42dc_1_0"/>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4" name="Google Shape;224;g26ce9ff42dc_1_0"/>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sp>
        <p:nvSpPr>
          <p:cNvPr id="225" name="Google Shape;225;g26ce9ff42dc_1_0"/>
          <p:cNvSpPr txBox="1"/>
          <p:nvPr/>
        </p:nvSpPr>
        <p:spPr>
          <a:xfrm>
            <a:off x="0" y="1131225"/>
            <a:ext cx="12254400" cy="5850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Major Observations / Conclusions &amp; Challenges : </a:t>
            </a:r>
            <a:endParaRPr sz="1200">
              <a:solidFill>
                <a:srgbClr val="0E4094"/>
              </a:solidFill>
              <a:latin typeface="Calibri"/>
              <a:ea typeface="Calibri"/>
              <a:cs typeface="Calibri"/>
              <a:sym typeface="Calibri"/>
            </a:endParaRPr>
          </a:p>
          <a:p>
            <a:pPr indent="0" lvl="0" marL="0" marR="0" rtl="0" algn="just">
              <a:spcBef>
                <a:spcPts val="0"/>
              </a:spcBef>
              <a:spcAft>
                <a:spcPts val="0"/>
              </a:spcAft>
              <a:buNone/>
            </a:pPr>
            <a:r>
              <a:t/>
            </a:r>
            <a:endParaRPr sz="1600">
              <a:solidFill>
                <a:schemeClr val="dk1"/>
              </a:solidFill>
              <a:latin typeface="Calibri"/>
              <a:ea typeface="Calibri"/>
              <a:cs typeface="Calibri"/>
              <a:sym typeface="Calibri"/>
            </a:endParaRPr>
          </a:p>
        </p:txBody>
      </p:sp>
      <p:sp>
        <p:nvSpPr>
          <p:cNvPr id="226" name="Google Shape;226;g26ce9ff42dc_1_0"/>
          <p:cNvSpPr txBox="1"/>
          <p:nvPr/>
        </p:nvSpPr>
        <p:spPr>
          <a:xfrm>
            <a:off x="313275" y="2000575"/>
            <a:ext cx="11403600" cy="41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1450">
                <a:solidFill>
                  <a:schemeClr val="dk1"/>
                </a:solidFill>
                <a:latin typeface="Times New Roman"/>
                <a:ea typeface="Times New Roman"/>
                <a:cs typeface="Times New Roman"/>
                <a:sym typeface="Times New Roman"/>
              </a:rPr>
              <a:t>Done the literature survey [ referred the IEEE papers ] </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1450">
                <a:solidFill>
                  <a:schemeClr val="dk1"/>
                </a:solidFill>
                <a:latin typeface="Times New Roman"/>
                <a:ea typeface="Times New Roman"/>
                <a:cs typeface="Times New Roman"/>
                <a:sym typeface="Times New Roman"/>
              </a:rPr>
              <a:t>Dataset Preparation: </a:t>
            </a:r>
            <a:endParaRPr b="1"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Collection of relevant dataset from open source - mbpp dataset [From Google dataset Search] was relevant to the problem statement.</a:t>
            </a:r>
            <a:endParaRPr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Mbpp </a:t>
            </a:r>
            <a:r>
              <a:rPr lang="en-IN" sz="1450">
                <a:solidFill>
                  <a:schemeClr val="dk1"/>
                </a:solidFill>
                <a:latin typeface="Times New Roman"/>
                <a:ea typeface="Times New Roman"/>
                <a:cs typeface="Times New Roman"/>
                <a:sym typeface="Times New Roman"/>
              </a:rPr>
              <a:t>dataset</a:t>
            </a:r>
            <a:r>
              <a:rPr lang="en-IN" sz="1450">
                <a:solidFill>
                  <a:schemeClr val="dk1"/>
                </a:solidFill>
                <a:latin typeface="Times New Roman"/>
                <a:ea typeface="Times New Roman"/>
                <a:cs typeface="Times New Roman"/>
                <a:sym typeface="Times New Roman"/>
              </a:rPr>
              <a:t> consist of only python functions so Open source Language model like ChatGPT, BARD or LLaMA etc. were used to generate the </a:t>
            </a:r>
            <a:r>
              <a:rPr lang="en-IN" sz="1450">
                <a:solidFill>
                  <a:schemeClr val="dk1"/>
                </a:solidFill>
                <a:latin typeface="Times New Roman"/>
                <a:ea typeface="Times New Roman"/>
                <a:cs typeface="Times New Roman"/>
                <a:sym typeface="Times New Roman"/>
              </a:rPr>
              <a:t>test cases</a:t>
            </a:r>
            <a:r>
              <a:rPr lang="en-IN" sz="1450">
                <a:solidFill>
                  <a:schemeClr val="dk1"/>
                </a:solidFill>
                <a:latin typeface="Times New Roman"/>
                <a:ea typeface="Times New Roman"/>
                <a:cs typeface="Times New Roman"/>
                <a:sym typeface="Times New Roman"/>
              </a:rPr>
              <a:t> and automation of labelling was done.</a:t>
            </a:r>
            <a:endParaRPr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A</a:t>
            </a:r>
            <a:r>
              <a:rPr lang="en-IN" sz="1450">
                <a:solidFill>
                  <a:schemeClr val="dk1"/>
                </a:solidFill>
                <a:latin typeface="Times New Roman"/>
                <a:ea typeface="Times New Roman"/>
                <a:cs typeface="Times New Roman"/>
                <a:sym typeface="Times New Roman"/>
              </a:rPr>
              <a:t> dataset with the features function name ,function description, testcase , label [Positive / Negative] and the python functions were kept in a separate document.</a:t>
            </a:r>
            <a:endParaRPr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Asked to add the function code in the dataset itself.</a:t>
            </a:r>
            <a:endParaRPr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Modified the dataset that has the features - function name, function description, testcase , label[Positive/Negative] , function code.</a:t>
            </a:r>
            <a:endParaRPr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1:5 ratio for positive and negative test cases. - industry practice was asked to follow.</a:t>
            </a:r>
            <a:endParaRPr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Function body was added to Unit test cases.</a:t>
            </a:r>
            <a:endParaRPr sz="1450">
              <a:solidFill>
                <a:schemeClr val="dk1"/>
              </a:solidFill>
              <a:latin typeface="Times New Roman"/>
              <a:ea typeface="Times New Roman"/>
              <a:cs typeface="Times New Roman"/>
              <a:sym typeface="Times New Roman"/>
            </a:endParaRPr>
          </a:p>
          <a:p>
            <a:pPr indent="-320675" lvl="0" marL="457200" rtl="0" algn="l">
              <a:lnSpc>
                <a:spcPct val="115000"/>
              </a:lnSpc>
              <a:spcBef>
                <a:spcPts val="0"/>
              </a:spcBef>
              <a:spcAft>
                <a:spcPts val="0"/>
              </a:spcAft>
              <a:buClr>
                <a:schemeClr val="dk1"/>
              </a:buClr>
              <a:buSzPts val="1450"/>
              <a:buFont typeface="Times New Roman"/>
              <a:buChar char="●"/>
            </a:pPr>
            <a:r>
              <a:rPr lang="en-IN" sz="1450">
                <a:solidFill>
                  <a:schemeClr val="dk1"/>
                </a:solidFill>
                <a:latin typeface="Times New Roman"/>
                <a:ea typeface="Times New Roman"/>
                <a:cs typeface="Times New Roman"/>
                <a:sym typeface="Times New Roman"/>
              </a:rPr>
              <a:t>All the fine tuning of dataset was done.</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IN" sz="1450">
                <a:solidFill>
                  <a:schemeClr val="dk1"/>
                </a:solidFill>
                <a:latin typeface="Times New Roman"/>
                <a:ea typeface="Times New Roman"/>
                <a:cs typeface="Times New Roman"/>
                <a:sym typeface="Times New Roman"/>
              </a:rPr>
              <a:t>Trained the Model using BERT:</a:t>
            </a:r>
            <a:endParaRPr b="1"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sz="1450">
                <a:solidFill>
                  <a:schemeClr val="dk1"/>
                </a:solidFill>
                <a:latin typeface="Times New Roman"/>
                <a:ea typeface="Times New Roman"/>
                <a:cs typeface="Times New Roman"/>
                <a:sym typeface="Times New Roman"/>
              </a:rPr>
              <a:t>   Since the dataset was composed of testcases in the ratio of 1:5[Positive:Negative] , the model got overfitted towards negative. In order to resolve this issue the dataset was modified to testcases in the ratio of 4:4[Positive:Negative]</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450">
                <a:solidFill>
                  <a:schemeClr val="dk1"/>
                </a:solidFill>
                <a:latin typeface="Times New Roman"/>
                <a:ea typeface="Times New Roman"/>
                <a:cs typeface="Times New Roman"/>
                <a:sym typeface="Times New Roman"/>
              </a:rPr>
              <a:t> </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5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6"/>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6"/>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Deliverable</a:t>
            </a:r>
            <a:endParaRPr b="1" sz="3200">
              <a:solidFill>
                <a:schemeClr val="dk1"/>
              </a:solidFill>
              <a:latin typeface="Arial"/>
              <a:ea typeface="Arial"/>
              <a:cs typeface="Arial"/>
              <a:sym typeface="Arial"/>
            </a:endParaRPr>
          </a:p>
        </p:txBody>
      </p:sp>
      <p:sp>
        <p:nvSpPr>
          <p:cNvPr id="233" name="Google Shape;233;p6"/>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6"/>
          <p:cNvSpPr txBox="1"/>
          <p:nvPr/>
        </p:nvSpPr>
        <p:spPr>
          <a:xfrm>
            <a:off x="1" y="806514"/>
            <a:ext cx="12192000" cy="338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Final Deliverables </a:t>
            </a:r>
            <a:r>
              <a:rPr lang="en-IN" sz="1600">
                <a:solidFill>
                  <a:srgbClr val="0E4094"/>
                </a:solidFill>
                <a:latin typeface="Calibri"/>
                <a:ea typeface="Calibri"/>
                <a:cs typeface="Calibri"/>
                <a:sym typeface="Calibri"/>
              </a:rPr>
              <a:t>: </a:t>
            </a:r>
            <a:endParaRPr/>
          </a:p>
        </p:txBody>
      </p:sp>
      <p:sp>
        <p:nvSpPr>
          <p:cNvPr id="235" name="Google Shape;235;p6"/>
          <p:cNvSpPr txBox="1"/>
          <p:nvPr/>
        </p:nvSpPr>
        <p:spPr>
          <a:xfrm>
            <a:off x="-8376" y="2437483"/>
            <a:ext cx="12192000" cy="338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IP / Paper Publication Plan </a:t>
            </a:r>
            <a:r>
              <a:rPr lang="en-IN" sz="1600">
                <a:solidFill>
                  <a:srgbClr val="0E4094"/>
                </a:solidFill>
                <a:latin typeface="Calibri"/>
                <a:ea typeface="Calibri"/>
                <a:cs typeface="Calibri"/>
                <a:sym typeface="Calibri"/>
              </a:rPr>
              <a:t>: </a:t>
            </a:r>
            <a:endParaRPr/>
          </a:p>
        </p:txBody>
      </p:sp>
      <p:pic>
        <p:nvPicPr>
          <p:cNvPr id="236" name="Google Shape;236;p6"/>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237" name="Google Shape;237;p6"/>
          <p:cNvSpPr txBox="1"/>
          <p:nvPr/>
        </p:nvSpPr>
        <p:spPr>
          <a:xfrm>
            <a:off x="-8375" y="4068427"/>
            <a:ext cx="12192000" cy="338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KPIs delivered/Expectations Met</a:t>
            </a:r>
            <a:r>
              <a:rPr lang="en-IN" sz="1600">
                <a:solidFill>
                  <a:srgbClr val="0E4094"/>
                </a:solidFill>
                <a:latin typeface="Calibri"/>
                <a:ea typeface="Calibri"/>
                <a:cs typeface="Calibri"/>
                <a:sym typeface="Calibri"/>
              </a:rPr>
              <a:t>: </a:t>
            </a:r>
            <a:endParaRPr sz="1600">
              <a:solidFill>
                <a:srgbClr val="0E4094"/>
              </a:solidFill>
              <a:latin typeface="Calibri"/>
              <a:ea typeface="Calibri"/>
              <a:cs typeface="Calibri"/>
              <a:sym typeface="Calibri"/>
            </a:endParaRPr>
          </a:p>
        </p:txBody>
      </p:sp>
      <p:sp>
        <p:nvSpPr>
          <p:cNvPr id="238" name="Google Shape;238;p6"/>
          <p:cNvSpPr txBox="1"/>
          <p:nvPr/>
        </p:nvSpPr>
        <p:spPr>
          <a:xfrm>
            <a:off x="247125" y="2925550"/>
            <a:ext cx="11747100" cy="11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The record of all the changes in the dataset , model ,outputs are documented as of now. Currently we are working on the formatting of the paper to be published in IEEE format.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Deadline Requested - First week of May 2024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39" name="Google Shape;239;p6"/>
          <p:cNvSpPr txBox="1"/>
          <p:nvPr/>
        </p:nvSpPr>
        <p:spPr>
          <a:xfrm>
            <a:off x="293350" y="1353100"/>
            <a:ext cx="10848600" cy="114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Dataset with features - </a:t>
            </a:r>
            <a:r>
              <a:rPr b="1" lang="en-IN">
                <a:solidFill>
                  <a:schemeClr val="dk1"/>
                </a:solidFill>
                <a:latin typeface="Times New Roman"/>
                <a:ea typeface="Times New Roman"/>
                <a:cs typeface="Times New Roman"/>
                <a:sym typeface="Times New Roman"/>
              </a:rPr>
              <a:t>Function, Function_description, Unit_test_case, Positive/Negative, Function_definition </a:t>
            </a:r>
            <a:r>
              <a:rPr lang="en-IN">
                <a:solidFill>
                  <a:schemeClr val="dk1"/>
                </a:solidFill>
                <a:latin typeface="Times New Roman"/>
                <a:ea typeface="Times New Roman"/>
                <a:cs typeface="Times New Roman"/>
                <a:sym typeface="Times New Roman"/>
              </a:rPr>
              <a:t>and the positive and negative test cases are in the ratio of 4:4.</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BERT Model that takes python function and testcase as input and gives the predicted label [ Positive / Negative ] as output.</a:t>
            </a:r>
            <a:endParaRPr>
              <a:solidFill>
                <a:schemeClr val="dk1"/>
              </a:solidFill>
              <a:latin typeface="Times New Roman"/>
              <a:ea typeface="Times New Roman"/>
              <a:cs typeface="Times New Roman"/>
              <a:sym typeface="Times New Roman"/>
            </a:endParaRPr>
          </a:p>
        </p:txBody>
      </p:sp>
      <p:sp>
        <p:nvSpPr>
          <p:cNvPr id="240" name="Google Shape;240;p6"/>
          <p:cNvSpPr txBox="1"/>
          <p:nvPr/>
        </p:nvSpPr>
        <p:spPr>
          <a:xfrm>
            <a:off x="381900" y="4633700"/>
            <a:ext cx="11681100" cy="17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•Created dataset for Python Language which consists of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IN">
                <a:solidFill>
                  <a:schemeClr val="dk1"/>
                </a:solidFill>
                <a:latin typeface="Times New Roman"/>
                <a:ea typeface="Times New Roman"/>
                <a:cs typeface="Times New Roman"/>
                <a:sym typeface="Times New Roman"/>
              </a:rPr>
              <a:t>Function, Function_description, Unit_test_case, Positive/Negative, Function_definition</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•Augmented the dataset to increase the dataset and balanced positive and negative class count</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•Verified and Validated dataset classes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•Found and Trained Suitable Language model/Custom Generative model (BERT) for classification task</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•Tuned the hyper-parameters to get Accuracy&gt;60% and F1 Score&gt;50%</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7"/>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7"/>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Work-let Closure Details</a:t>
            </a:r>
            <a:endParaRPr b="1" sz="3200">
              <a:solidFill>
                <a:schemeClr val="dk1"/>
              </a:solidFill>
              <a:latin typeface="Arial"/>
              <a:ea typeface="Arial"/>
              <a:cs typeface="Arial"/>
              <a:sym typeface="Arial"/>
            </a:endParaRPr>
          </a:p>
        </p:txBody>
      </p:sp>
      <p:sp>
        <p:nvSpPr>
          <p:cNvPr id="247" name="Google Shape;247;p7"/>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48" name="Google Shape;248;p7"/>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249" name="Google Shape;249;p7"/>
          <p:cNvSpPr txBox="1"/>
          <p:nvPr/>
        </p:nvSpPr>
        <p:spPr>
          <a:xfrm>
            <a:off x="1" y="798941"/>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Code Upload details:</a:t>
            </a:r>
            <a:endParaRPr/>
          </a:p>
          <a:p>
            <a:pPr indent="-209550" lvl="1" marL="742950" marR="0" rtl="0" algn="just">
              <a:spcBef>
                <a:spcPts val="0"/>
              </a:spcBef>
              <a:spcAft>
                <a:spcPts val="0"/>
              </a:spcAft>
              <a:buClr>
                <a:schemeClr val="dk1"/>
              </a:buClr>
              <a:buSzPts val="1200"/>
              <a:buFont typeface="Calibri"/>
              <a:buNone/>
            </a:pPr>
            <a:r>
              <a:t/>
            </a:r>
            <a:endParaRPr b="0" i="0" sz="1200" u="none" cap="none" strike="noStrike">
              <a:solidFill>
                <a:srgbClr val="0E4094"/>
              </a:solidFill>
              <a:latin typeface="Calibri"/>
              <a:ea typeface="Calibri"/>
              <a:cs typeface="Calibri"/>
              <a:sym typeface="Calibri"/>
            </a:endParaRPr>
          </a:p>
        </p:txBody>
      </p:sp>
      <p:graphicFrame>
        <p:nvGraphicFramePr>
          <p:cNvPr id="250" name="Google Shape;250;p7"/>
          <p:cNvGraphicFramePr/>
          <p:nvPr/>
        </p:nvGraphicFramePr>
        <p:xfrm>
          <a:off x="611606" y="1587304"/>
          <a:ext cx="3000000" cy="3000000"/>
        </p:xfrm>
        <a:graphic>
          <a:graphicData uri="http://schemas.openxmlformats.org/drawingml/2006/table">
            <a:tbl>
              <a:tblPr bandRow="1" firstRow="1">
                <a:noFill/>
                <a:tableStyleId>{5DA221D9-63BB-44C9-8BA0-3873E6602F48}</a:tableStyleId>
              </a:tblPr>
              <a:tblGrid>
                <a:gridCol w="5041900"/>
                <a:gridCol w="5041900"/>
              </a:tblGrid>
              <a:tr h="184875">
                <a:tc>
                  <a:txBody>
                    <a:bodyPr/>
                    <a:lstStyle/>
                    <a:p>
                      <a:pPr indent="0" lvl="0" marL="0" marR="0" rtl="0" algn="l">
                        <a:spcBef>
                          <a:spcPts val="0"/>
                        </a:spcBef>
                        <a:spcAft>
                          <a:spcPts val="0"/>
                        </a:spcAft>
                        <a:buNone/>
                      </a:pPr>
                      <a:r>
                        <a:rPr lang="en-IN" sz="1400" u="none" cap="none" strike="noStrike"/>
                        <a:t>Items</a:t>
                      </a:r>
                      <a:endParaRPr sz="1400"/>
                    </a:p>
                  </a:txBody>
                  <a:tcPr marT="45725" marB="45725" marR="91450" marL="91450"/>
                </a:tc>
                <a:tc>
                  <a:txBody>
                    <a:bodyPr/>
                    <a:lstStyle/>
                    <a:p>
                      <a:pPr indent="0" lvl="0" marL="0" marR="0" rtl="0" algn="l">
                        <a:spcBef>
                          <a:spcPts val="0"/>
                        </a:spcBef>
                        <a:spcAft>
                          <a:spcPts val="0"/>
                        </a:spcAft>
                        <a:buNone/>
                      </a:pPr>
                      <a:r>
                        <a:rPr lang="en-IN" sz="1400"/>
                        <a:t>Details</a:t>
                      </a:r>
                      <a:endParaRPr sz="1400"/>
                    </a:p>
                  </a:txBody>
                  <a:tcPr marT="45725" marB="45725" marR="91450" marL="91450"/>
                </a:tc>
              </a:tr>
              <a:tr h="389775">
                <a:tc>
                  <a:txBody>
                    <a:bodyPr/>
                    <a:lstStyle/>
                    <a:p>
                      <a:pPr indent="0" lvl="0" marL="0" marR="0" rtl="0" algn="l">
                        <a:spcBef>
                          <a:spcPts val="0"/>
                        </a:spcBef>
                        <a:spcAft>
                          <a:spcPts val="0"/>
                        </a:spcAft>
                        <a:buNone/>
                      </a:pPr>
                      <a:r>
                        <a:rPr lang="en-IN" sz="1400">
                          <a:solidFill>
                            <a:srgbClr val="0E4094"/>
                          </a:solidFill>
                        </a:rPr>
                        <a:t>KLOC (Number OF Lines of codes in 000’s)</a:t>
                      </a:r>
                      <a:r>
                        <a:rPr lang="en-IN" sz="1400">
                          <a:solidFill>
                            <a:srgbClr val="0E4094"/>
                          </a:solidFill>
                        </a:rPr>
                        <a:t> </a:t>
                      </a:r>
                      <a:r>
                        <a:rPr lang="en-IN" sz="1400">
                          <a:solidFill>
                            <a:srgbClr val="0E4094"/>
                          </a:solidFill>
                        </a:rPr>
                        <a:t> </a:t>
                      </a:r>
                      <a:endParaRPr sz="1400"/>
                    </a:p>
                  </a:txBody>
                  <a:tcPr marT="45725" marB="45725" marR="91450" marL="91450"/>
                </a:tc>
                <a:tc>
                  <a:txBody>
                    <a:bodyPr/>
                    <a:lstStyle/>
                    <a:p>
                      <a:pPr indent="0" lvl="0" marL="0" marR="0" rtl="0" algn="l">
                        <a:spcBef>
                          <a:spcPts val="0"/>
                        </a:spcBef>
                        <a:spcAft>
                          <a:spcPts val="0"/>
                        </a:spcAft>
                        <a:buNone/>
                      </a:pPr>
                      <a:r>
                        <a:rPr lang="en-IN"/>
                        <a:t>163 LOC</a:t>
                      </a:r>
                      <a:endParaRPr sz="1400"/>
                    </a:p>
                  </a:txBody>
                  <a:tcPr marT="45725" marB="45725" marR="91450" marL="91450"/>
                </a:tc>
              </a:tr>
              <a:tr h="318800">
                <a:tc>
                  <a:txBody>
                    <a:bodyPr/>
                    <a:lstStyle/>
                    <a:p>
                      <a:pPr indent="0" lvl="0" marL="0" marR="0" rtl="0" algn="l">
                        <a:spcBef>
                          <a:spcPts val="0"/>
                        </a:spcBef>
                        <a:spcAft>
                          <a:spcPts val="0"/>
                        </a:spcAft>
                        <a:buNone/>
                      </a:pPr>
                      <a:r>
                        <a:rPr lang="en-IN" sz="1400"/>
                        <a:t>Model and Algorithm details</a:t>
                      </a:r>
                      <a:endParaRPr sz="1400"/>
                    </a:p>
                  </a:txBody>
                  <a:tcPr marT="45725" marB="45725" marR="91450" marL="91450"/>
                </a:tc>
                <a:tc>
                  <a:txBody>
                    <a:bodyPr/>
                    <a:lstStyle/>
                    <a:p>
                      <a:pPr indent="0" lvl="0" marL="0" marR="0" rtl="0" algn="l">
                        <a:spcBef>
                          <a:spcPts val="0"/>
                        </a:spcBef>
                        <a:spcAft>
                          <a:spcPts val="0"/>
                        </a:spcAft>
                        <a:buNone/>
                      </a:pPr>
                      <a:r>
                        <a:rPr lang="en-IN"/>
                        <a:t>BERT</a:t>
                      </a:r>
                      <a:endParaRPr sz="1400"/>
                    </a:p>
                  </a:txBody>
                  <a:tcPr marT="45725" marB="45725" marR="91450" marL="91450"/>
                </a:tc>
              </a:tr>
              <a:tr h="319100">
                <a:tc>
                  <a:txBody>
                    <a:bodyPr/>
                    <a:lstStyle/>
                    <a:p>
                      <a:pPr indent="0" lvl="0" marL="0" marR="0" rtl="0" algn="l">
                        <a:spcBef>
                          <a:spcPts val="0"/>
                        </a:spcBef>
                        <a:spcAft>
                          <a:spcPts val="0"/>
                        </a:spcAft>
                        <a:buNone/>
                      </a:pPr>
                      <a:r>
                        <a:rPr lang="en-IN" sz="1400"/>
                        <a:t>Is Mid review, end review report uploaded</a:t>
                      </a:r>
                      <a:r>
                        <a:rPr lang="en-IN" sz="1400"/>
                        <a:t> on Git ?</a:t>
                      </a:r>
                      <a:endParaRPr sz="1400"/>
                    </a:p>
                  </a:txBody>
                  <a:tcPr marT="45725" marB="45725" marR="91450" marL="91450"/>
                </a:tc>
                <a:tc>
                  <a:txBody>
                    <a:bodyPr/>
                    <a:lstStyle/>
                    <a:p>
                      <a:pPr indent="0" lvl="0" marL="0" marR="0" rtl="0" algn="l">
                        <a:spcBef>
                          <a:spcPts val="0"/>
                        </a:spcBef>
                        <a:spcAft>
                          <a:spcPts val="0"/>
                        </a:spcAft>
                        <a:buNone/>
                      </a:pPr>
                      <a:r>
                        <a:rPr lang="en-IN"/>
                        <a:t>Yes</a:t>
                      </a:r>
                      <a:endParaRPr sz="1400"/>
                    </a:p>
                  </a:txBody>
                  <a:tcPr marT="45725" marB="45725" marR="91450" marL="91450"/>
                </a:tc>
              </a:tr>
              <a:tr h="184875">
                <a:tc>
                  <a:txBody>
                    <a:bodyPr/>
                    <a:lstStyle/>
                    <a:p>
                      <a:pPr indent="0" lvl="0" marL="0" marR="0" rtl="0" algn="l">
                        <a:spcBef>
                          <a:spcPts val="0"/>
                        </a:spcBef>
                        <a:spcAft>
                          <a:spcPts val="0"/>
                        </a:spcAft>
                        <a:buNone/>
                      </a:pPr>
                      <a:r>
                        <a:rPr lang="en-IN" sz="1400"/>
                        <a:t>Link for Git</a:t>
                      </a:r>
                      <a:endParaRPr sz="1400"/>
                    </a:p>
                  </a:txBody>
                  <a:tcPr marT="45725" marB="45725" marR="91450" marL="91450"/>
                </a:tc>
                <a:tc>
                  <a:txBody>
                    <a:bodyPr/>
                    <a:lstStyle/>
                    <a:p>
                      <a:pPr indent="0" lvl="0" marL="0" marR="0" rtl="0" algn="l">
                        <a:spcBef>
                          <a:spcPts val="0"/>
                        </a:spcBef>
                        <a:spcAft>
                          <a:spcPts val="0"/>
                        </a:spcAft>
                        <a:buNone/>
                      </a:pPr>
                      <a:r>
                        <a:rPr lang="en-IN" u="sng">
                          <a:solidFill>
                            <a:schemeClr val="hlink"/>
                          </a:solidFill>
                          <a:hlinkClick r:id="rId4"/>
                        </a:rPr>
                        <a:t>https://github.ecodesamsung.com/SRIB-PRISM/PSG_23SE11_AI_ML_Dataset_creation_and_classification_of_Unit_test_cases</a:t>
                      </a:r>
                      <a:r>
                        <a:rPr lang="en-IN"/>
                        <a:t> </a:t>
                      </a:r>
                      <a:endParaRPr sz="1400"/>
                    </a:p>
                  </a:txBody>
                  <a:tcPr marT="45725" marB="45725" marR="91450" marL="91450"/>
                </a:tc>
              </a:tr>
            </a:tbl>
          </a:graphicData>
        </a:graphic>
      </p:graphicFrame>
      <p:sp>
        <p:nvSpPr>
          <p:cNvPr id="251" name="Google Shape;251;p7"/>
          <p:cNvSpPr txBox="1"/>
          <p:nvPr/>
        </p:nvSpPr>
        <p:spPr>
          <a:xfrm>
            <a:off x="1" y="3547826"/>
            <a:ext cx="12191999" cy="52322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 details (if applicable):</a:t>
            </a:r>
            <a:endParaRPr/>
          </a:p>
          <a:p>
            <a:pPr indent="-209550" lvl="1" marL="742950" marR="0" rtl="0" algn="just">
              <a:spcBef>
                <a:spcPts val="0"/>
              </a:spcBef>
              <a:spcAft>
                <a:spcPts val="0"/>
              </a:spcAft>
              <a:buClr>
                <a:schemeClr val="dk1"/>
              </a:buClr>
              <a:buSzPts val="1200"/>
              <a:buFont typeface="Calibri"/>
              <a:buNone/>
            </a:pPr>
            <a:r>
              <a:t/>
            </a:r>
            <a:endParaRPr b="0" i="0" sz="1200" u="none" cap="none" strike="noStrike">
              <a:solidFill>
                <a:srgbClr val="0E4094"/>
              </a:solidFill>
              <a:latin typeface="Calibri"/>
              <a:ea typeface="Calibri"/>
              <a:cs typeface="Calibri"/>
              <a:sym typeface="Calibri"/>
            </a:endParaRPr>
          </a:p>
        </p:txBody>
      </p:sp>
      <p:graphicFrame>
        <p:nvGraphicFramePr>
          <p:cNvPr id="252" name="Google Shape;252;p7"/>
          <p:cNvGraphicFramePr/>
          <p:nvPr/>
        </p:nvGraphicFramePr>
        <p:xfrm>
          <a:off x="611606" y="4382444"/>
          <a:ext cx="3000000" cy="3000000"/>
        </p:xfrm>
        <a:graphic>
          <a:graphicData uri="http://schemas.openxmlformats.org/drawingml/2006/table">
            <a:tbl>
              <a:tblPr bandRow="1" firstRow="1">
                <a:noFill/>
                <a:tableStyleId>{5DA221D9-63BB-44C9-8BA0-3873E6602F48}</a:tableStyleId>
              </a:tblPr>
              <a:tblGrid>
                <a:gridCol w="6173800"/>
                <a:gridCol w="4077400"/>
              </a:tblGrid>
              <a:tr h="184875">
                <a:tc>
                  <a:txBody>
                    <a:bodyPr/>
                    <a:lstStyle/>
                    <a:p>
                      <a:pPr indent="0" lvl="0" marL="0" marR="0" rtl="0" algn="l">
                        <a:spcBef>
                          <a:spcPts val="0"/>
                        </a:spcBef>
                        <a:spcAft>
                          <a:spcPts val="0"/>
                        </a:spcAft>
                        <a:buNone/>
                      </a:pPr>
                      <a:r>
                        <a:rPr lang="en-IN" sz="1400"/>
                        <a:t>Items</a:t>
                      </a:r>
                      <a:endParaRPr sz="1400"/>
                    </a:p>
                  </a:txBody>
                  <a:tcPr marT="45725" marB="45725" marR="91450" marL="91450"/>
                </a:tc>
                <a:tc>
                  <a:txBody>
                    <a:bodyPr/>
                    <a:lstStyle/>
                    <a:p>
                      <a:pPr indent="0" lvl="0" marL="0" marR="0" rtl="0" algn="l">
                        <a:spcBef>
                          <a:spcPts val="0"/>
                        </a:spcBef>
                        <a:spcAft>
                          <a:spcPts val="0"/>
                        </a:spcAft>
                        <a:buNone/>
                      </a:pPr>
                      <a:r>
                        <a:rPr lang="en-IN" sz="1400"/>
                        <a:t>Data folder 1</a:t>
                      </a:r>
                      <a:endParaRPr sz="1400"/>
                    </a:p>
                  </a:txBody>
                  <a:tcPr marT="45725" marB="45725" marR="91450" marL="91450"/>
                </a:tc>
              </a:tr>
              <a:tr h="455850">
                <a:tc>
                  <a:txBody>
                    <a:bodyPr/>
                    <a:lstStyle/>
                    <a:p>
                      <a:pPr indent="0" lvl="0" marL="0" marR="0" rtl="0" algn="l">
                        <a:spcBef>
                          <a:spcPts val="0"/>
                        </a:spcBef>
                        <a:spcAft>
                          <a:spcPts val="0"/>
                        </a:spcAft>
                        <a:buNone/>
                      </a:pPr>
                      <a:r>
                        <a:rPr lang="en-IN" sz="1400">
                          <a:solidFill>
                            <a:srgbClr val="0E4094"/>
                          </a:solidFill>
                        </a:rPr>
                        <a:t>Name &amp; Type of Data (Audio/Image/Video)</a:t>
                      </a:r>
                      <a:endParaRPr sz="1400"/>
                    </a:p>
                  </a:txBody>
                  <a:tcPr marT="45725" marB="45725" marR="91450" marL="91450"/>
                </a:tc>
                <a:tc>
                  <a:txBody>
                    <a:bodyPr/>
                    <a:lstStyle/>
                    <a:p>
                      <a:pPr indent="0" lvl="0" marL="0" marR="0" rtl="0" algn="l">
                        <a:spcBef>
                          <a:spcPts val="0"/>
                        </a:spcBef>
                        <a:spcAft>
                          <a:spcPts val="0"/>
                        </a:spcAft>
                        <a:buNone/>
                      </a:pPr>
                      <a:r>
                        <a:rPr lang="en-IN"/>
                        <a:t>Textual Data</a:t>
                      </a:r>
                      <a:endParaRPr sz="1400"/>
                    </a:p>
                  </a:txBody>
                  <a:tcPr marT="45725" marB="45725" marR="91450" marL="91450"/>
                </a:tc>
              </a:tr>
              <a:tr h="318800">
                <a:tc>
                  <a:txBody>
                    <a:bodyPr/>
                    <a:lstStyle/>
                    <a:p>
                      <a:pPr indent="0" lvl="0" marL="0" marR="0" rtl="0" algn="l">
                        <a:spcBef>
                          <a:spcPts val="0"/>
                        </a:spcBef>
                        <a:spcAft>
                          <a:spcPts val="0"/>
                        </a:spcAft>
                        <a:buNone/>
                      </a:pPr>
                      <a:r>
                        <a:rPr lang="en-IN" sz="1400"/>
                        <a:t>Number</a:t>
                      </a:r>
                      <a:r>
                        <a:rPr lang="en-IN" sz="1400"/>
                        <a:t> of data points</a:t>
                      </a:r>
                      <a:endParaRPr sz="1400"/>
                    </a:p>
                  </a:txBody>
                  <a:tcPr marT="45725" marB="45725" marR="91450" marL="91450"/>
                </a:tc>
                <a:tc>
                  <a:txBody>
                    <a:bodyPr/>
                    <a:lstStyle/>
                    <a:p>
                      <a:pPr indent="0" lvl="0" marL="0" marR="0" rtl="0" algn="l">
                        <a:spcBef>
                          <a:spcPts val="0"/>
                        </a:spcBef>
                        <a:spcAft>
                          <a:spcPts val="0"/>
                        </a:spcAft>
                        <a:buNone/>
                      </a:pPr>
                      <a:r>
                        <a:rPr lang="en-IN"/>
                        <a:t>3000</a:t>
                      </a:r>
                      <a:endParaRPr sz="1400"/>
                    </a:p>
                  </a:txBody>
                  <a:tcPr marT="45725" marB="45725" marR="91450" marL="91450"/>
                </a:tc>
              </a:tr>
              <a:tr h="319100">
                <a:tc>
                  <a:txBody>
                    <a:bodyPr/>
                    <a:lstStyle/>
                    <a:p>
                      <a:pPr indent="0" lvl="0" marL="0" marR="0" rtl="0" algn="l">
                        <a:spcBef>
                          <a:spcPts val="0"/>
                        </a:spcBef>
                        <a:spcAft>
                          <a:spcPts val="0"/>
                        </a:spcAft>
                        <a:buNone/>
                      </a:pPr>
                      <a:r>
                        <a:rPr lang="en-IN" sz="1400"/>
                        <a:t>Source</a:t>
                      </a:r>
                      <a:r>
                        <a:rPr lang="en-IN" sz="1400"/>
                        <a:t> of Data (self collected, Scrapped, available on open source)</a:t>
                      </a:r>
                      <a:endParaRPr sz="1400"/>
                    </a:p>
                  </a:txBody>
                  <a:tcPr marT="45725" marB="45725" marR="91450" marL="91450"/>
                </a:tc>
                <a:tc>
                  <a:txBody>
                    <a:bodyPr/>
                    <a:lstStyle/>
                    <a:p>
                      <a:pPr indent="0" lvl="0" marL="0" marR="0" rtl="0" algn="l">
                        <a:spcBef>
                          <a:spcPts val="0"/>
                        </a:spcBef>
                        <a:spcAft>
                          <a:spcPts val="0"/>
                        </a:spcAft>
                        <a:buNone/>
                      </a:pPr>
                      <a:r>
                        <a:rPr lang="en-IN"/>
                        <a:t>Self collected</a:t>
                      </a:r>
                      <a:endParaRPr sz="1400"/>
                    </a:p>
                  </a:txBody>
                  <a:tcPr marT="45725" marB="45725" marR="91450" marL="91450"/>
                </a:tc>
              </a:tr>
              <a:tr h="184875">
                <a:tc>
                  <a:txBody>
                    <a:bodyPr/>
                    <a:lstStyle/>
                    <a:p>
                      <a:pPr indent="0" lvl="0" marL="0" marR="0" rtl="0" algn="l">
                        <a:spcBef>
                          <a:spcPts val="0"/>
                        </a:spcBef>
                        <a:spcAft>
                          <a:spcPts val="0"/>
                        </a:spcAft>
                        <a:buNone/>
                      </a:pPr>
                      <a:r>
                        <a:rPr lang="en-IN" sz="1400"/>
                        <a:t>Google drive link/ git link to access data </a:t>
                      </a:r>
                      <a:endParaRPr sz="1400"/>
                    </a:p>
                  </a:txBody>
                  <a:tcPr marT="45725" marB="45725" marR="91450" marL="91450"/>
                </a:tc>
                <a:tc>
                  <a:txBody>
                    <a:bodyPr/>
                    <a:lstStyle/>
                    <a:p>
                      <a:pPr indent="0" lvl="0" marL="0" marR="0" rtl="0" algn="l">
                        <a:spcBef>
                          <a:spcPts val="0"/>
                        </a:spcBef>
                        <a:spcAft>
                          <a:spcPts val="0"/>
                        </a:spcAft>
                        <a:buNone/>
                      </a:pPr>
                      <a:r>
                        <a:rPr lang="en-IN" u="sng">
                          <a:solidFill>
                            <a:schemeClr val="hlink"/>
                          </a:solidFill>
                          <a:hlinkClick r:id="rId5"/>
                        </a:rPr>
                        <a:t>https://github.ecodesamsung.com/SRIB-PRISM/PSG_23SE11_AI_ML_Dataset_creation_and_classification_of_Unit_test_cases/tree/main/dataset</a:t>
                      </a:r>
                      <a:r>
                        <a:rPr lang="en-IN"/>
                        <a:t> </a:t>
                      </a:r>
                      <a:endParaRPr sz="1400"/>
                    </a:p>
                  </a:txBody>
                  <a:tcPr marT="45725" marB="45725" marR="91450" marL="91450"/>
                </a:tc>
              </a:tr>
            </a:tbl>
          </a:graphicData>
        </a:graphic>
      </p:graphicFrame>
      <p:sp>
        <p:nvSpPr>
          <p:cNvPr id="253" name="Google Shape;253;p7"/>
          <p:cNvSpPr txBox="1"/>
          <p:nvPr/>
        </p:nvSpPr>
        <p:spPr>
          <a:xfrm>
            <a:off x="3261121" y="6397166"/>
            <a:ext cx="768096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8"/>
          <p:cNvSpPr txBox="1"/>
          <p:nvPr>
            <p:ph idx="1" type="body"/>
          </p:nvPr>
        </p:nvSpPr>
        <p:spPr>
          <a:xfrm>
            <a:off x="2196548" y="526774"/>
            <a:ext cx="9157252" cy="565018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259" name="Google Shape;259;p8"/>
          <p:cNvSpPr/>
          <p:nvPr/>
        </p:nvSpPr>
        <p:spPr>
          <a:xfrm>
            <a:off x="764740" y="-24610"/>
            <a:ext cx="984547" cy="688261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8"/>
          <p:cNvSpPr/>
          <p:nvPr/>
        </p:nvSpPr>
        <p:spPr>
          <a:xfrm>
            <a:off x="0" y="0"/>
            <a:ext cx="616225" cy="6857999"/>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3" name="Google Shape;103;p2"/>
          <p:cNvSpPr txBox="1"/>
          <p:nvPr/>
        </p:nvSpPr>
        <p:spPr>
          <a:xfrm>
            <a:off x="381898" y="146254"/>
            <a:ext cx="8897700" cy="400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2000">
                <a:solidFill>
                  <a:srgbClr val="000000"/>
                </a:solidFill>
                <a:latin typeface="Arial"/>
                <a:ea typeface="Arial"/>
                <a:cs typeface="Arial"/>
                <a:sym typeface="Arial"/>
              </a:rPr>
              <a:t> </a:t>
            </a:r>
            <a:r>
              <a:rPr lang="en-IN" sz="2000"/>
              <a:t>AI, ML | Dataset creation and classification of Unit test cases</a:t>
            </a:r>
            <a:endParaRPr sz="2000">
              <a:solidFill>
                <a:srgbClr val="000000"/>
              </a:solidFill>
            </a:endParaRPr>
          </a:p>
        </p:txBody>
      </p:sp>
      <p:pic>
        <p:nvPicPr>
          <p:cNvPr id="104" name="Google Shape;104;p2"/>
          <p:cNvPicPr preferRelativeResize="0"/>
          <p:nvPr/>
        </p:nvPicPr>
        <p:blipFill rotWithShape="1">
          <a:blip r:embed="rId3">
            <a:alphaModFix/>
          </a:blip>
          <a:srcRect b="0" l="0" r="0" t="0"/>
          <a:stretch/>
        </p:blipFill>
        <p:spPr>
          <a:xfrm>
            <a:off x="10380133" y="206714"/>
            <a:ext cx="1811867" cy="380862"/>
          </a:xfrm>
          <a:prstGeom prst="rect">
            <a:avLst/>
          </a:prstGeom>
          <a:noFill/>
          <a:ln>
            <a:noFill/>
          </a:ln>
        </p:spPr>
      </p:pic>
      <p:sp>
        <p:nvSpPr>
          <p:cNvPr id="105" name="Google Shape;105;p2"/>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06" name="Google Shape;106;p2"/>
          <p:cNvSpPr/>
          <p:nvPr/>
        </p:nvSpPr>
        <p:spPr>
          <a:xfrm>
            <a:off x="0" y="629383"/>
            <a:ext cx="5010600" cy="6228600"/>
          </a:xfrm>
          <a:prstGeom prst="rect">
            <a:avLst/>
          </a:prstGeom>
          <a:solidFill>
            <a:srgbClr val="3F3F3F"/>
          </a:solid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7" name="Google Shape;107;p2"/>
          <p:cNvSpPr txBox="1"/>
          <p:nvPr/>
        </p:nvSpPr>
        <p:spPr>
          <a:xfrm>
            <a:off x="313266" y="784283"/>
            <a:ext cx="4452600" cy="217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rgbClr val="00B0F0"/>
                </a:solidFill>
                <a:latin typeface="Times New Roman"/>
                <a:ea typeface="Times New Roman"/>
                <a:cs typeface="Times New Roman"/>
                <a:sym typeface="Times New Roman"/>
              </a:rPr>
              <a:t>Problem Statement</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Whenever developer writes a code we need to check the code covers all the necessary cases and don’t crashes on production, so to avoid these issues tester writes test cases to check the quality of code before deploying it on production. </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Test cases specially Negative test cases are very important to avoid any crashes or serious bug in code.</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Objective of this work let is to create the dataset of Positive and Negative test cases(Python) and Automate the process of classifying test cases into Positive or Negative Using AI.</a:t>
            </a:r>
            <a:endParaRPr/>
          </a:p>
          <a:p>
            <a:pPr indent="-177800" lvl="0" marL="177800" marR="0" rtl="0" algn="l">
              <a:spcBef>
                <a:spcPts val="0"/>
              </a:spcBef>
              <a:spcAft>
                <a:spcPts val="0"/>
              </a:spcAft>
              <a:buClr>
                <a:srgbClr val="FFFFFF"/>
              </a:buClr>
              <a:buSzPts val="1100"/>
              <a:buFont typeface="Arial"/>
              <a:buChar char="•"/>
            </a:pPr>
            <a:r>
              <a:rPr lang="en-IN" sz="1100">
                <a:solidFill>
                  <a:srgbClr val="FFFFFF"/>
                </a:solidFill>
                <a:latin typeface="Times New Roman"/>
                <a:ea typeface="Times New Roman"/>
                <a:cs typeface="Times New Roman"/>
                <a:sym typeface="Times New Roman"/>
              </a:rPr>
              <a:t>Team would be required to create dataset from open source and build AI Algorithm to classify the test cases into Positive or Negative.</a:t>
            </a:r>
            <a:endParaRPr sz="1100">
              <a:solidFill>
                <a:srgbClr val="FFFFFF"/>
              </a:solidFill>
              <a:latin typeface="Times New Roman"/>
              <a:ea typeface="Times New Roman"/>
              <a:cs typeface="Times New Roman"/>
              <a:sym typeface="Times New Roman"/>
            </a:endParaRPr>
          </a:p>
        </p:txBody>
      </p:sp>
      <p:sp>
        <p:nvSpPr>
          <p:cNvPr id="108" name="Google Shape;108;p2"/>
          <p:cNvSpPr txBox="1"/>
          <p:nvPr/>
        </p:nvSpPr>
        <p:spPr>
          <a:xfrm>
            <a:off x="343399" y="2925806"/>
            <a:ext cx="4452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00B0F0"/>
                </a:solidFill>
                <a:latin typeface="Arial"/>
                <a:ea typeface="Arial"/>
                <a:cs typeface="Arial"/>
                <a:sym typeface="Arial"/>
              </a:rPr>
              <a:t>Objective</a:t>
            </a:r>
            <a:endParaRPr b="1" sz="1400">
              <a:solidFill>
                <a:srgbClr val="00B0F0"/>
              </a:solidFill>
              <a:latin typeface="Arial"/>
              <a:ea typeface="Arial"/>
              <a:cs typeface="Arial"/>
              <a:sym typeface="Arial"/>
            </a:endParaRPr>
          </a:p>
        </p:txBody>
      </p:sp>
      <p:grpSp>
        <p:nvGrpSpPr>
          <p:cNvPr id="109" name="Google Shape;109;p2"/>
          <p:cNvGrpSpPr/>
          <p:nvPr/>
        </p:nvGrpSpPr>
        <p:grpSpPr>
          <a:xfrm>
            <a:off x="448427" y="3297418"/>
            <a:ext cx="4089162" cy="590100"/>
            <a:chOff x="27096" y="0"/>
            <a:chExt cx="4089162" cy="590100"/>
          </a:xfrm>
        </p:grpSpPr>
        <p:sp>
          <p:nvSpPr>
            <p:cNvPr id="110" name="Google Shape;110;p2"/>
            <p:cNvSpPr/>
            <p:nvPr/>
          </p:nvSpPr>
          <p:spPr>
            <a:xfrm>
              <a:off x="27096" y="0"/>
              <a:ext cx="1141800" cy="590100"/>
            </a:xfrm>
            <a:prstGeom prst="roundRect">
              <a:avLst>
                <a:gd fmla="val 10000" name="adj"/>
              </a:avLst>
            </a:prstGeom>
            <a:solidFill>
              <a:srgbClr val="70AD47"/>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44383" y="17287"/>
              <a:ext cx="1107300" cy="5556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rgbClr val="FFFFFF"/>
                  </a:solidFill>
                  <a:latin typeface="Calibri"/>
                  <a:ea typeface="Calibri"/>
                  <a:cs typeface="Calibri"/>
                  <a:sym typeface="Calibri"/>
                </a:rPr>
                <a:t>Input Data</a:t>
              </a:r>
              <a:endParaRPr/>
            </a:p>
            <a:p>
              <a:pPr indent="0" lvl="0" marL="0" marR="0" rtl="0" algn="ctr">
                <a:lnSpc>
                  <a:spcPct val="90000"/>
                </a:lnSpc>
                <a:spcBef>
                  <a:spcPts val="315"/>
                </a:spcBef>
                <a:spcAft>
                  <a:spcPts val="0"/>
                </a:spcAft>
                <a:buNone/>
              </a:pPr>
              <a:r>
                <a:rPr lang="en-IN" sz="900">
                  <a:solidFill>
                    <a:srgbClr val="FFFFFF"/>
                  </a:solidFill>
                  <a:latin typeface="Calibri"/>
                  <a:ea typeface="Calibri"/>
                  <a:cs typeface="Calibri"/>
                  <a:sym typeface="Calibri"/>
                </a:rPr>
                <a:t>(Function : Test Case)</a:t>
              </a:r>
              <a:endParaRPr sz="900">
                <a:solidFill>
                  <a:srgbClr val="FFFFFF"/>
                </a:solidFill>
                <a:latin typeface="Calibri"/>
                <a:ea typeface="Calibri"/>
                <a:cs typeface="Calibri"/>
                <a:sym typeface="Calibri"/>
              </a:endParaRPr>
            </a:p>
          </p:txBody>
        </p:sp>
        <p:sp>
          <p:nvSpPr>
            <p:cNvPr id="112" name="Google Shape;112;p2"/>
            <p:cNvSpPr/>
            <p:nvPr/>
          </p:nvSpPr>
          <p:spPr>
            <a:xfrm>
              <a:off x="1268808" y="163458"/>
              <a:ext cx="211500" cy="263400"/>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1268808" y="216116"/>
              <a:ext cx="148200" cy="158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rgbClr val="FFFFFF"/>
                </a:solidFill>
                <a:latin typeface="Calibri"/>
                <a:ea typeface="Calibri"/>
                <a:cs typeface="Calibri"/>
                <a:sym typeface="Calibri"/>
              </a:endParaRPr>
            </a:p>
          </p:txBody>
        </p:sp>
        <p:sp>
          <p:nvSpPr>
            <p:cNvPr id="114" name="Google Shape;114;p2"/>
            <p:cNvSpPr/>
            <p:nvPr/>
          </p:nvSpPr>
          <p:spPr>
            <a:xfrm>
              <a:off x="1568253" y="0"/>
              <a:ext cx="1061700" cy="590100"/>
            </a:xfrm>
            <a:prstGeom prst="roundRect">
              <a:avLst>
                <a:gd fmla="val 10000" name="adj"/>
              </a:avLst>
            </a:prstGeom>
            <a:solidFill>
              <a:srgbClr val="70AD47"/>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1585540" y="17287"/>
              <a:ext cx="1027200" cy="5556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rgbClr val="FFFFFF"/>
                  </a:solidFill>
                  <a:latin typeface="Calibri"/>
                  <a:ea typeface="Calibri"/>
                  <a:cs typeface="Calibri"/>
                  <a:sym typeface="Calibri"/>
                </a:rPr>
                <a:t>Language Model</a:t>
              </a:r>
              <a:endParaRPr b="1" sz="900">
                <a:solidFill>
                  <a:srgbClr val="FFFFFF"/>
                </a:solidFill>
                <a:latin typeface="Calibri"/>
                <a:ea typeface="Calibri"/>
                <a:cs typeface="Calibri"/>
                <a:sym typeface="Calibri"/>
              </a:endParaRPr>
            </a:p>
          </p:txBody>
        </p:sp>
        <p:sp>
          <p:nvSpPr>
            <p:cNvPr id="116" name="Google Shape;116;p2"/>
            <p:cNvSpPr/>
            <p:nvPr/>
          </p:nvSpPr>
          <p:spPr>
            <a:xfrm>
              <a:off x="2736064" y="163458"/>
              <a:ext cx="225000" cy="263400"/>
            </a:xfrm>
            <a:prstGeom prst="rightArrow">
              <a:avLst>
                <a:gd fmla="val 60000" name="adj1"/>
                <a:gd fmla="val 50000" name="adj2"/>
              </a:avLst>
            </a:prstGeom>
            <a:solidFill>
              <a:srgbClr val="BAD2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2736064" y="216116"/>
              <a:ext cx="157500" cy="1581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700">
                <a:solidFill>
                  <a:srgbClr val="FFFFFF"/>
                </a:solidFill>
                <a:latin typeface="Calibri"/>
                <a:ea typeface="Calibri"/>
                <a:cs typeface="Calibri"/>
                <a:sym typeface="Calibri"/>
              </a:endParaRPr>
            </a:p>
          </p:txBody>
        </p:sp>
        <p:sp>
          <p:nvSpPr>
            <p:cNvPr id="118" name="Google Shape;118;p2"/>
            <p:cNvSpPr/>
            <p:nvPr/>
          </p:nvSpPr>
          <p:spPr>
            <a:xfrm>
              <a:off x="3054558" y="0"/>
              <a:ext cx="1061700" cy="590100"/>
            </a:xfrm>
            <a:prstGeom prst="roundRect">
              <a:avLst>
                <a:gd fmla="val 10000" name="adj"/>
              </a:avLst>
            </a:prstGeom>
            <a:solidFill>
              <a:srgbClr val="70AD47"/>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3071845" y="17287"/>
              <a:ext cx="1027200" cy="55560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None/>
              </a:pPr>
              <a:r>
                <a:rPr b="1" lang="en-IN" sz="900">
                  <a:solidFill>
                    <a:srgbClr val="FFFFFF"/>
                  </a:solidFill>
                  <a:latin typeface="Calibri"/>
                  <a:ea typeface="Calibri"/>
                  <a:cs typeface="Calibri"/>
                  <a:sym typeface="Calibri"/>
                </a:rPr>
                <a:t>Output</a:t>
              </a:r>
              <a:endParaRPr/>
            </a:p>
            <a:p>
              <a:pPr indent="0" lvl="0" marL="0" marR="0" rtl="0" algn="ctr">
                <a:lnSpc>
                  <a:spcPct val="90000"/>
                </a:lnSpc>
                <a:spcBef>
                  <a:spcPts val="315"/>
                </a:spcBef>
                <a:spcAft>
                  <a:spcPts val="0"/>
                </a:spcAft>
                <a:buNone/>
              </a:pPr>
              <a:r>
                <a:rPr lang="en-IN" sz="900">
                  <a:solidFill>
                    <a:srgbClr val="FFFFFF"/>
                  </a:solidFill>
                  <a:latin typeface="Calibri"/>
                  <a:ea typeface="Calibri"/>
                  <a:cs typeface="Calibri"/>
                  <a:sym typeface="Calibri"/>
                </a:rPr>
                <a:t>(Test case is Positive or Negative)</a:t>
              </a:r>
              <a:endParaRPr sz="900">
                <a:solidFill>
                  <a:srgbClr val="FFFFFF"/>
                </a:solidFill>
                <a:latin typeface="Calibri"/>
                <a:ea typeface="Calibri"/>
                <a:cs typeface="Calibri"/>
                <a:sym typeface="Calibri"/>
              </a:endParaRPr>
            </a:p>
          </p:txBody>
        </p:sp>
      </p:grpSp>
      <p:grpSp>
        <p:nvGrpSpPr>
          <p:cNvPr id="120" name="Google Shape;120;p2"/>
          <p:cNvGrpSpPr/>
          <p:nvPr/>
        </p:nvGrpSpPr>
        <p:grpSpPr>
          <a:xfrm>
            <a:off x="71478" y="4813886"/>
            <a:ext cx="1261500" cy="1439596"/>
            <a:chOff x="71478" y="4813886"/>
            <a:chExt cx="1261500" cy="1439596"/>
          </a:xfrm>
        </p:grpSpPr>
        <p:sp>
          <p:nvSpPr>
            <p:cNvPr id="121" name="Google Shape;121;p2"/>
            <p:cNvSpPr/>
            <p:nvPr/>
          </p:nvSpPr>
          <p:spPr>
            <a:xfrm>
              <a:off x="269763" y="4813886"/>
              <a:ext cx="900000" cy="900000"/>
            </a:xfrm>
            <a:prstGeom prst="ellipse">
              <a:avLst/>
            </a:prstGeom>
            <a:blipFill rotWithShape="1">
              <a:blip r:embed="rId4">
                <a:alphaModFix/>
              </a:blip>
              <a:stretch>
                <a:fillRect b="0" l="0" r="0" t="0"/>
              </a:stretch>
            </a:blipFill>
            <a:ln cap="flat" cmpd="sng" w="9525">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7F7F7F"/>
                </a:solidFill>
                <a:latin typeface="Calibri"/>
                <a:ea typeface="Calibri"/>
                <a:cs typeface="Calibri"/>
                <a:sym typeface="Calibri"/>
              </a:endParaRPr>
            </a:p>
          </p:txBody>
        </p:sp>
        <p:sp>
          <p:nvSpPr>
            <p:cNvPr id="122" name="Google Shape;122;p2"/>
            <p:cNvSpPr txBox="1"/>
            <p:nvPr/>
          </p:nvSpPr>
          <p:spPr>
            <a:xfrm>
              <a:off x="71478" y="5822682"/>
              <a:ext cx="1261500" cy="43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rgbClr val="FFFFFF"/>
                  </a:solidFill>
                  <a:latin typeface="Calibri"/>
                  <a:ea typeface="Calibri"/>
                  <a:cs typeface="Calibri"/>
                  <a:sym typeface="Calibri"/>
                </a:rPr>
                <a:t>N Devaraj, Lead Engineer</a:t>
              </a:r>
              <a:endParaRPr/>
            </a:p>
            <a:p>
              <a:pPr indent="0" lvl="0" marL="0" marR="0" rtl="0" algn="ctr">
                <a:spcBef>
                  <a:spcPts val="0"/>
                </a:spcBef>
                <a:spcAft>
                  <a:spcPts val="0"/>
                </a:spcAft>
                <a:buNone/>
              </a:pPr>
              <a:r>
                <a:rPr lang="en-IN" sz="700" u="sng">
                  <a:solidFill>
                    <a:srgbClr val="FFFFFF"/>
                  </a:solidFill>
                  <a:latin typeface="Calibri"/>
                  <a:ea typeface="Calibri"/>
                  <a:cs typeface="Calibri"/>
                  <a:sym typeface="Calibri"/>
                  <a:hlinkClick r:id="rId5">
                    <a:extLst>
                      <a:ext uri="{A12FA001-AC4F-418D-AE19-62706E023703}">
                        <ahyp:hlinkClr val="tx"/>
                      </a:ext>
                    </a:extLst>
                  </a:hlinkClick>
                </a:rPr>
                <a:t>devaraj.n@Samsung.com</a:t>
              </a:r>
              <a:endParaRPr sz="700">
                <a:solidFill>
                  <a:srgbClr val="FFFFFF"/>
                </a:solidFill>
                <a:latin typeface="Calibri"/>
                <a:ea typeface="Calibri"/>
                <a:cs typeface="Calibri"/>
                <a:sym typeface="Calibri"/>
              </a:endParaRPr>
            </a:p>
            <a:p>
              <a:pPr indent="0" lvl="0" marL="0" marR="0" rtl="0" algn="ctr">
                <a:spcBef>
                  <a:spcPts val="0"/>
                </a:spcBef>
                <a:spcAft>
                  <a:spcPts val="0"/>
                </a:spcAft>
                <a:buNone/>
              </a:pPr>
              <a:r>
                <a:rPr lang="en-IN" sz="700">
                  <a:solidFill>
                    <a:srgbClr val="FFFFFF"/>
                  </a:solidFill>
                  <a:latin typeface="Calibri"/>
                  <a:ea typeface="Calibri"/>
                  <a:cs typeface="Calibri"/>
                  <a:sym typeface="Calibri"/>
                </a:rPr>
                <a:t>+91-9663795469</a:t>
              </a:r>
              <a:endParaRPr sz="1100">
                <a:solidFill>
                  <a:srgbClr val="FFFFFF"/>
                </a:solidFill>
                <a:latin typeface="Calibri"/>
                <a:ea typeface="Calibri"/>
                <a:cs typeface="Calibri"/>
                <a:sym typeface="Calibri"/>
              </a:endParaRPr>
            </a:p>
          </p:txBody>
        </p:sp>
      </p:grpSp>
      <p:pic>
        <p:nvPicPr>
          <p:cNvPr id="123" name="Google Shape;123;p2"/>
          <p:cNvPicPr preferRelativeResize="0"/>
          <p:nvPr/>
        </p:nvPicPr>
        <p:blipFill rotWithShape="1">
          <a:blip r:embed="rId6">
            <a:alphaModFix/>
          </a:blip>
          <a:srcRect b="0" l="0" r="0" t="0"/>
          <a:stretch/>
        </p:blipFill>
        <p:spPr>
          <a:xfrm>
            <a:off x="283029" y="4818743"/>
            <a:ext cx="878100" cy="901200"/>
          </a:xfrm>
          <a:prstGeom prst="ellipse">
            <a:avLst/>
          </a:prstGeom>
          <a:noFill/>
          <a:ln>
            <a:noFill/>
          </a:ln>
          <a:effectLst>
            <a:outerShdw blurRad="381000" sx="-80000" rotWithShape="0" dir="5400000" dist="292100" sy="-18000">
              <a:srgbClr val="FFFFFF">
                <a:alpha val="21960"/>
              </a:srgbClr>
            </a:outerShdw>
          </a:effectLst>
        </p:spPr>
      </p:pic>
      <p:pic>
        <p:nvPicPr>
          <p:cNvPr id="124" name="Google Shape;124;p2"/>
          <p:cNvPicPr preferRelativeResize="0"/>
          <p:nvPr/>
        </p:nvPicPr>
        <p:blipFill rotWithShape="1">
          <a:blip r:embed="rId7">
            <a:alphaModFix/>
          </a:blip>
          <a:srcRect b="0" l="0" r="0" t="0"/>
          <a:stretch/>
        </p:blipFill>
        <p:spPr>
          <a:xfrm>
            <a:off x="1438542" y="4855027"/>
            <a:ext cx="927300" cy="900000"/>
          </a:xfrm>
          <a:prstGeom prst="ellipse">
            <a:avLst/>
          </a:prstGeom>
          <a:noFill/>
          <a:ln>
            <a:noFill/>
          </a:ln>
          <a:effectLst>
            <a:outerShdw blurRad="381000" sx="-80000" rotWithShape="0" dir="5400000" dist="292100" sy="-18000">
              <a:srgbClr val="000000">
                <a:alpha val="21960"/>
              </a:srgbClr>
            </a:outerShdw>
          </a:effectLst>
        </p:spPr>
      </p:pic>
      <p:sp>
        <p:nvSpPr>
          <p:cNvPr id="125" name="Google Shape;125;p2"/>
          <p:cNvSpPr txBox="1"/>
          <p:nvPr/>
        </p:nvSpPr>
        <p:spPr>
          <a:xfrm>
            <a:off x="1175786" y="5866590"/>
            <a:ext cx="1412100" cy="43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800">
                <a:solidFill>
                  <a:srgbClr val="FFFFFF"/>
                </a:solidFill>
                <a:latin typeface="Calibri"/>
                <a:ea typeface="Calibri"/>
                <a:cs typeface="Calibri"/>
                <a:sym typeface="Calibri"/>
              </a:rPr>
              <a:t>Anandamay, Sr.Chief Engineer</a:t>
            </a:r>
            <a:endParaRPr sz="800">
              <a:solidFill>
                <a:srgbClr val="FFFFFF"/>
              </a:solidFill>
              <a:latin typeface="Calibri"/>
              <a:ea typeface="Calibri"/>
              <a:cs typeface="Calibri"/>
              <a:sym typeface="Calibri"/>
            </a:endParaRPr>
          </a:p>
          <a:p>
            <a:pPr indent="0" lvl="0" marL="0" marR="0" rtl="0" algn="ctr">
              <a:spcBef>
                <a:spcPts val="0"/>
              </a:spcBef>
              <a:spcAft>
                <a:spcPts val="0"/>
              </a:spcAft>
              <a:buNone/>
            </a:pPr>
            <a:r>
              <a:rPr lang="en-IN" sz="700" u="sng">
                <a:solidFill>
                  <a:srgbClr val="FFFFFF"/>
                </a:solidFill>
                <a:latin typeface="Calibri"/>
                <a:ea typeface="Calibri"/>
                <a:cs typeface="Calibri"/>
                <a:sym typeface="Calibri"/>
                <a:hlinkClick r:id="rId8">
                  <a:extLst>
                    <a:ext uri="{A12FA001-AC4F-418D-AE19-62706E023703}">
                      <ahyp:hlinkClr val="tx"/>
                    </a:ext>
                  </a:extLst>
                </a:hlinkClick>
              </a:rPr>
              <a:t>anandamay.c@Samsung.com</a:t>
            </a:r>
            <a:endParaRPr sz="700">
              <a:solidFill>
                <a:srgbClr val="FFFFFF"/>
              </a:solidFill>
              <a:latin typeface="Calibri"/>
              <a:ea typeface="Calibri"/>
              <a:cs typeface="Calibri"/>
              <a:sym typeface="Calibri"/>
            </a:endParaRPr>
          </a:p>
          <a:p>
            <a:pPr indent="0" lvl="0" marL="0" marR="0" rtl="0" algn="ctr">
              <a:spcBef>
                <a:spcPts val="0"/>
              </a:spcBef>
              <a:spcAft>
                <a:spcPts val="0"/>
              </a:spcAft>
              <a:buNone/>
            </a:pPr>
            <a:r>
              <a:rPr lang="en-IN" sz="700">
                <a:solidFill>
                  <a:srgbClr val="FFFFFF"/>
                </a:solidFill>
                <a:latin typeface="Calibri"/>
                <a:ea typeface="Calibri"/>
                <a:cs typeface="Calibri"/>
                <a:sym typeface="Calibri"/>
              </a:rPr>
              <a:t>+91-7411072266</a:t>
            </a:r>
            <a:endParaRPr sz="1100">
              <a:solidFill>
                <a:srgbClr val="FFFFFF"/>
              </a:solidFill>
              <a:latin typeface="Calibri"/>
              <a:ea typeface="Calibri"/>
              <a:cs typeface="Calibri"/>
              <a:sym typeface="Calibri"/>
            </a:endParaRPr>
          </a:p>
        </p:txBody>
      </p:sp>
      <p:sp>
        <p:nvSpPr>
          <p:cNvPr id="126" name="Google Shape;126;p2"/>
          <p:cNvSpPr/>
          <p:nvPr/>
        </p:nvSpPr>
        <p:spPr>
          <a:xfrm>
            <a:off x="2641112" y="4457343"/>
            <a:ext cx="2286600" cy="2092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000">
                <a:solidFill>
                  <a:srgbClr val="00B0F0"/>
                </a:solidFill>
                <a:latin typeface="Calibri"/>
                <a:ea typeface="Calibri"/>
                <a:cs typeface="Calibri"/>
                <a:sym typeface="Calibri"/>
              </a:rPr>
              <a:t>Additional Documentation:</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https://brightsec.com/blog/unit-testing/</a:t>
            </a:r>
            <a:endParaRPr sz="1000" u="sng">
              <a:solidFill>
                <a:srgbClr val="FFFFFF"/>
              </a:solidFill>
              <a:latin typeface="Calibri"/>
              <a:ea typeface="Calibri"/>
              <a:cs typeface="Calibri"/>
              <a:sym typeface="Calibri"/>
              <a:hlinkClick r:id="rId9">
                <a:extLst>
                  <a:ext uri="{A12FA001-AC4F-418D-AE19-62706E023703}">
                    <ahyp:hlinkClr val="tx"/>
                  </a:ext>
                </a:extLst>
              </a:hlinkClick>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https://www.geeksforgeeks.org/positive-vs-negative-vs-destructive-test-cases/</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https://www.softwaretestinghelp.com/positive-and-negative-test-scenarios/</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https://arxiv.org/pdf/1910.03474.pdf</a:t>
            </a:r>
            <a:endParaRPr/>
          </a:p>
          <a:p>
            <a:pPr indent="-177800" lvl="0" marL="177800" marR="0" rtl="0" algn="l">
              <a:spcBef>
                <a:spcPts val="0"/>
              </a:spcBef>
              <a:spcAft>
                <a:spcPts val="0"/>
              </a:spcAft>
              <a:buClr>
                <a:srgbClr val="FFFFFF"/>
              </a:buClr>
              <a:buSzPts val="1000"/>
              <a:buFont typeface="Arial"/>
              <a:buChar char="•"/>
            </a:pPr>
            <a:r>
              <a:rPr lang="en-IN" sz="1000">
                <a:solidFill>
                  <a:srgbClr val="FFFFFF"/>
                </a:solidFill>
                <a:latin typeface="Calibri"/>
                <a:ea typeface="Calibri"/>
                <a:cs typeface="Calibri"/>
                <a:sym typeface="Calibri"/>
              </a:rPr>
              <a:t>“Text Classification via Large Language Models” - https://arxiv.org/pdf/2305.08377.pdf</a:t>
            </a:r>
            <a:endParaRPr/>
          </a:p>
        </p:txBody>
      </p:sp>
      <p:cxnSp>
        <p:nvCxnSpPr>
          <p:cNvPr id="127" name="Google Shape;127;p2"/>
          <p:cNvCxnSpPr/>
          <p:nvPr/>
        </p:nvCxnSpPr>
        <p:spPr>
          <a:xfrm>
            <a:off x="2539550" y="4869709"/>
            <a:ext cx="0" cy="1917600"/>
          </a:xfrm>
          <a:prstGeom prst="straightConnector1">
            <a:avLst/>
          </a:prstGeom>
          <a:noFill/>
          <a:ln cap="flat" cmpd="sng" w="9525">
            <a:solidFill>
              <a:srgbClr val="D8D8D8"/>
            </a:solidFill>
            <a:prstDash val="solid"/>
            <a:miter lim="800000"/>
            <a:headEnd len="sm" w="sm" type="none"/>
            <a:tailEnd len="sm" w="sm" type="none"/>
          </a:ln>
        </p:spPr>
      </p:cxnSp>
      <p:sp>
        <p:nvSpPr>
          <p:cNvPr id="128" name="Google Shape;128;p2"/>
          <p:cNvSpPr txBox="1"/>
          <p:nvPr/>
        </p:nvSpPr>
        <p:spPr>
          <a:xfrm>
            <a:off x="5290028" y="1360722"/>
            <a:ext cx="6649200" cy="272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rgbClr val="70AD47"/>
                </a:solidFill>
                <a:latin typeface="Calibri"/>
                <a:ea typeface="Calibri"/>
                <a:cs typeface="Calibri"/>
                <a:sym typeface="Calibri"/>
              </a:rPr>
              <a:t>Expectations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Create dataset for Python Language which should consist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function code,</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corresponding test case and </a:t>
            </a:r>
            <a:endParaRPr/>
          </a:p>
          <a:p>
            <a:pPr indent="-228600" lvl="1" marL="685800" marR="0" rtl="0" algn="l">
              <a:spcBef>
                <a:spcPts val="0"/>
              </a:spcBef>
              <a:spcAft>
                <a:spcPts val="0"/>
              </a:spcAft>
              <a:buClr>
                <a:srgbClr val="3F3F3F"/>
              </a:buClr>
              <a:buSzPts val="1100"/>
              <a:buFont typeface="Calibri"/>
              <a:buAutoNum type="arabicPeriod"/>
            </a:pPr>
            <a:r>
              <a:rPr b="0" i="0" lang="en-IN" sz="1100" u="none" cap="none" strike="noStrike">
                <a:solidFill>
                  <a:srgbClr val="3F3F3F"/>
                </a:solidFill>
                <a:latin typeface="Calibri"/>
                <a:ea typeface="Calibri"/>
                <a:cs typeface="Calibri"/>
                <a:sym typeface="Calibri"/>
              </a:rPr>
              <a:t>class of test case (Positive or Negative)</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Augment the dataset to increase the dataset and balance positive and negative class count</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Verification and Validation of dataset classes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Find and Train Suitable Language model/Custom Generative model (BERT/GPT family LLMs) for classification task</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Tune the hyper-parameters to get Accuracy&gt;60% and F1 Score&gt;50%</a:t>
            </a:r>
            <a:endParaRPr/>
          </a:p>
          <a:p>
            <a:pPr indent="0" lvl="0" marL="0" marR="0" rtl="0" algn="l">
              <a:spcBef>
                <a:spcPts val="0"/>
              </a:spcBef>
              <a:spcAft>
                <a:spcPts val="0"/>
              </a:spcAft>
              <a:buNone/>
            </a:pPr>
            <a:r>
              <a:rPr b="1" lang="en-IN" sz="1400">
                <a:solidFill>
                  <a:srgbClr val="70AD47"/>
                </a:solidFill>
                <a:latin typeface="Calibri"/>
                <a:ea typeface="Calibri"/>
                <a:cs typeface="Calibri"/>
                <a:sym typeface="Calibri"/>
              </a:rPr>
              <a:t>Training/ Pre-requisites</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Hands-on Python </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writing test cases for python function</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Deep Learning</a:t>
            </a:r>
            <a:endParaRPr/>
          </a:p>
          <a:p>
            <a:pPr indent="-177800" lvl="0" marL="177800" marR="0" rtl="0" algn="l">
              <a:spcBef>
                <a:spcPts val="0"/>
              </a:spcBef>
              <a:spcAft>
                <a:spcPts val="0"/>
              </a:spcAft>
              <a:buClr>
                <a:srgbClr val="3F3F3F"/>
              </a:buClr>
              <a:buSzPts val="1100"/>
              <a:buFont typeface="Arial"/>
              <a:buChar char="•"/>
            </a:pPr>
            <a:r>
              <a:rPr lang="en-IN" sz="1100">
                <a:solidFill>
                  <a:srgbClr val="3F3F3F"/>
                </a:solidFill>
                <a:latin typeface="Calibri"/>
                <a:ea typeface="Calibri"/>
                <a:cs typeface="Calibri"/>
                <a:sym typeface="Calibri"/>
              </a:rPr>
              <a:t>Knowledge of NLP and Large Language models</a:t>
            </a:r>
            <a:endParaRPr/>
          </a:p>
        </p:txBody>
      </p:sp>
      <p:sp>
        <p:nvSpPr>
          <p:cNvPr id="129" name="Google Shape;129;p2"/>
          <p:cNvSpPr txBox="1"/>
          <p:nvPr/>
        </p:nvSpPr>
        <p:spPr>
          <a:xfrm>
            <a:off x="6730775" y="784238"/>
            <a:ext cx="445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rgbClr val="000000"/>
                </a:solidFill>
                <a:latin typeface="Arial"/>
                <a:ea typeface="Arial"/>
                <a:cs typeface="Arial"/>
                <a:sym typeface="Arial"/>
              </a:rPr>
              <a:t>Work-let expected duration – 6 months</a:t>
            </a:r>
            <a:endParaRPr b="1" sz="1600">
              <a:solidFill>
                <a:srgbClr val="000000"/>
              </a:solidFill>
              <a:latin typeface="Arial"/>
              <a:ea typeface="Arial"/>
              <a:cs typeface="Arial"/>
              <a:sym typeface="Arial"/>
            </a:endParaRPr>
          </a:p>
        </p:txBody>
      </p:sp>
      <p:grpSp>
        <p:nvGrpSpPr>
          <p:cNvPr id="130" name="Google Shape;130;p2"/>
          <p:cNvGrpSpPr/>
          <p:nvPr/>
        </p:nvGrpSpPr>
        <p:grpSpPr>
          <a:xfrm>
            <a:off x="10960600" y="647785"/>
            <a:ext cx="878100" cy="551390"/>
            <a:chOff x="11223089" y="818542"/>
            <a:chExt cx="878100" cy="551390"/>
          </a:xfrm>
        </p:grpSpPr>
        <p:sp>
          <p:nvSpPr>
            <p:cNvPr id="131" name="Google Shape;131;p2"/>
            <p:cNvSpPr/>
            <p:nvPr/>
          </p:nvSpPr>
          <p:spPr>
            <a:xfrm>
              <a:off x="11439162" y="818542"/>
              <a:ext cx="583200" cy="283500"/>
            </a:xfrm>
            <a:prstGeom prst="ellipse">
              <a:avLst/>
            </a:prstGeom>
            <a:solidFill>
              <a:srgbClr val="5B9BD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200">
                  <a:solidFill>
                    <a:srgbClr val="FFFFFF"/>
                  </a:solidFill>
                  <a:latin typeface="Arial"/>
                  <a:ea typeface="Arial"/>
                  <a:cs typeface="Arial"/>
                  <a:sym typeface="Arial"/>
                </a:rPr>
                <a:t>3-5 </a:t>
              </a:r>
              <a:endParaRPr sz="1200">
                <a:solidFill>
                  <a:srgbClr val="FFFFFF"/>
                </a:solidFill>
                <a:latin typeface="Arial"/>
                <a:ea typeface="Arial"/>
                <a:cs typeface="Arial"/>
                <a:sym typeface="Arial"/>
              </a:endParaRPr>
            </a:p>
          </p:txBody>
        </p:sp>
        <p:sp>
          <p:nvSpPr>
            <p:cNvPr id="132" name="Google Shape;132;p2"/>
            <p:cNvSpPr txBox="1"/>
            <p:nvPr/>
          </p:nvSpPr>
          <p:spPr>
            <a:xfrm>
              <a:off x="11223089" y="1093032"/>
              <a:ext cx="8781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200">
                  <a:solidFill>
                    <a:srgbClr val="000000"/>
                  </a:solidFill>
                  <a:latin typeface="Arial"/>
                  <a:ea typeface="Arial"/>
                  <a:cs typeface="Arial"/>
                  <a:sym typeface="Arial"/>
                </a:rPr>
                <a:t>Members</a:t>
              </a:r>
              <a:endParaRPr b="1" sz="1200">
                <a:solidFill>
                  <a:srgbClr val="000000"/>
                </a:solidFill>
                <a:latin typeface="Arial"/>
                <a:ea typeface="Arial"/>
                <a:cs typeface="Arial"/>
                <a:sym typeface="Arial"/>
              </a:endParaRPr>
            </a:p>
          </p:txBody>
        </p:sp>
      </p:grpSp>
      <p:grpSp>
        <p:nvGrpSpPr>
          <p:cNvPr id="133" name="Google Shape;133;p2"/>
          <p:cNvGrpSpPr/>
          <p:nvPr/>
        </p:nvGrpSpPr>
        <p:grpSpPr>
          <a:xfrm>
            <a:off x="5265938" y="4246579"/>
            <a:ext cx="6202305" cy="184752"/>
            <a:chOff x="5984858" y="5681136"/>
            <a:chExt cx="5377410" cy="144000"/>
          </a:xfrm>
        </p:grpSpPr>
        <p:cxnSp>
          <p:nvCxnSpPr>
            <p:cNvPr id="134" name="Google Shape;134;p2"/>
            <p:cNvCxnSpPr/>
            <p:nvPr/>
          </p:nvCxnSpPr>
          <p:spPr>
            <a:xfrm rot="10800000">
              <a:off x="6002733" y="5753103"/>
              <a:ext cx="5317200" cy="0"/>
            </a:xfrm>
            <a:prstGeom prst="straightConnector1">
              <a:avLst/>
            </a:prstGeom>
            <a:noFill/>
            <a:ln cap="flat" cmpd="sng" w="9525">
              <a:solidFill>
                <a:srgbClr val="5B9BD5"/>
              </a:solidFill>
              <a:prstDash val="solid"/>
              <a:miter lim="800000"/>
              <a:headEnd len="sm" w="sm" type="none"/>
              <a:tailEnd len="sm" w="sm" type="none"/>
            </a:ln>
          </p:spPr>
        </p:cxnSp>
        <p:sp>
          <p:nvSpPr>
            <p:cNvPr id="135" name="Google Shape;135;p2"/>
            <p:cNvSpPr/>
            <p:nvPr/>
          </p:nvSpPr>
          <p:spPr>
            <a:xfrm>
              <a:off x="5984858"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6" name="Google Shape;136;p2"/>
            <p:cNvSpPr/>
            <p:nvPr/>
          </p:nvSpPr>
          <p:spPr>
            <a:xfrm>
              <a:off x="7690533"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7" name="Google Shape;137;p2"/>
            <p:cNvSpPr/>
            <p:nvPr/>
          </p:nvSpPr>
          <p:spPr>
            <a:xfrm>
              <a:off x="9454400"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138" name="Google Shape;138;p2"/>
            <p:cNvSpPr/>
            <p:nvPr/>
          </p:nvSpPr>
          <p:spPr>
            <a:xfrm>
              <a:off x="11218268" y="5681136"/>
              <a:ext cx="144000" cy="144000"/>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grpSp>
      <p:sp>
        <p:nvSpPr>
          <p:cNvPr id="139" name="Google Shape;139;p2"/>
          <p:cNvSpPr txBox="1"/>
          <p:nvPr/>
        </p:nvSpPr>
        <p:spPr>
          <a:xfrm>
            <a:off x="5138144" y="4489950"/>
            <a:ext cx="1686900" cy="184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200">
                <a:solidFill>
                  <a:srgbClr val="000000"/>
                </a:solidFill>
                <a:latin typeface="Calibri"/>
                <a:ea typeface="Calibri"/>
                <a:cs typeface="Calibri"/>
                <a:sym typeface="Calibri"/>
              </a:rPr>
              <a:t>Kick Off &lt; 1</a:t>
            </a:r>
            <a:r>
              <a:rPr b="1" baseline="30000" lang="en-IN" sz="1200">
                <a:solidFill>
                  <a:srgbClr val="000000"/>
                </a:solidFill>
                <a:latin typeface="Calibri"/>
                <a:ea typeface="Calibri"/>
                <a:cs typeface="Calibri"/>
                <a:sym typeface="Calibri"/>
              </a:rPr>
              <a:t>st</a:t>
            </a:r>
            <a:r>
              <a:rPr b="1" lang="en-IN" sz="1200">
                <a:solidFill>
                  <a:srgbClr val="000000"/>
                </a:solidFill>
                <a:latin typeface="Calibri"/>
                <a:ea typeface="Calibri"/>
                <a:cs typeface="Calibri"/>
                <a:sym typeface="Calibri"/>
              </a:rPr>
              <a:t>  Month &gt;</a:t>
            </a:r>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Understanding of Function code writing and corresponding Test case classes</a:t>
            </a:r>
            <a:endParaRPr sz="900">
              <a:solidFill>
                <a:srgbClr val="000000"/>
              </a:solidFill>
              <a:latin typeface="Calibri"/>
              <a:ea typeface="Calibri"/>
              <a:cs typeface="Calibri"/>
              <a:sym typeface="Calibri"/>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Understand the NLP Basics like Text Embedding, Tokens, vocabulary, Encode-Decoder, Transformer</a:t>
            </a:r>
            <a:endParaRPr sz="9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200">
              <a:solidFill>
                <a:srgbClr val="000000"/>
              </a:solidFill>
              <a:latin typeface="Calibri"/>
              <a:ea typeface="Calibri"/>
              <a:cs typeface="Calibri"/>
              <a:sym typeface="Calibri"/>
            </a:endParaRPr>
          </a:p>
        </p:txBody>
      </p:sp>
      <p:sp>
        <p:nvSpPr>
          <p:cNvPr id="140" name="Google Shape;140;p2"/>
          <p:cNvSpPr txBox="1"/>
          <p:nvPr/>
        </p:nvSpPr>
        <p:spPr>
          <a:xfrm>
            <a:off x="6730785" y="4460738"/>
            <a:ext cx="1745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a:solidFill>
                  <a:srgbClr val="000000"/>
                </a:solidFill>
                <a:latin typeface="Calibri"/>
                <a:ea typeface="Calibri"/>
                <a:cs typeface="Calibri"/>
                <a:sym typeface="Calibri"/>
              </a:rPr>
              <a:t>Milestone</a:t>
            </a:r>
            <a:r>
              <a:rPr b="1" lang="en-IN" sz="1200">
                <a:solidFill>
                  <a:srgbClr val="000000"/>
                </a:solidFill>
                <a:latin typeface="Calibri"/>
                <a:ea typeface="Calibri"/>
                <a:cs typeface="Calibri"/>
                <a:sym typeface="Calibri"/>
              </a:rPr>
              <a:t> 1 &lt; 2</a:t>
            </a:r>
            <a:r>
              <a:rPr b="1" baseline="30000" lang="en-IN" sz="1200">
                <a:solidFill>
                  <a:srgbClr val="000000"/>
                </a:solidFill>
                <a:latin typeface="Calibri"/>
                <a:ea typeface="Calibri"/>
                <a:cs typeface="Calibri"/>
                <a:sym typeface="Calibri"/>
              </a:rPr>
              <a:t>nd</a:t>
            </a:r>
            <a:r>
              <a:rPr b="1" lang="en-IN" sz="1200">
                <a:solidFill>
                  <a:srgbClr val="000000"/>
                </a:solidFill>
                <a:latin typeface="Calibri"/>
                <a:ea typeface="Calibri"/>
                <a:cs typeface="Calibri"/>
                <a:sym typeface="Calibri"/>
              </a:rPr>
              <a:t> Month &gt;</a:t>
            </a:r>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Open source dataset preparation – Find any open source dataset , Data scraping</a:t>
            </a:r>
            <a:endParaRPr sz="900">
              <a:solidFill>
                <a:srgbClr val="000000"/>
              </a:solidFill>
              <a:latin typeface="Calibri"/>
              <a:ea typeface="Calibri"/>
              <a:cs typeface="Calibri"/>
              <a:sym typeface="Calibri"/>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Create dataset from Open source Language model like ChatGPT, BARD or LLaMA etc.</a:t>
            </a:r>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71450" lvl="0" marL="171450" marR="0" rtl="0" algn="l">
              <a:spcBef>
                <a:spcPts val="0"/>
              </a:spcBef>
              <a:spcAft>
                <a:spcPts val="0"/>
              </a:spcAft>
              <a:buClr>
                <a:srgbClr val="000000"/>
              </a:buClr>
              <a:buSzPts val="900"/>
              <a:buFont typeface="Arial"/>
              <a:buChar char="•"/>
            </a:pPr>
            <a:r>
              <a:rPr lang="en-IN" sz="900">
                <a:solidFill>
                  <a:srgbClr val="000000"/>
                </a:solidFill>
                <a:latin typeface="Calibri"/>
                <a:ea typeface="Calibri"/>
                <a:cs typeface="Calibri"/>
                <a:sym typeface="Calibri"/>
              </a:rPr>
              <a:t>Automating the labelling of test cases</a:t>
            </a:r>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a:p>
            <a:pPr indent="-114300" lvl="0" marL="171450" marR="0" rtl="0" algn="l">
              <a:spcBef>
                <a:spcPts val="0"/>
              </a:spcBef>
              <a:spcAft>
                <a:spcPts val="0"/>
              </a:spcAft>
              <a:buClr>
                <a:srgbClr val="000000"/>
              </a:buClr>
              <a:buSzPts val="900"/>
              <a:buFont typeface="Arial"/>
              <a:buNone/>
            </a:pPr>
            <a:r>
              <a:t/>
            </a:r>
            <a:endParaRPr sz="900">
              <a:solidFill>
                <a:srgbClr val="000000"/>
              </a:solidFill>
              <a:latin typeface="Calibri"/>
              <a:ea typeface="Calibri"/>
              <a:cs typeface="Calibri"/>
              <a:sym typeface="Calibri"/>
            </a:endParaRPr>
          </a:p>
        </p:txBody>
      </p:sp>
      <p:sp>
        <p:nvSpPr>
          <p:cNvPr id="141" name="Google Shape;141;p2"/>
          <p:cNvSpPr txBox="1"/>
          <p:nvPr/>
        </p:nvSpPr>
        <p:spPr>
          <a:xfrm>
            <a:off x="8602404" y="4451923"/>
            <a:ext cx="1721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Milestone 2 &lt; 4th Month &gt;</a:t>
            </a:r>
            <a:endParaRPr/>
          </a:p>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Verification and validation of Dataset  classes</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Split The Dataset into Train, Validation and Test set keeping class balanced</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Develop ML pipeline for text (Function + Test case) classification using Language model like BERT/GPT</a:t>
            </a:r>
            <a:endParaRPr b="0" sz="900" u="none">
              <a:solidFill>
                <a:srgbClr val="000000"/>
              </a:solidFill>
              <a:latin typeface="Calibri"/>
              <a:ea typeface="Calibri"/>
              <a:cs typeface="Calibri"/>
              <a:sym typeface="Calibri"/>
            </a:endParaRPr>
          </a:p>
        </p:txBody>
      </p:sp>
      <p:sp>
        <p:nvSpPr>
          <p:cNvPr id="142" name="Google Shape;142;p2"/>
          <p:cNvSpPr txBox="1"/>
          <p:nvPr/>
        </p:nvSpPr>
        <p:spPr>
          <a:xfrm>
            <a:off x="10508693" y="4422709"/>
            <a:ext cx="1457700" cy="189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Closure &lt; 6th Month &gt;</a:t>
            </a:r>
            <a:endParaRPr/>
          </a:p>
          <a:p>
            <a:pPr indent="0" lvl="0" marL="0" marR="0" rtl="0" algn="l">
              <a:spcBef>
                <a:spcPts val="0"/>
              </a:spcBef>
              <a:spcAft>
                <a:spcPts val="0"/>
              </a:spcAft>
              <a:buNone/>
            </a:pPr>
            <a:r>
              <a:rPr b="1" lang="en-IN" sz="900" u="none">
                <a:solidFill>
                  <a:srgbClr val="000000"/>
                </a:solidFill>
                <a:latin typeface="Calibri"/>
                <a:ea typeface="Calibri"/>
                <a:cs typeface="Calibri"/>
                <a:sym typeface="Calibri"/>
              </a:rPr>
              <a:t>Iterative Tuning of hyper parameters and </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Iterative testing the models and get the best model among experiments</a:t>
            </a:r>
            <a:endParaRPr/>
          </a:p>
          <a:p>
            <a:pPr indent="0" lvl="0" marL="0" marR="0" rtl="0" algn="l">
              <a:spcBef>
                <a:spcPts val="0"/>
              </a:spcBef>
              <a:spcAft>
                <a:spcPts val="0"/>
              </a:spcAft>
              <a:buNone/>
            </a:pPr>
            <a:r>
              <a:t/>
            </a:r>
            <a:endParaRPr b="0" sz="900" u="none">
              <a:solidFill>
                <a:srgbClr val="000000"/>
              </a:solidFill>
              <a:latin typeface="Calibri"/>
              <a:ea typeface="Calibri"/>
              <a:cs typeface="Calibri"/>
              <a:sym typeface="Calibri"/>
            </a:endParaRPr>
          </a:p>
          <a:p>
            <a:pPr indent="0" lvl="0" marL="0" marR="0" rtl="0" algn="l">
              <a:spcBef>
                <a:spcPts val="0"/>
              </a:spcBef>
              <a:spcAft>
                <a:spcPts val="0"/>
              </a:spcAft>
              <a:buNone/>
            </a:pPr>
            <a:r>
              <a:rPr b="0" lang="en-IN" sz="900" u="none">
                <a:solidFill>
                  <a:srgbClr val="000000"/>
                </a:solidFill>
                <a:latin typeface="Calibri"/>
                <a:ea typeface="Calibri"/>
                <a:cs typeface="Calibri"/>
                <a:sym typeface="Calibri"/>
              </a:rPr>
              <a:t>Develop prediction script to run in terminal- Given Function-Test case , It should classify Negative or Positive.</a:t>
            </a:r>
            <a:endParaRPr b="0" sz="900" u="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3"/>
          <p:cNvSpPr txBox="1"/>
          <p:nvPr/>
        </p:nvSpPr>
        <p:spPr>
          <a:xfrm>
            <a:off x="381898" y="53922"/>
            <a:ext cx="94023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Approach / Solution - </a:t>
            </a:r>
            <a:endParaRPr b="1" sz="3200">
              <a:solidFill>
                <a:schemeClr val="dk1"/>
              </a:solidFill>
              <a:latin typeface="Arial"/>
              <a:ea typeface="Arial"/>
              <a:cs typeface="Arial"/>
              <a:sym typeface="Arial"/>
            </a:endParaRPr>
          </a:p>
          <a:p>
            <a:pPr indent="0" lvl="0" marL="0" marR="0" rtl="0" algn="l">
              <a:spcBef>
                <a:spcPts val="0"/>
              </a:spcBef>
              <a:spcAft>
                <a:spcPts val="0"/>
              </a:spcAft>
              <a:buNone/>
            </a:pPr>
            <a:r>
              <a:rPr b="1" lang="en-IN" sz="1600" u="sng">
                <a:solidFill>
                  <a:srgbClr val="0E4094"/>
                </a:solidFill>
                <a:latin typeface="Calibri"/>
                <a:ea typeface="Calibri"/>
                <a:cs typeface="Calibri"/>
                <a:sym typeface="Calibri"/>
              </a:rPr>
              <a:t>Concept Diagram </a:t>
            </a:r>
            <a:r>
              <a:rPr lang="en-IN" sz="1600">
                <a:solidFill>
                  <a:srgbClr val="0E4094"/>
                </a:solidFill>
                <a:latin typeface="Calibri"/>
                <a:ea typeface="Calibri"/>
                <a:cs typeface="Calibri"/>
                <a:sym typeface="Calibri"/>
              </a:rPr>
              <a:t>: Flow chart</a:t>
            </a:r>
            <a:endParaRPr b="1" sz="3200">
              <a:solidFill>
                <a:schemeClr val="dk1"/>
              </a:solidFill>
              <a:latin typeface="Arial"/>
              <a:ea typeface="Arial"/>
              <a:cs typeface="Arial"/>
              <a:sym typeface="Arial"/>
            </a:endParaRPr>
          </a:p>
        </p:txBody>
      </p:sp>
      <p:sp>
        <p:nvSpPr>
          <p:cNvPr id="149" name="Google Shape;149;p3"/>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0" name="Google Shape;150;p3"/>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pic>
        <p:nvPicPr>
          <p:cNvPr id="151" name="Google Shape;151;p3"/>
          <p:cNvPicPr preferRelativeResize="0"/>
          <p:nvPr/>
        </p:nvPicPr>
        <p:blipFill rotWithShape="1">
          <a:blip r:embed="rId4">
            <a:alphaModFix/>
          </a:blip>
          <a:srcRect b="4897" l="0" r="0" t="0"/>
          <a:stretch/>
        </p:blipFill>
        <p:spPr>
          <a:xfrm>
            <a:off x="381900" y="948425"/>
            <a:ext cx="11168424" cy="5660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4"/>
          <p:cNvSpPr txBox="1"/>
          <p:nvPr/>
        </p:nvSpPr>
        <p:spPr>
          <a:xfrm>
            <a:off x="381898" y="53922"/>
            <a:ext cx="9402182"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Dataset(s) Analysis / Description</a:t>
            </a:r>
            <a:endParaRPr b="1" sz="3200">
              <a:solidFill>
                <a:schemeClr val="dk1"/>
              </a:solidFill>
              <a:latin typeface="Arial"/>
              <a:ea typeface="Arial"/>
              <a:cs typeface="Arial"/>
              <a:sym typeface="Arial"/>
            </a:endParaRPr>
          </a:p>
        </p:txBody>
      </p:sp>
      <p:sp>
        <p:nvSpPr>
          <p:cNvPr id="158" name="Google Shape;158;p4"/>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4"/>
          <p:cNvSpPr txBox="1"/>
          <p:nvPr/>
        </p:nvSpPr>
        <p:spPr>
          <a:xfrm>
            <a:off x="0" y="806514"/>
            <a:ext cx="12192000" cy="338700"/>
          </a:xfrm>
          <a:prstGeom prst="rect">
            <a:avLst/>
          </a:prstGeom>
          <a:solidFill>
            <a:srgbClr val="F2F2F2"/>
          </a:solid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Dataset Capture / Preparation / Generation </a:t>
            </a:r>
            <a:r>
              <a:rPr lang="en-IN" sz="1600">
                <a:solidFill>
                  <a:srgbClr val="0E4094"/>
                </a:solidFill>
                <a:latin typeface="Calibri"/>
                <a:ea typeface="Calibri"/>
                <a:cs typeface="Calibri"/>
                <a:sym typeface="Calibri"/>
              </a:rPr>
              <a:t>: </a:t>
            </a:r>
            <a:endParaRPr/>
          </a:p>
        </p:txBody>
      </p:sp>
      <p:sp>
        <p:nvSpPr>
          <p:cNvPr id="160" name="Google Shape;160;p4"/>
          <p:cNvSpPr txBox="1"/>
          <p:nvPr/>
        </p:nvSpPr>
        <p:spPr>
          <a:xfrm>
            <a:off x="1" y="2828862"/>
            <a:ext cx="12192000" cy="338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Dataset Understanding / Analysis </a:t>
            </a:r>
            <a:r>
              <a:rPr lang="en-IN" sz="1600">
                <a:solidFill>
                  <a:srgbClr val="0E4094"/>
                </a:solidFill>
                <a:latin typeface="Calibri"/>
                <a:ea typeface="Calibri"/>
                <a:cs typeface="Calibri"/>
                <a:sym typeface="Calibri"/>
              </a:rPr>
              <a:t>: </a:t>
            </a:r>
            <a:endParaRPr/>
          </a:p>
        </p:txBody>
      </p:sp>
      <p:sp>
        <p:nvSpPr>
          <p:cNvPr id="161" name="Google Shape;161;p4"/>
          <p:cNvSpPr txBox="1"/>
          <p:nvPr/>
        </p:nvSpPr>
        <p:spPr>
          <a:xfrm>
            <a:off x="0" y="4851210"/>
            <a:ext cx="12192000" cy="338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Dataset Pre-Processing / Related Challenges (if any) </a:t>
            </a:r>
            <a:r>
              <a:rPr lang="en-IN" sz="1600">
                <a:solidFill>
                  <a:srgbClr val="0E4094"/>
                </a:solidFill>
                <a:latin typeface="Calibri"/>
                <a:ea typeface="Calibri"/>
                <a:cs typeface="Calibri"/>
                <a:sym typeface="Calibri"/>
              </a:rPr>
              <a:t>: </a:t>
            </a:r>
            <a:endParaRPr/>
          </a:p>
        </p:txBody>
      </p:sp>
      <p:pic>
        <p:nvPicPr>
          <p:cNvPr id="162" name="Google Shape;162;p4"/>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sp>
        <p:nvSpPr>
          <p:cNvPr id="163" name="Google Shape;163;p4"/>
          <p:cNvSpPr txBox="1"/>
          <p:nvPr/>
        </p:nvSpPr>
        <p:spPr>
          <a:xfrm>
            <a:off x="78650" y="1291800"/>
            <a:ext cx="12192000" cy="1470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lang="en-IN">
                <a:solidFill>
                  <a:schemeClr val="dk1"/>
                </a:solidFill>
                <a:latin typeface="Times New Roman"/>
                <a:ea typeface="Times New Roman"/>
                <a:cs typeface="Times New Roman"/>
                <a:sym typeface="Times New Roman"/>
              </a:rPr>
              <a:t>The Python functions in the dataset are taken from </a:t>
            </a:r>
            <a:r>
              <a:rPr b="1" lang="en-IN">
                <a:solidFill>
                  <a:schemeClr val="dk1"/>
                </a:solidFill>
                <a:latin typeface="Times New Roman"/>
                <a:ea typeface="Times New Roman"/>
                <a:cs typeface="Times New Roman"/>
                <a:sym typeface="Times New Roman"/>
              </a:rPr>
              <a:t>mbpp</a:t>
            </a:r>
            <a:r>
              <a:rPr lang="en-IN">
                <a:solidFill>
                  <a:schemeClr val="dk1"/>
                </a:solidFill>
                <a:latin typeface="Times New Roman"/>
                <a:ea typeface="Times New Roman"/>
                <a:cs typeface="Times New Roman"/>
                <a:sym typeface="Times New Roman"/>
              </a:rPr>
              <a:t> dataset </a:t>
            </a:r>
            <a:r>
              <a:rPr lang="en-IN">
                <a:solidFill>
                  <a:schemeClr val="dk1"/>
                </a:solidFill>
                <a:latin typeface="Times New Roman"/>
                <a:ea typeface="Times New Roman"/>
                <a:cs typeface="Times New Roman"/>
                <a:sym typeface="Times New Roman"/>
              </a:rPr>
              <a:t>obtained from Google Dataset Search Platform.</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IN">
                <a:solidFill>
                  <a:schemeClr val="dk1"/>
                </a:solidFill>
                <a:latin typeface="Times New Roman"/>
                <a:ea typeface="Times New Roman"/>
                <a:cs typeface="Times New Roman"/>
                <a:sym typeface="Times New Roman"/>
              </a:rPr>
              <a:t>Link : </a:t>
            </a:r>
            <a:r>
              <a:rPr lang="en-IN" u="sng">
                <a:solidFill>
                  <a:schemeClr val="hlink"/>
                </a:solidFill>
                <a:latin typeface="Times New Roman"/>
                <a:ea typeface="Times New Roman"/>
                <a:cs typeface="Times New Roman"/>
                <a:sym typeface="Times New Roman"/>
                <a:hlinkClick r:id="rId4"/>
              </a:rPr>
              <a:t>https://github.com/google-research/google-research/blob/master/mbpp/mbpp.jsonl</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Preparation of the dataset with Function Name, Test Case statements (assert statements only) , Function description and Positive/Negative(label) as features in the initial phase followed by the inclusion of Function definition column and  slight modifications in the Unit Test case column in the next phases.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For each python function, there are equal number of positive and negative unit test cases  along with their labels (positive / negative) in order to achieve balance in the dataset.</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164" name="Google Shape;164;p4"/>
          <p:cNvSpPr txBox="1"/>
          <p:nvPr/>
        </p:nvSpPr>
        <p:spPr>
          <a:xfrm>
            <a:off x="0" y="3437875"/>
            <a:ext cx="12192000" cy="114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The dataset consists of Non- numeric data (text) where Positive/Negative is the target column.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Calibri"/>
              <a:buChar char="●"/>
            </a:pPr>
            <a:r>
              <a:rPr b="1" lang="en-IN">
                <a:solidFill>
                  <a:schemeClr val="dk1"/>
                </a:solidFill>
                <a:latin typeface="Times New Roman"/>
                <a:ea typeface="Times New Roman"/>
                <a:cs typeface="Times New Roman"/>
                <a:sym typeface="Times New Roman"/>
              </a:rPr>
              <a:t>Function, Function_description, Unit_test_case, Positive/Negative, Function_definition</a:t>
            </a:r>
            <a:r>
              <a:rPr lang="en-I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           are the features present in the dataset.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Equal distribution of Positive and Negative classes in the dataset to prevent imbalance in the dataset.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Each python function has four positive and four </a:t>
            </a:r>
            <a:r>
              <a:rPr lang="en-IN">
                <a:solidFill>
                  <a:schemeClr val="dk1"/>
                </a:solidFill>
                <a:latin typeface="Times New Roman"/>
                <a:ea typeface="Times New Roman"/>
                <a:cs typeface="Times New Roman"/>
                <a:sym typeface="Times New Roman"/>
              </a:rPr>
              <a:t>negative</a:t>
            </a:r>
            <a:r>
              <a:rPr lang="en-IN">
                <a:solidFill>
                  <a:schemeClr val="dk1"/>
                </a:solidFill>
                <a:latin typeface="Times New Roman"/>
                <a:ea typeface="Times New Roman"/>
                <a:cs typeface="Times New Roman"/>
                <a:sym typeface="Times New Roman"/>
              </a:rPr>
              <a:t> unit test cases.</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165" name="Google Shape;165;p4"/>
          <p:cNvSpPr txBox="1"/>
          <p:nvPr/>
        </p:nvSpPr>
        <p:spPr>
          <a:xfrm>
            <a:off x="0" y="5460225"/>
            <a:ext cx="12192000" cy="1143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Handling the missing values by </a:t>
            </a:r>
            <a:r>
              <a:rPr lang="en-IN">
                <a:solidFill>
                  <a:schemeClr val="dk1"/>
                </a:solidFill>
                <a:latin typeface="Times New Roman"/>
                <a:ea typeface="Times New Roman"/>
                <a:cs typeface="Times New Roman"/>
                <a:sym typeface="Times New Roman"/>
              </a:rPr>
              <a:t>replacing it with the mode (frequently occurring one) or removing the entire row/column if the number of missing values in a row/column is proportional.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IN">
                <a:solidFill>
                  <a:schemeClr val="dk1"/>
                </a:solidFill>
                <a:latin typeface="Times New Roman"/>
                <a:ea typeface="Times New Roman"/>
                <a:cs typeface="Times New Roman"/>
                <a:sym typeface="Times New Roman"/>
              </a:rPr>
              <a:t>Initially the dataset had 1 positive test case and  4 negative test case for a function which lead to imbalance . This was rectified by increasing the positive test cases to 4 and decreasing the negative test cases to 4 leading to equal distribution of the two classes. </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66" name="Google Shape;166;p4"/>
          <p:cNvPicPr preferRelativeResize="0"/>
          <p:nvPr/>
        </p:nvPicPr>
        <p:blipFill>
          <a:blip r:embed="rId5">
            <a:alphaModFix/>
          </a:blip>
          <a:stretch>
            <a:fillRect/>
          </a:stretch>
        </p:blipFill>
        <p:spPr>
          <a:xfrm>
            <a:off x="8000063" y="3479763"/>
            <a:ext cx="2752725" cy="1381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p:nvPr/>
        </p:nvSpPr>
        <p:spPr>
          <a:xfrm>
            <a:off x="1" y="105045"/>
            <a:ext cx="169332" cy="482531"/>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5"/>
          <p:cNvSpPr txBox="1"/>
          <p:nvPr/>
        </p:nvSpPr>
        <p:spPr>
          <a:xfrm>
            <a:off x="381923" y="-3"/>
            <a:ext cx="9402300" cy="1077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Experimental Results / Simulations / Observations</a:t>
            </a:r>
            <a:endParaRPr b="1" sz="3200">
              <a:solidFill>
                <a:schemeClr val="dk1"/>
              </a:solidFill>
              <a:latin typeface="Arial"/>
              <a:ea typeface="Arial"/>
              <a:cs typeface="Arial"/>
              <a:sym typeface="Arial"/>
            </a:endParaRPr>
          </a:p>
        </p:txBody>
      </p:sp>
      <p:sp>
        <p:nvSpPr>
          <p:cNvPr id="173" name="Google Shape;173;p5"/>
          <p:cNvSpPr/>
          <p:nvPr/>
        </p:nvSpPr>
        <p:spPr>
          <a:xfrm>
            <a:off x="237966" y="105045"/>
            <a:ext cx="75300" cy="482531"/>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5"/>
          <p:cNvSpPr txBox="1"/>
          <p:nvPr/>
        </p:nvSpPr>
        <p:spPr>
          <a:xfrm>
            <a:off x="1" y="1038514"/>
            <a:ext cx="12192000" cy="3387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t" bIns="45700" lIns="91425" spcFirstLastPara="1" rIns="91425" wrap="square" tIns="45700">
            <a:spAutoFit/>
          </a:bodyPr>
          <a:lstStyle/>
          <a:p>
            <a:pPr indent="-285750" lvl="0" marL="285750" marR="0" rtl="0" algn="just">
              <a:spcBef>
                <a:spcPts val="0"/>
              </a:spcBef>
              <a:spcAft>
                <a:spcPts val="0"/>
              </a:spcAft>
              <a:buClr>
                <a:srgbClr val="0E4094"/>
              </a:buClr>
              <a:buSzPts val="1600"/>
              <a:buFont typeface="Arial"/>
              <a:buChar char="•"/>
            </a:pPr>
            <a:r>
              <a:rPr b="1" lang="en-IN" sz="1600" u="sng">
                <a:solidFill>
                  <a:srgbClr val="0E4094"/>
                </a:solidFill>
                <a:latin typeface="Calibri"/>
                <a:ea typeface="Calibri"/>
                <a:cs typeface="Calibri"/>
                <a:sym typeface="Calibri"/>
              </a:rPr>
              <a:t>Results  </a:t>
            </a:r>
            <a:r>
              <a:rPr lang="en-IN" sz="1600">
                <a:solidFill>
                  <a:srgbClr val="0E4094"/>
                </a:solidFill>
                <a:latin typeface="Calibri"/>
                <a:ea typeface="Calibri"/>
                <a:cs typeface="Calibri"/>
                <a:sym typeface="Calibri"/>
              </a:rPr>
              <a:t>: </a:t>
            </a:r>
            <a:endParaRPr/>
          </a:p>
        </p:txBody>
      </p:sp>
      <p:pic>
        <p:nvPicPr>
          <p:cNvPr id="175" name="Google Shape;175;p5"/>
          <p:cNvPicPr preferRelativeResize="0"/>
          <p:nvPr/>
        </p:nvPicPr>
        <p:blipFill rotWithShape="1">
          <a:blip r:embed="rId3">
            <a:alphaModFix/>
          </a:blip>
          <a:srcRect b="26841" l="4529" r="4174" t="20267"/>
          <a:stretch/>
        </p:blipFill>
        <p:spPr>
          <a:xfrm>
            <a:off x="10942081" y="105045"/>
            <a:ext cx="1249918" cy="474910"/>
          </a:xfrm>
          <a:prstGeom prst="rect">
            <a:avLst/>
          </a:prstGeom>
          <a:noFill/>
          <a:ln>
            <a:noFill/>
          </a:ln>
        </p:spPr>
      </p:pic>
      <p:pic>
        <p:nvPicPr>
          <p:cNvPr id="176" name="Google Shape;176;p5"/>
          <p:cNvPicPr preferRelativeResize="0"/>
          <p:nvPr/>
        </p:nvPicPr>
        <p:blipFill>
          <a:blip r:embed="rId4">
            <a:alphaModFix/>
          </a:blip>
          <a:stretch>
            <a:fillRect/>
          </a:stretch>
        </p:blipFill>
        <p:spPr>
          <a:xfrm>
            <a:off x="244513" y="2115825"/>
            <a:ext cx="11702976" cy="4445772"/>
          </a:xfrm>
          <a:prstGeom prst="rect">
            <a:avLst/>
          </a:prstGeom>
          <a:noFill/>
          <a:ln>
            <a:noFill/>
          </a:ln>
        </p:spPr>
      </p:pic>
      <p:sp>
        <p:nvSpPr>
          <p:cNvPr id="177" name="Google Shape;177;p5"/>
          <p:cNvSpPr txBox="1"/>
          <p:nvPr/>
        </p:nvSpPr>
        <p:spPr>
          <a:xfrm>
            <a:off x="244500" y="1561725"/>
            <a:ext cx="691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solidFill>
                  <a:schemeClr val="dk1"/>
                </a:solidFill>
                <a:latin typeface="Times New Roman"/>
                <a:ea typeface="Times New Roman"/>
                <a:cs typeface="Times New Roman"/>
                <a:sym typeface="Times New Roman"/>
              </a:rPr>
              <a:t>Plot for Accuracy and Loss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6ce9ff42dc_1_10"/>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g26ce9ff42dc_1_10"/>
          <p:cNvSpPr txBox="1"/>
          <p:nvPr/>
        </p:nvSpPr>
        <p:spPr>
          <a:xfrm>
            <a:off x="381925" y="0"/>
            <a:ext cx="10560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Experimental Results / Simulations / Observations</a:t>
            </a:r>
            <a:endParaRPr b="1" sz="3200">
              <a:solidFill>
                <a:schemeClr val="dk1"/>
              </a:solidFill>
              <a:latin typeface="Arial"/>
              <a:ea typeface="Arial"/>
              <a:cs typeface="Arial"/>
              <a:sym typeface="Arial"/>
            </a:endParaRPr>
          </a:p>
        </p:txBody>
      </p:sp>
      <p:sp>
        <p:nvSpPr>
          <p:cNvPr id="184" name="Google Shape;184;g26ce9ff42dc_1_10"/>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85" name="Google Shape;185;g26ce9ff42dc_1_10"/>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pic>
        <p:nvPicPr>
          <p:cNvPr id="186" name="Google Shape;186;g26ce9ff42dc_1_10"/>
          <p:cNvPicPr preferRelativeResize="0"/>
          <p:nvPr/>
        </p:nvPicPr>
        <p:blipFill>
          <a:blip r:embed="rId4">
            <a:alphaModFix/>
          </a:blip>
          <a:stretch>
            <a:fillRect/>
          </a:stretch>
        </p:blipFill>
        <p:spPr>
          <a:xfrm>
            <a:off x="1027163" y="587450"/>
            <a:ext cx="6947874" cy="6136375"/>
          </a:xfrm>
          <a:prstGeom prst="rect">
            <a:avLst/>
          </a:prstGeom>
          <a:noFill/>
          <a:ln>
            <a:noFill/>
          </a:ln>
        </p:spPr>
      </p:pic>
      <p:sp>
        <p:nvSpPr>
          <p:cNvPr id="187" name="Google Shape;187;g26ce9ff42dc_1_10"/>
          <p:cNvSpPr txBox="1"/>
          <p:nvPr/>
        </p:nvSpPr>
        <p:spPr>
          <a:xfrm>
            <a:off x="8748875" y="3188400"/>
            <a:ext cx="40458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IN" sz="2400">
                <a:solidFill>
                  <a:srgbClr val="000000"/>
                </a:solidFill>
                <a:latin typeface="Times New Roman"/>
                <a:ea typeface="Times New Roman"/>
                <a:cs typeface="Times New Roman"/>
                <a:sym typeface="Times New Roman"/>
              </a:rPr>
              <a:t>Predictions for </a:t>
            </a:r>
            <a:endParaRPr b="1" sz="2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IN" sz="2400">
                <a:solidFill>
                  <a:srgbClr val="000000"/>
                </a:solidFill>
                <a:latin typeface="Times New Roman"/>
                <a:ea typeface="Times New Roman"/>
                <a:cs typeface="Times New Roman"/>
                <a:sym typeface="Times New Roman"/>
              </a:rPr>
              <a:t>the test dataset </a:t>
            </a:r>
            <a:endParaRPr b="1" sz="24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6ce9ff42dc_1_23"/>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g26ce9ff42dc_1_23"/>
          <p:cNvSpPr txBox="1"/>
          <p:nvPr/>
        </p:nvSpPr>
        <p:spPr>
          <a:xfrm>
            <a:off x="381925" y="0"/>
            <a:ext cx="10560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Experimental Results / Simulations / Observations</a:t>
            </a:r>
            <a:endParaRPr b="1" sz="3200">
              <a:solidFill>
                <a:schemeClr val="dk1"/>
              </a:solidFill>
              <a:latin typeface="Arial"/>
              <a:ea typeface="Arial"/>
              <a:cs typeface="Arial"/>
              <a:sym typeface="Arial"/>
            </a:endParaRPr>
          </a:p>
        </p:txBody>
      </p:sp>
      <p:sp>
        <p:nvSpPr>
          <p:cNvPr id="194" name="Google Shape;194;g26ce9ff42dc_1_23"/>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5" name="Google Shape;195;g26ce9ff42dc_1_23"/>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pic>
        <p:nvPicPr>
          <p:cNvPr id="196" name="Google Shape;196;g26ce9ff42dc_1_23"/>
          <p:cNvPicPr preferRelativeResize="0"/>
          <p:nvPr/>
        </p:nvPicPr>
        <p:blipFill rotWithShape="1">
          <a:blip r:embed="rId4">
            <a:alphaModFix/>
          </a:blip>
          <a:srcRect b="20259" l="0" r="0" t="11063"/>
          <a:stretch/>
        </p:blipFill>
        <p:spPr>
          <a:xfrm>
            <a:off x="207013" y="1229700"/>
            <a:ext cx="11777976" cy="455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c80924e176_0_7"/>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g2c80924e176_0_7"/>
          <p:cNvSpPr txBox="1"/>
          <p:nvPr/>
        </p:nvSpPr>
        <p:spPr>
          <a:xfrm>
            <a:off x="381925" y="0"/>
            <a:ext cx="10560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Experimental Results / Simulations / Observations</a:t>
            </a:r>
            <a:endParaRPr b="1" sz="3200">
              <a:solidFill>
                <a:schemeClr val="dk1"/>
              </a:solidFill>
              <a:latin typeface="Arial"/>
              <a:ea typeface="Arial"/>
              <a:cs typeface="Arial"/>
              <a:sym typeface="Arial"/>
            </a:endParaRPr>
          </a:p>
        </p:txBody>
      </p:sp>
      <p:sp>
        <p:nvSpPr>
          <p:cNvPr id="203" name="Google Shape;203;g2c80924e176_0_7"/>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4" name="Google Shape;204;g2c80924e176_0_7"/>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pic>
        <p:nvPicPr>
          <p:cNvPr id="205" name="Google Shape;205;g2c80924e176_0_7"/>
          <p:cNvPicPr preferRelativeResize="0"/>
          <p:nvPr/>
        </p:nvPicPr>
        <p:blipFill>
          <a:blip r:embed="rId4">
            <a:alphaModFix/>
          </a:blip>
          <a:stretch>
            <a:fillRect/>
          </a:stretch>
        </p:blipFill>
        <p:spPr>
          <a:xfrm>
            <a:off x="1315225" y="747025"/>
            <a:ext cx="9707750" cy="4913800"/>
          </a:xfrm>
          <a:prstGeom prst="rect">
            <a:avLst/>
          </a:prstGeom>
          <a:noFill/>
          <a:ln>
            <a:noFill/>
          </a:ln>
        </p:spPr>
      </p:pic>
      <p:pic>
        <p:nvPicPr>
          <p:cNvPr id="206" name="Google Shape;206;g2c80924e176_0_7"/>
          <p:cNvPicPr preferRelativeResize="0"/>
          <p:nvPr/>
        </p:nvPicPr>
        <p:blipFill>
          <a:blip r:embed="rId5">
            <a:alphaModFix/>
          </a:blip>
          <a:stretch>
            <a:fillRect/>
          </a:stretch>
        </p:blipFill>
        <p:spPr>
          <a:xfrm>
            <a:off x="2596975" y="5880900"/>
            <a:ext cx="6539007" cy="47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c80924e176_0_17"/>
          <p:cNvSpPr/>
          <p:nvPr/>
        </p:nvSpPr>
        <p:spPr>
          <a:xfrm>
            <a:off x="1" y="105045"/>
            <a:ext cx="169200" cy="482400"/>
          </a:xfrm>
          <a:prstGeom prst="rect">
            <a:avLst/>
          </a:prstGeom>
          <a:solidFill>
            <a:srgbClr val="0E409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g2c80924e176_0_17"/>
          <p:cNvSpPr txBox="1"/>
          <p:nvPr/>
        </p:nvSpPr>
        <p:spPr>
          <a:xfrm>
            <a:off x="381925" y="0"/>
            <a:ext cx="10560300" cy="585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Arial"/>
                <a:ea typeface="Arial"/>
                <a:cs typeface="Arial"/>
                <a:sym typeface="Arial"/>
              </a:rPr>
              <a:t>Experimental Results / Simulations / Observations</a:t>
            </a:r>
            <a:endParaRPr b="1" sz="3200">
              <a:solidFill>
                <a:schemeClr val="dk1"/>
              </a:solidFill>
              <a:latin typeface="Arial"/>
              <a:ea typeface="Arial"/>
              <a:cs typeface="Arial"/>
              <a:sym typeface="Arial"/>
            </a:endParaRPr>
          </a:p>
        </p:txBody>
      </p:sp>
      <p:sp>
        <p:nvSpPr>
          <p:cNvPr id="213" name="Google Shape;213;g2c80924e176_0_17"/>
          <p:cNvSpPr/>
          <p:nvPr/>
        </p:nvSpPr>
        <p:spPr>
          <a:xfrm>
            <a:off x="237966" y="105045"/>
            <a:ext cx="75300" cy="4824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4" name="Google Shape;214;g2c80924e176_0_17"/>
          <p:cNvPicPr preferRelativeResize="0"/>
          <p:nvPr/>
        </p:nvPicPr>
        <p:blipFill rotWithShape="1">
          <a:blip r:embed="rId3">
            <a:alphaModFix/>
          </a:blip>
          <a:srcRect b="26841" l="4528" r="4172" t="20267"/>
          <a:stretch/>
        </p:blipFill>
        <p:spPr>
          <a:xfrm>
            <a:off x="10942081" y="105045"/>
            <a:ext cx="1249918" cy="474910"/>
          </a:xfrm>
          <a:prstGeom prst="rect">
            <a:avLst/>
          </a:prstGeom>
          <a:noFill/>
          <a:ln>
            <a:noFill/>
          </a:ln>
        </p:spPr>
      </p:pic>
      <p:pic>
        <p:nvPicPr>
          <p:cNvPr id="215" name="Google Shape;215;g2c80924e176_0_17"/>
          <p:cNvPicPr preferRelativeResize="0"/>
          <p:nvPr/>
        </p:nvPicPr>
        <p:blipFill>
          <a:blip r:embed="rId4">
            <a:alphaModFix/>
          </a:blip>
          <a:stretch>
            <a:fillRect/>
          </a:stretch>
        </p:blipFill>
        <p:spPr>
          <a:xfrm>
            <a:off x="255375" y="813538"/>
            <a:ext cx="11681225" cy="5230925"/>
          </a:xfrm>
          <a:prstGeom prst="rect">
            <a:avLst/>
          </a:prstGeom>
          <a:noFill/>
          <a:ln>
            <a:noFill/>
          </a:ln>
        </p:spPr>
      </p:pic>
      <p:pic>
        <p:nvPicPr>
          <p:cNvPr id="216" name="Google Shape;216;g2c80924e176_0_17"/>
          <p:cNvPicPr preferRelativeResize="0"/>
          <p:nvPr/>
        </p:nvPicPr>
        <p:blipFill>
          <a:blip r:embed="rId5">
            <a:alphaModFix/>
          </a:blip>
          <a:stretch>
            <a:fillRect/>
          </a:stretch>
        </p:blipFill>
        <p:spPr>
          <a:xfrm>
            <a:off x="2434200" y="6159325"/>
            <a:ext cx="6779676" cy="48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2019-07-24T12:22:39Z</dcterms:created>
  <dc:creator>Saad Hashmi/Tech Mgmt /SRI-Bangalore/Professional/삼성전자</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