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62" r:id="rId4"/>
    <p:sldId id="286" r:id="rId5"/>
    <p:sldId id="287" r:id="rId6"/>
    <p:sldId id="263" r:id="rId7"/>
    <p:sldId id="264" r:id="rId8"/>
    <p:sldId id="266" r:id="rId9"/>
    <p:sldId id="267" r:id="rId10"/>
    <p:sldId id="268" r:id="rId11"/>
    <p:sldId id="288" r:id="rId12"/>
    <p:sldId id="271" r:id="rId13"/>
    <p:sldId id="272" r:id="rId14"/>
    <p:sldId id="273" r:id="rId15"/>
    <p:sldId id="274" r:id="rId16"/>
    <p:sldId id="277" r:id="rId17"/>
    <p:sldId id="278" r:id="rId18"/>
    <p:sldId id="280" r:id="rId19"/>
    <p:sldId id="281" r:id="rId20"/>
    <p:sldId id="283" r:id="rId21"/>
    <p:sldId id="284"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8" d="100"/>
          <a:sy n="78" d="100"/>
        </p:scale>
        <p:origin x="3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0917D9FF-8D17-4291-9B0D-2C453AD6FAA5}" type="datetimeFigureOut">
              <a:rPr lang="en-IN" smtClean="0"/>
              <a:t>11-10-2023</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DEB0778-FFB6-4822-A34B-7403C6629E96}" type="slidenum">
              <a:rPr lang="en-IN" smtClean="0"/>
              <a:t>‹#›</a:t>
            </a:fld>
            <a:endParaRPr lang="en-IN"/>
          </a:p>
        </p:txBody>
      </p:sp>
    </p:spTree>
    <p:extLst>
      <p:ext uri="{BB962C8B-B14F-4D97-AF65-F5344CB8AC3E}">
        <p14:creationId xmlns:p14="http://schemas.microsoft.com/office/powerpoint/2010/main" val="42649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17D9FF-8D17-4291-9B0D-2C453AD6FAA5}"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EB0778-FFB6-4822-A34B-7403C6629E96}" type="slidenum">
              <a:rPr lang="en-IN" smtClean="0"/>
              <a:t>‹#›</a:t>
            </a:fld>
            <a:endParaRPr lang="en-IN"/>
          </a:p>
        </p:txBody>
      </p:sp>
    </p:spTree>
    <p:extLst>
      <p:ext uri="{BB962C8B-B14F-4D97-AF65-F5344CB8AC3E}">
        <p14:creationId xmlns:p14="http://schemas.microsoft.com/office/powerpoint/2010/main" val="336430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17D9FF-8D17-4291-9B0D-2C453AD6FAA5}"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EB0778-FFB6-4822-A34B-7403C6629E96}" type="slidenum">
              <a:rPr lang="en-IN" smtClean="0"/>
              <a:t>‹#›</a:t>
            </a:fld>
            <a:endParaRPr lang="en-IN"/>
          </a:p>
        </p:txBody>
      </p:sp>
    </p:spTree>
    <p:extLst>
      <p:ext uri="{BB962C8B-B14F-4D97-AF65-F5344CB8AC3E}">
        <p14:creationId xmlns:p14="http://schemas.microsoft.com/office/powerpoint/2010/main" val="2430663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17D9FF-8D17-4291-9B0D-2C453AD6FAA5}"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EB0778-FFB6-4822-A34B-7403C6629E96}" type="slidenum">
              <a:rPr lang="en-IN" smtClean="0"/>
              <a:t>‹#›</a:t>
            </a:fld>
            <a:endParaRPr lang="en-IN"/>
          </a:p>
        </p:txBody>
      </p:sp>
    </p:spTree>
    <p:extLst>
      <p:ext uri="{BB962C8B-B14F-4D97-AF65-F5344CB8AC3E}">
        <p14:creationId xmlns:p14="http://schemas.microsoft.com/office/powerpoint/2010/main" val="2230195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7D9FF-8D17-4291-9B0D-2C453AD6FAA5}"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EB0778-FFB6-4822-A34B-7403C6629E96}" type="slidenum">
              <a:rPr lang="en-IN" smtClean="0"/>
              <a:t>‹#›</a:t>
            </a:fld>
            <a:endParaRPr lang="en-IN"/>
          </a:p>
        </p:txBody>
      </p:sp>
    </p:spTree>
    <p:extLst>
      <p:ext uri="{BB962C8B-B14F-4D97-AF65-F5344CB8AC3E}">
        <p14:creationId xmlns:p14="http://schemas.microsoft.com/office/powerpoint/2010/main" val="3308758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17D9FF-8D17-4291-9B0D-2C453AD6FAA5}"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EB0778-FFB6-4822-A34B-7403C6629E96}" type="slidenum">
              <a:rPr lang="en-IN" smtClean="0"/>
              <a:t>‹#›</a:t>
            </a:fld>
            <a:endParaRPr lang="en-IN"/>
          </a:p>
        </p:txBody>
      </p:sp>
    </p:spTree>
    <p:extLst>
      <p:ext uri="{BB962C8B-B14F-4D97-AF65-F5344CB8AC3E}">
        <p14:creationId xmlns:p14="http://schemas.microsoft.com/office/powerpoint/2010/main" val="293839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17D9FF-8D17-4291-9B0D-2C453AD6FAA5}"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EB0778-FFB6-4822-A34B-7403C6629E96}" type="slidenum">
              <a:rPr lang="en-IN" smtClean="0"/>
              <a:t>‹#›</a:t>
            </a:fld>
            <a:endParaRPr lang="en-IN"/>
          </a:p>
        </p:txBody>
      </p:sp>
    </p:spTree>
    <p:extLst>
      <p:ext uri="{BB962C8B-B14F-4D97-AF65-F5344CB8AC3E}">
        <p14:creationId xmlns:p14="http://schemas.microsoft.com/office/powerpoint/2010/main" val="1525019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7D9FF-8D17-4291-9B0D-2C453AD6FAA5}"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B0778-FFB6-4822-A34B-7403C6629E96}" type="slidenum">
              <a:rPr lang="en-IN" smtClean="0"/>
              <a:t>‹#›</a:t>
            </a:fld>
            <a:endParaRPr lang="en-IN"/>
          </a:p>
        </p:txBody>
      </p:sp>
    </p:spTree>
    <p:extLst>
      <p:ext uri="{BB962C8B-B14F-4D97-AF65-F5344CB8AC3E}">
        <p14:creationId xmlns:p14="http://schemas.microsoft.com/office/powerpoint/2010/main" val="3710267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7D9FF-8D17-4291-9B0D-2C453AD6FAA5}"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EB0778-FFB6-4822-A34B-7403C6629E96}" type="slidenum">
              <a:rPr lang="en-IN" smtClean="0"/>
              <a:t>‹#›</a:t>
            </a:fld>
            <a:endParaRPr lang="en-IN"/>
          </a:p>
        </p:txBody>
      </p:sp>
    </p:spTree>
    <p:extLst>
      <p:ext uri="{BB962C8B-B14F-4D97-AF65-F5344CB8AC3E}">
        <p14:creationId xmlns:p14="http://schemas.microsoft.com/office/powerpoint/2010/main" val="351399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7D9FF-8D17-4291-9B0D-2C453AD6FAA5}" type="datetimeFigureOut">
              <a:rPr lang="en-IN" smtClean="0"/>
              <a:t>11-10-2023</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EDEB0778-FFB6-4822-A34B-7403C6629E96}" type="slidenum">
              <a:rPr lang="en-IN" smtClean="0"/>
              <a:t>‹#›</a:t>
            </a:fld>
            <a:endParaRPr lang="en-IN"/>
          </a:p>
        </p:txBody>
      </p:sp>
    </p:spTree>
    <p:extLst>
      <p:ext uri="{BB962C8B-B14F-4D97-AF65-F5344CB8AC3E}">
        <p14:creationId xmlns:p14="http://schemas.microsoft.com/office/powerpoint/2010/main" val="249145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7D9FF-8D17-4291-9B0D-2C453AD6FAA5}" type="datetimeFigureOut">
              <a:rPr lang="en-IN" smtClean="0"/>
              <a:t>11-10-2023</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EB0778-FFB6-4822-A34B-7403C6629E96}" type="slidenum">
              <a:rPr lang="en-IN" smtClean="0"/>
              <a:t>‹#›</a:t>
            </a:fld>
            <a:endParaRPr lang="en-IN"/>
          </a:p>
        </p:txBody>
      </p:sp>
    </p:spTree>
    <p:extLst>
      <p:ext uri="{BB962C8B-B14F-4D97-AF65-F5344CB8AC3E}">
        <p14:creationId xmlns:p14="http://schemas.microsoft.com/office/powerpoint/2010/main" val="171922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17D9FF-8D17-4291-9B0D-2C453AD6FAA5}"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B0778-FFB6-4822-A34B-7403C6629E96}" type="slidenum">
              <a:rPr lang="en-IN" smtClean="0"/>
              <a:t>‹#›</a:t>
            </a:fld>
            <a:endParaRPr lang="en-IN"/>
          </a:p>
        </p:txBody>
      </p:sp>
    </p:spTree>
    <p:extLst>
      <p:ext uri="{BB962C8B-B14F-4D97-AF65-F5344CB8AC3E}">
        <p14:creationId xmlns:p14="http://schemas.microsoft.com/office/powerpoint/2010/main" val="424900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17D9FF-8D17-4291-9B0D-2C453AD6FAA5}"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EB0778-FFB6-4822-A34B-7403C6629E96}" type="slidenum">
              <a:rPr lang="en-IN" smtClean="0"/>
              <a:t>‹#›</a:t>
            </a:fld>
            <a:endParaRPr lang="en-IN"/>
          </a:p>
        </p:txBody>
      </p:sp>
    </p:spTree>
    <p:extLst>
      <p:ext uri="{BB962C8B-B14F-4D97-AF65-F5344CB8AC3E}">
        <p14:creationId xmlns:p14="http://schemas.microsoft.com/office/powerpoint/2010/main" val="335402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17D9FF-8D17-4291-9B0D-2C453AD6FAA5}"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EB0778-FFB6-4822-A34B-7403C6629E96}" type="slidenum">
              <a:rPr lang="en-IN" smtClean="0"/>
              <a:t>‹#›</a:t>
            </a:fld>
            <a:endParaRPr lang="en-IN"/>
          </a:p>
        </p:txBody>
      </p:sp>
    </p:spTree>
    <p:extLst>
      <p:ext uri="{BB962C8B-B14F-4D97-AF65-F5344CB8AC3E}">
        <p14:creationId xmlns:p14="http://schemas.microsoft.com/office/powerpoint/2010/main" val="1519894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7D9FF-8D17-4291-9B0D-2C453AD6FAA5}"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DEB0778-FFB6-4822-A34B-7403C6629E96}" type="slidenum">
              <a:rPr lang="en-IN" smtClean="0"/>
              <a:t>‹#›</a:t>
            </a:fld>
            <a:endParaRPr lang="en-IN"/>
          </a:p>
        </p:txBody>
      </p:sp>
    </p:spTree>
    <p:extLst>
      <p:ext uri="{BB962C8B-B14F-4D97-AF65-F5344CB8AC3E}">
        <p14:creationId xmlns:p14="http://schemas.microsoft.com/office/powerpoint/2010/main" val="353166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17D9FF-8D17-4291-9B0D-2C453AD6FAA5}"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EB0778-FFB6-4822-A34B-7403C6629E96}" type="slidenum">
              <a:rPr lang="en-IN" smtClean="0"/>
              <a:t>‹#›</a:t>
            </a:fld>
            <a:endParaRPr lang="en-IN"/>
          </a:p>
        </p:txBody>
      </p:sp>
    </p:spTree>
    <p:extLst>
      <p:ext uri="{BB962C8B-B14F-4D97-AF65-F5344CB8AC3E}">
        <p14:creationId xmlns:p14="http://schemas.microsoft.com/office/powerpoint/2010/main" val="987065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17D9FF-8D17-4291-9B0D-2C453AD6FAA5}"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EB0778-FFB6-4822-A34B-7403C6629E96}" type="slidenum">
              <a:rPr lang="en-IN" smtClean="0"/>
              <a:t>‹#›</a:t>
            </a:fld>
            <a:endParaRPr lang="en-IN"/>
          </a:p>
        </p:txBody>
      </p:sp>
    </p:spTree>
    <p:extLst>
      <p:ext uri="{BB962C8B-B14F-4D97-AF65-F5344CB8AC3E}">
        <p14:creationId xmlns:p14="http://schemas.microsoft.com/office/powerpoint/2010/main" val="58852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0917D9FF-8D17-4291-9B0D-2C453AD6FAA5}" type="datetimeFigureOut">
              <a:rPr lang="en-IN" smtClean="0"/>
              <a:t>11-10-2023</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DEB0778-FFB6-4822-A34B-7403C6629E96}" type="slidenum">
              <a:rPr lang="en-IN" smtClean="0"/>
              <a:t>‹#›</a:t>
            </a:fld>
            <a:endParaRPr lang="en-IN"/>
          </a:p>
        </p:txBody>
      </p:sp>
    </p:spTree>
    <p:extLst>
      <p:ext uri="{BB962C8B-B14F-4D97-AF65-F5344CB8AC3E}">
        <p14:creationId xmlns:p14="http://schemas.microsoft.com/office/powerpoint/2010/main" val="1201841139"/>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2873" y="1061765"/>
            <a:ext cx="8825658" cy="1152350"/>
          </a:xfrm>
        </p:spPr>
        <p:txBody>
          <a:bodyPr/>
          <a:lstStyle/>
          <a:p>
            <a:r>
              <a:rPr lang="en-US" dirty="0"/>
              <a:t>APPLIED DATA SCIENCE</a:t>
            </a:r>
            <a:endParaRPr lang="en-IN" dirty="0"/>
          </a:p>
        </p:txBody>
      </p:sp>
      <p:sp>
        <p:nvSpPr>
          <p:cNvPr id="3" name="Subtitle 2"/>
          <p:cNvSpPr>
            <a:spLocks noGrp="1"/>
          </p:cNvSpPr>
          <p:nvPr>
            <p:ph type="subTitle" idx="1"/>
          </p:nvPr>
        </p:nvSpPr>
        <p:spPr>
          <a:xfrm>
            <a:off x="1172873" y="2676093"/>
            <a:ext cx="8825658" cy="861420"/>
          </a:xfrm>
        </p:spPr>
        <p:txBody>
          <a:bodyPr>
            <a:normAutofit/>
          </a:bodyPr>
          <a:lstStyle/>
          <a:p>
            <a:r>
              <a:rPr lang="en-US" sz="3600" u="sng" dirty="0"/>
              <a:t>Stock price prediction</a:t>
            </a:r>
            <a:endParaRPr lang="en-IN" sz="3600" u="sng" dirty="0"/>
          </a:p>
        </p:txBody>
      </p:sp>
      <p:sp>
        <p:nvSpPr>
          <p:cNvPr id="6" name="TextBox 5"/>
          <p:cNvSpPr txBox="1"/>
          <p:nvPr/>
        </p:nvSpPr>
        <p:spPr>
          <a:xfrm>
            <a:off x="4695568" y="3888280"/>
            <a:ext cx="6993923" cy="2308324"/>
          </a:xfrm>
          <a:prstGeom prst="rect">
            <a:avLst/>
          </a:prstGeom>
          <a:noFill/>
        </p:spPr>
        <p:txBody>
          <a:bodyPr wrap="square" rtlCol="0">
            <a:spAutoFit/>
          </a:bodyPr>
          <a:lstStyle/>
          <a:p>
            <a:r>
              <a:rPr lang="en-US" b="1" dirty="0"/>
              <a:t>Team Leader: Supriya . A(211521104163)</a:t>
            </a:r>
          </a:p>
          <a:p>
            <a:r>
              <a:rPr lang="en-US" b="1" dirty="0"/>
              <a:t>Team Members:</a:t>
            </a:r>
          </a:p>
          <a:p>
            <a:r>
              <a:rPr lang="en-US" b="1" dirty="0" err="1"/>
              <a:t>Priyadharshini</a:t>
            </a:r>
            <a:r>
              <a:rPr lang="en-US" b="1" dirty="0"/>
              <a:t> . Y(211521104119)</a:t>
            </a:r>
          </a:p>
          <a:p>
            <a:r>
              <a:rPr lang="en-US" b="1" dirty="0"/>
              <a:t>Srinidhi . E(211521104157)</a:t>
            </a:r>
          </a:p>
          <a:p>
            <a:r>
              <a:rPr lang="en-US" b="1" dirty="0" err="1"/>
              <a:t>Getsy</a:t>
            </a:r>
            <a:r>
              <a:rPr lang="en-US" b="1" dirty="0"/>
              <a:t> Jacinth .S(211521104043)</a:t>
            </a:r>
          </a:p>
          <a:p>
            <a:r>
              <a:rPr lang="en-US" b="1" dirty="0"/>
              <a:t>Saranya . C(211521104143)</a:t>
            </a:r>
          </a:p>
          <a:p>
            <a:r>
              <a:rPr lang="en-US" b="1" dirty="0"/>
              <a:t> </a:t>
            </a:r>
            <a:br>
              <a:rPr lang="en-US" b="1" dirty="0"/>
            </a:br>
            <a:r>
              <a:rPr lang="en-US" b="1" dirty="0"/>
              <a:t>  TEAM: TG-06</a:t>
            </a:r>
            <a:endParaRPr lang="en-IN" b="1" dirty="0"/>
          </a:p>
        </p:txBody>
      </p:sp>
    </p:spTree>
    <p:extLst>
      <p:ext uri="{BB962C8B-B14F-4D97-AF65-F5344CB8AC3E}">
        <p14:creationId xmlns:p14="http://schemas.microsoft.com/office/powerpoint/2010/main" val="937158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3B7655-9D85-45FE-5C09-82B32A14A28F}"/>
              </a:ext>
            </a:extLst>
          </p:cNvPr>
          <p:cNvSpPr txBox="1"/>
          <p:nvPr/>
        </p:nvSpPr>
        <p:spPr>
          <a:xfrm>
            <a:off x="923667" y="935676"/>
            <a:ext cx="9283013" cy="5262979"/>
          </a:xfrm>
          <a:prstGeom prst="rect">
            <a:avLst/>
          </a:prstGeom>
          <a:noFill/>
        </p:spPr>
        <p:txBody>
          <a:bodyPr wrap="square">
            <a:spAutoFit/>
          </a:bodyPr>
          <a:lstStyle/>
          <a:p>
            <a:pPr algn="l"/>
            <a:r>
              <a:rPr lang="en-US" sz="2800" b="1" i="0" dirty="0">
                <a:solidFill>
                  <a:srgbClr val="374151"/>
                </a:solidFill>
                <a:effectLst/>
                <a:latin typeface="Söhne"/>
              </a:rPr>
              <a:t>Historical Price Data</a:t>
            </a:r>
            <a:r>
              <a:rPr lang="en-US" sz="2800" b="0" i="0" dirty="0">
                <a:solidFill>
                  <a:srgbClr val="374151"/>
                </a:solidFill>
                <a:effectLst/>
                <a:latin typeface="Söhne"/>
              </a:rPr>
              <a:t>:</a:t>
            </a:r>
          </a:p>
          <a:p>
            <a:pPr algn="l">
              <a:buFont typeface="Arial" panose="020B0604020202020204" pitchFamily="34" charset="0"/>
              <a:buChar char="•"/>
            </a:pPr>
            <a:r>
              <a:rPr lang="en-US" sz="2800" b="1" i="0" dirty="0">
                <a:solidFill>
                  <a:srgbClr val="374151"/>
                </a:solidFill>
                <a:effectLst/>
                <a:latin typeface="Söhne"/>
              </a:rPr>
              <a:t>Close Price</a:t>
            </a:r>
            <a:r>
              <a:rPr lang="en-US" sz="2800" b="0" i="0" dirty="0">
                <a:solidFill>
                  <a:srgbClr val="374151"/>
                </a:solidFill>
                <a:effectLst/>
                <a:latin typeface="Söhne"/>
              </a:rPr>
              <a:t>: The closing price of the stock on a given day.</a:t>
            </a:r>
          </a:p>
          <a:p>
            <a:pPr algn="l">
              <a:buFont typeface="Arial" panose="020B0604020202020204" pitchFamily="34" charset="0"/>
              <a:buChar char="•"/>
            </a:pPr>
            <a:r>
              <a:rPr lang="en-US" sz="2800" b="1" i="0" dirty="0">
                <a:solidFill>
                  <a:srgbClr val="374151"/>
                </a:solidFill>
                <a:effectLst/>
                <a:latin typeface="Söhne"/>
              </a:rPr>
              <a:t>Open Price</a:t>
            </a:r>
            <a:r>
              <a:rPr lang="en-US" sz="2800" b="0" i="0" dirty="0">
                <a:solidFill>
                  <a:srgbClr val="374151"/>
                </a:solidFill>
                <a:effectLst/>
                <a:latin typeface="Söhne"/>
              </a:rPr>
              <a:t>: The opening price of the stock on a given day.</a:t>
            </a:r>
          </a:p>
          <a:p>
            <a:pPr algn="l">
              <a:buFont typeface="Arial" panose="020B0604020202020204" pitchFamily="34" charset="0"/>
              <a:buChar char="•"/>
            </a:pPr>
            <a:r>
              <a:rPr lang="en-US" sz="2800" b="1" i="0" dirty="0">
                <a:solidFill>
                  <a:srgbClr val="374151"/>
                </a:solidFill>
                <a:effectLst/>
                <a:latin typeface="Söhne"/>
              </a:rPr>
              <a:t>High and Low Prices</a:t>
            </a:r>
            <a:r>
              <a:rPr lang="en-US" sz="2800" b="0" i="0" dirty="0">
                <a:solidFill>
                  <a:srgbClr val="374151"/>
                </a:solidFill>
                <a:effectLst/>
                <a:latin typeface="Söhne"/>
              </a:rPr>
              <a:t>: The highest and lowest prices of the stock during a trading day.</a:t>
            </a:r>
          </a:p>
          <a:p>
            <a:pPr algn="l"/>
            <a:r>
              <a:rPr lang="en-US" sz="2800" b="1" i="0" dirty="0">
                <a:solidFill>
                  <a:srgbClr val="374151"/>
                </a:solidFill>
                <a:effectLst/>
                <a:latin typeface="Söhne"/>
              </a:rPr>
              <a:t>Time Series Features</a:t>
            </a:r>
            <a:r>
              <a:rPr lang="en-US" sz="2800" b="0" i="0" dirty="0">
                <a:solidFill>
                  <a:srgbClr val="374151"/>
                </a:solidFill>
                <a:effectLst/>
                <a:latin typeface="Söhne"/>
              </a:rPr>
              <a:t>:</a:t>
            </a:r>
          </a:p>
          <a:p>
            <a:pPr algn="l">
              <a:buFont typeface="Arial" panose="020B0604020202020204" pitchFamily="34" charset="0"/>
              <a:buChar char="•"/>
            </a:pPr>
            <a:r>
              <a:rPr lang="en-US" sz="2800" b="1" i="0" dirty="0">
                <a:solidFill>
                  <a:srgbClr val="374151"/>
                </a:solidFill>
                <a:effectLst/>
                <a:latin typeface="Söhne"/>
              </a:rPr>
              <a:t>Lagged Returns</a:t>
            </a:r>
            <a:r>
              <a:rPr lang="en-US" sz="2800" b="0" i="0" dirty="0">
                <a:solidFill>
                  <a:srgbClr val="374151"/>
                </a:solidFill>
                <a:effectLst/>
                <a:latin typeface="Söhne"/>
              </a:rPr>
              <a:t>: The returns of the stock in the previous days, which can capture trends and momentum.</a:t>
            </a:r>
          </a:p>
          <a:p>
            <a:pPr algn="l">
              <a:buFont typeface="Arial" panose="020B0604020202020204" pitchFamily="34" charset="0"/>
              <a:buChar char="•"/>
            </a:pPr>
            <a:r>
              <a:rPr lang="en-US" sz="2800" b="1" i="0" dirty="0">
                <a:solidFill>
                  <a:srgbClr val="374151"/>
                </a:solidFill>
                <a:effectLst/>
                <a:latin typeface="Söhne"/>
              </a:rPr>
              <a:t>Moving Averages</a:t>
            </a:r>
            <a:r>
              <a:rPr lang="en-US" sz="2800" b="0" i="0" dirty="0">
                <a:solidFill>
                  <a:srgbClr val="374151"/>
                </a:solidFill>
                <a:effectLst/>
                <a:latin typeface="Söhne"/>
              </a:rPr>
              <a:t>: Simple moving averages (SMA) or exponential moving averages (EMA) to capture short-term and long-term trends.</a:t>
            </a:r>
          </a:p>
          <a:p>
            <a:pPr algn="l">
              <a:buFont typeface="Arial" panose="020B0604020202020204" pitchFamily="34" charset="0"/>
              <a:buChar char="•"/>
            </a:pPr>
            <a:endParaRPr lang="en-US" sz="2800" b="0" i="0" dirty="0">
              <a:solidFill>
                <a:srgbClr val="374151"/>
              </a:solidFill>
              <a:effectLst/>
              <a:latin typeface="Söhne"/>
            </a:endParaRPr>
          </a:p>
        </p:txBody>
      </p:sp>
    </p:spTree>
    <p:extLst>
      <p:ext uri="{BB962C8B-B14F-4D97-AF65-F5344CB8AC3E}">
        <p14:creationId xmlns:p14="http://schemas.microsoft.com/office/powerpoint/2010/main" val="270386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EEA9EC-7C51-BEA7-A548-CCEFBEAE2CB4}"/>
              </a:ext>
            </a:extLst>
          </p:cNvPr>
          <p:cNvSpPr txBox="1"/>
          <p:nvPr/>
        </p:nvSpPr>
        <p:spPr>
          <a:xfrm>
            <a:off x="741405" y="1186249"/>
            <a:ext cx="10330249" cy="4031873"/>
          </a:xfrm>
          <a:prstGeom prst="rect">
            <a:avLst/>
          </a:prstGeom>
          <a:noFill/>
        </p:spPr>
        <p:txBody>
          <a:bodyPr wrap="square">
            <a:spAutoFit/>
          </a:bodyPr>
          <a:lstStyle/>
          <a:p>
            <a:r>
              <a:rPr lang="en-US" sz="3200" b="0" i="0" dirty="0">
                <a:solidFill>
                  <a:srgbClr val="374151"/>
                </a:solidFill>
                <a:effectLst/>
                <a:latin typeface="Söhne"/>
              </a:rPr>
              <a:t>After selecting and creating these features, it's important to preprocess the data, handle missing values, and potentially scale or normalize the features as needed before using them to train your stock price prediction model. Additionally, feature selection techniques (e.g., feature importance analysis or correlation analysis) can help identify the most relevant features and improve the model's efficiency and interpretability.</a:t>
            </a:r>
            <a:endParaRPr lang="en-IN" sz="3200" dirty="0"/>
          </a:p>
        </p:txBody>
      </p:sp>
    </p:spTree>
    <p:extLst>
      <p:ext uri="{BB962C8B-B14F-4D97-AF65-F5344CB8AC3E}">
        <p14:creationId xmlns:p14="http://schemas.microsoft.com/office/powerpoint/2010/main" val="103920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4:Model Selection</a:t>
            </a:r>
            <a:endParaRPr lang="en-IN" dirty="0"/>
          </a:p>
        </p:txBody>
      </p:sp>
      <p:sp>
        <p:nvSpPr>
          <p:cNvPr id="3" name="Content Placeholder 2"/>
          <p:cNvSpPr>
            <a:spLocks noGrp="1"/>
          </p:cNvSpPr>
          <p:nvPr>
            <p:ph idx="1"/>
          </p:nvPr>
        </p:nvSpPr>
        <p:spPr>
          <a:xfrm>
            <a:off x="1154954" y="2977212"/>
            <a:ext cx="8825659" cy="3416300"/>
          </a:xfrm>
        </p:spPr>
        <p:txBody>
          <a:bodyPr>
            <a:normAutofit/>
          </a:bodyPr>
          <a:lstStyle/>
          <a:p>
            <a:r>
              <a:rPr lang="en-US" sz="2400" dirty="0"/>
              <a:t>The LSTM model provides better results when the data set is large and has fewer Nan values. </a:t>
            </a:r>
          </a:p>
          <a:p>
            <a:r>
              <a:rPr lang="en-US" sz="2400" dirty="0"/>
              <a:t>Whereas, despite providing better accuracy than LSTM, the ARIMA model requires more time in terms of processing and works well when all the attributes of the data set provide legitimate values.</a:t>
            </a:r>
            <a:endParaRPr lang="en-IN" sz="2400" dirty="0"/>
          </a:p>
        </p:txBody>
      </p:sp>
    </p:spTree>
    <p:extLst>
      <p:ext uri="{BB962C8B-B14F-4D97-AF65-F5344CB8AC3E}">
        <p14:creationId xmlns:p14="http://schemas.microsoft.com/office/powerpoint/2010/main" val="293007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1D39E0-4505-14D5-1EBD-EC9490B28CD2}"/>
              </a:ext>
            </a:extLst>
          </p:cNvPr>
          <p:cNvSpPr txBox="1"/>
          <p:nvPr/>
        </p:nvSpPr>
        <p:spPr>
          <a:xfrm>
            <a:off x="741405" y="753762"/>
            <a:ext cx="9638271" cy="3970318"/>
          </a:xfrm>
          <a:prstGeom prst="rect">
            <a:avLst/>
          </a:prstGeom>
          <a:noFill/>
        </p:spPr>
        <p:txBody>
          <a:bodyPr wrap="square">
            <a:spAutoFit/>
          </a:bodyPr>
          <a:lstStyle/>
          <a:p>
            <a:r>
              <a:rPr lang="en-IN" sz="2800" dirty="0"/>
              <a:t>Different LSTM variants (e.g., Bidirectional LSTM, stacked LSTM).Attention mechanisms to focus on important time steps or features.   </a:t>
            </a:r>
          </a:p>
          <a:p>
            <a:r>
              <a:rPr lang="en-IN" sz="2800" dirty="0"/>
              <a:t>Incorporating other types of neural networks like CNNs for feature extraction.            </a:t>
            </a:r>
          </a:p>
          <a:p>
            <a:r>
              <a:rPr lang="en-IN" sz="2800" dirty="0"/>
              <a:t>Hybrid models that combine LSTMs with other architectures like Transformer models.</a:t>
            </a:r>
          </a:p>
          <a:p>
            <a:r>
              <a:rPr lang="en-IN" sz="2800" dirty="0"/>
              <a:t>Reinforcement Learning for dynamic trading strategies.</a:t>
            </a:r>
          </a:p>
        </p:txBody>
      </p:sp>
    </p:spTree>
    <p:extLst>
      <p:ext uri="{BB962C8B-B14F-4D97-AF65-F5344CB8AC3E}">
        <p14:creationId xmlns:p14="http://schemas.microsoft.com/office/powerpoint/2010/main" val="3136104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1C0AF9-5466-2C1D-CEA3-43B2EE9C8994}"/>
              </a:ext>
            </a:extLst>
          </p:cNvPr>
          <p:cNvSpPr txBox="1"/>
          <p:nvPr/>
        </p:nvSpPr>
        <p:spPr>
          <a:xfrm>
            <a:off x="1220230" y="780189"/>
            <a:ext cx="9418938" cy="4524315"/>
          </a:xfrm>
          <a:prstGeom prst="rect">
            <a:avLst/>
          </a:prstGeom>
          <a:noFill/>
        </p:spPr>
        <p:txBody>
          <a:bodyPr wrap="square">
            <a:spAutoFit/>
          </a:bodyPr>
          <a:lstStyle/>
          <a:p>
            <a:r>
              <a:rPr lang="en-US" sz="2400" b="0" i="0" dirty="0">
                <a:solidFill>
                  <a:srgbClr val="374151"/>
                </a:solidFill>
                <a:effectLst/>
                <a:latin typeface="Söhne"/>
              </a:rPr>
              <a:t>LSTM is a type of recurrent neural network (RNN) that is well-suited for handling sequential data, making it a popular choice for time series forecasting tasks like stock price prediction</a:t>
            </a:r>
          </a:p>
          <a:p>
            <a:r>
              <a:rPr lang="en-US" sz="2400" dirty="0">
                <a:solidFill>
                  <a:srgbClr val="374151"/>
                </a:solidFill>
                <a:latin typeface="Söhne"/>
              </a:rPr>
              <a:t>Some key points to note while selecting the LSTM model for a stock price prediction</a:t>
            </a:r>
          </a:p>
          <a:p>
            <a:pPr algn="l"/>
            <a:r>
              <a:rPr lang="en-US" sz="2400" b="1" i="0" dirty="0">
                <a:solidFill>
                  <a:srgbClr val="374151"/>
                </a:solidFill>
                <a:effectLst/>
                <a:latin typeface="Söhne"/>
              </a:rPr>
              <a:t>Model Architecture</a:t>
            </a:r>
            <a:r>
              <a:rPr lang="en-US" sz="2400" b="0" i="0" dirty="0">
                <a:solidFill>
                  <a:srgbClr val="374151"/>
                </a:solidFill>
                <a:effectLst/>
                <a:latin typeface="Söhne"/>
              </a:rPr>
              <a:t>:</a:t>
            </a:r>
          </a:p>
          <a:p>
            <a:pPr algn="l">
              <a:buFont typeface="Arial" panose="020B0604020202020204" pitchFamily="34" charset="0"/>
              <a:buChar char="•"/>
            </a:pPr>
            <a:r>
              <a:rPr lang="en-US" sz="2400" b="0" i="0" dirty="0">
                <a:solidFill>
                  <a:srgbClr val="374151"/>
                </a:solidFill>
                <a:effectLst/>
                <a:latin typeface="Söhne"/>
              </a:rPr>
              <a:t>Define the architecture of your LSTM model. You can experiment with various configurations, including the number of LSTM layers, the number of neurons in each layer, and the use of dropout or recurrent dropout layers to prevent overfitting.</a:t>
            </a:r>
          </a:p>
          <a:p>
            <a:pPr algn="l">
              <a:buFont typeface="Arial" panose="020B0604020202020204" pitchFamily="34" charset="0"/>
              <a:buChar char="•"/>
            </a:pPr>
            <a:r>
              <a:rPr lang="en-US" sz="2400" b="0" i="0" dirty="0">
                <a:solidFill>
                  <a:srgbClr val="374151"/>
                </a:solidFill>
                <a:effectLst/>
                <a:latin typeface="Söhne"/>
              </a:rPr>
              <a:t>You can also stack LSTM layers to create a deep LSTM network.</a:t>
            </a:r>
          </a:p>
          <a:p>
            <a:endParaRPr lang="en-IN" sz="2400" dirty="0"/>
          </a:p>
        </p:txBody>
      </p:sp>
    </p:spTree>
    <p:extLst>
      <p:ext uri="{BB962C8B-B14F-4D97-AF65-F5344CB8AC3E}">
        <p14:creationId xmlns:p14="http://schemas.microsoft.com/office/powerpoint/2010/main" val="48798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E31D7-2608-A753-ADB6-0F46CE7104CF}"/>
              </a:ext>
            </a:extLst>
          </p:cNvPr>
          <p:cNvSpPr txBox="1"/>
          <p:nvPr/>
        </p:nvSpPr>
        <p:spPr>
          <a:xfrm>
            <a:off x="898954" y="913538"/>
            <a:ext cx="9221230" cy="5139869"/>
          </a:xfrm>
          <a:prstGeom prst="rect">
            <a:avLst/>
          </a:prstGeom>
          <a:noFill/>
        </p:spPr>
        <p:txBody>
          <a:bodyPr wrap="square">
            <a:spAutoFit/>
          </a:bodyPr>
          <a:lstStyle/>
          <a:p>
            <a:pPr algn="l"/>
            <a:r>
              <a:rPr lang="en-US" sz="2800" b="1" i="0" dirty="0">
                <a:solidFill>
                  <a:srgbClr val="374151"/>
                </a:solidFill>
                <a:effectLst/>
                <a:latin typeface="Söhne"/>
              </a:rPr>
              <a:t>Activation Functions</a:t>
            </a:r>
            <a:r>
              <a:rPr lang="en-US" sz="2800" b="0" i="0" dirty="0">
                <a:solidFill>
                  <a:srgbClr val="374151"/>
                </a:solidFill>
                <a:effectLst/>
                <a:latin typeface="Söhne"/>
              </a:rPr>
              <a:t>:</a:t>
            </a:r>
          </a:p>
          <a:p>
            <a:pPr algn="l">
              <a:buFont typeface="Arial" panose="020B0604020202020204" pitchFamily="34" charset="0"/>
              <a:buChar char="•"/>
            </a:pPr>
            <a:r>
              <a:rPr lang="en-US" sz="2800" b="0" i="0" dirty="0">
                <a:solidFill>
                  <a:srgbClr val="374151"/>
                </a:solidFill>
                <a:effectLst/>
                <a:latin typeface="Söhne"/>
              </a:rPr>
              <a:t>Consider using appropriate activation functions for LSTM units. Common choices are 'tanh' for the recurrent activation and 'sigmoid' for the input and output gates.</a:t>
            </a:r>
          </a:p>
          <a:p>
            <a:pPr algn="l"/>
            <a:r>
              <a:rPr lang="en-US" sz="2800" b="1" i="0" dirty="0">
                <a:solidFill>
                  <a:srgbClr val="374151"/>
                </a:solidFill>
                <a:effectLst/>
                <a:latin typeface="Söhne"/>
              </a:rPr>
              <a:t>Loss Function and Optimization Algorithm</a:t>
            </a:r>
            <a:r>
              <a:rPr lang="en-US" sz="2800" b="0" i="0" dirty="0">
                <a:solidFill>
                  <a:srgbClr val="374151"/>
                </a:solidFill>
                <a:effectLst/>
                <a:latin typeface="Söhne"/>
              </a:rPr>
              <a:t>:</a:t>
            </a:r>
          </a:p>
          <a:p>
            <a:pPr algn="l">
              <a:buFont typeface="Arial" panose="020B0604020202020204" pitchFamily="34" charset="0"/>
              <a:buChar char="•"/>
            </a:pPr>
            <a:r>
              <a:rPr lang="en-US" sz="2800" b="0" i="0" dirty="0">
                <a:solidFill>
                  <a:srgbClr val="374151"/>
                </a:solidFill>
                <a:effectLst/>
                <a:latin typeface="Söhne"/>
              </a:rPr>
              <a:t>For regression tasks like stock price prediction, use a loss function like Mean Squared Error (MSE) to measure the model's prediction error.</a:t>
            </a:r>
          </a:p>
          <a:p>
            <a:pPr algn="l">
              <a:buFont typeface="Arial" panose="020B0604020202020204" pitchFamily="34" charset="0"/>
              <a:buChar char="•"/>
            </a:pPr>
            <a:r>
              <a:rPr lang="en-US" sz="2800" b="0" i="0" dirty="0">
                <a:solidFill>
                  <a:srgbClr val="374151"/>
                </a:solidFill>
                <a:effectLst/>
                <a:latin typeface="Söhne"/>
              </a:rPr>
              <a:t>Choose an optimization algorithm, such as Adam, RMSprop, or stochastic gradient descent (SGD), and experiment with different learning rates.</a:t>
            </a:r>
          </a:p>
          <a:p>
            <a:pPr algn="l">
              <a:buFont typeface="Arial" panose="020B0604020202020204" pitchFamily="34" charset="0"/>
              <a:buChar char="•"/>
            </a:pPr>
            <a:endParaRPr lang="en-US" sz="2000" b="0" i="0" dirty="0">
              <a:solidFill>
                <a:srgbClr val="374151"/>
              </a:solidFill>
              <a:effectLst/>
              <a:latin typeface="Söhne"/>
            </a:endParaRPr>
          </a:p>
        </p:txBody>
      </p:sp>
    </p:spTree>
    <p:extLst>
      <p:ext uri="{BB962C8B-B14F-4D97-AF65-F5344CB8AC3E}">
        <p14:creationId xmlns:p14="http://schemas.microsoft.com/office/powerpoint/2010/main" val="2738136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5:Model Training</a:t>
            </a:r>
            <a:endParaRPr lang="en-IN" dirty="0"/>
          </a:p>
        </p:txBody>
      </p:sp>
      <p:sp>
        <p:nvSpPr>
          <p:cNvPr id="3" name="TextBox 2"/>
          <p:cNvSpPr txBox="1"/>
          <p:nvPr/>
        </p:nvSpPr>
        <p:spPr>
          <a:xfrm>
            <a:off x="1232452" y="2651356"/>
            <a:ext cx="8579458" cy="3586039"/>
          </a:xfrm>
          <a:prstGeom prst="rect">
            <a:avLst/>
          </a:prstGeom>
          <a:noFill/>
        </p:spPr>
        <p:txBody>
          <a:bodyPr wrap="square" rtlCol="0">
            <a:spAutoFit/>
          </a:bodyPr>
          <a:lstStyle/>
          <a:p>
            <a:endParaRPr lang="en-IN" dirty="0"/>
          </a:p>
        </p:txBody>
      </p:sp>
      <p:sp>
        <p:nvSpPr>
          <p:cNvPr id="4" name="TextBox 3"/>
          <p:cNvSpPr txBox="1"/>
          <p:nvPr/>
        </p:nvSpPr>
        <p:spPr>
          <a:xfrm>
            <a:off x="1232452" y="2282024"/>
            <a:ext cx="9644932" cy="369332"/>
          </a:xfrm>
          <a:prstGeom prst="rect">
            <a:avLst/>
          </a:prstGeom>
          <a:noFill/>
        </p:spPr>
        <p:txBody>
          <a:bodyPr wrap="square" rtlCol="0">
            <a:spAutoFit/>
          </a:bodyPr>
          <a:lstStyle/>
          <a:p>
            <a:r>
              <a:rPr lang="en-IN" dirty="0"/>
              <a:t> </a:t>
            </a:r>
          </a:p>
        </p:txBody>
      </p:sp>
      <p:sp>
        <p:nvSpPr>
          <p:cNvPr id="6" name="Rectangle 3">
            <a:extLst>
              <a:ext uri="{FF2B5EF4-FFF2-40B4-BE49-F238E27FC236}">
                <a16:creationId xmlns:a16="http://schemas.microsoft.com/office/drawing/2014/main" id="{C23C2780-2805-E6F9-89AC-560482F7270E}"/>
              </a:ext>
            </a:extLst>
          </p:cNvPr>
          <p:cNvSpPr>
            <a:spLocks noChangeArrowheads="1"/>
          </p:cNvSpPr>
          <p:nvPr/>
        </p:nvSpPr>
        <p:spPr bwMode="auto">
          <a:xfrm>
            <a:off x="584201" y="2051193"/>
            <a:ext cx="11303000" cy="45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000000"/>
                </a:solidFill>
                <a:effectLst/>
                <a:latin typeface="Söhne"/>
              </a:rPr>
              <a:t>Model Training</a:t>
            </a:r>
            <a:r>
              <a:rPr kumimoji="0" lang="en-US" altLang="en-US" sz="1800" b="0" i="0" u="none" strike="noStrike" cap="none" normalizeH="0" baseline="0" dirty="0">
                <a:ln>
                  <a:noFill/>
                </a:ln>
                <a:solidFill>
                  <a:srgbClr val="000000"/>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Söhne"/>
              </a:rPr>
              <a:t>Train the model using the training data. Use the fit() method, specifying the training data, target values, batch size, and the number of training epochs.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öhne"/>
              </a:rPr>
              <a:t>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Söhne"/>
              </a:rPr>
              <a:t>Model Evaluation</a:t>
            </a:r>
            <a:r>
              <a:rPr kumimoji="0" lang="en-US" altLang="en-US" sz="1800" b="0" i="0" u="none" strike="noStrike" cap="none" normalizeH="0" baseline="0" dirty="0">
                <a:ln>
                  <a:noFill/>
                </a:ln>
                <a:solidFill>
                  <a:srgbClr val="000000"/>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Söhne"/>
              </a:rPr>
              <a:t>After training, evaluate the model's performance on the testing dataset using the evaluate() method. This will give you metrics like Mean Squared Error (MSE) and Mean Absolute Error (MAE).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öhne"/>
              </a:rPr>
              <a:t>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öhne"/>
              </a:rPr>
              <a:t>Code:</a:t>
            </a:r>
          </a:p>
          <a:p>
            <a:r>
              <a:rPr lang="en-IN" dirty="0" err="1"/>
              <a:t>model.fit</a:t>
            </a:r>
            <a:r>
              <a:rPr lang="en-IN" dirty="0"/>
              <a:t>(</a:t>
            </a:r>
            <a:r>
              <a:rPr lang="en-IN" dirty="0" err="1"/>
              <a:t>X_train</a:t>
            </a:r>
            <a:r>
              <a:rPr lang="en-IN" dirty="0"/>
              <a:t>, </a:t>
            </a:r>
            <a:r>
              <a:rPr lang="en-IN" dirty="0" err="1"/>
              <a:t>y_train</a:t>
            </a:r>
            <a:r>
              <a:rPr lang="en-IN" dirty="0"/>
              <a:t>, </a:t>
            </a:r>
            <a:r>
              <a:rPr lang="en-IN" dirty="0" err="1"/>
              <a:t>batch_size</a:t>
            </a:r>
            <a:r>
              <a:rPr lang="en-IN" dirty="0"/>
              <a:t>=32, epochs=100, verbose=1)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Söhne"/>
              </a:rPr>
              <a:t>Prediction</a:t>
            </a:r>
            <a:r>
              <a:rPr kumimoji="0" lang="en-US" altLang="en-US" sz="1800" b="0" i="0" u="none" strike="noStrike" cap="none" normalizeH="0" baseline="0" dirty="0">
                <a:ln>
                  <a:noFill/>
                </a:ln>
                <a:solidFill>
                  <a:srgbClr val="000000"/>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Söhne"/>
              </a:rPr>
              <a:t>Use the trained model to make predictions on new or unseen data. You can use the predict() method.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öhne"/>
              </a:rPr>
              <a:t>python</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2584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9816" y="1812897"/>
            <a:ext cx="8611262" cy="369332"/>
          </a:xfrm>
          <a:prstGeom prst="rect">
            <a:avLst/>
          </a:prstGeom>
          <a:noFill/>
        </p:spPr>
        <p:txBody>
          <a:bodyPr wrap="square" rtlCol="0">
            <a:spAutoFit/>
          </a:bodyPr>
          <a:lstStyle/>
          <a:p>
            <a:r>
              <a:rPr lang="en-IN" dirty="0"/>
              <a:t>    </a:t>
            </a:r>
          </a:p>
        </p:txBody>
      </p:sp>
      <p:sp>
        <p:nvSpPr>
          <p:cNvPr id="5" name="Rectangle 1">
            <a:extLst>
              <a:ext uri="{FF2B5EF4-FFF2-40B4-BE49-F238E27FC236}">
                <a16:creationId xmlns:a16="http://schemas.microsoft.com/office/drawing/2014/main" id="{952B4682-A6DA-579C-3198-4AE7C70DDC62}"/>
              </a:ext>
            </a:extLst>
          </p:cNvPr>
          <p:cNvSpPr>
            <a:spLocks noChangeArrowheads="1"/>
          </p:cNvSpPr>
          <p:nvPr/>
        </p:nvSpPr>
        <p:spPr bwMode="auto">
          <a:xfrm>
            <a:off x="750324" y="274032"/>
            <a:ext cx="10172368" cy="6309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2400" b="1" i="0" u="none" strike="noStrike" cap="none" normalizeH="0" baseline="0" dirty="0">
                <a:ln>
                  <a:noFill/>
                </a:ln>
                <a:solidFill>
                  <a:srgbClr val="000000"/>
                </a:solidFill>
                <a:effectLst/>
                <a:latin typeface="Söhne"/>
              </a:rPr>
              <a:t>Visualization</a:t>
            </a:r>
            <a:r>
              <a:rPr kumimoji="0" lang="en-US" altLang="en-US" sz="2400" b="0" i="0" u="none" strike="noStrike" cap="none" normalizeH="0" baseline="0" dirty="0">
                <a:ln>
                  <a:noFill/>
                </a:ln>
                <a:solidFill>
                  <a:srgbClr val="000000"/>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Söhne"/>
              </a:rPr>
              <a:t>Visualize the model's predictions against the actual stock prices to assess its performance. Matplotlib or other plotting libraries can be helpful.</a:t>
            </a:r>
          </a:p>
          <a:p>
            <a:pPr marL="0" marR="0" lvl="0" indent="0" algn="l" defTabSz="914400" rtl="0" eaLnBrk="0" fontAlgn="base" latinLnBrk="0" hangingPunct="0">
              <a:lnSpc>
                <a:spcPct val="100000"/>
              </a:lnSpc>
              <a:spcBef>
                <a:spcPct val="0"/>
              </a:spcBef>
              <a:spcAft>
                <a:spcPct val="0"/>
              </a:spcAft>
              <a:buClrTx/>
              <a:buSzTx/>
              <a:buFontTx/>
              <a:buAutoNum type="arabicPeriod" startAt="11"/>
              <a:tabLst/>
            </a:pPr>
            <a:r>
              <a:rPr kumimoji="0" lang="en-US" altLang="en-US" sz="2400" b="1" i="0" u="none" strike="noStrike" cap="none" normalizeH="0" baseline="0" dirty="0">
                <a:ln>
                  <a:noFill/>
                </a:ln>
                <a:solidFill>
                  <a:srgbClr val="000000"/>
                </a:solidFill>
                <a:effectLst/>
                <a:latin typeface="Söhne"/>
              </a:rPr>
              <a:t>Hyperparameter Tuning</a:t>
            </a:r>
            <a:r>
              <a:rPr kumimoji="0" lang="en-US" altLang="en-US" sz="2400" b="0" i="0" u="none" strike="noStrike" cap="none" normalizeH="0" baseline="0" dirty="0">
                <a:ln>
                  <a:noFill/>
                </a:ln>
                <a:solidFill>
                  <a:srgbClr val="000000"/>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Söhne"/>
              </a:rPr>
              <a:t>If the model's performance is not satisfactory, consider experimenting with different hyperparameters, such as the number of LSTM layers, units, learning rate, or batch size.</a:t>
            </a:r>
          </a:p>
          <a:p>
            <a:pPr marL="0" marR="0" lvl="0" indent="0" algn="l" defTabSz="914400" rtl="0" eaLnBrk="0" fontAlgn="base" latinLnBrk="0" hangingPunct="0">
              <a:lnSpc>
                <a:spcPct val="100000"/>
              </a:lnSpc>
              <a:spcBef>
                <a:spcPct val="0"/>
              </a:spcBef>
              <a:spcAft>
                <a:spcPct val="0"/>
              </a:spcAft>
              <a:buClrTx/>
              <a:buSzTx/>
              <a:buFontTx/>
              <a:buAutoNum type="arabicPeriod" startAt="12"/>
              <a:tabLst/>
            </a:pPr>
            <a:r>
              <a:rPr kumimoji="0" lang="en-US" altLang="en-US" sz="2400" b="1" i="0" u="none" strike="noStrike" cap="none" normalizeH="0" baseline="0" dirty="0">
                <a:ln>
                  <a:noFill/>
                </a:ln>
                <a:solidFill>
                  <a:srgbClr val="000000"/>
                </a:solidFill>
                <a:effectLst/>
                <a:latin typeface="Söhne"/>
              </a:rPr>
              <a:t>Regularization and Dropout</a:t>
            </a:r>
            <a:r>
              <a:rPr kumimoji="0" lang="en-US" altLang="en-US" sz="2400" b="0" i="0" u="none" strike="noStrike" cap="none" normalizeH="0" baseline="0" dirty="0">
                <a:ln>
                  <a:noFill/>
                </a:ln>
                <a:solidFill>
                  <a:srgbClr val="000000"/>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Söhne"/>
              </a:rPr>
              <a:t>To prevent overfitting, consider adding dropout layers or applying L1 or L2 regularization to the LSTM layers.</a:t>
            </a:r>
          </a:p>
          <a:p>
            <a:pPr marL="0" marR="0" lvl="0" indent="0" algn="l" defTabSz="914400" rtl="0" eaLnBrk="0" fontAlgn="base" latinLnBrk="0" hangingPunct="0">
              <a:lnSpc>
                <a:spcPct val="100000"/>
              </a:lnSpc>
              <a:spcBef>
                <a:spcPct val="0"/>
              </a:spcBef>
              <a:spcAft>
                <a:spcPct val="0"/>
              </a:spcAft>
              <a:buClrTx/>
              <a:buSzTx/>
              <a:buFontTx/>
              <a:buAutoNum type="arabicPeriod" startAt="13"/>
              <a:tabLst/>
            </a:pPr>
            <a:r>
              <a:rPr kumimoji="0" lang="en-US" altLang="en-US" sz="2400" b="1" i="0" u="none" strike="noStrike" cap="none" normalizeH="0" baseline="0" dirty="0">
                <a:ln>
                  <a:noFill/>
                </a:ln>
                <a:solidFill>
                  <a:srgbClr val="000000"/>
                </a:solidFill>
                <a:effectLst/>
                <a:latin typeface="Söhne"/>
              </a:rPr>
              <a:t>Ensemble Methods</a:t>
            </a:r>
            <a:r>
              <a:rPr kumimoji="0" lang="en-US" altLang="en-US" sz="2400" b="0" i="0" u="none" strike="noStrike" cap="none" normalizeH="0" baseline="0" dirty="0">
                <a:ln>
                  <a:noFill/>
                </a:ln>
                <a:solidFill>
                  <a:srgbClr val="000000"/>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Söhne"/>
              </a:rPr>
              <a:t>Experiment with ensemble techniques by combining predictions from multiple LSTM models or combining LSTM with other models.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000000"/>
                </a:solidFill>
                <a:effectLst/>
                <a:latin typeface="Söhne"/>
              </a:rPr>
            </a:b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55748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045" y="1372046"/>
            <a:ext cx="8260602" cy="4336991"/>
          </a:xfrm>
          <a:prstGeom prst="rect">
            <a:avLst/>
          </a:prstGeom>
        </p:spPr>
      </p:pic>
      <p:sp>
        <p:nvSpPr>
          <p:cNvPr id="3" name="TextBox 2">
            <a:extLst>
              <a:ext uri="{FF2B5EF4-FFF2-40B4-BE49-F238E27FC236}">
                <a16:creationId xmlns:a16="http://schemas.microsoft.com/office/drawing/2014/main" id="{2D6E0C15-603A-E581-E97F-1E753187BB7D}"/>
              </a:ext>
            </a:extLst>
          </p:cNvPr>
          <p:cNvSpPr txBox="1"/>
          <p:nvPr/>
        </p:nvSpPr>
        <p:spPr>
          <a:xfrm>
            <a:off x="1292045" y="644145"/>
            <a:ext cx="7154562" cy="400110"/>
          </a:xfrm>
          <a:prstGeom prst="rect">
            <a:avLst/>
          </a:prstGeom>
          <a:noFill/>
        </p:spPr>
        <p:txBody>
          <a:bodyPr wrap="square" rtlCol="0">
            <a:spAutoFit/>
          </a:bodyPr>
          <a:lstStyle/>
          <a:p>
            <a:r>
              <a:rPr lang="en-IN" sz="2000" b="1" dirty="0"/>
              <a:t>Expected Output:</a:t>
            </a:r>
          </a:p>
        </p:txBody>
      </p:sp>
    </p:spTree>
    <p:extLst>
      <p:ext uri="{BB962C8B-B14F-4D97-AF65-F5344CB8AC3E}">
        <p14:creationId xmlns:p14="http://schemas.microsoft.com/office/powerpoint/2010/main" val="2709844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6:Evaluation</a:t>
            </a:r>
            <a:endParaRPr lang="en-IN" dirty="0"/>
          </a:p>
        </p:txBody>
      </p:sp>
      <p:sp>
        <p:nvSpPr>
          <p:cNvPr id="5" name="TextBox 4">
            <a:extLst>
              <a:ext uri="{FF2B5EF4-FFF2-40B4-BE49-F238E27FC236}">
                <a16:creationId xmlns:a16="http://schemas.microsoft.com/office/drawing/2014/main" id="{5895D947-DF1B-2BED-8A91-9B1F2CA7B803}"/>
              </a:ext>
            </a:extLst>
          </p:cNvPr>
          <p:cNvSpPr txBox="1"/>
          <p:nvPr/>
        </p:nvSpPr>
        <p:spPr>
          <a:xfrm>
            <a:off x="1306726" y="2178040"/>
            <a:ext cx="9221229" cy="4524315"/>
          </a:xfrm>
          <a:prstGeom prst="rect">
            <a:avLst/>
          </a:prstGeom>
          <a:noFill/>
        </p:spPr>
        <p:txBody>
          <a:bodyPr wrap="square">
            <a:spAutoFit/>
          </a:bodyPr>
          <a:lstStyle/>
          <a:p>
            <a:pPr algn="l"/>
            <a:r>
              <a:rPr lang="en-US" sz="2400" b="0" i="0" dirty="0">
                <a:solidFill>
                  <a:srgbClr val="374151"/>
                </a:solidFill>
                <a:effectLst/>
                <a:latin typeface="Söhne"/>
              </a:rPr>
              <a:t>In stock price prediction, the evaluation of a model's performance is crucial to assess its accuracy and effectiveness. Common evaluation metrics include:</a:t>
            </a:r>
          </a:p>
          <a:p>
            <a:pPr algn="l">
              <a:buFont typeface="+mj-lt"/>
              <a:buAutoNum type="arabicPeriod"/>
            </a:pPr>
            <a:r>
              <a:rPr lang="en-US" sz="2400" b="1" i="0" dirty="0">
                <a:solidFill>
                  <a:srgbClr val="374151"/>
                </a:solidFill>
                <a:effectLst/>
                <a:latin typeface="Söhne"/>
              </a:rPr>
              <a:t>Mean Squared Error (MSE)</a:t>
            </a:r>
            <a:r>
              <a:rPr lang="en-US" sz="2400" b="0" i="0" dirty="0">
                <a:solidFill>
                  <a:srgbClr val="374151"/>
                </a:solidFill>
                <a:effectLst/>
                <a:latin typeface="Söhne"/>
              </a:rPr>
              <a:t>: Measures the average squared difference between predicted and actual stock prices. Lower MSE indicates better accuracy.</a:t>
            </a:r>
          </a:p>
          <a:p>
            <a:pPr algn="l">
              <a:buFont typeface="+mj-lt"/>
              <a:buAutoNum type="arabicPeriod"/>
            </a:pPr>
            <a:r>
              <a:rPr lang="en-US" sz="2400" b="1" i="0" dirty="0">
                <a:solidFill>
                  <a:srgbClr val="374151"/>
                </a:solidFill>
                <a:effectLst/>
                <a:latin typeface="Söhne"/>
              </a:rPr>
              <a:t>Mean Absolute Error (MAE)</a:t>
            </a:r>
            <a:r>
              <a:rPr lang="en-US" sz="2400" b="0" i="0" dirty="0">
                <a:solidFill>
                  <a:srgbClr val="374151"/>
                </a:solidFill>
                <a:effectLst/>
                <a:latin typeface="Söhne"/>
              </a:rPr>
              <a:t>: Calculates the average absolute difference between predicted and actual prices. It provides a straightforward measure of prediction error.</a:t>
            </a:r>
          </a:p>
          <a:p>
            <a:pPr algn="l">
              <a:buFont typeface="+mj-lt"/>
              <a:buAutoNum type="arabicPeriod"/>
            </a:pPr>
            <a:r>
              <a:rPr lang="en-US" sz="2400" b="1" i="0" dirty="0">
                <a:solidFill>
                  <a:srgbClr val="374151"/>
                </a:solidFill>
                <a:effectLst/>
                <a:latin typeface="Söhne"/>
              </a:rPr>
              <a:t>Root Mean Squared Error (RMSE)</a:t>
            </a:r>
            <a:r>
              <a:rPr lang="en-US" sz="2400" b="0" i="0" dirty="0">
                <a:solidFill>
                  <a:srgbClr val="374151"/>
                </a:solidFill>
                <a:effectLst/>
                <a:latin typeface="Söhne"/>
              </a:rPr>
              <a:t>: RMSE is the square root of MSE, providing a measure in the same unit as the target variable. Lower RMSE suggests better predictive performance.</a:t>
            </a:r>
          </a:p>
        </p:txBody>
      </p:sp>
    </p:spTree>
    <p:extLst>
      <p:ext uri="{BB962C8B-B14F-4D97-AF65-F5344CB8AC3E}">
        <p14:creationId xmlns:p14="http://schemas.microsoft.com/office/powerpoint/2010/main" val="289161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endParaRPr lang="en-IN" dirty="0"/>
          </a:p>
        </p:txBody>
      </p:sp>
      <p:sp>
        <p:nvSpPr>
          <p:cNvPr id="3" name="Content Placeholder 2"/>
          <p:cNvSpPr>
            <a:spLocks noGrp="1"/>
          </p:cNvSpPr>
          <p:nvPr>
            <p:ph idx="1"/>
          </p:nvPr>
        </p:nvSpPr>
        <p:spPr/>
        <p:txBody>
          <a:bodyPr/>
          <a:lstStyle/>
          <a:p>
            <a:r>
              <a:rPr lang="en-US" dirty="0"/>
              <a:t>The problem is to build a predictive model that forecasts stock prices based on historical market data. </a:t>
            </a:r>
          </a:p>
          <a:p>
            <a:r>
              <a:rPr lang="en-US" dirty="0"/>
              <a:t>The goal is to create a tool that assists investors in making well-informed decisions and optimizing their investment strategies. </a:t>
            </a:r>
          </a:p>
          <a:p>
            <a:r>
              <a:rPr lang="en-US" dirty="0"/>
              <a:t>This project involves data collection, data preprocessing, feature engineering, model selection, training, and evaluation.</a:t>
            </a:r>
            <a:endParaRPr lang="en-IN" dirty="0"/>
          </a:p>
        </p:txBody>
      </p:sp>
    </p:spTree>
    <p:extLst>
      <p:ext uri="{BB962C8B-B14F-4D97-AF65-F5344CB8AC3E}">
        <p14:creationId xmlns:p14="http://schemas.microsoft.com/office/powerpoint/2010/main" val="43775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414FA3-C7A6-093C-E860-DAC06D1A66BD}"/>
              </a:ext>
            </a:extLst>
          </p:cNvPr>
          <p:cNvSpPr txBox="1"/>
          <p:nvPr/>
        </p:nvSpPr>
        <p:spPr>
          <a:xfrm>
            <a:off x="543698" y="979954"/>
            <a:ext cx="9023520" cy="3108543"/>
          </a:xfrm>
          <a:prstGeom prst="rect">
            <a:avLst/>
          </a:prstGeom>
          <a:noFill/>
        </p:spPr>
        <p:txBody>
          <a:bodyPr wrap="square">
            <a:spAutoFit/>
          </a:bodyPr>
          <a:lstStyle/>
          <a:p>
            <a:r>
              <a:rPr lang="en-US" sz="2800" b="0" i="0" dirty="0">
                <a:solidFill>
                  <a:srgbClr val="374151"/>
                </a:solidFill>
                <a:effectLst/>
                <a:latin typeface="Söhne"/>
              </a:rPr>
              <a:t>It's essential to choose evaluation metrics that align with your specific objectives and problem formulation, as well as to consider the limitations and assumptions of each metric. Additionally, </a:t>
            </a:r>
            <a:r>
              <a:rPr lang="en-US" sz="2800" b="0" i="0" dirty="0" err="1">
                <a:solidFill>
                  <a:srgbClr val="374151"/>
                </a:solidFill>
                <a:effectLst/>
                <a:latin typeface="Söhne"/>
              </a:rPr>
              <a:t>backtesting</a:t>
            </a:r>
            <a:r>
              <a:rPr lang="en-US" sz="2800" b="0" i="0" dirty="0">
                <a:solidFill>
                  <a:srgbClr val="374151"/>
                </a:solidFill>
                <a:effectLst/>
                <a:latin typeface="Söhne"/>
              </a:rPr>
              <a:t> and risk management strategies should be part of a comprehensive evaluation process when considering the practical application of stock price prediction models.</a:t>
            </a:r>
            <a:endParaRPr lang="en-IN" sz="2800" dirty="0"/>
          </a:p>
        </p:txBody>
      </p:sp>
    </p:spTree>
    <p:extLst>
      <p:ext uri="{BB962C8B-B14F-4D97-AF65-F5344CB8AC3E}">
        <p14:creationId xmlns:p14="http://schemas.microsoft.com/office/powerpoint/2010/main" val="484080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6936" y="1095884"/>
            <a:ext cx="6408751" cy="646331"/>
          </a:xfrm>
          <a:prstGeom prst="rect">
            <a:avLst/>
          </a:prstGeom>
          <a:noFill/>
        </p:spPr>
        <p:txBody>
          <a:bodyPr wrap="square" rtlCol="0">
            <a:spAutoFit/>
          </a:bodyPr>
          <a:lstStyle/>
          <a:p>
            <a:r>
              <a:rPr lang="en-IN" dirty="0"/>
              <a:t>Expected Output:</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315" y="2031610"/>
            <a:ext cx="6774884" cy="3581133"/>
          </a:xfrm>
          <a:prstGeom prst="rect">
            <a:avLst/>
          </a:prstGeom>
        </p:spPr>
      </p:pic>
    </p:spTree>
    <p:extLst>
      <p:ext uri="{BB962C8B-B14F-4D97-AF65-F5344CB8AC3E}">
        <p14:creationId xmlns:p14="http://schemas.microsoft.com/office/powerpoint/2010/main" val="1795114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56" y="1286330"/>
            <a:ext cx="9391650" cy="4810125"/>
          </a:xfrm>
          <a:prstGeom prst="rect">
            <a:avLst/>
          </a:prstGeom>
        </p:spPr>
      </p:pic>
    </p:spTree>
    <p:extLst>
      <p:ext uri="{BB962C8B-B14F-4D97-AF65-F5344CB8AC3E}">
        <p14:creationId xmlns:p14="http://schemas.microsoft.com/office/powerpoint/2010/main" val="332394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Data Collection</a:t>
            </a:r>
            <a:r>
              <a:rPr lang="en-US" dirty="0"/>
              <a:t>: Collect historical stock market data, including features like date, open price, close price, volume, and other relevant indicators.</a:t>
            </a:r>
          </a:p>
          <a:p>
            <a:r>
              <a:rPr lang="en-US" b="1" dirty="0"/>
              <a:t>Data Preprocessing</a:t>
            </a:r>
            <a:r>
              <a:rPr lang="en-US" dirty="0"/>
              <a:t>: Clean and preprocess the data, handle missing values, and convert categorical features into numerical representations.</a:t>
            </a:r>
          </a:p>
          <a:p>
            <a:r>
              <a:rPr lang="en-US" b="1" dirty="0"/>
              <a:t>Feature Engineering</a:t>
            </a:r>
            <a:r>
              <a:rPr lang="en-US" dirty="0"/>
              <a:t>: Create additional features that could enhance the predictive power of the model, such as moving averages, technical indicators, and lagged variables.</a:t>
            </a:r>
          </a:p>
          <a:p>
            <a:r>
              <a:rPr lang="en-US" b="1" dirty="0"/>
              <a:t>Model Selection</a:t>
            </a:r>
            <a:r>
              <a:rPr lang="en-US" dirty="0"/>
              <a:t>: Choose suitable algorithms for time series forecasting (e.g., ARIMA, LSTM) to predict stock prices.</a:t>
            </a:r>
          </a:p>
          <a:p>
            <a:r>
              <a:rPr lang="en-US" b="1" dirty="0"/>
              <a:t>Model Training</a:t>
            </a:r>
            <a:r>
              <a:rPr lang="en-US" dirty="0"/>
              <a:t>: Train the selected model using the preprocessed data.</a:t>
            </a:r>
          </a:p>
          <a:p>
            <a:r>
              <a:rPr lang="en-US" b="1" dirty="0"/>
              <a:t>Evaluation</a:t>
            </a:r>
            <a:r>
              <a:rPr lang="en-US" dirty="0"/>
              <a:t>: Evaluate the model's performance using appropriate time series forecasting metrics (e.g., Mean Absolute Error, Root Mean Squared Error).</a:t>
            </a:r>
            <a:endParaRPr lang="en-IN" dirty="0"/>
          </a:p>
        </p:txBody>
      </p:sp>
    </p:spTree>
    <p:extLst>
      <p:ext uri="{BB962C8B-B14F-4D97-AF65-F5344CB8AC3E}">
        <p14:creationId xmlns:p14="http://schemas.microsoft.com/office/powerpoint/2010/main" val="1660143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9782-B5BE-BAD2-7598-5F93019005D5}"/>
              </a:ext>
            </a:extLst>
          </p:cNvPr>
          <p:cNvSpPr>
            <a:spLocks noGrp="1"/>
          </p:cNvSpPr>
          <p:nvPr>
            <p:ph type="title"/>
          </p:nvPr>
        </p:nvSpPr>
        <p:spPr/>
        <p:txBody>
          <a:bodyPr/>
          <a:lstStyle/>
          <a:p>
            <a:r>
              <a:rPr lang="en-IN" dirty="0"/>
              <a:t>Project Objective:</a:t>
            </a:r>
          </a:p>
        </p:txBody>
      </p:sp>
      <p:sp>
        <p:nvSpPr>
          <p:cNvPr id="3" name="Content Placeholder 2">
            <a:extLst>
              <a:ext uri="{FF2B5EF4-FFF2-40B4-BE49-F238E27FC236}">
                <a16:creationId xmlns:a16="http://schemas.microsoft.com/office/drawing/2014/main" id="{CB1A5936-84AA-F650-E29F-99BA51BDE636}"/>
              </a:ext>
            </a:extLst>
          </p:cNvPr>
          <p:cNvSpPr>
            <a:spLocks noGrp="1"/>
          </p:cNvSpPr>
          <p:nvPr>
            <p:ph idx="1"/>
          </p:nvPr>
        </p:nvSpPr>
        <p:spPr/>
        <p:txBody>
          <a:bodyPr/>
          <a:lstStyle/>
          <a:p>
            <a:r>
              <a:rPr lang="en-US" b="0" i="0" dirty="0">
                <a:solidFill>
                  <a:srgbClr val="4D5156"/>
                </a:solidFill>
                <a:effectLst/>
                <a:latin typeface="Aptos" panose="020B0004020202020204" pitchFamily="34" charset="0"/>
              </a:rPr>
              <a:t>Stock analysis involves comparing a company's current financial statement to its financial statements in previous years to </a:t>
            </a:r>
            <a:r>
              <a:rPr lang="en-US" b="0" i="0" dirty="0">
                <a:solidFill>
                  <a:srgbClr val="040C28"/>
                </a:solidFill>
                <a:effectLst/>
                <a:latin typeface="Aptos" panose="020B0004020202020204" pitchFamily="34" charset="0"/>
              </a:rPr>
              <a:t>give an investor a sense of whether the company is growing, stable, or deteriorating</a:t>
            </a:r>
            <a:endParaRPr lang="en-IN" dirty="0">
              <a:latin typeface="Aptos" panose="020B0004020202020204" pitchFamily="34" charset="0"/>
            </a:endParaRPr>
          </a:p>
          <a:p>
            <a:pPr algn="l"/>
            <a:r>
              <a:rPr lang="en-IN" dirty="0">
                <a:solidFill>
                  <a:srgbClr val="1F2328"/>
                </a:solidFill>
                <a:latin typeface="Aptos" panose="020B0004020202020204" pitchFamily="34" charset="0"/>
              </a:rPr>
              <a:t>Tools and Technologies:</a:t>
            </a:r>
          </a:p>
          <a:p>
            <a:pPr marL="0" indent="0" algn="l">
              <a:buNone/>
            </a:pPr>
            <a:r>
              <a:rPr lang="en-IN" dirty="0">
                <a:solidFill>
                  <a:srgbClr val="1F2328"/>
                </a:solidFill>
                <a:latin typeface="Aptos" panose="020B0004020202020204" pitchFamily="34" charset="0"/>
              </a:rPr>
              <a:t>The project employs various tools and technologies, including:</a:t>
            </a:r>
            <a:endParaRPr lang="en-IN" i="0" dirty="0">
              <a:solidFill>
                <a:srgbClr val="1F2328"/>
              </a:solidFill>
              <a:effectLst/>
              <a:latin typeface="Aptos" panose="020B0004020202020204" pitchFamily="34" charset="0"/>
            </a:endParaRPr>
          </a:p>
          <a:p>
            <a:pPr algn="l">
              <a:buFont typeface="Arial" panose="020B0604020202020204" pitchFamily="34" charset="0"/>
              <a:buChar char="•"/>
            </a:pPr>
            <a:r>
              <a:rPr lang="en-IN" b="0" i="0" dirty="0">
                <a:solidFill>
                  <a:srgbClr val="1F2328"/>
                </a:solidFill>
                <a:effectLst/>
                <a:latin typeface="Aptos" panose="020B0004020202020204" pitchFamily="34" charset="0"/>
              </a:rPr>
              <a:t>Python programming language</a:t>
            </a:r>
          </a:p>
          <a:p>
            <a:pPr algn="l">
              <a:buFont typeface="Arial" panose="020B0604020202020204" pitchFamily="34" charset="0"/>
              <a:buChar char="•"/>
            </a:pPr>
            <a:r>
              <a:rPr lang="en-IN" b="0" i="0" dirty="0">
                <a:solidFill>
                  <a:srgbClr val="1F2328"/>
                </a:solidFill>
                <a:effectLst/>
                <a:latin typeface="Aptos" panose="020B0004020202020204" pitchFamily="34" charset="0"/>
              </a:rPr>
              <a:t>Libraries such as NumPy, Matplotlib, SciPy, scikit-learn, TensorFlow, </a:t>
            </a:r>
            <a:r>
              <a:rPr lang="en-IN" b="0" i="0" dirty="0" err="1">
                <a:solidFill>
                  <a:srgbClr val="1F2328"/>
                </a:solidFill>
                <a:effectLst/>
                <a:latin typeface="Aptos" panose="020B0004020202020204" pitchFamily="34" charset="0"/>
              </a:rPr>
              <a:t>Keras</a:t>
            </a:r>
            <a:r>
              <a:rPr lang="en-IN" b="0" i="0" dirty="0">
                <a:solidFill>
                  <a:srgbClr val="1F2328"/>
                </a:solidFill>
                <a:effectLst/>
                <a:latin typeface="Aptos" panose="020B0004020202020204" pitchFamily="34" charset="0"/>
              </a:rPr>
              <a:t>, and </a:t>
            </a:r>
            <a:r>
              <a:rPr lang="en-IN" b="0" i="0" dirty="0" err="1">
                <a:solidFill>
                  <a:srgbClr val="1F2328"/>
                </a:solidFill>
                <a:effectLst/>
                <a:latin typeface="Aptos" panose="020B0004020202020204" pitchFamily="34" charset="0"/>
              </a:rPr>
              <a:t>Streamlit</a:t>
            </a:r>
            <a:endParaRPr lang="en-IN" b="0" i="0" dirty="0">
              <a:solidFill>
                <a:srgbClr val="1F2328"/>
              </a:solidFill>
              <a:effectLst/>
              <a:latin typeface="Aptos" panose="020B0004020202020204" pitchFamily="34" charset="0"/>
            </a:endParaRPr>
          </a:p>
          <a:p>
            <a:pPr algn="l">
              <a:buFont typeface="Arial" panose="020B0604020202020204" pitchFamily="34" charset="0"/>
              <a:buChar char="•"/>
            </a:pPr>
            <a:r>
              <a:rPr lang="en-IN" b="0" i="0" dirty="0">
                <a:solidFill>
                  <a:srgbClr val="1F2328"/>
                </a:solidFill>
                <a:effectLst/>
                <a:latin typeface="Aptos" panose="020B0004020202020204" pitchFamily="34" charset="0"/>
              </a:rPr>
              <a:t>SVR, Random Forest, KNN, LSTM, and GRU models for stock price prediction</a:t>
            </a:r>
          </a:p>
          <a:p>
            <a:endParaRPr lang="en-IN" dirty="0"/>
          </a:p>
        </p:txBody>
      </p:sp>
    </p:spTree>
    <p:extLst>
      <p:ext uri="{BB962C8B-B14F-4D97-AF65-F5344CB8AC3E}">
        <p14:creationId xmlns:p14="http://schemas.microsoft.com/office/powerpoint/2010/main" val="106347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858B-6626-9C05-9552-D70A032C1065}"/>
              </a:ext>
            </a:extLst>
          </p:cNvPr>
          <p:cNvSpPr>
            <a:spLocks noGrp="1"/>
          </p:cNvSpPr>
          <p:nvPr>
            <p:ph type="title"/>
          </p:nvPr>
        </p:nvSpPr>
        <p:spPr/>
        <p:txBody>
          <a:bodyPr/>
          <a:lstStyle/>
          <a:p>
            <a:r>
              <a:rPr lang="en-IN" dirty="0"/>
              <a:t>Design thinking Process:</a:t>
            </a:r>
          </a:p>
        </p:txBody>
      </p:sp>
      <p:pic>
        <p:nvPicPr>
          <p:cNvPr id="4" name="Content Placeholder 3">
            <a:extLst>
              <a:ext uri="{FF2B5EF4-FFF2-40B4-BE49-F238E27FC236}">
                <a16:creationId xmlns:a16="http://schemas.microsoft.com/office/drawing/2014/main" id="{5D32FB6D-A265-63B3-6E3A-9364708D9C13}"/>
              </a:ext>
            </a:extLst>
          </p:cNvPr>
          <p:cNvPicPr>
            <a:picLocks noGrp="1" noChangeAspect="1"/>
          </p:cNvPicPr>
          <p:nvPr>
            <p:ph idx="1"/>
          </p:nvPr>
        </p:nvPicPr>
        <p:blipFill>
          <a:blip r:embed="rId2"/>
          <a:stretch>
            <a:fillRect/>
          </a:stretch>
        </p:blipFill>
        <p:spPr>
          <a:xfrm>
            <a:off x="1927655" y="3335337"/>
            <a:ext cx="7710616" cy="2548994"/>
          </a:xfrm>
          <a:prstGeom prst="rect">
            <a:avLst/>
          </a:prstGeom>
        </p:spPr>
      </p:pic>
    </p:spTree>
    <p:extLst>
      <p:ext uri="{BB962C8B-B14F-4D97-AF65-F5344CB8AC3E}">
        <p14:creationId xmlns:p14="http://schemas.microsoft.com/office/powerpoint/2010/main" val="241027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Data Collection</a:t>
            </a:r>
            <a:endParaRPr lang="en-IN" dirty="0"/>
          </a:p>
        </p:txBody>
      </p:sp>
      <p:sp>
        <p:nvSpPr>
          <p:cNvPr id="3" name="TextBox 2"/>
          <p:cNvSpPr txBox="1"/>
          <p:nvPr/>
        </p:nvSpPr>
        <p:spPr>
          <a:xfrm>
            <a:off x="1311965" y="2814762"/>
            <a:ext cx="9398442" cy="3416320"/>
          </a:xfrm>
          <a:prstGeom prst="rect">
            <a:avLst/>
          </a:prstGeom>
          <a:noFill/>
        </p:spPr>
        <p:txBody>
          <a:bodyPr wrap="square" rtlCol="0">
            <a:spAutoFit/>
          </a:bodyPr>
          <a:lstStyle/>
          <a:p>
            <a:r>
              <a:rPr lang="en-US" dirty="0"/>
              <a:t>The dataset used for Stock price prediction can vary widely, and there </a:t>
            </a:r>
          </a:p>
          <a:p>
            <a:r>
              <a:rPr lang="en-US" dirty="0"/>
              <a:t>are several publicly available datasets that researchers and developers have used </a:t>
            </a:r>
          </a:p>
          <a:p>
            <a:r>
              <a:rPr lang="en-US" dirty="0"/>
              <a:t>for training and evaluating Stock price for large companies. These datasets are </a:t>
            </a:r>
          </a:p>
          <a:p>
            <a:r>
              <a:rPr lang="en-US" dirty="0"/>
              <a:t>essential for building and testing machine learning models that can predict the future stock price of the company.</a:t>
            </a:r>
          </a:p>
          <a:p>
            <a:r>
              <a:rPr lang="en-US" dirty="0"/>
              <a:t>The current dataset is obtained from Kaggle. Kaggle is a popular platform for </a:t>
            </a:r>
          </a:p>
          <a:p>
            <a:r>
              <a:rPr lang="en-US" dirty="0"/>
              <a:t>data science competitions, and it hosts several fake news datasets. One well-</a:t>
            </a:r>
          </a:p>
          <a:p>
            <a:r>
              <a:rPr lang="en-US" dirty="0"/>
              <a:t>known dataset from Kaggle is the “Microsoft Lifetime stocks </a:t>
            </a:r>
            <a:r>
              <a:rPr lang="en-US" dirty="0" err="1"/>
              <a:t>Datset</a:t>
            </a:r>
            <a:r>
              <a:rPr lang="en-US" dirty="0"/>
              <a:t>" dataset, which contain Stock history of the company from 1986 to till date.</a:t>
            </a:r>
          </a:p>
          <a:p>
            <a:endParaRPr lang="en-US" dirty="0"/>
          </a:p>
          <a:p>
            <a:r>
              <a:rPr lang="en-US" b="1" dirty="0"/>
              <a:t>Dataset Link</a:t>
            </a:r>
            <a:r>
              <a:rPr lang="en-US" dirty="0"/>
              <a:t>: </a:t>
            </a:r>
            <a:r>
              <a:rPr lang="en-US" u="sng" dirty="0">
                <a:solidFill>
                  <a:schemeClr val="tx2">
                    <a:lumMod val="60000"/>
                    <a:lumOff val="40000"/>
                  </a:schemeClr>
                </a:solidFill>
              </a:rPr>
              <a:t>https://www.kaggle.com/datasets/prasoonkottarathil/microsoft-lifetime-stocks-dataset</a:t>
            </a:r>
            <a:endParaRPr lang="en-IN" u="sng" dirty="0">
              <a:solidFill>
                <a:schemeClr val="tx2">
                  <a:lumMod val="60000"/>
                  <a:lumOff val="40000"/>
                </a:schemeClr>
              </a:solidFill>
            </a:endParaRPr>
          </a:p>
        </p:txBody>
      </p:sp>
    </p:spTree>
    <p:extLst>
      <p:ext uri="{BB962C8B-B14F-4D97-AF65-F5344CB8AC3E}">
        <p14:creationId xmlns:p14="http://schemas.microsoft.com/office/powerpoint/2010/main" val="1780596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Data Preprocessing</a:t>
            </a:r>
            <a:endParaRPr lang="en-IN" dirty="0"/>
          </a:p>
        </p:txBody>
      </p:sp>
      <p:sp>
        <p:nvSpPr>
          <p:cNvPr id="3" name="TextBox 2">
            <a:extLst>
              <a:ext uri="{FF2B5EF4-FFF2-40B4-BE49-F238E27FC236}">
                <a16:creationId xmlns:a16="http://schemas.microsoft.com/office/drawing/2014/main" id="{CD73AACA-3FDC-9EDE-F142-9B6B61CA9A7B}"/>
              </a:ext>
            </a:extLst>
          </p:cNvPr>
          <p:cNvSpPr txBox="1"/>
          <p:nvPr/>
        </p:nvSpPr>
        <p:spPr>
          <a:xfrm>
            <a:off x="1152144" y="2916195"/>
            <a:ext cx="9153391" cy="1938992"/>
          </a:xfrm>
          <a:prstGeom prst="rect">
            <a:avLst/>
          </a:prstGeom>
          <a:noFill/>
        </p:spPr>
        <p:txBody>
          <a:bodyPr wrap="square" rtlCol="0">
            <a:spAutoFit/>
          </a:bodyPr>
          <a:lstStyle/>
          <a:p>
            <a:r>
              <a:rPr lang="en-IN" sz="2400" dirty="0"/>
              <a:t>Data </a:t>
            </a:r>
            <a:r>
              <a:rPr lang="en-US" sz="2400" b="0" i="0" dirty="0">
                <a:solidFill>
                  <a:srgbClr val="374151"/>
                </a:solidFill>
                <a:effectLst/>
                <a:latin typeface="Söhne"/>
              </a:rPr>
              <a:t>preprocessing is a crucial step in building a stock price prediction model. The quality of your data and how it's prepared can significantly impact the accuracy and effectiveness of your predictions.</a:t>
            </a:r>
          </a:p>
          <a:p>
            <a:endParaRPr lang="en-US" sz="2400" dirty="0">
              <a:solidFill>
                <a:srgbClr val="374151"/>
              </a:solidFill>
              <a:latin typeface="Söhne"/>
            </a:endParaRPr>
          </a:p>
          <a:p>
            <a:r>
              <a:rPr lang="en-US" sz="2400" dirty="0">
                <a:solidFill>
                  <a:srgbClr val="374151"/>
                </a:solidFill>
                <a:latin typeface="Söhne"/>
              </a:rPr>
              <a:t>It involves steps like Data cleaning and data transformation.</a:t>
            </a:r>
            <a:endParaRPr lang="en-IN" sz="2400" dirty="0"/>
          </a:p>
        </p:txBody>
      </p:sp>
    </p:spTree>
    <p:extLst>
      <p:ext uri="{BB962C8B-B14F-4D97-AF65-F5344CB8AC3E}">
        <p14:creationId xmlns:p14="http://schemas.microsoft.com/office/powerpoint/2010/main" val="270868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01740C-43B0-2AAC-AD2A-EDBEA98C0EAF}"/>
              </a:ext>
            </a:extLst>
          </p:cNvPr>
          <p:cNvSpPr txBox="1"/>
          <p:nvPr/>
        </p:nvSpPr>
        <p:spPr>
          <a:xfrm>
            <a:off x="1136822" y="963827"/>
            <a:ext cx="9428205" cy="4893647"/>
          </a:xfrm>
          <a:prstGeom prst="rect">
            <a:avLst/>
          </a:prstGeom>
          <a:noFill/>
        </p:spPr>
        <p:txBody>
          <a:bodyPr wrap="square" rtlCol="0">
            <a:spAutoFit/>
          </a:bodyPr>
          <a:lstStyle/>
          <a:p>
            <a:pPr algn="l"/>
            <a:r>
              <a:rPr lang="en-US" sz="2400" b="1" i="0" dirty="0">
                <a:solidFill>
                  <a:srgbClr val="374151"/>
                </a:solidFill>
                <a:effectLst/>
                <a:latin typeface="Söhne"/>
              </a:rPr>
              <a:t>Data Cleaning:</a:t>
            </a:r>
            <a:endParaRPr lang="en-US" sz="2400" b="0" i="0" dirty="0">
              <a:solidFill>
                <a:srgbClr val="374151"/>
              </a:solidFill>
              <a:effectLst/>
              <a:latin typeface="Söhne"/>
            </a:endParaRPr>
          </a:p>
          <a:p>
            <a:pPr algn="l">
              <a:buFont typeface="Arial" panose="020B0604020202020204" pitchFamily="34" charset="0"/>
              <a:buChar char="•"/>
            </a:pPr>
            <a:r>
              <a:rPr lang="en-US" sz="2400" b="0" i="0" dirty="0">
                <a:solidFill>
                  <a:srgbClr val="374151"/>
                </a:solidFill>
                <a:effectLst/>
                <a:latin typeface="Söhne"/>
              </a:rPr>
              <a:t>Check for missing data points and outliers in your dataset. Common techniques for dealing with missing data include imputation (replacing missing values with reasonable estimates) or removing incomplete rows. Outliers may be handled through statistical methods or domain knowledge.</a:t>
            </a:r>
          </a:p>
          <a:p>
            <a:pPr algn="l"/>
            <a:r>
              <a:rPr lang="en-US" sz="2400" b="1" i="0" dirty="0">
                <a:solidFill>
                  <a:srgbClr val="374151"/>
                </a:solidFill>
                <a:effectLst/>
                <a:latin typeface="Söhne"/>
              </a:rPr>
              <a:t>Data Transformation:</a:t>
            </a:r>
            <a:endParaRPr lang="en-US" sz="2400" b="0" i="0" dirty="0">
              <a:solidFill>
                <a:srgbClr val="374151"/>
              </a:solidFill>
              <a:effectLst/>
              <a:latin typeface="Söhne"/>
            </a:endParaRPr>
          </a:p>
          <a:p>
            <a:pPr algn="l">
              <a:buFont typeface="Arial" panose="020B0604020202020204" pitchFamily="34" charset="0"/>
              <a:buChar char="•"/>
            </a:pPr>
            <a:r>
              <a:rPr lang="en-US" sz="2400" b="0" i="0" dirty="0">
                <a:solidFill>
                  <a:srgbClr val="374151"/>
                </a:solidFill>
                <a:effectLst/>
                <a:latin typeface="Söhne"/>
              </a:rPr>
              <a:t>Transform the data into a format suitable for analysis, typically as a time series. Ensure that the date/time column is the index of your dataset.</a:t>
            </a:r>
          </a:p>
          <a:p>
            <a:pPr algn="l">
              <a:buFont typeface="Arial" panose="020B0604020202020204" pitchFamily="34" charset="0"/>
              <a:buChar char="•"/>
            </a:pPr>
            <a:r>
              <a:rPr lang="en-US" sz="2400" b="0" i="0" dirty="0">
                <a:solidFill>
                  <a:srgbClr val="374151"/>
                </a:solidFill>
                <a:effectLst/>
                <a:latin typeface="Söhne"/>
              </a:rPr>
              <a:t>Calculate additional features, such as moving averages, relative strength index (RSI), and other technical indicators relevant to stock price prediction.</a:t>
            </a:r>
          </a:p>
          <a:p>
            <a:endParaRPr lang="en-IN" sz="2400" dirty="0"/>
          </a:p>
        </p:txBody>
      </p:sp>
    </p:spTree>
    <p:extLst>
      <p:ext uri="{BB962C8B-B14F-4D97-AF65-F5344CB8AC3E}">
        <p14:creationId xmlns:p14="http://schemas.microsoft.com/office/powerpoint/2010/main" val="3940823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3:Feature Engineering</a:t>
            </a:r>
            <a:endParaRPr lang="en-IN" dirty="0"/>
          </a:p>
        </p:txBody>
      </p:sp>
      <p:sp>
        <p:nvSpPr>
          <p:cNvPr id="5" name="TextBox 4">
            <a:extLst>
              <a:ext uri="{FF2B5EF4-FFF2-40B4-BE49-F238E27FC236}">
                <a16:creationId xmlns:a16="http://schemas.microsoft.com/office/drawing/2014/main" id="{8D28B4B8-193F-DAD7-2086-59A837F70FAF}"/>
              </a:ext>
            </a:extLst>
          </p:cNvPr>
          <p:cNvSpPr txBox="1"/>
          <p:nvPr/>
        </p:nvSpPr>
        <p:spPr>
          <a:xfrm>
            <a:off x="1152144" y="2816479"/>
            <a:ext cx="7994944" cy="1569660"/>
          </a:xfrm>
          <a:prstGeom prst="rect">
            <a:avLst/>
          </a:prstGeom>
          <a:noFill/>
        </p:spPr>
        <p:txBody>
          <a:bodyPr wrap="square">
            <a:spAutoFit/>
          </a:bodyPr>
          <a:lstStyle/>
          <a:p>
            <a:r>
              <a:rPr lang="en-US" sz="2400" b="0" i="0" dirty="0">
                <a:solidFill>
                  <a:srgbClr val="374151"/>
                </a:solidFill>
                <a:effectLst/>
                <a:latin typeface="Söhne"/>
              </a:rPr>
              <a:t>It involves creating and selecting relevant features (input variables) from the available data that can be used to train the model. Effective feature engineering can significantly improve the model's predictive performance.</a:t>
            </a:r>
            <a:endParaRPr lang="en-IN" sz="2400" dirty="0"/>
          </a:p>
        </p:txBody>
      </p:sp>
    </p:spTree>
    <p:extLst>
      <p:ext uri="{BB962C8B-B14F-4D97-AF65-F5344CB8AC3E}">
        <p14:creationId xmlns:p14="http://schemas.microsoft.com/office/powerpoint/2010/main" val="345628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633</TotalTime>
  <Words>1554</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Arial</vt:lpstr>
      <vt:lpstr>Century Gothic</vt:lpstr>
      <vt:lpstr>Söhne</vt:lpstr>
      <vt:lpstr>Wingdings 3</vt:lpstr>
      <vt:lpstr>Ion Boardroom</vt:lpstr>
      <vt:lpstr>APPLIED DATA SCIENCE</vt:lpstr>
      <vt:lpstr>Problem Definition</vt:lpstr>
      <vt:lpstr>Design Thinking</vt:lpstr>
      <vt:lpstr>Project Objective:</vt:lpstr>
      <vt:lpstr>Design thinking Process:</vt:lpstr>
      <vt:lpstr>STEP 1: Data Collection</vt:lpstr>
      <vt:lpstr>STEP 2: Data Preprocessing</vt:lpstr>
      <vt:lpstr>PowerPoint Presentation</vt:lpstr>
      <vt:lpstr>STEP 3:Feature Engineering</vt:lpstr>
      <vt:lpstr>PowerPoint Presentation</vt:lpstr>
      <vt:lpstr>PowerPoint Presentation</vt:lpstr>
      <vt:lpstr>STEP 4:Model Selection</vt:lpstr>
      <vt:lpstr>PowerPoint Presentation</vt:lpstr>
      <vt:lpstr>PowerPoint Presentation</vt:lpstr>
      <vt:lpstr>PowerPoint Presentation</vt:lpstr>
      <vt:lpstr>STEP 5:Model Training</vt:lpstr>
      <vt:lpstr>PowerPoint Presentation</vt:lpstr>
      <vt:lpstr>PowerPoint Presentation</vt:lpstr>
      <vt:lpstr>STEP 6:Evaluation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dc:title>
  <dc:creator>Microsoft account</dc:creator>
  <cp:lastModifiedBy>Supriya Ayyappan</cp:lastModifiedBy>
  <cp:revision>13</cp:revision>
  <dcterms:created xsi:type="dcterms:W3CDTF">2023-09-29T14:00:32Z</dcterms:created>
  <dcterms:modified xsi:type="dcterms:W3CDTF">2023-10-11T14:28:50Z</dcterms:modified>
</cp:coreProperties>
</file>