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15" autoAdjust="0"/>
    <p:restoredTop sz="94660"/>
  </p:normalViewPr>
  <p:slideViewPr>
    <p:cSldViewPr snapToGrid="0">
      <p:cViewPr>
        <p:scale>
          <a:sx n="75" d="100"/>
          <a:sy n="75" d="100"/>
        </p:scale>
        <p:origin x="-210"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B654AB-6471-9707-5631-78878379DBFF}"/>
              </a:ext>
            </a:extLst>
          </p:cNvPr>
          <p:cNvSpPr>
            <a:spLocks noGrp="1"/>
          </p:cNvSpPr>
          <p:nvPr>
            <p:ph type="ctrTitle"/>
          </p:nvPr>
        </p:nvSpPr>
        <p:spPr/>
        <p:txBody>
          <a:bodyPr/>
          <a:lstStyle/>
          <a:p>
            <a:r>
              <a:rPr lang="en-US" sz="5400" dirty="0"/>
              <a:t>SUPRIYA.A</a:t>
            </a:r>
            <a:r>
              <a:rPr lang="en-IN" sz="5400" dirty="0"/>
              <a:t/>
            </a:r>
            <a:br>
              <a:rPr lang="en-IN" sz="5400" dirty="0"/>
            </a:br>
            <a:endParaRPr lang="en-IN" dirty="0"/>
          </a:p>
        </p:txBody>
      </p:sp>
      <p:sp>
        <p:nvSpPr>
          <p:cNvPr id="3" name="Subtitle 2">
            <a:extLst>
              <a:ext uri="{FF2B5EF4-FFF2-40B4-BE49-F238E27FC236}">
                <a16:creationId xmlns:a16="http://schemas.microsoft.com/office/drawing/2014/main" xmlns="" id="{C63F7B39-94F3-1C2B-07F6-9C810231171A}"/>
              </a:ext>
            </a:extLst>
          </p:cNvPr>
          <p:cNvSpPr>
            <a:spLocks noGrp="1"/>
          </p:cNvSpPr>
          <p:nvPr>
            <p:ph type="subTitle" idx="1"/>
          </p:nvPr>
        </p:nvSpPr>
        <p:spPr>
          <a:xfrm>
            <a:off x="3441700" y="3260513"/>
            <a:ext cx="5832303" cy="1096899"/>
          </a:xfrm>
        </p:spPr>
        <p:txBody>
          <a:bodyPr>
            <a:noAutofit/>
          </a:bodyPr>
          <a:lstStyle/>
          <a:p>
            <a:r>
              <a:rPr lang="en-US" sz="3600" dirty="0" err="1" smtClean="0"/>
              <a:t>IIIrd</a:t>
            </a:r>
            <a:r>
              <a:rPr lang="en-US" sz="3600" dirty="0" smtClean="0"/>
              <a:t> year BE-CSE</a:t>
            </a:r>
          </a:p>
          <a:p>
            <a:r>
              <a:rPr lang="en-US" sz="3600" dirty="0" smtClean="0"/>
              <a:t>211521104163 </a:t>
            </a:r>
            <a:endParaRPr lang="en-IN" sz="3600" dirty="0"/>
          </a:p>
        </p:txBody>
      </p:sp>
      <p:grpSp>
        <p:nvGrpSpPr>
          <p:cNvPr id="4" name="Group 3">
            <a:extLst>
              <a:ext uri="{FF2B5EF4-FFF2-40B4-BE49-F238E27FC236}">
                <a16:creationId xmlns:a16="http://schemas.microsoft.com/office/drawing/2014/main" xmlns="" id="{6A112718-7959-BF1C-0F92-92A335578376}"/>
              </a:ext>
            </a:extLst>
          </p:cNvPr>
          <p:cNvGrpSpPr/>
          <p:nvPr/>
        </p:nvGrpSpPr>
        <p:grpSpPr>
          <a:xfrm>
            <a:off x="3943997" y="377576"/>
            <a:ext cx="1666875" cy="1438275"/>
            <a:chOff x="0" y="0"/>
            <a:chExt cx="1666875" cy="1438275"/>
          </a:xfrm>
        </p:grpSpPr>
        <p:sp>
          <p:nvSpPr>
            <p:cNvPr id="5" name="Shape 21">
              <a:extLst>
                <a:ext uri="{FF2B5EF4-FFF2-40B4-BE49-F238E27FC236}">
                  <a16:creationId xmlns:a16="http://schemas.microsoft.com/office/drawing/2014/main" xmlns="" id="{34F66DE4-71BF-1C71-4241-8B84FAD6C869}"/>
                </a:ext>
              </a:extLst>
            </p:cNvPr>
            <p:cNvSpPr/>
            <p:nvPr/>
          </p:nvSpPr>
          <p:spPr>
            <a:xfrm>
              <a:off x="0" y="0"/>
              <a:ext cx="1666875" cy="1438275"/>
            </a:xfrm>
            <a:custGeom>
              <a:avLst/>
              <a:gdLst/>
              <a:ahLst/>
              <a:cxnLst/>
              <a:rect l="0" t="0" r="0" b="0"/>
              <a:pathLst>
                <a:path w="1666875" h="1438275">
                  <a:moveTo>
                    <a:pt x="359537" y="0"/>
                  </a:moveTo>
                  <a:lnTo>
                    <a:pt x="1307338" y="0"/>
                  </a:lnTo>
                  <a:lnTo>
                    <a:pt x="1666875" y="719074"/>
                  </a:lnTo>
                  <a:lnTo>
                    <a:pt x="1307338" y="1438275"/>
                  </a:lnTo>
                  <a:lnTo>
                    <a:pt x="359537" y="1438275"/>
                  </a:lnTo>
                  <a:lnTo>
                    <a:pt x="0" y="719074"/>
                  </a:lnTo>
                  <a:lnTo>
                    <a:pt x="359537" y="0"/>
                  </a:lnTo>
                  <a:close/>
                </a:path>
              </a:pathLst>
            </a:custGeom>
            <a:ln w="0" cap="flat">
              <a:miter lim="127000"/>
            </a:ln>
          </p:spPr>
          <p:style>
            <a:lnRef idx="0">
              <a:srgbClr val="000000">
                <a:alpha val="0"/>
              </a:srgbClr>
            </a:lnRef>
            <a:fillRef idx="1">
              <a:srgbClr val="42D0A2"/>
            </a:fillRef>
            <a:effectRef idx="0">
              <a:scrgbClr r="0" g="0" b="0"/>
            </a:effectRef>
            <a:fontRef idx="none"/>
          </p:style>
          <p:txBody>
            <a:bodyPr/>
            <a:lstStyle/>
            <a:p>
              <a:endParaRPr lang="en-IN"/>
            </a:p>
          </p:txBody>
        </p:sp>
      </p:grpSp>
      <p:pic>
        <p:nvPicPr>
          <p:cNvPr id="6" name="Picture 5">
            <a:extLst>
              <a:ext uri="{FF2B5EF4-FFF2-40B4-BE49-F238E27FC236}">
                <a16:creationId xmlns:a16="http://schemas.microsoft.com/office/drawing/2014/main" xmlns="" id="{327F65BE-2ED6-392F-EEDC-02BC676F6138}"/>
              </a:ext>
            </a:extLst>
          </p:cNvPr>
          <p:cNvPicPr>
            <a:picLocks noChangeAspect="1"/>
          </p:cNvPicPr>
          <p:nvPr/>
        </p:nvPicPr>
        <p:blipFill>
          <a:blip r:embed="rId2"/>
          <a:stretch>
            <a:fillRect/>
          </a:stretch>
        </p:blipFill>
        <p:spPr>
          <a:xfrm>
            <a:off x="1061342" y="913815"/>
            <a:ext cx="1743607" cy="1335140"/>
          </a:xfrm>
          <a:prstGeom prst="rect">
            <a:avLst/>
          </a:prstGeom>
        </p:spPr>
      </p:pic>
      <p:pic>
        <p:nvPicPr>
          <p:cNvPr id="7" name="Picture 6">
            <a:extLst>
              <a:ext uri="{FF2B5EF4-FFF2-40B4-BE49-F238E27FC236}">
                <a16:creationId xmlns:a16="http://schemas.microsoft.com/office/drawing/2014/main" xmlns="" id="{C84F9105-B738-A895-755D-681207E80137}"/>
              </a:ext>
            </a:extLst>
          </p:cNvPr>
          <p:cNvPicPr>
            <a:picLocks noChangeAspect="1"/>
          </p:cNvPicPr>
          <p:nvPr/>
        </p:nvPicPr>
        <p:blipFill>
          <a:blip r:embed="rId3"/>
          <a:stretch>
            <a:fillRect/>
          </a:stretch>
        </p:blipFill>
        <p:spPr>
          <a:xfrm>
            <a:off x="4051948" y="5736415"/>
            <a:ext cx="725487" cy="615749"/>
          </a:xfrm>
          <a:prstGeom prst="rect">
            <a:avLst/>
          </a:prstGeom>
        </p:spPr>
      </p:pic>
    </p:spTree>
    <p:extLst>
      <p:ext uri="{BB962C8B-B14F-4D97-AF65-F5344CB8AC3E}">
        <p14:creationId xmlns:p14="http://schemas.microsoft.com/office/powerpoint/2010/main" val="130353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14020BA8-022E-2394-2671-55F51AB29A90}"/>
              </a:ext>
            </a:extLst>
          </p:cNvPr>
          <p:cNvPicPr>
            <a:picLocks noChangeAspect="1"/>
          </p:cNvPicPr>
          <p:nvPr/>
        </p:nvPicPr>
        <p:blipFill>
          <a:blip r:embed="rId2"/>
          <a:stretch>
            <a:fillRect/>
          </a:stretch>
        </p:blipFill>
        <p:spPr>
          <a:xfrm>
            <a:off x="304292" y="0"/>
            <a:ext cx="9729216" cy="6201156"/>
          </a:xfrm>
          <a:prstGeom prst="rect">
            <a:avLst/>
          </a:prstGeom>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4731"/>
          <a:stretch/>
        </p:blipFill>
        <p:spPr bwMode="auto">
          <a:xfrm>
            <a:off x="1967993" y="1189988"/>
            <a:ext cx="7328408" cy="501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2159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850" b="-4850"/>
          <a:stretch/>
        </p:blipFill>
        <p:spPr bwMode="auto">
          <a:xfrm>
            <a:off x="812800" y="1041400"/>
            <a:ext cx="8606664" cy="549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9266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6300" y="2524730"/>
            <a:ext cx="6642100" cy="1569660"/>
          </a:xfrm>
          <a:prstGeom prst="rect">
            <a:avLst/>
          </a:prstGeom>
          <a:noFill/>
        </p:spPr>
        <p:txBody>
          <a:bodyPr wrap="square" rtlCol="0">
            <a:spAutoFit/>
          </a:bodyPr>
          <a:lstStyle/>
          <a:p>
            <a:r>
              <a:rPr lang="en-US" sz="9600" dirty="0" smtClean="0">
                <a:solidFill>
                  <a:schemeClr val="accent1"/>
                </a:solidFill>
              </a:rPr>
              <a:t>THANK YOU</a:t>
            </a:r>
            <a:endParaRPr lang="en-IN" sz="9600" dirty="0">
              <a:solidFill>
                <a:schemeClr val="accent1"/>
              </a:solidFill>
            </a:endParaRPr>
          </a:p>
        </p:txBody>
      </p:sp>
    </p:spTree>
    <p:extLst>
      <p:ext uri="{BB962C8B-B14F-4D97-AF65-F5344CB8AC3E}">
        <p14:creationId xmlns:p14="http://schemas.microsoft.com/office/powerpoint/2010/main" val="261503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A5FE950-348A-D800-11CC-1FEE40EE5D03}"/>
              </a:ext>
            </a:extLst>
          </p:cNvPr>
          <p:cNvPicPr>
            <a:picLocks noChangeAspect="1"/>
          </p:cNvPicPr>
          <p:nvPr/>
        </p:nvPicPr>
        <p:blipFill>
          <a:blip r:embed="rId2"/>
          <a:stretch>
            <a:fillRect/>
          </a:stretch>
        </p:blipFill>
        <p:spPr>
          <a:xfrm>
            <a:off x="8964026" y="2395470"/>
            <a:ext cx="398915" cy="466640"/>
          </a:xfrm>
          <a:prstGeom prst="rect">
            <a:avLst/>
          </a:prstGeom>
        </p:spPr>
      </p:pic>
      <p:pic>
        <p:nvPicPr>
          <p:cNvPr id="3" name="Picture 2">
            <a:extLst>
              <a:ext uri="{FF2B5EF4-FFF2-40B4-BE49-F238E27FC236}">
                <a16:creationId xmlns:a16="http://schemas.microsoft.com/office/drawing/2014/main" xmlns="" id="{5B4FC2A7-077E-6DAC-43FB-5ED6E64AE188}"/>
              </a:ext>
            </a:extLst>
          </p:cNvPr>
          <p:cNvPicPr>
            <a:picLocks noChangeAspect="1"/>
          </p:cNvPicPr>
          <p:nvPr/>
        </p:nvPicPr>
        <p:blipFill>
          <a:blip r:embed="rId3"/>
          <a:stretch>
            <a:fillRect/>
          </a:stretch>
        </p:blipFill>
        <p:spPr>
          <a:xfrm>
            <a:off x="6305260" y="5521625"/>
            <a:ext cx="457240" cy="451143"/>
          </a:xfrm>
          <a:prstGeom prst="rect">
            <a:avLst/>
          </a:prstGeom>
        </p:spPr>
      </p:pic>
      <p:sp>
        <p:nvSpPr>
          <p:cNvPr id="7" name="TextBox 6">
            <a:extLst>
              <a:ext uri="{FF2B5EF4-FFF2-40B4-BE49-F238E27FC236}">
                <a16:creationId xmlns:a16="http://schemas.microsoft.com/office/drawing/2014/main" xmlns="" id="{247E74CF-7B8A-1949-C14C-54F9E0F8C5F7}"/>
              </a:ext>
            </a:extLst>
          </p:cNvPr>
          <p:cNvSpPr txBox="1"/>
          <p:nvPr/>
        </p:nvSpPr>
        <p:spPr>
          <a:xfrm>
            <a:off x="999698" y="2395470"/>
            <a:ext cx="8163785" cy="1754326"/>
          </a:xfrm>
          <a:prstGeom prst="rect">
            <a:avLst/>
          </a:prstGeom>
          <a:noFill/>
        </p:spPr>
        <p:txBody>
          <a:bodyPr wrap="square">
            <a:spAutoFit/>
          </a:bodyPr>
          <a:lstStyle/>
          <a:p>
            <a:r>
              <a:rPr lang="en-IN" sz="5400" dirty="0">
                <a:solidFill>
                  <a:schemeClr val="accent2">
                    <a:lumMod val="75000"/>
                  </a:schemeClr>
                </a:solidFill>
              </a:rPr>
              <a:t>Neural-Network-based-Image-Stylization</a:t>
            </a:r>
          </a:p>
        </p:txBody>
      </p:sp>
      <p:sp>
        <p:nvSpPr>
          <p:cNvPr id="4" name="TextBox 3"/>
          <p:cNvSpPr txBox="1"/>
          <p:nvPr/>
        </p:nvSpPr>
        <p:spPr>
          <a:xfrm>
            <a:off x="351998" y="740201"/>
            <a:ext cx="4569136" cy="830997"/>
          </a:xfrm>
          <a:prstGeom prst="rect">
            <a:avLst/>
          </a:prstGeom>
          <a:noFill/>
        </p:spPr>
        <p:txBody>
          <a:bodyPr wrap="none" rtlCol="0">
            <a:spAutoFit/>
          </a:bodyPr>
          <a:lstStyle/>
          <a:p>
            <a:r>
              <a:rPr lang="en-US" sz="4800" dirty="0" smtClean="0">
                <a:solidFill>
                  <a:schemeClr val="accent1"/>
                </a:solidFill>
              </a:rPr>
              <a:t>PROJECT TITLE:</a:t>
            </a:r>
            <a:endParaRPr lang="en-IN" sz="4800" dirty="0">
              <a:solidFill>
                <a:schemeClr val="accent1"/>
              </a:solidFill>
            </a:endParaRPr>
          </a:p>
        </p:txBody>
      </p:sp>
    </p:spTree>
    <p:extLst>
      <p:ext uri="{BB962C8B-B14F-4D97-AF65-F5344CB8AC3E}">
        <p14:creationId xmlns:p14="http://schemas.microsoft.com/office/powerpoint/2010/main" val="1724936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8CE8FAB-E938-9ED8-781F-D6F1B43AC518}"/>
              </a:ext>
            </a:extLst>
          </p:cNvPr>
          <p:cNvSpPr txBox="1"/>
          <p:nvPr/>
        </p:nvSpPr>
        <p:spPr>
          <a:xfrm>
            <a:off x="1056068" y="617988"/>
            <a:ext cx="6104586" cy="780535"/>
          </a:xfrm>
          <a:prstGeom prst="rect">
            <a:avLst/>
          </a:prstGeom>
          <a:noFill/>
        </p:spPr>
        <p:txBody>
          <a:bodyPr wrap="square">
            <a:spAutoFit/>
          </a:bodyPr>
          <a:lstStyle/>
          <a:p>
            <a:pPr>
              <a:lnSpc>
                <a:spcPct val="107000"/>
              </a:lnSpc>
              <a:spcAft>
                <a:spcPts val="800"/>
              </a:spcAft>
            </a:pPr>
            <a:r>
              <a:rPr lang="en-IN" sz="4400" b="1" kern="100" dirty="0">
                <a:solidFill>
                  <a:schemeClr val="accent1">
                    <a:lumMod val="75000"/>
                  </a:schemeClr>
                </a:solidFill>
                <a:effectLst/>
                <a:latin typeface="Trebuchet MS" panose="020B0603020202020204" pitchFamily="34" charset="0"/>
                <a:ea typeface="Trebuchet MS" panose="020B0603020202020204" pitchFamily="34" charset="0"/>
                <a:cs typeface="Trebuchet MS" panose="020B0603020202020204" pitchFamily="34" charset="0"/>
              </a:rPr>
              <a:t>AGENDA</a:t>
            </a:r>
            <a:endParaRPr lang="en-IN" sz="4400" kern="100" dirty="0">
              <a:solidFill>
                <a:schemeClr val="accent1">
                  <a:lumMod val="75000"/>
                </a:schemeClr>
              </a:solidFill>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xmlns="" id="{DB14CA82-295C-DD7E-C369-D0FE5798E442}"/>
              </a:ext>
            </a:extLst>
          </p:cNvPr>
          <p:cNvPicPr>
            <a:picLocks noChangeAspect="1"/>
          </p:cNvPicPr>
          <p:nvPr/>
        </p:nvPicPr>
        <p:blipFill>
          <a:blip r:embed="rId2"/>
          <a:stretch>
            <a:fillRect/>
          </a:stretch>
        </p:blipFill>
        <p:spPr>
          <a:xfrm>
            <a:off x="341859" y="3840218"/>
            <a:ext cx="1737511" cy="3017782"/>
          </a:xfrm>
          <a:prstGeom prst="rect">
            <a:avLst/>
          </a:prstGeom>
        </p:spPr>
      </p:pic>
      <p:pic>
        <p:nvPicPr>
          <p:cNvPr id="5" name="Picture 4">
            <a:extLst>
              <a:ext uri="{FF2B5EF4-FFF2-40B4-BE49-F238E27FC236}">
                <a16:creationId xmlns:a16="http://schemas.microsoft.com/office/drawing/2014/main" xmlns="" id="{202A17C2-A662-3B2C-3E27-F922DAB8F3CE}"/>
              </a:ext>
            </a:extLst>
          </p:cNvPr>
          <p:cNvPicPr>
            <a:picLocks noChangeAspect="1"/>
          </p:cNvPicPr>
          <p:nvPr/>
        </p:nvPicPr>
        <p:blipFill>
          <a:blip r:embed="rId3"/>
          <a:stretch>
            <a:fillRect/>
          </a:stretch>
        </p:blipFill>
        <p:spPr>
          <a:xfrm>
            <a:off x="9172907" y="4831088"/>
            <a:ext cx="646232" cy="646232"/>
          </a:xfrm>
          <a:prstGeom prst="rect">
            <a:avLst/>
          </a:prstGeom>
        </p:spPr>
      </p:pic>
      <p:pic>
        <p:nvPicPr>
          <p:cNvPr id="7" name="Picture 6">
            <a:extLst>
              <a:ext uri="{FF2B5EF4-FFF2-40B4-BE49-F238E27FC236}">
                <a16:creationId xmlns:a16="http://schemas.microsoft.com/office/drawing/2014/main" xmlns="" id="{4D84C517-2E23-4BCF-A7C1-7681D0A08069}"/>
              </a:ext>
            </a:extLst>
          </p:cNvPr>
          <p:cNvPicPr>
            <a:picLocks noChangeAspect="1"/>
          </p:cNvPicPr>
          <p:nvPr/>
        </p:nvPicPr>
        <p:blipFill>
          <a:blip r:embed="rId4"/>
          <a:stretch>
            <a:fillRect/>
          </a:stretch>
        </p:blipFill>
        <p:spPr>
          <a:xfrm>
            <a:off x="8981423" y="5349109"/>
            <a:ext cx="249958" cy="249958"/>
          </a:xfrm>
          <a:prstGeom prst="rect">
            <a:avLst/>
          </a:prstGeom>
        </p:spPr>
      </p:pic>
      <p:sp>
        <p:nvSpPr>
          <p:cNvPr id="10" name="TextBox 9">
            <a:extLst>
              <a:ext uri="{FF2B5EF4-FFF2-40B4-BE49-F238E27FC236}">
                <a16:creationId xmlns:a16="http://schemas.microsoft.com/office/drawing/2014/main" xmlns="" id="{8E32A7A9-173F-FD54-AB42-7582D7D35DBF}"/>
              </a:ext>
            </a:extLst>
          </p:cNvPr>
          <p:cNvSpPr txBox="1"/>
          <p:nvPr/>
        </p:nvSpPr>
        <p:spPr>
          <a:xfrm>
            <a:off x="1834130" y="1612223"/>
            <a:ext cx="8523739" cy="3477875"/>
          </a:xfrm>
          <a:prstGeom prst="rect">
            <a:avLst/>
          </a:prstGeom>
          <a:noFill/>
        </p:spPr>
        <p:txBody>
          <a:bodyPr wrap="square">
            <a:spAutoFit/>
          </a:bodyPr>
          <a:lstStyle/>
          <a:p>
            <a:r>
              <a:rPr lang="en-US" sz="2000" dirty="0"/>
              <a:t>In this project, you'll be exploring the exciting world of neural style transfer, where you'll harness the power of Convolutional Neural Networks (CNNs) to transform images into works of art!  You'll build a system that can take a regular photo and apply the artistic style of another image, like a famous painting.  We'll delve into the architecture of the CNN, specifically an encoder-decoder structure, to understand how it separates the content (what's in the image) from the style (how it looks).  By training the network with clever loss functions, you'll teach it to preserve the content of your photo while infusing it with the artistic flair of your chosen style image.  Get ready to see your project generate stunning, artistic images! </a:t>
            </a:r>
            <a:endParaRPr lang="en-IN" sz="2000" dirty="0"/>
          </a:p>
        </p:txBody>
      </p:sp>
    </p:spTree>
    <p:extLst>
      <p:ext uri="{BB962C8B-B14F-4D97-AF65-F5344CB8AC3E}">
        <p14:creationId xmlns:p14="http://schemas.microsoft.com/office/powerpoint/2010/main" val="1191444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CE631F9D-2E2F-D0C1-8AEA-65BC9024B3B4}"/>
              </a:ext>
            </a:extLst>
          </p:cNvPr>
          <p:cNvPicPr>
            <a:picLocks noChangeAspect="1"/>
          </p:cNvPicPr>
          <p:nvPr/>
        </p:nvPicPr>
        <p:blipFill>
          <a:blip r:embed="rId2">
            <a:duotone>
              <a:schemeClr val="accent1">
                <a:shade val="45000"/>
                <a:satMod val="135000"/>
              </a:schemeClr>
              <a:prstClr val="white"/>
            </a:duotone>
          </a:blip>
          <a:stretch>
            <a:fillRect/>
          </a:stretch>
        </p:blipFill>
        <p:spPr>
          <a:xfrm>
            <a:off x="761323" y="781490"/>
            <a:ext cx="10806062" cy="6887510"/>
          </a:xfrm>
          <a:prstGeom prst="rect">
            <a:avLst/>
          </a:prstGeom>
        </p:spPr>
      </p:pic>
      <p:pic>
        <p:nvPicPr>
          <p:cNvPr id="8" name="Picture 7">
            <a:extLst>
              <a:ext uri="{FF2B5EF4-FFF2-40B4-BE49-F238E27FC236}">
                <a16:creationId xmlns:a16="http://schemas.microsoft.com/office/drawing/2014/main" xmlns="" id="{38682389-3224-A5C6-916B-C285C40E2C44}"/>
              </a:ext>
            </a:extLst>
          </p:cNvPr>
          <p:cNvPicPr>
            <a:picLocks noChangeAspect="1"/>
          </p:cNvPicPr>
          <p:nvPr/>
        </p:nvPicPr>
        <p:blipFill>
          <a:blip r:embed="rId3"/>
          <a:stretch>
            <a:fillRect/>
          </a:stretch>
        </p:blipFill>
        <p:spPr>
          <a:xfrm>
            <a:off x="8668950" y="3089115"/>
            <a:ext cx="2761727" cy="3255546"/>
          </a:xfrm>
          <a:prstGeom prst="rect">
            <a:avLst/>
          </a:prstGeom>
        </p:spPr>
      </p:pic>
      <p:sp>
        <p:nvSpPr>
          <p:cNvPr id="12" name="TextBox 11">
            <a:extLst>
              <a:ext uri="{FF2B5EF4-FFF2-40B4-BE49-F238E27FC236}">
                <a16:creationId xmlns:a16="http://schemas.microsoft.com/office/drawing/2014/main" xmlns="" id="{E4CF7077-E0F4-4D63-76BD-77047CADBA1A}"/>
              </a:ext>
            </a:extLst>
          </p:cNvPr>
          <p:cNvSpPr txBox="1"/>
          <p:nvPr/>
        </p:nvSpPr>
        <p:spPr>
          <a:xfrm>
            <a:off x="647022" y="1548718"/>
            <a:ext cx="8750977" cy="3477875"/>
          </a:xfrm>
          <a:prstGeom prst="rect">
            <a:avLst/>
          </a:prstGeom>
          <a:noFill/>
        </p:spPr>
        <p:txBody>
          <a:bodyPr wrap="square">
            <a:spAutoFit/>
          </a:bodyPr>
          <a:lstStyle/>
          <a:p>
            <a:endParaRPr lang="en-US" sz="2000" dirty="0"/>
          </a:p>
          <a:p>
            <a:r>
              <a:rPr lang="en-US" sz="2000" dirty="0"/>
              <a:t>Develop a deep learning system using Convolutional Neural Networks (CNNs) to achieve Neural Style Transfer. This system should be able to:</a:t>
            </a:r>
          </a:p>
          <a:p>
            <a:endParaRPr lang="en-US" sz="2000" dirty="0"/>
          </a:p>
          <a:p>
            <a:r>
              <a:rPr lang="en-US" sz="2000" dirty="0"/>
              <a:t>Separate content and style: Given two images, a content image and a style image, the system needs to learn to differentiate between the semantic content (objects, shapes) in the content image and the artistic style (brushstrokes, color palettes) in the style image.</a:t>
            </a:r>
          </a:p>
          <a:p>
            <a:r>
              <a:rPr lang="en-US" sz="2000" dirty="0"/>
              <a:t>Generate stylized images: The system should create a new image (generated image) that preserves the content of the content image while adopting the artistic style of the style image.</a:t>
            </a:r>
            <a:endParaRPr lang="en-IN" sz="2000" dirty="0"/>
          </a:p>
        </p:txBody>
      </p:sp>
    </p:spTree>
    <p:extLst>
      <p:ext uri="{BB962C8B-B14F-4D97-AF65-F5344CB8AC3E}">
        <p14:creationId xmlns:p14="http://schemas.microsoft.com/office/powerpoint/2010/main" val="1809308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7D1C1994-62A8-209A-1F90-700056EE3861}"/>
              </a:ext>
            </a:extLst>
          </p:cNvPr>
          <p:cNvPicPr>
            <a:picLocks noChangeAspect="1"/>
          </p:cNvPicPr>
          <p:nvPr/>
        </p:nvPicPr>
        <p:blipFill>
          <a:blip r:embed="rId2">
            <a:duotone>
              <a:schemeClr val="accent1">
                <a:shade val="45000"/>
                <a:satMod val="135000"/>
              </a:schemeClr>
              <a:prstClr val="white"/>
            </a:duotone>
          </a:blip>
          <a:stretch>
            <a:fillRect/>
          </a:stretch>
        </p:blipFill>
        <p:spPr>
          <a:xfrm>
            <a:off x="291084" y="432816"/>
            <a:ext cx="11609832" cy="5992368"/>
          </a:xfrm>
          <a:prstGeom prst="rect">
            <a:avLst/>
          </a:prstGeom>
        </p:spPr>
      </p:pic>
      <p:sp>
        <p:nvSpPr>
          <p:cNvPr id="14" name="TextBox 13">
            <a:extLst>
              <a:ext uri="{FF2B5EF4-FFF2-40B4-BE49-F238E27FC236}">
                <a16:creationId xmlns:a16="http://schemas.microsoft.com/office/drawing/2014/main" xmlns="" id="{CF9BDF19-C95D-7B59-803E-5A4B19F4B2E1}"/>
              </a:ext>
            </a:extLst>
          </p:cNvPr>
          <p:cNvSpPr txBox="1"/>
          <p:nvPr/>
        </p:nvSpPr>
        <p:spPr>
          <a:xfrm>
            <a:off x="291084" y="1409700"/>
            <a:ext cx="8871966" cy="4154984"/>
          </a:xfrm>
          <a:prstGeom prst="rect">
            <a:avLst/>
          </a:prstGeom>
          <a:noFill/>
        </p:spPr>
        <p:txBody>
          <a:bodyPr wrap="square">
            <a:spAutoFit/>
          </a:bodyPr>
          <a:lstStyle/>
          <a:p>
            <a:r>
              <a:rPr lang="en-US" sz="2400" dirty="0"/>
              <a:t> Neural Style Transfer with Convolutional Neural Networks</a:t>
            </a:r>
          </a:p>
          <a:p>
            <a:r>
              <a:rPr lang="en-US" sz="2400" dirty="0"/>
              <a:t>This project delves into the fascinating realm of Neural Style Transfer, where we leverage the power of Convolutional Neural Networks (CNNs) to transform everyday images into artistic masterpieces.</a:t>
            </a:r>
          </a:p>
          <a:p>
            <a:endParaRPr lang="en-US" sz="2400" dirty="0"/>
          </a:p>
          <a:p>
            <a:r>
              <a:rPr lang="en-US" sz="2400" dirty="0"/>
              <a:t>Our goal is to build a system that seamlessly blends the content of one image (e.g., a portrait) with the artistic style of another image (e.g., a Van Gogh painting).  This involves training a CNN to understand the distinct characteristics of content and style in images.</a:t>
            </a:r>
            <a:endParaRPr lang="en-IN" sz="2400" dirty="0"/>
          </a:p>
        </p:txBody>
      </p:sp>
    </p:spTree>
    <p:extLst>
      <p:ext uri="{BB962C8B-B14F-4D97-AF65-F5344CB8AC3E}">
        <p14:creationId xmlns:p14="http://schemas.microsoft.com/office/powerpoint/2010/main" val="424445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50B351AB-B0F0-81D8-19D9-2B32FB4AAFF3}"/>
              </a:ext>
            </a:extLst>
          </p:cNvPr>
          <p:cNvPicPr>
            <a:picLocks noChangeAspect="1"/>
          </p:cNvPicPr>
          <p:nvPr/>
        </p:nvPicPr>
        <p:blipFill>
          <a:blip r:embed="rId2"/>
          <a:stretch>
            <a:fillRect/>
          </a:stretch>
        </p:blipFill>
        <p:spPr>
          <a:xfrm>
            <a:off x="406400" y="493295"/>
            <a:ext cx="11350700" cy="5856705"/>
          </a:xfrm>
          <a:prstGeom prst="rect">
            <a:avLst/>
          </a:prstGeom>
        </p:spPr>
      </p:pic>
      <p:sp>
        <p:nvSpPr>
          <p:cNvPr id="10" name="TextBox 9">
            <a:extLst>
              <a:ext uri="{FF2B5EF4-FFF2-40B4-BE49-F238E27FC236}">
                <a16:creationId xmlns:a16="http://schemas.microsoft.com/office/drawing/2014/main" xmlns="" id="{5E2AF238-BBD4-9C9D-A389-2B62D350D6A0}"/>
              </a:ext>
            </a:extLst>
          </p:cNvPr>
          <p:cNvSpPr txBox="1"/>
          <p:nvPr/>
        </p:nvSpPr>
        <p:spPr>
          <a:xfrm>
            <a:off x="304800" y="305603"/>
            <a:ext cx="10096500" cy="6863417"/>
          </a:xfrm>
          <a:prstGeom prst="rect">
            <a:avLst/>
          </a:prstGeom>
          <a:noFill/>
        </p:spPr>
        <p:txBody>
          <a:bodyPr wrap="square">
            <a:spAutoFit/>
          </a:bodyPr>
          <a:lstStyle/>
          <a:p>
            <a:endParaRPr lang="en-US" sz="2000" dirty="0"/>
          </a:p>
          <a:p>
            <a:endParaRPr lang="en-US" sz="2000" dirty="0"/>
          </a:p>
          <a:p>
            <a:pPr marL="457200" indent="-457200">
              <a:buAutoNum type="arabicPeriod"/>
            </a:pPr>
            <a:r>
              <a:rPr lang="en-US" sz="2000" dirty="0" smtClean="0"/>
              <a:t>Developers </a:t>
            </a:r>
            <a:r>
              <a:rPr lang="en-US" sz="2000" dirty="0"/>
              <a:t>and Researchers: </a:t>
            </a:r>
            <a:endParaRPr lang="en-US" sz="2000" dirty="0"/>
          </a:p>
          <a:p>
            <a:r>
              <a:rPr lang="en-US" sz="2000" dirty="0" smtClean="0"/>
              <a:t>          </a:t>
            </a:r>
            <a:r>
              <a:rPr lang="en-US" sz="2000" dirty="0" smtClean="0"/>
              <a:t>This </a:t>
            </a:r>
            <a:r>
              <a:rPr lang="en-US" sz="2000" dirty="0"/>
              <a:t>group includes individuals interested in the technical aspects of Neural Style Transfer. They might be:</a:t>
            </a:r>
          </a:p>
          <a:p>
            <a:r>
              <a:rPr lang="en-US" sz="2000" dirty="0"/>
              <a:t>    Machine learning engineers: </a:t>
            </a:r>
            <a:endParaRPr lang="en-US" sz="2000" dirty="0" smtClean="0"/>
          </a:p>
          <a:p>
            <a:r>
              <a:rPr lang="en-US" sz="2000" dirty="0"/>
              <a:t> </a:t>
            </a:r>
            <a:r>
              <a:rPr lang="en-US" sz="2000" dirty="0" smtClean="0"/>
              <a:t>               </a:t>
            </a:r>
            <a:r>
              <a:rPr lang="en-US" sz="2000" dirty="0" smtClean="0"/>
              <a:t>They </a:t>
            </a:r>
            <a:r>
              <a:rPr lang="en-US" sz="2000" dirty="0"/>
              <a:t>would be interested in using and potentially improving the CNN model you build. </a:t>
            </a:r>
          </a:p>
          <a:p>
            <a:r>
              <a:rPr lang="en-US" sz="2000" dirty="0"/>
              <a:t>   Computer vision researchers: </a:t>
            </a:r>
            <a:endParaRPr lang="en-US" sz="2000" dirty="0" smtClean="0"/>
          </a:p>
          <a:p>
            <a:r>
              <a:rPr lang="en-US" sz="2000" dirty="0"/>
              <a:t> </a:t>
            </a:r>
            <a:r>
              <a:rPr lang="en-US" sz="2000" dirty="0" smtClean="0"/>
              <a:t>                </a:t>
            </a:r>
            <a:r>
              <a:rPr lang="en-US" sz="2000" dirty="0" smtClean="0"/>
              <a:t>They </a:t>
            </a:r>
            <a:r>
              <a:rPr lang="en-US" sz="2000" dirty="0"/>
              <a:t>would be interested in the approach you take to separate content and style information in images and potentially use your project as a foundation for further research. </a:t>
            </a:r>
          </a:p>
          <a:p>
            <a:r>
              <a:rPr lang="en-US" sz="2000" dirty="0"/>
              <a:t>2. Artists and Creatives: This group would be interested in using your project as a creative </a:t>
            </a:r>
            <a:r>
              <a:rPr lang="en-US" sz="2000" dirty="0" smtClean="0"/>
              <a:t>tool</a:t>
            </a:r>
            <a:endParaRPr lang="en-US" sz="2000" dirty="0"/>
          </a:p>
          <a:p>
            <a:r>
              <a:rPr lang="en-US" sz="2000" dirty="0"/>
              <a:t>  </a:t>
            </a:r>
            <a:r>
              <a:rPr lang="en-US" sz="2000" dirty="0" smtClean="0"/>
              <a:t>  Digital </a:t>
            </a:r>
            <a:r>
              <a:rPr lang="en-US" sz="2000" dirty="0"/>
              <a:t>artists: </a:t>
            </a:r>
            <a:endParaRPr lang="en-US" sz="2000" dirty="0" smtClean="0"/>
          </a:p>
          <a:p>
            <a:r>
              <a:rPr lang="en-US" sz="2000" dirty="0" smtClean="0"/>
              <a:t>They </a:t>
            </a:r>
            <a:r>
              <a:rPr lang="en-US" sz="2000" dirty="0"/>
              <a:t>could leverage your system to create unique artworks by applying various artistic styles to their own images. </a:t>
            </a:r>
          </a:p>
          <a:p>
            <a:r>
              <a:rPr lang="en-US" sz="2000" dirty="0"/>
              <a:t>        Graphic designers: They could explore using the tool to generate stylized visuals for marketing materials, presentations, or other design projects.</a:t>
            </a:r>
          </a:p>
          <a:p>
            <a:r>
              <a:rPr lang="en-US" sz="2000" dirty="0"/>
              <a:t>         Photography enthusiasts: They could use your system to add a creative twist to their photographs by infusing them with different artistic styles.</a:t>
            </a:r>
          </a:p>
          <a:p>
            <a:endParaRPr lang="en-US" sz="2000" dirty="0"/>
          </a:p>
        </p:txBody>
      </p:sp>
    </p:spTree>
    <p:extLst>
      <p:ext uri="{BB962C8B-B14F-4D97-AF65-F5344CB8AC3E}">
        <p14:creationId xmlns:p14="http://schemas.microsoft.com/office/powerpoint/2010/main" val="293169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933E62A-C74F-1816-C87D-AD7B0F869FB0}"/>
              </a:ext>
            </a:extLst>
          </p:cNvPr>
          <p:cNvPicPr/>
          <p:nvPr/>
        </p:nvPicPr>
        <p:blipFill>
          <a:blip r:embed="rId2"/>
          <a:stretch>
            <a:fillRect/>
          </a:stretch>
        </p:blipFill>
        <p:spPr>
          <a:xfrm>
            <a:off x="1103312" y="1233487"/>
            <a:ext cx="2695575" cy="3248025"/>
          </a:xfrm>
          <a:prstGeom prst="rect">
            <a:avLst/>
          </a:prstGeom>
        </p:spPr>
      </p:pic>
      <p:sp>
        <p:nvSpPr>
          <p:cNvPr id="6" name="TextBox 5">
            <a:extLst>
              <a:ext uri="{FF2B5EF4-FFF2-40B4-BE49-F238E27FC236}">
                <a16:creationId xmlns:a16="http://schemas.microsoft.com/office/drawing/2014/main" xmlns="" id="{AC8D4455-6BA4-DACA-52CF-BE14BFEF862D}"/>
              </a:ext>
            </a:extLst>
          </p:cNvPr>
          <p:cNvSpPr txBox="1"/>
          <p:nvPr/>
        </p:nvSpPr>
        <p:spPr>
          <a:xfrm>
            <a:off x="744537" y="634484"/>
            <a:ext cx="6108700" cy="461665"/>
          </a:xfrm>
          <a:prstGeom prst="rect">
            <a:avLst/>
          </a:prstGeom>
          <a:noFill/>
        </p:spPr>
        <p:txBody>
          <a:bodyPr wrap="square">
            <a:spAutoFit/>
          </a:bodyPr>
          <a:lstStyle/>
          <a:p>
            <a:r>
              <a:rPr lang="en-IN" sz="2400" dirty="0">
                <a:solidFill>
                  <a:schemeClr val="accent1">
                    <a:lumMod val="75000"/>
                  </a:schemeClr>
                </a:solidFill>
                <a:effectLst/>
                <a:latin typeface="Calibri" panose="020F0502020204030204" pitchFamily="34" charset="0"/>
                <a:ea typeface="Calibri" panose="020F0502020204030204" pitchFamily="34" charset="0"/>
              </a:rPr>
              <a:t>YOUR SOLUTION AND ITS VALUE </a:t>
            </a:r>
            <a:endParaRPr lang="en-IN" sz="2400" dirty="0">
              <a:solidFill>
                <a:schemeClr val="accent1">
                  <a:lumMod val="75000"/>
                </a:schemeClr>
              </a:solidFill>
            </a:endParaRPr>
          </a:p>
        </p:txBody>
      </p:sp>
      <p:sp>
        <p:nvSpPr>
          <p:cNvPr id="8" name="TextBox 7">
            <a:extLst>
              <a:ext uri="{FF2B5EF4-FFF2-40B4-BE49-F238E27FC236}">
                <a16:creationId xmlns:a16="http://schemas.microsoft.com/office/drawing/2014/main" xmlns="" id="{C4B1DEE5-9570-EEA6-2FB1-676AFDF579AA}"/>
              </a:ext>
            </a:extLst>
          </p:cNvPr>
          <p:cNvSpPr txBox="1"/>
          <p:nvPr/>
        </p:nvSpPr>
        <p:spPr>
          <a:xfrm>
            <a:off x="1301750" y="4481512"/>
            <a:ext cx="2497137" cy="523220"/>
          </a:xfrm>
          <a:prstGeom prst="rect">
            <a:avLst/>
          </a:prstGeom>
          <a:noFill/>
        </p:spPr>
        <p:txBody>
          <a:bodyPr wrap="square">
            <a:spAutoFit/>
          </a:bodyPr>
          <a:lstStyle/>
          <a:p>
            <a:r>
              <a:rPr lang="en-IN" sz="2800" dirty="0">
                <a:solidFill>
                  <a:schemeClr val="accent1">
                    <a:lumMod val="75000"/>
                  </a:schemeClr>
                </a:solidFill>
              </a:rPr>
              <a:t>PROPOSITION</a:t>
            </a:r>
          </a:p>
        </p:txBody>
      </p:sp>
      <p:pic>
        <p:nvPicPr>
          <p:cNvPr id="9" name="Picture 8">
            <a:extLst>
              <a:ext uri="{FF2B5EF4-FFF2-40B4-BE49-F238E27FC236}">
                <a16:creationId xmlns:a16="http://schemas.microsoft.com/office/drawing/2014/main" xmlns="" id="{5EE07086-9B92-BA1A-01AF-95568E535639}"/>
              </a:ext>
            </a:extLst>
          </p:cNvPr>
          <p:cNvPicPr>
            <a:picLocks noChangeAspect="1"/>
          </p:cNvPicPr>
          <p:nvPr/>
        </p:nvPicPr>
        <p:blipFill>
          <a:blip r:embed="rId3"/>
          <a:stretch>
            <a:fillRect/>
          </a:stretch>
        </p:blipFill>
        <p:spPr>
          <a:xfrm>
            <a:off x="8744190" y="5362942"/>
            <a:ext cx="317019" cy="323116"/>
          </a:xfrm>
          <a:prstGeom prst="rect">
            <a:avLst/>
          </a:prstGeom>
        </p:spPr>
      </p:pic>
      <p:sp>
        <p:nvSpPr>
          <p:cNvPr id="11" name="TextBox 10">
            <a:extLst>
              <a:ext uri="{FF2B5EF4-FFF2-40B4-BE49-F238E27FC236}">
                <a16:creationId xmlns:a16="http://schemas.microsoft.com/office/drawing/2014/main" xmlns="" id="{D0591BFD-183C-CD39-79F9-2241589F0465}"/>
              </a:ext>
            </a:extLst>
          </p:cNvPr>
          <p:cNvSpPr txBox="1"/>
          <p:nvPr/>
        </p:nvSpPr>
        <p:spPr>
          <a:xfrm>
            <a:off x="4356100" y="1346885"/>
            <a:ext cx="6108700" cy="646331"/>
          </a:xfrm>
          <a:prstGeom prst="rect">
            <a:avLst/>
          </a:prstGeom>
          <a:noFill/>
        </p:spPr>
        <p:txBody>
          <a:bodyPr wrap="square">
            <a:spAutoFit/>
          </a:bodyPr>
          <a:lstStyle/>
          <a:p>
            <a:pPr algn="l"/>
            <a:r>
              <a:rPr lang="en-US" b="1" i="0" dirty="0">
                <a:solidFill>
                  <a:srgbClr val="1F1F1F"/>
                </a:solidFill>
                <a:effectLst/>
                <a:latin typeface="Google Sans"/>
              </a:rPr>
              <a:t>Solution and Value Proposition: Unleashing Artistic Potential with Neural Style Transfer</a:t>
            </a:r>
          </a:p>
        </p:txBody>
      </p:sp>
      <p:sp>
        <p:nvSpPr>
          <p:cNvPr id="15" name="TextBox 14">
            <a:extLst>
              <a:ext uri="{FF2B5EF4-FFF2-40B4-BE49-F238E27FC236}">
                <a16:creationId xmlns:a16="http://schemas.microsoft.com/office/drawing/2014/main" xmlns="" id="{DA293589-02F4-3EC6-C789-8B0C681DA5A1}"/>
              </a:ext>
            </a:extLst>
          </p:cNvPr>
          <p:cNvSpPr txBox="1"/>
          <p:nvPr/>
        </p:nvSpPr>
        <p:spPr>
          <a:xfrm>
            <a:off x="4356100" y="1993216"/>
            <a:ext cx="6108700" cy="3139321"/>
          </a:xfrm>
          <a:prstGeom prst="rect">
            <a:avLst/>
          </a:prstGeom>
          <a:noFill/>
        </p:spPr>
        <p:txBody>
          <a:bodyPr wrap="square">
            <a:spAutoFit/>
          </a:bodyPr>
          <a:lstStyle/>
          <a:p>
            <a:r>
              <a:rPr lang="en-US" dirty="0"/>
              <a:t>Solution:</a:t>
            </a:r>
          </a:p>
          <a:p>
            <a:endParaRPr lang="en-US" dirty="0"/>
          </a:p>
          <a:p>
            <a:pPr marL="285750" indent="-285750">
              <a:buFont typeface="Arial" panose="020B0604020202020204" pitchFamily="34" charset="0"/>
              <a:buChar char="•"/>
            </a:pPr>
            <a:r>
              <a:rPr lang="en-US" dirty="0"/>
              <a:t>Automated Style Transfer </a:t>
            </a:r>
          </a:p>
          <a:p>
            <a:pPr marL="285750" indent="-285750">
              <a:buFont typeface="Arial" panose="020B0604020202020204" pitchFamily="34" charset="0"/>
              <a:buChar char="•"/>
            </a:pPr>
            <a:r>
              <a:rPr lang="en-US" dirty="0"/>
              <a:t>Content-Style Control</a:t>
            </a:r>
          </a:p>
          <a:p>
            <a:pPr marL="285750" indent="-285750">
              <a:buFont typeface="Arial" panose="020B0604020202020204" pitchFamily="34" charset="0"/>
              <a:buChar char="•"/>
            </a:pPr>
            <a:r>
              <a:rPr lang="en-US" dirty="0"/>
              <a:t>Flexibility</a:t>
            </a:r>
          </a:p>
          <a:p>
            <a:endParaRPr lang="en-US" dirty="0"/>
          </a:p>
          <a:p>
            <a:r>
              <a:rPr lang="en-US" dirty="0"/>
              <a:t>Value Proposition</a:t>
            </a:r>
          </a:p>
          <a:p>
            <a:endParaRPr lang="en-US" dirty="0"/>
          </a:p>
          <a:p>
            <a:pPr marL="285750" indent="-285750">
              <a:buFont typeface="Arial" panose="020B0604020202020204" pitchFamily="34" charset="0"/>
              <a:buChar char="•"/>
            </a:pPr>
            <a:r>
              <a:rPr lang="en-US" dirty="0"/>
              <a:t>Enhanced Creativity </a:t>
            </a:r>
          </a:p>
          <a:p>
            <a:pPr marL="285750" indent="-285750">
              <a:buFont typeface="Arial" panose="020B0604020202020204" pitchFamily="34" charset="0"/>
              <a:buChar char="•"/>
            </a:pPr>
            <a:r>
              <a:rPr lang="en-US" dirty="0"/>
              <a:t>Accessibility of Artistic Styles </a:t>
            </a:r>
          </a:p>
          <a:p>
            <a:pPr marL="285750" indent="-285750">
              <a:buFont typeface="Arial" panose="020B0604020202020204" pitchFamily="34" charset="0"/>
              <a:buChar char="•"/>
            </a:pPr>
            <a:r>
              <a:rPr lang="en-US" dirty="0"/>
              <a:t>Efficiency and Time-Saving</a:t>
            </a:r>
            <a:endParaRPr lang="en-IN" dirty="0"/>
          </a:p>
        </p:txBody>
      </p:sp>
    </p:spTree>
    <p:extLst>
      <p:ext uri="{BB962C8B-B14F-4D97-AF65-F5344CB8AC3E}">
        <p14:creationId xmlns:p14="http://schemas.microsoft.com/office/powerpoint/2010/main" val="2379822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xmlns="" id="{39875C48-05B7-74BB-27C4-15FF5743E694}"/>
              </a:ext>
            </a:extLst>
          </p:cNvPr>
          <p:cNvSpPr>
            <a:spLocks noChangeArrowheads="1"/>
          </p:cNvSpPr>
          <p:nvPr/>
        </p:nvSpPr>
        <p:spPr bwMode="auto">
          <a:xfrm>
            <a:off x="279400" y="353269"/>
            <a:ext cx="8441998" cy="103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7744"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300" b="1" i="0" u="none" strike="noStrike" cap="none" normalizeH="0" baseline="0" dirty="0">
                <a:ln>
                  <a:noFill/>
                </a:ln>
                <a:solidFill>
                  <a:schemeClr val="accent1">
                    <a:lumMod val="75000"/>
                  </a:schemeClr>
                </a:solidFill>
                <a:effectLst/>
                <a:latin typeface="Arial" panose="020B0604020202020204" pitchFamily="34" charset="0"/>
                <a:ea typeface="Trebuchet MS" panose="020B0603020202020204" pitchFamily="34" charset="0"/>
                <a:cs typeface="Trebuchet MS" panose="020B0603020202020204" pitchFamily="34" charset="0"/>
              </a:rPr>
              <a:t>THE WOW IN YOUR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1">
                  <a:lumMod val="75000"/>
                </a:schemeClr>
              </a:solidFill>
              <a:effectLst/>
              <a:latin typeface="Arial" panose="020B0604020202020204" pitchFamily="34" charset="0"/>
            </a:endParaRPr>
          </a:p>
        </p:txBody>
      </p:sp>
      <p:grpSp>
        <p:nvGrpSpPr>
          <p:cNvPr id="7" name="Group 6">
            <a:extLst>
              <a:ext uri="{FF2B5EF4-FFF2-40B4-BE49-F238E27FC236}">
                <a16:creationId xmlns:a16="http://schemas.microsoft.com/office/drawing/2014/main" xmlns="" id="{B9C4B9E2-5DDA-CDB4-9F7E-AAF1E8A70B73}"/>
              </a:ext>
            </a:extLst>
          </p:cNvPr>
          <p:cNvGrpSpPr/>
          <p:nvPr/>
        </p:nvGrpSpPr>
        <p:grpSpPr>
          <a:xfrm>
            <a:off x="7785100" y="1402526"/>
            <a:ext cx="571500" cy="553273"/>
            <a:chOff x="0" y="0"/>
            <a:chExt cx="314325" cy="323850"/>
          </a:xfrm>
        </p:grpSpPr>
        <p:sp>
          <p:nvSpPr>
            <p:cNvPr id="8" name="Shape 1807">
              <a:extLst>
                <a:ext uri="{FF2B5EF4-FFF2-40B4-BE49-F238E27FC236}">
                  <a16:creationId xmlns:a16="http://schemas.microsoft.com/office/drawing/2014/main" xmlns="" id="{ABEEDB2B-8983-FBCB-ACD1-B5717421CE91}"/>
                </a:ext>
              </a:extLst>
            </p:cNvPr>
            <p:cNvSpPr/>
            <p:nvPr/>
          </p:nvSpPr>
          <p:spPr>
            <a:xfrm>
              <a:off x="0" y="0"/>
              <a:ext cx="314325" cy="323850"/>
            </a:xfrm>
            <a:custGeom>
              <a:avLst/>
              <a:gdLst/>
              <a:ahLst/>
              <a:cxnLst/>
              <a:rect l="0" t="0" r="0" b="0"/>
              <a:pathLst>
                <a:path w="314325" h="323850">
                  <a:moveTo>
                    <a:pt x="0" y="0"/>
                  </a:moveTo>
                  <a:lnTo>
                    <a:pt x="314325" y="0"/>
                  </a:lnTo>
                  <a:lnTo>
                    <a:pt x="314325" y="323850"/>
                  </a:lnTo>
                  <a:lnTo>
                    <a:pt x="0" y="323850"/>
                  </a:lnTo>
                  <a:lnTo>
                    <a:pt x="0" y="0"/>
                  </a:lnTo>
                </a:path>
              </a:pathLst>
            </a:custGeom>
            <a:ln w="0" cap="flat">
              <a:miter lim="127000"/>
            </a:ln>
          </p:spPr>
          <p:style>
            <a:lnRef idx="0">
              <a:srgbClr val="000000">
                <a:alpha val="0"/>
              </a:srgbClr>
            </a:lnRef>
            <a:fillRef idx="1">
              <a:srgbClr val="2E83C3"/>
            </a:fillRef>
            <a:effectRef idx="0">
              <a:scrgbClr r="0" g="0" b="0"/>
            </a:effectRef>
            <a:fontRef idx="none"/>
          </p:style>
          <p:txBody>
            <a:bodyPr/>
            <a:lstStyle/>
            <a:p>
              <a:endParaRPr lang="en-IN">
                <a:solidFill>
                  <a:schemeClr val="accent1">
                    <a:lumMod val="75000"/>
                  </a:schemeClr>
                </a:solidFill>
              </a:endParaRPr>
            </a:p>
          </p:txBody>
        </p:sp>
      </p:grpSp>
      <p:pic>
        <p:nvPicPr>
          <p:cNvPr id="9" name="Picture 8">
            <a:extLst>
              <a:ext uri="{FF2B5EF4-FFF2-40B4-BE49-F238E27FC236}">
                <a16:creationId xmlns:a16="http://schemas.microsoft.com/office/drawing/2014/main" xmlns="" id="{E8A3D7E0-99DF-AD72-F6CF-FADC5E2F749B}"/>
              </a:ext>
            </a:extLst>
          </p:cNvPr>
          <p:cNvPicPr>
            <a:picLocks noChangeAspect="1"/>
          </p:cNvPicPr>
          <p:nvPr/>
        </p:nvPicPr>
        <p:blipFill>
          <a:blip r:embed="rId2"/>
          <a:stretch>
            <a:fillRect/>
          </a:stretch>
        </p:blipFill>
        <p:spPr>
          <a:xfrm>
            <a:off x="9829780" y="411555"/>
            <a:ext cx="457240" cy="457240"/>
          </a:xfrm>
          <a:prstGeom prst="rect">
            <a:avLst/>
          </a:prstGeom>
        </p:spPr>
      </p:pic>
      <p:sp>
        <p:nvSpPr>
          <p:cNvPr id="13" name="TextBox 12">
            <a:extLst>
              <a:ext uri="{FF2B5EF4-FFF2-40B4-BE49-F238E27FC236}">
                <a16:creationId xmlns:a16="http://schemas.microsoft.com/office/drawing/2014/main" xmlns="" id="{71324F1B-8F06-DBEB-74D7-DB012CE61C41}"/>
              </a:ext>
            </a:extLst>
          </p:cNvPr>
          <p:cNvSpPr txBox="1"/>
          <p:nvPr/>
        </p:nvSpPr>
        <p:spPr>
          <a:xfrm>
            <a:off x="482600" y="1277526"/>
            <a:ext cx="9804420" cy="5016758"/>
          </a:xfrm>
          <a:prstGeom prst="rect">
            <a:avLst/>
          </a:prstGeom>
          <a:noFill/>
        </p:spPr>
        <p:txBody>
          <a:bodyPr wrap="square">
            <a:spAutoFit/>
          </a:bodyPr>
          <a:lstStyle/>
          <a:p>
            <a:r>
              <a:rPr lang="en-US" sz="2000" dirty="0"/>
              <a:t>Transform the Ordinary</a:t>
            </a:r>
            <a:r>
              <a:rPr lang="en-US" sz="2000" dirty="0" smtClean="0"/>
              <a:t>: </a:t>
            </a:r>
          </a:p>
          <a:p>
            <a:r>
              <a:rPr lang="en-US" sz="2000" dirty="0"/>
              <a:t> </a:t>
            </a:r>
            <a:r>
              <a:rPr lang="en-US" sz="2000" dirty="0" smtClean="0"/>
              <a:t>                     </a:t>
            </a:r>
            <a:r>
              <a:rPr lang="en-US" sz="2000" dirty="0" smtClean="0"/>
              <a:t>Take </a:t>
            </a:r>
            <a:r>
              <a:rPr lang="en-US" sz="2000" dirty="0"/>
              <a:t>any everyday photo – a selfie, a landscape shot, even your pet – and instantly infuse it with the artistic spirit of a renowned artist like Van Gogh, Monet, or Picasso. Imagine your vacation photos reimagined in the style of a classic Renaissance painting</a:t>
            </a:r>
            <a:r>
              <a:rPr lang="en-US" sz="2000" dirty="0" smtClean="0"/>
              <a:t>!</a:t>
            </a:r>
          </a:p>
          <a:p>
            <a:r>
              <a:rPr lang="en-US" sz="2000" dirty="0" smtClean="0"/>
              <a:t> </a:t>
            </a:r>
            <a:endParaRPr lang="en-US" sz="2000" dirty="0"/>
          </a:p>
          <a:p>
            <a:r>
              <a:rPr lang="en-US" sz="2000" dirty="0" smtClean="0"/>
              <a:t>Instant </a:t>
            </a:r>
            <a:r>
              <a:rPr lang="en-US" sz="2000" dirty="0"/>
              <a:t>Artistic Expertise</a:t>
            </a:r>
            <a:r>
              <a:rPr lang="en-US" sz="2000" dirty="0" smtClean="0"/>
              <a:t>:</a:t>
            </a:r>
          </a:p>
          <a:p>
            <a:r>
              <a:rPr lang="en-US" sz="2000" dirty="0"/>
              <a:t> </a:t>
            </a:r>
            <a:r>
              <a:rPr lang="en-US" sz="2000" dirty="0" smtClean="0"/>
              <a:t>                 </a:t>
            </a:r>
            <a:r>
              <a:rPr lang="en-US" sz="2000" dirty="0" smtClean="0"/>
              <a:t> </a:t>
            </a:r>
            <a:r>
              <a:rPr lang="en-US" sz="2000" dirty="0"/>
              <a:t>No artistic training required! This project empowers anyone to become a virtual artist. Experiment with different styles, discover hidden artistic potential within your photos, and create visually stunning pieces that will leave viewers awestruck</a:t>
            </a:r>
            <a:r>
              <a:rPr lang="en-US" sz="2000" dirty="0" smtClean="0"/>
              <a:t>.</a:t>
            </a:r>
          </a:p>
          <a:p>
            <a:endParaRPr lang="en-US" sz="2000" dirty="0"/>
          </a:p>
          <a:p>
            <a:r>
              <a:rPr lang="en-US" sz="2000" dirty="0"/>
              <a:t>Democratization of Art</a:t>
            </a:r>
            <a:r>
              <a:rPr lang="en-US" sz="2000" dirty="0" smtClean="0"/>
              <a:t>: </a:t>
            </a:r>
          </a:p>
          <a:p>
            <a:r>
              <a:rPr lang="en-US" sz="2000" dirty="0"/>
              <a:t> </a:t>
            </a:r>
            <a:r>
              <a:rPr lang="en-US" sz="2000" dirty="0" smtClean="0"/>
              <a:t>                     </a:t>
            </a:r>
            <a:r>
              <a:rPr lang="en-US" sz="2000" dirty="0" smtClean="0"/>
              <a:t> </a:t>
            </a:r>
            <a:r>
              <a:rPr lang="en-US" sz="2000" dirty="0"/>
              <a:t>This technology has the potential to bridge the gap between the art world and the public. Anyone can create art that looks like it came straight out of a museum, fostering a deeper appreciation for artistic styles and movements.</a:t>
            </a:r>
            <a:endParaRPr lang="en-IN" sz="2000" dirty="0"/>
          </a:p>
        </p:txBody>
      </p:sp>
    </p:spTree>
    <p:extLst>
      <p:ext uri="{BB962C8B-B14F-4D97-AF65-F5344CB8AC3E}">
        <p14:creationId xmlns:p14="http://schemas.microsoft.com/office/powerpoint/2010/main" val="280191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7843DDA1-6E22-6803-90F2-A0B407B775D6}"/>
              </a:ext>
            </a:extLst>
          </p:cNvPr>
          <p:cNvPicPr>
            <a:picLocks noChangeAspect="1"/>
          </p:cNvPicPr>
          <p:nvPr/>
        </p:nvPicPr>
        <p:blipFill>
          <a:blip r:embed="rId2"/>
          <a:stretch>
            <a:fillRect/>
          </a:stretch>
        </p:blipFill>
        <p:spPr>
          <a:xfrm>
            <a:off x="0" y="2451100"/>
            <a:ext cx="10419814" cy="6858000"/>
          </a:xfrm>
          <a:prstGeom prst="rect">
            <a:avLst/>
          </a:prstGeom>
        </p:spPr>
      </p:pic>
      <p:sp>
        <p:nvSpPr>
          <p:cNvPr id="15" name="TextBox 14">
            <a:extLst>
              <a:ext uri="{FF2B5EF4-FFF2-40B4-BE49-F238E27FC236}">
                <a16:creationId xmlns:a16="http://schemas.microsoft.com/office/drawing/2014/main" xmlns="" id="{8A18D6E6-808B-EE35-8896-02567FEAEB75}"/>
              </a:ext>
            </a:extLst>
          </p:cNvPr>
          <p:cNvSpPr txBox="1"/>
          <p:nvPr/>
        </p:nvSpPr>
        <p:spPr>
          <a:xfrm>
            <a:off x="3885664" y="926057"/>
            <a:ext cx="6108700" cy="1200329"/>
          </a:xfrm>
          <a:prstGeom prst="rect">
            <a:avLst/>
          </a:prstGeom>
          <a:noFill/>
        </p:spPr>
        <p:txBody>
          <a:bodyPr wrap="square">
            <a:spAutoFit/>
          </a:bodyPr>
          <a:lstStyle/>
          <a:p>
            <a:r>
              <a:rPr lang="en-US" dirty="0"/>
              <a:t>Split image showcasing a transformation:</a:t>
            </a:r>
          </a:p>
          <a:p>
            <a:r>
              <a:rPr lang="en-US" dirty="0"/>
              <a:t>On the left, a regular photo (e.g., portrait, landscape).</a:t>
            </a:r>
          </a:p>
          <a:p>
            <a:r>
              <a:rPr lang="en-US" dirty="0"/>
              <a:t>On the right, the same photo transformed with an artistic style (e.g., Van Gogh swirls, Picasso cubism).</a:t>
            </a:r>
            <a:endParaRPr lang="en-IN" dirty="0"/>
          </a:p>
        </p:txBody>
      </p:sp>
      <p:sp>
        <p:nvSpPr>
          <p:cNvPr id="21" name="TextBox 20">
            <a:extLst>
              <a:ext uri="{FF2B5EF4-FFF2-40B4-BE49-F238E27FC236}">
                <a16:creationId xmlns:a16="http://schemas.microsoft.com/office/drawing/2014/main" xmlns="" id="{31C7D98E-848D-4D11-4301-FDE6D7ECA176}"/>
              </a:ext>
            </a:extLst>
          </p:cNvPr>
          <p:cNvSpPr txBox="1"/>
          <p:nvPr/>
        </p:nvSpPr>
        <p:spPr>
          <a:xfrm>
            <a:off x="3892014" y="2413336"/>
            <a:ext cx="6108700" cy="2031325"/>
          </a:xfrm>
          <a:prstGeom prst="rect">
            <a:avLst/>
          </a:prstGeom>
          <a:noFill/>
        </p:spPr>
        <p:txBody>
          <a:bodyPr wrap="square">
            <a:spAutoFit/>
          </a:bodyPr>
          <a:lstStyle/>
          <a:p>
            <a:r>
              <a:rPr lang="en-US" dirty="0"/>
              <a:t>Unlock the Artistic Potential of Your Photos (or similar)</a:t>
            </a:r>
          </a:p>
          <a:p>
            <a:r>
              <a:rPr lang="en-US" dirty="0"/>
              <a:t>Bullet Points:</a:t>
            </a:r>
          </a:p>
          <a:p>
            <a:r>
              <a:rPr lang="en-US" dirty="0"/>
              <a:t>Transform everyday images with artistic styles.</a:t>
            </a:r>
          </a:p>
          <a:p>
            <a:r>
              <a:rPr lang="en-US" dirty="0"/>
              <a:t>Explore the works of famous artists.</a:t>
            </a:r>
          </a:p>
          <a:p>
            <a:r>
              <a:rPr lang="en-US" dirty="0"/>
              <a:t>Create unique and visually striking artwork.</a:t>
            </a:r>
          </a:p>
          <a:p>
            <a:r>
              <a:rPr lang="en-US" dirty="0"/>
              <a:t>[For Developers] Leverage the power of CNNs for creative exploration (if targeting developers).</a:t>
            </a:r>
            <a:endParaRPr lang="en-IN" dirty="0"/>
          </a:p>
        </p:txBody>
      </p:sp>
    </p:spTree>
    <p:extLst>
      <p:ext uri="{BB962C8B-B14F-4D97-AF65-F5344CB8AC3E}">
        <p14:creationId xmlns:p14="http://schemas.microsoft.com/office/powerpoint/2010/main" val="29820642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177</TotalTime>
  <Words>808</Words>
  <Application>Microsoft Office PowerPoint</Application>
  <PresentationFormat>Custom</PresentationFormat>
  <Paragraphs>62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SUPRIYA.A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SUPRIYA.A</dc:title>
  <dc:creator>Supriya Ayyappan</dc:creator>
  <cp:lastModifiedBy>2021PITCS159</cp:lastModifiedBy>
  <cp:revision>4</cp:revision>
  <dcterms:created xsi:type="dcterms:W3CDTF">2024-03-29T13:42:27Z</dcterms:created>
  <dcterms:modified xsi:type="dcterms:W3CDTF">2024-04-01T05:56:34Z</dcterms:modified>
</cp:coreProperties>
</file>