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284" y="3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87744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950220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837862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554825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871493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8890765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0253034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7332068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9425216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41860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636826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7/10/2024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772260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7/10/2024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5712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7/10/2024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4456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24181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68097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586B75A-687E-405C-8A0B-8D00578BA2C3}" type="datetimeFigureOut">
              <a:rPr lang="en-US" smtClean="0"/>
              <a:pPr/>
              <a:t>7/10/2024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33558587"/>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jp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jpg"/><Relationship Id="rId2" Type="http://schemas.openxmlformats.org/officeDocument/2006/relationships/image" Target="../media/image8.png"/><Relationship Id="rId16" Type="http://schemas.openxmlformats.org/officeDocument/2006/relationships/image" Target="../media/image22.jp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jpg"/><Relationship Id="rId5" Type="http://schemas.openxmlformats.org/officeDocument/2006/relationships/image" Target="../media/image11.png"/><Relationship Id="rId15" Type="http://schemas.openxmlformats.org/officeDocument/2006/relationships/image" Target="../media/image21.jp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jpg"/></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7" Type="http://schemas.openxmlformats.org/officeDocument/2006/relationships/image" Target="../media/image26.jpg"/><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4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FAE4-EA63-47FB-BBEB-7F82656948D5}"/>
              </a:ext>
            </a:extLst>
          </p:cNvPr>
          <p:cNvSpPr>
            <a:spLocks noGrp="1"/>
          </p:cNvSpPr>
          <p:nvPr>
            <p:ph type="ctrTitle"/>
          </p:nvPr>
        </p:nvSpPr>
        <p:spPr>
          <a:xfrm>
            <a:off x="2157898" y="1831230"/>
            <a:ext cx="8637073" cy="650974"/>
          </a:xfrm>
        </p:spPr>
        <p:txBody>
          <a:bodyPr>
            <a:normAutofit fontScale="90000"/>
          </a:bodyPr>
          <a:lstStyle/>
          <a:p>
            <a:r>
              <a:rPr lang="en-IN" sz="2000" b="1" dirty="0">
                <a:solidFill>
                  <a:srgbClr val="000000"/>
                </a:solidFill>
                <a:effectLst/>
                <a:latin typeface="Calibri" panose="020F0502020204030204" pitchFamily="34" charset="0"/>
                <a:ea typeface="Calibri" panose="020F0502020204030204" pitchFamily="34" charset="0"/>
              </a:rPr>
              <a:t>	</a:t>
            </a:r>
            <a:br>
              <a:rPr lang="en-IN" sz="2000" b="1" dirty="0">
                <a:solidFill>
                  <a:srgbClr val="000000"/>
                </a:solidFill>
                <a:effectLst/>
                <a:latin typeface="Calibri" panose="020F0502020204030204" pitchFamily="34" charset="0"/>
                <a:ea typeface="Calibri" panose="020F0502020204030204" pitchFamily="34" charset="0"/>
              </a:rPr>
            </a:br>
            <a:r>
              <a:rPr lang="en-IN" sz="2000" b="1" dirty="0">
                <a:solidFill>
                  <a:srgbClr val="000000"/>
                </a:solidFill>
                <a:effectLst/>
                <a:latin typeface="Calibri" panose="020F0502020204030204" pitchFamily="34" charset="0"/>
                <a:ea typeface="Calibri" panose="020F0502020204030204" pitchFamily="34" charset="0"/>
              </a:rPr>
              <a:t>            </a:t>
            </a:r>
            <a:r>
              <a:rPr lang="en-IN" sz="2400" b="1" dirty="0">
                <a:solidFill>
                  <a:srgbClr val="000000"/>
                </a:solidFill>
                <a:effectLst/>
                <a:latin typeface="Calibri" panose="020F0502020204030204" pitchFamily="34" charset="0"/>
                <a:ea typeface="Calibri" panose="020F0502020204030204" pitchFamily="34" charset="0"/>
              </a:rPr>
              <a:t>DEPARTMENT OF COMPUTER SCIENCE AND  ENGINEERING</a:t>
            </a:r>
            <a:endParaRPr lang="en-IN" sz="2400" dirty="0"/>
          </a:p>
        </p:txBody>
      </p:sp>
      <p:sp>
        <p:nvSpPr>
          <p:cNvPr id="3" name="Subtitle 2">
            <a:extLst>
              <a:ext uri="{FF2B5EF4-FFF2-40B4-BE49-F238E27FC236}">
                <a16:creationId xmlns:a16="http://schemas.microsoft.com/office/drawing/2014/main" id="{FD4FE2FB-DDD9-45B1-9DA0-B22D9DA22E45}"/>
              </a:ext>
            </a:extLst>
          </p:cNvPr>
          <p:cNvSpPr>
            <a:spLocks noGrp="1"/>
          </p:cNvSpPr>
          <p:nvPr>
            <p:ph type="subTitle" idx="1"/>
          </p:nvPr>
        </p:nvSpPr>
        <p:spPr>
          <a:xfrm>
            <a:off x="2417780" y="2665085"/>
            <a:ext cx="8637072" cy="763916"/>
          </a:xfrm>
        </p:spPr>
        <p:txBody>
          <a:bodyPr>
            <a:normAutofit/>
          </a:bodyPr>
          <a:lstStyle/>
          <a:p>
            <a:r>
              <a:rPr lang="en-IN" sz="1900" b="1" i="1">
                <a:solidFill>
                  <a:srgbClr val="178DBB"/>
                </a:solidFill>
                <a:effectLst/>
                <a:latin typeface="Century Gothic" panose="020B0502020202020204" pitchFamily="34" charset="0"/>
                <a:ea typeface="Century Gothic" panose="020B0502020202020204" pitchFamily="34" charset="0"/>
                <a:cs typeface="Century Gothic" panose="020B0502020202020204" pitchFamily="34" charset="0"/>
              </a:rPr>
              <a:t>      Diabetic </a:t>
            </a:r>
            <a:r>
              <a:rPr lang="en-IN" sz="1900" b="1" i="1" dirty="0">
                <a:solidFill>
                  <a:srgbClr val="178DBB"/>
                </a:solidFill>
                <a:effectLst/>
                <a:latin typeface="Century Gothic" panose="020B0502020202020204" pitchFamily="34" charset="0"/>
                <a:ea typeface="Century Gothic" panose="020B0502020202020204" pitchFamily="34" charset="0"/>
                <a:cs typeface="Century Gothic" panose="020B0502020202020204" pitchFamily="34" charset="0"/>
              </a:rPr>
              <a:t>Retinopathy Classification from Retinal Images using</a:t>
            </a:r>
            <a:r>
              <a:rPr lang="en-IN" sz="1900" dirty="0">
                <a:solidFill>
                  <a:srgbClr val="000000"/>
                </a:solidFill>
                <a:effectLst/>
                <a:latin typeface="Calibri" panose="020F0502020204030204" pitchFamily="34" charset="0"/>
                <a:ea typeface="Calibri" panose="020F0502020204030204" pitchFamily="34" charset="0"/>
              </a:rPr>
              <a:t> 		</a:t>
            </a:r>
            <a:r>
              <a:rPr lang="en-IN" sz="1900">
                <a:solidFill>
                  <a:srgbClr val="000000"/>
                </a:solidFill>
                <a:effectLst/>
                <a:latin typeface="Calibri" panose="020F0502020204030204" pitchFamily="34" charset="0"/>
                <a:ea typeface="Calibri" panose="020F0502020204030204" pitchFamily="34" charset="0"/>
              </a:rPr>
              <a:t>	                                </a:t>
            </a:r>
            <a:r>
              <a:rPr lang="en-IN" sz="1900" b="1" i="1">
                <a:solidFill>
                  <a:srgbClr val="178DBB"/>
                </a:solidFill>
                <a:effectLst/>
                <a:latin typeface="Century Gothic" panose="020B0502020202020204" pitchFamily="34" charset="0"/>
                <a:ea typeface="Century Gothic" panose="020B0502020202020204" pitchFamily="34" charset="0"/>
                <a:cs typeface="Century Gothic" panose="020B0502020202020204" pitchFamily="34" charset="0"/>
              </a:rPr>
              <a:t>Machine </a:t>
            </a:r>
            <a:r>
              <a:rPr lang="en-IN" sz="1900" b="1" i="1" dirty="0">
                <a:solidFill>
                  <a:srgbClr val="178DBB"/>
                </a:solidFill>
                <a:effectLst/>
                <a:latin typeface="Century Gothic" panose="020B0502020202020204" pitchFamily="34" charset="0"/>
                <a:ea typeface="Century Gothic" panose="020B0502020202020204" pitchFamily="34" charset="0"/>
                <a:cs typeface="Century Gothic" panose="020B0502020202020204" pitchFamily="34" charset="0"/>
              </a:rPr>
              <a:t>Learning Approach</a:t>
            </a:r>
            <a:r>
              <a:rPr lang="en-IN" sz="1900" dirty="0">
                <a:solidFill>
                  <a:srgbClr val="000000"/>
                </a:solidFill>
                <a:effectLst/>
                <a:latin typeface="Calibri" panose="020F0502020204030204" pitchFamily="34" charset="0"/>
                <a:ea typeface="Calibri" panose="020F0502020204030204" pitchFamily="34" charset="0"/>
              </a:rPr>
              <a:t> </a:t>
            </a:r>
          </a:p>
          <a:p>
            <a:endParaRPr lang="en-IN" dirty="0"/>
          </a:p>
        </p:txBody>
      </p:sp>
      <p:pic>
        <p:nvPicPr>
          <p:cNvPr id="4" name="Picture 3">
            <a:extLst>
              <a:ext uri="{FF2B5EF4-FFF2-40B4-BE49-F238E27FC236}">
                <a16:creationId xmlns:a16="http://schemas.microsoft.com/office/drawing/2014/main" id="{829DF79C-BEA6-4AAB-9CBD-16755F2F5272}"/>
              </a:ext>
            </a:extLst>
          </p:cNvPr>
          <p:cNvPicPr>
            <a:picLocks noChangeAspect="1"/>
          </p:cNvPicPr>
          <p:nvPr/>
        </p:nvPicPr>
        <p:blipFill>
          <a:blip r:embed="rId2"/>
          <a:stretch>
            <a:fillRect/>
          </a:stretch>
        </p:blipFill>
        <p:spPr>
          <a:xfrm>
            <a:off x="481012" y="281564"/>
            <a:ext cx="11229975" cy="1732546"/>
          </a:xfrm>
          <a:prstGeom prst="rect">
            <a:avLst/>
          </a:prstGeom>
        </p:spPr>
      </p:pic>
      <p:sp>
        <p:nvSpPr>
          <p:cNvPr id="6" name="TextBox 5">
            <a:extLst>
              <a:ext uri="{FF2B5EF4-FFF2-40B4-BE49-F238E27FC236}">
                <a16:creationId xmlns:a16="http://schemas.microsoft.com/office/drawing/2014/main" id="{3E76A40B-170E-4F08-8F0F-5422E4811978}"/>
              </a:ext>
            </a:extLst>
          </p:cNvPr>
          <p:cNvSpPr txBox="1"/>
          <p:nvPr/>
        </p:nvSpPr>
        <p:spPr>
          <a:xfrm>
            <a:off x="4504623" y="3889264"/>
            <a:ext cx="3493970" cy="110799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Under the Guidance of</a:t>
            </a:r>
          </a:p>
          <a:p>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Mr.R.Sreenivasulu</a:t>
            </a:r>
            <a:r>
              <a:rPr lang="en-US" sz="2400" b="1" dirty="0">
                <a:latin typeface="Times New Roman" panose="02020603050405020304" pitchFamily="18" charset="0"/>
                <a:cs typeface="Times New Roman" panose="02020603050405020304" pitchFamily="18" charset="0"/>
              </a:rPr>
              <a:t> </a:t>
            </a:r>
          </a:p>
          <a:p>
            <a:endParaRPr lang="en-IN" dirty="0"/>
          </a:p>
        </p:txBody>
      </p:sp>
      <p:sp>
        <p:nvSpPr>
          <p:cNvPr id="8" name="TextBox 7">
            <a:extLst>
              <a:ext uri="{FF2B5EF4-FFF2-40B4-BE49-F238E27FC236}">
                <a16:creationId xmlns:a16="http://schemas.microsoft.com/office/drawing/2014/main" id="{9AF764ED-9F20-49ED-9139-AD60EC6F9DB5}"/>
              </a:ext>
            </a:extLst>
          </p:cNvPr>
          <p:cNvSpPr txBox="1"/>
          <p:nvPr/>
        </p:nvSpPr>
        <p:spPr>
          <a:xfrm>
            <a:off x="8893743" y="5082139"/>
            <a:ext cx="3080084" cy="954107"/>
          </a:xfrm>
          <a:prstGeom prst="rect">
            <a:avLst/>
          </a:prstGeom>
          <a:noFill/>
        </p:spPr>
        <p:txBody>
          <a:bodyPr wrap="square" rtlCol="0">
            <a:spAutoFit/>
          </a:bodyPr>
          <a:lstStyle/>
          <a:p>
            <a:r>
              <a:rPr lang="en-IN" sz="2800" b="1" dirty="0">
                <a:solidFill>
                  <a:srgbClr val="000000"/>
                </a:solidFill>
                <a:effectLst/>
                <a:latin typeface="Calibri" panose="020F0502020204030204" pitchFamily="34" charset="0"/>
                <a:ea typeface="Calibri" panose="020F0502020204030204" pitchFamily="34" charset="0"/>
              </a:rPr>
              <a:t>M.NAGASUPRIYA </a:t>
            </a:r>
          </a:p>
          <a:p>
            <a:r>
              <a:rPr lang="en-IN" sz="2800" b="1" dirty="0">
                <a:solidFill>
                  <a:srgbClr val="000000"/>
                </a:solidFill>
                <a:latin typeface="Calibri" panose="020F0502020204030204" pitchFamily="34" charset="0"/>
                <a:ea typeface="Calibri" panose="020F0502020204030204" pitchFamily="34" charset="0"/>
              </a:rPr>
              <a:t>R190970</a:t>
            </a:r>
            <a:endParaRPr lang="en-IN" sz="2800" dirty="0"/>
          </a:p>
        </p:txBody>
      </p:sp>
      <p:sp>
        <p:nvSpPr>
          <p:cNvPr id="9" name="TextBox 8">
            <a:extLst>
              <a:ext uri="{FF2B5EF4-FFF2-40B4-BE49-F238E27FC236}">
                <a16:creationId xmlns:a16="http://schemas.microsoft.com/office/drawing/2014/main" id="{E77CB57A-7D2B-4CBA-A50B-2AFBF2AED545}"/>
              </a:ext>
            </a:extLst>
          </p:cNvPr>
          <p:cNvSpPr txBox="1"/>
          <p:nvPr/>
        </p:nvSpPr>
        <p:spPr>
          <a:xfrm>
            <a:off x="876300" y="4520725"/>
            <a:ext cx="314510" cy="646331"/>
          </a:xfrm>
          <a:prstGeom prst="rect">
            <a:avLst/>
          </a:prstGeom>
          <a:noFill/>
        </p:spPr>
        <p:txBody>
          <a:bodyPr wrap="none" rtlCol="0">
            <a:spAutoFit/>
          </a:bodyPr>
          <a:lstStyle/>
          <a:p>
            <a:r>
              <a:rPr lang="en-IN" sz="1800" b="1" dirty="0">
                <a:solidFill>
                  <a:schemeClr val="bg1">
                    <a:lumMod val="95000"/>
                  </a:schemeClr>
                </a:solidFill>
              </a:rPr>
              <a:t>1</a:t>
            </a:r>
          </a:p>
          <a:p>
            <a:endParaRPr lang="en-IN" dirty="0"/>
          </a:p>
        </p:txBody>
      </p:sp>
    </p:spTree>
    <p:extLst>
      <p:ext uri="{BB962C8B-B14F-4D97-AF65-F5344CB8AC3E}">
        <p14:creationId xmlns:p14="http://schemas.microsoft.com/office/powerpoint/2010/main" val="2805754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EF294B-570D-4DCD-B5F5-12612F0D1DE6}"/>
              </a:ext>
            </a:extLst>
          </p:cNvPr>
          <p:cNvPicPr/>
          <p:nvPr/>
        </p:nvPicPr>
        <p:blipFill>
          <a:blip r:embed="rId2"/>
          <a:stretch>
            <a:fillRect/>
          </a:stretch>
        </p:blipFill>
        <p:spPr>
          <a:xfrm>
            <a:off x="2286000" y="571500"/>
            <a:ext cx="7620000" cy="5715000"/>
          </a:xfrm>
          <a:prstGeom prst="rect">
            <a:avLst/>
          </a:prstGeom>
        </p:spPr>
      </p:pic>
      <p:sp>
        <p:nvSpPr>
          <p:cNvPr id="6" name="TextBox 5">
            <a:extLst>
              <a:ext uri="{FF2B5EF4-FFF2-40B4-BE49-F238E27FC236}">
                <a16:creationId xmlns:a16="http://schemas.microsoft.com/office/drawing/2014/main" id="{52450CE8-0891-4CAD-8C48-3A9272C1C907}"/>
              </a:ext>
            </a:extLst>
          </p:cNvPr>
          <p:cNvSpPr txBox="1"/>
          <p:nvPr/>
        </p:nvSpPr>
        <p:spPr>
          <a:xfrm>
            <a:off x="787400" y="901700"/>
            <a:ext cx="558800" cy="646331"/>
          </a:xfrm>
          <a:prstGeom prst="rect">
            <a:avLst/>
          </a:prstGeom>
          <a:noFill/>
        </p:spPr>
        <p:txBody>
          <a:bodyPr wrap="square" rtlCol="0">
            <a:spAutoFit/>
          </a:bodyPr>
          <a:lstStyle/>
          <a:p>
            <a:r>
              <a:rPr lang="en-IN" sz="1800" b="1" dirty="0">
                <a:solidFill>
                  <a:schemeClr val="bg1">
                    <a:lumMod val="95000"/>
                  </a:schemeClr>
                </a:solidFill>
              </a:rPr>
              <a:t>10</a:t>
            </a:r>
          </a:p>
          <a:p>
            <a:endParaRPr lang="en-IN" dirty="0"/>
          </a:p>
        </p:txBody>
      </p:sp>
    </p:spTree>
    <p:extLst>
      <p:ext uri="{BB962C8B-B14F-4D97-AF65-F5344CB8AC3E}">
        <p14:creationId xmlns:p14="http://schemas.microsoft.com/office/powerpoint/2010/main" val="244573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0D3201-B8C7-44A0-A255-DFA7BA27BE82}"/>
              </a:ext>
            </a:extLst>
          </p:cNvPr>
          <p:cNvSpPr txBox="1"/>
          <p:nvPr/>
        </p:nvSpPr>
        <p:spPr>
          <a:xfrm>
            <a:off x="1713297" y="539015"/>
            <a:ext cx="10087276" cy="5194755"/>
          </a:xfrm>
          <a:prstGeom prst="rect">
            <a:avLst/>
          </a:prstGeom>
          <a:noFill/>
        </p:spPr>
        <p:txBody>
          <a:bodyPr wrap="square" rtlCol="0">
            <a:spAutoFit/>
          </a:bodyPr>
          <a:lstStyle/>
          <a:p>
            <a:pPr marL="6350" indent="-6350">
              <a:lnSpc>
                <a:spcPct val="110000"/>
              </a:lnSpc>
              <a:spcAft>
                <a:spcPts val="1720"/>
              </a:spcAft>
            </a:pPr>
            <a:endParaRPr lang="en-IN" sz="3200" b="1" kern="0" dirty="0">
              <a:solidFill>
                <a:srgbClr val="178DBB"/>
              </a:solidFill>
              <a:effectLst/>
              <a:latin typeface="Century Gothic" panose="020B0502020202020204" pitchFamily="34" charset="0"/>
              <a:ea typeface="Century Gothic" panose="020B0502020202020204" pitchFamily="34" charset="0"/>
              <a:cs typeface="Century Gothic" panose="020B0502020202020204" pitchFamily="34" charset="0"/>
            </a:endParaRPr>
          </a:p>
          <a:p>
            <a:pPr marL="6350" indent="-6350">
              <a:lnSpc>
                <a:spcPct val="110000"/>
              </a:lnSpc>
              <a:spcAft>
                <a:spcPts val="1720"/>
              </a:spcAft>
            </a:pPr>
            <a:r>
              <a:rPr lang="en-IN" sz="3200" b="1" kern="0" dirty="0">
                <a:solidFill>
                  <a:srgbClr val="178DBB"/>
                </a:solidFill>
                <a:effectLst/>
                <a:latin typeface="Century Gothic" panose="020B0502020202020204" pitchFamily="34" charset="0"/>
                <a:ea typeface="Century Gothic" panose="020B0502020202020204" pitchFamily="34" charset="0"/>
                <a:cs typeface="Century Gothic" panose="020B0502020202020204" pitchFamily="34" charset="0"/>
              </a:rPr>
              <a:t>Methodology</a:t>
            </a:r>
            <a:r>
              <a:rPr lang="en-IN" sz="1800" b="1" kern="0" dirty="0">
                <a:solidFill>
                  <a:srgbClr val="178DBB"/>
                </a:solidFill>
                <a:effectLst/>
                <a:latin typeface="Century Gothic" panose="020B0502020202020204" pitchFamily="34" charset="0"/>
                <a:ea typeface="Century Gothic" panose="020B0502020202020204" pitchFamily="34" charset="0"/>
                <a:cs typeface="Century Gothic" panose="020B0502020202020204" pitchFamily="34" charset="0"/>
              </a:rPr>
              <a:t> </a:t>
            </a:r>
          </a:p>
          <a:p>
            <a:pPr marL="6350" indent="-6350">
              <a:lnSpc>
                <a:spcPct val="110000"/>
              </a:lnSpc>
              <a:spcAft>
                <a:spcPts val="1720"/>
              </a:spcAft>
            </a:pPr>
            <a:r>
              <a:rPr lang="en-IN" sz="2800" b="1" i="1"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Diabetic retinopathy detection system mainly consists three main steps:</a:t>
            </a:r>
            <a:r>
              <a:rPr lang="en-IN" sz="2800" b="1" i="1" baseline="-25000" dirty="0">
                <a:solidFill>
                  <a:srgbClr val="000000"/>
                </a:solidFill>
                <a:effectLst/>
                <a:latin typeface="Calibri" panose="020F0502020204030204" pitchFamily="34" charset="0"/>
                <a:ea typeface="Calibri" panose="020F0502020204030204" pitchFamily="34" charset="0"/>
              </a:rPr>
              <a:t> </a:t>
            </a:r>
            <a:endParaRPr lang="en-IN" sz="2800" b="1" i="1" dirty="0">
              <a:solidFill>
                <a:srgbClr val="000000"/>
              </a:solidFill>
              <a:effectLst/>
              <a:latin typeface="Calibri" panose="020F0502020204030204" pitchFamily="34" charset="0"/>
              <a:ea typeface="Calibri" panose="020F0502020204030204" pitchFamily="34" charset="0"/>
            </a:endParaRPr>
          </a:p>
          <a:p>
            <a:pPr marL="342900" lvl="0" indent="-342900" fontAlgn="base">
              <a:lnSpc>
                <a:spcPct val="110000"/>
              </a:lnSpc>
              <a:spcAft>
                <a:spcPts val="1675"/>
              </a:spcAft>
              <a:buClr>
                <a:srgbClr val="000000"/>
              </a:buClr>
              <a:buSzPts val="2000"/>
              <a:buFont typeface="Wingdings" panose="05000000000000000000" pitchFamily="2" charset="2"/>
              <a:buChar char=""/>
            </a:pPr>
            <a:r>
              <a:rPr lang="en-IN" sz="2800" b="1" i="1" u="none" strike="noStrike" dirty="0" err="1">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Preprocessing</a:t>
            </a:r>
            <a:r>
              <a:rPr lang="en-IN" sz="2800" b="1" i="1" u="none" strike="noStrike"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 of colour fundus images</a:t>
            </a:r>
            <a:r>
              <a:rPr lang="en-IN" sz="2800" b="1" i="1" u="none" strike="noStrike" baseline="-25000"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rPr>
              <a:t> </a:t>
            </a:r>
            <a:endParaRPr lang="en-IN" sz="2800" b="1" i="1" u="none" strike="noStrike"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342900" lvl="0" indent="-342900" fontAlgn="base">
              <a:lnSpc>
                <a:spcPct val="110000"/>
              </a:lnSpc>
              <a:spcAft>
                <a:spcPts val="1390"/>
              </a:spcAft>
              <a:buClr>
                <a:srgbClr val="000000"/>
              </a:buClr>
              <a:buSzPts val="2000"/>
              <a:buFont typeface="Wingdings" panose="05000000000000000000" pitchFamily="2" charset="2"/>
              <a:buChar char=""/>
            </a:pPr>
            <a:r>
              <a:rPr lang="en-IN" sz="2800" b="1" i="1" u="none" strike="noStrike"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Feature extraction</a:t>
            </a:r>
            <a:r>
              <a:rPr lang="en-IN" sz="2800" b="1" i="1" u="none" strike="noStrike" baseline="-25000"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rPr>
              <a:t> </a:t>
            </a:r>
            <a:endParaRPr lang="en-IN" sz="2800" b="1" i="1" u="none" strike="noStrike"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342900" lvl="0" indent="-342900" fontAlgn="base">
              <a:lnSpc>
                <a:spcPct val="110000"/>
              </a:lnSpc>
              <a:spcAft>
                <a:spcPts val="2485"/>
              </a:spcAft>
              <a:buClr>
                <a:srgbClr val="000000"/>
              </a:buClr>
              <a:buSzPts val="2000"/>
              <a:buFont typeface="Wingdings" panose="05000000000000000000" pitchFamily="2" charset="2"/>
              <a:buChar char=""/>
            </a:pPr>
            <a:r>
              <a:rPr lang="en-IN" sz="2800" b="1" i="1" u="none" strike="noStrike"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Classification of Diabetic Retinopathy</a:t>
            </a:r>
            <a:r>
              <a:rPr lang="en-IN" sz="2800" b="1" i="1" u="none" strike="noStrike" baseline="-25000"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rPr>
              <a:t> </a:t>
            </a:r>
            <a:endParaRPr lang="en-IN" sz="2800" b="1" i="1" u="none" strike="noStrike"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endParaRPr lang="en-IN" dirty="0"/>
          </a:p>
        </p:txBody>
      </p:sp>
      <p:sp>
        <p:nvSpPr>
          <p:cNvPr id="6" name="TextBox 5">
            <a:extLst>
              <a:ext uri="{FF2B5EF4-FFF2-40B4-BE49-F238E27FC236}">
                <a16:creationId xmlns:a16="http://schemas.microsoft.com/office/drawing/2014/main" id="{DEAFA21E-EB89-4334-AA01-1E56D2934CB0}"/>
              </a:ext>
            </a:extLst>
          </p:cNvPr>
          <p:cNvSpPr txBox="1"/>
          <p:nvPr/>
        </p:nvSpPr>
        <p:spPr>
          <a:xfrm>
            <a:off x="571500" y="838200"/>
            <a:ext cx="673100" cy="646331"/>
          </a:xfrm>
          <a:prstGeom prst="rect">
            <a:avLst/>
          </a:prstGeom>
          <a:noFill/>
        </p:spPr>
        <p:txBody>
          <a:bodyPr wrap="square" rtlCol="0">
            <a:spAutoFit/>
          </a:bodyPr>
          <a:lstStyle/>
          <a:p>
            <a:r>
              <a:rPr lang="en-IN" sz="1800" b="1" dirty="0">
                <a:solidFill>
                  <a:schemeClr val="bg1">
                    <a:lumMod val="95000"/>
                  </a:schemeClr>
                </a:solidFill>
              </a:rPr>
              <a:t>11</a:t>
            </a:r>
          </a:p>
          <a:p>
            <a:endParaRPr lang="en-IN" dirty="0"/>
          </a:p>
        </p:txBody>
      </p:sp>
    </p:spTree>
    <p:extLst>
      <p:ext uri="{BB962C8B-B14F-4D97-AF65-F5344CB8AC3E}">
        <p14:creationId xmlns:p14="http://schemas.microsoft.com/office/powerpoint/2010/main" val="535100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E042FF-BED1-4479-B9CF-7033809BCF2D}"/>
              </a:ext>
            </a:extLst>
          </p:cNvPr>
          <p:cNvSpPr txBox="1"/>
          <p:nvPr/>
        </p:nvSpPr>
        <p:spPr>
          <a:xfrm>
            <a:off x="1953929" y="1463040"/>
            <a:ext cx="9529010" cy="4537589"/>
          </a:xfrm>
          <a:prstGeom prst="rect">
            <a:avLst/>
          </a:prstGeom>
          <a:noFill/>
        </p:spPr>
        <p:txBody>
          <a:bodyPr wrap="square" rtlCol="0">
            <a:spAutoFit/>
          </a:bodyPr>
          <a:lstStyle/>
          <a:p>
            <a:pPr marL="6350" indent="-6350" algn="just">
              <a:lnSpc>
                <a:spcPct val="107000"/>
              </a:lnSpc>
              <a:spcAft>
                <a:spcPts val="800"/>
              </a:spcAft>
              <a:tabLst>
                <a:tab pos="4115435" algn="ctr"/>
              </a:tabLst>
            </a:pPr>
            <a:r>
              <a:rPr lang="en-IN" sz="2400" b="1" dirty="0">
                <a:solidFill>
                  <a:srgbClr val="000000"/>
                </a:solidFill>
                <a:effectLst/>
                <a:latin typeface="Times New Roman" panose="02020603050405020304" pitchFamily="18" charset="0"/>
                <a:ea typeface="Times New Roman" panose="02020603050405020304" pitchFamily="18" charset="0"/>
              </a:rPr>
              <a:t>Model Configuration for Retinopathy Classification</a:t>
            </a:r>
            <a:r>
              <a:rPr lang="en-IN" sz="2400" b="1" dirty="0">
                <a:solidFill>
                  <a:srgbClr val="00B0F0"/>
                </a:solidFill>
                <a:effectLst/>
                <a:latin typeface="Times New Roman" panose="02020603050405020304" pitchFamily="18" charset="0"/>
                <a:ea typeface="Times New Roman" panose="02020603050405020304" pitchFamily="18" charset="0"/>
              </a:rPr>
              <a:t> </a:t>
            </a:r>
            <a:r>
              <a:rPr lang="en-IN" sz="2400" dirty="0">
                <a:solidFill>
                  <a:srgbClr val="00B0F0"/>
                </a:solidFill>
                <a:effectLst/>
                <a:latin typeface="Times New Roman" panose="02020603050405020304" pitchFamily="18" charset="0"/>
                <a:ea typeface="Times New Roman" panose="02020603050405020304" pitchFamily="18" charset="0"/>
              </a:rPr>
              <a:t>	 </a:t>
            </a:r>
            <a:endParaRPr lang="en-IN" sz="2400" dirty="0">
              <a:solidFill>
                <a:srgbClr val="000000"/>
              </a:solidFill>
              <a:latin typeface="Times New Roman" panose="02020603050405020304" pitchFamily="18" charset="0"/>
              <a:ea typeface="Times New Roman" panose="02020603050405020304" pitchFamily="18" charset="0"/>
            </a:endParaRPr>
          </a:p>
          <a:p>
            <a:pPr marL="6350" indent="-6350" algn="just">
              <a:lnSpc>
                <a:spcPct val="107000"/>
              </a:lnSpc>
              <a:spcAft>
                <a:spcPts val="800"/>
              </a:spcAft>
              <a:tabLst>
                <a:tab pos="4115435" algn="ctr"/>
              </a:tabLst>
            </a:pPr>
            <a:r>
              <a:rPr lang="en-IN" sz="2400" dirty="0">
                <a:solidFill>
                  <a:srgbClr val="000000"/>
                </a:solidFill>
                <a:effectLst/>
                <a:latin typeface="Times New Roman" panose="02020603050405020304" pitchFamily="18" charset="0"/>
                <a:ea typeface="Times New Roman" panose="02020603050405020304" pitchFamily="18" charset="0"/>
              </a:rPr>
              <a:t>For the task of diabetic retinopathy classification, DenseNet121 is configured to take retinal images as input. The architecture is adjusted to include specific layers tailored for image classification tasks</a:t>
            </a:r>
            <a:r>
              <a:rPr lang="en-IN" sz="2400" dirty="0">
                <a:solidFill>
                  <a:srgbClr val="000000"/>
                </a:solidFill>
                <a:effectLst/>
                <a:latin typeface="Calibri" panose="020F0502020204030204" pitchFamily="34" charset="0"/>
                <a:ea typeface="Calibri" panose="020F0502020204030204" pitchFamily="34" charset="0"/>
              </a:rPr>
              <a:t>.</a:t>
            </a:r>
          </a:p>
          <a:p>
            <a:pPr marL="6350" indent="-6350" algn="just">
              <a:lnSpc>
                <a:spcPct val="107000"/>
              </a:lnSpc>
              <a:spcAft>
                <a:spcPts val="800"/>
              </a:spcAft>
              <a:tabLst>
                <a:tab pos="4115435" algn="ctr"/>
              </a:tabLst>
            </a:pPr>
            <a:endParaRPr lang="en-IN" sz="2400" dirty="0">
              <a:solidFill>
                <a:srgbClr val="000000"/>
              </a:solidFill>
              <a:effectLst/>
              <a:latin typeface="Calibri" panose="020F0502020204030204" pitchFamily="34" charset="0"/>
              <a:ea typeface="Calibri" panose="020F0502020204030204" pitchFamily="34" charset="0"/>
            </a:endParaRPr>
          </a:p>
          <a:p>
            <a:pPr marL="6350" indent="-6350" algn="just">
              <a:lnSpc>
                <a:spcPct val="107000"/>
              </a:lnSpc>
              <a:spcAft>
                <a:spcPts val="800"/>
              </a:spcAft>
              <a:tabLst>
                <a:tab pos="4115435" algn="ctr"/>
              </a:tabLst>
            </a:pPr>
            <a:r>
              <a:rPr lang="en-IN" sz="2400" b="1" i="1" dirty="0">
                <a:solidFill>
                  <a:srgbClr val="000000"/>
                </a:solidFill>
                <a:effectLst/>
                <a:latin typeface="Calibri" panose="020F0502020204030204" pitchFamily="34" charset="0"/>
                <a:ea typeface="Calibri" panose="020F0502020204030204" pitchFamily="34" charset="0"/>
              </a:rPr>
              <a:t>Accuracy:</a:t>
            </a:r>
            <a:r>
              <a:rPr lang="en-IN" sz="2400" i="1" dirty="0">
                <a:solidFill>
                  <a:srgbClr val="000000"/>
                </a:solidFill>
                <a:effectLst/>
                <a:latin typeface="Calibri" panose="020F0502020204030204" pitchFamily="34" charset="0"/>
                <a:ea typeface="Calibri" panose="020F0502020204030204" pitchFamily="34" charset="0"/>
              </a:rPr>
              <a:t> Measures the proportion of correctly classified images out of the total number of images. </a:t>
            </a:r>
            <a:endParaRPr lang="en-IN" sz="2400" i="1" dirty="0">
              <a:solidFill>
                <a:srgbClr val="000000"/>
              </a:solidFill>
              <a:latin typeface="Times New Roman" panose="02020603050405020304" pitchFamily="18" charset="0"/>
              <a:ea typeface="Calibri" panose="020F0502020204030204" pitchFamily="34" charset="0"/>
            </a:endParaRPr>
          </a:p>
          <a:p>
            <a:pPr marL="6350" indent="-6350" algn="just">
              <a:lnSpc>
                <a:spcPct val="107000"/>
              </a:lnSpc>
              <a:spcAft>
                <a:spcPts val="800"/>
              </a:spcAft>
              <a:tabLst>
                <a:tab pos="4115435" algn="ctr"/>
              </a:tabLst>
            </a:pPr>
            <a:r>
              <a:rPr lang="en-IN" sz="2400" b="1" i="1" dirty="0">
                <a:solidFill>
                  <a:srgbClr val="000000"/>
                </a:solidFill>
                <a:effectLst/>
                <a:latin typeface="Calibri" panose="020F0502020204030204" pitchFamily="34" charset="0"/>
                <a:ea typeface="Calibri" panose="020F0502020204030204" pitchFamily="34" charset="0"/>
              </a:rPr>
              <a:t>Precision:</a:t>
            </a:r>
            <a:r>
              <a:rPr lang="en-IN" sz="2400" i="1" dirty="0">
                <a:solidFill>
                  <a:srgbClr val="000000"/>
                </a:solidFill>
                <a:effectLst/>
                <a:latin typeface="Calibri" panose="020F0502020204030204" pitchFamily="34" charset="0"/>
                <a:ea typeface="Calibri" panose="020F0502020204030204" pitchFamily="34" charset="0"/>
              </a:rPr>
              <a:t> Indicates the ratio of true positive predictions to the total number of positive , highlighting the model's ability to avoid false positives.</a:t>
            </a:r>
            <a:r>
              <a:rPr lang="en-IN" sz="2400" b="1" i="1" dirty="0">
                <a:solidFill>
                  <a:srgbClr val="000000"/>
                </a:solidFill>
                <a:effectLst/>
                <a:latin typeface="Times New Roman" panose="02020603050405020304" pitchFamily="18" charset="0"/>
                <a:ea typeface="Times New Roman" panose="02020603050405020304" pitchFamily="18" charset="0"/>
              </a:rPr>
              <a:t> </a:t>
            </a:r>
            <a:endParaRPr lang="en-IN" sz="2400" i="1" dirty="0">
              <a:solidFill>
                <a:srgbClr val="000000"/>
              </a:solidFill>
              <a:effectLst/>
              <a:latin typeface="Times New Roman" panose="02020603050405020304" pitchFamily="18" charset="0"/>
              <a:ea typeface="Times New Roman" panose="02020603050405020304" pitchFamily="18" charset="0"/>
            </a:endParaRPr>
          </a:p>
          <a:p>
            <a:pPr marL="6350" indent="-6350" algn="just">
              <a:lnSpc>
                <a:spcPct val="107000"/>
              </a:lnSpc>
              <a:spcAft>
                <a:spcPts val="800"/>
              </a:spcAft>
              <a:tabLst>
                <a:tab pos="4115435" algn="ctr"/>
              </a:tabLst>
            </a:pPr>
            <a:r>
              <a:rPr lang="en-IN" sz="2400" dirty="0">
                <a:solidFill>
                  <a:srgbClr val="000000"/>
                </a:solidFill>
                <a:effectLst/>
                <a:latin typeface="Calibri" panose="020F0502020204030204" pitchFamily="34" charset="0"/>
                <a:ea typeface="Calibri" panose="020F0502020204030204" pitchFamily="34" charset="0"/>
              </a:rPr>
              <a:t>  </a:t>
            </a:r>
            <a:endParaRPr lang="en-IN" sz="2400" dirty="0">
              <a:solidFill>
                <a:srgbClr val="000000"/>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658CFBCA-0B64-4D21-8013-C600B7AC9A92}"/>
              </a:ext>
            </a:extLst>
          </p:cNvPr>
          <p:cNvSpPr txBox="1"/>
          <p:nvPr/>
        </p:nvSpPr>
        <p:spPr>
          <a:xfrm>
            <a:off x="1953929" y="508353"/>
            <a:ext cx="3031958" cy="584775"/>
          </a:xfrm>
          <a:prstGeom prst="rect">
            <a:avLst/>
          </a:prstGeom>
          <a:noFill/>
        </p:spPr>
        <p:txBody>
          <a:bodyPr wrap="square" rtlCol="0">
            <a:spAutoFit/>
          </a:bodyPr>
          <a:lstStyle/>
          <a:p>
            <a:r>
              <a:rPr lang="en-IN" sz="3200" b="1" i="1" dirty="0" err="1">
                <a:solidFill>
                  <a:srgbClr val="000000"/>
                </a:solidFill>
                <a:effectLst/>
                <a:latin typeface="Calibri" panose="020F0502020204030204" pitchFamily="34" charset="0"/>
                <a:ea typeface="Calibri" panose="020F0502020204030204" pitchFamily="34" charset="0"/>
              </a:rPr>
              <a:t>Preprocessing</a:t>
            </a:r>
            <a:endParaRPr lang="en-IN" sz="3200" b="1" i="1" dirty="0"/>
          </a:p>
        </p:txBody>
      </p:sp>
      <p:sp>
        <p:nvSpPr>
          <p:cNvPr id="6" name="TextBox 5">
            <a:extLst>
              <a:ext uri="{FF2B5EF4-FFF2-40B4-BE49-F238E27FC236}">
                <a16:creationId xmlns:a16="http://schemas.microsoft.com/office/drawing/2014/main" id="{35D48619-D9C9-443B-B8D5-D352B5BD8840}"/>
              </a:ext>
            </a:extLst>
          </p:cNvPr>
          <p:cNvSpPr txBox="1"/>
          <p:nvPr/>
        </p:nvSpPr>
        <p:spPr>
          <a:xfrm>
            <a:off x="762000" y="838200"/>
            <a:ext cx="609600" cy="646331"/>
          </a:xfrm>
          <a:prstGeom prst="rect">
            <a:avLst/>
          </a:prstGeom>
          <a:noFill/>
        </p:spPr>
        <p:txBody>
          <a:bodyPr wrap="square" rtlCol="0">
            <a:spAutoFit/>
          </a:bodyPr>
          <a:lstStyle/>
          <a:p>
            <a:r>
              <a:rPr lang="en-IN" b="1" dirty="0">
                <a:solidFill>
                  <a:schemeClr val="bg1">
                    <a:lumMod val="95000"/>
                  </a:schemeClr>
                </a:solidFill>
              </a:rPr>
              <a:t>12</a:t>
            </a:r>
            <a:endParaRPr lang="en-IN" sz="1800" b="1" dirty="0">
              <a:solidFill>
                <a:schemeClr val="bg1">
                  <a:lumMod val="95000"/>
                </a:schemeClr>
              </a:solidFill>
            </a:endParaRPr>
          </a:p>
          <a:p>
            <a:endParaRPr lang="en-IN" dirty="0"/>
          </a:p>
        </p:txBody>
      </p:sp>
    </p:spTree>
    <p:extLst>
      <p:ext uri="{BB962C8B-B14F-4D97-AF65-F5344CB8AC3E}">
        <p14:creationId xmlns:p14="http://schemas.microsoft.com/office/powerpoint/2010/main" val="3724729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CB26A33-C46B-4212-B20B-CDA177DC7293}"/>
              </a:ext>
            </a:extLst>
          </p:cNvPr>
          <p:cNvGrpSpPr/>
          <p:nvPr/>
        </p:nvGrpSpPr>
        <p:grpSpPr>
          <a:xfrm>
            <a:off x="1900555" y="628002"/>
            <a:ext cx="8390818" cy="5449972"/>
            <a:chOff x="0" y="-206388"/>
            <a:chExt cx="8391017" cy="5449972"/>
          </a:xfrm>
        </p:grpSpPr>
        <p:sp>
          <p:nvSpPr>
            <p:cNvPr id="6" name="Rectangle 5">
              <a:extLst>
                <a:ext uri="{FF2B5EF4-FFF2-40B4-BE49-F238E27FC236}">
                  <a16:creationId xmlns:a16="http://schemas.microsoft.com/office/drawing/2014/main" id="{638F31D9-FDC2-4DF1-B813-9A00793F92F1}"/>
                </a:ext>
              </a:extLst>
            </p:cNvPr>
            <p:cNvSpPr/>
            <p:nvPr/>
          </p:nvSpPr>
          <p:spPr>
            <a:xfrm>
              <a:off x="8124064" y="5021276"/>
              <a:ext cx="42144" cy="189936"/>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7" name="Shape 748">
              <a:extLst>
                <a:ext uri="{FF2B5EF4-FFF2-40B4-BE49-F238E27FC236}">
                  <a16:creationId xmlns:a16="http://schemas.microsoft.com/office/drawing/2014/main" id="{C95F90B7-683B-44A1-9650-A6F30B3C1588}"/>
                </a:ext>
              </a:extLst>
            </p:cNvPr>
            <p:cNvSpPr/>
            <p:nvPr/>
          </p:nvSpPr>
          <p:spPr>
            <a:xfrm>
              <a:off x="2338959" y="1218057"/>
              <a:ext cx="380238" cy="76200"/>
            </a:xfrm>
            <a:custGeom>
              <a:avLst/>
              <a:gdLst/>
              <a:ahLst/>
              <a:cxnLst/>
              <a:rect l="0" t="0" r="0" b="0"/>
              <a:pathLst>
                <a:path w="380238" h="76200">
                  <a:moveTo>
                    <a:pt x="304038" y="0"/>
                  </a:moveTo>
                  <a:lnTo>
                    <a:pt x="380238" y="38100"/>
                  </a:lnTo>
                  <a:lnTo>
                    <a:pt x="304038" y="76200"/>
                  </a:lnTo>
                  <a:lnTo>
                    <a:pt x="304038" y="44450"/>
                  </a:lnTo>
                  <a:lnTo>
                    <a:pt x="6350" y="44450"/>
                  </a:lnTo>
                  <a:cubicBezTo>
                    <a:pt x="2794" y="44450"/>
                    <a:pt x="0" y="41656"/>
                    <a:pt x="0" y="38100"/>
                  </a:cubicBezTo>
                  <a:cubicBezTo>
                    <a:pt x="0" y="34544"/>
                    <a:pt x="2794" y="31750"/>
                    <a:pt x="6350" y="31750"/>
                  </a:cubicBezTo>
                  <a:lnTo>
                    <a:pt x="304038" y="31750"/>
                  </a:lnTo>
                  <a:lnTo>
                    <a:pt x="30403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8" name="Shape 749">
              <a:extLst>
                <a:ext uri="{FF2B5EF4-FFF2-40B4-BE49-F238E27FC236}">
                  <a16:creationId xmlns:a16="http://schemas.microsoft.com/office/drawing/2014/main" id="{65758A9B-D8FB-43D2-BD88-2F6109705EEE}"/>
                </a:ext>
              </a:extLst>
            </p:cNvPr>
            <p:cNvSpPr/>
            <p:nvPr/>
          </p:nvSpPr>
          <p:spPr>
            <a:xfrm>
              <a:off x="5284852" y="1218057"/>
              <a:ext cx="398525" cy="76200"/>
            </a:xfrm>
            <a:custGeom>
              <a:avLst/>
              <a:gdLst/>
              <a:ahLst/>
              <a:cxnLst/>
              <a:rect l="0" t="0" r="0" b="0"/>
              <a:pathLst>
                <a:path w="398525" h="76200">
                  <a:moveTo>
                    <a:pt x="322325" y="0"/>
                  </a:moveTo>
                  <a:lnTo>
                    <a:pt x="398525" y="38100"/>
                  </a:lnTo>
                  <a:lnTo>
                    <a:pt x="322325" y="76200"/>
                  </a:lnTo>
                  <a:lnTo>
                    <a:pt x="322325" y="44450"/>
                  </a:lnTo>
                  <a:lnTo>
                    <a:pt x="6350" y="44450"/>
                  </a:lnTo>
                  <a:cubicBezTo>
                    <a:pt x="2794" y="44450"/>
                    <a:pt x="0" y="41656"/>
                    <a:pt x="0" y="38100"/>
                  </a:cubicBezTo>
                  <a:cubicBezTo>
                    <a:pt x="0" y="34544"/>
                    <a:pt x="2794" y="31750"/>
                    <a:pt x="6350" y="31750"/>
                  </a:cubicBezTo>
                  <a:lnTo>
                    <a:pt x="322325" y="31750"/>
                  </a:lnTo>
                  <a:lnTo>
                    <a:pt x="32232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9" name="Shape 750">
              <a:extLst>
                <a:ext uri="{FF2B5EF4-FFF2-40B4-BE49-F238E27FC236}">
                  <a16:creationId xmlns:a16="http://schemas.microsoft.com/office/drawing/2014/main" id="{0CEDB926-EB2E-4984-A1BB-3DD7B2B3D0FC}"/>
                </a:ext>
              </a:extLst>
            </p:cNvPr>
            <p:cNvSpPr/>
            <p:nvPr/>
          </p:nvSpPr>
          <p:spPr>
            <a:xfrm>
              <a:off x="7026911" y="2356104"/>
              <a:ext cx="76200" cy="339217"/>
            </a:xfrm>
            <a:custGeom>
              <a:avLst/>
              <a:gdLst/>
              <a:ahLst/>
              <a:cxnLst/>
              <a:rect l="0" t="0" r="0" b="0"/>
              <a:pathLst>
                <a:path w="76200" h="339217">
                  <a:moveTo>
                    <a:pt x="38100" y="0"/>
                  </a:moveTo>
                  <a:cubicBezTo>
                    <a:pt x="41656" y="0"/>
                    <a:pt x="44450" y="2794"/>
                    <a:pt x="44450" y="6350"/>
                  </a:cubicBezTo>
                  <a:lnTo>
                    <a:pt x="44450" y="263017"/>
                  </a:lnTo>
                  <a:lnTo>
                    <a:pt x="76200" y="263017"/>
                  </a:lnTo>
                  <a:lnTo>
                    <a:pt x="38100" y="339217"/>
                  </a:lnTo>
                  <a:lnTo>
                    <a:pt x="0" y="263017"/>
                  </a:lnTo>
                  <a:lnTo>
                    <a:pt x="31750" y="263017"/>
                  </a:lnTo>
                  <a:lnTo>
                    <a:pt x="31750" y="6350"/>
                  </a:lnTo>
                  <a:cubicBezTo>
                    <a:pt x="31750" y="2794"/>
                    <a:pt x="34544" y="0"/>
                    <a:pt x="3810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0" name="Shape 751">
              <a:extLst>
                <a:ext uri="{FF2B5EF4-FFF2-40B4-BE49-F238E27FC236}">
                  <a16:creationId xmlns:a16="http://schemas.microsoft.com/office/drawing/2014/main" id="{B9D0619D-66D5-496B-8C1C-8821A5FF839C}"/>
                </a:ext>
              </a:extLst>
            </p:cNvPr>
            <p:cNvSpPr/>
            <p:nvPr/>
          </p:nvSpPr>
          <p:spPr>
            <a:xfrm>
              <a:off x="5298821" y="3729610"/>
              <a:ext cx="430530" cy="76200"/>
            </a:xfrm>
            <a:custGeom>
              <a:avLst/>
              <a:gdLst/>
              <a:ahLst/>
              <a:cxnLst/>
              <a:rect l="0" t="0" r="0" b="0"/>
              <a:pathLst>
                <a:path w="430530" h="76200">
                  <a:moveTo>
                    <a:pt x="76327" y="0"/>
                  </a:moveTo>
                  <a:lnTo>
                    <a:pt x="76200" y="31623"/>
                  </a:lnTo>
                  <a:lnTo>
                    <a:pt x="424180" y="32512"/>
                  </a:lnTo>
                  <a:cubicBezTo>
                    <a:pt x="427736" y="32639"/>
                    <a:pt x="430530" y="35433"/>
                    <a:pt x="430530" y="38989"/>
                  </a:cubicBezTo>
                  <a:cubicBezTo>
                    <a:pt x="430530" y="42418"/>
                    <a:pt x="427736" y="45339"/>
                    <a:pt x="424180" y="45212"/>
                  </a:cubicBezTo>
                  <a:lnTo>
                    <a:pt x="76073" y="44323"/>
                  </a:lnTo>
                  <a:lnTo>
                    <a:pt x="76073" y="76200"/>
                  </a:lnTo>
                  <a:lnTo>
                    <a:pt x="0" y="37846"/>
                  </a:lnTo>
                  <a:lnTo>
                    <a:pt x="76327"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1" name="Shape 752">
              <a:extLst>
                <a:ext uri="{FF2B5EF4-FFF2-40B4-BE49-F238E27FC236}">
                  <a16:creationId xmlns:a16="http://schemas.microsoft.com/office/drawing/2014/main" id="{F60A6804-1E2A-4A6D-8453-374250E8D672}"/>
                </a:ext>
              </a:extLst>
            </p:cNvPr>
            <p:cNvSpPr/>
            <p:nvPr/>
          </p:nvSpPr>
          <p:spPr>
            <a:xfrm>
              <a:off x="2345309" y="3704972"/>
              <a:ext cx="377825" cy="76200"/>
            </a:xfrm>
            <a:custGeom>
              <a:avLst/>
              <a:gdLst/>
              <a:ahLst/>
              <a:cxnLst/>
              <a:rect l="0" t="0" r="0" b="0"/>
              <a:pathLst>
                <a:path w="377825" h="76200">
                  <a:moveTo>
                    <a:pt x="76200" y="0"/>
                  </a:moveTo>
                  <a:lnTo>
                    <a:pt x="76200" y="31750"/>
                  </a:lnTo>
                  <a:lnTo>
                    <a:pt x="371475" y="31750"/>
                  </a:lnTo>
                  <a:cubicBezTo>
                    <a:pt x="375031" y="31750"/>
                    <a:pt x="377825" y="34544"/>
                    <a:pt x="377825" y="38100"/>
                  </a:cubicBezTo>
                  <a:cubicBezTo>
                    <a:pt x="377825" y="41656"/>
                    <a:pt x="375031" y="44450"/>
                    <a:pt x="371475" y="44450"/>
                  </a:cubicBezTo>
                  <a:lnTo>
                    <a:pt x="76200" y="44450"/>
                  </a:lnTo>
                  <a:lnTo>
                    <a:pt x="76200" y="76200"/>
                  </a:lnTo>
                  <a:lnTo>
                    <a:pt x="0" y="38100"/>
                  </a:lnTo>
                  <a:lnTo>
                    <a:pt x="7620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pic>
          <p:nvPicPr>
            <p:cNvPr id="12" name="Picture 11">
              <a:extLst>
                <a:ext uri="{FF2B5EF4-FFF2-40B4-BE49-F238E27FC236}">
                  <a16:creationId xmlns:a16="http://schemas.microsoft.com/office/drawing/2014/main" id="{6121A5F0-D128-4E5D-BA63-5E191100A332}"/>
                </a:ext>
              </a:extLst>
            </p:cNvPr>
            <p:cNvPicPr/>
            <p:nvPr/>
          </p:nvPicPr>
          <p:blipFill>
            <a:blip r:embed="rId2"/>
            <a:stretch>
              <a:fillRect/>
            </a:stretch>
          </p:blipFill>
          <p:spPr>
            <a:xfrm>
              <a:off x="258953" y="0"/>
              <a:ext cx="100584" cy="260604"/>
            </a:xfrm>
            <a:prstGeom prst="rect">
              <a:avLst/>
            </a:prstGeom>
          </p:spPr>
        </p:pic>
        <p:sp>
          <p:nvSpPr>
            <p:cNvPr id="13" name="Rectangle 12">
              <a:extLst>
                <a:ext uri="{FF2B5EF4-FFF2-40B4-BE49-F238E27FC236}">
                  <a16:creationId xmlns:a16="http://schemas.microsoft.com/office/drawing/2014/main" id="{616060FE-68DD-4730-9599-FB559FD7D524}"/>
                </a:ext>
              </a:extLst>
            </p:cNvPr>
            <p:cNvSpPr/>
            <p:nvPr/>
          </p:nvSpPr>
          <p:spPr>
            <a:xfrm>
              <a:off x="259207" y="52451"/>
              <a:ext cx="99475" cy="261551"/>
            </a:xfrm>
            <a:prstGeom prst="rect">
              <a:avLst/>
            </a:prstGeom>
            <a:ln>
              <a:noFill/>
            </a:ln>
          </p:spPr>
          <p:txBody>
            <a:bodyPr vert="horz" lIns="0" tIns="0" rIns="0" bIns="0" rtlCol="0">
              <a:noAutofit/>
            </a:bodyPr>
            <a:lstStyle/>
            <a:p>
              <a:pPr>
                <a:lnSpc>
                  <a:spcPct val="107000"/>
                </a:lnSpc>
                <a:spcAft>
                  <a:spcPts val="800"/>
                </a:spcAft>
              </a:pPr>
              <a:r>
                <a:rPr lang="en-IN" sz="16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4" name="Rectangle 13">
              <a:extLst>
                <a:ext uri="{FF2B5EF4-FFF2-40B4-BE49-F238E27FC236}">
                  <a16:creationId xmlns:a16="http://schemas.microsoft.com/office/drawing/2014/main" id="{0F7FF59C-B3E8-4E0D-AE9F-70BC8C324F61}"/>
                </a:ext>
              </a:extLst>
            </p:cNvPr>
            <p:cNvSpPr/>
            <p:nvPr/>
          </p:nvSpPr>
          <p:spPr>
            <a:xfrm>
              <a:off x="333883" y="99314"/>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15" name="Picture 14">
              <a:extLst>
                <a:ext uri="{FF2B5EF4-FFF2-40B4-BE49-F238E27FC236}">
                  <a16:creationId xmlns:a16="http://schemas.microsoft.com/office/drawing/2014/main" id="{40CEE99C-14FE-47FF-8F1A-584C1E139D9B}"/>
                </a:ext>
              </a:extLst>
            </p:cNvPr>
            <p:cNvPicPr/>
            <p:nvPr/>
          </p:nvPicPr>
          <p:blipFill>
            <a:blip r:embed="rId3"/>
            <a:stretch>
              <a:fillRect/>
            </a:stretch>
          </p:blipFill>
          <p:spPr>
            <a:xfrm>
              <a:off x="329057" y="0"/>
              <a:ext cx="1961388" cy="260604"/>
            </a:xfrm>
            <a:prstGeom prst="rect">
              <a:avLst/>
            </a:prstGeom>
          </p:spPr>
        </p:pic>
        <p:sp>
          <p:nvSpPr>
            <p:cNvPr id="16" name="Rectangle 15">
              <a:extLst>
                <a:ext uri="{FF2B5EF4-FFF2-40B4-BE49-F238E27FC236}">
                  <a16:creationId xmlns:a16="http://schemas.microsoft.com/office/drawing/2014/main" id="{1707135B-C595-4A67-8823-65E9E312B7E6}"/>
                </a:ext>
              </a:extLst>
            </p:cNvPr>
            <p:cNvSpPr/>
            <p:nvPr/>
          </p:nvSpPr>
          <p:spPr>
            <a:xfrm>
              <a:off x="144657" y="-206388"/>
              <a:ext cx="1956075" cy="261551"/>
            </a:xfrm>
            <a:prstGeom prst="rect">
              <a:avLst/>
            </a:prstGeom>
            <a:ln>
              <a:noFill/>
            </a:ln>
          </p:spPr>
          <p:txBody>
            <a:bodyPr vert="horz" lIns="0" tIns="0" rIns="0" bIns="0" rtlCol="0">
              <a:noAutofit/>
            </a:bodyPr>
            <a:lstStyle/>
            <a:p>
              <a:pPr>
                <a:lnSpc>
                  <a:spcPct val="107000"/>
                </a:lnSpc>
                <a:spcAft>
                  <a:spcPts val="800"/>
                </a:spcAft>
              </a:pPr>
              <a:r>
                <a:rPr lang="en-IN" sz="16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a) Input Image</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17" name="Rectangle 16">
              <a:extLst>
                <a:ext uri="{FF2B5EF4-FFF2-40B4-BE49-F238E27FC236}">
                  <a16:creationId xmlns:a16="http://schemas.microsoft.com/office/drawing/2014/main" id="{C699DF8B-3376-4BC0-AF32-8DBD77DCB1B8}"/>
                </a:ext>
              </a:extLst>
            </p:cNvPr>
            <p:cNvSpPr/>
            <p:nvPr/>
          </p:nvSpPr>
          <p:spPr>
            <a:xfrm>
              <a:off x="1801876" y="99314"/>
              <a:ext cx="42143"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18" name="Picture 17">
              <a:extLst>
                <a:ext uri="{FF2B5EF4-FFF2-40B4-BE49-F238E27FC236}">
                  <a16:creationId xmlns:a16="http://schemas.microsoft.com/office/drawing/2014/main" id="{733D2682-AE89-4D77-8B30-E44BD28196A9}"/>
                </a:ext>
              </a:extLst>
            </p:cNvPr>
            <p:cNvPicPr/>
            <p:nvPr/>
          </p:nvPicPr>
          <p:blipFill>
            <a:blip r:embed="rId2"/>
            <a:stretch>
              <a:fillRect/>
            </a:stretch>
          </p:blipFill>
          <p:spPr>
            <a:xfrm>
              <a:off x="22733" y="4890516"/>
              <a:ext cx="99060" cy="262128"/>
            </a:xfrm>
            <a:prstGeom prst="rect">
              <a:avLst/>
            </a:prstGeom>
          </p:spPr>
        </p:pic>
        <p:sp>
          <p:nvSpPr>
            <p:cNvPr id="19" name="Rectangle 18">
              <a:extLst>
                <a:ext uri="{FF2B5EF4-FFF2-40B4-BE49-F238E27FC236}">
                  <a16:creationId xmlns:a16="http://schemas.microsoft.com/office/drawing/2014/main" id="{C074890D-A7A3-4298-838A-BF61B579E56D}"/>
                </a:ext>
              </a:extLst>
            </p:cNvPr>
            <p:cNvSpPr/>
            <p:nvPr/>
          </p:nvSpPr>
          <p:spPr>
            <a:xfrm>
              <a:off x="22987" y="4943933"/>
              <a:ext cx="99475" cy="261551"/>
            </a:xfrm>
            <a:prstGeom prst="rect">
              <a:avLst/>
            </a:prstGeom>
            <a:ln>
              <a:noFill/>
            </a:ln>
          </p:spPr>
          <p:txBody>
            <a:bodyPr vert="horz" lIns="0" tIns="0" rIns="0" bIns="0" rtlCol="0">
              <a:noAutofit/>
            </a:bodyPr>
            <a:lstStyle/>
            <a:p>
              <a:pPr>
                <a:lnSpc>
                  <a:spcPct val="107000"/>
                </a:lnSpc>
                <a:spcAft>
                  <a:spcPts val="800"/>
                </a:spcAft>
              </a:pPr>
              <a:r>
                <a:rPr lang="en-IN" sz="16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20" name="Rectangle 19">
              <a:extLst>
                <a:ext uri="{FF2B5EF4-FFF2-40B4-BE49-F238E27FC236}">
                  <a16:creationId xmlns:a16="http://schemas.microsoft.com/office/drawing/2014/main" id="{0982C148-CBEF-4025-8B8F-AA486EAB7901}"/>
                </a:ext>
              </a:extLst>
            </p:cNvPr>
            <p:cNvSpPr/>
            <p:nvPr/>
          </p:nvSpPr>
          <p:spPr>
            <a:xfrm>
              <a:off x="97663" y="4990796"/>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21" name="Picture 20">
              <a:extLst>
                <a:ext uri="{FF2B5EF4-FFF2-40B4-BE49-F238E27FC236}">
                  <a16:creationId xmlns:a16="http://schemas.microsoft.com/office/drawing/2014/main" id="{904F6BE4-5D03-4DDB-9F78-BB8D2F407922}"/>
                </a:ext>
              </a:extLst>
            </p:cNvPr>
            <p:cNvPicPr/>
            <p:nvPr/>
          </p:nvPicPr>
          <p:blipFill>
            <a:blip r:embed="rId4"/>
            <a:stretch>
              <a:fillRect/>
            </a:stretch>
          </p:blipFill>
          <p:spPr>
            <a:xfrm>
              <a:off x="92837" y="4890516"/>
              <a:ext cx="83820" cy="262128"/>
            </a:xfrm>
            <a:prstGeom prst="rect">
              <a:avLst/>
            </a:prstGeom>
          </p:spPr>
        </p:pic>
        <p:sp>
          <p:nvSpPr>
            <p:cNvPr id="22" name="Rectangle 21">
              <a:extLst>
                <a:ext uri="{FF2B5EF4-FFF2-40B4-BE49-F238E27FC236}">
                  <a16:creationId xmlns:a16="http://schemas.microsoft.com/office/drawing/2014/main" id="{15F46F13-FB44-4107-B8D4-98B8FCB25049}"/>
                </a:ext>
              </a:extLst>
            </p:cNvPr>
            <p:cNvSpPr/>
            <p:nvPr/>
          </p:nvSpPr>
          <p:spPr>
            <a:xfrm>
              <a:off x="91567" y="4943933"/>
              <a:ext cx="84648" cy="261551"/>
            </a:xfrm>
            <a:prstGeom prst="rect">
              <a:avLst/>
            </a:prstGeom>
            <a:ln>
              <a:noFill/>
            </a:ln>
          </p:spPr>
          <p:txBody>
            <a:bodyPr vert="horz" lIns="0" tIns="0" rIns="0" bIns="0" rtlCol="0">
              <a:noAutofit/>
            </a:bodyPr>
            <a:lstStyle/>
            <a:p>
              <a:pPr>
                <a:lnSpc>
                  <a:spcPct val="107000"/>
                </a:lnSpc>
                <a:spcAft>
                  <a:spcPts val="800"/>
                </a:spcAft>
              </a:pPr>
              <a:r>
                <a:rPr lang="en-IN" sz="16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f</a:t>
              </a:r>
              <a:endParaRPr lang="en-IN" sz="1100">
                <a:solidFill>
                  <a:srgbClr val="000000"/>
                </a:solidFill>
                <a:effectLst/>
                <a:latin typeface="Calibri" panose="020F0502020204030204" pitchFamily="34" charset="0"/>
                <a:ea typeface="Calibri" panose="020F0502020204030204" pitchFamily="34" charset="0"/>
              </a:endParaRPr>
            </a:p>
          </p:txBody>
        </p:sp>
        <p:sp>
          <p:nvSpPr>
            <p:cNvPr id="23" name="Rectangle 22">
              <a:extLst>
                <a:ext uri="{FF2B5EF4-FFF2-40B4-BE49-F238E27FC236}">
                  <a16:creationId xmlns:a16="http://schemas.microsoft.com/office/drawing/2014/main" id="{245288D6-C4B1-4800-8BF6-7B74F66F34ED}"/>
                </a:ext>
              </a:extLst>
            </p:cNvPr>
            <p:cNvSpPr/>
            <p:nvPr/>
          </p:nvSpPr>
          <p:spPr>
            <a:xfrm>
              <a:off x="155575" y="4990796"/>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24" name="Picture 23">
              <a:extLst>
                <a:ext uri="{FF2B5EF4-FFF2-40B4-BE49-F238E27FC236}">
                  <a16:creationId xmlns:a16="http://schemas.microsoft.com/office/drawing/2014/main" id="{96EF1D38-EE4E-4297-86F8-CED22D4D0B76}"/>
                </a:ext>
              </a:extLst>
            </p:cNvPr>
            <p:cNvPicPr/>
            <p:nvPr/>
          </p:nvPicPr>
          <p:blipFill>
            <a:blip r:embed="rId2"/>
            <a:stretch>
              <a:fillRect/>
            </a:stretch>
          </p:blipFill>
          <p:spPr>
            <a:xfrm>
              <a:off x="156845" y="4890516"/>
              <a:ext cx="99060" cy="262128"/>
            </a:xfrm>
            <a:prstGeom prst="rect">
              <a:avLst/>
            </a:prstGeom>
          </p:spPr>
        </p:pic>
        <p:sp>
          <p:nvSpPr>
            <p:cNvPr id="25" name="Rectangle 24">
              <a:extLst>
                <a:ext uri="{FF2B5EF4-FFF2-40B4-BE49-F238E27FC236}">
                  <a16:creationId xmlns:a16="http://schemas.microsoft.com/office/drawing/2014/main" id="{72C578B9-9258-45B0-92A4-E0AA427F0D30}"/>
                </a:ext>
              </a:extLst>
            </p:cNvPr>
            <p:cNvSpPr/>
            <p:nvPr/>
          </p:nvSpPr>
          <p:spPr>
            <a:xfrm>
              <a:off x="157099" y="4943933"/>
              <a:ext cx="99475" cy="261551"/>
            </a:xfrm>
            <a:prstGeom prst="rect">
              <a:avLst/>
            </a:prstGeom>
            <a:ln>
              <a:noFill/>
            </a:ln>
          </p:spPr>
          <p:txBody>
            <a:bodyPr vert="horz" lIns="0" tIns="0" rIns="0" bIns="0" rtlCol="0">
              <a:noAutofit/>
            </a:bodyPr>
            <a:lstStyle/>
            <a:p>
              <a:pPr>
                <a:lnSpc>
                  <a:spcPct val="107000"/>
                </a:lnSpc>
                <a:spcAft>
                  <a:spcPts val="800"/>
                </a:spcAft>
              </a:pPr>
              <a:r>
                <a:rPr lang="en-IN" sz="16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26" name="Rectangle 25">
              <a:extLst>
                <a:ext uri="{FF2B5EF4-FFF2-40B4-BE49-F238E27FC236}">
                  <a16:creationId xmlns:a16="http://schemas.microsoft.com/office/drawing/2014/main" id="{5F7965A9-3F48-40A6-992C-E0AFAF571D8F}"/>
                </a:ext>
              </a:extLst>
            </p:cNvPr>
            <p:cNvSpPr/>
            <p:nvPr/>
          </p:nvSpPr>
          <p:spPr>
            <a:xfrm>
              <a:off x="231775" y="4990796"/>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27" name="Picture 26">
              <a:extLst>
                <a:ext uri="{FF2B5EF4-FFF2-40B4-BE49-F238E27FC236}">
                  <a16:creationId xmlns:a16="http://schemas.microsoft.com/office/drawing/2014/main" id="{38552056-D89B-44D3-8C1A-9E7E0A55CCDD}"/>
                </a:ext>
              </a:extLst>
            </p:cNvPr>
            <p:cNvPicPr/>
            <p:nvPr/>
          </p:nvPicPr>
          <p:blipFill>
            <a:blip r:embed="rId5"/>
            <a:stretch>
              <a:fillRect/>
            </a:stretch>
          </p:blipFill>
          <p:spPr>
            <a:xfrm>
              <a:off x="290957" y="4890516"/>
              <a:ext cx="632460" cy="262128"/>
            </a:xfrm>
            <a:prstGeom prst="rect">
              <a:avLst/>
            </a:prstGeom>
          </p:spPr>
        </p:pic>
        <p:sp>
          <p:nvSpPr>
            <p:cNvPr id="28" name="Rectangle 27">
              <a:extLst>
                <a:ext uri="{FF2B5EF4-FFF2-40B4-BE49-F238E27FC236}">
                  <a16:creationId xmlns:a16="http://schemas.microsoft.com/office/drawing/2014/main" id="{96765DB8-9A60-41EB-89EE-495C8DB9B52C}"/>
                </a:ext>
              </a:extLst>
            </p:cNvPr>
            <p:cNvSpPr/>
            <p:nvPr/>
          </p:nvSpPr>
          <p:spPr>
            <a:xfrm>
              <a:off x="291211" y="4943933"/>
              <a:ext cx="631088" cy="261551"/>
            </a:xfrm>
            <a:prstGeom prst="rect">
              <a:avLst/>
            </a:prstGeom>
            <a:ln>
              <a:noFill/>
            </a:ln>
          </p:spPr>
          <p:txBody>
            <a:bodyPr vert="horz" lIns="0" tIns="0" rIns="0" bIns="0" rtlCol="0">
              <a:noAutofit/>
            </a:bodyPr>
            <a:lstStyle/>
            <a:p>
              <a:pPr>
                <a:lnSpc>
                  <a:spcPct val="107000"/>
                </a:lnSpc>
                <a:spcAft>
                  <a:spcPts val="800"/>
                </a:spcAft>
              </a:pPr>
              <a:r>
                <a:rPr lang="en-IN" sz="16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After</a:t>
              </a:r>
              <a:endParaRPr lang="en-IN" sz="1100">
                <a:solidFill>
                  <a:srgbClr val="000000"/>
                </a:solidFill>
                <a:effectLst/>
                <a:latin typeface="Calibri" panose="020F0502020204030204" pitchFamily="34" charset="0"/>
                <a:ea typeface="Calibri" panose="020F0502020204030204" pitchFamily="34" charset="0"/>
              </a:endParaRPr>
            </a:p>
          </p:txBody>
        </p:sp>
        <p:sp>
          <p:nvSpPr>
            <p:cNvPr id="29" name="Rectangle 28">
              <a:extLst>
                <a:ext uri="{FF2B5EF4-FFF2-40B4-BE49-F238E27FC236}">
                  <a16:creationId xmlns:a16="http://schemas.microsoft.com/office/drawing/2014/main" id="{EE0CAC0C-770C-4F6E-AEED-34109C639C61}"/>
                </a:ext>
              </a:extLst>
            </p:cNvPr>
            <p:cNvSpPr/>
            <p:nvPr/>
          </p:nvSpPr>
          <p:spPr>
            <a:xfrm>
              <a:off x="766699" y="4990796"/>
              <a:ext cx="42143"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30" name="Picture 29">
              <a:extLst>
                <a:ext uri="{FF2B5EF4-FFF2-40B4-BE49-F238E27FC236}">
                  <a16:creationId xmlns:a16="http://schemas.microsoft.com/office/drawing/2014/main" id="{B03CB166-3914-4775-8F95-F0CF3E428C54}"/>
                </a:ext>
              </a:extLst>
            </p:cNvPr>
            <p:cNvPicPr/>
            <p:nvPr/>
          </p:nvPicPr>
          <p:blipFill>
            <a:blip r:embed="rId6"/>
            <a:stretch>
              <a:fillRect/>
            </a:stretch>
          </p:blipFill>
          <p:spPr>
            <a:xfrm>
              <a:off x="822833" y="4890516"/>
              <a:ext cx="1597152" cy="262128"/>
            </a:xfrm>
            <a:prstGeom prst="rect">
              <a:avLst/>
            </a:prstGeom>
          </p:spPr>
        </p:pic>
        <p:sp>
          <p:nvSpPr>
            <p:cNvPr id="31" name="Rectangle 30">
              <a:extLst>
                <a:ext uri="{FF2B5EF4-FFF2-40B4-BE49-F238E27FC236}">
                  <a16:creationId xmlns:a16="http://schemas.microsoft.com/office/drawing/2014/main" id="{37464516-8731-424B-94A5-49824D7AB6DD}"/>
                </a:ext>
              </a:extLst>
            </p:cNvPr>
            <p:cNvSpPr/>
            <p:nvPr/>
          </p:nvSpPr>
          <p:spPr>
            <a:xfrm>
              <a:off x="823087" y="4943933"/>
              <a:ext cx="1598072" cy="261551"/>
            </a:xfrm>
            <a:prstGeom prst="rect">
              <a:avLst/>
            </a:prstGeom>
            <a:ln>
              <a:noFill/>
            </a:ln>
          </p:spPr>
          <p:txBody>
            <a:bodyPr vert="horz" lIns="0" tIns="0" rIns="0" bIns="0" rtlCol="0">
              <a:noAutofit/>
            </a:bodyPr>
            <a:lstStyle/>
            <a:p>
              <a:pPr>
                <a:lnSpc>
                  <a:spcPct val="107000"/>
                </a:lnSpc>
                <a:spcAft>
                  <a:spcPts val="800"/>
                </a:spcAft>
              </a:pPr>
              <a:r>
                <a:rPr lang="en-IN" sz="16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thresholding</a:t>
              </a:r>
              <a:endParaRPr lang="en-IN" sz="1100">
                <a:solidFill>
                  <a:srgbClr val="000000"/>
                </a:solidFill>
                <a:effectLst/>
                <a:latin typeface="Calibri" panose="020F0502020204030204" pitchFamily="34" charset="0"/>
                <a:ea typeface="Calibri" panose="020F0502020204030204" pitchFamily="34" charset="0"/>
              </a:endParaRPr>
            </a:p>
          </p:txBody>
        </p:sp>
        <p:sp>
          <p:nvSpPr>
            <p:cNvPr id="32" name="Rectangle 31">
              <a:extLst>
                <a:ext uri="{FF2B5EF4-FFF2-40B4-BE49-F238E27FC236}">
                  <a16:creationId xmlns:a16="http://schemas.microsoft.com/office/drawing/2014/main" id="{0375DDEB-A22D-4FC2-823A-F044702011E9}"/>
                </a:ext>
              </a:extLst>
            </p:cNvPr>
            <p:cNvSpPr/>
            <p:nvPr/>
          </p:nvSpPr>
          <p:spPr>
            <a:xfrm>
              <a:off x="2025904" y="4990796"/>
              <a:ext cx="42143"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33" name="Picture 32">
              <a:extLst>
                <a:ext uri="{FF2B5EF4-FFF2-40B4-BE49-F238E27FC236}">
                  <a16:creationId xmlns:a16="http://schemas.microsoft.com/office/drawing/2014/main" id="{0F3B72FC-2113-46AE-B575-0E04648D05CD}"/>
                </a:ext>
              </a:extLst>
            </p:cNvPr>
            <p:cNvPicPr/>
            <p:nvPr/>
          </p:nvPicPr>
          <p:blipFill>
            <a:blip r:embed="rId2"/>
            <a:stretch>
              <a:fillRect/>
            </a:stretch>
          </p:blipFill>
          <p:spPr>
            <a:xfrm>
              <a:off x="3072257" y="0"/>
              <a:ext cx="100584" cy="260604"/>
            </a:xfrm>
            <a:prstGeom prst="rect">
              <a:avLst/>
            </a:prstGeom>
          </p:spPr>
        </p:pic>
        <p:sp>
          <p:nvSpPr>
            <p:cNvPr id="34" name="Rectangle 33">
              <a:extLst>
                <a:ext uri="{FF2B5EF4-FFF2-40B4-BE49-F238E27FC236}">
                  <a16:creationId xmlns:a16="http://schemas.microsoft.com/office/drawing/2014/main" id="{6F0E6C7F-2B1A-46F9-B3FD-15B94AE31054}"/>
                </a:ext>
              </a:extLst>
            </p:cNvPr>
            <p:cNvSpPr/>
            <p:nvPr/>
          </p:nvSpPr>
          <p:spPr>
            <a:xfrm>
              <a:off x="3072892" y="52451"/>
              <a:ext cx="99475" cy="261551"/>
            </a:xfrm>
            <a:prstGeom prst="rect">
              <a:avLst/>
            </a:prstGeom>
            <a:ln>
              <a:noFill/>
            </a:ln>
          </p:spPr>
          <p:txBody>
            <a:bodyPr vert="horz" lIns="0" tIns="0" rIns="0" bIns="0" rtlCol="0">
              <a:noAutofit/>
            </a:bodyPr>
            <a:lstStyle/>
            <a:p>
              <a:pPr>
                <a:lnSpc>
                  <a:spcPct val="107000"/>
                </a:lnSpc>
                <a:spcAft>
                  <a:spcPts val="800"/>
                </a:spcAft>
              </a:pPr>
              <a:r>
                <a:rPr lang="en-IN" sz="16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35" name="Rectangle 34">
              <a:extLst>
                <a:ext uri="{FF2B5EF4-FFF2-40B4-BE49-F238E27FC236}">
                  <a16:creationId xmlns:a16="http://schemas.microsoft.com/office/drawing/2014/main" id="{76D23958-3FA0-4121-A291-C2184D346FA6}"/>
                </a:ext>
              </a:extLst>
            </p:cNvPr>
            <p:cNvSpPr/>
            <p:nvPr/>
          </p:nvSpPr>
          <p:spPr>
            <a:xfrm>
              <a:off x="3147568" y="99314"/>
              <a:ext cx="42143"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36" name="Picture 35">
              <a:extLst>
                <a:ext uri="{FF2B5EF4-FFF2-40B4-BE49-F238E27FC236}">
                  <a16:creationId xmlns:a16="http://schemas.microsoft.com/office/drawing/2014/main" id="{D18D2B00-A7B1-4B57-A609-965F594B0467}"/>
                </a:ext>
              </a:extLst>
            </p:cNvPr>
            <p:cNvPicPr/>
            <p:nvPr/>
          </p:nvPicPr>
          <p:blipFill>
            <a:blip r:embed="rId7"/>
            <a:stretch>
              <a:fillRect/>
            </a:stretch>
          </p:blipFill>
          <p:spPr>
            <a:xfrm>
              <a:off x="3142361" y="0"/>
              <a:ext cx="2394204" cy="260604"/>
            </a:xfrm>
            <a:prstGeom prst="rect">
              <a:avLst/>
            </a:prstGeom>
          </p:spPr>
        </p:pic>
        <p:sp>
          <p:nvSpPr>
            <p:cNvPr id="37" name="Rectangle 36">
              <a:extLst>
                <a:ext uri="{FF2B5EF4-FFF2-40B4-BE49-F238E27FC236}">
                  <a16:creationId xmlns:a16="http://schemas.microsoft.com/office/drawing/2014/main" id="{AFDF5FC8-5AAE-438E-958B-F333B94B0520}"/>
                </a:ext>
              </a:extLst>
            </p:cNvPr>
            <p:cNvSpPr/>
            <p:nvPr/>
          </p:nvSpPr>
          <p:spPr>
            <a:xfrm>
              <a:off x="3079466" y="-140397"/>
              <a:ext cx="2392256" cy="261551"/>
            </a:xfrm>
            <a:prstGeom prst="rect">
              <a:avLst/>
            </a:prstGeom>
            <a:ln>
              <a:noFill/>
            </a:ln>
          </p:spPr>
          <p:txBody>
            <a:bodyPr vert="horz" lIns="0" tIns="0" rIns="0" bIns="0" rtlCol="0">
              <a:noAutofit/>
            </a:bodyPr>
            <a:lstStyle/>
            <a:p>
              <a:pPr>
                <a:lnSpc>
                  <a:spcPct val="107000"/>
                </a:lnSpc>
                <a:spcAft>
                  <a:spcPts val="800"/>
                </a:spcAft>
              </a:pPr>
              <a:r>
                <a:rPr lang="en-IN" sz="16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b) Green Channel</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38" name="Rectangle 37">
              <a:extLst>
                <a:ext uri="{FF2B5EF4-FFF2-40B4-BE49-F238E27FC236}">
                  <a16:creationId xmlns:a16="http://schemas.microsoft.com/office/drawing/2014/main" id="{4D4F078F-2E73-4E84-BBDB-A16602686566}"/>
                </a:ext>
              </a:extLst>
            </p:cNvPr>
            <p:cNvSpPr/>
            <p:nvPr/>
          </p:nvSpPr>
          <p:spPr>
            <a:xfrm>
              <a:off x="4944618" y="99314"/>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39" name="Picture 38">
              <a:extLst>
                <a:ext uri="{FF2B5EF4-FFF2-40B4-BE49-F238E27FC236}">
                  <a16:creationId xmlns:a16="http://schemas.microsoft.com/office/drawing/2014/main" id="{4488A79D-25E6-49F7-A09E-26C948107F77}"/>
                </a:ext>
              </a:extLst>
            </p:cNvPr>
            <p:cNvPicPr/>
            <p:nvPr/>
          </p:nvPicPr>
          <p:blipFill>
            <a:blip r:embed="rId2"/>
            <a:stretch>
              <a:fillRect/>
            </a:stretch>
          </p:blipFill>
          <p:spPr>
            <a:xfrm>
              <a:off x="6169026" y="0"/>
              <a:ext cx="99060" cy="260604"/>
            </a:xfrm>
            <a:prstGeom prst="rect">
              <a:avLst/>
            </a:prstGeom>
          </p:spPr>
        </p:pic>
        <p:sp>
          <p:nvSpPr>
            <p:cNvPr id="40" name="Rectangle 39">
              <a:extLst>
                <a:ext uri="{FF2B5EF4-FFF2-40B4-BE49-F238E27FC236}">
                  <a16:creationId xmlns:a16="http://schemas.microsoft.com/office/drawing/2014/main" id="{ADBF58E9-12E2-4113-A70B-173E0371C076}"/>
                </a:ext>
              </a:extLst>
            </p:cNvPr>
            <p:cNvSpPr/>
            <p:nvPr/>
          </p:nvSpPr>
          <p:spPr>
            <a:xfrm>
              <a:off x="6169914" y="52451"/>
              <a:ext cx="99475" cy="261551"/>
            </a:xfrm>
            <a:prstGeom prst="rect">
              <a:avLst/>
            </a:prstGeom>
            <a:ln>
              <a:noFill/>
            </a:ln>
          </p:spPr>
          <p:txBody>
            <a:bodyPr vert="horz" lIns="0" tIns="0" rIns="0" bIns="0" rtlCol="0">
              <a:noAutofit/>
            </a:bodyPr>
            <a:lstStyle/>
            <a:p>
              <a:pPr>
                <a:lnSpc>
                  <a:spcPct val="107000"/>
                </a:lnSpc>
                <a:spcAft>
                  <a:spcPts val="800"/>
                </a:spcAft>
              </a:pPr>
              <a:r>
                <a:rPr lang="en-IN" sz="16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41" name="Rectangle 40">
              <a:extLst>
                <a:ext uri="{FF2B5EF4-FFF2-40B4-BE49-F238E27FC236}">
                  <a16:creationId xmlns:a16="http://schemas.microsoft.com/office/drawing/2014/main" id="{DE294C0E-89D0-4143-8E79-457C6AD0F3B2}"/>
                </a:ext>
              </a:extLst>
            </p:cNvPr>
            <p:cNvSpPr/>
            <p:nvPr/>
          </p:nvSpPr>
          <p:spPr>
            <a:xfrm>
              <a:off x="6244590" y="99314"/>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42" name="Picture 41">
              <a:extLst>
                <a:ext uri="{FF2B5EF4-FFF2-40B4-BE49-F238E27FC236}">
                  <a16:creationId xmlns:a16="http://schemas.microsoft.com/office/drawing/2014/main" id="{DEB700F0-4FA6-491E-B098-535AD0BB2C9C}"/>
                </a:ext>
              </a:extLst>
            </p:cNvPr>
            <p:cNvPicPr/>
            <p:nvPr/>
          </p:nvPicPr>
          <p:blipFill>
            <a:blip r:embed="rId8"/>
            <a:stretch>
              <a:fillRect/>
            </a:stretch>
          </p:blipFill>
          <p:spPr>
            <a:xfrm>
              <a:off x="6239129" y="0"/>
              <a:ext cx="2151888" cy="260604"/>
            </a:xfrm>
            <a:prstGeom prst="rect">
              <a:avLst/>
            </a:prstGeom>
          </p:spPr>
        </p:pic>
        <p:sp>
          <p:nvSpPr>
            <p:cNvPr id="43" name="Rectangle 42">
              <a:extLst>
                <a:ext uri="{FF2B5EF4-FFF2-40B4-BE49-F238E27FC236}">
                  <a16:creationId xmlns:a16="http://schemas.microsoft.com/office/drawing/2014/main" id="{11290AB7-888D-43A4-8F92-80D42761B7F9}"/>
                </a:ext>
              </a:extLst>
            </p:cNvPr>
            <p:cNvSpPr/>
            <p:nvPr/>
          </p:nvSpPr>
          <p:spPr>
            <a:xfrm>
              <a:off x="6129726" y="-159423"/>
              <a:ext cx="2146398" cy="261551"/>
            </a:xfrm>
            <a:prstGeom prst="rect">
              <a:avLst/>
            </a:prstGeom>
            <a:ln>
              <a:noFill/>
            </a:ln>
          </p:spPr>
          <p:txBody>
            <a:bodyPr vert="horz" lIns="0" tIns="0" rIns="0" bIns="0" rtlCol="0">
              <a:noAutofit/>
            </a:bodyPr>
            <a:lstStyle/>
            <a:p>
              <a:pPr>
                <a:lnSpc>
                  <a:spcPct val="107000"/>
                </a:lnSpc>
                <a:spcAft>
                  <a:spcPts val="800"/>
                </a:spcAft>
              </a:pPr>
              <a:r>
                <a:rPr lang="en-IN" sz="16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c) CLAHE image</a:t>
              </a:r>
              <a:endParaRPr lang="en-IN" sz="1100" dirty="0">
                <a:solidFill>
                  <a:srgbClr val="000000"/>
                </a:solidFill>
                <a:effectLst/>
                <a:latin typeface="Calibri" panose="020F0502020204030204" pitchFamily="34" charset="0"/>
                <a:ea typeface="Calibri" panose="020F0502020204030204" pitchFamily="34" charset="0"/>
              </a:endParaRPr>
            </a:p>
          </p:txBody>
        </p:sp>
        <p:sp>
          <p:nvSpPr>
            <p:cNvPr id="44" name="Rectangle 43">
              <a:extLst>
                <a:ext uri="{FF2B5EF4-FFF2-40B4-BE49-F238E27FC236}">
                  <a16:creationId xmlns:a16="http://schemas.microsoft.com/office/drawing/2014/main" id="{D740A3B9-709F-42AD-A69A-CF5AD9E83CFE}"/>
                </a:ext>
              </a:extLst>
            </p:cNvPr>
            <p:cNvSpPr/>
            <p:nvPr/>
          </p:nvSpPr>
          <p:spPr>
            <a:xfrm>
              <a:off x="7855839" y="99314"/>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45" name="Picture 44">
              <a:extLst>
                <a:ext uri="{FF2B5EF4-FFF2-40B4-BE49-F238E27FC236}">
                  <a16:creationId xmlns:a16="http://schemas.microsoft.com/office/drawing/2014/main" id="{83926E75-B983-4409-8DC1-DF02787A668C}"/>
                </a:ext>
              </a:extLst>
            </p:cNvPr>
            <p:cNvPicPr/>
            <p:nvPr/>
          </p:nvPicPr>
          <p:blipFill>
            <a:blip r:embed="rId2"/>
            <a:stretch>
              <a:fillRect/>
            </a:stretch>
          </p:blipFill>
          <p:spPr>
            <a:xfrm>
              <a:off x="3072257" y="4928616"/>
              <a:ext cx="99060" cy="260604"/>
            </a:xfrm>
            <a:prstGeom prst="rect">
              <a:avLst/>
            </a:prstGeom>
          </p:spPr>
        </p:pic>
        <p:sp>
          <p:nvSpPr>
            <p:cNvPr id="46" name="Rectangle 45">
              <a:extLst>
                <a:ext uri="{FF2B5EF4-FFF2-40B4-BE49-F238E27FC236}">
                  <a16:creationId xmlns:a16="http://schemas.microsoft.com/office/drawing/2014/main" id="{BA4373A3-C999-4D7B-9D01-F451D185A010}"/>
                </a:ext>
              </a:extLst>
            </p:cNvPr>
            <p:cNvSpPr/>
            <p:nvPr/>
          </p:nvSpPr>
          <p:spPr>
            <a:xfrm>
              <a:off x="3072892" y="4982033"/>
              <a:ext cx="99475" cy="261551"/>
            </a:xfrm>
            <a:prstGeom prst="rect">
              <a:avLst/>
            </a:prstGeom>
            <a:ln>
              <a:noFill/>
            </a:ln>
          </p:spPr>
          <p:txBody>
            <a:bodyPr vert="horz" lIns="0" tIns="0" rIns="0" bIns="0" rtlCol="0">
              <a:noAutofit/>
            </a:bodyPr>
            <a:lstStyle/>
            <a:p>
              <a:pPr>
                <a:lnSpc>
                  <a:spcPct val="107000"/>
                </a:lnSpc>
                <a:spcAft>
                  <a:spcPts val="800"/>
                </a:spcAft>
              </a:pPr>
              <a:r>
                <a:rPr lang="en-IN" sz="16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47" name="Rectangle 46">
              <a:extLst>
                <a:ext uri="{FF2B5EF4-FFF2-40B4-BE49-F238E27FC236}">
                  <a16:creationId xmlns:a16="http://schemas.microsoft.com/office/drawing/2014/main" id="{0E805467-7260-494B-BE68-EAFA8F633D6E}"/>
                </a:ext>
              </a:extLst>
            </p:cNvPr>
            <p:cNvSpPr/>
            <p:nvPr/>
          </p:nvSpPr>
          <p:spPr>
            <a:xfrm>
              <a:off x="3147568" y="5028896"/>
              <a:ext cx="42143"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48" name="Picture 47">
              <a:extLst>
                <a:ext uri="{FF2B5EF4-FFF2-40B4-BE49-F238E27FC236}">
                  <a16:creationId xmlns:a16="http://schemas.microsoft.com/office/drawing/2014/main" id="{FB0ED510-7F03-4F51-B81C-70732E4C8C17}"/>
                </a:ext>
              </a:extLst>
            </p:cNvPr>
            <p:cNvPicPr/>
            <p:nvPr/>
          </p:nvPicPr>
          <p:blipFill>
            <a:blip r:embed="rId9"/>
            <a:stretch>
              <a:fillRect/>
            </a:stretch>
          </p:blipFill>
          <p:spPr>
            <a:xfrm>
              <a:off x="3142361" y="4928616"/>
              <a:ext cx="2385060" cy="260604"/>
            </a:xfrm>
            <a:prstGeom prst="rect">
              <a:avLst/>
            </a:prstGeom>
          </p:spPr>
        </p:pic>
        <p:sp>
          <p:nvSpPr>
            <p:cNvPr id="49" name="Rectangle 48">
              <a:extLst>
                <a:ext uri="{FF2B5EF4-FFF2-40B4-BE49-F238E27FC236}">
                  <a16:creationId xmlns:a16="http://schemas.microsoft.com/office/drawing/2014/main" id="{9DC680D9-8A80-44F2-B906-565D1FF56394}"/>
                </a:ext>
              </a:extLst>
            </p:cNvPr>
            <p:cNvSpPr/>
            <p:nvPr/>
          </p:nvSpPr>
          <p:spPr>
            <a:xfrm>
              <a:off x="3142996" y="4982033"/>
              <a:ext cx="1434437" cy="261551"/>
            </a:xfrm>
            <a:prstGeom prst="rect">
              <a:avLst/>
            </a:prstGeom>
            <a:ln>
              <a:noFill/>
            </a:ln>
          </p:spPr>
          <p:txBody>
            <a:bodyPr vert="horz" lIns="0" tIns="0" rIns="0" bIns="0" rtlCol="0">
              <a:noAutofit/>
            </a:bodyPr>
            <a:lstStyle/>
            <a:p>
              <a:pPr>
                <a:lnSpc>
                  <a:spcPct val="107000"/>
                </a:lnSpc>
                <a:spcAft>
                  <a:spcPts val="800"/>
                </a:spcAft>
              </a:pPr>
              <a:r>
                <a:rPr lang="en-IN" sz="16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e) Median </a:t>
              </a:r>
              <a:endParaRPr lang="en-IN" sz="1100">
                <a:solidFill>
                  <a:srgbClr val="000000"/>
                </a:solidFill>
                <a:effectLst/>
                <a:latin typeface="Calibri" panose="020F0502020204030204" pitchFamily="34" charset="0"/>
                <a:ea typeface="Calibri" panose="020F0502020204030204" pitchFamily="34" charset="0"/>
              </a:endParaRPr>
            </a:p>
          </p:txBody>
        </p:sp>
        <p:sp>
          <p:nvSpPr>
            <p:cNvPr id="50" name="Rectangle 49">
              <a:extLst>
                <a:ext uri="{FF2B5EF4-FFF2-40B4-BE49-F238E27FC236}">
                  <a16:creationId xmlns:a16="http://schemas.microsoft.com/office/drawing/2014/main" id="{1A263BD3-066F-47E1-996F-6C989E036B4B}"/>
                </a:ext>
              </a:extLst>
            </p:cNvPr>
            <p:cNvSpPr/>
            <p:nvPr/>
          </p:nvSpPr>
          <p:spPr>
            <a:xfrm>
              <a:off x="4222242" y="4982033"/>
              <a:ext cx="947845" cy="261551"/>
            </a:xfrm>
            <a:prstGeom prst="rect">
              <a:avLst/>
            </a:prstGeom>
            <a:ln>
              <a:noFill/>
            </a:ln>
          </p:spPr>
          <p:txBody>
            <a:bodyPr vert="horz" lIns="0" tIns="0" rIns="0" bIns="0" rtlCol="0">
              <a:noAutofit/>
            </a:bodyPr>
            <a:lstStyle/>
            <a:p>
              <a:pPr>
                <a:lnSpc>
                  <a:spcPct val="107000"/>
                </a:lnSpc>
                <a:spcAft>
                  <a:spcPts val="800"/>
                </a:spcAft>
              </a:pPr>
              <a:r>
                <a:rPr lang="en-IN" sz="16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Filtered</a:t>
              </a:r>
              <a:endParaRPr lang="en-IN" sz="1100">
                <a:solidFill>
                  <a:srgbClr val="000000"/>
                </a:solidFill>
                <a:effectLst/>
                <a:latin typeface="Calibri" panose="020F0502020204030204" pitchFamily="34" charset="0"/>
                <a:ea typeface="Calibri" panose="020F0502020204030204" pitchFamily="34" charset="0"/>
              </a:endParaRPr>
            </a:p>
          </p:txBody>
        </p:sp>
        <p:sp>
          <p:nvSpPr>
            <p:cNvPr id="51" name="Rectangle 50">
              <a:extLst>
                <a:ext uri="{FF2B5EF4-FFF2-40B4-BE49-F238E27FC236}">
                  <a16:creationId xmlns:a16="http://schemas.microsoft.com/office/drawing/2014/main" id="{A962C50E-99A8-42D2-95F3-3526FC7922C9}"/>
                </a:ext>
              </a:extLst>
            </p:cNvPr>
            <p:cNvSpPr/>
            <p:nvPr/>
          </p:nvSpPr>
          <p:spPr>
            <a:xfrm>
              <a:off x="4936999" y="5028896"/>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52" name="Picture 51">
              <a:extLst>
                <a:ext uri="{FF2B5EF4-FFF2-40B4-BE49-F238E27FC236}">
                  <a16:creationId xmlns:a16="http://schemas.microsoft.com/office/drawing/2014/main" id="{37E8265A-BE6C-44FA-81DE-E6A09B3AE9A4}"/>
                </a:ext>
              </a:extLst>
            </p:cNvPr>
            <p:cNvPicPr/>
            <p:nvPr/>
          </p:nvPicPr>
          <p:blipFill>
            <a:blip r:embed="rId2"/>
            <a:stretch>
              <a:fillRect/>
            </a:stretch>
          </p:blipFill>
          <p:spPr>
            <a:xfrm>
              <a:off x="6202553" y="4910328"/>
              <a:ext cx="100584" cy="262128"/>
            </a:xfrm>
            <a:prstGeom prst="rect">
              <a:avLst/>
            </a:prstGeom>
          </p:spPr>
        </p:pic>
        <p:sp>
          <p:nvSpPr>
            <p:cNvPr id="53" name="Rectangle 52">
              <a:extLst>
                <a:ext uri="{FF2B5EF4-FFF2-40B4-BE49-F238E27FC236}">
                  <a16:creationId xmlns:a16="http://schemas.microsoft.com/office/drawing/2014/main" id="{794B2BA2-BCE2-4975-9B12-79A2C4FDFA49}"/>
                </a:ext>
              </a:extLst>
            </p:cNvPr>
            <p:cNvSpPr/>
            <p:nvPr/>
          </p:nvSpPr>
          <p:spPr>
            <a:xfrm>
              <a:off x="6203442" y="4963745"/>
              <a:ext cx="99475" cy="261551"/>
            </a:xfrm>
            <a:prstGeom prst="rect">
              <a:avLst/>
            </a:prstGeom>
            <a:ln>
              <a:noFill/>
            </a:ln>
          </p:spPr>
          <p:txBody>
            <a:bodyPr vert="horz" lIns="0" tIns="0" rIns="0" bIns="0" rtlCol="0">
              <a:noAutofit/>
            </a:bodyPr>
            <a:lstStyle/>
            <a:p>
              <a:pPr>
                <a:lnSpc>
                  <a:spcPct val="107000"/>
                </a:lnSpc>
                <a:spcAft>
                  <a:spcPts val="800"/>
                </a:spcAft>
              </a:pPr>
              <a:r>
                <a:rPr lang="en-IN" sz="16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54" name="Rectangle 53">
              <a:extLst>
                <a:ext uri="{FF2B5EF4-FFF2-40B4-BE49-F238E27FC236}">
                  <a16:creationId xmlns:a16="http://schemas.microsoft.com/office/drawing/2014/main" id="{C5B626E3-83A4-4828-B392-E8D5FEB7837A}"/>
                </a:ext>
              </a:extLst>
            </p:cNvPr>
            <p:cNvSpPr/>
            <p:nvPr/>
          </p:nvSpPr>
          <p:spPr>
            <a:xfrm>
              <a:off x="6278118" y="5010608"/>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55" name="Picture 54">
              <a:extLst>
                <a:ext uri="{FF2B5EF4-FFF2-40B4-BE49-F238E27FC236}">
                  <a16:creationId xmlns:a16="http://schemas.microsoft.com/office/drawing/2014/main" id="{C2990DB4-20B9-4E62-8584-E2957EE0A2E1}"/>
                </a:ext>
              </a:extLst>
            </p:cNvPr>
            <p:cNvPicPr/>
            <p:nvPr/>
          </p:nvPicPr>
          <p:blipFill>
            <a:blip r:embed="rId10"/>
            <a:stretch>
              <a:fillRect/>
            </a:stretch>
          </p:blipFill>
          <p:spPr>
            <a:xfrm>
              <a:off x="6272657" y="4910328"/>
              <a:ext cx="2052828" cy="262128"/>
            </a:xfrm>
            <a:prstGeom prst="rect">
              <a:avLst/>
            </a:prstGeom>
          </p:spPr>
        </p:pic>
        <p:sp>
          <p:nvSpPr>
            <p:cNvPr id="56" name="Rectangle 55">
              <a:extLst>
                <a:ext uri="{FF2B5EF4-FFF2-40B4-BE49-F238E27FC236}">
                  <a16:creationId xmlns:a16="http://schemas.microsoft.com/office/drawing/2014/main" id="{4C3CB007-5423-4A4E-A0F7-CED6CBC3BF1A}"/>
                </a:ext>
              </a:extLst>
            </p:cNvPr>
            <p:cNvSpPr/>
            <p:nvPr/>
          </p:nvSpPr>
          <p:spPr>
            <a:xfrm>
              <a:off x="6273546" y="4963745"/>
              <a:ext cx="2046924" cy="261551"/>
            </a:xfrm>
            <a:prstGeom prst="rect">
              <a:avLst/>
            </a:prstGeom>
            <a:ln>
              <a:noFill/>
            </a:ln>
          </p:spPr>
          <p:txBody>
            <a:bodyPr vert="horz" lIns="0" tIns="0" rIns="0" bIns="0" rtlCol="0">
              <a:noAutofit/>
            </a:bodyPr>
            <a:lstStyle/>
            <a:p>
              <a:pPr>
                <a:lnSpc>
                  <a:spcPct val="107000"/>
                </a:lnSpc>
                <a:spcAft>
                  <a:spcPts val="800"/>
                </a:spcAft>
              </a:pPr>
              <a:r>
                <a:rPr lang="en-IN" sz="16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d) After Dilation</a:t>
              </a:r>
              <a:endParaRPr lang="en-IN" sz="1100">
                <a:solidFill>
                  <a:srgbClr val="000000"/>
                </a:solidFill>
                <a:effectLst/>
                <a:latin typeface="Calibri" panose="020F0502020204030204" pitchFamily="34" charset="0"/>
                <a:ea typeface="Calibri" panose="020F0502020204030204" pitchFamily="34" charset="0"/>
              </a:endParaRPr>
            </a:p>
          </p:txBody>
        </p:sp>
        <p:sp>
          <p:nvSpPr>
            <p:cNvPr id="57" name="Rectangle 56">
              <a:extLst>
                <a:ext uri="{FF2B5EF4-FFF2-40B4-BE49-F238E27FC236}">
                  <a16:creationId xmlns:a16="http://schemas.microsoft.com/office/drawing/2014/main" id="{DF591059-49CF-4475-9B85-25C6DEAB8BDB}"/>
                </a:ext>
              </a:extLst>
            </p:cNvPr>
            <p:cNvSpPr/>
            <p:nvPr/>
          </p:nvSpPr>
          <p:spPr>
            <a:xfrm>
              <a:off x="7814691" y="5010608"/>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58" name="Picture 57">
              <a:extLst>
                <a:ext uri="{FF2B5EF4-FFF2-40B4-BE49-F238E27FC236}">
                  <a16:creationId xmlns:a16="http://schemas.microsoft.com/office/drawing/2014/main" id="{676E3A1D-3AEC-43F1-B313-EE7D596C0EA6}"/>
                </a:ext>
              </a:extLst>
            </p:cNvPr>
            <p:cNvPicPr/>
            <p:nvPr/>
          </p:nvPicPr>
          <p:blipFill>
            <a:blip r:embed="rId11"/>
            <a:stretch>
              <a:fillRect/>
            </a:stretch>
          </p:blipFill>
          <p:spPr>
            <a:xfrm>
              <a:off x="0" y="247396"/>
              <a:ext cx="2144141" cy="2105914"/>
            </a:xfrm>
            <a:prstGeom prst="rect">
              <a:avLst/>
            </a:prstGeom>
          </p:spPr>
        </p:pic>
        <p:pic>
          <p:nvPicPr>
            <p:cNvPr id="59" name="Picture 58">
              <a:extLst>
                <a:ext uri="{FF2B5EF4-FFF2-40B4-BE49-F238E27FC236}">
                  <a16:creationId xmlns:a16="http://schemas.microsoft.com/office/drawing/2014/main" id="{925E540A-73D0-4950-8B43-3A1D5FB6549F}"/>
                </a:ext>
              </a:extLst>
            </p:cNvPr>
            <p:cNvPicPr/>
            <p:nvPr/>
          </p:nvPicPr>
          <p:blipFill>
            <a:blip r:embed="rId12"/>
            <a:stretch>
              <a:fillRect/>
            </a:stretch>
          </p:blipFill>
          <p:spPr>
            <a:xfrm>
              <a:off x="2939669" y="247269"/>
              <a:ext cx="2116709" cy="2069465"/>
            </a:xfrm>
            <a:prstGeom prst="rect">
              <a:avLst/>
            </a:prstGeom>
          </p:spPr>
        </p:pic>
        <p:pic>
          <p:nvPicPr>
            <p:cNvPr id="60" name="Picture 59">
              <a:extLst>
                <a:ext uri="{FF2B5EF4-FFF2-40B4-BE49-F238E27FC236}">
                  <a16:creationId xmlns:a16="http://schemas.microsoft.com/office/drawing/2014/main" id="{E17CF258-D3C4-46B0-BA6C-7FD050958B0D}"/>
                </a:ext>
              </a:extLst>
            </p:cNvPr>
            <p:cNvPicPr/>
            <p:nvPr/>
          </p:nvPicPr>
          <p:blipFill>
            <a:blip r:embed="rId13"/>
            <a:stretch>
              <a:fillRect/>
            </a:stretch>
          </p:blipFill>
          <p:spPr>
            <a:xfrm>
              <a:off x="6030214" y="247269"/>
              <a:ext cx="2069465" cy="2075561"/>
            </a:xfrm>
            <a:prstGeom prst="rect">
              <a:avLst/>
            </a:prstGeom>
          </p:spPr>
        </p:pic>
        <p:pic>
          <p:nvPicPr>
            <p:cNvPr id="61" name="Picture 60">
              <a:extLst>
                <a:ext uri="{FF2B5EF4-FFF2-40B4-BE49-F238E27FC236}">
                  <a16:creationId xmlns:a16="http://schemas.microsoft.com/office/drawing/2014/main" id="{99E1DAB6-1ED2-4CE2-B611-63C216E58D68}"/>
                </a:ext>
              </a:extLst>
            </p:cNvPr>
            <p:cNvPicPr/>
            <p:nvPr/>
          </p:nvPicPr>
          <p:blipFill>
            <a:blip r:embed="rId14"/>
            <a:stretch>
              <a:fillRect/>
            </a:stretch>
          </p:blipFill>
          <p:spPr>
            <a:xfrm>
              <a:off x="6005957" y="2735847"/>
              <a:ext cx="2118233" cy="2112010"/>
            </a:xfrm>
            <a:prstGeom prst="rect">
              <a:avLst/>
            </a:prstGeom>
          </p:spPr>
        </p:pic>
        <p:pic>
          <p:nvPicPr>
            <p:cNvPr id="62" name="Picture 61">
              <a:extLst>
                <a:ext uri="{FF2B5EF4-FFF2-40B4-BE49-F238E27FC236}">
                  <a16:creationId xmlns:a16="http://schemas.microsoft.com/office/drawing/2014/main" id="{710B7521-35C2-4B6F-B89C-F1D2383127C1}"/>
                </a:ext>
              </a:extLst>
            </p:cNvPr>
            <p:cNvPicPr/>
            <p:nvPr/>
          </p:nvPicPr>
          <p:blipFill>
            <a:blip r:embed="rId15"/>
            <a:stretch>
              <a:fillRect/>
            </a:stretch>
          </p:blipFill>
          <p:spPr>
            <a:xfrm>
              <a:off x="2939669" y="2691651"/>
              <a:ext cx="2159381" cy="2153158"/>
            </a:xfrm>
            <a:prstGeom prst="rect">
              <a:avLst/>
            </a:prstGeom>
          </p:spPr>
        </p:pic>
        <p:pic>
          <p:nvPicPr>
            <p:cNvPr id="63" name="Picture 62">
              <a:extLst>
                <a:ext uri="{FF2B5EF4-FFF2-40B4-BE49-F238E27FC236}">
                  <a16:creationId xmlns:a16="http://schemas.microsoft.com/office/drawing/2014/main" id="{F4BFAA83-D0B4-41B8-B506-E81838BEEFA7}"/>
                </a:ext>
              </a:extLst>
            </p:cNvPr>
            <p:cNvPicPr/>
            <p:nvPr/>
          </p:nvPicPr>
          <p:blipFill>
            <a:blip r:embed="rId16"/>
            <a:stretch>
              <a:fillRect/>
            </a:stretch>
          </p:blipFill>
          <p:spPr>
            <a:xfrm>
              <a:off x="0" y="2589543"/>
              <a:ext cx="2153285" cy="2168398"/>
            </a:xfrm>
            <a:prstGeom prst="rect">
              <a:avLst/>
            </a:prstGeom>
          </p:spPr>
        </p:pic>
      </p:grpSp>
      <p:sp>
        <p:nvSpPr>
          <p:cNvPr id="64" name="TextBox 63">
            <a:extLst>
              <a:ext uri="{FF2B5EF4-FFF2-40B4-BE49-F238E27FC236}">
                <a16:creationId xmlns:a16="http://schemas.microsoft.com/office/drawing/2014/main" id="{63464F63-180F-4FFE-8AAA-2242136ACDBF}"/>
              </a:ext>
            </a:extLst>
          </p:cNvPr>
          <p:cNvSpPr txBox="1"/>
          <p:nvPr/>
        </p:nvSpPr>
        <p:spPr>
          <a:xfrm>
            <a:off x="762000" y="886841"/>
            <a:ext cx="498617" cy="646331"/>
          </a:xfrm>
          <a:prstGeom prst="rect">
            <a:avLst/>
          </a:prstGeom>
          <a:noFill/>
        </p:spPr>
        <p:txBody>
          <a:bodyPr wrap="square" rtlCol="0">
            <a:spAutoFit/>
          </a:bodyPr>
          <a:lstStyle/>
          <a:p>
            <a:r>
              <a:rPr lang="en-IN" sz="1800" b="1" dirty="0">
                <a:solidFill>
                  <a:schemeClr val="bg1">
                    <a:lumMod val="95000"/>
                  </a:schemeClr>
                </a:solidFill>
              </a:rPr>
              <a:t>13</a:t>
            </a:r>
          </a:p>
          <a:p>
            <a:endParaRPr lang="en-IN" dirty="0"/>
          </a:p>
        </p:txBody>
      </p:sp>
    </p:spTree>
    <p:extLst>
      <p:ext uri="{BB962C8B-B14F-4D97-AF65-F5344CB8AC3E}">
        <p14:creationId xmlns:p14="http://schemas.microsoft.com/office/powerpoint/2010/main" val="3245284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22C334-71EE-4999-A334-A9251EEE89A4}"/>
              </a:ext>
            </a:extLst>
          </p:cNvPr>
          <p:cNvSpPr txBox="1"/>
          <p:nvPr/>
        </p:nvSpPr>
        <p:spPr>
          <a:xfrm>
            <a:off x="989798" y="1905802"/>
            <a:ext cx="10212404" cy="369332"/>
          </a:xfrm>
          <a:prstGeom prst="rect">
            <a:avLst/>
          </a:prstGeom>
          <a:noFill/>
        </p:spPr>
        <p:txBody>
          <a:bodyPr wrap="square" rtlCol="0">
            <a:spAutoFit/>
          </a:bodyPr>
          <a:lstStyle/>
          <a:p>
            <a:r>
              <a:rPr lang="en-IN" dirty="0"/>
              <a:t> </a:t>
            </a:r>
          </a:p>
        </p:txBody>
      </p:sp>
      <p:sp>
        <p:nvSpPr>
          <p:cNvPr id="14" name="Rectangle 17">
            <a:extLst>
              <a:ext uri="{FF2B5EF4-FFF2-40B4-BE49-F238E27FC236}">
                <a16:creationId xmlns:a16="http://schemas.microsoft.com/office/drawing/2014/main" id="{F93C1724-1166-4045-82E0-3A0F593795F0}"/>
              </a:ext>
            </a:extLst>
          </p:cNvPr>
          <p:cNvSpPr>
            <a:spLocks noChangeArrowheads="1"/>
          </p:cNvSpPr>
          <p:nvPr/>
        </p:nvSpPr>
        <p:spPr bwMode="auto">
          <a:xfrm>
            <a:off x="1930688" y="720877"/>
            <a:ext cx="7843814"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178DBB"/>
                </a:solidFill>
                <a:effectLst/>
                <a:latin typeface="Arial" panose="020B0604020202020204" pitchFamily="34" charset="0"/>
                <a:ea typeface="Century Gothic" panose="020B0502020202020204" pitchFamily="34" charset="0"/>
                <a:cs typeface="Century Gothic" panose="020B0502020202020204" pitchFamily="34" charset="0"/>
              </a:rPr>
              <a:t>Feature Extraction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Wingdings 3" panose="05040102010807070707" pitchFamily="18" charset="2"/>
              <a:buChar char="´"/>
              <a:tabLst/>
            </a:pPr>
            <a:r>
              <a:rPr kumimoji="0" lang="en-US" altLang="en-US" sz="2800" b="1" i="0" u="none" strike="noStrike" cap="none" normalizeH="0" baseline="0" dirty="0">
                <a:ln>
                  <a:noFill/>
                </a:ln>
                <a:solidFill>
                  <a:srgbClr val="000000"/>
                </a:solidFill>
                <a:effectLst/>
                <a:latin typeface="Arial" panose="020B0604020202020204" pitchFamily="34" charset="0"/>
                <a:ea typeface="Century Gothic" panose="020B0502020202020204" pitchFamily="34" charset="0"/>
                <a:cs typeface="Century Gothic" panose="020B0502020202020204" pitchFamily="34" charset="0"/>
              </a:rPr>
              <a:t>The features which are extracted to detect</a:t>
            </a:r>
          </a:p>
          <a:p>
            <a:pPr marR="0" lvl="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rgbClr val="000000"/>
                </a:solidFill>
                <a:effectLst/>
                <a:latin typeface="Arial" panose="020B0604020202020204" pitchFamily="34" charset="0"/>
                <a:ea typeface="Century Gothic" panose="020B0502020202020204" pitchFamily="34" charset="0"/>
                <a:cs typeface="Century Gothic" panose="020B0502020202020204" pitchFamily="34" charset="0"/>
              </a:rPr>
              <a:t> Diabetic Retinopathy are-</a:t>
            </a:r>
            <a:r>
              <a:rPr kumimoji="0" lang="en-US" altLang="en-US" sz="2800" b="0" i="0" u="none" strike="noStrike" cap="none" normalizeH="0" baseline="-30000" dirty="0">
                <a:ln>
                  <a:noFill/>
                </a:ln>
                <a:solidFill>
                  <a:srgbClr val="000000"/>
                </a:solidFill>
                <a:effectLst/>
                <a:latin typeface="Arial" panose="020B0604020202020204" pitchFamily="34" charset="0"/>
                <a:ea typeface="Calibri" panose="020F0502020204030204" pitchFamily="34"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15" name="Group 14">
            <a:extLst>
              <a:ext uri="{FF2B5EF4-FFF2-40B4-BE49-F238E27FC236}">
                <a16:creationId xmlns:a16="http://schemas.microsoft.com/office/drawing/2014/main" id="{B8F7CD88-8BB0-4351-9E23-FE06ED6E031D}"/>
              </a:ext>
            </a:extLst>
          </p:cNvPr>
          <p:cNvGrpSpPr/>
          <p:nvPr/>
        </p:nvGrpSpPr>
        <p:grpSpPr>
          <a:xfrm>
            <a:off x="6417711" y="2962776"/>
            <a:ext cx="4770120" cy="2249170"/>
            <a:chOff x="0" y="0"/>
            <a:chExt cx="4770121" cy="2249170"/>
          </a:xfrm>
        </p:grpSpPr>
        <p:pic>
          <p:nvPicPr>
            <p:cNvPr id="16" name="Picture 15">
              <a:extLst>
                <a:ext uri="{FF2B5EF4-FFF2-40B4-BE49-F238E27FC236}">
                  <a16:creationId xmlns:a16="http://schemas.microsoft.com/office/drawing/2014/main" id="{8F1C7D09-9CFF-467F-98F9-B2B3841E5363}"/>
                </a:ext>
              </a:extLst>
            </p:cNvPr>
            <p:cNvPicPr/>
            <p:nvPr/>
          </p:nvPicPr>
          <p:blipFill>
            <a:blip r:embed="rId2"/>
            <a:stretch>
              <a:fillRect/>
            </a:stretch>
          </p:blipFill>
          <p:spPr>
            <a:xfrm>
              <a:off x="65532" y="10668"/>
              <a:ext cx="2144268" cy="2165350"/>
            </a:xfrm>
            <a:prstGeom prst="rect">
              <a:avLst/>
            </a:prstGeom>
          </p:spPr>
        </p:pic>
        <p:pic>
          <p:nvPicPr>
            <p:cNvPr id="17" name="Picture 16">
              <a:extLst>
                <a:ext uri="{FF2B5EF4-FFF2-40B4-BE49-F238E27FC236}">
                  <a16:creationId xmlns:a16="http://schemas.microsoft.com/office/drawing/2014/main" id="{FECDEEE6-D503-4A47-AB38-7EF47A2E3E17}"/>
                </a:ext>
              </a:extLst>
            </p:cNvPr>
            <p:cNvPicPr/>
            <p:nvPr/>
          </p:nvPicPr>
          <p:blipFill>
            <a:blip r:embed="rId3"/>
            <a:stretch>
              <a:fillRect/>
            </a:stretch>
          </p:blipFill>
          <p:spPr>
            <a:xfrm>
              <a:off x="2534412" y="10668"/>
              <a:ext cx="2153412" cy="2166874"/>
            </a:xfrm>
            <a:prstGeom prst="rect">
              <a:avLst/>
            </a:prstGeom>
          </p:spPr>
        </p:pic>
        <p:pic>
          <p:nvPicPr>
            <p:cNvPr id="18" name="Picture 17">
              <a:extLst>
                <a:ext uri="{FF2B5EF4-FFF2-40B4-BE49-F238E27FC236}">
                  <a16:creationId xmlns:a16="http://schemas.microsoft.com/office/drawing/2014/main" id="{C5A5EC31-8830-44E8-9C15-E06252456145}"/>
                </a:ext>
              </a:extLst>
            </p:cNvPr>
            <p:cNvPicPr/>
            <p:nvPr/>
          </p:nvPicPr>
          <p:blipFill>
            <a:blip r:embed="rId4"/>
            <a:stretch>
              <a:fillRect/>
            </a:stretch>
          </p:blipFill>
          <p:spPr>
            <a:xfrm>
              <a:off x="65532" y="4572"/>
              <a:ext cx="2157984" cy="2218690"/>
            </a:xfrm>
            <a:prstGeom prst="rect">
              <a:avLst/>
            </a:prstGeom>
          </p:spPr>
        </p:pic>
        <p:pic>
          <p:nvPicPr>
            <p:cNvPr id="19" name="Picture 18">
              <a:extLst>
                <a:ext uri="{FF2B5EF4-FFF2-40B4-BE49-F238E27FC236}">
                  <a16:creationId xmlns:a16="http://schemas.microsoft.com/office/drawing/2014/main" id="{0190C7FD-210D-49E3-ACC0-BD0CAB68E7E8}"/>
                </a:ext>
              </a:extLst>
            </p:cNvPr>
            <p:cNvPicPr/>
            <p:nvPr/>
          </p:nvPicPr>
          <p:blipFill>
            <a:blip r:embed="rId5"/>
            <a:stretch>
              <a:fillRect/>
            </a:stretch>
          </p:blipFill>
          <p:spPr>
            <a:xfrm>
              <a:off x="2549652" y="4572"/>
              <a:ext cx="2138172" cy="2168398"/>
            </a:xfrm>
            <a:prstGeom prst="rect">
              <a:avLst/>
            </a:prstGeom>
          </p:spPr>
        </p:pic>
        <p:pic>
          <p:nvPicPr>
            <p:cNvPr id="20" name="Picture 19">
              <a:extLst>
                <a:ext uri="{FF2B5EF4-FFF2-40B4-BE49-F238E27FC236}">
                  <a16:creationId xmlns:a16="http://schemas.microsoft.com/office/drawing/2014/main" id="{74CE7D8D-1F69-41A3-9128-0DAF6417E0E9}"/>
                </a:ext>
              </a:extLst>
            </p:cNvPr>
            <p:cNvPicPr/>
            <p:nvPr/>
          </p:nvPicPr>
          <p:blipFill>
            <a:blip r:embed="rId6"/>
            <a:stretch>
              <a:fillRect/>
            </a:stretch>
          </p:blipFill>
          <p:spPr>
            <a:xfrm>
              <a:off x="0" y="0"/>
              <a:ext cx="2275332" cy="2249170"/>
            </a:xfrm>
            <a:prstGeom prst="rect">
              <a:avLst/>
            </a:prstGeom>
          </p:spPr>
        </p:pic>
        <p:pic>
          <p:nvPicPr>
            <p:cNvPr id="21" name="Picture 20">
              <a:extLst>
                <a:ext uri="{FF2B5EF4-FFF2-40B4-BE49-F238E27FC236}">
                  <a16:creationId xmlns:a16="http://schemas.microsoft.com/office/drawing/2014/main" id="{E3D4E374-EEA2-4D8C-9F8B-EF7749D32561}"/>
                </a:ext>
              </a:extLst>
            </p:cNvPr>
            <p:cNvPicPr/>
            <p:nvPr/>
          </p:nvPicPr>
          <p:blipFill>
            <a:blip r:embed="rId7"/>
            <a:stretch>
              <a:fillRect/>
            </a:stretch>
          </p:blipFill>
          <p:spPr>
            <a:xfrm>
              <a:off x="2467356" y="0"/>
              <a:ext cx="2302764" cy="2218690"/>
            </a:xfrm>
            <a:prstGeom prst="rect">
              <a:avLst/>
            </a:prstGeom>
          </p:spPr>
        </p:pic>
      </p:grpSp>
      <p:sp>
        <p:nvSpPr>
          <p:cNvPr id="22" name="Rectangle 18">
            <a:extLst>
              <a:ext uri="{FF2B5EF4-FFF2-40B4-BE49-F238E27FC236}">
                <a16:creationId xmlns:a16="http://schemas.microsoft.com/office/drawing/2014/main" id="{53DAFCB2-FD02-48D0-BED3-6F81C54882FD}"/>
              </a:ext>
            </a:extLst>
          </p:cNvPr>
          <p:cNvSpPr>
            <a:spLocks noChangeArrowheads="1"/>
          </p:cNvSpPr>
          <p:nvPr/>
        </p:nvSpPr>
        <p:spPr bwMode="auto">
          <a:xfrm>
            <a:off x="-158650" y="2881111"/>
            <a:ext cx="5552006"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ea typeface="Century Gothic" panose="020B0502020202020204" pitchFamily="34" charset="0"/>
              <a:cs typeface="Century Gothic" panose="020B0502020202020204" pitchFamily="34" charset="0"/>
            </a:endParaRPr>
          </a:p>
          <a:p>
            <a:pPr marL="342900" marR="0" lvl="0" indent="-342900" algn="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1" u="none" strike="noStrike" cap="none" normalizeH="0" baseline="0" dirty="0">
                <a:ln>
                  <a:noFill/>
                </a:ln>
                <a:solidFill>
                  <a:srgbClr val="000000"/>
                </a:solidFill>
                <a:effectLst/>
                <a:latin typeface="Arial" panose="020B0604020202020204" pitchFamily="34" charset="0"/>
                <a:ea typeface="Century Gothic" panose="020B0502020202020204" pitchFamily="34" charset="0"/>
                <a:cs typeface="Century Gothic" panose="020B0502020202020204" pitchFamily="34" charset="0"/>
              </a:rPr>
              <a:t>Area of Exudates</a:t>
            </a:r>
            <a:r>
              <a:rPr kumimoji="0" lang="en-US" altLang="en-US" sz="2400" i="1" u="none" strike="noStrike" cap="none" normalizeH="0" baseline="-30000" dirty="0">
                <a:ln>
                  <a:noFill/>
                </a:ln>
                <a:solidFill>
                  <a:srgbClr val="000000"/>
                </a:solidFill>
                <a:effectLst/>
                <a:latin typeface="Arial" panose="020B0604020202020204" pitchFamily="34" charset="0"/>
                <a:ea typeface="Calibri" panose="020F0502020204030204" pitchFamily="34" charset="0"/>
              </a:rPr>
              <a:t> </a:t>
            </a:r>
            <a:endParaRPr kumimoji="0" lang="en-US" altLang="en-US" sz="2400" i="1" u="none" strike="noStrike" cap="none" normalizeH="0" baseline="0" dirty="0">
              <a:ln>
                <a:noFill/>
              </a:ln>
              <a:solidFill>
                <a:schemeClr val="tx1"/>
              </a:solidFill>
              <a:effectLst/>
              <a:latin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Char char="•"/>
              <a:tabLst/>
            </a:pPr>
            <a:r>
              <a:rPr kumimoji="0" lang="en-US" altLang="en-US" sz="2400" i="1" u="none" strike="noStrike" cap="none" normalizeH="0" baseline="0" dirty="0">
                <a:ln>
                  <a:noFill/>
                </a:ln>
                <a:solidFill>
                  <a:srgbClr val="000000"/>
                </a:solidFill>
                <a:effectLst/>
                <a:latin typeface="Arial" panose="020B0604020202020204" pitchFamily="34" charset="0"/>
                <a:ea typeface="Century Gothic" panose="020B0502020202020204" pitchFamily="34" charset="0"/>
                <a:cs typeface="Century Gothic" panose="020B0502020202020204" pitchFamily="34" charset="0"/>
              </a:rPr>
              <a:t>Area of Blood Vessel</a:t>
            </a:r>
            <a:r>
              <a:rPr kumimoji="0" lang="en-US" altLang="en-US" sz="2400" i="1" u="none" strike="noStrike" cap="none" normalizeH="0" baseline="-30000" dirty="0">
                <a:ln>
                  <a:noFill/>
                </a:ln>
                <a:solidFill>
                  <a:srgbClr val="000000"/>
                </a:solidFill>
                <a:effectLst/>
                <a:latin typeface="Arial" panose="020B0604020202020204" pitchFamily="34" charset="0"/>
                <a:ea typeface="Calibri" panose="020F0502020204030204" pitchFamily="34" charset="0"/>
              </a:rPr>
              <a:t> </a:t>
            </a:r>
            <a:endParaRPr kumimoji="0" lang="en-US" altLang="en-US" sz="2400" i="1" u="none" strike="noStrike" cap="none" normalizeH="0" baseline="0" dirty="0">
              <a:ln>
                <a:noFill/>
              </a:ln>
              <a:solidFill>
                <a:schemeClr val="tx1"/>
              </a:solidFill>
              <a:effectLst/>
              <a:latin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Char char="•"/>
              <a:tabLst/>
            </a:pPr>
            <a:r>
              <a:rPr kumimoji="0" lang="en-US" altLang="en-US" sz="2400" i="1" u="none" strike="noStrike" cap="none" normalizeH="0" baseline="0" dirty="0">
                <a:ln>
                  <a:noFill/>
                </a:ln>
                <a:solidFill>
                  <a:srgbClr val="000000"/>
                </a:solidFill>
                <a:effectLst/>
                <a:latin typeface="Arial" panose="020B0604020202020204" pitchFamily="34" charset="0"/>
                <a:ea typeface="Century Gothic" panose="020B0502020202020204" pitchFamily="34" charset="0"/>
                <a:cs typeface="Century Gothic" panose="020B0502020202020204" pitchFamily="34" charset="0"/>
              </a:rPr>
              <a:t>Area of Microaneurysms</a:t>
            </a:r>
            <a:r>
              <a:rPr kumimoji="0" lang="en-US" altLang="en-US" sz="2400" i="1" u="none" strike="noStrike" cap="none" normalizeH="0" baseline="-30000" dirty="0">
                <a:ln>
                  <a:noFill/>
                </a:ln>
                <a:solidFill>
                  <a:srgbClr val="000000"/>
                </a:solidFill>
                <a:effectLst/>
                <a:latin typeface="Arial" panose="020B0604020202020204" pitchFamily="34" charset="0"/>
                <a:ea typeface="Calibri" panose="020F0502020204030204" pitchFamily="34" charset="0"/>
              </a:rPr>
              <a:t> </a:t>
            </a:r>
            <a:endParaRPr kumimoji="0" lang="en-US" altLang="en-US" sz="2400" i="1" u="none" strike="noStrike" cap="none" normalizeH="0" baseline="0" dirty="0">
              <a:ln>
                <a:noFill/>
              </a:ln>
              <a:solidFill>
                <a:schemeClr val="tx1"/>
              </a:solidFill>
              <a:effectLst/>
              <a:latin typeface="Arial" panose="020B0604020202020204" pitchFamily="34" charset="0"/>
            </a:endParaRPr>
          </a:p>
        </p:txBody>
      </p:sp>
      <p:sp>
        <p:nvSpPr>
          <p:cNvPr id="23" name="TextBox 22">
            <a:extLst>
              <a:ext uri="{FF2B5EF4-FFF2-40B4-BE49-F238E27FC236}">
                <a16:creationId xmlns:a16="http://schemas.microsoft.com/office/drawing/2014/main" id="{B5AE7229-9BCD-4C8B-824D-58B0C48375BC}"/>
              </a:ext>
            </a:extLst>
          </p:cNvPr>
          <p:cNvSpPr txBox="1"/>
          <p:nvPr/>
        </p:nvSpPr>
        <p:spPr>
          <a:xfrm>
            <a:off x="787400" y="863600"/>
            <a:ext cx="558800" cy="646331"/>
          </a:xfrm>
          <a:prstGeom prst="rect">
            <a:avLst/>
          </a:prstGeom>
          <a:noFill/>
        </p:spPr>
        <p:txBody>
          <a:bodyPr wrap="square" rtlCol="0">
            <a:spAutoFit/>
          </a:bodyPr>
          <a:lstStyle/>
          <a:p>
            <a:r>
              <a:rPr lang="en-IN" sz="1800" b="1" dirty="0">
                <a:solidFill>
                  <a:schemeClr val="bg1">
                    <a:lumMod val="95000"/>
                  </a:schemeClr>
                </a:solidFill>
              </a:rPr>
              <a:t>14</a:t>
            </a:r>
          </a:p>
          <a:p>
            <a:endParaRPr lang="en-IN" dirty="0"/>
          </a:p>
        </p:txBody>
      </p:sp>
    </p:spTree>
    <p:extLst>
      <p:ext uri="{BB962C8B-B14F-4D97-AF65-F5344CB8AC3E}">
        <p14:creationId xmlns:p14="http://schemas.microsoft.com/office/powerpoint/2010/main" val="3287990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BCA1DE-CCD9-4D0E-80EB-FEFD33003B4C}"/>
              </a:ext>
            </a:extLst>
          </p:cNvPr>
          <p:cNvSpPr txBox="1"/>
          <p:nvPr/>
        </p:nvSpPr>
        <p:spPr>
          <a:xfrm>
            <a:off x="1992430" y="500513"/>
            <a:ext cx="9942897" cy="6130461"/>
          </a:xfrm>
          <a:prstGeom prst="rect">
            <a:avLst/>
          </a:prstGeom>
          <a:noFill/>
        </p:spPr>
        <p:txBody>
          <a:bodyPr wrap="square" rtlCol="0">
            <a:spAutoFit/>
          </a:bodyPr>
          <a:lstStyle/>
          <a:p>
            <a:pPr marL="1377950" indent="-6350">
              <a:lnSpc>
                <a:spcPct val="110000"/>
              </a:lnSpc>
              <a:spcAft>
                <a:spcPts val="5015"/>
              </a:spcAft>
            </a:pPr>
            <a:r>
              <a:rPr lang="en-IN" sz="1800" b="1" kern="0" dirty="0">
                <a:solidFill>
                  <a:srgbClr val="178DBB"/>
                </a:solidFill>
                <a:effectLst/>
                <a:latin typeface="Century Gothic" panose="020B0502020202020204" pitchFamily="34" charset="0"/>
                <a:ea typeface="Century Gothic" panose="020B0502020202020204" pitchFamily="34" charset="0"/>
                <a:cs typeface="Century Gothic" panose="020B0502020202020204" pitchFamily="34" charset="0"/>
              </a:rPr>
              <a:t> </a:t>
            </a:r>
            <a:r>
              <a:rPr lang="en-IN" sz="1800" u="none" strike="noStrike" baseline="-25000" dirty="0">
                <a:solidFill>
                  <a:srgbClr val="000000"/>
                </a:solidFill>
                <a:effectLst/>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rPr>
              <a:t> </a:t>
            </a:r>
            <a:endParaRPr lang="en-IN" sz="1800" u="none" strike="noStrike" dirty="0">
              <a:solidFill>
                <a:srgbClr val="000000"/>
              </a:solidFill>
              <a:effectLst/>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endParaRPr>
          </a:p>
          <a:p>
            <a:pPr lvl="0" algn="just" fontAlgn="base">
              <a:lnSpc>
                <a:spcPct val="110000"/>
              </a:lnSpc>
              <a:spcAft>
                <a:spcPts val="1900"/>
              </a:spcAft>
              <a:buClr>
                <a:srgbClr val="353535"/>
              </a:buClr>
              <a:buSzPts val="2000"/>
            </a:pPr>
            <a:r>
              <a:rPr lang="en-US" sz="2400" dirty="0"/>
              <a:t>The dataset is resampled to balance the number of images in each class, preventing the model from being biased towards any particular class</a:t>
            </a:r>
            <a:r>
              <a:rPr lang="en-US" dirty="0"/>
              <a:t>.</a:t>
            </a:r>
            <a:endParaRPr lang="en-IN" dirty="0">
              <a:solidFill>
                <a:srgbClr val="000000"/>
              </a:solidFill>
              <a:uFill>
                <a:solidFill>
                  <a:srgbClr val="000000"/>
                </a:solidFill>
              </a:uFill>
              <a:latin typeface="Century Gothic" panose="020B0502020202020204" pitchFamily="34" charset="0"/>
            </a:endParaRPr>
          </a:p>
          <a:p>
            <a:pPr marL="285750" lvl="0" indent="-285750" algn="just" fontAlgn="base">
              <a:lnSpc>
                <a:spcPct val="110000"/>
              </a:lnSpc>
              <a:spcAft>
                <a:spcPts val="1900"/>
              </a:spcAft>
              <a:buClr>
                <a:srgbClr val="353535"/>
              </a:buClr>
              <a:buSzPts val="2000"/>
              <a:buFont typeface="Arial" panose="020B0604020202020204" pitchFamily="34" charset="0"/>
              <a:buChar char="•"/>
            </a:pPr>
            <a:r>
              <a:rPr lang="en-IN" sz="1800" u="none" strike="noStrike"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Classifier parameters are fine tuned for the best performance.</a:t>
            </a:r>
            <a:r>
              <a:rPr lang="en-IN" sz="1800" u="none" strike="noStrike" baseline="-25000" dirty="0">
                <a:solidFill>
                  <a:srgbClr val="000000"/>
                </a:solidFill>
                <a:effectLst/>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rPr>
              <a:t> </a:t>
            </a:r>
            <a:endParaRPr lang="en-IN" sz="1100" baseline="-25000" dirty="0">
              <a:solidFill>
                <a:srgbClr val="000000"/>
              </a:solidFill>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endParaRPr>
          </a:p>
          <a:p>
            <a:pPr marL="285750" lvl="0" indent="-285750" algn="just" fontAlgn="base">
              <a:lnSpc>
                <a:spcPct val="108000"/>
              </a:lnSpc>
              <a:spcAft>
                <a:spcPts val="2000"/>
              </a:spcAft>
              <a:buClr>
                <a:srgbClr val="353535"/>
              </a:buClr>
              <a:buSzPts val="1800"/>
              <a:buFont typeface="Arial" panose="020B0604020202020204" pitchFamily="34" charset="0"/>
              <a:buChar char="•"/>
            </a:pPr>
            <a:r>
              <a:rPr lang="en-IN" sz="1800" u="none" strike="noStrike"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Since random forest generates decision trees for prediction, several parameters are responsible for performance analysis.</a:t>
            </a:r>
            <a:r>
              <a:rPr lang="en-IN" sz="1800" u="none" strike="noStrike" baseline="-25000" dirty="0">
                <a:solidFill>
                  <a:srgbClr val="000000"/>
                </a:solidFill>
                <a:effectLst/>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rPr>
              <a:t> </a:t>
            </a:r>
          </a:p>
          <a:p>
            <a:pPr marL="285750" lvl="0" indent="-285750" algn="just" fontAlgn="base">
              <a:lnSpc>
                <a:spcPct val="108000"/>
              </a:lnSpc>
              <a:spcAft>
                <a:spcPts val="1060"/>
              </a:spcAft>
              <a:buClr>
                <a:srgbClr val="353535"/>
              </a:buClr>
              <a:buSzPts val="1800"/>
              <a:buFont typeface="Arial" panose="020B0604020202020204" pitchFamily="34" charset="0"/>
              <a:buChar char="•"/>
            </a:pPr>
            <a:r>
              <a:rPr lang="en-IN" sz="1800" u="none" strike="noStrike"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Considering the features, we have used</a:t>
            </a:r>
            <a:r>
              <a:rPr lang="en-IN" sz="1800" u="none" strike="noStrike" baseline="-25000" dirty="0">
                <a:solidFill>
                  <a:srgbClr val="000000"/>
                </a:solidFill>
                <a:effectLst/>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rPr>
              <a:t> </a:t>
            </a:r>
            <a:endParaRPr lang="en-IN" sz="1100" u="none" strike="noStrike" dirty="0">
              <a:solidFill>
                <a:srgbClr val="000000"/>
              </a:solidFill>
              <a:effectLst/>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endParaRPr>
          </a:p>
          <a:p>
            <a:pPr marL="742950" lvl="1" indent="-285750" algn="just" fontAlgn="base">
              <a:lnSpc>
                <a:spcPct val="108000"/>
              </a:lnSpc>
              <a:spcAft>
                <a:spcPts val="2000"/>
              </a:spcAft>
              <a:buClr>
                <a:srgbClr val="000000"/>
              </a:buClr>
              <a:buSzPts val="1800"/>
              <a:buFont typeface="Courier New" panose="02070309020205020404" pitchFamily="49" charset="0"/>
              <a:buChar char="o"/>
            </a:pPr>
            <a:r>
              <a:rPr lang="en-IN" sz="1800" i="1" u="none" strike="noStrike"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No. of estimators = Number of trees in the forest = 3000</a:t>
            </a:r>
            <a:r>
              <a:rPr lang="en-IN" sz="1800" i="1" u="none" strike="noStrike" baseline="-25000"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 </a:t>
            </a:r>
            <a:endParaRPr lang="en-IN" sz="1100" i="1" u="none" strike="noStrike"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endParaRPr>
          </a:p>
          <a:p>
            <a:pPr marL="800100" lvl="1" indent="-342900" algn="just" fontAlgn="base">
              <a:lnSpc>
                <a:spcPct val="137000"/>
              </a:lnSpc>
              <a:spcAft>
                <a:spcPts val="1150"/>
              </a:spcAft>
              <a:buClr>
                <a:srgbClr val="000000"/>
              </a:buClr>
              <a:buSzPts val="1800"/>
              <a:buFont typeface="Courier New" panose="02070309020205020404" pitchFamily="49" charset="0"/>
              <a:buChar char="o"/>
            </a:pPr>
            <a:r>
              <a:rPr lang="en-IN" sz="1900" i="1" u="none" strike="noStrike" dirty="0" err="1">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Max_features</a:t>
            </a:r>
            <a:r>
              <a:rPr lang="en-IN" sz="1900" i="1" u="none" strike="noStrike"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 = max number of features considered for splitting a node = Number of features</a:t>
            </a:r>
            <a:r>
              <a:rPr lang="en-IN" sz="1700" i="1" u="none" strike="noStrike" baseline="-25000"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 </a:t>
            </a:r>
            <a:endParaRPr lang="en-IN" sz="1100" i="1" u="none" strike="noStrike"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endParaRPr>
          </a:p>
          <a:p>
            <a:pPr marL="742950" lvl="1" indent="-285750" algn="just" fontAlgn="base">
              <a:lnSpc>
                <a:spcPct val="108000"/>
              </a:lnSpc>
              <a:spcAft>
                <a:spcPts val="2000"/>
              </a:spcAft>
              <a:buClr>
                <a:srgbClr val="000000"/>
              </a:buClr>
              <a:buSzPts val="1800"/>
              <a:buFont typeface="Courier New" panose="02070309020205020404" pitchFamily="49" charset="0"/>
              <a:buChar char="o"/>
            </a:pPr>
            <a:r>
              <a:rPr lang="en-IN" sz="1800" i="1" u="none" strike="noStrike"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Criterion = Gini index</a:t>
            </a:r>
            <a:r>
              <a:rPr lang="en-IN" sz="1800" i="1" u="none" strike="noStrike" baseline="-25000"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 </a:t>
            </a:r>
            <a:endParaRPr lang="en-IN" sz="1100" i="1" u="none" strike="noStrike"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endParaRPr>
          </a:p>
        </p:txBody>
      </p:sp>
      <p:sp>
        <p:nvSpPr>
          <p:cNvPr id="5" name="TextBox 4">
            <a:extLst>
              <a:ext uri="{FF2B5EF4-FFF2-40B4-BE49-F238E27FC236}">
                <a16:creationId xmlns:a16="http://schemas.microsoft.com/office/drawing/2014/main" id="{6B7CE3D4-BCD7-4164-8235-62CE4EE78511}"/>
              </a:ext>
            </a:extLst>
          </p:cNvPr>
          <p:cNvSpPr txBox="1"/>
          <p:nvPr/>
        </p:nvSpPr>
        <p:spPr>
          <a:xfrm>
            <a:off x="1992430" y="662357"/>
            <a:ext cx="2464067" cy="523220"/>
          </a:xfrm>
          <a:prstGeom prst="rect">
            <a:avLst/>
          </a:prstGeom>
          <a:noFill/>
        </p:spPr>
        <p:txBody>
          <a:bodyPr wrap="square" rtlCol="0">
            <a:spAutoFit/>
          </a:bodyPr>
          <a:lstStyle/>
          <a:p>
            <a:r>
              <a:rPr lang="en-IN" sz="2800" b="1" kern="0" dirty="0">
                <a:solidFill>
                  <a:srgbClr val="178DBB"/>
                </a:solidFill>
                <a:effectLst/>
                <a:latin typeface="Century Gothic" panose="020B0502020202020204" pitchFamily="34" charset="0"/>
                <a:ea typeface="Century Gothic" panose="020B0502020202020204" pitchFamily="34" charset="0"/>
                <a:cs typeface="Century Gothic" panose="020B0502020202020204" pitchFamily="34" charset="0"/>
              </a:rPr>
              <a:t>Classification</a:t>
            </a:r>
            <a:endParaRPr lang="en-IN" sz="2800" dirty="0"/>
          </a:p>
        </p:txBody>
      </p:sp>
      <p:sp>
        <p:nvSpPr>
          <p:cNvPr id="6" name="TextBox 5">
            <a:extLst>
              <a:ext uri="{FF2B5EF4-FFF2-40B4-BE49-F238E27FC236}">
                <a16:creationId xmlns:a16="http://schemas.microsoft.com/office/drawing/2014/main" id="{81713F74-229C-45C7-9659-E9BEEFA554E6}"/>
              </a:ext>
            </a:extLst>
          </p:cNvPr>
          <p:cNvSpPr txBox="1"/>
          <p:nvPr/>
        </p:nvSpPr>
        <p:spPr>
          <a:xfrm>
            <a:off x="800100" y="825500"/>
            <a:ext cx="596900" cy="646331"/>
          </a:xfrm>
          <a:prstGeom prst="rect">
            <a:avLst/>
          </a:prstGeom>
          <a:noFill/>
        </p:spPr>
        <p:txBody>
          <a:bodyPr wrap="square" rtlCol="0">
            <a:spAutoFit/>
          </a:bodyPr>
          <a:lstStyle/>
          <a:p>
            <a:r>
              <a:rPr lang="en-IN" sz="1800" b="1" dirty="0">
                <a:solidFill>
                  <a:schemeClr val="bg1">
                    <a:lumMod val="95000"/>
                  </a:schemeClr>
                </a:solidFill>
              </a:rPr>
              <a:t>15</a:t>
            </a:r>
          </a:p>
          <a:p>
            <a:endParaRPr lang="en-IN" dirty="0"/>
          </a:p>
        </p:txBody>
      </p:sp>
    </p:spTree>
    <p:extLst>
      <p:ext uri="{BB962C8B-B14F-4D97-AF65-F5344CB8AC3E}">
        <p14:creationId xmlns:p14="http://schemas.microsoft.com/office/powerpoint/2010/main" val="925519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196D2B-E7F3-48E9-9176-5C48C586787A}"/>
              </a:ext>
            </a:extLst>
          </p:cNvPr>
          <p:cNvPicPr/>
          <p:nvPr/>
        </p:nvPicPr>
        <p:blipFill>
          <a:blip r:embed="rId2"/>
          <a:stretch>
            <a:fillRect/>
          </a:stretch>
        </p:blipFill>
        <p:spPr>
          <a:xfrm>
            <a:off x="1645920" y="492442"/>
            <a:ext cx="8900160" cy="5873115"/>
          </a:xfrm>
          <a:prstGeom prst="rect">
            <a:avLst/>
          </a:prstGeom>
        </p:spPr>
      </p:pic>
      <p:sp>
        <p:nvSpPr>
          <p:cNvPr id="6" name="TextBox 5">
            <a:extLst>
              <a:ext uri="{FF2B5EF4-FFF2-40B4-BE49-F238E27FC236}">
                <a16:creationId xmlns:a16="http://schemas.microsoft.com/office/drawing/2014/main" id="{FAE6A150-4D5A-41AB-96C9-DE12C2A1B064}"/>
              </a:ext>
            </a:extLst>
          </p:cNvPr>
          <p:cNvSpPr txBox="1"/>
          <p:nvPr/>
        </p:nvSpPr>
        <p:spPr>
          <a:xfrm>
            <a:off x="850900" y="901700"/>
            <a:ext cx="508000" cy="646331"/>
          </a:xfrm>
          <a:prstGeom prst="rect">
            <a:avLst/>
          </a:prstGeom>
          <a:noFill/>
        </p:spPr>
        <p:txBody>
          <a:bodyPr wrap="square" rtlCol="0">
            <a:spAutoFit/>
          </a:bodyPr>
          <a:lstStyle/>
          <a:p>
            <a:r>
              <a:rPr lang="en-IN" sz="1800" b="1" dirty="0">
                <a:solidFill>
                  <a:schemeClr val="bg1">
                    <a:lumMod val="95000"/>
                  </a:schemeClr>
                </a:solidFill>
              </a:rPr>
              <a:t>16</a:t>
            </a:r>
          </a:p>
          <a:p>
            <a:endParaRPr lang="en-IN" dirty="0"/>
          </a:p>
        </p:txBody>
      </p:sp>
    </p:spTree>
    <p:extLst>
      <p:ext uri="{BB962C8B-B14F-4D97-AF65-F5344CB8AC3E}">
        <p14:creationId xmlns:p14="http://schemas.microsoft.com/office/powerpoint/2010/main" val="3725961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3A01E0-95E0-4D19-9E00-07631F3D92A1}"/>
              </a:ext>
            </a:extLst>
          </p:cNvPr>
          <p:cNvSpPr txBox="1"/>
          <p:nvPr/>
        </p:nvSpPr>
        <p:spPr>
          <a:xfrm>
            <a:off x="1925053" y="770021"/>
            <a:ext cx="10019899" cy="526041"/>
          </a:xfrm>
          <a:prstGeom prst="rect">
            <a:avLst/>
          </a:prstGeom>
          <a:noFill/>
        </p:spPr>
        <p:txBody>
          <a:bodyPr wrap="square" rtlCol="0">
            <a:spAutoFit/>
          </a:bodyPr>
          <a:lstStyle/>
          <a:p>
            <a:pPr marL="6350" indent="-6350">
              <a:lnSpc>
                <a:spcPct val="110000"/>
              </a:lnSpc>
              <a:spcAft>
                <a:spcPts val="3115"/>
              </a:spcAft>
            </a:pPr>
            <a:r>
              <a:rPr lang="en-IN" sz="2800" b="1" kern="0" dirty="0">
                <a:solidFill>
                  <a:srgbClr val="178DBB"/>
                </a:solidFill>
                <a:effectLst/>
                <a:latin typeface="Century Gothic" panose="020B0502020202020204" pitchFamily="34" charset="0"/>
                <a:ea typeface="Century Gothic" panose="020B0502020202020204" pitchFamily="34" charset="0"/>
                <a:cs typeface="Century Gothic" panose="020B0502020202020204" pitchFamily="34" charset="0"/>
              </a:rPr>
              <a:t>Evaluation Metrics </a:t>
            </a:r>
          </a:p>
        </p:txBody>
      </p:sp>
      <p:grpSp>
        <p:nvGrpSpPr>
          <p:cNvPr id="16" name="Group 15">
            <a:extLst>
              <a:ext uri="{FF2B5EF4-FFF2-40B4-BE49-F238E27FC236}">
                <a16:creationId xmlns:a16="http://schemas.microsoft.com/office/drawing/2014/main" id="{F5DA934C-D40E-474F-9154-380DFC18925B}"/>
              </a:ext>
            </a:extLst>
          </p:cNvPr>
          <p:cNvGrpSpPr/>
          <p:nvPr/>
        </p:nvGrpSpPr>
        <p:grpSpPr>
          <a:xfrm>
            <a:off x="0" y="0"/>
            <a:ext cx="2613660" cy="15240"/>
            <a:chOff x="0" y="0"/>
            <a:chExt cx="2613660" cy="15240"/>
          </a:xfrm>
        </p:grpSpPr>
        <p:sp>
          <p:nvSpPr>
            <p:cNvPr id="17" name="Shape 13501">
              <a:extLst>
                <a:ext uri="{FF2B5EF4-FFF2-40B4-BE49-F238E27FC236}">
                  <a16:creationId xmlns:a16="http://schemas.microsoft.com/office/drawing/2014/main" id="{0C79BE5E-42BE-417E-8D9F-0E9CE38607C1}"/>
                </a:ext>
              </a:extLst>
            </p:cNvPr>
            <p:cNvSpPr/>
            <p:nvPr/>
          </p:nvSpPr>
          <p:spPr>
            <a:xfrm>
              <a:off x="0" y="0"/>
              <a:ext cx="2613660" cy="15240"/>
            </a:xfrm>
            <a:custGeom>
              <a:avLst/>
              <a:gdLst/>
              <a:ahLst/>
              <a:cxnLst/>
              <a:rect l="0" t="0" r="0" b="0"/>
              <a:pathLst>
                <a:path w="2613660" h="15240">
                  <a:moveTo>
                    <a:pt x="0" y="0"/>
                  </a:moveTo>
                  <a:lnTo>
                    <a:pt x="2613660" y="0"/>
                  </a:lnTo>
                  <a:lnTo>
                    <a:pt x="2613660" y="15240"/>
                  </a:lnTo>
                  <a:lnTo>
                    <a:pt x="0" y="15240"/>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grpSp>
      <p:sp>
        <p:nvSpPr>
          <p:cNvPr id="23" name="TextBox 22">
            <a:extLst>
              <a:ext uri="{FF2B5EF4-FFF2-40B4-BE49-F238E27FC236}">
                <a16:creationId xmlns:a16="http://schemas.microsoft.com/office/drawing/2014/main" id="{4BC7D2F7-C943-458A-AE90-700705EE205D}"/>
              </a:ext>
            </a:extLst>
          </p:cNvPr>
          <p:cNvSpPr txBox="1"/>
          <p:nvPr/>
        </p:nvSpPr>
        <p:spPr>
          <a:xfrm>
            <a:off x="288757" y="1845177"/>
            <a:ext cx="11405938" cy="411331"/>
          </a:xfrm>
          <a:prstGeom prst="rect">
            <a:avLst/>
          </a:prstGeom>
          <a:noFill/>
        </p:spPr>
        <p:txBody>
          <a:bodyPr wrap="square" rtlCol="0">
            <a:spAutoFit/>
          </a:bodyPr>
          <a:lstStyle/>
          <a:p>
            <a:pPr marL="6350" marR="195580" indent="-6350" algn="r">
              <a:lnSpc>
                <a:spcPct val="110000"/>
              </a:lnSpc>
              <a:spcAft>
                <a:spcPts val="3140"/>
              </a:spcAft>
            </a:pPr>
            <a:r>
              <a:rPr lang="en-IN" sz="2000" b="1" i="1"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Accuracy, Sensitivity and Specificity are used as evaluation metrics of the model</a:t>
            </a:r>
            <a:r>
              <a:rPr lang="en-IN" sz="2000" b="1" i="1" baseline="-25000" dirty="0">
                <a:solidFill>
                  <a:srgbClr val="000000"/>
                </a:solidFill>
                <a:effectLst/>
                <a:latin typeface="Calibri" panose="020F0502020204030204" pitchFamily="34" charset="0"/>
                <a:ea typeface="Calibri" panose="020F0502020204030204" pitchFamily="34" charset="0"/>
              </a:rPr>
              <a:t> </a:t>
            </a:r>
            <a:endParaRPr lang="en-IN" sz="2000" b="1" i="1" dirty="0">
              <a:solidFill>
                <a:srgbClr val="000000"/>
              </a:solidFill>
              <a:effectLst/>
              <a:latin typeface="Calibri" panose="020F0502020204030204" pitchFamily="34" charset="0"/>
              <a:ea typeface="Calibri" panose="020F0502020204030204" pitchFamily="34" charset="0"/>
            </a:endParaRPr>
          </a:p>
        </p:txBody>
      </p:sp>
      <p:sp>
        <p:nvSpPr>
          <p:cNvPr id="24" name="TextBox 23">
            <a:extLst>
              <a:ext uri="{FF2B5EF4-FFF2-40B4-BE49-F238E27FC236}">
                <a16:creationId xmlns:a16="http://schemas.microsoft.com/office/drawing/2014/main" id="{7660FBBC-9DB2-4E9B-B069-7946E9B34C4C}"/>
              </a:ext>
            </a:extLst>
          </p:cNvPr>
          <p:cNvSpPr txBox="1"/>
          <p:nvPr/>
        </p:nvSpPr>
        <p:spPr>
          <a:xfrm>
            <a:off x="1722922" y="2752825"/>
            <a:ext cx="10019899" cy="4931606"/>
          </a:xfrm>
          <a:prstGeom prst="rect">
            <a:avLst/>
          </a:prstGeom>
          <a:noFill/>
        </p:spPr>
        <p:txBody>
          <a:bodyPr wrap="square" rtlCol="0">
            <a:spAutoFit/>
          </a:bodyPr>
          <a:lstStyle/>
          <a:p>
            <a:r>
              <a:rPr lang="en-IN" dirty="0">
                <a:solidFill>
                  <a:srgbClr val="000000"/>
                </a:solidFill>
                <a:latin typeface="Cambria Math" panose="02040503050406030204" pitchFamily="18" charset="0"/>
                <a:ea typeface="Cambria Math" panose="02040503050406030204" pitchFamily="18" charset="0"/>
                <a:cs typeface="Cambria Math" panose="02040503050406030204" pitchFamily="18" charset="0"/>
              </a:rPr>
              <a:t>				      </a:t>
            </a:r>
            <a:r>
              <a:rPr lang="en-IN" sz="1800"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a:t>𝑇𝑟𝑢𝑒 𝑃𝑜𝑠𝑖𝑡𝑖𝑣𝑒 +𝑇𝑟𝑢𝑒 𝑁𝑒𝑔𝑎𝑡𝑖𝑣𝑒</a:t>
            </a:r>
          </a:p>
          <a:p>
            <a:r>
              <a:rPr lang="en-IN" sz="1800"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a:t>A𝑐𝑐𝑢𝑟𝑎𝑐𝑦 =</a:t>
            </a:r>
            <a:endParaRPr lang="en-IN" dirty="0">
              <a:solidFill>
                <a:srgbClr val="000000"/>
              </a:solidFill>
              <a:latin typeface="Cambria Math" panose="02040503050406030204" pitchFamily="18" charset="0"/>
              <a:ea typeface="Cambria Math" panose="02040503050406030204" pitchFamily="18" charset="0"/>
              <a:cs typeface="Cambria Math" panose="02040503050406030204" pitchFamily="18" charset="0"/>
            </a:endParaRPr>
          </a:p>
          <a:p>
            <a:r>
              <a:rPr lang="en-IN" dirty="0">
                <a:solidFill>
                  <a:srgbClr val="000000"/>
                </a:solidFill>
                <a:latin typeface="Cambria Math" panose="02040503050406030204" pitchFamily="18" charset="0"/>
                <a:ea typeface="Cambria Math" panose="02040503050406030204" pitchFamily="18" charset="0"/>
              </a:rPr>
              <a:t>			</a:t>
            </a:r>
            <a:r>
              <a:rPr lang="en-IN" sz="1800"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a:t> 		 𝑇𝑜𝑡𝑎𝑙 𝑁𝑢𝑚𝑏𝑒𝑟 𝑜𝑓 𝐷𝑎𝑡𝑎</a:t>
            </a:r>
            <a:r>
              <a:rPr lang="en-IN" sz="1800" dirty="0">
                <a:solidFill>
                  <a:srgbClr val="000000"/>
                </a:solidFill>
                <a:effectLst/>
                <a:latin typeface="Calibri" panose="020F0502020204030204" pitchFamily="34" charset="0"/>
                <a:ea typeface="Calibri" panose="020F0502020204030204" pitchFamily="34" charset="0"/>
              </a:rPr>
              <a:t> </a:t>
            </a:r>
          </a:p>
          <a:p>
            <a:endParaRPr lang="en-IN" dirty="0">
              <a:solidFill>
                <a:srgbClr val="000000"/>
              </a:solidFill>
              <a:latin typeface="Calibri" panose="020F0502020204030204" pitchFamily="34" charset="0"/>
              <a:ea typeface="Calibri" panose="020F0502020204030204" pitchFamily="34" charset="0"/>
            </a:endParaRPr>
          </a:p>
          <a:p>
            <a:endParaRPr lang="en-IN" dirty="0">
              <a:solidFill>
                <a:srgbClr val="000000"/>
              </a:solidFill>
              <a:latin typeface="Calibri" panose="020F0502020204030204" pitchFamily="34" charset="0"/>
              <a:ea typeface="Calibri" panose="020F0502020204030204" pitchFamily="34" charset="0"/>
            </a:endParaRPr>
          </a:p>
          <a:p>
            <a:r>
              <a:rPr lang="en-IN" dirty="0">
                <a:solidFill>
                  <a:srgbClr val="000000"/>
                </a:solidFill>
                <a:latin typeface="Calibri" panose="020F0502020204030204" pitchFamily="34" charset="0"/>
                <a:ea typeface="Calibri" panose="020F0502020204030204" pitchFamily="34" charset="0"/>
              </a:rPr>
              <a:t>				</a:t>
            </a:r>
            <a:r>
              <a:rPr lang="en-IN" sz="1800"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a:t> 		𝑇𝑟𝑢𝑒 𝑃𝑜𝑠𝑖𝑡𝑖𝑣𝑒</a:t>
            </a:r>
            <a:r>
              <a:rPr lang="en-IN" sz="1800" dirty="0">
                <a:solidFill>
                  <a:srgbClr val="000000"/>
                </a:solidFill>
                <a:effectLst/>
                <a:latin typeface="Calibri" panose="020F0502020204030204" pitchFamily="34" charset="0"/>
                <a:ea typeface="Calibri" panose="020F0502020204030204" pitchFamily="34" charset="0"/>
              </a:rPr>
              <a:t> </a:t>
            </a:r>
            <a:endParaRPr lang="en-IN" dirty="0">
              <a:solidFill>
                <a:srgbClr val="000000"/>
              </a:solidFill>
              <a:latin typeface="Calibri" panose="020F0502020204030204" pitchFamily="34" charset="0"/>
              <a:ea typeface="Calibri" panose="020F0502020204030204" pitchFamily="34" charset="0"/>
            </a:endParaRPr>
          </a:p>
          <a:p>
            <a:r>
              <a:rPr lang="en-IN" sz="1800"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a:t>𝑆𝑒𝑛𝑠𝑖𝑡𝑖𝑣𝑖𝑡𝑦 =</a:t>
            </a:r>
          </a:p>
          <a:p>
            <a:r>
              <a:rPr lang="en-IN" dirty="0">
                <a:solidFill>
                  <a:srgbClr val="000000"/>
                </a:solidFill>
                <a:latin typeface="Cambria Math" panose="02040503050406030204" pitchFamily="18" charset="0"/>
                <a:ea typeface="Cambria Math" panose="02040503050406030204" pitchFamily="18" charset="0"/>
              </a:rPr>
              <a:t>				</a:t>
            </a:r>
            <a:r>
              <a:rPr lang="en-IN" sz="1800"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a:t> 𝑇𝑟𝑢𝑒 𝑃𝑜𝑠𝑖𝑡𝑖𝑣𝑒 +𝐹𝑎𝑙𝑠𝑒 𝑁𝑒𝑔𝑎𝑡𝑖𝑣𝑒</a:t>
            </a:r>
            <a:r>
              <a:rPr lang="en-IN" sz="1800" dirty="0">
                <a:solidFill>
                  <a:srgbClr val="000000"/>
                </a:solidFill>
                <a:effectLst/>
                <a:latin typeface="Calibri" panose="020F0502020204030204" pitchFamily="34" charset="0"/>
                <a:ea typeface="Calibri" panose="020F0502020204030204" pitchFamily="34" charset="0"/>
              </a:rPr>
              <a:t> </a:t>
            </a:r>
          </a:p>
          <a:p>
            <a:endParaRPr lang="en-IN" dirty="0">
              <a:solidFill>
                <a:srgbClr val="000000"/>
              </a:solidFill>
              <a:latin typeface="Calibri" panose="020F0502020204030204" pitchFamily="34" charset="0"/>
              <a:ea typeface="Calibri" panose="020F0502020204030204" pitchFamily="34" charset="0"/>
            </a:endParaRPr>
          </a:p>
          <a:p>
            <a:endParaRPr lang="en-IN" sz="1800" dirty="0">
              <a:solidFill>
                <a:srgbClr val="000000"/>
              </a:solidFill>
              <a:effectLst/>
              <a:latin typeface="Calibri" panose="020F0502020204030204" pitchFamily="34" charset="0"/>
              <a:ea typeface="Calibri" panose="020F0502020204030204" pitchFamily="34" charset="0"/>
            </a:endParaRPr>
          </a:p>
          <a:p>
            <a:r>
              <a:rPr lang="en-IN" dirty="0">
                <a:solidFill>
                  <a:srgbClr val="000000"/>
                </a:solidFill>
                <a:latin typeface="Calibri" panose="020F0502020204030204" pitchFamily="34" charset="0"/>
                <a:ea typeface="Calibri" panose="020F0502020204030204" pitchFamily="34" charset="0"/>
              </a:rPr>
              <a:t>					</a:t>
            </a:r>
            <a:r>
              <a:rPr lang="en-IN" sz="1800"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a:t> 𝑇𝑟𝑢𝑒 𝑁𝑒𝑔𝑎𝑡𝑖𝑣𝑒</a:t>
            </a:r>
            <a:r>
              <a:rPr lang="en-IN" sz="1800" dirty="0">
                <a:solidFill>
                  <a:srgbClr val="000000"/>
                </a:solidFill>
                <a:effectLst/>
                <a:latin typeface="Calibri" panose="020F0502020204030204" pitchFamily="34" charset="0"/>
                <a:ea typeface="Calibri" panose="020F0502020204030204" pitchFamily="34" charset="0"/>
              </a:rPr>
              <a:t> </a:t>
            </a:r>
          </a:p>
          <a:p>
            <a:r>
              <a:rPr lang="en-IN" sz="1800"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a:t>𝑆𝑝𝑒𝑐𝑖𝑓𝑖𝑐𝑖𝑡𝑦 =</a:t>
            </a:r>
            <a:r>
              <a:rPr lang="en-IN" dirty="0">
                <a:solidFill>
                  <a:srgbClr val="000000"/>
                </a:solidFill>
                <a:latin typeface="Calibri" panose="020F0502020204030204" pitchFamily="34" charset="0"/>
                <a:ea typeface="Calibri" panose="020F0502020204030204" pitchFamily="34" charset="0"/>
                <a:cs typeface="Cambria Math" panose="02040503050406030204" pitchFamily="18" charset="0"/>
              </a:rPr>
              <a:t>	</a:t>
            </a:r>
          </a:p>
          <a:p>
            <a:r>
              <a:rPr lang="en-IN" sz="1800" dirty="0">
                <a:solidFill>
                  <a:srgbClr val="000000"/>
                </a:solidFill>
                <a:effectLst/>
                <a:latin typeface="Calibri" panose="020F0502020204030204" pitchFamily="34" charset="0"/>
                <a:ea typeface="Calibri" panose="020F0502020204030204" pitchFamily="34" charset="0"/>
              </a:rPr>
              <a:t>				</a:t>
            </a:r>
            <a:r>
              <a:rPr lang="en-IN" sz="1800"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a:t>𝑇𝑟𝑢𝑒 𝑁𝑒𝑔𝑎𝑡𝑖𝑣𝑒 +𝐹𝑎𝑙𝑠𝑒 𝑃𝑜𝑠𝑖𝑡𝑖𝑣𝑒</a:t>
            </a:r>
            <a:r>
              <a:rPr lang="en-IN" sz="1800" dirty="0">
                <a:solidFill>
                  <a:srgbClr val="000000"/>
                </a:solidFill>
                <a:effectLst/>
                <a:latin typeface="Calibri" panose="020F0502020204030204" pitchFamily="34" charset="0"/>
                <a:ea typeface="Calibri" panose="020F0502020204030204" pitchFamily="34" charset="0"/>
              </a:rPr>
              <a:t> </a:t>
            </a:r>
          </a:p>
          <a:p>
            <a:endParaRPr lang="en-IN" sz="1800" dirty="0">
              <a:solidFill>
                <a:srgbClr val="000000"/>
              </a:solidFill>
              <a:effectLst/>
              <a:latin typeface="Calibri" panose="020F0502020204030204" pitchFamily="34" charset="0"/>
              <a:ea typeface="Calibri" panose="020F0502020204030204" pitchFamily="34" charset="0"/>
            </a:endParaRPr>
          </a:p>
          <a:p>
            <a:endParaRPr lang="en-IN" sz="1800" dirty="0">
              <a:solidFill>
                <a:srgbClr val="000000"/>
              </a:solidFill>
              <a:effectLst/>
              <a:latin typeface="Calibri" panose="020F0502020204030204" pitchFamily="34" charset="0"/>
              <a:ea typeface="Calibri" panose="020F0502020204030204" pitchFamily="34" charset="0"/>
            </a:endParaRPr>
          </a:p>
          <a:p>
            <a:r>
              <a:rPr lang="en-IN" sz="1800" dirty="0">
                <a:solidFill>
                  <a:srgbClr val="000000"/>
                </a:solidFill>
                <a:effectLst/>
                <a:latin typeface="Calibri" panose="020F0502020204030204" pitchFamily="34" charset="0"/>
                <a:ea typeface="Calibri" panose="020F0502020204030204" pitchFamily="34" charset="0"/>
              </a:rPr>
              <a:t> </a:t>
            </a:r>
          </a:p>
          <a:p>
            <a:endParaRPr lang="en-IN" dirty="0"/>
          </a:p>
        </p:txBody>
      </p:sp>
      <p:cxnSp>
        <p:nvCxnSpPr>
          <p:cNvPr id="28" name="Straight Connector 27">
            <a:extLst>
              <a:ext uri="{FF2B5EF4-FFF2-40B4-BE49-F238E27FC236}">
                <a16:creationId xmlns:a16="http://schemas.microsoft.com/office/drawing/2014/main" id="{8F5BFCBD-07E4-4B9D-907A-66D1497EB82E}"/>
              </a:ext>
            </a:extLst>
          </p:cNvPr>
          <p:cNvCxnSpPr/>
          <p:nvPr/>
        </p:nvCxnSpPr>
        <p:spPr>
          <a:xfrm>
            <a:off x="3696101" y="4533499"/>
            <a:ext cx="2964581"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8C5414A8-3B82-4EA0-9576-C24D899A6491}"/>
              </a:ext>
            </a:extLst>
          </p:cNvPr>
          <p:cNvCxnSpPr/>
          <p:nvPr/>
        </p:nvCxnSpPr>
        <p:spPr>
          <a:xfrm>
            <a:off x="3599848" y="5919537"/>
            <a:ext cx="2993457"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9F7810E8-E0E8-4ED7-84EC-9B38FE471CDC}"/>
              </a:ext>
            </a:extLst>
          </p:cNvPr>
          <p:cNvCxnSpPr>
            <a:cxnSpLocks/>
          </p:cNvCxnSpPr>
          <p:nvPr/>
        </p:nvCxnSpPr>
        <p:spPr>
          <a:xfrm flipV="1">
            <a:off x="3850105" y="3243711"/>
            <a:ext cx="3339967" cy="2"/>
          </a:xfrm>
          <a:prstGeom prst="line">
            <a:avLst/>
          </a:prstGeom>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0AA270BC-0AA6-494A-888A-DD3EE232F15D}"/>
              </a:ext>
            </a:extLst>
          </p:cNvPr>
          <p:cNvSpPr txBox="1"/>
          <p:nvPr/>
        </p:nvSpPr>
        <p:spPr>
          <a:xfrm>
            <a:off x="711200" y="876300"/>
            <a:ext cx="609600" cy="646331"/>
          </a:xfrm>
          <a:prstGeom prst="rect">
            <a:avLst/>
          </a:prstGeom>
          <a:noFill/>
        </p:spPr>
        <p:txBody>
          <a:bodyPr wrap="square" rtlCol="0">
            <a:spAutoFit/>
          </a:bodyPr>
          <a:lstStyle/>
          <a:p>
            <a:r>
              <a:rPr lang="en-IN" sz="1800" b="1" dirty="0">
                <a:solidFill>
                  <a:schemeClr val="bg1">
                    <a:lumMod val="95000"/>
                  </a:schemeClr>
                </a:solidFill>
              </a:rPr>
              <a:t>17</a:t>
            </a:r>
          </a:p>
          <a:p>
            <a:endParaRPr lang="en-IN" dirty="0"/>
          </a:p>
        </p:txBody>
      </p:sp>
    </p:spTree>
    <p:extLst>
      <p:ext uri="{BB962C8B-B14F-4D97-AF65-F5344CB8AC3E}">
        <p14:creationId xmlns:p14="http://schemas.microsoft.com/office/powerpoint/2010/main" val="3527516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5E2599-5231-4C4E-AEDF-8C87CC61AB98}"/>
              </a:ext>
            </a:extLst>
          </p:cNvPr>
          <p:cNvPicPr/>
          <p:nvPr/>
        </p:nvPicPr>
        <p:blipFill>
          <a:blip r:embed="rId2"/>
          <a:stretch>
            <a:fillRect/>
          </a:stretch>
        </p:blipFill>
        <p:spPr>
          <a:xfrm>
            <a:off x="2165283" y="972151"/>
            <a:ext cx="7726680" cy="4410075"/>
          </a:xfrm>
          <a:prstGeom prst="rect">
            <a:avLst/>
          </a:prstGeom>
        </p:spPr>
      </p:pic>
      <p:sp>
        <p:nvSpPr>
          <p:cNvPr id="6" name="TextBox 5">
            <a:extLst>
              <a:ext uri="{FF2B5EF4-FFF2-40B4-BE49-F238E27FC236}">
                <a16:creationId xmlns:a16="http://schemas.microsoft.com/office/drawing/2014/main" id="{D0C33D36-48AA-4318-BC7E-D11712D6D9B8}"/>
              </a:ext>
            </a:extLst>
          </p:cNvPr>
          <p:cNvSpPr txBox="1"/>
          <p:nvPr/>
        </p:nvSpPr>
        <p:spPr>
          <a:xfrm>
            <a:off x="863600" y="876300"/>
            <a:ext cx="444500" cy="646331"/>
          </a:xfrm>
          <a:prstGeom prst="rect">
            <a:avLst/>
          </a:prstGeom>
          <a:noFill/>
        </p:spPr>
        <p:txBody>
          <a:bodyPr wrap="square" rtlCol="0">
            <a:spAutoFit/>
          </a:bodyPr>
          <a:lstStyle/>
          <a:p>
            <a:r>
              <a:rPr lang="en-IN" sz="1800" b="1" dirty="0">
                <a:solidFill>
                  <a:schemeClr val="bg1">
                    <a:lumMod val="95000"/>
                  </a:schemeClr>
                </a:solidFill>
              </a:rPr>
              <a:t>18</a:t>
            </a:r>
          </a:p>
          <a:p>
            <a:endParaRPr lang="en-IN" dirty="0"/>
          </a:p>
        </p:txBody>
      </p:sp>
    </p:spTree>
    <p:extLst>
      <p:ext uri="{BB962C8B-B14F-4D97-AF65-F5344CB8AC3E}">
        <p14:creationId xmlns:p14="http://schemas.microsoft.com/office/powerpoint/2010/main" val="2888510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31C34F-2BF0-409F-BE1E-95887C61BB7A}"/>
              </a:ext>
            </a:extLst>
          </p:cNvPr>
          <p:cNvSpPr txBox="1"/>
          <p:nvPr/>
        </p:nvSpPr>
        <p:spPr>
          <a:xfrm>
            <a:off x="1799924" y="664143"/>
            <a:ext cx="10077651" cy="861774"/>
          </a:xfrm>
          <a:prstGeom prst="rect">
            <a:avLst/>
          </a:prstGeom>
          <a:noFill/>
        </p:spPr>
        <p:txBody>
          <a:bodyPr wrap="square" rtlCol="0">
            <a:spAutoFit/>
          </a:bodyPr>
          <a:lstStyle/>
          <a:p>
            <a:r>
              <a:rPr lang="en-US" altLang="en-US" sz="3200" b="1" dirty="0">
                <a:solidFill>
                  <a:srgbClr val="178DBB"/>
                </a:solidFill>
                <a:latin typeface="Arial" panose="020B0604020202020204" pitchFamily="34" charset="0"/>
                <a:ea typeface="Century Gothic" panose="020B0502020202020204" pitchFamily="34" charset="0"/>
                <a:cs typeface="Century Gothic" panose="020B0502020202020204" pitchFamily="34" charset="0"/>
              </a:rPr>
              <a:t>Results and Experimental Analysis              </a:t>
            </a:r>
          </a:p>
          <a:p>
            <a:endParaRPr lang="en-IN" dirty="0"/>
          </a:p>
        </p:txBody>
      </p:sp>
      <p:graphicFrame>
        <p:nvGraphicFramePr>
          <p:cNvPr id="5" name="Table 4">
            <a:extLst>
              <a:ext uri="{FF2B5EF4-FFF2-40B4-BE49-F238E27FC236}">
                <a16:creationId xmlns:a16="http://schemas.microsoft.com/office/drawing/2014/main" id="{E43AF83E-4ACC-4196-8A79-3AC6B5EBEE49}"/>
              </a:ext>
            </a:extLst>
          </p:cNvPr>
          <p:cNvGraphicFramePr>
            <a:graphicFrameLocks noGrp="1"/>
          </p:cNvGraphicFramePr>
          <p:nvPr>
            <p:extLst>
              <p:ext uri="{D42A27DB-BD31-4B8C-83A1-F6EECF244321}">
                <p14:modId xmlns:p14="http://schemas.microsoft.com/office/powerpoint/2010/main" val="3671892753"/>
              </p:ext>
            </p:extLst>
          </p:nvPr>
        </p:nvGraphicFramePr>
        <p:xfrm>
          <a:off x="1905820" y="1987871"/>
          <a:ext cx="8915400" cy="1990817"/>
        </p:xfrm>
        <a:graphic>
          <a:graphicData uri="http://schemas.openxmlformats.org/drawingml/2006/table">
            <a:tbl>
              <a:tblPr firstRow="1" firstCol="1" bandRow="1">
                <a:tableStyleId>{5C22544A-7EE6-4342-B048-85BDC9FD1C3A}</a:tableStyleId>
              </a:tblPr>
              <a:tblGrid>
                <a:gridCol w="8915400">
                  <a:extLst>
                    <a:ext uri="{9D8B030D-6E8A-4147-A177-3AD203B41FA5}">
                      <a16:colId xmlns:a16="http://schemas.microsoft.com/office/drawing/2014/main" val="3060181027"/>
                    </a:ext>
                  </a:extLst>
                </a:gridCol>
              </a:tblGrid>
              <a:tr h="1990817">
                <a:tc>
                  <a:txBody>
                    <a:bodyPr/>
                    <a:lstStyle/>
                    <a:p>
                      <a:pPr>
                        <a:lnSpc>
                          <a:spcPct val="107000"/>
                        </a:lnSpc>
                        <a:spcAft>
                          <a:spcPts val="1580"/>
                        </a:spcAft>
                      </a:pPr>
                      <a:r>
                        <a:rPr lang="en-IN" sz="1500" dirty="0">
                          <a:effectLst/>
                        </a:rPr>
                        <a:t>loss, accuracy = </a:t>
                      </a:r>
                      <a:r>
                        <a:rPr lang="en-IN" sz="1500" dirty="0" err="1">
                          <a:effectLst/>
                        </a:rPr>
                        <a:t>model.evaluate</a:t>
                      </a:r>
                      <a:r>
                        <a:rPr lang="en-IN" sz="1500" dirty="0">
                          <a:effectLst/>
                        </a:rPr>
                        <a:t>(</a:t>
                      </a:r>
                      <a:r>
                        <a:rPr lang="en-IN" sz="1500" dirty="0" err="1">
                          <a:effectLst/>
                        </a:rPr>
                        <a:t>x_test</a:t>
                      </a:r>
                      <a:r>
                        <a:rPr lang="en-IN" sz="1500" dirty="0">
                          <a:effectLst/>
                        </a:rPr>
                        <a:t>, </a:t>
                      </a:r>
                      <a:r>
                        <a:rPr lang="en-IN" sz="1500" dirty="0" err="1">
                          <a:effectLst/>
                        </a:rPr>
                        <a:t>y_test</a:t>
                      </a:r>
                      <a:r>
                        <a:rPr lang="en-IN" sz="1500" dirty="0">
                          <a:effectLst/>
                        </a:rPr>
                        <a:t>) </a:t>
                      </a:r>
                      <a:endParaRPr lang="en-IN" sz="1000" dirty="0">
                        <a:effectLst/>
                      </a:endParaRPr>
                    </a:p>
                    <a:p>
                      <a:pPr>
                        <a:lnSpc>
                          <a:spcPct val="107000"/>
                        </a:lnSpc>
                        <a:spcAft>
                          <a:spcPts val="1575"/>
                        </a:spcAft>
                      </a:pPr>
                      <a:r>
                        <a:rPr lang="en-IN" sz="1500" dirty="0">
                          <a:effectLst/>
                        </a:rPr>
                        <a:t> </a:t>
                      </a:r>
                      <a:endParaRPr lang="en-IN" sz="1000" dirty="0">
                        <a:effectLst/>
                      </a:endParaRPr>
                    </a:p>
                    <a:p>
                      <a:pPr marR="5587365">
                        <a:lnSpc>
                          <a:spcPct val="107000"/>
                        </a:lnSpc>
                        <a:spcAft>
                          <a:spcPts val="800"/>
                        </a:spcAft>
                      </a:pPr>
                      <a:r>
                        <a:rPr lang="en-IN" sz="1500" dirty="0">
                          <a:effectLst/>
                        </a:rPr>
                        <a:t># Print the loss and accuracy print("Test Loss:", loss) print("Test Accuracy:", accuracy) </a:t>
                      </a:r>
                      <a:endParaRPr lang="en-IN"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6734" marR="66361" marT="33469" marB="0"/>
                </a:tc>
                <a:extLst>
                  <a:ext uri="{0D108BD9-81ED-4DB2-BD59-A6C34878D82A}">
                    <a16:rowId xmlns:a16="http://schemas.microsoft.com/office/drawing/2014/main" val="1590480719"/>
                  </a:ext>
                </a:extLst>
              </a:tr>
            </a:tbl>
          </a:graphicData>
        </a:graphic>
      </p:graphicFrame>
      <p:sp>
        <p:nvSpPr>
          <p:cNvPr id="6" name="Rectangle 1">
            <a:extLst>
              <a:ext uri="{FF2B5EF4-FFF2-40B4-BE49-F238E27FC236}">
                <a16:creationId xmlns:a16="http://schemas.microsoft.com/office/drawing/2014/main" id="{A8D3CC03-639D-4D3E-82F1-9860B2E10BFE}"/>
              </a:ext>
            </a:extLst>
          </p:cNvPr>
          <p:cNvSpPr>
            <a:spLocks noChangeArrowheads="1"/>
          </p:cNvSpPr>
          <p:nvPr/>
        </p:nvSpPr>
        <p:spPr bwMode="auto">
          <a:xfrm>
            <a:off x="1425096" y="4305781"/>
            <a:ext cx="774404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90326"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accuracy: 0.8168 - loss: 0.6874 </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r>
              <a:rPr kumimoji="0" lang="en-US" altLang="en-US" sz="3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Test Loss: 0.7155374884605408 </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Test Accuracy: 0.7000000023841858</a:t>
            </a:r>
            <a:r>
              <a:rPr kumimoji="0" lang="en-US" altLang="en-US" sz="32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C8A96EA-BB8F-4D6F-B999-08279AC449AB}"/>
              </a:ext>
            </a:extLst>
          </p:cNvPr>
          <p:cNvSpPr txBox="1"/>
          <p:nvPr/>
        </p:nvSpPr>
        <p:spPr>
          <a:xfrm>
            <a:off x="787400" y="910364"/>
            <a:ext cx="444352" cy="369332"/>
          </a:xfrm>
          <a:prstGeom prst="rect">
            <a:avLst/>
          </a:prstGeom>
          <a:noFill/>
        </p:spPr>
        <p:txBody>
          <a:bodyPr wrap="none" rtlCol="0">
            <a:spAutoFit/>
          </a:bodyPr>
          <a:lstStyle/>
          <a:p>
            <a:r>
              <a:rPr lang="en-IN" sz="1800" b="1" dirty="0">
                <a:solidFill>
                  <a:schemeClr val="bg1">
                    <a:lumMod val="95000"/>
                  </a:schemeClr>
                </a:solidFill>
              </a:rPr>
              <a:t>19</a:t>
            </a:r>
          </a:p>
        </p:txBody>
      </p:sp>
    </p:spTree>
    <p:extLst>
      <p:ext uri="{BB962C8B-B14F-4D97-AF65-F5344CB8AC3E}">
        <p14:creationId xmlns:p14="http://schemas.microsoft.com/office/powerpoint/2010/main" val="1256504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D02B7-6810-4A14-8063-8D986D922828}"/>
              </a:ext>
            </a:extLst>
          </p:cNvPr>
          <p:cNvSpPr>
            <a:spLocks noGrp="1"/>
          </p:cNvSpPr>
          <p:nvPr>
            <p:ph type="title"/>
          </p:nvPr>
        </p:nvSpPr>
        <p:spPr>
          <a:xfrm>
            <a:off x="1819175" y="433860"/>
            <a:ext cx="2271562" cy="668233"/>
          </a:xfrm>
        </p:spPr>
        <p:txBody>
          <a:bodyPr>
            <a:normAutofit fontScale="90000"/>
          </a:bodyPr>
          <a:lstStyle/>
          <a:p>
            <a:r>
              <a:rPr lang="en-IN" sz="3100" b="1" dirty="0">
                <a:solidFill>
                  <a:srgbClr val="178DBB"/>
                </a:solidFill>
                <a:effectLst/>
                <a:latin typeface="Century Gothic" panose="020B0502020202020204" pitchFamily="34" charset="0"/>
                <a:ea typeface="Century Gothic" panose="020B0502020202020204" pitchFamily="34" charset="0"/>
                <a:cs typeface="Century Gothic" panose="020B0502020202020204" pitchFamily="34" charset="0"/>
              </a:rPr>
              <a:t>Outline</a:t>
            </a:r>
            <a:r>
              <a:rPr lang="en-IN" sz="2000" b="1" baseline="-250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 </a:t>
            </a:r>
            <a:br>
              <a:rPr lang="en-IN" sz="3200" dirty="0">
                <a:solidFill>
                  <a:srgbClr val="000000"/>
                </a:solidFill>
                <a:effectLst/>
                <a:latin typeface="Calibri" panose="020F0502020204030204" pitchFamily="34" charset="0"/>
                <a:ea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D735EF46-B255-45F6-AED6-7167DF4BADFA}"/>
              </a:ext>
            </a:extLst>
          </p:cNvPr>
          <p:cNvSpPr>
            <a:spLocks noGrp="1"/>
          </p:cNvSpPr>
          <p:nvPr>
            <p:ph idx="1"/>
          </p:nvPr>
        </p:nvSpPr>
        <p:spPr>
          <a:xfrm>
            <a:off x="962527" y="1010653"/>
            <a:ext cx="12267638" cy="4745254"/>
          </a:xfrm>
        </p:spPr>
        <p:txBody>
          <a:bodyPr>
            <a:normAutofit lnSpcReduction="10000"/>
          </a:bodyPr>
          <a:lstStyle/>
          <a:p>
            <a:pPr marL="1377950" marR="7256145" indent="-6350">
              <a:lnSpc>
                <a:spcPct val="146000"/>
              </a:lnSpc>
              <a:spcAft>
                <a:spcPts val="800"/>
              </a:spcAft>
            </a:pPr>
            <a:r>
              <a:rPr lang="en-IN" sz="2200" b="1"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Introduction</a:t>
            </a:r>
            <a:r>
              <a:rPr lang="en-IN" sz="2200" b="1" baseline="-25000" dirty="0">
                <a:solidFill>
                  <a:srgbClr val="000000"/>
                </a:solidFill>
                <a:effectLst/>
                <a:latin typeface="Calibri" panose="020F0502020204030204" pitchFamily="34" charset="0"/>
                <a:ea typeface="Calibri" panose="020F0502020204030204" pitchFamily="34" charset="0"/>
              </a:rPr>
              <a:t> </a:t>
            </a:r>
            <a:r>
              <a:rPr lang="en-IN" sz="2200" b="1" dirty="0" err="1">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bjective</a:t>
            </a:r>
            <a:r>
              <a:rPr lang="en-IN" sz="2200" b="1" baseline="-25000" dirty="0">
                <a:solidFill>
                  <a:srgbClr val="000000"/>
                </a:solidFill>
                <a:effectLst/>
                <a:latin typeface="Calibri" panose="020F0502020204030204" pitchFamily="34" charset="0"/>
                <a:ea typeface="Calibri" panose="020F0502020204030204" pitchFamily="34" charset="0"/>
              </a:rPr>
              <a:t> </a:t>
            </a:r>
            <a:endParaRPr lang="en-IN" sz="2200" b="1" dirty="0">
              <a:solidFill>
                <a:srgbClr val="000000"/>
              </a:solidFill>
              <a:effectLst/>
              <a:latin typeface="Calibri" panose="020F0502020204030204" pitchFamily="34" charset="0"/>
              <a:ea typeface="Calibri" panose="020F0502020204030204" pitchFamily="34" charset="0"/>
            </a:endParaRPr>
          </a:p>
          <a:p>
            <a:pPr marL="1377950" indent="-6350">
              <a:lnSpc>
                <a:spcPct val="110000"/>
              </a:lnSpc>
              <a:spcAft>
                <a:spcPts val="890"/>
              </a:spcAft>
            </a:pPr>
            <a:r>
              <a:rPr lang="en-IN" sz="2200" b="1"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Motivation</a:t>
            </a:r>
            <a:r>
              <a:rPr lang="en-IN" sz="2200" b="1" baseline="-25000" dirty="0">
                <a:solidFill>
                  <a:srgbClr val="000000"/>
                </a:solidFill>
                <a:effectLst/>
                <a:latin typeface="Calibri" panose="020F0502020204030204" pitchFamily="34" charset="0"/>
                <a:ea typeface="Calibri" panose="020F0502020204030204" pitchFamily="34" charset="0"/>
              </a:rPr>
              <a:t> </a:t>
            </a:r>
            <a:endParaRPr lang="en-IN" sz="2200" b="1" dirty="0">
              <a:solidFill>
                <a:srgbClr val="000000"/>
              </a:solidFill>
              <a:effectLst/>
              <a:latin typeface="Calibri" panose="020F0502020204030204" pitchFamily="34" charset="0"/>
              <a:ea typeface="Calibri" panose="020F0502020204030204" pitchFamily="34" charset="0"/>
            </a:endParaRPr>
          </a:p>
          <a:p>
            <a:pPr marL="1377950" indent="-6350">
              <a:lnSpc>
                <a:spcPct val="110000"/>
              </a:lnSpc>
              <a:spcAft>
                <a:spcPts val="900"/>
              </a:spcAft>
            </a:pPr>
            <a:r>
              <a:rPr lang="en-IN" sz="2200" b="1"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Related Works</a:t>
            </a:r>
            <a:r>
              <a:rPr lang="en-IN" sz="2200" b="1" baseline="-25000" dirty="0">
                <a:solidFill>
                  <a:srgbClr val="000000"/>
                </a:solidFill>
                <a:effectLst/>
                <a:latin typeface="Calibri" panose="020F0502020204030204" pitchFamily="34" charset="0"/>
                <a:ea typeface="Calibri" panose="020F0502020204030204" pitchFamily="34" charset="0"/>
              </a:rPr>
              <a:t> </a:t>
            </a:r>
            <a:endParaRPr lang="en-IN" sz="2200" b="1" dirty="0">
              <a:solidFill>
                <a:srgbClr val="000000"/>
              </a:solidFill>
              <a:effectLst/>
              <a:latin typeface="Calibri" panose="020F0502020204030204" pitchFamily="34" charset="0"/>
              <a:ea typeface="Calibri" panose="020F0502020204030204" pitchFamily="34" charset="0"/>
            </a:endParaRPr>
          </a:p>
          <a:p>
            <a:pPr marL="1377950" indent="-6350">
              <a:lnSpc>
                <a:spcPct val="110000"/>
              </a:lnSpc>
              <a:spcAft>
                <a:spcPts val="895"/>
              </a:spcAft>
            </a:pPr>
            <a:r>
              <a:rPr lang="en-IN" sz="2200" b="1" dirty="0" err="1">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Methodolo</a:t>
            </a:r>
            <a:r>
              <a:rPr lang="en-IN" sz="2200" b="1"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 </a:t>
            </a:r>
            <a:r>
              <a:rPr lang="en-IN" sz="2200" b="1" dirty="0" err="1">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gy</a:t>
            </a:r>
            <a:r>
              <a:rPr lang="en-IN" sz="2200" b="1" baseline="-25000" dirty="0">
                <a:solidFill>
                  <a:srgbClr val="000000"/>
                </a:solidFill>
                <a:effectLst/>
                <a:latin typeface="Calibri" panose="020F0502020204030204" pitchFamily="34" charset="0"/>
                <a:ea typeface="Calibri" panose="020F0502020204030204" pitchFamily="34" charset="0"/>
              </a:rPr>
              <a:t> </a:t>
            </a:r>
            <a:endParaRPr lang="en-IN" sz="2200" b="1" dirty="0">
              <a:solidFill>
                <a:srgbClr val="000000"/>
              </a:solidFill>
              <a:effectLst/>
              <a:latin typeface="Calibri" panose="020F0502020204030204" pitchFamily="34" charset="0"/>
              <a:ea typeface="Calibri" panose="020F0502020204030204" pitchFamily="34" charset="0"/>
            </a:endParaRPr>
          </a:p>
          <a:p>
            <a:pPr marL="1377950" indent="-6350">
              <a:lnSpc>
                <a:spcPct val="110000"/>
              </a:lnSpc>
              <a:spcAft>
                <a:spcPts val="880"/>
              </a:spcAft>
            </a:pPr>
            <a:r>
              <a:rPr lang="en-IN" sz="2200" b="1"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Workflow</a:t>
            </a:r>
            <a:r>
              <a:rPr lang="en-IN" sz="2200" b="1" baseline="-25000" dirty="0">
                <a:solidFill>
                  <a:srgbClr val="000000"/>
                </a:solidFill>
                <a:effectLst/>
                <a:latin typeface="Calibri" panose="020F0502020204030204" pitchFamily="34" charset="0"/>
                <a:ea typeface="Calibri" panose="020F0502020204030204" pitchFamily="34" charset="0"/>
              </a:rPr>
              <a:t> </a:t>
            </a:r>
            <a:endParaRPr lang="en-IN" sz="2200" b="1" dirty="0">
              <a:solidFill>
                <a:srgbClr val="000000"/>
              </a:solidFill>
              <a:effectLst/>
              <a:latin typeface="Calibri" panose="020F0502020204030204" pitchFamily="34" charset="0"/>
              <a:ea typeface="Calibri" panose="020F0502020204030204" pitchFamily="34" charset="0"/>
            </a:endParaRPr>
          </a:p>
          <a:p>
            <a:pPr marL="1377950" indent="-6350">
              <a:lnSpc>
                <a:spcPct val="110000"/>
              </a:lnSpc>
              <a:spcAft>
                <a:spcPts val="885"/>
              </a:spcAft>
            </a:pPr>
            <a:r>
              <a:rPr lang="en-IN" sz="2200" b="1"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Results and Experimental Analysis</a:t>
            </a:r>
            <a:r>
              <a:rPr lang="en-IN" sz="2200" b="1" baseline="-25000" dirty="0">
                <a:solidFill>
                  <a:srgbClr val="000000"/>
                </a:solidFill>
                <a:effectLst/>
                <a:latin typeface="Calibri" panose="020F0502020204030204" pitchFamily="34" charset="0"/>
                <a:ea typeface="Calibri" panose="020F0502020204030204" pitchFamily="34" charset="0"/>
              </a:rPr>
              <a:t> </a:t>
            </a:r>
            <a:endParaRPr lang="en-IN" sz="2200" b="1" dirty="0">
              <a:solidFill>
                <a:srgbClr val="000000"/>
              </a:solidFill>
              <a:effectLst/>
              <a:latin typeface="Calibri" panose="020F0502020204030204" pitchFamily="34" charset="0"/>
              <a:ea typeface="Calibri" panose="020F0502020204030204" pitchFamily="34" charset="0"/>
            </a:endParaRPr>
          </a:p>
          <a:p>
            <a:pPr marL="1377950" indent="-6350">
              <a:lnSpc>
                <a:spcPct val="110000"/>
              </a:lnSpc>
              <a:spcAft>
                <a:spcPts val="890"/>
              </a:spcAft>
            </a:pPr>
            <a:r>
              <a:rPr lang="en-IN" sz="2200" b="1"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Discussions and Conclusion</a:t>
            </a:r>
            <a:r>
              <a:rPr lang="en-IN" sz="2200" b="1" baseline="-25000" dirty="0">
                <a:solidFill>
                  <a:srgbClr val="000000"/>
                </a:solidFill>
                <a:effectLst/>
                <a:latin typeface="Calibri" panose="020F0502020204030204" pitchFamily="34" charset="0"/>
                <a:ea typeface="Calibri" panose="020F0502020204030204" pitchFamily="34" charset="0"/>
              </a:rPr>
              <a:t> </a:t>
            </a:r>
            <a:endParaRPr lang="en-IN" sz="2200" b="1" dirty="0">
              <a:solidFill>
                <a:srgbClr val="000000"/>
              </a:solidFill>
              <a:effectLst/>
              <a:latin typeface="Calibri" panose="020F0502020204030204" pitchFamily="34" charset="0"/>
              <a:ea typeface="Calibri" panose="020F0502020204030204" pitchFamily="34" charset="0"/>
            </a:endParaRPr>
          </a:p>
          <a:p>
            <a:pPr marL="1379855" indent="-6350">
              <a:lnSpc>
                <a:spcPct val="110000"/>
              </a:lnSpc>
              <a:spcAft>
                <a:spcPts val="910"/>
              </a:spcAft>
            </a:pPr>
            <a:r>
              <a:rPr lang="en-IN" sz="2200" b="1"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References</a:t>
            </a:r>
            <a:r>
              <a:rPr lang="en-IN" sz="2200" b="1" baseline="-25000" dirty="0">
                <a:solidFill>
                  <a:srgbClr val="000000"/>
                </a:solidFill>
                <a:effectLst/>
                <a:latin typeface="Calibri" panose="020F0502020204030204" pitchFamily="34" charset="0"/>
                <a:ea typeface="Calibri" panose="020F0502020204030204" pitchFamily="34" charset="0"/>
              </a:rPr>
              <a:t> </a:t>
            </a:r>
            <a:endParaRPr lang="en-IN" sz="2200" b="1" dirty="0">
              <a:solidFill>
                <a:srgbClr val="000000"/>
              </a:solidFill>
              <a:effectLst/>
              <a:latin typeface="Calibri" panose="020F0502020204030204" pitchFamily="34" charset="0"/>
              <a:ea typeface="Calibri" panose="020F0502020204030204" pitchFamily="34" charset="0"/>
            </a:endParaRPr>
          </a:p>
          <a:p>
            <a:endParaRPr lang="en-IN" dirty="0"/>
          </a:p>
        </p:txBody>
      </p:sp>
      <p:sp>
        <p:nvSpPr>
          <p:cNvPr id="4" name="TextBox 3">
            <a:extLst>
              <a:ext uri="{FF2B5EF4-FFF2-40B4-BE49-F238E27FC236}">
                <a16:creationId xmlns:a16="http://schemas.microsoft.com/office/drawing/2014/main" id="{04B8F056-CAEC-4F9E-A7CD-9406AC3EB4CF}"/>
              </a:ext>
            </a:extLst>
          </p:cNvPr>
          <p:cNvSpPr txBox="1"/>
          <p:nvPr/>
        </p:nvSpPr>
        <p:spPr>
          <a:xfrm>
            <a:off x="962527" y="778927"/>
            <a:ext cx="53473" cy="646331"/>
          </a:xfrm>
          <a:prstGeom prst="rect">
            <a:avLst/>
          </a:prstGeom>
          <a:noFill/>
        </p:spPr>
        <p:txBody>
          <a:bodyPr wrap="square" rtlCol="0">
            <a:spAutoFit/>
          </a:bodyPr>
          <a:lstStyle/>
          <a:p>
            <a:r>
              <a:rPr lang="en-IN" b="1" dirty="0">
                <a:solidFill>
                  <a:schemeClr val="bg1">
                    <a:lumMod val="95000"/>
                  </a:schemeClr>
                </a:solidFill>
              </a:rPr>
              <a:t>2</a:t>
            </a:r>
            <a:endParaRPr lang="en-IN" sz="1800" b="1" dirty="0">
              <a:solidFill>
                <a:schemeClr val="bg1">
                  <a:lumMod val="95000"/>
                </a:schemeClr>
              </a:solidFill>
            </a:endParaRPr>
          </a:p>
          <a:p>
            <a:endParaRPr lang="en-IN" dirty="0"/>
          </a:p>
        </p:txBody>
      </p:sp>
    </p:spTree>
    <p:extLst>
      <p:ext uri="{BB962C8B-B14F-4D97-AF65-F5344CB8AC3E}">
        <p14:creationId xmlns:p14="http://schemas.microsoft.com/office/powerpoint/2010/main" val="3539812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2C8F4D-D85E-4FA0-9DD1-14E2A00455F8}"/>
              </a:ext>
            </a:extLst>
          </p:cNvPr>
          <p:cNvPicPr/>
          <p:nvPr/>
        </p:nvPicPr>
        <p:blipFill>
          <a:blip r:embed="rId2"/>
          <a:stretch>
            <a:fillRect/>
          </a:stretch>
        </p:blipFill>
        <p:spPr>
          <a:xfrm>
            <a:off x="1665171" y="770021"/>
            <a:ext cx="9663764" cy="4985886"/>
          </a:xfrm>
          <a:prstGeom prst="rect">
            <a:avLst/>
          </a:prstGeom>
        </p:spPr>
      </p:pic>
      <p:sp>
        <p:nvSpPr>
          <p:cNvPr id="5" name="TextBox 4">
            <a:extLst>
              <a:ext uri="{FF2B5EF4-FFF2-40B4-BE49-F238E27FC236}">
                <a16:creationId xmlns:a16="http://schemas.microsoft.com/office/drawing/2014/main" id="{3ED0911B-B25F-4224-A99B-D6CE5C03AED5}"/>
              </a:ext>
            </a:extLst>
          </p:cNvPr>
          <p:cNvSpPr txBox="1"/>
          <p:nvPr/>
        </p:nvSpPr>
        <p:spPr>
          <a:xfrm>
            <a:off x="825500" y="770021"/>
            <a:ext cx="444500" cy="646331"/>
          </a:xfrm>
          <a:prstGeom prst="rect">
            <a:avLst/>
          </a:prstGeom>
          <a:noFill/>
        </p:spPr>
        <p:txBody>
          <a:bodyPr wrap="square" rtlCol="0">
            <a:spAutoFit/>
          </a:bodyPr>
          <a:lstStyle/>
          <a:p>
            <a:r>
              <a:rPr lang="en-IN" b="1" dirty="0">
                <a:solidFill>
                  <a:schemeClr val="bg1">
                    <a:lumMod val="95000"/>
                  </a:schemeClr>
                </a:solidFill>
              </a:rPr>
              <a:t>20</a:t>
            </a:r>
            <a:endParaRPr lang="en-IN" sz="1800" b="1" dirty="0">
              <a:solidFill>
                <a:schemeClr val="bg1">
                  <a:lumMod val="95000"/>
                </a:schemeClr>
              </a:solidFill>
            </a:endParaRPr>
          </a:p>
          <a:p>
            <a:endParaRPr lang="en-IN" dirty="0"/>
          </a:p>
        </p:txBody>
      </p:sp>
    </p:spTree>
    <p:extLst>
      <p:ext uri="{BB962C8B-B14F-4D97-AF65-F5344CB8AC3E}">
        <p14:creationId xmlns:p14="http://schemas.microsoft.com/office/powerpoint/2010/main" val="93830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B3DE7D-67B3-4995-ACED-52D1AC0AD4E4}"/>
              </a:ext>
            </a:extLst>
          </p:cNvPr>
          <p:cNvSpPr txBox="1"/>
          <p:nvPr/>
        </p:nvSpPr>
        <p:spPr>
          <a:xfrm>
            <a:off x="577516" y="413886"/>
            <a:ext cx="11242307" cy="1792863"/>
          </a:xfrm>
          <a:prstGeom prst="rect">
            <a:avLst/>
          </a:prstGeom>
          <a:noFill/>
        </p:spPr>
        <p:txBody>
          <a:bodyPr wrap="square" rtlCol="0">
            <a:spAutoFit/>
          </a:bodyPr>
          <a:lstStyle/>
          <a:p>
            <a:pPr marL="1181735" indent="-6350">
              <a:lnSpc>
                <a:spcPct val="107000"/>
              </a:lnSpc>
              <a:tabLst>
                <a:tab pos="300355" algn="ctr"/>
                <a:tab pos="1841500" algn="ctr"/>
              </a:tabLst>
            </a:pPr>
            <a:r>
              <a:rPr lang="en-IN" sz="2800" b="1" dirty="0">
                <a:solidFill>
                  <a:srgbClr val="178DBB"/>
                </a:solidFill>
                <a:effectLst/>
                <a:latin typeface="Century Gothic" panose="020B0502020202020204" pitchFamily="34" charset="0"/>
                <a:ea typeface="Century Gothic" panose="020B0502020202020204" pitchFamily="34" charset="0"/>
                <a:cs typeface="Century Gothic" panose="020B0502020202020204" pitchFamily="34" charset="0"/>
              </a:rPr>
              <a:t>Comparison </a:t>
            </a:r>
          </a:p>
          <a:p>
            <a:pPr marL="1181735" indent="-6350">
              <a:lnSpc>
                <a:spcPct val="107000"/>
              </a:lnSpc>
              <a:tabLst>
                <a:tab pos="300355" algn="ctr"/>
                <a:tab pos="1841500" algn="ctr"/>
              </a:tabLst>
            </a:pPr>
            <a:endParaRPr lang="en-IN" sz="2800" b="1" dirty="0">
              <a:solidFill>
                <a:srgbClr val="000000"/>
              </a:solidFill>
              <a:effectLst/>
              <a:latin typeface="Times New Roman" panose="02020603050405020304" pitchFamily="18" charset="0"/>
              <a:ea typeface="Times New Roman" panose="02020603050405020304" pitchFamily="18" charset="0"/>
            </a:endParaRPr>
          </a:p>
          <a:p>
            <a:pPr>
              <a:lnSpc>
                <a:spcPct val="108000"/>
              </a:lnSpc>
              <a:spcAft>
                <a:spcPts val="800"/>
              </a:spcAft>
              <a:tabLst>
                <a:tab pos="1966595" algn="ctr"/>
                <a:tab pos="5605780" algn="ctr"/>
              </a:tabLst>
            </a:pPr>
            <a:r>
              <a:rPr lang="en-IN" sz="1800" dirty="0">
                <a:solidFill>
                  <a:srgbClr val="000000"/>
                </a:solidFill>
                <a:effectLst/>
                <a:latin typeface="Calibri" panose="020F0502020204030204" pitchFamily="34" charset="0"/>
                <a:ea typeface="Calibri" panose="020F0502020204030204" pitchFamily="34" charset="0"/>
              </a:rPr>
              <a:t> 	</a:t>
            </a:r>
            <a:r>
              <a:rPr lang="en-IN" sz="24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 	Comparison among Random Forest, SVM and Naïve Bayes</a:t>
            </a:r>
            <a:r>
              <a:rPr lang="en-IN" sz="2400" baseline="-25000" dirty="0">
                <a:solidFill>
                  <a:srgbClr val="000000"/>
                </a:solidFill>
                <a:effectLst/>
                <a:latin typeface="Calibri" panose="020F0502020204030204" pitchFamily="34" charset="0"/>
                <a:ea typeface="Calibri" panose="020F0502020204030204" pitchFamily="34" charset="0"/>
              </a:rPr>
              <a:t> </a:t>
            </a:r>
            <a:endParaRPr lang="en-IN" sz="2400" dirty="0">
              <a:solidFill>
                <a:srgbClr val="000000"/>
              </a:solidFill>
              <a:effectLst/>
              <a:latin typeface="Calibri" panose="020F0502020204030204" pitchFamily="34" charset="0"/>
              <a:ea typeface="Calibri" panose="020F0502020204030204" pitchFamily="34" charset="0"/>
            </a:endParaRPr>
          </a:p>
          <a:p>
            <a:endParaRPr lang="en-IN" dirty="0"/>
          </a:p>
        </p:txBody>
      </p:sp>
      <p:grpSp>
        <p:nvGrpSpPr>
          <p:cNvPr id="6" name="Group 5">
            <a:extLst>
              <a:ext uri="{FF2B5EF4-FFF2-40B4-BE49-F238E27FC236}">
                <a16:creationId xmlns:a16="http://schemas.microsoft.com/office/drawing/2014/main" id="{904E7512-6726-4E18-AEFD-880B29B2C5EE}"/>
              </a:ext>
            </a:extLst>
          </p:cNvPr>
          <p:cNvGrpSpPr/>
          <p:nvPr/>
        </p:nvGrpSpPr>
        <p:grpSpPr>
          <a:xfrm>
            <a:off x="2732333" y="2348564"/>
            <a:ext cx="6727334" cy="4095549"/>
            <a:chOff x="0" y="0"/>
            <a:chExt cx="6727334" cy="3110428"/>
          </a:xfrm>
        </p:grpSpPr>
        <p:sp>
          <p:nvSpPr>
            <p:cNvPr id="7" name="Rectangle 6">
              <a:extLst>
                <a:ext uri="{FF2B5EF4-FFF2-40B4-BE49-F238E27FC236}">
                  <a16:creationId xmlns:a16="http://schemas.microsoft.com/office/drawing/2014/main" id="{5907440A-D9F9-4FE5-90E5-33DD37F3EF5C}"/>
                </a:ext>
              </a:extLst>
            </p:cNvPr>
            <p:cNvSpPr/>
            <p:nvPr/>
          </p:nvSpPr>
          <p:spPr>
            <a:xfrm>
              <a:off x="6612637" y="2920492"/>
              <a:ext cx="42144" cy="189936"/>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8" name="Shape 13507">
              <a:extLst>
                <a:ext uri="{FF2B5EF4-FFF2-40B4-BE49-F238E27FC236}">
                  <a16:creationId xmlns:a16="http://schemas.microsoft.com/office/drawing/2014/main" id="{67C3286C-C88D-42AB-B3AB-20B5A370B5DD}"/>
                </a:ext>
              </a:extLst>
            </p:cNvPr>
            <p:cNvSpPr/>
            <p:nvPr/>
          </p:nvSpPr>
          <p:spPr>
            <a:xfrm>
              <a:off x="6350" y="6350"/>
              <a:ext cx="2009013" cy="879856"/>
            </a:xfrm>
            <a:custGeom>
              <a:avLst/>
              <a:gdLst/>
              <a:ahLst/>
              <a:cxnLst/>
              <a:rect l="0" t="0" r="0" b="0"/>
              <a:pathLst>
                <a:path w="2009013" h="879856">
                  <a:moveTo>
                    <a:pt x="0" y="0"/>
                  </a:moveTo>
                  <a:lnTo>
                    <a:pt x="2009013" y="0"/>
                  </a:lnTo>
                  <a:lnTo>
                    <a:pt x="2009013" y="879856"/>
                  </a:lnTo>
                  <a:lnTo>
                    <a:pt x="0" y="879856"/>
                  </a:lnTo>
                  <a:lnTo>
                    <a:pt x="0" y="0"/>
                  </a:lnTo>
                </a:path>
              </a:pathLst>
            </a:custGeom>
            <a:ln w="0" cap="flat">
              <a:miter lim="127000"/>
            </a:ln>
          </p:spPr>
          <p:style>
            <a:lnRef idx="0">
              <a:srgbClr val="000000">
                <a:alpha val="0"/>
              </a:srgbClr>
            </a:lnRef>
            <a:fillRef idx="1">
              <a:srgbClr val="353535"/>
            </a:fillRef>
            <a:effectRef idx="0">
              <a:scrgbClr r="0" g="0" b="0"/>
            </a:effectRef>
            <a:fontRef idx="none"/>
          </p:style>
          <p:txBody>
            <a:bodyPr/>
            <a:lstStyle/>
            <a:p>
              <a:endParaRPr lang="en-IN"/>
            </a:p>
          </p:txBody>
        </p:sp>
        <p:sp>
          <p:nvSpPr>
            <p:cNvPr id="9" name="Shape 13508">
              <a:extLst>
                <a:ext uri="{FF2B5EF4-FFF2-40B4-BE49-F238E27FC236}">
                  <a16:creationId xmlns:a16="http://schemas.microsoft.com/office/drawing/2014/main" id="{5CA5E0D1-AAC1-4FB0-AD56-B8A2E441327F}"/>
                </a:ext>
              </a:extLst>
            </p:cNvPr>
            <p:cNvSpPr/>
            <p:nvPr/>
          </p:nvSpPr>
          <p:spPr>
            <a:xfrm>
              <a:off x="2015363" y="6350"/>
              <a:ext cx="1447292" cy="879856"/>
            </a:xfrm>
            <a:custGeom>
              <a:avLst/>
              <a:gdLst/>
              <a:ahLst/>
              <a:cxnLst/>
              <a:rect l="0" t="0" r="0" b="0"/>
              <a:pathLst>
                <a:path w="1447292" h="879856">
                  <a:moveTo>
                    <a:pt x="0" y="0"/>
                  </a:moveTo>
                  <a:lnTo>
                    <a:pt x="1447292" y="0"/>
                  </a:lnTo>
                  <a:lnTo>
                    <a:pt x="1447292" y="879856"/>
                  </a:lnTo>
                  <a:lnTo>
                    <a:pt x="0" y="879856"/>
                  </a:lnTo>
                  <a:lnTo>
                    <a:pt x="0" y="0"/>
                  </a:lnTo>
                </a:path>
              </a:pathLst>
            </a:custGeom>
            <a:ln w="0" cap="flat">
              <a:miter lim="127000"/>
            </a:ln>
          </p:spPr>
          <p:style>
            <a:lnRef idx="0">
              <a:srgbClr val="000000">
                <a:alpha val="0"/>
              </a:srgbClr>
            </a:lnRef>
            <a:fillRef idx="1">
              <a:srgbClr val="353535"/>
            </a:fillRef>
            <a:effectRef idx="0">
              <a:scrgbClr r="0" g="0" b="0"/>
            </a:effectRef>
            <a:fontRef idx="none"/>
          </p:style>
          <p:txBody>
            <a:bodyPr/>
            <a:lstStyle/>
            <a:p>
              <a:endParaRPr lang="en-IN"/>
            </a:p>
          </p:txBody>
        </p:sp>
        <p:sp>
          <p:nvSpPr>
            <p:cNvPr id="10" name="Shape 13509">
              <a:extLst>
                <a:ext uri="{FF2B5EF4-FFF2-40B4-BE49-F238E27FC236}">
                  <a16:creationId xmlns:a16="http://schemas.microsoft.com/office/drawing/2014/main" id="{BE797C8D-687B-4C09-8563-8A77189711FC}"/>
                </a:ext>
              </a:extLst>
            </p:cNvPr>
            <p:cNvSpPr/>
            <p:nvPr/>
          </p:nvSpPr>
          <p:spPr>
            <a:xfrm>
              <a:off x="3462655" y="6350"/>
              <a:ext cx="1492885" cy="879856"/>
            </a:xfrm>
            <a:custGeom>
              <a:avLst/>
              <a:gdLst/>
              <a:ahLst/>
              <a:cxnLst/>
              <a:rect l="0" t="0" r="0" b="0"/>
              <a:pathLst>
                <a:path w="1492885" h="879856">
                  <a:moveTo>
                    <a:pt x="0" y="0"/>
                  </a:moveTo>
                  <a:lnTo>
                    <a:pt x="1492885" y="0"/>
                  </a:lnTo>
                  <a:lnTo>
                    <a:pt x="1492885" y="879856"/>
                  </a:lnTo>
                  <a:lnTo>
                    <a:pt x="0" y="879856"/>
                  </a:lnTo>
                  <a:lnTo>
                    <a:pt x="0" y="0"/>
                  </a:lnTo>
                </a:path>
              </a:pathLst>
            </a:custGeom>
            <a:ln w="0" cap="flat">
              <a:miter lim="127000"/>
            </a:ln>
          </p:spPr>
          <p:style>
            <a:lnRef idx="0">
              <a:srgbClr val="000000">
                <a:alpha val="0"/>
              </a:srgbClr>
            </a:lnRef>
            <a:fillRef idx="1">
              <a:srgbClr val="353535"/>
            </a:fillRef>
            <a:effectRef idx="0">
              <a:scrgbClr r="0" g="0" b="0"/>
            </a:effectRef>
            <a:fontRef idx="none"/>
          </p:style>
          <p:txBody>
            <a:bodyPr/>
            <a:lstStyle/>
            <a:p>
              <a:endParaRPr lang="en-IN"/>
            </a:p>
          </p:txBody>
        </p:sp>
        <p:sp>
          <p:nvSpPr>
            <p:cNvPr id="11" name="Shape 13510">
              <a:extLst>
                <a:ext uri="{FF2B5EF4-FFF2-40B4-BE49-F238E27FC236}">
                  <a16:creationId xmlns:a16="http://schemas.microsoft.com/office/drawing/2014/main" id="{21A06685-0F7C-45D5-907B-A00006D66A32}"/>
                </a:ext>
              </a:extLst>
            </p:cNvPr>
            <p:cNvSpPr/>
            <p:nvPr/>
          </p:nvSpPr>
          <p:spPr>
            <a:xfrm>
              <a:off x="4955540" y="6350"/>
              <a:ext cx="1649730" cy="879856"/>
            </a:xfrm>
            <a:custGeom>
              <a:avLst/>
              <a:gdLst/>
              <a:ahLst/>
              <a:cxnLst/>
              <a:rect l="0" t="0" r="0" b="0"/>
              <a:pathLst>
                <a:path w="1649730" h="879856">
                  <a:moveTo>
                    <a:pt x="0" y="0"/>
                  </a:moveTo>
                  <a:lnTo>
                    <a:pt x="1649730" y="0"/>
                  </a:lnTo>
                  <a:lnTo>
                    <a:pt x="1649730" y="879856"/>
                  </a:lnTo>
                  <a:lnTo>
                    <a:pt x="0" y="879856"/>
                  </a:lnTo>
                  <a:lnTo>
                    <a:pt x="0" y="0"/>
                  </a:lnTo>
                </a:path>
              </a:pathLst>
            </a:custGeom>
            <a:ln w="0" cap="flat">
              <a:miter lim="127000"/>
            </a:ln>
          </p:spPr>
          <p:style>
            <a:lnRef idx="0">
              <a:srgbClr val="000000">
                <a:alpha val="0"/>
              </a:srgbClr>
            </a:lnRef>
            <a:fillRef idx="1">
              <a:srgbClr val="353535"/>
            </a:fillRef>
            <a:effectRef idx="0">
              <a:scrgbClr r="0" g="0" b="0"/>
            </a:effectRef>
            <a:fontRef idx="none"/>
          </p:style>
          <p:txBody>
            <a:bodyPr/>
            <a:lstStyle/>
            <a:p>
              <a:endParaRPr lang="en-IN"/>
            </a:p>
          </p:txBody>
        </p:sp>
        <p:sp>
          <p:nvSpPr>
            <p:cNvPr id="12" name="Shape 13511">
              <a:extLst>
                <a:ext uri="{FF2B5EF4-FFF2-40B4-BE49-F238E27FC236}">
                  <a16:creationId xmlns:a16="http://schemas.microsoft.com/office/drawing/2014/main" id="{72DBC8A5-F6AB-42E2-9659-FA23A8572F50}"/>
                </a:ext>
              </a:extLst>
            </p:cNvPr>
            <p:cNvSpPr/>
            <p:nvPr/>
          </p:nvSpPr>
          <p:spPr>
            <a:xfrm>
              <a:off x="6350" y="886079"/>
              <a:ext cx="2009013" cy="727583"/>
            </a:xfrm>
            <a:custGeom>
              <a:avLst/>
              <a:gdLst/>
              <a:ahLst/>
              <a:cxnLst/>
              <a:rect l="0" t="0" r="0" b="0"/>
              <a:pathLst>
                <a:path w="2009013" h="727583">
                  <a:moveTo>
                    <a:pt x="0" y="0"/>
                  </a:moveTo>
                  <a:lnTo>
                    <a:pt x="2009013" y="0"/>
                  </a:lnTo>
                  <a:lnTo>
                    <a:pt x="2009013" y="727583"/>
                  </a:lnTo>
                  <a:lnTo>
                    <a:pt x="0" y="727583"/>
                  </a:lnTo>
                  <a:lnTo>
                    <a:pt x="0" y="0"/>
                  </a:lnTo>
                </a:path>
              </a:pathLst>
            </a:custGeom>
            <a:ln w="0" cap="flat">
              <a:miter lim="127000"/>
            </a:ln>
          </p:spPr>
          <p:style>
            <a:lnRef idx="0">
              <a:srgbClr val="000000">
                <a:alpha val="0"/>
              </a:srgbClr>
            </a:lnRef>
            <a:fillRef idx="1">
              <a:srgbClr val="CECECE"/>
            </a:fillRef>
            <a:effectRef idx="0">
              <a:scrgbClr r="0" g="0" b="0"/>
            </a:effectRef>
            <a:fontRef idx="none"/>
          </p:style>
          <p:txBody>
            <a:bodyPr/>
            <a:lstStyle/>
            <a:p>
              <a:endParaRPr lang="en-IN"/>
            </a:p>
          </p:txBody>
        </p:sp>
        <p:sp>
          <p:nvSpPr>
            <p:cNvPr id="13" name="Shape 13512">
              <a:extLst>
                <a:ext uri="{FF2B5EF4-FFF2-40B4-BE49-F238E27FC236}">
                  <a16:creationId xmlns:a16="http://schemas.microsoft.com/office/drawing/2014/main" id="{4F836375-E8F8-47F8-B7B3-D207D6B86A0E}"/>
                </a:ext>
              </a:extLst>
            </p:cNvPr>
            <p:cNvSpPr/>
            <p:nvPr/>
          </p:nvSpPr>
          <p:spPr>
            <a:xfrm>
              <a:off x="2015363" y="886079"/>
              <a:ext cx="1447292" cy="727583"/>
            </a:xfrm>
            <a:custGeom>
              <a:avLst/>
              <a:gdLst/>
              <a:ahLst/>
              <a:cxnLst/>
              <a:rect l="0" t="0" r="0" b="0"/>
              <a:pathLst>
                <a:path w="1447292" h="727583">
                  <a:moveTo>
                    <a:pt x="0" y="0"/>
                  </a:moveTo>
                  <a:lnTo>
                    <a:pt x="1447292" y="0"/>
                  </a:lnTo>
                  <a:lnTo>
                    <a:pt x="1447292" y="727583"/>
                  </a:lnTo>
                  <a:lnTo>
                    <a:pt x="0" y="727583"/>
                  </a:lnTo>
                  <a:lnTo>
                    <a:pt x="0" y="0"/>
                  </a:lnTo>
                </a:path>
              </a:pathLst>
            </a:custGeom>
            <a:ln w="0" cap="flat">
              <a:miter lim="127000"/>
            </a:ln>
          </p:spPr>
          <p:style>
            <a:lnRef idx="0">
              <a:srgbClr val="000000">
                <a:alpha val="0"/>
              </a:srgbClr>
            </a:lnRef>
            <a:fillRef idx="1">
              <a:srgbClr val="CECECE"/>
            </a:fillRef>
            <a:effectRef idx="0">
              <a:scrgbClr r="0" g="0" b="0"/>
            </a:effectRef>
            <a:fontRef idx="none"/>
          </p:style>
          <p:txBody>
            <a:bodyPr/>
            <a:lstStyle/>
            <a:p>
              <a:endParaRPr lang="en-IN"/>
            </a:p>
          </p:txBody>
        </p:sp>
        <p:sp>
          <p:nvSpPr>
            <p:cNvPr id="14" name="Shape 13513">
              <a:extLst>
                <a:ext uri="{FF2B5EF4-FFF2-40B4-BE49-F238E27FC236}">
                  <a16:creationId xmlns:a16="http://schemas.microsoft.com/office/drawing/2014/main" id="{16364F92-82B5-4C59-94F6-10A7EE74A9AA}"/>
                </a:ext>
              </a:extLst>
            </p:cNvPr>
            <p:cNvSpPr/>
            <p:nvPr/>
          </p:nvSpPr>
          <p:spPr>
            <a:xfrm>
              <a:off x="3462655" y="886079"/>
              <a:ext cx="1492885" cy="727583"/>
            </a:xfrm>
            <a:custGeom>
              <a:avLst/>
              <a:gdLst/>
              <a:ahLst/>
              <a:cxnLst/>
              <a:rect l="0" t="0" r="0" b="0"/>
              <a:pathLst>
                <a:path w="1492885" h="727583">
                  <a:moveTo>
                    <a:pt x="0" y="0"/>
                  </a:moveTo>
                  <a:lnTo>
                    <a:pt x="1492885" y="0"/>
                  </a:lnTo>
                  <a:lnTo>
                    <a:pt x="1492885" y="727583"/>
                  </a:lnTo>
                  <a:lnTo>
                    <a:pt x="0" y="727583"/>
                  </a:lnTo>
                  <a:lnTo>
                    <a:pt x="0" y="0"/>
                  </a:lnTo>
                </a:path>
              </a:pathLst>
            </a:custGeom>
            <a:ln w="0" cap="flat">
              <a:miter lim="127000"/>
            </a:ln>
          </p:spPr>
          <p:style>
            <a:lnRef idx="0">
              <a:srgbClr val="000000">
                <a:alpha val="0"/>
              </a:srgbClr>
            </a:lnRef>
            <a:fillRef idx="1">
              <a:srgbClr val="CECECE"/>
            </a:fillRef>
            <a:effectRef idx="0">
              <a:scrgbClr r="0" g="0" b="0"/>
            </a:effectRef>
            <a:fontRef idx="none"/>
          </p:style>
          <p:txBody>
            <a:bodyPr/>
            <a:lstStyle/>
            <a:p>
              <a:endParaRPr lang="en-IN"/>
            </a:p>
          </p:txBody>
        </p:sp>
        <p:sp>
          <p:nvSpPr>
            <p:cNvPr id="15" name="Shape 13514">
              <a:extLst>
                <a:ext uri="{FF2B5EF4-FFF2-40B4-BE49-F238E27FC236}">
                  <a16:creationId xmlns:a16="http://schemas.microsoft.com/office/drawing/2014/main" id="{0476728D-2228-4F0F-A35E-01009E30CB41}"/>
                </a:ext>
              </a:extLst>
            </p:cNvPr>
            <p:cNvSpPr/>
            <p:nvPr/>
          </p:nvSpPr>
          <p:spPr>
            <a:xfrm>
              <a:off x="4955540" y="886079"/>
              <a:ext cx="1649730" cy="727583"/>
            </a:xfrm>
            <a:custGeom>
              <a:avLst/>
              <a:gdLst/>
              <a:ahLst/>
              <a:cxnLst/>
              <a:rect l="0" t="0" r="0" b="0"/>
              <a:pathLst>
                <a:path w="1649730" h="727583">
                  <a:moveTo>
                    <a:pt x="0" y="0"/>
                  </a:moveTo>
                  <a:lnTo>
                    <a:pt x="1649730" y="0"/>
                  </a:lnTo>
                  <a:lnTo>
                    <a:pt x="1649730" y="727583"/>
                  </a:lnTo>
                  <a:lnTo>
                    <a:pt x="0" y="727583"/>
                  </a:lnTo>
                  <a:lnTo>
                    <a:pt x="0" y="0"/>
                  </a:lnTo>
                </a:path>
              </a:pathLst>
            </a:custGeom>
            <a:ln w="0" cap="flat">
              <a:miter lim="127000"/>
            </a:ln>
          </p:spPr>
          <p:style>
            <a:lnRef idx="0">
              <a:srgbClr val="000000">
                <a:alpha val="0"/>
              </a:srgbClr>
            </a:lnRef>
            <a:fillRef idx="1">
              <a:srgbClr val="CECECE"/>
            </a:fillRef>
            <a:effectRef idx="0">
              <a:scrgbClr r="0" g="0" b="0"/>
            </a:effectRef>
            <a:fontRef idx="none"/>
          </p:style>
          <p:txBody>
            <a:bodyPr/>
            <a:lstStyle/>
            <a:p>
              <a:endParaRPr lang="en-IN"/>
            </a:p>
          </p:txBody>
        </p:sp>
        <p:sp>
          <p:nvSpPr>
            <p:cNvPr id="16" name="Shape 13515">
              <a:extLst>
                <a:ext uri="{FF2B5EF4-FFF2-40B4-BE49-F238E27FC236}">
                  <a16:creationId xmlns:a16="http://schemas.microsoft.com/office/drawing/2014/main" id="{3EAB3171-8652-4EA4-9913-D6280EB3830E}"/>
                </a:ext>
              </a:extLst>
            </p:cNvPr>
            <p:cNvSpPr/>
            <p:nvPr/>
          </p:nvSpPr>
          <p:spPr>
            <a:xfrm>
              <a:off x="6350" y="1613662"/>
              <a:ext cx="2009013" cy="702945"/>
            </a:xfrm>
            <a:custGeom>
              <a:avLst/>
              <a:gdLst/>
              <a:ahLst/>
              <a:cxnLst/>
              <a:rect l="0" t="0" r="0" b="0"/>
              <a:pathLst>
                <a:path w="2009013" h="702945">
                  <a:moveTo>
                    <a:pt x="0" y="0"/>
                  </a:moveTo>
                  <a:lnTo>
                    <a:pt x="2009013" y="0"/>
                  </a:lnTo>
                  <a:lnTo>
                    <a:pt x="2009013" y="702945"/>
                  </a:lnTo>
                  <a:lnTo>
                    <a:pt x="0" y="702945"/>
                  </a:lnTo>
                  <a:lnTo>
                    <a:pt x="0" y="0"/>
                  </a:lnTo>
                </a:path>
              </a:pathLst>
            </a:custGeom>
            <a:ln w="0" cap="flat">
              <a:miter lim="127000"/>
            </a:ln>
          </p:spPr>
          <p:style>
            <a:lnRef idx="0">
              <a:srgbClr val="000000">
                <a:alpha val="0"/>
              </a:srgbClr>
            </a:lnRef>
            <a:fillRef idx="1">
              <a:srgbClr val="E8E8E8"/>
            </a:fillRef>
            <a:effectRef idx="0">
              <a:scrgbClr r="0" g="0" b="0"/>
            </a:effectRef>
            <a:fontRef idx="none"/>
          </p:style>
          <p:txBody>
            <a:bodyPr/>
            <a:lstStyle/>
            <a:p>
              <a:endParaRPr lang="en-IN"/>
            </a:p>
          </p:txBody>
        </p:sp>
        <p:sp>
          <p:nvSpPr>
            <p:cNvPr id="17" name="Shape 13516">
              <a:extLst>
                <a:ext uri="{FF2B5EF4-FFF2-40B4-BE49-F238E27FC236}">
                  <a16:creationId xmlns:a16="http://schemas.microsoft.com/office/drawing/2014/main" id="{60D8B61B-FEAF-447D-BD00-90CCBCB03D68}"/>
                </a:ext>
              </a:extLst>
            </p:cNvPr>
            <p:cNvSpPr/>
            <p:nvPr/>
          </p:nvSpPr>
          <p:spPr>
            <a:xfrm>
              <a:off x="2015363" y="1613662"/>
              <a:ext cx="1447292" cy="702945"/>
            </a:xfrm>
            <a:custGeom>
              <a:avLst/>
              <a:gdLst/>
              <a:ahLst/>
              <a:cxnLst/>
              <a:rect l="0" t="0" r="0" b="0"/>
              <a:pathLst>
                <a:path w="1447292" h="702945">
                  <a:moveTo>
                    <a:pt x="0" y="0"/>
                  </a:moveTo>
                  <a:lnTo>
                    <a:pt x="1447292" y="0"/>
                  </a:lnTo>
                  <a:lnTo>
                    <a:pt x="1447292" y="702945"/>
                  </a:lnTo>
                  <a:lnTo>
                    <a:pt x="0" y="702945"/>
                  </a:lnTo>
                  <a:lnTo>
                    <a:pt x="0" y="0"/>
                  </a:lnTo>
                </a:path>
              </a:pathLst>
            </a:custGeom>
            <a:ln w="0" cap="flat">
              <a:miter lim="127000"/>
            </a:ln>
          </p:spPr>
          <p:style>
            <a:lnRef idx="0">
              <a:srgbClr val="000000">
                <a:alpha val="0"/>
              </a:srgbClr>
            </a:lnRef>
            <a:fillRef idx="1">
              <a:srgbClr val="E8E8E8"/>
            </a:fillRef>
            <a:effectRef idx="0">
              <a:scrgbClr r="0" g="0" b="0"/>
            </a:effectRef>
            <a:fontRef idx="none"/>
          </p:style>
          <p:txBody>
            <a:bodyPr/>
            <a:lstStyle/>
            <a:p>
              <a:endParaRPr lang="en-IN"/>
            </a:p>
          </p:txBody>
        </p:sp>
        <p:sp>
          <p:nvSpPr>
            <p:cNvPr id="18" name="Shape 13517">
              <a:extLst>
                <a:ext uri="{FF2B5EF4-FFF2-40B4-BE49-F238E27FC236}">
                  <a16:creationId xmlns:a16="http://schemas.microsoft.com/office/drawing/2014/main" id="{50C70FDA-221C-428A-8719-811E7A5A5CC2}"/>
                </a:ext>
              </a:extLst>
            </p:cNvPr>
            <p:cNvSpPr/>
            <p:nvPr/>
          </p:nvSpPr>
          <p:spPr>
            <a:xfrm>
              <a:off x="3462655" y="1613662"/>
              <a:ext cx="1492885" cy="702945"/>
            </a:xfrm>
            <a:custGeom>
              <a:avLst/>
              <a:gdLst/>
              <a:ahLst/>
              <a:cxnLst/>
              <a:rect l="0" t="0" r="0" b="0"/>
              <a:pathLst>
                <a:path w="1492885" h="702945">
                  <a:moveTo>
                    <a:pt x="0" y="0"/>
                  </a:moveTo>
                  <a:lnTo>
                    <a:pt x="1492885" y="0"/>
                  </a:lnTo>
                  <a:lnTo>
                    <a:pt x="1492885" y="702945"/>
                  </a:lnTo>
                  <a:lnTo>
                    <a:pt x="0" y="702945"/>
                  </a:lnTo>
                  <a:lnTo>
                    <a:pt x="0" y="0"/>
                  </a:lnTo>
                </a:path>
              </a:pathLst>
            </a:custGeom>
            <a:ln w="0" cap="flat">
              <a:miter lim="127000"/>
            </a:ln>
          </p:spPr>
          <p:style>
            <a:lnRef idx="0">
              <a:srgbClr val="000000">
                <a:alpha val="0"/>
              </a:srgbClr>
            </a:lnRef>
            <a:fillRef idx="1">
              <a:srgbClr val="E8E8E8"/>
            </a:fillRef>
            <a:effectRef idx="0">
              <a:scrgbClr r="0" g="0" b="0"/>
            </a:effectRef>
            <a:fontRef idx="none"/>
          </p:style>
          <p:txBody>
            <a:bodyPr/>
            <a:lstStyle/>
            <a:p>
              <a:endParaRPr lang="en-IN"/>
            </a:p>
          </p:txBody>
        </p:sp>
        <p:sp>
          <p:nvSpPr>
            <p:cNvPr id="19" name="Shape 13518">
              <a:extLst>
                <a:ext uri="{FF2B5EF4-FFF2-40B4-BE49-F238E27FC236}">
                  <a16:creationId xmlns:a16="http://schemas.microsoft.com/office/drawing/2014/main" id="{D291D5AE-2CAA-47C7-A45C-FE30254C9A15}"/>
                </a:ext>
              </a:extLst>
            </p:cNvPr>
            <p:cNvSpPr/>
            <p:nvPr/>
          </p:nvSpPr>
          <p:spPr>
            <a:xfrm>
              <a:off x="4955540" y="1613662"/>
              <a:ext cx="1649730" cy="702945"/>
            </a:xfrm>
            <a:custGeom>
              <a:avLst/>
              <a:gdLst/>
              <a:ahLst/>
              <a:cxnLst/>
              <a:rect l="0" t="0" r="0" b="0"/>
              <a:pathLst>
                <a:path w="1649730" h="702945">
                  <a:moveTo>
                    <a:pt x="0" y="0"/>
                  </a:moveTo>
                  <a:lnTo>
                    <a:pt x="1649730" y="0"/>
                  </a:lnTo>
                  <a:lnTo>
                    <a:pt x="1649730" y="702945"/>
                  </a:lnTo>
                  <a:lnTo>
                    <a:pt x="0" y="702945"/>
                  </a:lnTo>
                  <a:lnTo>
                    <a:pt x="0" y="0"/>
                  </a:lnTo>
                </a:path>
              </a:pathLst>
            </a:custGeom>
            <a:ln w="0" cap="flat">
              <a:miter lim="127000"/>
            </a:ln>
          </p:spPr>
          <p:style>
            <a:lnRef idx="0">
              <a:srgbClr val="000000">
                <a:alpha val="0"/>
              </a:srgbClr>
            </a:lnRef>
            <a:fillRef idx="1">
              <a:srgbClr val="E8E8E8"/>
            </a:fillRef>
            <a:effectRef idx="0">
              <a:scrgbClr r="0" g="0" b="0"/>
            </a:effectRef>
            <a:fontRef idx="none"/>
          </p:style>
          <p:txBody>
            <a:bodyPr/>
            <a:lstStyle/>
            <a:p>
              <a:endParaRPr lang="en-IN"/>
            </a:p>
          </p:txBody>
        </p:sp>
        <p:sp>
          <p:nvSpPr>
            <p:cNvPr id="20" name="Shape 13519">
              <a:extLst>
                <a:ext uri="{FF2B5EF4-FFF2-40B4-BE49-F238E27FC236}">
                  <a16:creationId xmlns:a16="http://schemas.microsoft.com/office/drawing/2014/main" id="{8E327D20-0B0C-4858-948E-7EB86E933DAD}"/>
                </a:ext>
              </a:extLst>
            </p:cNvPr>
            <p:cNvSpPr/>
            <p:nvPr/>
          </p:nvSpPr>
          <p:spPr>
            <a:xfrm>
              <a:off x="6350" y="2316480"/>
              <a:ext cx="2009013" cy="702945"/>
            </a:xfrm>
            <a:custGeom>
              <a:avLst/>
              <a:gdLst/>
              <a:ahLst/>
              <a:cxnLst/>
              <a:rect l="0" t="0" r="0" b="0"/>
              <a:pathLst>
                <a:path w="2009013" h="702945">
                  <a:moveTo>
                    <a:pt x="0" y="0"/>
                  </a:moveTo>
                  <a:lnTo>
                    <a:pt x="2009013" y="0"/>
                  </a:lnTo>
                  <a:lnTo>
                    <a:pt x="2009013" y="702945"/>
                  </a:lnTo>
                  <a:lnTo>
                    <a:pt x="0" y="702945"/>
                  </a:lnTo>
                  <a:lnTo>
                    <a:pt x="0" y="0"/>
                  </a:lnTo>
                </a:path>
              </a:pathLst>
            </a:custGeom>
            <a:ln w="0" cap="flat">
              <a:miter lim="127000"/>
            </a:ln>
          </p:spPr>
          <p:style>
            <a:lnRef idx="0">
              <a:srgbClr val="000000">
                <a:alpha val="0"/>
              </a:srgbClr>
            </a:lnRef>
            <a:fillRef idx="1">
              <a:srgbClr val="CECECE"/>
            </a:fillRef>
            <a:effectRef idx="0">
              <a:scrgbClr r="0" g="0" b="0"/>
            </a:effectRef>
            <a:fontRef idx="none"/>
          </p:style>
          <p:txBody>
            <a:bodyPr/>
            <a:lstStyle/>
            <a:p>
              <a:endParaRPr lang="en-IN"/>
            </a:p>
          </p:txBody>
        </p:sp>
        <p:sp>
          <p:nvSpPr>
            <p:cNvPr id="21" name="Shape 13520">
              <a:extLst>
                <a:ext uri="{FF2B5EF4-FFF2-40B4-BE49-F238E27FC236}">
                  <a16:creationId xmlns:a16="http://schemas.microsoft.com/office/drawing/2014/main" id="{E917E5B1-7993-4930-A2A4-A56A4050D657}"/>
                </a:ext>
              </a:extLst>
            </p:cNvPr>
            <p:cNvSpPr/>
            <p:nvPr/>
          </p:nvSpPr>
          <p:spPr>
            <a:xfrm>
              <a:off x="2015363" y="2316480"/>
              <a:ext cx="1447292" cy="702945"/>
            </a:xfrm>
            <a:custGeom>
              <a:avLst/>
              <a:gdLst/>
              <a:ahLst/>
              <a:cxnLst/>
              <a:rect l="0" t="0" r="0" b="0"/>
              <a:pathLst>
                <a:path w="1447292" h="702945">
                  <a:moveTo>
                    <a:pt x="0" y="0"/>
                  </a:moveTo>
                  <a:lnTo>
                    <a:pt x="1447292" y="0"/>
                  </a:lnTo>
                  <a:lnTo>
                    <a:pt x="1447292" y="702945"/>
                  </a:lnTo>
                  <a:lnTo>
                    <a:pt x="0" y="702945"/>
                  </a:lnTo>
                  <a:lnTo>
                    <a:pt x="0" y="0"/>
                  </a:lnTo>
                </a:path>
              </a:pathLst>
            </a:custGeom>
            <a:ln w="0" cap="flat">
              <a:miter lim="127000"/>
            </a:ln>
          </p:spPr>
          <p:style>
            <a:lnRef idx="0">
              <a:srgbClr val="000000">
                <a:alpha val="0"/>
              </a:srgbClr>
            </a:lnRef>
            <a:fillRef idx="1">
              <a:srgbClr val="CECECE"/>
            </a:fillRef>
            <a:effectRef idx="0">
              <a:scrgbClr r="0" g="0" b="0"/>
            </a:effectRef>
            <a:fontRef idx="none"/>
          </p:style>
          <p:txBody>
            <a:bodyPr/>
            <a:lstStyle/>
            <a:p>
              <a:endParaRPr lang="en-IN"/>
            </a:p>
          </p:txBody>
        </p:sp>
        <p:sp>
          <p:nvSpPr>
            <p:cNvPr id="22" name="Shape 13521">
              <a:extLst>
                <a:ext uri="{FF2B5EF4-FFF2-40B4-BE49-F238E27FC236}">
                  <a16:creationId xmlns:a16="http://schemas.microsoft.com/office/drawing/2014/main" id="{BC3C400A-BF5A-42F5-B5CE-28203131AFE0}"/>
                </a:ext>
              </a:extLst>
            </p:cNvPr>
            <p:cNvSpPr/>
            <p:nvPr/>
          </p:nvSpPr>
          <p:spPr>
            <a:xfrm>
              <a:off x="3462655" y="2316480"/>
              <a:ext cx="1492885" cy="702945"/>
            </a:xfrm>
            <a:custGeom>
              <a:avLst/>
              <a:gdLst/>
              <a:ahLst/>
              <a:cxnLst/>
              <a:rect l="0" t="0" r="0" b="0"/>
              <a:pathLst>
                <a:path w="1492885" h="702945">
                  <a:moveTo>
                    <a:pt x="0" y="0"/>
                  </a:moveTo>
                  <a:lnTo>
                    <a:pt x="1492885" y="0"/>
                  </a:lnTo>
                  <a:lnTo>
                    <a:pt x="1492885" y="702945"/>
                  </a:lnTo>
                  <a:lnTo>
                    <a:pt x="0" y="702945"/>
                  </a:lnTo>
                  <a:lnTo>
                    <a:pt x="0" y="0"/>
                  </a:lnTo>
                </a:path>
              </a:pathLst>
            </a:custGeom>
            <a:ln w="0" cap="flat">
              <a:miter lim="127000"/>
            </a:ln>
          </p:spPr>
          <p:style>
            <a:lnRef idx="0">
              <a:srgbClr val="000000">
                <a:alpha val="0"/>
              </a:srgbClr>
            </a:lnRef>
            <a:fillRef idx="1">
              <a:srgbClr val="CECECE"/>
            </a:fillRef>
            <a:effectRef idx="0">
              <a:scrgbClr r="0" g="0" b="0"/>
            </a:effectRef>
            <a:fontRef idx="none"/>
          </p:style>
          <p:txBody>
            <a:bodyPr/>
            <a:lstStyle/>
            <a:p>
              <a:endParaRPr lang="en-IN"/>
            </a:p>
          </p:txBody>
        </p:sp>
        <p:sp>
          <p:nvSpPr>
            <p:cNvPr id="23" name="Shape 13522">
              <a:extLst>
                <a:ext uri="{FF2B5EF4-FFF2-40B4-BE49-F238E27FC236}">
                  <a16:creationId xmlns:a16="http://schemas.microsoft.com/office/drawing/2014/main" id="{279D974F-B2CA-4B72-B2B3-136F72500967}"/>
                </a:ext>
              </a:extLst>
            </p:cNvPr>
            <p:cNvSpPr/>
            <p:nvPr/>
          </p:nvSpPr>
          <p:spPr>
            <a:xfrm>
              <a:off x="4955540" y="2316480"/>
              <a:ext cx="1649730" cy="702945"/>
            </a:xfrm>
            <a:custGeom>
              <a:avLst/>
              <a:gdLst/>
              <a:ahLst/>
              <a:cxnLst/>
              <a:rect l="0" t="0" r="0" b="0"/>
              <a:pathLst>
                <a:path w="1649730" h="702945">
                  <a:moveTo>
                    <a:pt x="0" y="0"/>
                  </a:moveTo>
                  <a:lnTo>
                    <a:pt x="1649730" y="0"/>
                  </a:lnTo>
                  <a:lnTo>
                    <a:pt x="1649730" y="702945"/>
                  </a:lnTo>
                  <a:lnTo>
                    <a:pt x="0" y="702945"/>
                  </a:lnTo>
                  <a:lnTo>
                    <a:pt x="0" y="0"/>
                  </a:lnTo>
                </a:path>
              </a:pathLst>
            </a:custGeom>
            <a:ln w="0" cap="flat">
              <a:miter lim="127000"/>
            </a:ln>
          </p:spPr>
          <p:style>
            <a:lnRef idx="0">
              <a:srgbClr val="000000">
                <a:alpha val="0"/>
              </a:srgbClr>
            </a:lnRef>
            <a:fillRef idx="1">
              <a:srgbClr val="CECECE"/>
            </a:fillRef>
            <a:effectRef idx="0">
              <a:scrgbClr r="0" g="0" b="0"/>
            </a:effectRef>
            <a:fontRef idx="none"/>
          </p:style>
          <p:txBody>
            <a:bodyPr/>
            <a:lstStyle/>
            <a:p>
              <a:endParaRPr lang="en-IN"/>
            </a:p>
          </p:txBody>
        </p:sp>
        <p:sp>
          <p:nvSpPr>
            <p:cNvPr id="24" name="Shape 2093">
              <a:extLst>
                <a:ext uri="{FF2B5EF4-FFF2-40B4-BE49-F238E27FC236}">
                  <a16:creationId xmlns:a16="http://schemas.microsoft.com/office/drawing/2014/main" id="{76719E27-C8A0-468C-90D7-D9AFCE4EC69B}"/>
                </a:ext>
              </a:extLst>
            </p:cNvPr>
            <p:cNvSpPr/>
            <p:nvPr/>
          </p:nvSpPr>
          <p:spPr>
            <a:xfrm>
              <a:off x="2015363" y="0"/>
              <a:ext cx="0" cy="3025775"/>
            </a:xfrm>
            <a:custGeom>
              <a:avLst/>
              <a:gdLst/>
              <a:ahLst/>
              <a:cxnLst/>
              <a:rect l="0" t="0" r="0" b="0"/>
              <a:pathLst>
                <a:path h="3025775">
                  <a:moveTo>
                    <a:pt x="0" y="0"/>
                  </a:moveTo>
                  <a:lnTo>
                    <a:pt x="0" y="3025775"/>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en-IN"/>
            </a:p>
          </p:txBody>
        </p:sp>
        <p:sp>
          <p:nvSpPr>
            <p:cNvPr id="25" name="Shape 2094">
              <a:extLst>
                <a:ext uri="{FF2B5EF4-FFF2-40B4-BE49-F238E27FC236}">
                  <a16:creationId xmlns:a16="http://schemas.microsoft.com/office/drawing/2014/main" id="{1F7DA49E-6DFF-4CD9-B054-B844EF04BEED}"/>
                </a:ext>
              </a:extLst>
            </p:cNvPr>
            <p:cNvSpPr/>
            <p:nvPr/>
          </p:nvSpPr>
          <p:spPr>
            <a:xfrm>
              <a:off x="3462655" y="0"/>
              <a:ext cx="0" cy="3025775"/>
            </a:xfrm>
            <a:custGeom>
              <a:avLst/>
              <a:gdLst/>
              <a:ahLst/>
              <a:cxnLst/>
              <a:rect l="0" t="0" r="0" b="0"/>
              <a:pathLst>
                <a:path h="3025775">
                  <a:moveTo>
                    <a:pt x="0" y="0"/>
                  </a:moveTo>
                  <a:lnTo>
                    <a:pt x="0" y="3025775"/>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en-IN"/>
            </a:p>
          </p:txBody>
        </p:sp>
        <p:sp>
          <p:nvSpPr>
            <p:cNvPr id="26" name="Shape 2095">
              <a:extLst>
                <a:ext uri="{FF2B5EF4-FFF2-40B4-BE49-F238E27FC236}">
                  <a16:creationId xmlns:a16="http://schemas.microsoft.com/office/drawing/2014/main" id="{4C0E1CF3-12A8-4CB7-8015-6598BD4AF4C7}"/>
                </a:ext>
              </a:extLst>
            </p:cNvPr>
            <p:cNvSpPr/>
            <p:nvPr/>
          </p:nvSpPr>
          <p:spPr>
            <a:xfrm>
              <a:off x="4955540" y="0"/>
              <a:ext cx="0" cy="3025775"/>
            </a:xfrm>
            <a:custGeom>
              <a:avLst/>
              <a:gdLst/>
              <a:ahLst/>
              <a:cxnLst/>
              <a:rect l="0" t="0" r="0" b="0"/>
              <a:pathLst>
                <a:path h="3025775">
                  <a:moveTo>
                    <a:pt x="0" y="0"/>
                  </a:moveTo>
                  <a:lnTo>
                    <a:pt x="0" y="3025775"/>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en-IN"/>
            </a:p>
          </p:txBody>
        </p:sp>
        <p:sp>
          <p:nvSpPr>
            <p:cNvPr id="27" name="Shape 2096">
              <a:extLst>
                <a:ext uri="{FF2B5EF4-FFF2-40B4-BE49-F238E27FC236}">
                  <a16:creationId xmlns:a16="http://schemas.microsoft.com/office/drawing/2014/main" id="{F6C24639-63FF-4C41-A20F-D88408DA55BE}"/>
                </a:ext>
              </a:extLst>
            </p:cNvPr>
            <p:cNvSpPr/>
            <p:nvPr/>
          </p:nvSpPr>
          <p:spPr>
            <a:xfrm>
              <a:off x="0" y="886206"/>
              <a:ext cx="6611620" cy="0"/>
            </a:xfrm>
            <a:custGeom>
              <a:avLst/>
              <a:gdLst/>
              <a:ahLst/>
              <a:cxnLst/>
              <a:rect l="0" t="0" r="0" b="0"/>
              <a:pathLst>
                <a:path w="6611620">
                  <a:moveTo>
                    <a:pt x="0" y="0"/>
                  </a:moveTo>
                  <a:lnTo>
                    <a:pt x="6611620" y="0"/>
                  </a:lnTo>
                </a:path>
              </a:pathLst>
            </a:custGeom>
            <a:ln w="38100" cap="flat">
              <a:round/>
            </a:ln>
          </p:spPr>
          <p:style>
            <a:lnRef idx="1">
              <a:srgbClr val="FFFFFF"/>
            </a:lnRef>
            <a:fillRef idx="0">
              <a:srgbClr val="000000">
                <a:alpha val="0"/>
              </a:srgbClr>
            </a:fillRef>
            <a:effectRef idx="0">
              <a:scrgbClr r="0" g="0" b="0"/>
            </a:effectRef>
            <a:fontRef idx="none"/>
          </p:style>
          <p:txBody>
            <a:bodyPr/>
            <a:lstStyle/>
            <a:p>
              <a:endParaRPr lang="en-IN"/>
            </a:p>
          </p:txBody>
        </p:sp>
        <p:sp>
          <p:nvSpPr>
            <p:cNvPr id="28" name="Shape 2097">
              <a:extLst>
                <a:ext uri="{FF2B5EF4-FFF2-40B4-BE49-F238E27FC236}">
                  <a16:creationId xmlns:a16="http://schemas.microsoft.com/office/drawing/2014/main" id="{41E9D297-76E3-419C-9A11-1957BE93A9E4}"/>
                </a:ext>
              </a:extLst>
            </p:cNvPr>
            <p:cNvSpPr/>
            <p:nvPr/>
          </p:nvSpPr>
          <p:spPr>
            <a:xfrm>
              <a:off x="0" y="1613662"/>
              <a:ext cx="6611620" cy="0"/>
            </a:xfrm>
            <a:custGeom>
              <a:avLst/>
              <a:gdLst/>
              <a:ahLst/>
              <a:cxnLst/>
              <a:rect l="0" t="0" r="0" b="0"/>
              <a:pathLst>
                <a:path w="6611620">
                  <a:moveTo>
                    <a:pt x="0" y="0"/>
                  </a:moveTo>
                  <a:lnTo>
                    <a:pt x="6611620" y="0"/>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en-IN"/>
            </a:p>
          </p:txBody>
        </p:sp>
        <p:sp>
          <p:nvSpPr>
            <p:cNvPr id="29" name="Shape 2098">
              <a:extLst>
                <a:ext uri="{FF2B5EF4-FFF2-40B4-BE49-F238E27FC236}">
                  <a16:creationId xmlns:a16="http://schemas.microsoft.com/office/drawing/2014/main" id="{00A581B8-6D12-42C4-A82E-E45F04444726}"/>
                </a:ext>
              </a:extLst>
            </p:cNvPr>
            <p:cNvSpPr/>
            <p:nvPr/>
          </p:nvSpPr>
          <p:spPr>
            <a:xfrm>
              <a:off x="0" y="2316607"/>
              <a:ext cx="6611620" cy="0"/>
            </a:xfrm>
            <a:custGeom>
              <a:avLst/>
              <a:gdLst/>
              <a:ahLst/>
              <a:cxnLst/>
              <a:rect l="0" t="0" r="0" b="0"/>
              <a:pathLst>
                <a:path w="6611620">
                  <a:moveTo>
                    <a:pt x="0" y="0"/>
                  </a:moveTo>
                  <a:lnTo>
                    <a:pt x="6611620" y="0"/>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en-IN"/>
            </a:p>
          </p:txBody>
        </p:sp>
        <p:sp>
          <p:nvSpPr>
            <p:cNvPr id="30" name="Shape 2099">
              <a:extLst>
                <a:ext uri="{FF2B5EF4-FFF2-40B4-BE49-F238E27FC236}">
                  <a16:creationId xmlns:a16="http://schemas.microsoft.com/office/drawing/2014/main" id="{9393A34F-C14A-4E12-A644-FA2393BD4B25}"/>
                </a:ext>
              </a:extLst>
            </p:cNvPr>
            <p:cNvSpPr/>
            <p:nvPr/>
          </p:nvSpPr>
          <p:spPr>
            <a:xfrm>
              <a:off x="6350" y="0"/>
              <a:ext cx="0" cy="3025775"/>
            </a:xfrm>
            <a:custGeom>
              <a:avLst/>
              <a:gdLst/>
              <a:ahLst/>
              <a:cxnLst/>
              <a:rect l="0" t="0" r="0" b="0"/>
              <a:pathLst>
                <a:path h="3025775">
                  <a:moveTo>
                    <a:pt x="0" y="0"/>
                  </a:moveTo>
                  <a:lnTo>
                    <a:pt x="0" y="3025775"/>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en-IN"/>
            </a:p>
          </p:txBody>
        </p:sp>
        <p:sp>
          <p:nvSpPr>
            <p:cNvPr id="31" name="Shape 2100">
              <a:extLst>
                <a:ext uri="{FF2B5EF4-FFF2-40B4-BE49-F238E27FC236}">
                  <a16:creationId xmlns:a16="http://schemas.microsoft.com/office/drawing/2014/main" id="{60D1C849-172A-475E-85EE-4918A6FBC4D4}"/>
                </a:ext>
              </a:extLst>
            </p:cNvPr>
            <p:cNvSpPr/>
            <p:nvPr/>
          </p:nvSpPr>
          <p:spPr>
            <a:xfrm>
              <a:off x="6605270" y="0"/>
              <a:ext cx="0" cy="3025775"/>
            </a:xfrm>
            <a:custGeom>
              <a:avLst/>
              <a:gdLst/>
              <a:ahLst/>
              <a:cxnLst/>
              <a:rect l="0" t="0" r="0" b="0"/>
              <a:pathLst>
                <a:path h="3025775">
                  <a:moveTo>
                    <a:pt x="0" y="0"/>
                  </a:moveTo>
                  <a:lnTo>
                    <a:pt x="0" y="3025775"/>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en-IN"/>
            </a:p>
          </p:txBody>
        </p:sp>
        <p:sp>
          <p:nvSpPr>
            <p:cNvPr id="32" name="Shape 2101">
              <a:extLst>
                <a:ext uri="{FF2B5EF4-FFF2-40B4-BE49-F238E27FC236}">
                  <a16:creationId xmlns:a16="http://schemas.microsoft.com/office/drawing/2014/main" id="{F797B257-2AEF-4C7A-B103-FAFDFBE8E1E6}"/>
                </a:ext>
              </a:extLst>
            </p:cNvPr>
            <p:cNvSpPr/>
            <p:nvPr/>
          </p:nvSpPr>
          <p:spPr>
            <a:xfrm>
              <a:off x="0" y="6350"/>
              <a:ext cx="6611620" cy="0"/>
            </a:xfrm>
            <a:custGeom>
              <a:avLst/>
              <a:gdLst/>
              <a:ahLst/>
              <a:cxnLst/>
              <a:rect l="0" t="0" r="0" b="0"/>
              <a:pathLst>
                <a:path w="6611620">
                  <a:moveTo>
                    <a:pt x="0" y="0"/>
                  </a:moveTo>
                  <a:lnTo>
                    <a:pt x="6611620" y="0"/>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en-IN"/>
            </a:p>
          </p:txBody>
        </p:sp>
        <p:sp>
          <p:nvSpPr>
            <p:cNvPr id="33" name="Shape 2102">
              <a:extLst>
                <a:ext uri="{FF2B5EF4-FFF2-40B4-BE49-F238E27FC236}">
                  <a16:creationId xmlns:a16="http://schemas.microsoft.com/office/drawing/2014/main" id="{1547F65E-D37D-429A-A881-1EE0624BA6F9}"/>
                </a:ext>
              </a:extLst>
            </p:cNvPr>
            <p:cNvSpPr/>
            <p:nvPr/>
          </p:nvSpPr>
          <p:spPr>
            <a:xfrm>
              <a:off x="0" y="3019425"/>
              <a:ext cx="6611620" cy="0"/>
            </a:xfrm>
            <a:custGeom>
              <a:avLst/>
              <a:gdLst/>
              <a:ahLst/>
              <a:cxnLst/>
              <a:rect l="0" t="0" r="0" b="0"/>
              <a:pathLst>
                <a:path w="6611620">
                  <a:moveTo>
                    <a:pt x="0" y="0"/>
                  </a:moveTo>
                  <a:lnTo>
                    <a:pt x="6611620" y="0"/>
                  </a:lnTo>
                </a:path>
              </a:pathLst>
            </a:custGeom>
            <a:ln w="12700" cap="flat">
              <a:round/>
            </a:ln>
          </p:spPr>
          <p:style>
            <a:lnRef idx="1">
              <a:srgbClr val="FFFFFF"/>
            </a:lnRef>
            <a:fillRef idx="0">
              <a:srgbClr val="000000">
                <a:alpha val="0"/>
              </a:srgbClr>
            </a:fillRef>
            <a:effectRef idx="0">
              <a:scrgbClr r="0" g="0" b="0"/>
            </a:effectRef>
            <a:fontRef idx="none"/>
          </p:style>
          <p:txBody>
            <a:bodyPr/>
            <a:lstStyle/>
            <a:p>
              <a:endParaRPr lang="en-IN"/>
            </a:p>
          </p:txBody>
        </p:sp>
        <p:pic>
          <p:nvPicPr>
            <p:cNvPr id="34" name="Picture 33">
              <a:extLst>
                <a:ext uri="{FF2B5EF4-FFF2-40B4-BE49-F238E27FC236}">
                  <a16:creationId xmlns:a16="http://schemas.microsoft.com/office/drawing/2014/main" id="{C53D20B9-AEDF-4C74-8594-0D4D41CF4D7B}"/>
                </a:ext>
              </a:extLst>
            </p:cNvPr>
            <p:cNvPicPr/>
            <p:nvPr/>
          </p:nvPicPr>
          <p:blipFill>
            <a:blip r:embed="rId2"/>
            <a:stretch>
              <a:fillRect/>
            </a:stretch>
          </p:blipFill>
          <p:spPr>
            <a:xfrm>
              <a:off x="1176782" y="105918"/>
              <a:ext cx="925068" cy="294132"/>
            </a:xfrm>
            <a:prstGeom prst="rect">
              <a:avLst/>
            </a:prstGeom>
          </p:spPr>
        </p:pic>
        <p:sp>
          <p:nvSpPr>
            <p:cNvPr id="35" name="Rectangle 34">
              <a:extLst>
                <a:ext uri="{FF2B5EF4-FFF2-40B4-BE49-F238E27FC236}">
                  <a16:creationId xmlns:a16="http://schemas.microsoft.com/office/drawing/2014/main" id="{79639253-1675-4963-A72F-D67A94C4C4C0}"/>
                </a:ext>
              </a:extLst>
            </p:cNvPr>
            <p:cNvSpPr/>
            <p:nvPr/>
          </p:nvSpPr>
          <p:spPr>
            <a:xfrm>
              <a:off x="1177417" y="165227"/>
              <a:ext cx="924276" cy="294982"/>
            </a:xfrm>
            <a:prstGeom prst="rect">
              <a:avLst/>
            </a:prstGeom>
            <a:ln>
              <a:noFill/>
            </a:ln>
          </p:spPr>
          <p:txBody>
            <a:bodyPr vert="horz" lIns="0" tIns="0" rIns="0" bIns="0" rtlCol="0">
              <a:noAutofit/>
            </a:bodyPr>
            <a:lstStyle/>
            <a:p>
              <a:pPr>
                <a:lnSpc>
                  <a:spcPct val="107000"/>
                </a:lnSpc>
                <a:spcAft>
                  <a:spcPts val="800"/>
                </a:spcAft>
              </a:pPr>
              <a:r>
                <a:rPr lang="en-IN" sz="1800" b="1">
                  <a:solidFill>
                    <a:srgbClr val="FFFFFF"/>
                  </a:solidFill>
                  <a:effectLst/>
                  <a:latin typeface="Century Gothic" panose="020B0502020202020204" pitchFamily="34" charset="0"/>
                  <a:ea typeface="Century Gothic" panose="020B0502020202020204" pitchFamily="34" charset="0"/>
                  <a:cs typeface="Century Gothic" panose="020B0502020202020204" pitchFamily="34" charset="0"/>
                </a:rPr>
                <a:t>Metric</a:t>
              </a:r>
              <a:endParaRPr lang="en-IN" sz="1100">
                <a:solidFill>
                  <a:srgbClr val="000000"/>
                </a:solidFill>
                <a:effectLst/>
                <a:latin typeface="Calibri" panose="020F0502020204030204" pitchFamily="34" charset="0"/>
                <a:ea typeface="Calibri" panose="020F0502020204030204" pitchFamily="34" charset="0"/>
              </a:endParaRPr>
            </a:p>
          </p:txBody>
        </p:sp>
        <p:sp>
          <p:nvSpPr>
            <p:cNvPr id="36" name="Rectangle 35">
              <a:extLst>
                <a:ext uri="{FF2B5EF4-FFF2-40B4-BE49-F238E27FC236}">
                  <a16:creationId xmlns:a16="http://schemas.microsoft.com/office/drawing/2014/main" id="{462BF527-C98E-4F52-A832-79F85C434F00}"/>
                </a:ext>
              </a:extLst>
            </p:cNvPr>
            <p:cNvSpPr/>
            <p:nvPr/>
          </p:nvSpPr>
          <p:spPr>
            <a:xfrm>
              <a:off x="1872361" y="231521"/>
              <a:ext cx="42143"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37" name="Picture 36">
              <a:extLst>
                <a:ext uri="{FF2B5EF4-FFF2-40B4-BE49-F238E27FC236}">
                  <a16:creationId xmlns:a16="http://schemas.microsoft.com/office/drawing/2014/main" id="{979E769E-A29C-4404-9B0F-76634F69D057}"/>
                </a:ext>
              </a:extLst>
            </p:cNvPr>
            <p:cNvPicPr/>
            <p:nvPr/>
          </p:nvPicPr>
          <p:blipFill>
            <a:blip r:embed="rId3"/>
            <a:stretch>
              <a:fillRect/>
            </a:stretch>
          </p:blipFill>
          <p:spPr>
            <a:xfrm>
              <a:off x="97790" y="531114"/>
              <a:ext cx="1303020" cy="295656"/>
            </a:xfrm>
            <a:prstGeom prst="rect">
              <a:avLst/>
            </a:prstGeom>
          </p:spPr>
        </p:pic>
        <p:sp>
          <p:nvSpPr>
            <p:cNvPr id="38" name="Rectangle 37">
              <a:extLst>
                <a:ext uri="{FF2B5EF4-FFF2-40B4-BE49-F238E27FC236}">
                  <a16:creationId xmlns:a16="http://schemas.microsoft.com/office/drawing/2014/main" id="{43AED0B8-CAC0-4DFF-B75C-23F83E08FD70}"/>
                </a:ext>
              </a:extLst>
            </p:cNvPr>
            <p:cNvSpPr/>
            <p:nvPr/>
          </p:nvSpPr>
          <p:spPr>
            <a:xfrm>
              <a:off x="98044" y="590423"/>
              <a:ext cx="1301282" cy="294982"/>
            </a:xfrm>
            <a:prstGeom prst="rect">
              <a:avLst/>
            </a:prstGeom>
            <a:ln>
              <a:noFill/>
            </a:ln>
          </p:spPr>
          <p:txBody>
            <a:bodyPr vert="horz" lIns="0" tIns="0" rIns="0" bIns="0" rtlCol="0">
              <a:noAutofit/>
            </a:bodyPr>
            <a:lstStyle/>
            <a:p>
              <a:pPr>
                <a:lnSpc>
                  <a:spcPct val="107000"/>
                </a:lnSpc>
                <a:spcAft>
                  <a:spcPts val="800"/>
                </a:spcAft>
              </a:pPr>
              <a:r>
                <a:rPr lang="en-IN" sz="1800" b="1">
                  <a:solidFill>
                    <a:srgbClr val="FFFFFF"/>
                  </a:solidFill>
                  <a:effectLst/>
                  <a:latin typeface="Century Gothic" panose="020B0502020202020204" pitchFamily="34" charset="0"/>
                  <a:ea typeface="Century Gothic" panose="020B0502020202020204" pitchFamily="34" charset="0"/>
                  <a:cs typeface="Century Gothic" panose="020B0502020202020204" pitchFamily="34" charset="0"/>
                </a:rPr>
                <a:t>Classifier</a:t>
              </a:r>
              <a:endParaRPr lang="en-IN" sz="1100">
                <a:solidFill>
                  <a:srgbClr val="000000"/>
                </a:solidFill>
                <a:effectLst/>
                <a:latin typeface="Calibri" panose="020F0502020204030204" pitchFamily="34" charset="0"/>
                <a:ea typeface="Calibri" panose="020F0502020204030204" pitchFamily="34" charset="0"/>
              </a:endParaRPr>
            </a:p>
          </p:txBody>
        </p:sp>
        <p:sp>
          <p:nvSpPr>
            <p:cNvPr id="39" name="Rectangle 38">
              <a:extLst>
                <a:ext uri="{FF2B5EF4-FFF2-40B4-BE49-F238E27FC236}">
                  <a16:creationId xmlns:a16="http://schemas.microsoft.com/office/drawing/2014/main" id="{3377FD51-3421-4E2E-AAB1-E31922503D28}"/>
                </a:ext>
              </a:extLst>
            </p:cNvPr>
            <p:cNvSpPr/>
            <p:nvPr/>
          </p:nvSpPr>
          <p:spPr>
            <a:xfrm>
              <a:off x="1076833" y="656717"/>
              <a:ext cx="42143"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40" name="Picture 39">
              <a:extLst>
                <a:ext uri="{FF2B5EF4-FFF2-40B4-BE49-F238E27FC236}">
                  <a16:creationId xmlns:a16="http://schemas.microsoft.com/office/drawing/2014/main" id="{26686EED-7D17-4140-9A0E-F969A43DDC52}"/>
                </a:ext>
              </a:extLst>
            </p:cNvPr>
            <p:cNvPicPr/>
            <p:nvPr/>
          </p:nvPicPr>
          <p:blipFill>
            <a:blip r:embed="rId4"/>
            <a:stretch>
              <a:fillRect/>
            </a:stretch>
          </p:blipFill>
          <p:spPr>
            <a:xfrm>
              <a:off x="2188718" y="105918"/>
              <a:ext cx="1466088" cy="294132"/>
            </a:xfrm>
            <a:prstGeom prst="rect">
              <a:avLst/>
            </a:prstGeom>
          </p:spPr>
        </p:pic>
        <p:sp>
          <p:nvSpPr>
            <p:cNvPr id="41" name="Rectangle 40">
              <a:extLst>
                <a:ext uri="{FF2B5EF4-FFF2-40B4-BE49-F238E27FC236}">
                  <a16:creationId xmlns:a16="http://schemas.microsoft.com/office/drawing/2014/main" id="{ACB13071-7CF3-4810-A66C-574C7057C7EC}"/>
                </a:ext>
              </a:extLst>
            </p:cNvPr>
            <p:cNvSpPr/>
            <p:nvPr/>
          </p:nvSpPr>
          <p:spPr>
            <a:xfrm>
              <a:off x="2189353" y="165227"/>
              <a:ext cx="1465463" cy="294982"/>
            </a:xfrm>
            <a:prstGeom prst="rect">
              <a:avLst/>
            </a:prstGeom>
            <a:ln>
              <a:noFill/>
            </a:ln>
          </p:spPr>
          <p:txBody>
            <a:bodyPr vert="horz" lIns="0" tIns="0" rIns="0" bIns="0" rtlCol="0">
              <a:noAutofit/>
            </a:bodyPr>
            <a:lstStyle/>
            <a:p>
              <a:pPr>
                <a:lnSpc>
                  <a:spcPct val="107000"/>
                </a:lnSpc>
                <a:spcAft>
                  <a:spcPts val="800"/>
                </a:spcAft>
              </a:pPr>
              <a:r>
                <a:rPr lang="en-IN" sz="1800" b="1">
                  <a:solidFill>
                    <a:srgbClr val="FFFFFF"/>
                  </a:solidFill>
                  <a:effectLst/>
                  <a:latin typeface="Century Gothic" panose="020B0502020202020204" pitchFamily="34" charset="0"/>
                  <a:ea typeface="Century Gothic" panose="020B0502020202020204" pitchFamily="34" charset="0"/>
                  <a:cs typeface="Century Gothic" panose="020B0502020202020204" pitchFamily="34" charset="0"/>
                </a:rPr>
                <a:t>Accuracy</a:t>
              </a:r>
              <a:endParaRPr lang="en-IN" sz="1100">
                <a:solidFill>
                  <a:srgbClr val="000000"/>
                </a:solidFill>
                <a:effectLst/>
                <a:latin typeface="Calibri" panose="020F0502020204030204" pitchFamily="34" charset="0"/>
                <a:ea typeface="Calibri" panose="020F0502020204030204" pitchFamily="34" charset="0"/>
              </a:endParaRPr>
            </a:p>
          </p:txBody>
        </p:sp>
        <p:sp>
          <p:nvSpPr>
            <p:cNvPr id="42" name="Rectangle 41">
              <a:extLst>
                <a:ext uri="{FF2B5EF4-FFF2-40B4-BE49-F238E27FC236}">
                  <a16:creationId xmlns:a16="http://schemas.microsoft.com/office/drawing/2014/main" id="{96034AF4-C1AA-4530-9799-BA24E8A6FCF0}"/>
                </a:ext>
              </a:extLst>
            </p:cNvPr>
            <p:cNvSpPr/>
            <p:nvPr/>
          </p:nvSpPr>
          <p:spPr>
            <a:xfrm>
              <a:off x="3291205" y="231521"/>
              <a:ext cx="42143"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43" name="Picture 42">
              <a:extLst>
                <a:ext uri="{FF2B5EF4-FFF2-40B4-BE49-F238E27FC236}">
                  <a16:creationId xmlns:a16="http://schemas.microsoft.com/office/drawing/2014/main" id="{528F860C-B5B1-4F23-915B-DCB8475D7AFC}"/>
                </a:ext>
              </a:extLst>
            </p:cNvPr>
            <p:cNvPicPr/>
            <p:nvPr/>
          </p:nvPicPr>
          <p:blipFill>
            <a:blip r:embed="rId5"/>
            <a:stretch>
              <a:fillRect/>
            </a:stretch>
          </p:blipFill>
          <p:spPr>
            <a:xfrm>
              <a:off x="3677666" y="105918"/>
              <a:ext cx="1415796" cy="294132"/>
            </a:xfrm>
            <a:prstGeom prst="rect">
              <a:avLst/>
            </a:prstGeom>
          </p:spPr>
        </p:pic>
        <p:sp>
          <p:nvSpPr>
            <p:cNvPr id="44" name="Rectangle 43">
              <a:extLst>
                <a:ext uri="{FF2B5EF4-FFF2-40B4-BE49-F238E27FC236}">
                  <a16:creationId xmlns:a16="http://schemas.microsoft.com/office/drawing/2014/main" id="{6639EF84-29B8-4C0E-B65B-D778926017E2}"/>
                </a:ext>
              </a:extLst>
            </p:cNvPr>
            <p:cNvSpPr/>
            <p:nvPr/>
          </p:nvSpPr>
          <p:spPr>
            <a:xfrm>
              <a:off x="3678302" y="165227"/>
              <a:ext cx="1417730" cy="294982"/>
            </a:xfrm>
            <a:prstGeom prst="rect">
              <a:avLst/>
            </a:prstGeom>
            <a:ln>
              <a:noFill/>
            </a:ln>
          </p:spPr>
          <p:txBody>
            <a:bodyPr vert="horz" lIns="0" tIns="0" rIns="0" bIns="0" rtlCol="0">
              <a:noAutofit/>
            </a:bodyPr>
            <a:lstStyle/>
            <a:p>
              <a:pPr>
                <a:lnSpc>
                  <a:spcPct val="107000"/>
                </a:lnSpc>
                <a:spcAft>
                  <a:spcPts val="800"/>
                </a:spcAft>
              </a:pPr>
              <a:r>
                <a:rPr lang="en-IN" sz="1800" b="1">
                  <a:solidFill>
                    <a:srgbClr val="FFFFFF"/>
                  </a:solidFill>
                  <a:effectLst/>
                  <a:latin typeface="Century Gothic" panose="020B0502020202020204" pitchFamily="34" charset="0"/>
                  <a:ea typeface="Century Gothic" panose="020B0502020202020204" pitchFamily="34" charset="0"/>
                  <a:cs typeface="Century Gothic" panose="020B0502020202020204" pitchFamily="34" charset="0"/>
                </a:rPr>
                <a:t>Sensitivity</a:t>
              </a:r>
              <a:endParaRPr lang="en-IN" sz="1100">
                <a:solidFill>
                  <a:srgbClr val="000000"/>
                </a:solidFill>
                <a:effectLst/>
                <a:latin typeface="Calibri" panose="020F0502020204030204" pitchFamily="34" charset="0"/>
                <a:ea typeface="Calibri" panose="020F0502020204030204" pitchFamily="34" charset="0"/>
              </a:endParaRPr>
            </a:p>
          </p:txBody>
        </p:sp>
        <p:sp>
          <p:nvSpPr>
            <p:cNvPr id="45" name="Rectangle 44">
              <a:extLst>
                <a:ext uri="{FF2B5EF4-FFF2-40B4-BE49-F238E27FC236}">
                  <a16:creationId xmlns:a16="http://schemas.microsoft.com/office/drawing/2014/main" id="{DC4AB2CB-BA7E-49A6-86EA-E63820F143DE}"/>
                </a:ext>
              </a:extLst>
            </p:cNvPr>
            <p:cNvSpPr/>
            <p:nvPr/>
          </p:nvSpPr>
          <p:spPr>
            <a:xfrm>
              <a:off x="4743831" y="231521"/>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46" name="Picture 45">
              <a:extLst>
                <a:ext uri="{FF2B5EF4-FFF2-40B4-BE49-F238E27FC236}">
                  <a16:creationId xmlns:a16="http://schemas.microsoft.com/office/drawing/2014/main" id="{AAE53CD6-B0DD-4B0A-B0E2-C6D411B4F3CF}"/>
                </a:ext>
              </a:extLst>
            </p:cNvPr>
            <p:cNvPicPr/>
            <p:nvPr/>
          </p:nvPicPr>
          <p:blipFill>
            <a:blip r:embed="rId6"/>
            <a:stretch>
              <a:fillRect/>
            </a:stretch>
          </p:blipFill>
          <p:spPr>
            <a:xfrm>
              <a:off x="5212334" y="105918"/>
              <a:ext cx="1514856" cy="294132"/>
            </a:xfrm>
            <a:prstGeom prst="rect">
              <a:avLst/>
            </a:prstGeom>
          </p:spPr>
        </p:pic>
        <p:sp>
          <p:nvSpPr>
            <p:cNvPr id="47" name="Rectangle 46">
              <a:extLst>
                <a:ext uri="{FF2B5EF4-FFF2-40B4-BE49-F238E27FC236}">
                  <a16:creationId xmlns:a16="http://schemas.microsoft.com/office/drawing/2014/main" id="{92C68C07-19C1-43EE-BB4D-C8DBAF4A9F5A}"/>
                </a:ext>
              </a:extLst>
            </p:cNvPr>
            <p:cNvSpPr/>
            <p:nvPr/>
          </p:nvSpPr>
          <p:spPr>
            <a:xfrm>
              <a:off x="5213224" y="165227"/>
              <a:ext cx="1514110" cy="294982"/>
            </a:xfrm>
            <a:prstGeom prst="rect">
              <a:avLst/>
            </a:prstGeom>
            <a:ln>
              <a:noFill/>
            </a:ln>
          </p:spPr>
          <p:txBody>
            <a:bodyPr vert="horz" lIns="0" tIns="0" rIns="0" bIns="0" rtlCol="0">
              <a:noAutofit/>
            </a:bodyPr>
            <a:lstStyle/>
            <a:p>
              <a:pPr>
                <a:lnSpc>
                  <a:spcPct val="107000"/>
                </a:lnSpc>
                <a:spcAft>
                  <a:spcPts val="800"/>
                </a:spcAft>
              </a:pPr>
              <a:r>
                <a:rPr lang="en-IN" sz="1800" b="1">
                  <a:solidFill>
                    <a:srgbClr val="FFFFFF"/>
                  </a:solidFill>
                  <a:effectLst/>
                  <a:latin typeface="Century Gothic" panose="020B0502020202020204" pitchFamily="34" charset="0"/>
                  <a:ea typeface="Century Gothic" panose="020B0502020202020204" pitchFamily="34" charset="0"/>
                  <a:cs typeface="Century Gothic" panose="020B0502020202020204" pitchFamily="34" charset="0"/>
                </a:rPr>
                <a:t>Specificity</a:t>
              </a:r>
              <a:endParaRPr lang="en-IN" sz="1100">
                <a:solidFill>
                  <a:srgbClr val="000000"/>
                </a:solidFill>
                <a:effectLst/>
                <a:latin typeface="Calibri" panose="020F0502020204030204" pitchFamily="34" charset="0"/>
                <a:ea typeface="Calibri" panose="020F0502020204030204" pitchFamily="34" charset="0"/>
              </a:endParaRPr>
            </a:p>
          </p:txBody>
        </p:sp>
        <p:sp>
          <p:nvSpPr>
            <p:cNvPr id="48" name="Rectangle 47">
              <a:extLst>
                <a:ext uri="{FF2B5EF4-FFF2-40B4-BE49-F238E27FC236}">
                  <a16:creationId xmlns:a16="http://schemas.microsoft.com/office/drawing/2014/main" id="{09C97D3C-B666-491C-BEE4-6309B972D611}"/>
                </a:ext>
              </a:extLst>
            </p:cNvPr>
            <p:cNvSpPr/>
            <p:nvPr/>
          </p:nvSpPr>
          <p:spPr>
            <a:xfrm>
              <a:off x="6351652" y="231521"/>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49" name="Picture 48">
              <a:extLst>
                <a:ext uri="{FF2B5EF4-FFF2-40B4-BE49-F238E27FC236}">
                  <a16:creationId xmlns:a16="http://schemas.microsoft.com/office/drawing/2014/main" id="{B37AEE6B-2365-4073-B331-78C8AEF01A5E}"/>
                </a:ext>
              </a:extLst>
            </p:cNvPr>
            <p:cNvPicPr/>
            <p:nvPr/>
          </p:nvPicPr>
          <p:blipFill>
            <a:blip r:embed="rId7"/>
            <a:stretch>
              <a:fillRect/>
            </a:stretch>
          </p:blipFill>
          <p:spPr>
            <a:xfrm>
              <a:off x="97790" y="985266"/>
              <a:ext cx="2180844" cy="294132"/>
            </a:xfrm>
            <a:prstGeom prst="rect">
              <a:avLst/>
            </a:prstGeom>
          </p:spPr>
        </p:pic>
        <p:sp>
          <p:nvSpPr>
            <p:cNvPr id="50" name="Rectangle 49">
              <a:extLst>
                <a:ext uri="{FF2B5EF4-FFF2-40B4-BE49-F238E27FC236}">
                  <a16:creationId xmlns:a16="http://schemas.microsoft.com/office/drawing/2014/main" id="{8804EEC1-C539-43C9-9118-57C28709A7F5}"/>
                </a:ext>
              </a:extLst>
            </p:cNvPr>
            <p:cNvSpPr/>
            <p:nvPr/>
          </p:nvSpPr>
          <p:spPr>
            <a:xfrm>
              <a:off x="98044" y="1044346"/>
              <a:ext cx="2183087" cy="295376"/>
            </a:xfrm>
            <a:prstGeom prst="rect">
              <a:avLst/>
            </a:prstGeom>
            <a:ln>
              <a:noFill/>
            </a:ln>
          </p:spPr>
          <p:txBody>
            <a:bodyPr vert="horz" lIns="0" tIns="0" rIns="0" bIns="0" rtlCol="0">
              <a:noAutofit/>
            </a:bodyPr>
            <a:lstStyle/>
            <a:p>
              <a:pPr>
                <a:lnSpc>
                  <a:spcPct val="107000"/>
                </a:lnSpc>
                <a:spcAft>
                  <a:spcPts val="800"/>
                </a:spcAft>
              </a:pPr>
              <a:r>
                <a:rPr lang="en-IN" sz="1800" b="1">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Random Forest</a:t>
              </a:r>
              <a:endParaRPr lang="en-IN" sz="1100">
                <a:solidFill>
                  <a:srgbClr val="000000"/>
                </a:solidFill>
                <a:effectLst/>
                <a:latin typeface="Calibri" panose="020F0502020204030204" pitchFamily="34" charset="0"/>
                <a:ea typeface="Calibri" panose="020F0502020204030204" pitchFamily="34" charset="0"/>
              </a:endParaRPr>
            </a:p>
          </p:txBody>
        </p:sp>
        <p:sp>
          <p:nvSpPr>
            <p:cNvPr id="51" name="Rectangle 50">
              <a:extLst>
                <a:ext uri="{FF2B5EF4-FFF2-40B4-BE49-F238E27FC236}">
                  <a16:creationId xmlns:a16="http://schemas.microsoft.com/office/drawing/2014/main" id="{544F9ABE-AEEE-41E2-A73B-07442CA8B3F9}"/>
                </a:ext>
              </a:extLst>
            </p:cNvPr>
            <p:cNvSpPr/>
            <p:nvPr/>
          </p:nvSpPr>
          <p:spPr>
            <a:xfrm>
              <a:off x="1739773" y="1110640"/>
              <a:ext cx="42235" cy="19035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52" name="Picture 51">
              <a:extLst>
                <a:ext uri="{FF2B5EF4-FFF2-40B4-BE49-F238E27FC236}">
                  <a16:creationId xmlns:a16="http://schemas.microsoft.com/office/drawing/2014/main" id="{0FDA51A7-A148-47A2-8DA7-0B434A597070}"/>
                </a:ext>
              </a:extLst>
            </p:cNvPr>
            <p:cNvPicPr/>
            <p:nvPr/>
          </p:nvPicPr>
          <p:blipFill>
            <a:blip r:embed="rId8"/>
            <a:stretch>
              <a:fillRect/>
            </a:stretch>
          </p:blipFill>
          <p:spPr>
            <a:xfrm>
              <a:off x="2417318" y="985266"/>
              <a:ext cx="595884" cy="294132"/>
            </a:xfrm>
            <a:prstGeom prst="rect">
              <a:avLst/>
            </a:prstGeom>
          </p:spPr>
        </p:pic>
        <p:sp>
          <p:nvSpPr>
            <p:cNvPr id="53" name="Rectangle 52">
              <a:extLst>
                <a:ext uri="{FF2B5EF4-FFF2-40B4-BE49-F238E27FC236}">
                  <a16:creationId xmlns:a16="http://schemas.microsoft.com/office/drawing/2014/main" id="{30791BB8-4515-4563-A2DC-DDDC3D9F130E}"/>
                </a:ext>
              </a:extLst>
            </p:cNvPr>
            <p:cNvSpPr/>
            <p:nvPr/>
          </p:nvSpPr>
          <p:spPr>
            <a:xfrm>
              <a:off x="2417953" y="1044346"/>
              <a:ext cx="596030" cy="295376"/>
            </a:xfrm>
            <a:prstGeom prst="rect">
              <a:avLst/>
            </a:prstGeom>
            <a:ln>
              <a:noFill/>
            </a:ln>
          </p:spPr>
          <p:txBody>
            <a:bodyPr vert="horz" lIns="0" tIns="0" rIns="0" bIns="0" rtlCol="0">
              <a:noAutofit/>
            </a:bodyPr>
            <a:lstStyle/>
            <a:p>
              <a:pPr>
                <a:lnSpc>
                  <a:spcPct val="107000"/>
                </a:lnSpc>
                <a:spcAft>
                  <a:spcPts val="800"/>
                </a:spcAft>
              </a:pPr>
              <a:r>
                <a:rPr lang="en-IN" sz="1800" b="1">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76.5</a:t>
              </a:r>
              <a:endParaRPr lang="en-IN" sz="1100">
                <a:solidFill>
                  <a:srgbClr val="000000"/>
                </a:solidFill>
                <a:effectLst/>
                <a:latin typeface="Calibri" panose="020F0502020204030204" pitchFamily="34" charset="0"/>
                <a:ea typeface="Calibri" panose="020F0502020204030204" pitchFamily="34" charset="0"/>
              </a:endParaRPr>
            </a:p>
          </p:txBody>
        </p:sp>
        <p:sp>
          <p:nvSpPr>
            <p:cNvPr id="54" name="Rectangle 53">
              <a:extLst>
                <a:ext uri="{FF2B5EF4-FFF2-40B4-BE49-F238E27FC236}">
                  <a16:creationId xmlns:a16="http://schemas.microsoft.com/office/drawing/2014/main" id="{5034E893-8606-4AB0-BB28-9DB029873A33}"/>
                </a:ext>
              </a:extLst>
            </p:cNvPr>
            <p:cNvSpPr/>
            <p:nvPr/>
          </p:nvSpPr>
          <p:spPr>
            <a:xfrm>
              <a:off x="2866009" y="1110640"/>
              <a:ext cx="42235" cy="19035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55" name="Picture 54">
              <a:extLst>
                <a:ext uri="{FF2B5EF4-FFF2-40B4-BE49-F238E27FC236}">
                  <a16:creationId xmlns:a16="http://schemas.microsoft.com/office/drawing/2014/main" id="{769FA4A0-969B-45A8-BF4C-0D6A751B8912}"/>
                </a:ext>
              </a:extLst>
            </p:cNvPr>
            <p:cNvPicPr/>
            <p:nvPr/>
          </p:nvPicPr>
          <p:blipFill>
            <a:blip r:embed="rId9"/>
            <a:stretch>
              <a:fillRect/>
            </a:stretch>
          </p:blipFill>
          <p:spPr>
            <a:xfrm>
              <a:off x="2865374" y="985266"/>
              <a:ext cx="262128" cy="294132"/>
            </a:xfrm>
            <a:prstGeom prst="rect">
              <a:avLst/>
            </a:prstGeom>
          </p:spPr>
        </p:pic>
        <p:sp>
          <p:nvSpPr>
            <p:cNvPr id="56" name="Rectangle 55">
              <a:extLst>
                <a:ext uri="{FF2B5EF4-FFF2-40B4-BE49-F238E27FC236}">
                  <a16:creationId xmlns:a16="http://schemas.microsoft.com/office/drawing/2014/main" id="{CBC470C1-DAAF-4CB3-B9B4-9AB82B2B507F}"/>
                </a:ext>
              </a:extLst>
            </p:cNvPr>
            <p:cNvSpPr/>
            <p:nvPr/>
          </p:nvSpPr>
          <p:spPr>
            <a:xfrm>
              <a:off x="2866009" y="1044346"/>
              <a:ext cx="261821" cy="295376"/>
            </a:xfrm>
            <a:prstGeom prst="rect">
              <a:avLst/>
            </a:prstGeom>
            <a:ln>
              <a:noFill/>
            </a:ln>
          </p:spPr>
          <p:txBody>
            <a:bodyPr vert="horz" lIns="0" tIns="0" rIns="0" bIns="0" rtlCol="0">
              <a:noAutofit/>
            </a:bodyPr>
            <a:lstStyle/>
            <a:p>
              <a:pPr>
                <a:lnSpc>
                  <a:spcPct val="107000"/>
                </a:lnSpc>
                <a:spcAft>
                  <a:spcPts val="800"/>
                </a:spcAft>
              </a:pPr>
              <a:r>
                <a:rPr lang="en-IN" sz="1800" b="1">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57" name="Rectangle 56">
              <a:extLst>
                <a:ext uri="{FF2B5EF4-FFF2-40B4-BE49-F238E27FC236}">
                  <a16:creationId xmlns:a16="http://schemas.microsoft.com/office/drawing/2014/main" id="{80277C2C-1B23-49D1-93D2-DB65A22CE073}"/>
                </a:ext>
              </a:extLst>
            </p:cNvPr>
            <p:cNvSpPr/>
            <p:nvPr/>
          </p:nvSpPr>
          <p:spPr>
            <a:xfrm>
              <a:off x="3062605" y="1110640"/>
              <a:ext cx="42235" cy="19035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58" name="Picture 57">
              <a:extLst>
                <a:ext uri="{FF2B5EF4-FFF2-40B4-BE49-F238E27FC236}">
                  <a16:creationId xmlns:a16="http://schemas.microsoft.com/office/drawing/2014/main" id="{9D60503F-140C-41A8-B11E-6343591AA04B}"/>
                </a:ext>
              </a:extLst>
            </p:cNvPr>
            <p:cNvPicPr/>
            <p:nvPr/>
          </p:nvPicPr>
          <p:blipFill>
            <a:blip r:embed="rId8"/>
            <a:stretch>
              <a:fillRect/>
            </a:stretch>
          </p:blipFill>
          <p:spPr>
            <a:xfrm>
              <a:off x="3887978" y="985266"/>
              <a:ext cx="595884" cy="294132"/>
            </a:xfrm>
            <a:prstGeom prst="rect">
              <a:avLst/>
            </a:prstGeom>
          </p:spPr>
        </p:pic>
        <p:sp>
          <p:nvSpPr>
            <p:cNvPr id="59" name="Rectangle 58">
              <a:extLst>
                <a:ext uri="{FF2B5EF4-FFF2-40B4-BE49-F238E27FC236}">
                  <a16:creationId xmlns:a16="http://schemas.microsoft.com/office/drawing/2014/main" id="{9AEFFD17-11D4-4947-87E0-B3888903DA54}"/>
                </a:ext>
              </a:extLst>
            </p:cNvPr>
            <p:cNvSpPr/>
            <p:nvPr/>
          </p:nvSpPr>
          <p:spPr>
            <a:xfrm>
              <a:off x="3888867" y="1044346"/>
              <a:ext cx="596031" cy="295376"/>
            </a:xfrm>
            <a:prstGeom prst="rect">
              <a:avLst/>
            </a:prstGeom>
            <a:ln>
              <a:noFill/>
            </a:ln>
          </p:spPr>
          <p:txBody>
            <a:bodyPr vert="horz" lIns="0" tIns="0" rIns="0" bIns="0" rtlCol="0">
              <a:noAutofit/>
            </a:bodyPr>
            <a:lstStyle/>
            <a:p>
              <a:pPr>
                <a:lnSpc>
                  <a:spcPct val="107000"/>
                </a:lnSpc>
                <a:spcAft>
                  <a:spcPts val="800"/>
                </a:spcAft>
              </a:pPr>
              <a:r>
                <a:rPr lang="en-IN" sz="1800" b="1">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77.2</a:t>
              </a:r>
              <a:endParaRPr lang="en-IN" sz="1100">
                <a:solidFill>
                  <a:srgbClr val="000000"/>
                </a:solidFill>
                <a:effectLst/>
                <a:latin typeface="Calibri" panose="020F0502020204030204" pitchFamily="34" charset="0"/>
                <a:ea typeface="Calibri" panose="020F0502020204030204" pitchFamily="34" charset="0"/>
              </a:endParaRPr>
            </a:p>
          </p:txBody>
        </p:sp>
        <p:sp>
          <p:nvSpPr>
            <p:cNvPr id="60" name="Rectangle 59">
              <a:extLst>
                <a:ext uri="{FF2B5EF4-FFF2-40B4-BE49-F238E27FC236}">
                  <a16:creationId xmlns:a16="http://schemas.microsoft.com/office/drawing/2014/main" id="{530ECA7C-0ADF-4297-AFA3-BD3423795195}"/>
                </a:ext>
              </a:extLst>
            </p:cNvPr>
            <p:cNvSpPr/>
            <p:nvPr/>
          </p:nvSpPr>
          <p:spPr>
            <a:xfrm>
              <a:off x="4336924" y="1110640"/>
              <a:ext cx="42236" cy="19035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61" name="Picture 60">
              <a:extLst>
                <a:ext uri="{FF2B5EF4-FFF2-40B4-BE49-F238E27FC236}">
                  <a16:creationId xmlns:a16="http://schemas.microsoft.com/office/drawing/2014/main" id="{93F1059A-71F9-4F2D-8F9A-3F25A270C545}"/>
                </a:ext>
              </a:extLst>
            </p:cNvPr>
            <p:cNvPicPr/>
            <p:nvPr/>
          </p:nvPicPr>
          <p:blipFill>
            <a:blip r:embed="rId9"/>
            <a:stretch>
              <a:fillRect/>
            </a:stretch>
          </p:blipFill>
          <p:spPr>
            <a:xfrm>
              <a:off x="4334510" y="985266"/>
              <a:ext cx="262128" cy="294132"/>
            </a:xfrm>
            <a:prstGeom prst="rect">
              <a:avLst/>
            </a:prstGeom>
          </p:spPr>
        </p:pic>
        <p:sp>
          <p:nvSpPr>
            <p:cNvPr id="62" name="Rectangle 61">
              <a:extLst>
                <a:ext uri="{FF2B5EF4-FFF2-40B4-BE49-F238E27FC236}">
                  <a16:creationId xmlns:a16="http://schemas.microsoft.com/office/drawing/2014/main" id="{D2B22FB3-249C-483A-AD3F-91B1235A0292}"/>
                </a:ext>
              </a:extLst>
            </p:cNvPr>
            <p:cNvSpPr/>
            <p:nvPr/>
          </p:nvSpPr>
          <p:spPr>
            <a:xfrm>
              <a:off x="4335400" y="1044346"/>
              <a:ext cx="261821" cy="295376"/>
            </a:xfrm>
            <a:prstGeom prst="rect">
              <a:avLst/>
            </a:prstGeom>
            <a:ln>
              <a:noFill/>
            </a:ln>
          </p:spPr>
          <p:txBody>
            <a:bodyPr vert="horz" lIns="0" tIns="0" rIns="0" bIns="0" rtlCol="0">
              <a:noAutofit/>
            </a:bodyPr>
            <a:lstStyle/>
            <a:p>
              <a:pPr>
                <a:lnSpc>
                  <a:spcPct val="107000"/>
                </a:lnSpc>
                <a:spcAft>
                  <a:spcPts val="800"/>
                </a:spcAft>
              </a:pPr>
              <a:r>
                <a:rPr lang="en-IN" sz="1800" b="1">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63" name="Rectangle 62">
              <a:extLst>
                <a:ext uri="{FF2B5EF4-FFF2-40B4-BE49-F238E27FC236}">
                  <a16:creationId xmlns:a16="http://schemas.microsoft.com/office/drawing/2014/main" id="{0074551F-CFD0-463A-BD6F-7FD6AA3C297F}"/>
                </a:ext>
              </a:extLst>
            </p:cNvPr>
            <p:cNvSpPr/>
            <p:nvPr/>
          </p:nvSpPr>
          <p:spPr>
            <a:xfrm>
              <a:off x="4531995" y="1110640"/>
              <a:ext cx="42236" cy="19035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64" name="Picture 63">
              <a:extLst>
                <a:ext uri="{FF2B5EF4-FFF2-40B4-BE49-F238E27FC236}">
                  <a16:creationId xmlns:a16="http://schemas.microsoft.com/office/drawing/2014/main" id="{03DAA235-A92F-489B-BA04-B7EEF0694508}"/>
                </a:ext>
              </a:extLst>
            </p:cNvPr>
            <p:cNvPicPr/>
            <p:nvPr/>
          </p:nvPicPr>
          <p:blipFill>
            <a:blip r:embed="rId8"/>
            <a:stretch>
              <a:fillRect/>
            </a:stretch>
          </p:blipFill>
          <p:spPr>
            <a:xfrm>
              <a:off x="5459222" y="985266"/>
              <a:ext cx="595884" cy="294132"/>
            </a:xfrm>
            <a:prstGeom prst="rect">
              <a:avLst/>
            </a:prstGeom>
          </p:spPr>
        </p:pic>
        <p:sp>
          <p:nvSpPr>
            <p:cNvPr id="65" name="Rectangle 64">
              <a:extLst>
                <a:ext uri="{FF2B5EF4-FFF2-40B4-BE49-F238E27FC236}">
                  <a16:creationId xmlns:a16="http://schemas.microsoft.com/office/drawing/2014/main" id="{38CAA088-C3B3-4079-AFB2-49D1B8694A68}"/>
                </a:ext>
              </a:extLst>
            </p:cNvPr>
            <p:cNvSpPr/>
            <p:nvPr/>
          </p:nvSpPr>
          <p:spPr>
            <a:xfrm>
              <a:off x="5460112" y="1044346"/>
              <a:ext cx="596031" cy="295376"/>
            </a:xfrm>
            <a:prstGeom prst="rect">
              <a:avLst/>
            </a:prstGeom>
            <a:ln>
              <a:noFill/>
            </a:ln>
          </p:spPr>
          <p:txBody>
            <a:bodyPr vert="horz" lIns="0" tIns="0" rIns="0" bIns="0" rtlCol="0">
              <a:noAutofit/>
            </a:bodyPr>
            <a:lstStyle/>
            <a:p>
              <a:pPr>
                <a:lnSpc>
                  <a:spcPct val="107000"/>
                </a:lnSpc>
                <a:spcAft>
                  <a:spcPts val="800"/>
                </a:spcAft>
              </a:pPr>
              <a:r>
                <a:rPr lang="en-IN" sz="1800" b="1">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93.3</a:t>
              </a:r>
              <a:endParaRPr lang="en-IN" sz="1100">
                <a:solidFill>
                  <a:srgbClr val="000000"/>
                </a:solidFill>
                <a:effectLst/>
                <a:latin typeface="Calibri" panose="020F0502020204030204" pitchFamily="34" charset="0"/>
                <a:ea typeface="Calibri" panose="020F0502020204030204" pitchFamily="34" charset="0"/>
              </a:endParaRPr>
            </a:p>
          </p:txBody>
        </p:sp>
        <p:sp>
          <p:nvSpPr>
            <p:cNvPr id="66" name="Rectangle 65">
              <a:extLst>
                <a:ext uri="{FF2B5EF4-FFF2-40B4-BE49-F238E27FC236}">
                  <a16:creationId xmlns:a16="http://schemas.microsoft.com/office/drawing/2014/main" id="{1C2EEE83-8F0A-406B-B44B-436B1851E6A3}"/>
                </a:ext>
              </a:extLst>
            </p:cNvPr>
            <p:cNvSpPr/>
            <p:nvPr/>
          </p:nvSpPr>
          <p:spPr>
            <a:xfrm>
              <a:off x="5908167" y="1110640"/>
              <a:ext cx="42236" cy="19035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67" name="Picture 66">
              <a:extLst>
                <a:ext uri="{FF2B5EF4-FFF2-40B4-BE49-F238E27FC236}">
                  <a16:creationId xmlns:a16="http://schemas.microsoft.com/office/drawing/2014/main" id="{722591CB-AE30-4499-9DEA-82094C1000A6}"/>
                </a:ext>
              </a:extLst>
            </p:cNvPr>
            <p:cNvPicPr/>
            <p:nvPr/>
          </p:nvPicPr>
          <p:blipFill>
            <a:blip r:embed="rId9"/>
            <a:stretch>
              <a:fillRect/>
            </a:stretch>
          </p:blipFill>
          <p:spPr>
            <a:xfrm>
              <a:off x="5907278" y="985266"/>
              <a:ext cx="262128" cy="294132"/>
            </a:xfrm>
            <a:prstGeom prst="rect">
              <a:avLst/>
            </a:prstGeom>
          </p:spPr>
        </p:pic>
        <p:sp>
          <p:nvSpPr>
            <p:cNvPr id="68" name="Rectangle 67">
              <a:extLst>
                <a:ext uri="{FF2B5EF4-FFF2-40B4-BE49-F238E27FC236}">
                  <a16:creationId xmlns:a16="http://schemas.microsoft.com/office/drawing/2014/main" id="{C21F5635-D206-4077-8C4C-58BE7D029EC2}"/>
                </a:ext>
              </a:extLst>
            </p:cNvPr>
            <p:cNvSpPr/>
            <p:nvPr/>
          </p:nvSpPr>
          <p:spPr>
            <a:xfrm>
              <a:off x="5908167" y="1044346"/>
              <a:ext cx="261821" cy="295376"/>
            </a:xfrm>
            <a:prstGeom prst="rect">
              <a:avLst/>
            </a:prstGeom>
            <a:ln>
              <a:noFill/>
            </a:ln>
          </p:spPr>
          <p:txBody>
            <a:bodyPr vert="horz" lIns="0" tIns="0" rIns="0" bIns="0" rtlCol="0">
              <a:noAutofit/>
            </a:bodyPr>
            <a:lstStyle/>
            <a:p>
              <a:pPr>
                <a:lnSpc>
                  <a:spcPct val="107000"/>
                </a:lnSpc>
                <a:spcAft>
                  <a:spcPts val="800"/>
                </a:spcAft>
              </a:pPr>
              <a:r>
                <a:rPr lang="en-IN" sz="1800" b="1">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69" name="Rectangle 68">
              <a:extLst>
                <a:ext uri="{FF2B5EF4-FFF2-40B4-BE49-F238E27FC236}">
                  <a16:creationId xmlns:a16="http://schemas.microsoft.com/office/drawing/2014/main" id="{945C31D5-3924-45E4-A18C-DDE88B264412}"/>
                </a:ext>
              </a:extLst>
            </p:cNvPr>
            <p:cNvSpPr/>
            <p:nvPr/>
          </p:nvSpPr>
          <p:spPr>
            <a:xfrm>
              <a:off x="6104764" y="1110640"/>
              <a:ext cx="42236" cy="190350"/>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70" name="Picture 69">
              <a:extLst>
                <a:ext uri="{FF2B5EF4-FFF2-40B4-BE49-F238E27FC236}">
                  <a16:creationId xmlns:a16="http://schemas.microsoft.com/office/drawing/2014/main" id="{8DFB9313-D2AB-467E-9B1D-0A0D1C7B0E74}"/>
                </a:ext>
              </a:extLst>
            </p:cNvPr>
            <p:cNvPicPr/>
            <p:nvPr/>
          </p:nvPicPr>
          <p:blipFill>
            <a:blip r:embed="rId10"/>
            <a:stretch>
              <a:fillRect/>
            </a:stretch>
          </p:blipFill>
          <p:spPr>
            <a:xfrm>
              <a:off x="97790" y="1713738"/>
              <a:ext cx="643128" cy="294132"/>
            </a:xfrm>
            <a:prstGeom prst="rect">
              <a:avLst/>
            </a:prstGeom>
          </p:spPr>
        </p:pic>
        <p:sp>
          <p:nvSpPr>
            <p:cNvPr id="71" name="Rectangle 70">
              <a:extLst>
                <a:ext uri="{FF2B5EF4-FFF2-40B4-BE49-F238E27FC236}">
                  <a16:creationId xmlns:a16="http://schemas.microsoft.com/office/drawing/2014/main" id="{47635F64-DFED-4EFF-B05F-65B68B8119EB}"/>
                </a:ext>
              </a:extLst>
            </p:cNvPr>
            <p:cNvSpPr/>
            <p:nvPr/>
          </p:nvSpPr>
          <p:spPr>
            <a:xfrm>
              <a:off x="98044" y="1773301"/>
              <a:ext cx="644257" cy="294982"/>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SVM</a:t>
              </a:r>
              <a:endParaRPr lang="en-IN" sz="1100">
                <a:solidFill>
                  <a:srgbClr val="000000"/>
                </a:solidFill>
                <a:effectLst/>
                <a:latin typeface="Calibri" panose="020F0502020204030204" pitchFamily="34" charset="0"/>
                <a:ea typeface="Calibri" panose="020F0502020204030204" pitchFamily="34" charset="0"/>
              </a:endParaRPr>
            </a:p>
          </p:txBody>
        </p:sp>
        <p:sp>
          <p:nvSpPr>
            <p:cNvPr id="72" name="Rectangle 71">
              <a:extLst>
                <a:ext uri="{FF2B5EF4-FFF2-40B4-BE49-F238E27FC236}">
                  <a16:creationId xmlns:a16="http://schemas.microsoft.com/office/drawing/2014/main" id="{E6AFBCD6-D913-4888-9296-4A166009AE68}"/>
                </a:ext>
              </a:extLst>
            </p:cNvPr>
            <p:cNvSpPr/>
            <p:nvPr/>
          </p:nvSpPr>
          <p:spPr>
            <a:xfrm>
              <a:off x="582676" y="1839595"/>
              <a:ext cx="42143"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73" name="Picture 72">
              <a:extLst>
                <a:ext uri="{FF2B5EF4-FFF2-40B4-BE49-F238E27FC236}">
                  <a16:creationId xmlns:a16="http://schemas.microsoft.com/office/drawing/2014/main" id="{2BD882A6-5979-42ED-83A6-CF88A2AAAE86}"/>
                </a:ext>
              </a:extLst>
            </p:cNvPr>
            <p:cNvPicPr/>
            <p:nvPr/>
          </p:nvPicPr>
          <p:blipFill>
            <a:blip r:embed="rId11"/>
            <a:stretch>
              <a:fillRect/>
            </a:stretch>
          </p:blipFill>
          <p:spPr>
            <a:xfrm>
              <a:off x="2431034" y="1713738"/>
              <a:ext cx="585216" cy="294132"/>
            </a:xfrm>
            <a:prstGeom prst="rect">
              <a:avLst/>
            </a:prstGeom>
          </p:spPr>
        </p:pic>
        <p:sp>
          <p:nvSpPr>
            <p:cNvPr id="74" name="Rectangle 73">
              <a:extLst>
                <a:ext uri="{FF2B5EF4-FFF2-40B4-BE49-F238E27FC236}">
                  <a16:creationId xmlns:a16="http://schemas.microsoft.com/office/drawing/2014/main" id="{A3A6AA49-1487-4D69-8882-12D96FD480D7}"/>
                </a:ext>
              </a:extLst>
            </p:cNvPr>
            <p:cNvSpPr/>
            <p:nvPr/>
          </p:nvSpPr>
          <p:spPr>
            <a:xfrm>
              <a:off x="2431669" y="1773301"/>
              <a:ext cx="589530" cy="294982"/>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47.4</a:t>
              </a:r>
              <a:endParaRPr lang="en-IN" sz="1100">
                <a:solidFill>
                  <a:srgbClr val="000000"/>
                </a:solidFill>
                <a:effectLst/>
                <a:latin typeface="Calibri" panose="020F0502020204030204" pitchFamily="34" charset="0"/>
                <a:ea typeface="Calibri" panose="020F0502020204030204" pitchFamily="34" charset="0"/>
              </a:endParaRPr>
            </a:p>
          </p:txBody>
        </p:sp>
        <p:sp>
          <p:nvSpPr>
            <p:cNvPr id="75" name="Rectangle 74">
              <a:extLst>
                <a:ext uri="{FF2B5EF4-FFF2-40B4-BE49-F238E27FC236}">
                  <a16:creationId xmlns:a16="http://schemas.microsoft.com/office/drawing/2014/main" id="{BD6CEFA7-AE67-4376-A8E9-685DDFA97CF7}"/>
                </a:ext>
              </a:extLst>
            </p:cNvPr>
            <p:cNvSpPr/>
            <p:nvPr/>
          </p:nvSpPr>
          <p:spPr>
            <a:xfrm>
              <a:off x="2875153" y="1839595"/>
              <a:ext cx="42143"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76" name="Picture 75">
              <a:extLst>
                <a:ext uri="{FF2B5EF4-FFF2-40B4-BE49-F238E27FC236}">
                  <a16:creationId xmlns:a16="http://schemas.microsoft.com/office/drawing/2014/main" id="{DCA95D9C-A6E8-44A7-B5C1-E183D721B004}"/>
                </a:ext>
              </a:extLst>
            </p:cNvPr>
            <p:cNvPicPr/>
            <p:nvPr/>
          </p:nvPicPr>
          <p:blipFill>
            <a:blip r:embed="rId12"/>
            <a:stretch>
              <a:fillRect/>
            </a:stretch>
          </p:blipFill>
          <p:spPr>
            <a:xfrm>
              <a:off x="2871470" y="1713738"/>
              <a:ext cx="236220" cy="294132"/>
            </a:xfrm>
            <a:prstGeom prst="rect">
              <a:avLst/>
            </a:prstGeom>
          </p:spPr>
        </p:pic>
        <p:sp>
          <p:nvSpPr>
            <p:cNvPr id="77" name="Rectangle 76">
              <a:extLst>
                <a:ext uri="{FF2B5EF4-FFF2-40B4-BE49-F238E27FC236}">
                  <a16:creationId xmlns:a16="http://schemas.microsoft.com/office/drawing/2014/main" id="{FB268ED2-EDD3-4151-95C5-04F0541F46A5}"/>
                </a:ext>
              </a:extLst>
            </p:cNvPr>
            <p:cNvSpPr/>
            <p:nvPr/>
          </p:nvSpPr>
          <p:spPr>
            <a:xfrm>
              <a:off x="2872105" y="1773301"/>
              <a:ext cx="235630" cy="294982"/>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78" name="Rectangle 77">
              <a:extLst>
                <a:ext uri="{FF2B5EF4-FFF2-40B4-BE49-F238E27FC236}">
                  <a16:creationId xmlns:a16="http://schemas.microsoft.com/office/drawing/2014/main" id="{8075735F-EA68-4AF3-991A-DEF4F3FA7444}"/>
                </a:ext>
              </a:extLst>
            </p:cNvPr>
            <p:cNvSpPr/>
            <p:nvPr/>
          </p:nvSpPr>
          <p:spPr>
            <a:xfrm>
              <a:off x="3048889" y="1839595"/>
              <a:ext cx="42143"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79" name="Picture 78">
              <a:extLst>
                <a:ext uri="{FF2B5EF4-FFF2-40B4-BE49-F238E27FC236}">
                  <a16:creationId xmlns:a16="http://schemas.microsoft.com/office/drawing/2014/main" id="{09CE6A52-82E8-43E6-8555-93AAD0821A13}"/>
                </a:ext>
              </a:extLst>
            </p:cNvPr>
            <p:cNvPicPr/>
            <p:nvPr/>
          </p:nvPicPr>
          <p:blipFill>
            <a:blip r:embed="rId11"/>
            <a:stretch>
              <a:fillRect/>
            </a:stretch>
          </p:blipFill>
          <p:spPr>
            <a:xfrm>
              <a:off x="3900170" y="1713738"/>
              <a:ext cx="586740" cy="294132"/>
            </a:xfrm>
            <a:prstGeom prst="rect">
              <a:avLst/>
            </a:prstGeom>
          </p:spPr>
        </p:pic>
        <p:sp>
          <p:nvSpPr>
            <p:cNvPr id="80" name="Rectangle 79">
              <a:extLst>
                <a:ext uri="{FF2B5EF4-FFF2-40B4-BE49-F238E27FC236}">
                  <a16:creationId xmlns:a16="http://schemas.microsoft.com/office/drawing/2014/main" id="{095BF787-9C33-428B-A3C5-80C3F10CCCD7}"/>
                </a:ext>
              </a:extLst>
            </p:cNvPr>
            <p:cNvSpPr/>
            <p:nvPr/>
          </p:nvSpPr>
          <p:spPr>
            <a:xfrm>
              <a:off x="3901059" y="1773301"/>
              <a:ext cx="589529" cy="294982"/>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48.1</a:t>
              </a:r>
              <a:endParaRPr lang="en-IN" sz="1100">
                <a:solidFill>
                  <a:srgbClr val="000000"/>
                </a:solidFill>
                <a:effectLst/>
                <a:latin typeface="Calibri" panose="020F0502020204030204" pitchFamily="34" charset="0"/>
                <a:ea typeface="Calibri" panose="020F0502020204030204" pitchFamily="34" charset="0"/>
              </a:endParaRPr>
            </a:p>
          </p:txBody>
        </p:sp>
        <p:sp>
          <p:nvSpPr>
            <p:cNvPr id="81" name="Rectangle 80">
              <a:extLst>
                <a:ext uri="{FF2B5EF4-FFF2-40B4-BE49-F238E27FC236}">
                  <a16:creationId xmlns:a16="http://schemas.microsoft.com/office/drawing/2014/main" id="{06AB1531-0665-420E-ADE1-714FC15017C8}"/>
                </a:ext>
              </a:extLst>
            </p:cNvPr>
            <p:cNvSpPr/>
            <p:nvPr/>
          </p:nvSpPr>
          <p:spPr>
            <a:xfrm>
              <a:off x="4344543" y="1839595"/>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82" name="Picture 81">
              <a:extLst>
                <a:ext uri="{FF2B5EF4-FFF2-40B4-BE49-F238E27FC236}">
                  <a16:creationId xmlns:a16="http://schemas.microsoft.com/office/drawing/2014/main" id="{4A37F8B7-56CC-487B-9485-BD2E39E6CF8F}"/>
                </a:ext>
              </a:extLst>
            </p:cNvPr>
            <p:cNvPicPr/>
            <p:nvPr/>
          </p:nvPicPr>
          <p:blipFill>
            <a:blip r:embed="rId12"/>
            <a:stretch>
              <a:fillRect/>
            </a:stretch>
          </p:blipFill>
          <p:spPr>
            <a:xfrm>
              <a:off x="4342130" y="1713738"/>
              <a:ext cx="234696" cy="294132"/>
            </a:xfrm>
            <a:prstGeom prst="rect">
              <a:avLst/>
            </a:prstGeom>
          </p:spPr>
        </p:pic>
        <p:sp>
          <p:nvSpPr>
            <p:cNvPr id="83" name="Rectangle 82">
              <a:extLst>
                <a:ext uri="{FF2B5EF4-FFF2-40B4-BE49-F238E27FC236}">
                  <a16:creationId xmlns:a16="http://schemas.microsoft.com/office/drawing/2014/main" id="{A25DE4F1-5B7A-40C8-AC7E-538CF52DD47F}"/>
                </a:ext>
              </a:extLst>
            </p:cNvPr>
            <p:cNvSpPr/>
            <p:nvPr/>
          </p:nvSpPr>
          <p:spPr>
            <a:xfrm>
              <a:off x="4343019" y="1773301"/>
              <a:ext cx="235630" cy="294982"/>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84" name="Rectangle 83">
              <a:extLst>
                <a:ext uri="{FF2B5EF4-FFF2-40B4-BE49-F238E27FC236}">
                  <a16:creationId xmlns:a16="http://schemas.microsoft.com/office/drawing/2014/main" id="{0BD87182-FC90-4DA2-97A6-F061E7135D6D}"/>
                </a:ext>
              </a:extLst>
            </p:cNvPr>
            <p:cNvSpPr/>
            <p:nvPr/>
          </p:nvSpPr>
          <p:spPr>
            <a:xfrm>
              <a:off x="4519803" y="1839595"/>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85" name="Picture 84">
              <a:extLst>
                <a:ext uri="{FF2B5EF4-FFF2-40B4-BE49-F238E27FC236}">
                  <a16:creationId xmlns:a16="http://schemas.microsoft.com/office/drawing/2014/main" id="{D58A7ACA-D63F-4A72-A382-EA5901494AE5}"/>
                </a:ext>
              </a:extLst>
            </p:cNvPr>
            <p:cNvPicPr/>
            <p:nvPr/>
          </p:nvPicPr>
          <p:blipFill>
            <a:blip r:embed="rId11"/>
            <a:stretch>
              <a:fillRect/>
            </a:stretch>
          </p:blipFill>
          <p:spPr>
            <a:xfrm>
              <a:off x="5472939" y="1713738"/>
              <a:ext cx="586740" cy="294132"/>
            </a:xfrm>
            <a:prstGeom prst="rect">
              <a:avLst/>
            </a:prstGeom>
          </p:spPr>
        </p:pic>
        <p:sp>
          <p:nvSpPr>
            <p:cNvPr id="86" name="Rectangle 85">
              <a:extLst>
                <a:ext uri="{FF2B5EF4-FFF2-40B4-BE49-F238E27FC236}">
                  <a16:creationId xmlns:a16="http://schemas.microsoft.com/office/drawing/2014/main" id="{8AB6ABC4-7B76-4B5C-ADAC-3C530424F1D2}"/>
                </a:ext>
              </a:extLst>
            </p:cNvPr>
            <p:cNvSpPr/>
            <p:nvPr/>
          </p:nvSpPr>
          <p:spPr>
            <a:xfrm>
              <a:off x="5473827" y="1773301"/>
              <a:ext cx="589529" cy="294982"/>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61.3</a:t>
              </a:r>
              <a:endParaRPr lang="en-IN" sz="1100">
                <a:solidFill>
                  <a:srgbClr val="000000"/>
                </a:solidFill>
                <a:effectLst/>
                <a:latin typeface="Calibri" panose="020F0502020204030204" pitchFamily="34" charset="0"/>
                <a:ea typeface="Calibri" panose="020F0502020204030204" pitchFamily="34" charset="0"/>
              </a:endParaRPr>
            </a:p>
          </p:txBody>
        </p:sp>
        <p:sp>
          <p:nvSpPr>
            <p:cNvPr id="87" name="Rectangle 86">
              <a:extLst>
                <a:ext uri="{FF2B5EF4-FFF2-40B4-BE49-F238E27FC236}">
                  <a16:creationId xmlns:a16="http://schemas.microsoft.com/office/drawing/2014/main" id="{21DD11E6-8BFE-4FE5-AD0D-009CF271181F}"/>
                </a:ext>
              </a:extLst>
            </p:cNvPr>
            <p:cNvSpPr/>
            <p:nvPr/>
          </p:nvSpPr>
          <p:spPr>
            <a:xfrm>
              <a:off x="5917312" y="1839595"/>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88" name="Picture 87">
              <a:extLst>
                <a:ext uri="{FF2B5EF4-FFF2-40B4-BE49-F238E27FC236}">
                  <a16:creationId xmlns:a16="http://schemas.microsoft.com/office/drawing/2014/main" id="{2A2709A9-8E1A-4351-95E6-F93D35F0A599}"/>
                </a:ext>
              </a:extLst>
            </p:cNvPr>
            <p:cNvPicPr/>
            <p:nvPr/>
          </p:nvPicPr>
          <p:blipFill>
            <a:blip r:embed="rId12"/>
            <a:stretch>
              <a:fillRect/>
            </a:stretch>
          </p:blipFill>
          <p:spPr>
            <a:xfrm>
              <a:off x="5913375" y="1713738"/>
              <a:ext cx="236220" cy="294132"/>
            </a:xfrm>
            <a:prstGeom prst="rect">
              <a:avLst/>
            </a:prstGeom>
          </p:spPr>
        </p:pic>
        <p:sp>
          <p:nvSpPr>
            <p:cNvPr id="89" name="Rectangle 88">
              <a:extLst>
                <a:ext uri="{FF2B5EF4-FFF2-40B4-BE49-F238E27FC236}">
                  <a16:creationId xmlns:a16="http://schemas.microsoft.com/office/drawing/2014/main" id="{77A64222-9847-4E3E-8DA1-308C3EA4649D}"/>
                </a:ext>
              </a:extLst>
            </p:cNvPr>
            <p:cNvSpPr/>
            <p:nvPr/>
          </p:nvSpPr>
          <p:spPr>
            <a:xfrm>
              <a:off x="5914264" y="1773301"/>
              <a:ext cx="235630" cy="294982"/>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90" name="Rectangle 89">
              <a:extLst>
                <a:ext uri="{FF2B5EF4-FFF2-40B4-BE49-F238E27FC236}">
                  <a16:creationId xmlns:a16="http://schemas.microsoft.com/office/drawing/2014/main" id="{9886F5E4-C5C9-41A6-B1F6-060B425EC91A}"/>
                </a:ext>
              </a:extLst>
            </p:cNvPr>
            <p:cNvSpPr/>
            <p:nvPr/>
          </p:nvSpPr>
          <p:spPr>
            <a:xfrm>
              <a:off x="6091047" y="1839595"/>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91" name="Picture 90">
              <a:extLst>
                <a:ext uri="{FF2B5EF4-FFF2-40B4-BE49-F238E27FC236}">
                  <a16:creationId xmlns:a16="http://schemas.microsoft.com/office/drawing/2014/main" id="{A7058BF4-C4B4-457B-989A-1B553680F68A}"/>
                </a:ext>
              </a:extLst>
            </p:cNvPr>
            <p:cNvPicPr/>
            <p:nvPr/>
          </p:nvPicPr>
          <p:blipFill>
            <a:blip r:embed="rId13"/>
            <a:stretch>
              <a:fillRect/>
            </a:stretch>
          </p:blipFill>
          <p:spPr>
            <a:xfrm>
              <a:off x="97790" y="2414778"/>
              <a:ext cx="1804416" cy="295656"/>
            </a:xfrm>
            <a:prstGeom prst="rect">
              <a:avLst/>
            </a:prstGeom>
          </p:spPr>
        </p:pic>
        <p:sp>
          <p:nvSpPr>
            <p:cNvPr id="92" name="Rectangle 91">
              <a:extLst>
                <a:ext uri="{FF2B5EF4-FFF2-40B4-BE49-F238E27FC236}">
                  <a16:creationId xmlns:a16="http://schemas.microsoft.com/office/drawing/2014/main" id="{8D976275-C441-4740-ABE5-41F6F58240DC}"/>
                </a:ext>
              </a:extLst>
            </p:cNvPr>
            <p:cNvSpPr/>
            <p:nvPr/>
          </p:nvSpPr>
          <p:spPr>
            <a:xfrm>
              <a:off x="98044" y="2474113"/>
              <a:ext cx="1805654" cy="295375"/>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Naïve Bayes</a:t>
              </a:r>
              <a:endParaRPr lang="en-IN" sz="1100">
                <a:solidFill>
                  <a:srgbClr val="000000"/>
                </a:solidFill>
                <a:effectLst/>
                <a:latin typeface="Calibri" panose="020F0502020204030204" pitchFamily="34" charset="0"/>
                <a:ea typeface="Calibri" panose="020F0502020204030204" pitchFamily="34" charset="0"/>
              </a:endParaRPr>
            </a:p>
          </p:txBody>
        </p:sp>
        <p:sp>
          <p:nvSpPr>
            <p:cNvPr id="93" name="Rectangle 92">
              <a:extLst>
                <a:ext uri="{FF2B5EF4-FFF2-40B4-BE49-F238E27FC236}">
                  <a16:creationId xmlns:a16="http://schemas.microsoft.com/office/drawing/2014/main" id="{1B491591-C830-48D9-9CE8-9D89034300EC}"/>
                </a:ext>
              </a:extLst>
            </p:cNvPr>
            <p:cNvSpPr/>
            <p:nvPr/>
          </p:nvSpPr>
          <p:spPr>
            <a:xfrm>
              <a:off x="1454785" y="2540635"/>
              <a:ext cx="42143"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94" name="Picture 93">
              <a:extLst>
                <a:ext uri="{FF2B5EF4-FFF2-40B4-BE49-F238E27FC236}">
                  <a16:creationId xmlns:a16="http://schemas.microsoft.com/office/drawing/2014/main" id="{3F42E1FD-A0CF-477A-9D79-B0826FFD52EC}"/>
                </a:ext>
              </a:extLst>
            </p:cNvPr>
            <p:cNvPicPr/>
            <p:nvPr/>
          </p:nvPicPr>
          <p:blipFill>
            <a:blip r:embed="rId14"/>
            <a:stretch>
              <a:fillRect/>
            </a:stretch>
          </p:blipFill>
          <p:spPr>
            <a:xfrm>
              <a:off x="2431034" y="2414778"/>
              <a:ext cx="586740" cy="295656"/>
            </a:xfrm>
            <a:prstGeom prst="rect">
              <a:avLst/>
            </a:prstGeom>
          </p:spPr>
        </p:pic>
        <p:sp>
          <p:nvSpPr>
            <p:cNvPr id="95" name="Rectangle 94">
              <a:extLst>
                <a:ext uri="{FF2B5EF4-FFF2-40B4-BE49-F238E27FC236}">
                  <a16:creationId xmlns:a16="http://schemas.microsoft.com/office/drawing/2014/main" id="{4446DCE4-1E00-4997-BB6A-DE57CDC5A4F6}"/>
                </a:ext>
              </a:extLst>
            </p:cNvPr>
            <p:cNvSpPr/>
            <p:nvPr/>
          </p:nvSpPr>
          <p:spPr>
            <a:xfrm>
              <a:off x="2431669" y="2474113"/>
              <a:ext cx="590316" cy="295375"/>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36.8</a:t>
              </a:r>
              <a:endParaRPr lang="en-IN" sz="1100">
                <a:solidFill>
                  <a:srgbClr val="000000"/>
                </a:solidFill>
                <a:effectLst/>
                <a:latin typeface="Calibri" panose="020F0502020204030204" pitchFamily="34" charset="0"/>
                <a:ea typeface="Calibri" panose="020F0502020204030204" pitchFamily="34" charset="0"/>
              </a:endParaRPr>
            </a:p>
          </p:txBody>
        </p:sp>
        <p:sp>
          <p:nvSpPr>
            <p:cNvPr id="96" name="Rectangle 95">
              <a:extLst>
                <a:ext uri="{FF2B5EF4-FFF2-40B4-BE49-F238E27FC236}">
                  <a16:creationId xmlns:a16="http://schemas.microsoft.com/office/drawing/2014/main" id="{32F2B628-E4B7-4716-A475-0F83C61C7D8B}"/>
                </a:ext>
              </a:extLst>
            </p:cNvPr>
            <p:cNvSpPr/>
            <p:nvPr/>
          </p:nvSpPr>
          <p:spPr>
            <a:xfrm>
              <a:off x="2875153" y="2540635"/>
              <a:ext cx="42143"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97" name="Picture 96">
              <a:extLst>
                <a:ext uri="{FF2B5EF4-FFF2-40B4-BE49-F238E27FC236}">
                  <a16:creationId xmlns:a16="http://schemas.microsoft.com/office/drawing/2014/main" id="{173D9264-5134-4332-8FD8-D2D74952C21D}"/>
                </a:ext>
              </a:extLst>
            </p:cNvPr>
            <p:cNvPicPr/>
            <p:nvPr/>
          </p:nvPicPr>
          <p:blipFill>
            <a:blip r:embed="rId15"/>
            <a:stretch>
              <a:fillRect/>
            </a:stretch>
          </p:blipFill>
          <p:spPr>
            <a:xfrm>
              <a:off x="2871470" y="2414778"/>
              <a:ext cx="236220" cy="295656"/>
            </a:xfrm>
            <a:prstGeom prst="rect">
              <a:avLst/>
            </a:prstGeom>
          </p:spPr>
        </p:pic>
        <p:sp>
          <p:nvSpPr>
            <p:cNvPr id="98" name="Rectangle 97">
              <a:extLst>
                <a:ext uri="{FF2B5EF4-FFF2-40B4-BE49-F238E27FC236}">
                  <a16:creationId xmlns:a16="http://schemas.microsoft.com/office/drawing/2014/main" id="{0DC2D2B2-19C5-4B00-9703-E47D91629174}"/>
                </a:ext>
              </a:extLst>
            </p:cNvPr>
            <p:cNvSpPr/>
            <p:nvPr/>
          </p:nvSpPr>
          <p:spPr>
            <a:xfrm>
              <a:off x="2872105" y="2474113"/>
              <a:ext cx="235944" cy="295375"/>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99" name="Rectangle 98">
              <a:extLst>
                <a:ext uri="{FF2B5EF4-FFF2-40B4-BE49-F238E27FC236}">
                  <a16:creationId xmlns:a16="http://schemas.microsoft.com/office/drawing/2014/main" id="{0569643C-0C47-4C5E-B1B8-8DB322792630}"/>
                </a:ext>
              </a:extLst>
            </p:cNvPr>
            <p:cNvSpPr/>
            <p:nvPr/>
          </p:nvSpPr>
          <p:spPr>
            <a:xfrm>
              <a:off x="3048889" y="2540635"/>
              <a:ext cx="42143"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100" name="Picture 99">
              <a:extLst>
                <a:ext uri="{FF2B5EF4-FFF2-40B4-BE49-F238E27FC236}">
                  <a16:creationId xmlns:a16="http://schemas.microsoft.com/office/drawing/2014/main" id="{BC04E48D-52A9-45D5-82CF-581BDF73C51E}"/>
                </a:ext>
              </a:extLst>
            </p:cNvPr>
            <p:cNvPicPr/>
            <p:nvPr/>
          </p:nvPicPr>
          <p:blipFill>
            <a:blip r:embed="rId14"/>
            <a:stretch>
              <a:fillRect/>
            </a:stretch>
          </p:blipFill>
          <p:spPr>
            <a:xfrm>
              <a:off x="3900170" y="2414778"/>
              <a:ext cx="586740" cy="295656"/>
            </a:xfrm>
            <a:prstGeom prst="rect">
              <a:avLst/>
            </a:prstGeom>
          </p:spPr>
        </p:pic>
        <p:sp>
          <p:nvSpPr>
            <p:cNvPr id="101" name="Rectangle 100">
              <a:extLst>
                <a:ext uri="{FF2B5EF4-FFF2-40B4-BE49-F238E27FC236}">
                  <a16:creationId xmlns:a16="http://schemas.microsoft.com/office/drawing/2014/main" id="{8276BBBA-26EE-4DD1-8AC1-95509537D409}"/>
                </a:ext>
              </a:extLst>
            </p:cNvPr>
            <p:cNvSpPr/>
            <p:nvPr/>
          </p:nvSpPr>
          <p:spPr>
            <a:xfrm>
              <a:off x="3901059" y="2474113"/>
              <a:ext cx="590316" cy="295375"/>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43.0</a:t>
              </a:r>
              <a:endParaRPr lang="en-IN" sz="1100">
                <a:solidFill>
                  <a:srgbClr val="000000"/>
                </a:solidFill>
                <a:effectLst/>
                <a:latin typeface="Calibri" panose="020F0502020204030204" pitchFamily="34" charset="0"/>
                <a:ea typeface="Calibri" panose="020F0502020204030204" pitchFamily="34" charset="0"/>
              </a:endParaRPr>
            </a:p>
          </p:txBody>
        </p:sp>
        <p:sp>
          <p:nvSpPr>
            <p:cNvPr id="102" name="Rectangle 101">
              <a:extLst>
                <a:ext uri="{FF2B5EF4-FFF2-40B4-BE49-F238E27FC236}">
                  <a16:creationId xmlns:a16="http://schemas.microsoft.com/office/drawing/2014/main" id="{58241F2F-C7D6-4049-882D-C43ACC150AD0}"/>
                </a:ext>
              </a:extLst>
            </p:cNvPr>
            <p:cNvSpPr/>
            <p:nvPr/>
          </p:nvSpPr>
          <p:spPr>
            <a:xfrm>
              <a:off x="4344543" y="2540635"/>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103" name="Picture 102">
              <a:extLst>
                <a:ext uri="{FF2B5EF4-FFF2-40B4-BE49-F238E27FC236}">
                  <a16:creationId xmlns:a16="http://schemas.microsoft.com/office/drawing/2014/main" id="{C68AA447-4A64-4342-8DA4-AE5DD845E1BC}"/>
                </a:ext>
              </a:extLst>
            </p:cNvPr>
            <p:cNvPicPr/>
            <p:nvPr/>
          </p:nvPicPr>
          <p:blipFill>
            <a:blip r:embed="rId15"/>
            <a:stretch>
              <a:fillRect/>
            </a:stretch>
          </p:blipFill>
          <p:spPr>
            <a:xfrm>
              <a:off x="4342130" y="2414778"/>
              <a:ext cx="236220" cy="295656"/>
            </a:xfrm>
            <a:prstGeom prst="rect">
              <a:avLst/>
            </a:prstGeom>
          </p:spPr>
        </p:pic>
        <p:sp>
          <p:nvSpPr>
            <p:cNvPr id="104" name="Rectangle 103">
              <a:extLst>
                <a:ext uri="{FF2B5EF4-FFF2-40B4-BE49-F238E27FC236}">
                  <a16:creationId xmlns:a16="http://schemas.microsoft.com/office/drawing/2014/main" id="{51D544BB-2F7B-47D1-983F-C5FEB048B0D6}"/>
                </a:ext>
              </a:extLst>
            </p:cNvPr>
            <p:cNvSpPr/>
            <p:nvPr/>
          </p:nvSpPr>
          <p:spPr>
            <a:xfrm>
              <a:off x="4343019" y="2474113"/>
              <a:ext cx="235944" cy="295375"/>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05" name="Rectangle 104">
              <a:extLst>
                <a:ext uri="{FF2B5EF4-FFF2-40B4-BE49-F238E27FC236}">
                  <a16:creationId xmlns:a16="http://schemas.microsoft.com/office/drawing/2014/main" id="{E961B927-6F4D-4923-AC79-22A630E232ED}"/>
                </a:ext>
              </a:extLst>
            </p:cNvPr>
            <p:cNvSpPr/>
            <p:nvPr/>
          </p:nvSpPr>
          <p:spPr>
            <a:xfrm>
              <a:off x="4519803" y="2540635"/>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106" name="Picture 105">
              <a:extLst>
                <a:ext uri="{FF2B5EF4-FFF2-40B4-BE49-F238E27FC236}">
                  <a16:creationId xmlns:a16="http://schemas.microsoft.com/office/drawing/2014/main" id="{9EE607DE-3986-48DB-B4BD-A8A8BE1DF342}"/>
                </a:ext>
              </a:extLst>
            </p:cNvPr>
            <p:cNvPicPr/>
            <p:nvPr/>
          </p:nvPicPr>
          <p:blipFill>
            <a:blip r:embed="rId14"/>
            <a:stretch>
              <a:fillRect/>
            </a:stretch>
          </p:blipFill>
          <p:spPr>
            <a:xfrm>
              <a:off x="5472939" y="2414778"/>
              <a:ext cx="586740" cy="295656"/>
            </a:xfrm>
            <a:prstGeom prst="rect">
              <a:avLst/>
            </a:prstGeom>
          </p:spPr>
        </p:pic>
        <p:sp>
          <p:nvSpPr>
            <p:cNvPr id="107" name="Rectangle 106">
              <a:extLst>
                <a:ext uri="{FF2B5EF4-FFF2-40B4-BE49-F238E27FC236}">
                  <a16:creationId xmlns:a16="http://schemas.microsoft.com/office/drawing/2014/main" id="{E702D1D3-7BAF-42F8-868F-79693EC4865F}"/>
                </a:ext>
              </a:extLst>
            </p:cNvPr>
            <p:cNvSpPr/>
            <p:nvPr/>
          </p:nvSpPr>
          <p:spPr>
            <a:xfrm>
              <a:off x="5473827" y="2474113"/>
              <a:ext cx="590316" cy="295375"/>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58.1</a:t>
              </a:r>
              <a:endParaRPr lang="en-IN" sz="1100">
                <a:solidFill>
                  <a:srgbClr val="000000"/>
                </a:solidFill>
                <a:effectLst/>
                <a:latin typeface="Calibri" panose="020F0502020204030204" pitchFamily="34" charset="0"/>
                <a:ea typeface="Calibri" panose="020F0502020204030204" pitchFamily="34" charset="0"/>
              </a:endParaRPr>
            </a:p>
          </p:txBody>
        </p:sp>
        <p:sp>
          <p:nvSpPr>
            <p:cNvPr id="108" name="Rectangle 107">
              <a:extLst>
                <a:ext uri="{FF2B5EF4-FFF2-40B4-BE49-F238E27FC236}">
                  <a16:creationId xmlns:a16="http://schemas.microsoft.com/office/drawing/2014/main" id="{23F76159-44BA-4DFB-A136-B92645D4611F}"/>
                </a:ext>
              </a:extLst>
            </p:cNvPr>
            <p:cNvSpPr/>
            <p:nvPr/>
          </p:nvSpPr>
          <p:spPr>
            <a:xfrm>
              <a:off x="5917312" y="2540635"/>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pic>
          <p:nvPicPr>
            <p:cNvPr id="109" name="Picture 108">
              <a:extLst>
                <a:ext uri="{FF2B5EF4-FFF2-40B4-BE49-F238E27FC236}">
                  <a16:creationId xmlns:a16="http://schemas.microsoft.com/office/drawing/2014/main" id="{B94399AD-0256-408E-A79C-AC193D4CE0F1}"/>
                </a:ext>
              </a:extLst>
            </p:cNvPr>
            <p:cNvPicPr/>
            <p:nvPr/>
          </p:nvPicPr>
          <p:blipFill>
            <a:blip r:embed="rId15"/>
            <a:stretch>
              <a:fillRect/>
            </a:stretch>
          </p:blipFill>
          <p:spPr>
            <a:xfrm>
              <a:off x="5913375" y="2414778"/>
              <a:ext cx="236220" cy="295656"/>
            </a:xfrm>
            <a:prstGeom prst="rect">
              <a:avLst/>
            </a:prstGeom>
          </p:spPr>
        </p:pic>
        <p:sp>
          <p:nvSpPr>
            <p:cNvPr id="110" name="Rectangle 109">
              <a:extLst>
                <a:ext uri="{FF2B5EF4-FFF2-40B4-BE49-F238E27FC236}">
                  <a16:creationId xmlns:a16="http://schemas.microsoft.com/office/drawing/2014/main" id="{0E2FED39-D9FC-4F86-899D-B22D0432515F}"/>
                </a:ext>
              </a:extLst>
            </p:cNvPr>
            <p:cNvSpPr/>
            <p:nvPr/>
          </p:nvSpPr>
          <p:spPr>
            <a:xfrm>
              <a:off x="5914264" y="2474113"/>
              <a:ext cx="235944" cy="295375"/>
            </a:xfrm>
            <a:prstGeom prst="rect">
              <a:avLst/>
            </a:prstGeom>
            <a:ln>
              <a:noFill/>
            </a:ln>
          </p:spPr>
          <p:txBody>
            <a:bodyPr vert="horz" lIns="0" tIns="0" rIns="0" bIns="0" rtlCol="0">
              <a:noAutofit/>
            </a:bodyPr>
            <a:lstStyle/>
            <a:p>
              <a:pPr>
                <a:lnSpc>
                  <a:spcPct val="107000"/>
                </a:lnSpc>
                <a:spcAft>
                  <a:spcPts val="800"/>
                </a:spcAft>
              </a:pPr>
              <a:r>
                <a:rPr lang="en-IN" sz="180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a:t>
              </a:r>
              <a:endParaRPr lang="en-IN" sz="1100">
                <a:solidFill>
                  <a:srgbClr val="000000"/>
                </a:solidFill>
                <a:effectLst/>
                <a:latin typeface="Calibri" panose="020F0502020204030204" pitchFamily="34" charset="0"/>
                <a:ea typeface="Calibri" panose="020F0502020204030204" pitchFamily="34" charset="0"/>
              </a:endParaRPr>
            </a:p>
          </p:txBody>
        </p:sp>
        <p:sp>
          <p:nvSpPr>
            <p:cNvPr id="111" name="Rectangle 110">
              <a:extLst>
                <a:ext uri="{FF2B5EF4-FFF2-40B4-BE49-F238E27FC236}">
                  <a16:creationId xmlns:a16="http://schemas.microsoft.com/office/drawing/2014/main" id="{4B8FFE72-C77E-47F7-A541-0A695BC253AC}"/>
                </a:ext>
              </a:extLst>
            </p:cNvPr>
            <p:cNvSpPr/>
            <p:nvPr/>
          </p:nvSpPr>
          <p:spPr>
            <a:xfrm>
              <a:off x="6091047" y="2540635"/>
              <a:ext cx="42144" cy="189937"/>
            </a:xfrm>
            <a:prstGeom prst="rect">
              <a:avLst/>
            </a:prstGeom>
            <a:ln>
              <a:noFill/>
            </a:ln>
          </p:spPr>
          <p:txBody>
            <a:bodyPr vert="horz" lIns="0" tIns="0" rIns="0" bIns="0" rtlCol="0">
              <a:noAutofit/>
            </a:bodyPr>
            <a:lstStyle/>
            <a:p>
              <a:pPr>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p>
          </p:txBody>
        </p:sp>
        <p:sp>
          <p:nvSpPr>
            <p:cNvPr id="112" name="Shape 2207">
              <a:extLst>
                <a:ext uri="{FF2B5EF4-FFF2-40B4-BE49-F238E27FC236}">
                  <a16:creationId xmlns:a16="http://schemas.microsoft.com/office/drawing/2014/main" id="{56A6E033-53B8-40C1-905A-24AB3FC6D023}"/>
                </a:ext>
              </a:extLst>
            </p:cNvPr>
            <p:cNvSpPr/>
            <p:nvPr/>
          </p:nvSpPr>
          <p:spPr>
            <a:xfrm>
              <a:off x="6350" y="6858"/>
              <a:ext cx="1988820" cy="849757"/>
            </a:xfrm>
            <a:custGeom>
              <a:avLst/>
              <a:gdLst/>
              <a:ahLst/>
              <a:cxnLst/>
              <a:rect l="0" t="0" r="0" b="0"/>
              <a:pathLst>
                <a:path w="1988820" h="849757">
                  <a:moveTo>
                    <a:pt x="1988820" y="849757"/>
                  </a:moveTo>
                  <a:lnTo>
                    <a:pt x="0" y="0"/>
                  </a:lnTo>
                </a:path>
              </a:pathLst>
            </a:custGeom>
            <a:ln w="9525" cap="rnd">
              <a:round/>
            </a:ln>
          </p:spPr>
          <p:style>
            <a:lnRef idx="1">
              <a:srgbClr val="FFFFFF"/>
            </a:lnRef>
            <a:fillRef idx="0">
              <a:srgbClr val="000000">
                <a:alpha val="0"/>
              </a:srgbClr>
            </a:fillRef>
            <a:effectRef idx="0">
              <a:scrgbClr r="0" g="0" b="0"/>
            </a:effectRef>
            <a:fontRef idx="none"/>
          </p:style>
          <p:txBody>
            <a:bodyPr/>
            <a:lstStyle/>
            <a:p>
              <a:endParaRPr lang="en-IN"/>
            </a:p>
          </p:txBody>
        </p:sp>
      </p:grpSp>
      <p:sp>
        <p:nvSpPr>
          <p:cNvPr id="113" name="TextBox 112">
            <a:extLst>
              <a:ext uri="{FF2B5EF4-FFF2-40B4-BE49-F238E27FC236}">
                <a16:creationId xmlns:a16="http://schemas.microsoft.com/office/drawing/2014/main" id="{2AA69108-7772-4BA9-A79B-514C1680C3B2}"/>
              </a:ext>
            </a:extLst>
          </p:cNvPr>
          <p:cNvSpPr txBox="1"/>
          <p:nvPr/>
        </p:nvSpPr>
        <p:spPr>
          <a:xfrm>
            <a:off x="749300" y="825500"/>
            <a:ext cx="584200" cy="646331"/>
          </a:xfrm>
          <a:prstGeom prst="rect">
            <a:avLst/>
          </a:prstGeom>
          <a:noFill/>
        </p:spPr>
        <p:txBody>
          <a:bodyPr wrap="square" rtlCol="0">
            <a:spAutoFit/>
          </a:bodyPr>
          <a:lstStyle/>
          <a:p>
            <a:r>
              <a:rPr lang="en-IN" b="1" dirty="0">
                <a:solidFill>
                  <a:schemeClr val="bg1">
                    <a:lumMod val="95000"/>
                  </a:schemeClr>
                </a:solidFill>
              </a:rPr>
              <a:t>21</a:t>
            </a:r>
            <a:endParaRPr lang="en-IN" sz="1800" b="1" dirty="0">
              <a:solidFill>
                <a:schemeClr val="bg1">
                  <a:lumMod val="95000"/>
                </a:schemeClr>
              </a:solidFill>
            </a:endParaRPr>
          </a:p>
          <a:p>
            <a:endParaRPr lang="en-IN" dirty="0"/>
          </a:p>
        </p:txBody>
      </p:sp>
    </p:spTree>
    <p:extLst>
      <p:ext uri="{BB962C8B-B14F-4D97-AF65-F5344CB8AC3E}">
        <p14:creationId xmlns:p14="http://schemas.microsoft.com/office/powerpoint/2010/main" val="2424562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229F0A-4336-44F9-BB73-D9B46B40DA4F}"/>
              </a:ext>
            </a:extLst>
          </p:cNvPr>
          <p:cNvSpPr txBox="1"/>
          <p:nvPr/>
        </p:nvSpPr>
        <p:spPr>
          <a:xfrm>
            <a:off x="1722922" y="606392"/>
            <a:ext cx="9942897" cy="6006003"/>
          </a:xfrm>
          <a:prstGeom prst="rect">
            <a:avLst/>
          </a:prstGeom>
          <a:noFill/>
        </p:spPr>
        <p:txBody>
          <a:bodyPr wrap="square" rtlCol="0">
            <a:spAutoFit/>
          </a:bodyPr>
          <a:lstStyle/>
          <a:p>
            <a:pPr marL="6350" indent="-6350">
              <a:lnSpc>
                <a:spcPct val="110000"/>
              </a:lnSpc>
              <a:spcAft>
                <a:spcPts val="3265"/>
              </a:spcAft>
              <a:tabLst>
                <a:tab pos="300355" algn="ctr"/>
                <a:tab pos="3834765" algn="ctr"/>
              </a:tabLst>
            </a:pPr>
            <a:r>
              <a:rPr lang="en-IN" sz="2400" b="1" kern="0" dirty="0">
                <a:solidFill>
                  <a:srgbClr val="178DBB"/>
                </a:solidFill>
                <a:effectLst/>
                <a:latin typeface="Century Gothic" panose="020B0502020202020204" pitchFamily="34" charset="0"/>
                <a:ea typeface="Century Gothic" panose="020B0502020202020204" pitchFamily="34" charset="0"/>
                <a:cs typeface="Century Gothic" panose="020B0502020202020204" pitchFamily="34" charset="0"/>
              </a:rPr>
              <a:t>Discussions and Conclusion </a:t>
            </a:r>
          </a:p>
          <a:p>
            <a:pPr marL="285750" indent="-285750">
              <a:lnSpc>
                <a:spcPct val="110000"/>
              </a:lnSpc>
              <a:spcAft>
                <a:spcPts val="3265"/>
              </a:spcAft>
              <a:buFont typeface="Wingdings" panose="05000000000000000000" pitchFamily="2" charset="2"/>
              <a:buChar char="q"/>
              <a:tabLst>
                <a:tab pos="300355" algn="ctr"/>
                <a:tab pos="3834765" algn="ctr"/>
              </a:tabLst>
            </a:pPr>
            <a:r>
              <a:rPr lang="en-IN" sz="2400" i="1" u="none" strike="noStrike"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Accuracy comparison is done to get the best model.</a:t>
            </a:r>
            <a:r>
              <a:rPr lang="en-IN" sz="2400" i="1" u="none" strike="noStrike" baseline="-25000" dirty="0">
                <a:solidFill>
                  <a:srgbClr val="000000"/>
                </a:solidFill>
                <a:effectLst/>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rPr>
              <a:t> </a:t>
            </a:r>
            <a:endParaRPr lang="en-IN" sz="2400" i="1" u="none" strike="noStrike" dirty="0">
              <a:solidFill>
                <a:srgbClr val="000000"/>
              </a:solidFill>
              <a:effectLst/>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endParaRPr>
          </a:p>
          <a:p>
            <a:pPr marL="285750" marR="232410" lvl="0" indent="-285750" fontAlgn="base">
              <a:lnSpc>
                <a:spcPct val="110000"/>
              </a:lnSpc>
              <a:spcAft>
                <a:spcPts val="3595"/>
              </a:spcAft>
              <a:buClr>
                <a:srgbClr val="353535"/>
              </a:buClr>
              <a:buSzPts val="2000"/>
              <a:buFont typeface="Wingdings" panose="05000000000000000000" pitchFamily="2" charset="2"/>
              <a:buChar char="q"/>
            </a:pPr>
            <a:r>
              <a:rPr lang="en-IN" sz="2400" i="1" u="none" strike="noStrike"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Random Forest classifier shows the best metrics.</a:t>
            </a:r>
            <a:r>
              <a:rPr lang="en-IN" sz="2400" i="1" u="none" strike="noStrike" baseline="-25000" dirty="0">
                <a:solidFill>
                  <a:srgbClr val="000000"/>
                </a:solidFill>
                <a:effectLst/>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rPr>
              <a:t> </a:t>
            </a:r>
            <a:endParaRPr lang="en-IN" sz="2400" i="1" u="none" strike="noStrike" dirty="0">
              <a:solidFill>
                <a:srgbClr val="000000"/>
              </a:solidFill>
              <a:effectLst/>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endParaRPr>
          </a:p>
          <a:p>
            <a:pPr marL="285750" marR="232410" lvl="0" indent="-285750" fontAlgn="base">
              <a:lnSpc>
                <a:spcPct val="110000"/>
              </a:lnSpc>
              <a:spcAft>
                <a:spcPts val="3820"/>
              </a:spcAft>
              <a:buClr>
                <a:srgbClr val="353535"/>
              </a:buClr>
              <a:buSzPts val="2000"/>
              <a:buFont typeface="Wingdings" panose="05000000000000000000" pitchFamily="2" charset="2"/>
              <a:buChar char="q"/>
            </a:pPr>
            <a:r>
              <a:rPr lang="en-IN" sz="2400" i="1" u="none" strike="noStrike"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Almost in 73.5% case, the model correctly classifies the level of DR.</a:t>
            </a:r>
            <a:r>
              <a:rPr lang="en-IN" sz="2400" i="1" u="none" strike="noStrike" baseline="-25000" dirty="0">
                <a:solidFill>
                  <a:srgbClr val="000000"/>
                </a:solidFill>
                <a:effectLst/>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rPr>
              <a:t> </a:t>
            </a:r>
            <a:endParaRPr lang="en-IN" sz="2400" i="1" u="none" strike="noStrike" dirty="0">
              <a:solidFill>
                <a:srgbClr val="000000"/>
              </a:solidFill>
              <a:effectLst/>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endParaRPr>
          </a:p>
          <a:p>
            <a:pPr marL="285750" marR="232410" lvl="0" indent="-285750" fontAlgn="base">
              <a:lnSpc>
                <a:spcPct val="219000"/>
              </a:lnSpc>
              <a:spcAft>
                <a:spcPts val="1475"/>
              </a:spcAft>
              <a:buClr>
                <a:srgbClr val="353535"/>
              </a:buClr>
              <a:buSzPts val="2000"/>
              <a:buFont typeface="Wingdings" panose="05000000000000000000" pitchFamily="2" charset="2"/>
              <a:buChar char="q"/>
            </a:pPr>
            <a:r>
              <a:rPr lang="en-IN" sz="2400" i="1" u="none" strike="noStrike"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Finally the </a:t>
            </a:r>
            <a:r>
              <a:rPr lang="en-IN" sz="2400" i="1" u="none" strike="noStrike" dirty="0">
                <a:solidFill>
                  <a:srgbClr val="0D0D0D"/>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performance can be further increased with more diverse data and better features in future.</a:t>
            </a:r>
            <a:r>
              <a:rPr lang="en-IN" sz="2400" i="1" u="none" strike="noStrike" baseline="-25000" dirty="0">
                <a:solidFill>
                  <a:srgbClr val="000000"/>
                </a:solidFill>
                <a:effectLst/>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rPr>
              <a:t> </a:t>
            </a:r>
            <a:endParaRPr lang="en-IN" sz="2400" i="1" u="none" strike="noStrike" dirty="0">
              <a:solidFill>
                <a:srgbClr val="000000"/>
              </a:solidFill>
              <a:effectLst/>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endParaRPr>
          </a:p>
          <a:p>
            <a:endParaRPr lang="en-IN" dirty="0"/>
          </a:p>
        </p:txBody>
      </p:sp>
      <p:sp>
        <p:nvSpPr>
          <p:cNvPr id="5" name="TextBox 4">
            <a:extLst>
              <a:ext uri="{FF2B5EF4-FFF2-40B4-BE49-F238E27FC236}">
                <a16:creationId xmlns:a16="http://schemas.microsoft.com/office/drawing/2014/main" id="{BFA0FD9D-FEB0-4283-B549-A99A704E9D6B}"/>
              </a:ext>
            </a:extLst>
          </p:cNvPr>
          <p:cNvSpPr txBox="1"/>
          <p:nvPr/>
        </p:nvSpPr>
        <p:spPr>
          <a:xfrm>
            <a:off x="787400" y="914400"/>
            <a:ext cx="495300" cy="646331"/>
          </a:xfrm>
          <a:prstGeom prst="rect">
            <a:avLst/>
          </a:prstGeom>
          <a:noFill/>
        </p:spPr>
        <p:txBody>
          <a:bodyPr wrap="square" rtlCol="0">
            <a:spAutoFit/>
          </a:bodyPr>
          <a:lstStyle/>
          <a:p>
            <a:r>
              <a:rPr lang="en-IN" b="1" dirty="0">
                <a:solidFill>
                  <a:schemeClr val="bg1">
                    <a:lumMod val="95000"/>
                  </a:schemeClr>
                </a:solidFill>
              </a:rPr>
              <a:t>22</a:t>
            </a:r>
            <a:endParaRPr lang="en-IN" sz="1800" b="1" dirty="0">
              <a:solidFill>
                <a:schemeClr val="bg1">
                  <a:lumMod val="95000"/>
                </a:schemeClr>
              </a:solidFill>
            </a:endParaRPr>
          </a:p>
          <a:p>
            <a:endParaRPr lang="en-IN" dirty="0"/>
          </a:p>
        </p:txBody>
      </p:sp>
    </p:spTree>
    <p:extLst>
      <p:ext uri="{BB962C8B-B14F-4D97-AF65-F5344CB8AC3E}">
        <p14:creationId xmlns:p14="http://schemas.microsoft.com/office/powerpoint/2010/main" val="1211642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3BEFCC-CE81-4B84-A53D-828AEE2D47DC}"/>
              </a:ext>
            </a:extLst>
          </p:cNvPr>
          <p:cNvSpPr txBox="1"/>
          <p:nvPr/>
        </p:nvSpPr>
        <p:spPr>
          <a:xfrm>
            <a:off x="1453415" y="1087655"/>
            <a:ext cx="10202780" cy="5675656"/>
          </a:xfrm>
          <a:prstGeom prst="rect">
            <a:avLst/>
          </a:prstGeom>
          <a:noFill/>
        </p:spPr>
        <p:txBody>
          <a:bodyPr wrap="square" rtlCol="0">
            <a:spAutoFit/>
          </a:bodyPr>
          <a:lstStyle/>
          <a:p>
            <a:pPr marL="922655" indent="-6350">
              <a:lnSpc>
                <a:spcPct val="110000"/>
              </a:lnSpc>
            </a:pPr>
            <a:r>
              <a:rPr lang="en-IN" sz="1800" b="1" kern="0" dirty="0">
                <a:solidFill>
                  <a:srgbClr val="178DBB"/>
                </a:solidFill>
                <a:effectLst/>
                <a:latin typeface="Century Gothic" panose="020B0502020202020204" pitchFamily="34" charset="0"/>
                <a:ea typeface="Century Gothic" panose="020B0502020202020204" pitchFamily="34" charset="0"/>
                <a:cs typeface="Century Gothic" panose="020B0502020202020204" pitchFamily="34" charset="0"/>
              </a:rPr>
              <a:t> </a:t>
            </a:r>
          </a:p>
          <a:p>
            <a:pPr marL="342900" lvl="0" indent="-342900" algn="just" fontAlgn="base">
              <a:lnSpc>
                <a:spcPct val="110000"/>
              </a:lnSpc>
              <a:spcAft>
                <a:spcPts val="1160"/>
              </a:spcAft>
              <a:buClr>
                <a:srgbClr val="000000"/>
              </a:buClr>
              <a:buSzPts val="1200"/>
              <a:buFont typeface="Wingdings" panose="05000000000000000000" pitchFamily="2" charset="2"/>
              <a:buChar char="Ø"/>
            </a:pPr>
            <a:r>
              <a:rPr lang="en-IN" sz="2400" i="1" u="none" strike="noStrike" dirty="0" err="1">
                <a:solidFill>
                  <a:srgbClr val="000000"/>
                </a:solidFill>
                <a:effectLst/>
                <a:uFill>
                  <a:solidFill>
                    <a:srgbClr val="000000"/>
                  </a:solidFill>
                </a:uFill>
                <a:latin typeface="Sitka Display" pitchFamily="2" charset="0"/>
                <a:ea typeface="Times New Roman" panose="02020603050405020304" pitchFamily="18" charset="0"/>
                <a:cs typeface="Times New Roman" panose="02020603050405020304" pitchFamily="18" charset="0"/>
              </a:rPr>
              <a:t>Akara</a:t>
            </a:r>
            <a:r>
              <a:rPr lang="en-IN" sz="2400" i="1" u="none" strike="noStrike" dirty="0">
                <a:solidFill>
                  <a:srgbClr val="000000"/>
                </a:solidFill>
                <a:effectLst/>
                <a:uFill>
                  <a:solidFill>
                    <a:srgbClr val="000000"/>
                  </a:solidFill>
                </a:uFill>
                <a:latin typeface="Sitka Display" pitchFamily="2" charset="0"/>
                <a:ea typeface="Times New Roman" panose="02020603050405020304" pitchFamily="18" charset="0"/>
                <a:cs typeface="Times New Roman" panose="02020603050405020304" pitchFamily="18" charset="0"/>
              </a:rPr>
              <a:t> </a:t>
            </a:r>
            <a:r>
              <a:rPr lang="en-IN" sz="2400" i="1" u="none" strike="noStrike" dirty="0" err="1">
                <a:solidFill>
                  <a:srgbClr val="000000"/>
                </a:solidFill>
                <a:effectLst/>
                <a:uFill>
                  <a:solidFill>
                    <a:srgbClr val="000000"/>
                  </a:solidFill>
                </a:uFill>
                <a:latin typeface="Sitka Display" pitchFamily="2" charset="0"/>
                <a:ea typeface="Times New Roman" panose="02020603050405020304" pitchFamily="18" charset="0"/>
                <a:cs typeface="Times New Roman" panose="02020603050405020304" pitchFamily="18" charset="0"/>
              </a:rPr>
              <a:t>Sopharak</a:t>
            </a:r>
            <a:r>
              <a:rPr lang="en-IN" sz="2400" i="1" u="none" strike="noStrike" dirty="0">
                <a:solidFill>
                  <a:srgbClr val="000000"/>
                </a:solidFill>
                <a:effectLst/>
                <a:uFill>
                  <a:solidFill>
                    <a:srgbClr val="000000"/>
                  </a:solidFill>
                </a:uFill>
                <a:latin typeface="Sitka Display" pitchFamily="2" charset="0"/>
                <a:ea typeface="Times New Roman" panose="02020603050405020304" pitchFamily="18" charset="0"/>
                <a:cs typeface="Times New Roman" panose="02020603050405020304" pitchFamily="18" charset="0"/>
              </a:rPr>
              <a:t>, Matthew N. Dailey, </a:t>
            </a:r>
            <a:r>
              <a:rPr lang="en-IN" sz="2400" i="1" u="none" strike="noStrike" dirty="0" err="1">
                <a:solidFill>
                  <a:srgbClr val="000000"/>
                </a:solidFill>
                <a:effectLst/>
                <a:uFill>
                  <a:solidFill>
                    <a:srgbClr val="000000"/>
                  </a:solidFill>
                </a:uFill>
                <a:latin typeface="Sitka Display" pitchFamily="2" charset="0"/>
                <a:ea typeface="Times New Roman" panose="02020603050405020304" pitchFamily="18" charset="0"/>
                <a:cs typeface="Times New Roman" panose="02020603050405020304" pitchFamily="18" charset="0"/>
              </a:rPr>
              <a:t>Bunyarit</a:t>
            </a:r>
            <a:r>
              <a:rPr lang="en-IN" sz="2400" i="1" u="none" strike="noStrike" dirty="0">
                <a:solidFill>
                  <a:srgbClr val="000000"/>
                </a:solidFill>
                <a:effectLst/>
                <a:uFill>
                  <a:solidFill>
                    <a:srgbClr val="000000"/>
                  </a:solidFill>
                </a:uFill>
                <a:latin typeface="Sitka Display" pitchFamily="2" charset="0"/>
                <a:ea typeface="Times New Roman" panose="02020603050405020304" pitchFamily="18" charset="0"/>
                <a:cs typeface="Times New Roman" panose="02020603050405020304" pitchFamily="18" charset="0"/>
              </a:rPr>
              <a:t> </a:t>
            </a:r>
            <a:r>
              <a:rPr lang="en-IN" sz="2400" i="1" u="none" strike="noStrike" dirty="0" err="1">
                <a:solidFill>
                  <a:srgbClr val="000000"/>
                </a:solidFill>
                <a:effectLst/>
                <a:uFill>
                  <a:solidFill>
                    <a:srgbClr val="000000"/>
                  </a:solidFill>
                </a:uFill>
                <a:latin typeface="Sitka Display" pitchFamily="2" charset="0"/>
                <a:ea typeface="Times New Roman" panose="02020603050405020304" pitchFamily="18" charset="0"/>
                <a:cs typeface="Times New Roman" panose="02020603050405020304" pitchFamily="18" charset="0"/>
              </a:rPr>
              <a:t>Uyyanonvara</a:t>
            </a:r>
            <a:r>
              <a:rPr lang="en-IN" sz="2400" i="1" u="none" strike="noStrike" dirty="0">
                <a:solidFill>
                  <a:srgbClr val="000000"/>
                </a:solidFill>
                <a:effectLst/>
                <a:uFill>
                  <a:solidFill>
                    <a:srgbClr val="000000"/>
                  </a:solidFill>
                </a:uFill>
                <a:latin typeface="Sitka Display" pitchFamily="2" charset="0"/>
                <a:ea typeface="Times New Roman" panose="02020603050405020304" pitchFamily="18" charset="0"/>
                <a:cs typeface="Times New Roman" panose="02020603050405020304" pitchFamily="18" charset="0"/>
              </a:rPr>
              <a:t>, Sarah Barman, Tom Williamson, </a:t>
            </a:r>
            <a:r>
              <a:rPr lang="en-IN" sz="2400" i="1" u="none" strike="noStrike" dirty="0" err="1">
                <a:solidFill>
                  <a:srgbClr val="000000"/>
                </a:solidFill>
                <a:effectLst/>
                <a:uFill>
                  <a:solidFill>
                    <a:srgbClr val="000000"/>
                  </a:solidFill>
                </a:uFill>
                <a:latin typeface="Sitka Display" pitchFamily="2" charset="0"/>
                <a:ea typeface="Times New Roman" panose="02020603050405020304" pitchFamily="18" charset="0"/>
                <a:cs typeface="Times New Roman" panose="02020603050405020304" pitchFamily="18" charset="0"/>
              </a:rPr>
              <a:t>Khine</a:t>
            </a:r>
            <a:r>
              <a:rPr lang="en-IN" sz="2400" i="1" u="none" strike="noStrike" dirty="0">
                <a:solidFill>
                  <a:srgbClr val="000000"/>
                </a:solidFill>
                <a:effectLst/>
                <a:uFill>
                  <a:solidFill>
                    <a:srgbClr val="000000"/>
                  </a:solidFill>
                </a:uFill>
                <a:latin typeface="Sitka Display" pitchFamily="2" charset="0"/>
                <a:ea typeface="Times New Roman" panose="02020603050405020304" pitchFamily="18" charset="0"/>
                <a:cs typeface="Times New Roman" panose="02020603050405020304" pitchFamily="18" charset="0"/>
              </a:rPr>
              <a:t> </a:t>
            </a:r>
            <a:r>
              <a:rPr lang="en-IN" sz="2400" i="1" u="none" strike="noStrike" dirty="0" err="1">
                <a:solidFill>
                  <a:srgbClr val="000000"/>
                </a:solidFill>
                <a:effectLst/>
                <a:uFill>
                  <a:solidFill>
                    <a:srgbClr val="000000"/>
                  </a:solidFill>
                </a:uFill>
                <a:latin typeface="Sitka Display" pitchFamily="2" charset="0"/>
                <a:ea typeface="Times New Roman" panose="02020603050405020304" pitchFamily="18" charset="0"/>
                <a:cs typeface="Times New Roman" panose="02020603050405020304" pitchFamily="18" charset="0"/>
              </a:rPr>
              <a:t>Thet</a:t>
            </a:r>
            <a:r>
              <a:rPr lang="en-IN" sz="2400" i="1" u="none" strike="noStrike" dirty="0">
                <a:solidFill>
                  <a:srgbClr val="000000"/>
                </a:solidFill>
                <a:effectLst/>
                <a:uFill>
                  <a:solidFill>
                    <a:srgbClr val="000000"/>
                  </a:solidFill>
                </a:uFill>
                <a:latin typeface="Sitka Display" pitchFamily="2" charset="0"/>
                <a:ea typeface="Times New Roman" panose="02020603050405020304" pitchFamily="18" charset="0"/>
                <a:cs typeface="Times New Roman" panose="02020603050405020304" pitchFamily="18" charset="0"/>
              </a:rPr>
              <a:t> </a:t>
            </a:r>
            <a:r>
              <a:rPr lang="en-IN" sz="2400" i="1" u="none" strike="noStrike" dirty="0" err="1">
                <a:solidFill>
                  <a:srgbClr val="000000"/>
                </a:solidFill>
                <a:effectLst/>
                <a:uFill>
                  <a:solidFill>
                    <a:srgbClr val="000000"/>
                  </a:solidFill>
                </a:uFill>
                <a:latin typeface="Sitka Display" pitchFamily="2" charset="0"/>
                <a:ea typeface="Times New Roman" panose="02020603050405020304" pitchFamily="18" charset="0"/>
                <a:cs typeface="Times New Roman" panose="02020603050405020304" pitchFamily="18" charset="0"/>
              </a:rPr>
              <a:t>Nwe</a:t>
            </a:r>
            <a:r>
              <a:rPr lang="en-IN" sz="2400" i="1" u="none" strike="noStrike" dirty="0">
                <a:solidFill>
                  <a:srgbClr val="000000"/>
                </a:solidFill>
                <a:effectLst/>
                <a:uFill>
                  <a:solidFill>
                    <a:srgbClr val="000000"/>
                  </a:solidFill>
                </a:uFill>
                <a:latin typeface="Sitka Display" pitchFamily="2" charset="0"/>
                <a:ea typeface="Times New Roman" panose="02020603050405020304" pitchFamily="18" charset="0"/>
                <a:cs typeface="Times New Roman" panose="02020603050405020304" pitchFamily="18" charset="0"/>
              </a:rPr>
              <a:t>&amp; Yin Aye Moe (2010).“Machine learning approach to automatic exudate detection in retinal images from diabetic </a:t>
            </a:r>
            <a:r>
              <a:rPr lang="en-IN" sz="2400" i="1" u="none" strike="noStrike" dirty="0" err="1">
                <a:solidFill>
                  <a:srgbClr val="000000"/>
                </a:solidFill>
                <a:effectLst/>
                <a:uFill>
                  <a:solidFill>
                    <a:srgbClr val="000000"/>
                  </a:solidFill>
                </a:uFill>
                <a:latin typeface="Sitka Display" pitchFamily="2" charset="0"/>
                <a:ea typeface="Times New Roman" panose="02020603050405020304" pitchFamily="18" charset="0"/>
                <a:cs typeface="Times New Roman" panose="02020603050405020304" pitchFamily="18" charset="0"/>
              </a:rPr>
              <a:t>patients.”Journal</a:t>
            </a:r>
            <a:r>
              <a:rPr lang="en-IN" sz="2400" i="1" u="none" strike="noStrike" dirty="0">
                <a:solidFill>
                  <a:srgbClr val="000000"/>
                </a:solidFill>
                <a:effectLst/>
                <a:uFill>
                  <a:solidFill>
                    <a:srgbClr val="000000"/>
                  </a:solidFill>
                </a:uFill>
                <a:latin typeface="Sitka Display" pitchFamily="2" charset="0"/>
                <a:ea typeface="Times New Roman" panose="02020603050405020304" pitchFamily="18" charset="0"/>
                <a:cs typeface="Times New Roman" panose="02020603050405020304" pitchFamily="18" charset="0"/>
              </a:rPr>
              <a:t> of Modern Optics, 57:2, 124-135. </a:t>
            </a:r>
          </a:p>
          <a:p>
            <a:pPr marL="342900" lvl="0" indent="-342900" algn="just" fontAlgn="base">
              <a:lnSpc>
                <a:spcPct val="110000"/>
              </a:lnSpc>
              <a:spcAft>
                <a:spcPts val="2060"/>
              </a:spcAft>
              <a:buClr>
                <a:srgbClr val="000000"/>
              </a:buClr>
              <a:buSzPts val="1200"/>
              <a:buFont typeface="Wingdings" panose="05000000000000000000" pitchFamily="2" charset="2"/>
              <a:buChar char="Ø"/>
            </a:pPr>
            <a:r>
              <a:rPr lang="en-IN" sz="2400" i="1" u="none" strike="noStrike" dirty="0">
                <a:solidFill>
                  <a:srgbClr val="000000"/>
                </a:solidFill>
                <a:effectLst/>
                <a:uFill>
                  <a:solidFill>
                    <a:srgbClr val="000000"/>
                  </a:solidFill>
                </a:uFill>
                <a:latin typeface="Sitka Display" pitchFamily="2" charset="0"/>
                <a:ea typeface="Times New Roman" panose="02020603050405020304" pitchFamily="18" charset="0"/>
                <a:cs typeface="Times New Roman" panose="02020603050405020304" pitchFamily="18" charset="0"/>
              </a:rPr>
              <a:t>Shailesh Kumar and Basant Kumar (2018). “Diabetic Retinopathy Detection by Extracting Area and Number of Microaneurysm from Colour Fundus Image.” 5th International Conference on Signal Processing and Integrated Networks (SPIN) (2018):, 359-364. </a:t>
            </a:r>
          </a:p>
          <a:p>
            <a:pPr marL="342900" lvl="0" indent="-342900" algn="just" fontAlgn="base">
              <a:lnSpc>
                <a:spcPct val="159000"/>
              </a:lnSpc>
              <a:spcAft>
                <a:spcPts val="1160"/>
              </a:spcAft>
              <a:buClr>
                <a:srgbClr val="000000"/>
              </a:buClr>
              <a:buSzPts val="1200"/>
              <a:buFont typeface="Wingdings" panose="05000000000000000000" pitchFamily="2" charset="2"/>
              <a:buChar char="Ø"/>
            </a:pPr>
            <a:r>
              <a:rPr lang="en-IN" sz="2400" i="1" u="none" strike="noStrike" dirty="0" err="1">
                <a:solidFill>
                  <a:srgbClr val="000000"/>
                </a:solidFill>
                <a:effectLst/>
                <a:uFill>
                  <a:solidFill>
                    <a:srgbClr val="000000"/>
                  </a:solidFill>
                </a:uFill>
                <a:latin typeface="Sitka Display" pitchFamily="2" charset="0"/>
                <a:ea typeface="Times New Roman" panose="02020603050405020304" pitchFamily="18" charset="0"/>
                <a:cs typeface="Times New Roman" panose="02020603050405020304" pitchFamily="18" charset="0"/>
              </a:rPr>
              <a:t>Sohini</a:t>
            </a:r>
            <a:r>
              <a:rPr lang="en-IN" sz="2400" i="1" u="none" strike="noStrike" dirty="0">
                <a:solidFill>
                  <a:srgbClr val="000000"/>
                </a:solidFill>
                <a:effectLst/>
                <a:uFill>
                  <a:solidFill>
                    <a:srgbClr val="000000"/>
                  </a:solidFill>
                </a:uFill>
                <a:latin typeface="Sitka Display" pitchFamily="2" charset="0"/>
                <a:ea typeface="Times New Roman" panose="02020603050405020304" pitchFamily="18" charset="0"/>
                <a:cs typeface="Times New Roman" panose="02020603050405020304" pitchFamily="18" charset="0"/>
              </a:rPr>
              <a:t> </a:t>
            </a:r>
            <a:r>
              <a:rPr lang="en-IN" sz="2400" i="1" u="none" strike="noStrike" dirty="0" err="1">
                <a:solidFill>
                  <a:srgbClr val="000000"/>
                </a:solidFill>
                <a:effectLst/>
                <a:uFill>
                  <a:solidFill>
                    <a:srgbClr val="000000"/>
                  </a:solidFill>
                </a:uFill>
                <a:latin typeface="Sitka Display" pitchFamily="2" charset="0"/>
                <a:ea typeface="Times New Roman" panose="02020603050405020304" pitchFamily="18" charset="0"/>
                <a:cs typeface="Times New Roman" panose="02020603050405020304" pitchFamily="18" charset="0"/>
              </a:rPr>
              <a:t>Roychowdhury</a:t>
            </a:r>
            <a:r>
              <a:rPr lang="en-IN" sz="2400" i="1" u="none" strike="noStrike" dirty="0">
                <a:solidFill>
                  <a:srgbClr val="000000"/>
                </a:solidFill>
                <a:effectLst/>
                <a:uFill>
                  <a:solidFill>
                    <a:srgbClr val="000000"/>
                  </a:solidFill>
                </a:uFill>
                <a:latin typeface="Sitka Display" pitchFamily="2" charset="0"/>
                <a:ea typeface="Times New Roman" panose="02020603050405020304" pitchFamily="18" charset="0"/>
                <a:cs typeface="Times New Roman" panose="02020603050405020304" pitchFamily="18" charset="0"/>
              </a:rPr>
              <a:t>, Dara D. </a:t>
            </a:r>
            <a:r>
              <a:rPr lang="en-IN" sz="2400" i="1" u="none" strike="noStrike" dirty="0" err="1">
                <a:solidFill>
                  <a:srgbClr val="000000"/>
                </a:solidFill>
                <a:effectLst/>
                <a:uFill>
                  <a:solidFill>
                    <a:srgbClr val="000000"/>
                  </a:solidFill>
                </a:uFill>
                <a:latin typeface="Sitka Display" pitchFamily="2" charset="0"/>
                <a:ea typeface="Times New Roman" panose="02020603050405020304" pitchFamily="18" charset="0"/>
                <a:cs typeface="Times New Roman" panose="02020603050405020304" pitchFamily="18" charset="0"/>
              </a:rPr>
              <a:t>Koozekananiand</a:t>
            </a:r>
            <a:r>
              <a:rPr lang="en-IN" sz="2400" i="1" u="none" strike="noStrike" dirty="0">
                <a:solidFill>
                  <a:srgbClr val="000000"/>
                </a:solidFill>
                <a:effectLst/>
                <a:uFill>
                  <a:solidFill>
                    <a:srgbClr val="000000"/>
                  </a:solidFill>
                </a:uFill>
                <a:latin typeface="Sitka Display" pitchFamily="2" charset="0"/>
                <a:ea typeface="Times New Roman" panose="02020603050405020304" pitchFamily="18" charset="0"/>
                <a:cs typeface="Times New Roman" panose="02020603050405020304" pitchFamily="18" charset="0"/>
              </a:rPr>
              <a:t> Keshab K. </a:t>
            </a:r>
            <a:r>
              <a:rPr lang="en-IN" sz="2400" i="1" u="none" strike="noStrike" dirty="0" err="1">
                <a:solidFill>
                  <a:srgbClr val="000000"/>
                </a:solidFill>
                <a:effectLst/>
                <a:uFill>
                  <a:solidFill>
                    <a:srgbClr val="000000"/>
                  </a:solidFill>
                </a:uFill>
                <a:latin typeface="Sitka Display" pitchFamily="2" charset="0"/>
                <a:ea typeface="Times New Roman" panose="02020603050405020304" pitchFamily="18" charset="0"/>
                <a:cs typeface="Times New Roman" panose="02020603050405020304" pitchFamily="18" charset="0"/>
              </a:rPr>
              <a:t>Parhi</a:t>
            </a:r>
            <a:r>
              <a:rPr lang="en-IN" sz="2400" i="1" u="none" strike="noStrike" dirty="0">
                <a:solidFill>
                  <a:srgbClr val="000000"/>
                </a:solidFill>
                <a:effectLst/>
                <a:uFill>
                  <a:solidFill>
                    <a:srgbClr val="000000"/>
                  </a:solidFill>
                </a:uFill>
                <a:latin typeface="Sitka Display" pitchFamily="2" charset="0"/>
                <a:ea typeface="Times New Roman" panose="02020603050405020304" pitchFamily="18" charset="0"/>
                <a:cs typeface="Times New Roman" panose="02020603050405020304" pitchFamily="18" charset="0"/>
              </a:rPr>
              <a:t> (2014). “DREAM: Diabetic Retinopathy Analysis Using Machine Learning.”</a:t>
            </a:r>
            <a:endParaRPr lang="en-IN" sz="1800" u="none" strike="noStrike" dirty="0">
              <a:solidFill>
                <a:srgbClr val="000000"/>
              </a:solidFill>
              <a:effectLst/>
              <a:uFill>
                <a:solidFill>
                  <a:srgbClr val="000000"/>
                </a:solidFill>
              </a:uFill>
              <a:latin typeface="Sitka Display" pitchFamily="2" charset="0"/>
              <a:ea typeface="Times New Roman" panose="02020603050405020304" pitchFamily="18"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EFD0BAD6-6A29-4682-932D-9281B1FDAF0F}"/>
              </a:ext>
            </a:extLst>
          </p:cNvPr>
          <p:cNvSpPr txBox="1"/>
          <p:nvPr/>
        </p:nvSpPr>
        <p:spPr>
          <a:xfrm>
            <a:off x="1568918" y="462013"/>
            <a:ext cx="3465095" cy="523220"/>
          </a:xfrm>
          <a:prstGeom prst="rect">
            <a:avLst/>
          </a:prstGeom>
          <a:noFill/>
        </p:spPr>
        <p:txBody>
          <a:bodyPr wrap="square" rtlCol="0">
            <a:spAutoFit/>
          </a:bodyPr>
          <a:lstStyle/>
          <a:p>
            <a:r>
              <a:rPr lang="en-IN" sz="2800" b="1" dirty="0">
                <a:solidFill>
                  <a:srgbClr val="000000"/>
                </a:solidFill>
                <a:effectLst/>
                <a:latin typeface="Calibri" panose="020F0502020204030204" pitchFamily="34" charset="0"/>
                <a:ea typeface="Calibri" panose="020F0502020204030204" pitchFamily="34" charset="0"/>
              </a:rPr>
              <a:t>References</a:t>
            </a:r>
            <a:endParaRPr lang="en-IN" sz="2800" b="1" dirty="0"/>
          </a:p>
        </p:txBody>
      </p:sp>
      <p:sp>
        <p:nvSpPr>
          <p:cNvPr id="6" name="TextBox 5">
            <a:extLst>
              <a:ext uri="{FF2B5EF4-FFF2-40B4-BE49-F238E27FC236}">
                <a16:creationId xmlns:a16="http://schemas.microsoft.com/office/drawing/2014/main" id="{E2C9CF58-192C-4228-8BC1-916E6838D74C}"/>
              </a:ext>
            </a:extLst>
          </p:cNvPr>
          <p:cNvSpPr txBox="1"/>
          <p:nvPr/>
        </p:nvSpPr>
        <p:spPr>
          <a:xfrm>
            <a:off x="800100" y="812800"/>
            <a:ext cx="431800" cy="646331"/>
          </a:xfrm>
          <a:prstGeom prst="rect">
            <a:avLst/>
          </a:prstGeom>
          <a:noFill/>
        </p:spPr>
        <p:txBody>
          <a:bodyPr wrap="square" rtlCol="0">
            <a:spAutoFit/>
          </a:bodyPr>
          <a:lstStyle/>
          <a:p>
            <a:endParaRPr lang="en-IN" sz="1800" b="1" dirty="0">
              <a:solidFill>
                <a:schemeClr val="bg1">
                  <a:lumMod val="95000"/>
                </a:schemeClr>
              </a:solidFill>
            </a:endParaRPr>
          </a:p>
          <a:p>
            <a:endParaRPr lang="en-IN" dirty="0"/>
          </a:p>
        </p:txBody>
      </p:sp>
      <p:sp>
        <p:nvSpPr>
          <p:cNvPr id="9" name="TextBox 8">
            <a:extLst>
              <a:ext uri="{FF2B5EF4-FFF2-40B4-BE49-F238E27FC236}">
                <a16:creationId xmlns:a16="http://schemas.microsoft.com/office/drawing/2014/main" id="{99F026A1-AD77-4AD2-85B1-0D0969790B67}"/>
              </a:ext>
            </a:extLst>
          </p:cNvPr>
          <p:cNvSpPr txBox="1"/>
          <p:nvPr/>
        </p:nvSpPr>
        <p:spPr>
          <a:xfrm>
            <a:off x="685800" y="730956"/>
            <a:ext cx="647700" cy="646331"/>
          </a:xfrm>
          <a:prstGeom prst="rect">
            <a:avLst/>
          </a:prstGeom>
          <a:noFill/>
        </p:spPr>
        <p:txBody>
          <a:bodyPr wrap="square" rtlCol="0">
            <a:spAutoFit/>
          </a:bodyPr>
          <a:lstStyle/>
          <a:p>
            <a:r>
              <a:rPr lang="en-IN" sz="1800" b="1" dirty="0">
                <a:solidFill>
                  <a:schemeClr val="bg1">
                    <a:lumMod val="95000"/>
                  </a:schemeClr>
                </a:solidFill>
              </a:rPr>
              <a:t>23</a:t>
            </a:r>
          </a:p>
          <a:p>
            <a:endParaRPr lang="en-IN" dirty="0"/>
          </a:p>
        </p:txBody>
      </p:sp>
    </p:spTree>
    <p:extLst>
      <p:ext uri="{BB962C8B-B14F-4D97-AF65-F5344CB8AC3E}">
        <p14:creationId xmlns:p14="http://schemas.microsoft.com/office/powerpoint/2010/main" val="2055905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88E4E9-4D91-4E00-B696-F4C68684BC53}"/>
              </a:ext>
            </a:extLst>
          </p:cNvPr>
          <p:cNvSpPr txBox="1"/>
          <p:nvPr/>
        </p:nvSpPr>
        <p:spPr>
          <a:xfrm>
            <a:off x="736600" y="939800"/>
            <a:ext cx="9728200" cy="4719690"/>
          </a:xfrm>
          <a:prstGeom prst="rect">
            <a:avLst/>
          </a:prstGeom>
          <a:noFill/>
        </p:spPr>
        <p:txBody>
          <a:bodyPr wrap="square" rtlCol="0">
            <a:spAutoFit/>
          </a:bodyPr>
          <a:lstStyle/>
          <a:p>
            <a:pPr marL="1508760" indent="-342900" algn="just">
              <a:lnSpc>
                <a:spcPct val="107000"/>
              </a:lnSpc>
              <a:buFont typeface="Wingdings" panose="05000000000000000000" pitchFamily="2" charset="2"/>
              <a:buChar char="Ø"/>
            </a:pPr>
            <a:r>
              <a:rPr lang="en-IN" sz="2400" dirty="0">
                <a:solidFill>
                  <a:srgbClr val="000000"/>
                </a:solidFill>
                <a:effectLst/>
                <a:latin typeface="Times New Roman" panose="02020603050405020304" pitchFamily="18" charset="0"/>
                <a:ea typeface="Times New Roman" panose="02020603050405020304" pitchFamily="18" charset="0"/>
              </a:rPr>
              <a:t>yak, J., Bhat, P. S., Acharya, U. R., Lim, C. M., and </a:t>
            </a:r>
            <a:r>
              <a:rPr lang="en-IN" sz="2400" dirty="0" err="1">
                <a:solidFill>
                  <a:srgbClr val="000000"/>
                </a:solidFill>
                <a:effectLst/>
                <a:latin typeface="Times New Roman" panose="02020603050405020304" pitchFamily="18" charset="0"/>
                <a:ea typeface="Times New Roman" panose="02020603050405020304" pitchFamily="18" charset="0"/>
              </a:rPr>
              <a:t>Kagathi</a:t>
            </a:r>
            <a:r>
              <a:rPr lang="en-IN" sz="2400" dirty="0">
                <a:solidFill>
                  <a:srgbClr val="000000"/>
                </a:solidFill>
                <a:effectLst/>
                <a:latin typeface="Times New Roman" panose="02020603050405020304" pitchFamily="18" charset="0"/>
                <a:ea typeface="Times New Roman" panose="02020603050405020304" pitchFamily="18" charset="0"/>
              </a:rPr>
              <a:t>, </a:t>
            </a:r>
            <a:r>
              <a:rPr lang="en-IN" sz="2400" i="1" dirty="0">
                <a:solidFill>
                  <a:srgbClr val="000000"/>
                </a:solidFill>
                <a:effectLst/>
                <a:latin typeface="Times New Roman" panose="02020603050405020304" pitchFamily="18" charset="0"/>
                <a:ea typeface="Times New Roman" panose="02020603050405020304" pitchFamily="18" charset="0"/>
              </a:rPr>
              <a:t>M. Automated identification of different stages of diabetic retinopathy using digital fundus images.</a:t>
            </a:r>
            <a:r>
              <a:rPr lang="en-IN" sz="2400" dirty="0">
                <a:solidFill>
                  <a:srgbClr val="000000"/>
                </a:solidFill>
                <a:effectLst/>
                <a:latin typeface="Calibri" panose="020F0502020204030204" pitchFamily="34" charset="0"/>
                <a:ea typeface="Calibri" panose="020F0502020204030204" pitchFamily="34" charset="0"/>
              </a:rPr>
              <a:t> </a:t>
            </a:r>
          </a:p>
          <a:p>
            <a:pPr marL="1165860" algn="just">
              <a:lnSpc>
                <a:spcPct val="107000"/>
              </a:lnSpc>
            </a:pPr>
            <a:r>
              <a:rPr lang="en-IN" sz="2400" b="1" dirty="0">
                <a:solidFill>
                  <a:srgbClr val="000000"/>
                </a:solidFill>
                <a:effectLst/>
                <a:latin typeface="Times New Roman" panose="02020603050405020304" pitchFamily="18" charset="0"/>
                <a:ea typeface="Times New Roman" panose="02020603050405020304" pitchFamily="18" charset="0"/>
              </a:rPr>
              <a:t> </a:t>
            </a:r>
            <a:endParaRPr lang="en-IN" sz="2400" b="1" dirty="0">
              <a:solidFill>
                <a:srgbClr val="000000"/>
              </a:solidFill>
              <a:latin typeface="Times New Roman" panose="02020603050405020304" pitchFamily="18" charset="0"/>
              <a:ea typeface="Times New Roman" panose="02020603050405020304" pitchFamily="18" charset="0"/>
            </a:endParaRPr>
          </a:p>
          <a:p>
            <a:pPr marL="1508760" indent="-342900" algn="just">
              <a:lnSpc>
                <a:spcPct val="107000"/>
              </a:lnSpc>
              <a:buFont typeface="Wingdings" panose="05000000000000000000" pitchFamily="2" charset="2"/>
              <a:buChar char="Ø"/>
            </a:pPr>
            <a:r>
              <a:rPr lang="en-IN" sz="2400" dirty="0" err="1">
                <a:solidFill>
                  <a:srgbClr val="000000"/>
                </a:solidFill>
                <a:effectLst/>
                <a:latin typeface="Times New Roman" panose="02020603050405020304" pitchFamily="18" charset="0"/>
                <a:ea typeface="Times New Roman" panose="02020603050405020304" pitchFamily="18" charset="0"/>
              </a:rPr>
              <a:t>Sinthanayothin</a:t>
            </a:r>
            <a:r>
              <a:rPr lang="en-IN" sz="2400" dirty="0">
                <a:solidFill>
                  <a:srgbClr val="000000"/>
                </a:solidFill>
                <a:effectLst/>
                <a:latin typeface="Times New Roman" panose="02020603050405020304" pitchFamily="18" charset="0"/>
                <a:ea typeface="Times New Roman" panose="02020603050405020304" pitchFamily="18" charset="0"/>
              </a:rPr>
              <a:t>, C.; Boyce, J.F.; Williamson, T.H.; Cook, H.L.; Mensah, E.; Lal, S.; Usher, D. J. </a:t>
            </a:r>
            <a:r>
              <a:rPr lang="en-IN" sz="2400" i="1" dirty="0" err="1">
                <a:solidFill>
                  <a:srgbClr val="000000"/>
                </a:solidFill>
                <a:effectLst/>
                <a:latin typeface="Times New Roman" panose="02020603050405020304" pitchFamily="18" charset="0"/>
                <a:ea typeface="Times New Roman" panose="02020603050405020304" pitchFamily="18" charset="0"/>
              </a:rPr>
              <a:t>Diabet</a:t>
            </a:r>
            <a:r>
              <a:rPr lang="en-IN" sz="2400" i="1" dirty="0">
                <a:solidFill>
                  <a:srgbClr val="000000"/>
                </a:solidFill>
                <a:effectLst/>
                <a:latin typeface="Times New Roman" panose="02020603050405020304" pitchFamily="18" charset="0"/>
                <a:ea typeface="Times New Roman" panose="02020603050405020304" pitchFamily="18" charset="0"/>
              </a:rPr>
              <a:t>. Med. 2002, 19, 105–112.</a:t>
            </a:r>
          </a:p>
          <a:p>
            <a:pPr marL="1508760" indent="-342900" algn="just">
              <a:lnSpc>
                <a:spcPct val="107000"/>
              </a:lnSpc>
              <a:buFont typeface="Wingdings" panose="05000000000000000000" pitchFamily="2" charset="2"/>
              <a:buChar char="Ø"/>
            </a:pPr>
            <a:endParaRPr lang="en-IN" sz="2400" dirty="0">
              <a:solidFill>
                <a:srgbClr val="000000"/>
              </a:solidFill>
              <a:effectLst/>
              <a:latin typeface="Calibri" panose="020F0502020204030204" pitchFamily="34" charset="0"/>
              <a:ea typeface="Calibri" panose="020F0502020204030204" pitchFamily="34" charset="0"/>
            </a:endParaRPr>
          </a:p>
          <a:p>
            <a:pPr algn="just">
              <a:lnSpc>
                <a:spcPct val="110000"/>
              </a:lnSpc>
              <a:spcAft>
                <a:spcPts val="2335"/>
              </a:spcAft>
              <a:tabLst>
                <a:tab pos="1273175" algn="ctr"/>
                <a:tab pos="5180965" algn="ctr"/>
              </a:tabLst>
            </a:pPr>
            <a:endParaRPr lang="en-IN" sz="2400" b="1" dirty="0">
              <a:solidFill>
                <a:srgbClr val="000000"/>
              </a:solidFill>
              <a:effectLst/>
              <a:latin typeface="Times New Roman" panose="02020603050405020304" pitchFamily="18" charset="0"/>
              <a:ea typeface="Times New Roman" panose="02020603050405020304" pitchFamily="18" charset="0"/>
            </a:endParaRPr>
          </a:p>
          <a:p>
            <a:pPr marL="1753870" algn="just">
              <a:lnSpc>
                <a:spcPct val="121000"/>
              </a:lnSpc>
              <a:spcAft>
                <a:spcPts val="3445"/>
              </a:spcAft>
            </a:pPr>
            <a:endParaRPr lang="en-IN" sz="2400" dirty="0">
              <a:solidFill>
                <a:srgbClr val="000000"/>
              </a:solidFill>
              <a:effectLst/>
              <a:latin typeface="Calibri" panose="020F0502020204030204" pitchFamily="34" charset="0"/>
              <a:ea typeface="Calibri" panose="020F0502020204030204" pitchFamily="34" charset="0"/>
            </a:endParaRPr>
          </a:p>
          <a:p>
            <a:pPr marL="285750" indent="-285750">
              <a:buFont typeface="Wingdings" panose="05000000000000000000" pitchFamily="2" charset="2"/>
              <a:buChar char="Ø"/>
            </a:pPr>
            <a:endParaRPr lang="en-IN" dirty="0"/>
          </a:p>
        </p:txBody>
      </p:sp>
      <p:sp>
        <p:nvSpPr>
          <p:cNvPr id="5" name="TextBox 4">
            <a:extLst>
              <a:ext uri="{FF2B5EF4-FFF2-40B4-BE49-F238E27FC236}">
                <a16:creationId xmlns:a16="http://schemas.microsoft.com/office/drawing/2014/main" id="{221541E4-B127-45FD-BF37-49D929EF91D1}"/>
              </a:ext>
            </a:extLst>
          </p:cNvPr>
          <p:cNvSpPr txBox="1"/>
          <p:nvPr/>
        </p:nvSpPr>
        <p:spPr>
          <a:xfrm>
            <a:off x="736600" y="838200"/>
            <a:ext cx="558800" cy="646331"/>
          </a:xfrm>
          <a:prstGeom prst="rect">
            <a:avLst/>
          </a:prstGeom>
          <a:noFill/>
        </p:spPr>
        <p:txBody>
          <a:bodyPr wrap="square" rtlCol="0">
            <a:spAutoFit/>
          </a:bodyPr>
          <a:lstStyle/>
          <a:p>
            <a:r>
              <a:rPr lang="en-IN" b="1" dirty="0">
                <a:solidFill>
                  <a:schemeClr val="bg1">
                    <a:lumMod val="95000"/>
                  </a:schemeClr>
                </a:solidFill>
              </a:rPr>
              <a:t>24</a:t>
            </a:r>
            <a:endParaRPr lang="en-IN" sz="1800" b="1" dirty="0">
              <a:solidFill>
                <a:schemeClr val="bg1">
                  <a:lumMod val="95000"/>
                </a:schemeClr>
              </a:solidFill>
            </a:endParaRPr>
          </a:p>
          <a:p>
            <a:endParaRPr lang="en-IN" dirty="0"/>
          </a:p>
        </p:txBody>
      </p:sp>
    </p:spTree>
    <p:extLst>
      <p:ext uri="{BB962C8B-B14F-4D97-AF65-F5344CB8AC3E}">
        <p14:creationId xmlns:p14="http://schemas.microsoft.com/office/powerpoint/2010/main" val="2608491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0B3E84-4821-4E6A-9D8F-A70F22A76344}"/>
              </a:ext>
            </a:extLst>
          </p:cNvPr>
          <p:cNvSpPr txBox="1"/>
          <p:nvPr/>
        </p:nvSpPr>
        <p:spPr>
          <a:xfrm>
            <a:off x="3873500" y="2644170"/>
            <a:ext cx="7975600" cy="1569660"/>
          </a:xfrm>
          <a:prstGeom prst="rect">
            <a:avLst/>
          </a:prstGeom>
          <a:noFill/>
        </p:spPr>
        <p:txBody>
          <a:bodyPr wrap="square" rtlCol="0">
            <a:spAutoFit/>
          </a:bodyPr>
          <a:lstStyle/>
          <a:p>
            <a:r>
              <a:rPr lang="en-IN" sz="4800" b="1" dirty="0">
                <a:solidFill>
                  <a:srgbClr val="178DBB"/>
                </a:solidFill>
                <a:effectLst/>
                <a:latin typeface="Century Gothic" panose="020B0502020202020204" pitchFamily="34" charset="0"/>
                <a:ea typeface="Century Gothic" panose="020B0502020202020204" pitchFamily="34" charset="0"/>
                <a:cs typeface="Century Gothic" panose="020B0502020202020204" pitchFamily="34" charset="0"/>
              </a:rPr>
              <a:t>THANK YOU</a:t>
            </a:r>
            <a:r>
              <a:rPr lang="en-IN" sz="4800" dirty="0">
                <a:solidFill>
                  <a:srgbClr val="000000"/>
                </a:solidFill>
                <a:effectLst/>
                <a:latin typeface="Calibri" panose="020F0502020204030204" pitchFamily="34" charset="0"/>
                <a:ea typeface="Calibri" panose="020F0502020204030204" pitchFamily="34" charset="0"/>
              </a:rPr>
              <a:t> </a:t>
            </a:r>
          </a:p>
          <a:p>
            <a:endParaRPr lang="en-IN" sz="4800" dirty="0"/>
          </a:p>
        </p:txBody>
      </p:sp>
      <p:sp>
        <p:nvSpPr>
          <p:cNvPr id="5" name="TextBox 4">
            <a:extLst>
              <a:ext uri="{FF2B5EF4-FFF2-40B4-BE49-F238E27FC236}">
                <a16:creationId xmlns:a16="http://schemas.microsoft.com/office/drawing/2014/main" id="{12378305-C3FC-4C76-8239-B1AF0C0B19E8}"/>
              </a:ext>
            </a:extLst>
          </p:cNvPr>
          <p:cNvSpPr txBox="1"/>
          <p:nvPr/>
        </p:nvSpPr>
        <p:spPr>
          <a:xfrm>
            <a:off x="647700" y="825500"/>
            <a:ext cx="533400" cy="369332"/>
          </a:xfrm>
          <a:prstGeom prst="rect">
            <a:avLst/>
          </a:prstGeom>
          <a:noFill/>
        </p:spPr>
        <p:txBody>
          <a:bodyPr wrap="square" rtlCol="0">
            <a:spAutoFit/>
          </a:bodyPr>
          <a:lstStyle/>
          <a:p>
            <a:r>
              <a:rPr lang="en-IN" dirty="0">
                <a:solidFill>
                  <a:schemeClr val="bg1"/>
                </a:solidFill>
              </a:rPr>
              <a:t>25</a:t>
            </a:r>
          </a:p>
        </p:txBody>
      </p:sp>
    </p:spTree>
    <p:extLst>
      <p:ext uri="{BB962C8B-B14F-4D97-AF65-F5344CB8AC3E}">
        <p14:creationId xmlns:p14="http://schemas.microsoft.com/office/powerpoint/2010/main" val="39120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E0485-B216-4FD3-A5F4-8065B36E45B6}"/>
              </a:ext>
            </a:extLst>
          </p:cNvPr>
          <p:cNvSpPr>
            <a:spLocks noGrp="1"/>
          </p:cNvSpPr>
          <p:nvPr>
            <p:ph type="title"/>
          </p:nvPr>
        </p:nvSpPr>
        <p:spPr>
          <a:xfrm>
            <a:off x="1726784" y="665381"/>
            <a:ext cx="2113697" cy="640445"/>
          </a:xfrm>
        </p:spPr>
        <p:txBody>
          <a:bodyPr>
            <a:normAutofit/>
          </a:bodyPr>
          <a:lstStyle/>
          <a:p>
            <a:r>
              <a:rPr lang="en-IN" sz="2800" dirty="0">
                <a:solidFill>
                  <a:srgbClr val="4472C4"/>
                </a:solidFill>
                <a:effectLst/>
                <a:latin typeface="Times New Roman" panose="02020603050405020304" pitchFamily="18" charset="0"/>
                <a:ea typeface="Times New Roman" panose="02020603050405020304" pitchFamily="18" charset="0"/>
              </a:rPr>
              <a:t>ABSTRACT</a:t>
            </a:r>
            <a:endParaRPr lang="en-IN" sz="2800" dirty="0"/>
          </a:p>
        </p:txBody>
      </p:sp>
      <p:sp>
        <p:nvSpPr>
          <p:cNvPr id="3" name="Content Placeholder 2">
            <a:extLst>
              <a:ext uri="{FF2B5EF4-FFF2-40B4-BE49-F238E27FC236}">
                <a16:creationId xmlns:a16="http://schemas.microsoft.com/office/drawing/2014/main" id="{219AD28F-31A5-4E7C-ADA2-13729AC96856}"/>
              </a:ext>
            </a:extLst>
          </p:cNvPr>
          <p:cNvSpPr>
            <a:spLocks noGrp="1"/>
          </p:cNvSpPr>
          <p:nvPr>
            <p:ph idx="1"/>
          </p:nvPr>
        </p:nvSpPr>
        <p:spPr>
          <a:xfrm>
            <a:off x="818147" y="1305826"/>
            <a:ext cx="10924674" cy="5402981"/>
          </a:xfrm>
        </p:spPr>
        <p:txBody>
          <a:bodyPr>
            <a:noAutofit/>
          </a:bodyPr>
          <a:lstStyle/>
          <a:p>
            <a:pPr marL="914400" marR="3175" indent="457200" algn="just">
              <a:lnSpc>
                <a:spcPct val="114000"/>
              </a:lnSpc>
              <a:spcAft>
                <a:spcPts val="800"/>
              </a:spcAft>
            </a:pPr>
            <a:r>
              <a:rPr lang="en-IN" sz="2400" dirty="0">
                <a:solidFill>
                  <a:srgbClr val="000000"/>
                </a:solidFill>
                <a:effectLst/>
                <a:latin typeface="Times New Roman" panose="02020603050405020304" pitchFamily="18" charset="0"/>
                <a:ea typeface="Times New Roman" panose="02020603050405020304" pitchFamily="18" charset="0"/>
              </a:rPr>
              <a:t>Retinal image classification plays a critical role in the early diagnosis and treatment of various ocular diseases, including diabetic retinopathy, glaucoma, and age-related macular </a:t>
            </a:r>
            <a:r>
              <a:rPr lang="en-IN" sz="2400" dirty="0" err="1">
                <a:solidFill>
                  <a:srgbClr val="000000"/>
                </a:solidFill>
                <a:effectLst/>
                <a:latin typeface="Times New Roman" panose="02020603050405020304" pitchFamily="18" charset="0"/>
                <a:ea typeface="Times New Roman" panose="02020603050405020304" pitchFamily="18" charset="0"/>
              </a:rPr>
              <a:t>degeneration.This</a:t>
            </a:r>
            <a:r>
              <a:rPr lang="en-IN" sz="2400" dirty="0">
                <a:solidFill>
                  <a:srgbClr val="000000"/>
                </a:solidFill>
                <a:effectLst/>
                <a:latin typeface="Times New Roman" panose="02020603050405020304" pitchFamily="18" charset="0"/>
                <a:ea typeface="Times New Roman" panose="02020603050405020304" pitchFamily="18" charset="0"/>
              </a:rPr>
              <a:t> study presents a approach to retinal image classification using a convolutional neural network (CNN) architecture, specifically DenseNet121, known for its high efficiency and performance in image recognition tasks. The methodology involves the collection and </a:t>
            </a:r>
            <a:r>
              <a:rPr lang="en-IN" sz="2400" dirty="0" err="1">
                <a:solidFill>
                  <a:srgbClr val="000000"/>
                </a:solidFill>
                <a:effectLst/>
                <a:latin typeface="Times New Roman" panose="02020603050405020304" pitchFamily="18" charset="0"/>
                <a:ea typeface="Times New Roman" panose="02020603050405020304" pitchFamily="18" charset="0"/>
              </a:rPr>
              <a:t>preprocessing</a:t>
            </a:r>
            <a:r>
              <a:rPr lang="en-IN" sz="2400" dirty="0">
                <a:solidFill>
                  <a:srgbClr val="000000"/>
                </a:solidFill>
                <a:effectLst/>
                <a:latin typeface="Times New Roman" panose="02020603050405020304" pitchFamily="18" charset="0"/>
                <a:ea typeface="Times New Roman" panose="02020603050405020304" pitchFamily="18" charset="0"/>
              </a:rPr>
              <a:t> of retinal images, employing data augmentation techniques to enhance model generalization. The DenseNet121 model, pre-trained on ImageNet, is fine-tuned with additional custom layers to adapt it to the specific task of classifying retinal images into different disease categories Experimental results demonstrate that the DenseNet121-based model achieves high accuracy in classifying retinal images across multiple categories, showcasing its potential as a reliable tool for automated retinal disease diagnosis.</a:t>
            </a:r>
            <a:endParaRPr lang="en-IN" sz="2400" dirty="0"/>
          </a:p>
        </p:txBody>
      </p:sp>
      <p:sp>
        <p:nvSpPr>
          <p:cNvPr id="4" name="TextBox 3">
            <a:extLst>
              <a:ext uri="{FF2B5EF4-FFF2-40B4-BE49-F238E27FC236}">
                <a16:creationId xmlns:a16="http://schemas.microsoft.com/office/drawing/2014/main" id="{C5E1E864-BF50-47AC-B0B0-3803211521CA}"/>
              </a:ext>
            </a:extLst>
          </p:cNvPr>
          <p:cNvSpPr txBox="1"/>
          <p:nvPr/>
        </p:nvSpPr>
        <p:spPr>
          <a:xfrm>
            <a:off x="836194" y="802138"/>
            <a:ext cx="58153" cy="646331"/>
          </a:xfrm>
          <a:prstGeom prst="rect">
            <a:avLst/>
          </a:prstGeom>
          <a:noFill/>
        </p:spPr>
        <p:txBody>
          <a:bodyPr wrap="square" rtlCol="0">
            <a:spAutoFit/>
          </a:bodyPr>
          <a:lstStyle/>
          <a:p>
            <a:r>
              <a:rPr lang="en-IN" b="1" dirty="0">
                <a:solidFill>
                  <a:schemeClr val="bg1">
                    <a:lumMod val="95000"/>
                  </a:schemeClr>
                </a:solidFill>
              </a:rPr>
              <a:t>3</a:t>
            </a:r>
            <a:endParaRPr lang="en-IN" sz="1800" b="1" dirty="0">
              <a:solidFill>
                <a:schemeClr val="bg1">
                  <a:lumMod val="95000"/>
                </a:schemeClr>
              </a:solidFill>
            </a:endParaRPr>
          </a:p>
          <a:p>
            <a:endParaRPr lang="en-IN" dirty="0"/>
          </a:p>
        </p:txBody>
      </p:sp>
    </p:spTree>
    <p:extLst>
      <p:ext uri="{BB962C8B-B14F-4D97-AF65-F5344CB8AC3E}">
        <p14:creationId xmlns:p14="http://schemas.microsoft.com/office/powerpoint/2010/main" val="1479270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2BA59A-4369-4CCF-8B83-E0E23E813E18}"/>
              </a:ext>
            </a:extLst>
          </p:cNvPr>
          <p:cNvSpPr txBox="1"/>
          <p:nvPr/>
        </p:nvSpPr>
        <p:spPr>
          <a:xfrm>
            <a:off x="1029904" y="837398"/>
            <a:ext cx="10789919" cy="1288879"/>
          </a:xfrm>
          <a:prstGeom prst="rect">
            <a:avLst/>
          </a:prstGeom>
          <a:noFill/>
        </p:spPr>
        <p:txBody>
          <a:bodyPr wrap="square" rtlCol="0">
            <a:spAutoFit/>
          </a:bodyPr>
          <a:lstStyle/>
          <a:p>
            <a:pPr marL="911225" indent="-6350" algn="just">
              <a:lnSpc>
                <a:spcPct val="110000"/>
              </a:lnSpc>
              <a:spcAft>
                <a:spcPts val="95"/>
              </a:spcAft>
            </a:pPr>
            <a:r>
              <a:rPr lang="en-IN" sz="2400" b="1" dirty="0">
                <a:solidFill>
                  <a:srgbClr val="000000"/>
                </a:solidFill>
                <a:effectLst/>
                <a:latin typeface="Times New Roman" panose="02020603050405020304" pitchFamily="18" charset="0"/>
                <a:ea typeface="Times New Roman" panose="02020603050405020304" pitchFamily="18" charset="0"/>
              </a:rPr>
              <a:t>INDEX TERMS :</a:t>
            </a:r>
            <a:r>
              <a:rPr lang="en-IN" sz="2400" dirty="0">
                <a:solidFill>
                  <a:srgbClr val="000000"/>
                </a:solidFill>
                <a:effectLst/>
                <a:latin typeface="Times New Roman" panose="02020603050405020304" pitchFamily="18" charset="0"/>
                <a:ea typeface="Times New Roman" panose="02020603050405020304" pitchFamily="18" charset="0"/>
              </a:rPr>
              <a:t> Convolutional Neural Networks (CNN), DenseNet121, Age-Related Macular Degeneration,  Medical Image Analysis, Model Evaluation, Healthcare Technology, Image Recognition, Disease Detection </a:t>
            </a:r>
            <a:endParaRPr lang="en-IN" sz="2400" dirty="0">
              <a:solidFill>
                <a:srgbClr val="000000"/>
              </a:solidFill>
              <a:effectLst/>
              <a:latin typeface="Calibri" panose="020F0502020204030204" pitchFamily="34" charset="0"/>
              <a:ea typeface="Calibri" panose="020F0502020204030204" pitchFamily="34" charset="0"/>
            </a:endParaRPr>
          </a:p>
        </p:txBody>
      </p:sp>
      <p:sp>
        <p:nvSpPr>
          <p:cNvPr id="5" name="TextBox 4">
            <a:extLst>
              <a:ext uri="{FF2B5EF4-FFF2-40B4-BE49-F238E27FC236}">
                <a16:creationId xmlns:a16="http://schemas.microsoft.com/office/drawing/2014/main" id="{B415CBCB-18E2-4B59-8408-1C5BFE918394}"/>
              </a:ext>
            </a:extLst>
          </p:cNvPr>
          <p:cNvSpPr txBox="1"/>
          <p:nvPr/>
        </p:nvSpPr>
        <p:spPr>
          <a:xfrm>
            <a:off x="1867301" y="2258914"/>
            <a:ext cx="10183529" cy="4149469"/>
          </a:xfrm>
          <a:prstGeom prst="rect">
            <a:avLst/>
          </a:prstGeom>
          <a:noFill/>
        </p:spPr>
        <p:txBody>
          <a:bodyPr wrap="square" rtlCol="0">
            <a:spAutoFit/>
          </a:bodyPr>
          <a:lstStyle/>
          <a:p>
            <a:pPr marL="457200" indent="-457200" algn="just">
              <a:lnSpc>
                <a:spcPct val="110000"/>
              </a:lnSpc>
              <a:spcAft>
                <a:spcPts val="3215"/>
              </a:spcAft>
              <a:buFont typeface="Wingdings" panose="05000000000000000000" pitchFamily="2" charset="2"/>
              <a:buChar char="v"/>
            </a:pPr>
            <a:r>
              <a:rPr lang="en-IN" sz="3200" b="1" kern="0" dirty="0">
                <a:solidFill>
                  <a:srgbClr val="178DBB"/>
                </a:solidFill>
                <a:effectLst/>
                <a:latin typeface="Century Gothic" panose="020B0502020202020204" pitchFamily="34" charset="0"/>
                <a:ea typeface="Century Gothic" panose="020B0502020202020204" pitchFamily="34" charset="0"/>
                <a:cs typeface="Century Gothic" panose="020B0502020202020204" pitchFamily="34" charset="0"/>
              </a:rPr>
              <a:t>Introduction </a:t>
            </a:r>
          </a:p>
          <a:p>
            <a:pPr marL="342900" indent="-342900" algn="just">
              <a:lnSpc>
                <a:spcPct val="110000"/>
              </a:lnSpc>
              <a:spcAft>
                <a:spcPts val="3215"/>
              </a:spcAft>
              <a:buFont typeface="Wingdings" panose="05000000000000000000" pitchFamily="2" charset="2"/>
              <a:buChar char="v"/>
            </a:pPr>
            <a:r>
              <a:rPr lang="en-IN" sz="2000" b="1" i="1" u="none" strike="noStrike"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People with diabetes can have an eye disease called diabetic retinopathy.</a:t>
            </a:r>
            <a:r>
              <a:rPr lang="en-IN" sz="2000" b="1" i="1" u="none" strike="noStrike" baseline="-25000" dirty="0">
                <a:solidFill>
                  <a:srgbClr val="000000"/>
                </a:solidFill>
                <a:effectLst/>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rPr>
              <a:t> </a:t>
            </a:r>
            <a:endParaRPr lang="en-IN" sz="2000" b="1" i="1" baseline="-25000" dirty="0">
              <a:solidFill>
                <a:srgbClr val="000000"/>
              </a:solidFill>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endParaRPr>
          </a:p>
          <a:p>
            <a:pPr marL="342900" indent="-342900" algn="just">
              <a:lnSpc>
                <a:spcPct val="110000"/>
              </a:lnSpc>
              <a:spcAft>
                <a:spcPts val="3215"/>
              </a:spcAft>
              <a:buFont typeface="Wingdings" panose="05000000000000000000" pitchFamily="2" charset="2"/>
              <a:buChar char="v"/>
            </a:pPr>
            <a:r>
              <a:rPr lang="en-IN" sz="2000" b="1" i="1" u="none" strike="noStrike"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It happens when high blood sugar levels cause damage to blood </a:t>
            </a:r>
            <a:r>
              <a:rPr lang="en-IN" sz="2000" b="1" i="1"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vessels in the retina.</a:t>
            </a:r>
            <a:r>
              <a:rPr lang="en-IN" sz="2000" b="1" i="1" baseline="-25000" dirty="0">
                <a:solidFill>
                  <a:srgbClr val="000000"/>
                </a:solidFill>
                <a:effectLst/>
                <a:latin typeface="Calibri" panose="020F0502020204030204" pitchFamily="34" charset="0"/>
                <a:ea typeface="Calibri" panose="020F0502020204030204" pitchFamily="34" charset="0"/>
              </a:rPr>
              <a:t> </a:t>
            </a:r>
            <a:endParaRPr lang="en-IN" sz="2000" b="1" i="1" dirty="0">
              <a:solidFill>
                <a:srgbClr val="000000"/>
              </a:solidFill>
              <a:effectLst/>
              <a:latin typeface="Calibri" panose="020F0502020204030204" pitchFamily="34" charset="0"/>
              <a:ea typeface="Calibri" panose="020F0502020204030204" pitchFamily="34" charset="0"/>
            </a:endParaRPr>
          </a:p>
          <a:p>
            <a:pPr marL="342900" lvl="0" indent="-342900" algn="just" fontAlgn="base">
              <a:lnSpc>
                <a:spcPct val="107000"/>
              </a:lnSpc>
              <a:spcAft>
                <a:spcPts val="2415"/>
              </a:spcAft>
              <a:buClr>
                <a:srgbClr val="353535"/>
              </a:buClr>
              <a:buSzPts val="2000"/>
              <a:buFont typeface="Wingdings" panose="05000000000000000000" pitchFamily="2" charset="2"/>
              <a:buChar char="v"/>
            </a:pPr>
            <a:r>
              <a:rPr lang="en-IN" sz="2000" b="1" i="1" u="none" strike="noStrike"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It can damage the patient’s vision, even leads to blindness.</a:t>
            </a:r>
            <a:r>
              <a:rPr lang="en-IN" sz="2000" b="1" i="1" u="none" strike="noStrike" baseline="-25000" dirty="0">
                <a:solidFill>
                  <a:srgbClr val="000000"/>
                </a:solidFill>
                <a:effectLst/>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rPr>
              <a:t> </a:t>
            </a:r>
            <a:endParaRPr lang="en-IN" sz="2000" b="1" i="1" baseline="-25000" dirty="0">
              <a:solidFill>
                <a:srgbClr val="000000"/>
              </a:solidFill>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endParaRPr>
          </a:p>
          <a:p>
            <a:pPr marL="342900" lvl="0" indent="-342900" algn="just" fontAlgn="base">
              <a:lnSpc>
                <a:spcPct val="107000"/>
              </a:lnSpc>
              <a:spcAft>
                <a:spcPts val="2415"/>
              </a:spcAft>
              <a:buClr>
                <a:srgbClr val="353535"/>
              </a:buClr>
              <a:buSzPts val="2000"/>
              <a:buFont typeface="Wingdings" panose="05000000000000000000" pitchFamily="2" charset="2"/>
              <a:buChar char="v"/>
            </a:pPr>
            <a:r>
              <a:rPr lang="en-IN" sz="2000" b="1" i="1"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Our aim is to develop a system that will be able to identify patients with Diabetic Retinopathy from retinal colour fundus images.</a:t>
            </a:r>
            <a:r>
              <a:rPr lang="en-IN" sz="2000" b="1" i="1" baseline="-25000" dirty="0">
                <a:solidFill>
                  <a:srgbClr val="000000"/>
                </a:solidFill>
                <a:effectLst/>
                <a:latin typeface="Calibri" panose="020F0502020204030204" pitchFamily="34" charset="0"/>
                <a:ea typeface="Calibri" panose="020F0502020204030204" pitchFamily="34" charset="0"/>
              </a:rPr>
              <a:t> </a:t>
            </a:r>
            <a:endParaRPr lang="en-IN" sz="2000" b="1" i="1" dirty="0"/>
          </a:p>
        </p:txBody>
      </p:sp>
      <p:sp>
        <p:nvSpPr>
          <p:cNvPr id="6" name="TextBox 5">
            <a:extLst>
              <a:ext uri="{FF2B5EF4-FFF2-40B4-BE49-F238E27FC236}">
                <a16:creationId xmlns:a16="http://schemas.microsoft.com/office/drawing/2014/main" id="{237495FC-EA0C-4C3C-804F-3C5343062D27}"/>
              </a:ext>
            </a:extLst>
          </p:cNvPr>
          <p:cNvSpPr txBox="1"/>
          <p:nvPr/>
        </p:nvSpPr>
        <p:spPr>
          <a:xfrm>
            <a:off x="850900" y="837398"/>
            <a:ext cx="292100" cy="461665"/>
          </a:xfrm>
          <a:prstGeom prst="rect">
            <a:avLst/>
          </a:prstGeom>
          <a:noFill/>
        </p:spPr>
        <p:txBody>
          <a:bodyPr wrap="square" rtlCol="0">
            <a:spAutoFit/>
          </a:bodyPr>
          <a:lstStyle/>
          <a:p>
            <a:r>
              <a:rPr lang="en-IN" sz="2400" b="1" dirty="0">
                <a:solidFill>
                  <a:schemeClr val="bg1">
                    <a:lumMod val="95000"/>
                  </a:schemeClr>
                </a:solidFill>
              </a:rPr>
              <a:t>4</a:t>
            </a:r>
          </a:p>
        </p:txBody>
      </p:sp>
    </p:spTree>
    <p:extLst>
      <p:ext uri="{BB962C8B-B14F-4D97-AF65-F5344CB8AC3E}">
        <p14:creationId xmlns:p14="http://schemas.microsoft.com/office/powerpoint/2010/main" val="1854166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EFC631-DD76-4325-8531-5D0CF7522AC6}"/>
              </a:ext>
            </a:extLst>
          </p:cNvPr>
          <p:cNvGrpSpPr/>
          <p:nvPr/>
        </p:nvGrpSpPr>
        <p:grpSpPr>
          <a:xfrm>
            <a:off x="1918904" y="838474"/>
            <a:ext cx="8925560" cy="1779597"/>
            <a:chOff x="0" y="0"/>
            <a:chExt cx="8925560" cy="1638300"/>
          </a:xfrm>
        </p:grpSpPr>
        <p:pic>
          <p:nvPicPr>
            <p:cNvPr id="6" name="Picture 5">
              <a:extLst>
                <a:ext uri="{FF2B5EF4-FFF2-40B4-BE49-F238E27FC236}">
                  <a16:creationId xmlns:a16="http://schemas.microsoft.com/office/drawing/2014/main" id="{4220395A-B860-418F-ADA0-6DEE5C1DCB84}"/>
                </a:ext>
              </a:extLst>
            </p:cNvPr>
            <p:cNvPicPr/>
            <p:nvPr/>
          </p:nvPicPr>
          <p:blipFill>
            <a:blip r:embed="rId2"/>
            <a:stretch>
              <a:fillRect/>
            </a:stretch>
          </p:blipFill>
          <p:spPr>
            <a:xfrm>
              <a:off x="3692398" y="9144"/>
              <a:ext cx="1789049" cy="1618488"/>
            </a:xfrm>
            <a:prstGeom prst="rect">
              <a:avLst/>
            </a:prstGeom>
          </p:spPr>
        </p:pic>
        <p:pic>
          <p:nvPicPr>
            <p:cNvPr id="7" name="Picture 6">
              <a:extLst>
                <a:ext uri="{FF2B5EF4-FFF2-40B4-BE49-F238E27FC236}">
                  <a16:creationId xmlns:a16="http://schemas.microsoft.com/office/drawing/2014/main" id="{5D74661F-C17B-43BB-A098-869EDEEC712C}"/>
                </a:ext>
              </a:extLst>
            </p:cNvPr>
            <p:cNvPicPr/>
            <p:nvPr/>
          </p:nvPicPr>
          <p:blipFill>
            <a:blip r:embed="rId3"/>
            <a:stretch>
              <a:fillRect/>
            </a:stretch>
          </p:blipFill>
          <p:spPr>
            <a:xfrm>
              <a:off x="7285863" y="0"/>
              <a:ext cx="1639697" cy="1638300"/>
            </a:xfrm>
            <a:prstGeom prst="rect">
              <a:avLst/>
            </a:prstGeom>
          </p:spPr>
        </p:pic>
        <p:pic>
          <p:nvPicPr>
            <p:cNvPr id="8" name="Picture 7">
              <a:extLst>
                <a:ext uri="{FF2B5EF4-FFF2-40B4-BE49-F238E27FC236}">
                  <a16:creationId xmlns:a16="http://schemas.microsoft.com/office/drawing/2014/main" id="{4BDBEA7B-59A9-4486-8A1B-123A361DF57A}"/>
                </a:ext>
              </a:extLst>
            </p:cNvPr>
            <p:cNvPicPr/>
            <p:nvPr/>
          </p:nvPicPr>
          <p:blipFill>
            <a:blip r:embed="rId4"/>
            <a:stretch>
              <a:fillRect/>
            </a:stretch>
          </p:blipFill>
          <p:spPr>
            <a:xfrm>
              <a:off x="0" y="0"/>
              <a:ext cx="1912493" cy="1616964"/>
            </a:xfrm>
            <a:prstGeom prst="rect">
              <a:avLst/>
            </a:prstGeom>
          </p:spPr>
        </p:pic>
      </p:grpSp>
      <p:grpSp>
        <p:nvGrpSpPr>
          <p:cNvPr id="9" name="Group 8">
            <a:extLst>
              <a:ext uri="{FF2B5EF4-FFF2-40B4-BE49-F238E27FC236}">
                <a16:creationId xmlns:a16="http://schemas.microsoft.com/office/drawing/2014/main" id="{B6C7345D-5E3F-4240-9167-D18DFC54D8F2}"/>
              </a:ext>
            </a:extLst>
          </p:cNvPr>
          <p:cNvGrpSpPr/>
          <p:nvPr/>
        </p:nvGrpSpPr>
        <p:grpSpPr>
          <a:xfrm>
            <a:off x="3247072" y="3318294"/>
            <a:ext cx="5697855" cy="1670050"/>
            <a:chOff x="0" y="0"/>
            <a:chExt cx="5698236" cy="1670050"/>
          </a:xfrm>
        </p:grpSpPr>
        <p:pic>
          <p:nvPicPr>
            <p:cNvPr id="10" name="Picture 9">
              <a:extLst>
                <a:ext uri="{FF2B5EF4-FFF2-40B4-BE49-F238E27FC236}">
                  <a16:creationId xmlns:a16="http://schemas.microsoft.com/office/drawing/2014/main" id="{D577E93F-C831-4CEF-8AF7-7D32ED615943}"/>
                </a:ext>
              </a:extLst>
            </p:cNvPr>
            <p:cNvPicPr/>
            <p:nvPr/>
          </p:nvPicPr>
          <p:blipFill>
            <a:blip r:embed="rId5"/>
            <a:stretch>
              <a:fillRect/>
            </a:stretch>
          </p:blipFill>
          <p:spPr>
            <a:xfrm>
              <a:off x="4009771" y="21336"/>
              <a:ext cx="1688465" cy="1621282"/>
            </a:xfrm>
            <a:prstGeom prst="rect">
              <a:avLst/>
            </a:prstGeom>
          </p:spPr>
        </p:pic>
        <p:pic>
          <p:nvPicPr>
            <p:cNvPr id="11" name="Picture 10">
              <a:extLst>
                <a:ext uri="{FF2B5EF4-FFF2-40B4-BE49-F238E27FC236}">
                  <a16:creationId xmlns:a16="http://schemas.microsoft.com/office/drawing/2014/main" id="{D4AE8495-C7C4-452C-8576-72B0698105A1}"/>
                </a:ext>
              </a:extLst>
            </p:cNvPr>
            <p:cNvPicPr/>
            <p:nvPr/>
          </p:nvPicPr>
          <p:blipFill>
            <a:blip r:embed="rId6"/>
            <a:stretch>
              <a:fillRect/>
            </a:stretch>
          </p:blipFill>
          <p:spPr>
            <a:xfrm>
              <a:off x="0" y="0"/>
              <a:ext cx="1731137" cy="1670050"/>
            </a:xfrm>
            <a:prstGeom prst="rect">
              <a:avLst/>
            </a:prstGeom>
          </p:spPr>
        </p:pic>
      </p:grpSp>
      <p:sp>
        <p:nvSpPr>
          <p:cNvPr id="13" name="TextBox 12">
            <a:extLst>
              <a:ext uri="{FF2B5EF4-FFF2-40B4-BE49-F238E27FC236}">
                <a16:creationId xmlns:a16="http://schemas.microsoft.com/office/drawing/2014/main" id="{13FAB22B-ACDF-479C-B2B2-243D1AABB3FF}"/>
              </a:ext>
            </a:extLst>
          </p:cNvPr>
          <p:cNvSpPr txBox="1"/>
          <p:nvPr/>
        </p:nvSpPr>
        <p:spPr>
          <a:xfrm>
            <a:off x="1838425" y="225242"/>
            <a:ext cx="2589196" cy="523220"/>
          </a:xfrm>
          <a:prstGeom prst="rect">
            <a:avLst/>
          </a:prstGeom>
          <a:noFill/>
        </p:spPr>
        <p:txBody>
          <a:bodyPr wrap="square" rtlCol="0">
            <a:spAutoFit/>
          </a:bodyPr>
          <a:lstStyle/>
          <a:p>
            <a:r>
              <a:rPr lang="en-IN" sz="2800" b="1" dirty="0"/>
              <a:t>Data sets</a:t>
            </a:r>
          </a:p>
        </p:txBody>
      </p:sp>
      <p:sp>
        <p:nvSpPr>
          <p:cNvPr id="16" name="TextBox 15">
            <a:extLst>
              <a:ext uri="{FF2B5EF4-FFF2-40B4-BE49-F238E27FC236}">
                <a16:creationId xmlns:a16="http://schemas.microsoft.com/office/drawing/2014/main" id="{6F2F3D57-2EF6-417F-82D7-B165CAFA9894}"/>
              </a:ext>
            </a:extLst>
          </p:cNvPr>
          <p:cNvSpPr txBox="1"/>
          <p:nvPr/>
        </p:nvSpPr>
        <p:spPr>
          <a:xfrm>
            <a:off x="2459254" y="2683737"/>
            <a:ext cx="8725301" cy="369332"/>
          </a:xfrm>
          <a:prstGeom prst="rect">
            <a:avLst/>
          </a:prstGeom>
          <a:noFill/>
        </p:spPr>
        <p:txBody>
          <a:bodyPr wrap="square">
            <a:spAutoFit/>
          </a:bodyPr>
          <a:lstStyle/>
          <a:p>
            <a:r>
              <a:rPr lang="en-IN" b="1" dirty="0"/>
              <a:t>(a)  								  (b)								(c)</a:t>
            </a:r>
          </a:p>
        </p:txBody>
      </p:sp>
      <p:sp>
        <p:nvSpPr>
          <p:cNvPr id="17" name="TextBox 16">
            <a:extLst>
              <a:ext uri="{FF2B5EF4-FFF2-40B4-BE49-F238E27FC236}">
                <a16:creationId xmlns:a16="http://schemas.microsoft.com/office/drawing/2014/main" id="{F2D2C4B1-3DAE-4BE1-ABC2-3EC45B9DD91A}"/>
              </a:ext>
            </a:extLst>
          </p:cNvPr>
          <p:cNvSpPr txBox="1"/>
          <p:nvPr/>
        </p:nvSpPr>
        <p:spPr>
          <a:xfrm>
            <a:off x="2875150" y="5062807"/>
            <a:ext cx="6480817" cy="369332"/>
          </a:xfrm>
          <a:prstGeom prst="rect">
            <a:avLst/>
          </a:prstGeom>
          <a:noFill/>
        </p:spPr>
        <p:txBody>
          <a:bodyPr wrap="square" rtlCol="0">
            <a:spAutoFit/>
          </a:bodyPr>
          <a:lstStyle/>
          <a:p>
            <a:r>
              <a:rPr lang="en-IN" dirty="0"/>
              <a:t>            </a:t>
            </a:r>
            <a:r>
              <a:rPr lang="en-IN" b="1" dirty="0"/>
              <a:t>(d) 									(e)</a:t>
            </a:r>
          </a:p>
        </p:txBody>
      </p:sp>
      <p:sp>
        <p:nvSpPr>
          <p:cNvPr id="18" name="TextBox 17">
            <a:extLst>
              <a:ext uri="{FF2B5EF4-FFF2-40B4-BE49-F238E27FC236}">
                <a16:creationId xmlns:a16="http://schemas.microsoft.com/office/drawing/2014/main" id="{2DB4B133-8777-4948-9E20-93B00D94A52B}"/>
              </a:ext>
            </a:extLst>
          </p:cNvPr>
          <p:cNvSpPr txBox="1"/>
          <p:nvPr/>
        </p:nvSpPr>
        <p:spPr>
          <a:xfrm>
            <a:off x="1641264" y="5562212"/>
            <a:ext cx="10236310" cy="369332"/>
          </a:xfrm>
          <a:prstGeom prst="rect">
            <a:avLst/>
          </a:prstGeom>
          <a:noFill/>
        </p:spPr>
        <p:txBody>
          <a:bodyPr wrap="square" rtlCol="0">
            <a:spAutoFit/>
          </a:bodyPr>
          <a:lstStyle/>
          <a:p>
            <a:r>
              <a:rPr lang="en-IN" sz="1800" b="1">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Fig 1 : (a) Healthy Eye (b) Mild NPDR (c) Moderate NPDR (d) Severe NPDR (e) PDR</a:t>
            </a:r>
            <a:r>
              <a:rPr lang="en-IN" sz="1800" baseline="-25000">
                <a:solidFill>
                  <a:srgbClr val="000000"/>
                </a:solidFill>
                <a:effectLst/>
                <a:latin typeface="Calibri" panose="020F0502020204030204" pitchFamily="34" charset="0"/>
                <a:ea typeface="Calibri" panose="020F0502020204030204" pitchFamily="34" charset="0"/>
              </a:rPr>
              <a:t> </a:t>
            </a:r>
            <a:endParaRPr lang="en-IN" dirty="0"/>
          </a:p>
        </p:txBody>
      </p:sp>
      <p:sp>
        <p:nvSpPr>
          <p:cNvPr id="19" name="TextBox 18">
            <a:extLst>
              <a:ext uri="{FF2B5EF4-FFF2-40B4-BE49-F238E27FC236}">
                <a16:creationId xmlns:a16="http://schemas.microsoft.com/office/drawing/2014/main" id="{12BA61FA-1AD6-4264-8B91-11E49E4B511C}"/>
              </a:ext>
            </a:extLst>
          </p:cNvPr>
          <p:cNvSpPr txBox="1"/>
          <p:nvPr/>
        </p:nvSpPr>
        <p:spPr>
          <a:xfrm>
            <a:off x="762000" y="773862"/>
            <a:ext cx="355600" cy="369332"/>
          </a:xfrm>
          <a:prstGeom prst="rect">
            <a:avLst/>
          </a:prstGeom>
          <a:noFill/>
        </p:spPr>
        <p:txBody>
          <a:bodyPr wrap="square" rtlCol="0">
            <a:spAutoFit/>
          </a:bodyPr>
          <a:lstStyle/>
          <a:p>
            <a:r>
              <a:rPr lang="en-IN" sz="1800" b="1" dirty="0">
                <a:solidFill>
                  <a:schemeClr val="bg1">
                    <a:lumMod val="95000"/>
                  </a:schemeClr>
                </a:solidFill>
              </a:rPr>
              <a:t>5</a:t>
            </a:r>
          </a:p>
        </p:txBody>
      </p:sp>
    </p:spTree>
    <p:extLst>
      <p:ext uri="{BB962C8B-B14F-4D97-AF65-F5344CB8AC3E}">
        <p14:creationId xmlns:p14="http://schemas.microsoft.com/office/powerpoint/2010/main" val="1332387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ED432D-DDA7-4CFF-AE6F-DCED3BEC5849}"/>
              </a:ext>
            </a:extLst>
          </p:cNvPr>
          <p:cNvSpPr txBox="1"/>
          <p:nvPr/>
        </p:nvSpPr>
        <p:spPr>
          <a:xfrm>
            <a:off x="1655544" y="481262"/>
            <a:ext cx="10096901" cy="5544851"/>
          </a:xfrm>
          <a:prstGeom prst="rect">
            <a:avLst/>
          </a:prstGeom>
          <a:noFill/>
        </p:spPr>
        <p:txBody>
          <a:bodyPr wrap="square" rtlCol="0">
            <a:spAutoFit/>
          </a:bodyPr>
          <a:lstStyle/>
          <a:p>
            <a:pPr marL="6350" indent="-6350">
              <a:lnSpc>
                <a:spcPct val="110000"/>
              </a:lnSpc>
              <a:spcAft>
                <a:spcPts val="4720"/>
              </a:spcAft>
            </a:pPr>
            <a:r>
              <a:rPr lang="en-IN" sz="2400" b="1" kern="0" dirty="0">
                <a:solidFill>
                  <a:srgbClr val="178DBB"/>
                </a:solidFill>
                <a:effectLst/>
                <a:latin typeface="Century Gothic" panose="020B0502020202020204" pitchFamily="34" charset="0"/>
                <a:ea typeface="Century Gothic" panose="020B0502020202020204" pitchFamily="34" charset="0"/>
                <a:cs typeface="Century Gothic" panose="020B0502020202020204" pitchFamily="34" charset="0"/>
              </a:rPr>
              <a:t>	</a:t>
            </a:r>
            <a:r>
              <a:rPr lang="en-IN" sz="2800" b="1" kern="0" dirty="0">
                <a:solidFill>
                  <a:srgbClr val="178DBB"/>
                </a:solidFill>
                <a:effectLst/>
                <a:latin typeface="Century Gothic" panose="020B0502020202020204" pitchFamily="34" charset="0"/>
                <a:ea typeface="Century Gothic" panose="020B0502020202020204" pitchFamily="34" charset="0"/>
                <a:cs typeface="Century Gothic" panose="020B0502020202020204" pitchFamily="34" charset="0"/>
              </a:rPr>
              <a:t>objective </a:t>
            </a:r>
          </a:p>
          <a:p>
            <a:pPr marL="285750" lvl="0" indent="-285750" fontAlgn="base">
              <a:lnSpc>
                <a:spcPct val="147000"/>
              </a:lnSpc>
              <a:spcAft>
                <a:spcPts val="1400"/>
              </a:spcAft>
              <a:buClr>
                <a:srgbClr val="353535"/>
              </a:buClr>
              <a:buSzPts val="2000"/>
              <a:buFont typeface="Arial" panose="020B0604020202020204" pitchFamily="34" charset="0"/>
              <a:buChar char="•"/>
            </a:pPr>
            <a:r>
              <a:rPr lang="en-IN" sz="2800" b="1" u="none" strike="noStrike" dirty="0">
                <a:solidFill>
                  <a:srgbClr val="000000"/>
                </a:solidFill>
                <a:effectLst/>
                <a:uFill>
                  <a:solidFill>
                    <a:srgbClr val="000000"/>
                  </a:solidFill>
                </a:uFill>
                <a:latin typeface="Arial Narrow" panose="020B0606020202030204" pitchFamily="34" charset="0"/>
                <a:ea typeface="Century Gothic" panose="020B0502020202020204" pitchFamily="34" charset="0"/>
                <a:cs typeface="Century Gothic" panose="020B0502020202020204" pitchFamily="34" charset="0"/>
              </a:rPr>
              <a:t>Process colour fundus retinal images for Diabetic Retinopathy detection.</a:t>
            </a:r>
            <a:r>
              <a:rPr lang="en-IN" sz="2800" b="1" u="none" strike="noStrike" baseline="-25000" dirty="0">
                <a:solidFill>
                  <a:srgbClr val="000000"/>
                </a:solidFill>
                <a:effectLst/>
                <a:uFill>
                  <a:solidFill>
                    <a:srgbClr val="000000"/>
                  </a:solidFill>
                </a:uFill>
                <a:latin typeface="Arial Narrow" panose="020B0606020202030204" pitchFamily="34" charset="0"/>
                <a:ea typeface="Wingdings 3" panose="05040102010807070707" pitchFamily="18" charset="2"/>
                <a:cs typeface="Wingdings 3" panose="05040102010807070707" pitchFamily="18" charset="2"/>
              </a:rPr>
              <a:t> </a:t>
            </a:r>
            <a:endParaRPr lang="en-IN" sz="2800" b="1" u="none" strike="noStrike" dirty="0">
              <a:solidFill>
                <a:srgbClr val="000000"/>
              </a:solidFill>
              <a:effectLst/>
              <a:uFill>
                <a:solidFill>
                  <a:srgbClr val="000000"/>
                </a:solidFill>
              </a:uFill>
              <a:latin typeface="Arial Narrow" panose="020B0606020202030204" pitchFamily="34" charset="0"/>
              <a:ea typeface="Wingdings 3" panose="05040102010807070707" pitchFamily="18" charset="2"/>
              <a:cs typeface="Wingdings 3" panose="05040102010807070707" pitchFamily="18" charset="2"/>
            </a:endParaRPr>
          </a:p>
          <a:p>
            <a:pPr marL="285750" lvl="0" indent="-285750" fontAlgn="base">
              <a:lnSpc>
                <a:spcPct val="110000"/>
              </a:lnSpc>
              <a:spcAft>
                <a:spcPts val="2370"/>
              </a:spcAft>
              <a:buClr>
                <a:srgbClr val="353535"/>
              </a:buClr>
              <a:buSzPts val="2000"/>
              <a:buFont typeface="Arial" panose="020B0604020202020204" pitchFamily="34" charset="0"/>
              <a:buChar char="•"/>
            </a:pPr>
            <a:r>
              <a:rPr lang="en-IN" sz="2800" b="1" u="none" strike="noStrike" dirty="0">
                <a:solidFill>
                  <a:srgbClr val="000000"/>
                </a:solidFill>
                <a:effectLst/>
                <a:uFill>
                  <a:solidFill>
                    <a:srgbClr val="000000"/>
                  </a:solidFill>
                </a:uFill>
                <a:latin typeface="Arial Narrow" panose="020B0606020202030204" pitchFamily="34" charset="0"/>
                <a:ea typeface="Century Gothic" panose="020B0502020202020204" pitchFamily="34" charset="0"/>
                <a:cs typeface="Century Gothic" panose="020B0502020202020204" pitchFamily="34" charset="0"/>
              </a:rPr>
              <a:t>Extract key features from the pre-processed images.</a:t>
            </a:r>
            <a:r>
              <a:rPr lang="en-IN" sz="2800" b="1" u="none" strike="noStrike" baseline="-25000" dirty="0">
                <a:solidFill>
                  <a:srgbClr val="000000"/>
                </a:solidFill>
                <a:effectLst/>
                <a:uFill>
                  <a:solidFill>
                    <a:srgbClr val="000000"/>
                  </a:solidFill>
                </a:uFill>
                <a:latin typeface="Arial Narrow" panose="020B0606020202030204" pitchFamily="34" charset="0"/>
                <a:ea typeface="Wingdings 3" panose="05040102010807070707" pitchFamily="18" charset="2"/>
                <a:cs typeface="Wingdings 3" panose="05040102010807070707" pitchFamily="18" charset="2"/>
              </a:rPr>
              <a:t> </a:t>
            </a:r>
            <a:endParaRPr lang="en-IN" sz="2800" b="1" u="none" strike="noStrike" dirty="0">
              <a:solidFill>
                <a:srgbClr val="000000"/>
              </a:solidFill>
              <a:effectLst/>
              <a:uFill>
                <a:solidFill>
                  <a:srgbClr val="000000"/>
                </a:solidFill>
              </a:uFill>
              <a:latin typeface="Arial Narrow" panose="020B0606020202030204" pitchFamily="34" charset="0"/>
              <a:ea typeface="Wingdings 3" panose="05040102010807070707" pitchFamily="18" charset="2"/>
              <a:cs typeface="Wingdings 3" panose="05040102010807070707" pitchFamily="18" charset="2"/>
            </a:endParaRPr>
          </a:p>
          <a:p>
            <a:pPr marL="285750" lvl="0" indent="-285750" fontAlgn="base">
              <a:lnSpc>
                <a:spcPct val="110000"/>
              </a:lnSpc>
              <a:spcAft>
                <a:spcPts val="2370"/>
              </a:spcAft>
              <a:buClr>
                <a:srgbClr val="353535"/>
              </a:buClr>
              <a:buSzPts val="2000"/>
              <a:buFont typeface="Arial" panose="020B0604020202020204" pitchFamily="34" charset="0"/>
              <a:buChar char="•"/>
            </a:pPr>
            <a:r>
              <a:rPr lang="en-IN" sz="2800" b="1" u="none" strike="noStrike" dirty="0">
                <a:solidFill>
                  <a:srgbClr val="000000"/>
                </a:solidFill>
                <a:effectLst/>
                <a:uFill>
                  <a:solidFill>
                    <a:srgbClr val="000000"/>
                  </a:solidFill>
                </a:uFill>
                <a:latin typeface="Arial Narrow" panose="020B0606020202030204" pitchFamily="34" charset="0"/>
                <a:ea typeface="Century Gothic" panose="020B0502020202020204" pitchFamily="34" charset="0"/>
                <a:cs typeface="Century Gothic" panose="020B0502020202020204" pitchFamily="34" charset="0"/>
              </a:rPr>
              <a:t>Detect the presence of Diabetic Retinopathy.</a:t>
            </a:r>
            <a:r>
              <a:rPr lang="en-IN" sz="2800" b="1" u="none" strike="noStrike" baseline="-25000" dirty="0">
                <a:solidFill>
                  <a:srgbClr val="000000"/>
                </a:solidFill>
                <a:effectLst/>
                <a:uFill>
                  <a:solidFill>
                    <a:srgbClr val="000000"/>
                  </a:solidFill>
                </a:uFill>
                <a:latin typeface="Arial Narrow" panose="020B0606020202030204" pitchFamily="34" charset="0"/>
                <a:ea typeface="Wingdings 3" panose="05040102010807070707" pitchFamily="18" charset="2"/>
                <a:cs typeface="Wingdings 3" panose="05040102010807070707" pitchFamily="18" charset="2"/>
              </a:rPr>
              <a:t> </a:t>
            </a:r>
            <a:endParaRPr lang="en-IN" sz="2800" b="1" u="none" strike="noStrike" dirty="0">
              <a:solidFill>
                <a:srgbClr val="000000"/>
              </a:solidFill>
              <a:effectLst/>
              <a:uFill>
                <a:solidFill>
                  <a:srgbClr val="000000"/>
                </a:solidFill>
              </a:uFill>
              <a:latin typeface="Arial Narrow" panose="020B0606020202030204" pitchFamily="34" charset="0"/>
              <a:ea typeface="Wingdings 3" panose="05040102010807070707" pitchFamily="18" charset="2"/>
              <a:cs typeface="Wingdings 3" panose="05040102010807070707" pitchFamily="18" charset="2"/>
            </a:endParaRPr>
          </a:p>
          <a:p>
            <a:pPr marL="285750" lvl="0" indent="-285750" fontAlgn="base">
              <a:lnSpc>
                <a:spcPct val="110000"/>
              </a:lnSpc>
              <a:spcAft>
                <a:spcPts val="1080"/>
              </a:spcAft>
              <a:buClr>
                <a:srgbClr val="353535"/>
              </a:buClr>
              <a:buSzPts val="2000"/>
              <a:buFont typeface="Arial" panose="020B0604020202020204" pitchFamily="34" charset="0"/>
              <a:buChar char="•"/>
            </a:pPr>
            <a:r>
              <a:rPr lang="en-IN" sz="2800" b="1" u="none" strike="noStrike" dirty="0">
                <a:solidFill>
                  <a:srgbClr val="000000"/>
                </a:solidFill>
                <a:effectLst/>
                <a:uFill>
                  <a:solidFill>
                    <a:srgbClr val="000000"/>
                  </a:solidFill>
                </a:uFill>
                <a:latin typeface="Arial Narrow" panose="020B0606020202030204" pitchFamily="34" charset="0"/>
                <a:ea typeface="Century Gothic" panose="020B0502020202020204" pitchFamily="34" charset="0"/>
                <a:cs typeface="Century Gothic" panose="020B0502020202020204" pitchFamily="34" charset="0"/>
              </a:rPr>
              <a:t>Classify whether the Diabetic Retinopathy Mild, Moderate, Severe or </a:t>
            </a:r>
            <a:r>
              <a:rPr lang="en-IN" sz="2800" b="1" dirty="0">
                <a:solidFill>
                  <a:srgbClr val="000000"/>
                </a:solidFill>
                <a:effectLst/>
                <a:latin typeface="Arial Narrow" panose="020B0606020202030204" pitchFamily="34" charset="0"/>
                <a:ea typeface="Century Gothic" panose="020B0502020202020204" pitchFamily="34" charset="0"/>
                <a:cs typeface="Century Gothic" panose="020B0502020202020204" pitchFamily="34" charset="0"/>
              </a:rPr>
              <a:t>Proliferative</a:t>
            </a:r>
            <a:r>
              <a:rPr lang="en-IN" sz="180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a:t>
            </a:r>
            <a:r>
              <a:rPr lang="en-IN" sz="1800" baseline="-25000" dirty="0">
                <a:solidFill>
                  <a:srgbClr val="000000"/>
                </a:solidFill>
                <a:effectLst/>
                <a:latin typeface="Calibri" panose="020F0502020204030204" pitchFamily="34" charset="0"/>
                <a:ea typeface="Calibri" panose="020F0502020204030204" pitchFamily="34" charset="0"/>
              </a:rPr>
              <a:t> </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sp>
        <p:nvSpPr>
          <p:cNvPr id="5" name="TextBox 4">
            <a:extLst>
              <a:ext uri="{FF2B5EF4-FFF2-40B4-BE49-F238E27FC236}">
                <a16:creationId xmlns:a16="http://schemas.microsoft.com/office/drawing/2014/main" id="{782A9D3C-E056-43D4-BD8F-6E2C1DB7611D}"/>
              </a:ext>
            </a:extLst>
          </p:cNvPr>
          <p:cNvSpPr txBox="1"/>
          <p:nvPr/>
        </p:nvSpPr>
        <p:spPr>
          <a:xfrm>
            <a:off x="723900" y="876300"/>
            <a:ext cx="508000" cy="646331"/>
          </a:xfrm>
          <a:prstGeom prst="rect">
            <a:avLst/>
          </a:prstGeom>
          <a:noFill/>
        </p:spPr>
        <p:txBody>
          <a:bodyPr wrap="square" rtlCol="0">
            <a:spAutoFit/>
          </a:bodyPr>
          <a:lstStyle/>
          <a:p>
            <a:r>
              <a:rPr lang="en-IN" sz="1800" b="1" dirty="0">
                <a:solidFill>
                  <a:schemeClr val="bg1">
                    <a:lumMod val="95000"/>
                  </a:schemeClr>
                </a:solidFill>
              </a:rPr>
              <a:t>6</a:t>
            </a:r>
          </a:p>
          <a:p>
            <a:endParaRPr lang="en-IN" dirty="0"/>
          </a:p>
        </p:txBody>
      </p:sp>
    </p:spTree>
    <p:extLst>
      <p:ext uri="{BB962C8B-B14F-4D97-AF65-F5344CB8AC3E}">
        <p14:creationId xmlns:p14="http://schemas.microsoft.com/office/powerpoint/2010/main" val="3852119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2AFF41-69FD-4571-9789-7327E9416D2B}"/>
              </a:ext>
            </a:extLst>
          </p:cNvPr>
          <p:cNvSpPr txBox="1"/>
          <p:nvPr/>
        </p:nvSpPr>
        <p:spPr>
          <a:xfrm>
            <a:off x="1742173" y="385011"/>
            <a:ext cx="10039149" cy="6486904"/>
          </a:xfrm>
          <a:prstGeom prst="rect">
            <a:avLst/>
          </a:prstGeom>
          <a:noFill/>
        </p:spPr>
        <p:txBody>
          <a:bodyPr wrap="square" rtlCol="0">
            <a:spAutoFit/>
          </a:bodyPr>
          <a:lstStyle/>
          <a:p>
            <a:pPr marL="6350" indent="-6350">
              <a:lnSpc>
                <a:spcPct val="110000"/>
              </a:lnSpc>
              <a:spcAft>
                <a:spcPts val="5020"/>
              </a:spcAft>
            </a:pPr>
            <a:r>
              <a:rPr lang="en-IN" sz="2800" b="1" kern="0" dirty="0">
                <a:solidFill>
                  <a:srgbClr val="178DBB"/>
                </a:solidFill>
                <a:effectLst/>
                <a:latin typeface="Century Gothic" panose="020B0502020202020204" pitchFamily="34" charset="0"/>
                <a:ea typeface="Century Gothic" panose="020B0502020202020204" pitchFamily="34" charset="0"/>
                <a:cs typeface="Century Gothic" panose="020B0502020202020204" pitchFamily="34" charset="0"/>
              </a:rPr>
              <a:t>Motivation </a:t>
            </a:r>
          </a:p>
          <a:p>
            <a:pPr marL="342900" indent="-342900">
              <a:lnSpc>
                <a:spcPct val="110000"/>
              </a:lnSpc>
              <a:spcAft>
                <a:spcPts val="5020"/>
              </a:spcAft>
              <a:buFont typeface="Arial" panose="020B0604020202020204" pitchFamily="34" charset="0"/>
              <a:buChar char="•"/>
            </a:pPr>
            <a:r>
              <a:rPr lang="en-IN" sz="2400" b="1" i="1" u="none" strike="noStrike"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Diabetic Retinopathy (DR) is one of the common eye diseases and is </a:t>
            </a:r>
            <a:r>
              <a:rPr lang="en-IN" sz="2400" b="1" i="1"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a diabetes complication that affects eyes.</a:t>
            </a:r>
            <a:r>
              <a:rPr lang="en-IN" sz="2400" b="1" i="1" baseline="-25000" dirty="0">
                <a:solidFill>
                  <a:srgbClr val="000000"/>
                </a:solidFill>
                <a:effectLst/>
                <a:latin typeface="Calibri" panose="020F0502020204030204" pitchFamily="34" charset="0"/>
                <a:ea typeface="Calibri" panose="020F0502020204030204" pitchFamily="34" charset="0"/>
              </a:rPr>
              <a:t> </a:t>
            </a:r>
            <a:endParaRPr lang="en-IN" sz="2400" b="1" i="1" baseline="-25000" dirty="0">
              <a:solidFill>
                <a:srgbClr val="000000"/>
              </a:solidFill>
              <a:latin typeface="Calibri" panose="020F0502020204030204" pitchFamily="34" charset="0"/>
              <a:ea typeface="Calibri" panose="020F0502020204030204" pitchFamily="34" charset="0"/>
            </a:endParaRPr>
          </a:p>
          <a:p>
            <a:pPr marL="342900" indent="-342900">
              <a:lnSpc>
                <a:spcPct val="110000"/>
              </a:lnSpc>
              <a:spcAft>
                <a:spcPts val="5020"/>
              </a:spcAft>
              <a:buFont typeface="Arial" panose="020B0604020202020204" pitchFamily="34" charset="0"/>
              <a:buChar char="•"/>
            </a:pPr>
            <a:r>
              <a:rPr lang="en-IN" sz="2400" b="1" i="1" u="none" strike="noStrike"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Diabetic retinopathy may cause no symptoms or only mild vision </a:t>
            </a:r>
            <a:endParaRPr lang="en-IN" sz="2400" b="1" i="1" dirty="0">
              <a:solidFill>
                <a:srgbClr val="000000"/>
              </a:solidFill>
              <a:uFill>
                <a:solidFill>
                  <a:srgbClr val="000000"/>
                </a:solidFill>
              </a:uFill>
              <a:latin typeface="Wingdings 3" panose="05040102010807070707" pitchFamily="18" charset="2"/>
              <a:ea typeface="Century Gothic" panose="020B0502020202020204" pitchFamily="34" charset="0"/>
              <a:cs typeface="Century Gothic" panose="020B0502020202020204" pitchFamily="34" charset="0"/>
            </a:endParaRPr>
          </a:p>
          <a:p>
            <a:pPr marL="342900" indent="-342900">
              <a:lnSpc>
                <a:spcPct val="110000"/>
              </a:lnSpc>
              <a:spcAft>
                <a:spcPts val="5020"/>
              </a:spcAft>
              <a:buFont typeface="Arial" panose="020B0604020202020204" pitchFamily="34" charset="0"/>
              <a:buChar char="•"/>
            </a:pPr>
            <a:r>
              <a:rPr lang="en-IN" sz="2400" b="1" i="1"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problems. Eventually, it can cause blindness.</a:t>
            </a:r>
            <a:r>
              <a:rPr lang="en-IN" sz="2400" b="1" i="1" baseline="-25000" dirty="0">
                <a:solidFill>
                  <a:srgbClr val="000000"/>
                </a:solidFill>
                <a:effectLst/>
                <a:latin typeface="Calibri" panose="020F0502020204030204" pitchFamily="34" charset="0"/>
                <a:ea typeface="Calibri" panose="020F0502020204030204" pitchFamily="34" charset="0"/>
              </a:rPr>
              <a:t> </a:t>
            </a:r>
            <a:endParaRPr lang="en-IN" sz="2400" b="1" i="1" baseline="-25000" dirty="0">
              <a:solidFill>
                <a:srgbClr val="000000"/>
              </a:solidFill>
              <a:latin typeface="Calibri" panose="020F0502020204030204" pitchFamily="34" charset="0"/>
              <a:ea typeface="Calibri" panose="020F0502020204030204" pitchFamily="34" charset="0"/>
            </a:endParaRPr>
          </a:p>
          <a:p>
            <a:pPr marL="342900" indent="-342900">
              <a:lnSpc>
                <a:spcPct val="110000"/>
              </a:lnSpc>
              <a:spcAft>
                <a:spcPts val="5020"/>
              </a:spcAft>
              <a:buFont typeface="Arial" panose="020B0604020202020204" pitchFamily="34" charset="0"/>
              <a:buChar char="•"/>
            </a:pPr>
            <a:r>
              <a:rPr lang="en-IN" sz="2400" b="1" i="1" u="none" strike="noStrike"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So early detection of symptoms could help to avoid blindness.</a:t>
            </a:r>
            <a:r>
              <a:rPr lang="en-IN" sz="2400" b="1" i="1" u="none" strike="noStrike" baseline="-25000" dirty="0">
                <a:solidFill>
                  <a:srgbClr val="000000"/>
                </a:solidFill>
                <a:effectLst/>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rPr>
              <a:t> </a:t>
            </a:r>
            <a:endParaRPr lang="en-IN" sz="2400" b="1" i="1" u="none" strike="noStrike" dirty="0">
              <a:solidFill>
                <a:srgbClr val="000000"/>
              </a:solidFill>
              <a:effectLst/>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endParaRPr>
          </a:p>
          <a:p>
            <a:endParaRPr lang="en-IN" dirty="0"/>
          </a:p>
        </p:txBody>
      </p:sp>
      <p:sp>
        <p:nvSpPr>
          <p:cNvPr id="5" name="TextBox 4">
            <a:extLst>
              <a:ext uri="{FF2B5EF4-FFF2-40B4-BE49-F238E27FC236}">
                <a16:creationId xmlns:a16="http://schemas.microsoft.com/office/drawing/2014/main" id="{B6F38935-CE79-4FEE-9812-1309967D1DBF}"/>
              </a:ext>
            </a:extLst>
          </p:cNvPr>
          <p:cNvSpPr txBox="1"/>
          <p:nvPr/>
        </p:nvSpPr>
        <p:spPr>
          <a:xfrm>
            <a:off x="736600" y="863600"/>
            <a:ext cx="533400" cy="646331"/>
          </a:xfrm>
          <a:prstGeom prst="rect">
            <a:avLst/>
          </a:prstGeom>
          <a:noFill/>
        </p:spPr>
        <p:txBody>
          <a:bodyPr wrap="square" rtlCol="0">
            <a:spAutoFit/>
          </a:bodyPr>
          <a:lstStyle/>
          <a:p>
            <a:r>
              <a:rPr lang="en-IN" sz="1800" b="1" dirty="0">
                <a:solidFill>
                  <a:schemeClr val="bg1">
                    <a:lumMod val="95000"/>
                  </a:schemeClr>
                </a:solidFill>
              </a:rPr>
              <a:t>7</a:t>
            </a:r>
          </a:p>
          <a:p>
            <a:endParaRPr lang="en-IN" dirty="0"/>
          </a:p>
        </p:txBody>
      </p:sp>
    </p:spTree>
    <p:extLst>
      <p:ext uri="{BB962C8B-B14F-4D97-AF65-F5344CB8AC3E}">
        <p14:creationId xmlns:p14="http://schemas.microsoft.com/office/powerpoint/2010/main" val="2331689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AD8D01-6FC9-4412-A826-D7529824D3A9}"/>
              </a:ext>
            </a:extLst>
          </p:cNvPr>
          <p:cNvSpPr txBox="1"/>
          <p:nvPr/>
        </p:nvSpPr>
        <p:spPr>
          <a:xfrm>
            <a:off x="1722922" y="626053"/>
            <a:ext cx="10116152" cy="4649606"/>
          </a:xfrm>
          <a:prstGeom prst="rect">
            <a:avLst/>
          </a:prstGeom>
          <a:noFill/>
        </p:spPr>
        <p:txBody>
          <a:bodyPr wrap="square" rtlCol="0">
            <a:spAutoFit/>
          </a:bodyPr>
          <a:lstStyle/>
          <a:p>
            <a:pPr marL="6350" indent="-6350">
              <a:lnSpc>
                <a:spcPct val="110000"/>
              </a:lnSpc>
              <a:spcAft>
                <a:spcPts val="3215"/>
              </a:spcAft>
            </a:pPr>
            <a:r>
              <a:rPr lang="en-IN" sz="2400" b="1" kern="0" dirty="0">
                <a:solidFill>
                  <a:srgbClr val="178DBB"/>
                </a:solidFill>
                <a:effectLst/>
                <a:latin typeface="Century Gothic" panose="020B0502020202020204" pitchFamily="34" charset="0"/>
                <a:ea typeface="Century Gothic" panose="020B0502020202020204" pitchFamily="34" charset="0"/>
                <a:cs typeface="Century Gothic" panose="020B0502020202020204" pitchFamily="34" charset="0"/>
              </a:rPr>
              <a:t>Related Works </a:t>
            </a:r>
          </a:p>
          <a:p>
            <a:pPr marL="342900" lvl="0" indent="-342900" algn="just" fontAlgn="base">
              <a:lnSpc>
                <a:spcPct val="110000"/>
              </a:lnSpc>
              <a:spcAft>
                <a:spcPts val="1055"/>
              </a:spcAft>
              <a:buClr>
                <a:srgbClr val="353535"/>
              </a:buClr>
              <a:buSzPts val="2000"/>
              <a:buFont typeface="Arial" panose="020B0604020202020204" pitchFamily="34" charset="0"/>
              <a:buChar char="•"/>
            </a:pPr>
            <a:r>
              <a:rPr lang="en-IN" sz="2400" b="1" i="1" u="none" strike="noStrike"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Existing works performed DR detection using features of </a:t>
            </a:r>
            <a:r>
              <a:rPr lang="en-IN" sz="2400" b="1" i="1" u="none" strike="noStrike" dirty="0" err="1">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color</a:t>
            </a:r>
            <a:r>
              <a:rPr lang="en-IN" sz="2400" b="1" i="1" u="none" strike="noStrike"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 fundus </a:t>
            </a:r>
            <a:r>
              <a:rPr lang="en-IN" sz="2400" b="1" i="1"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image like area and number of microaneurysm, exudates, appearance of haemorrhage etc.</a:t>
            </a:r>
            <a:r>
              <a:rPr lang="en-IN" sz="2400" b="1" i="1" baseline="-25000" dirty="0">
                <a:solidFill>
                  <a:srgbClr val="000000"/>
                </a:solidFill>
                <a:effectLst/>
                <a:latin typeface="Calibri" panose="020F0502020204030204" pitchFamily="34" charset="0"/>
                <a:ea typeface="Calibri" panose="020F0502020204030204" pitchFamily="34" charset="0"/>
              </a:rPr>
              <a:t> </a:t>
            </a:r>
            <a:endParaRPr lang="en-IN" sz="2400" b="1" i="1" dirty="0">
              <a:solidFill>
                <a:srgbClr val="000000"/>
              </a:solidFill>
              <a:effectLst/>
              <a:latin typeface="Calibri" panose="020F0502020204030204" pitchFamily="34" charset="0"/>
              <a:ea typeface="Calibri" panose="020F0502020204030204" pitchFamily="34" charset="0"/>
            </a:endParaRPr>
          </a:p>
          <a:p>
            <a:pPr marL="342900" lvl="0" indent="-342900" algn="just" fontAlgn="base">
              <a:lnSpc>
                <a:spcPct val="148000"/>
              </a:lnSpc>
              <a:spcAft>
                <a:spcPts val="1385"/>
              </a:spcAft>
              <a:buClr>
                <a:srgbClr val="353535"/>
              </a:buClr>
              <a:buSzPts val="2000"/>
              <a:buFont typeface="Arial" panose="020B0604020202020204" pitchFamily="34" charset="0"/>
              <a:buChar char="•"/>
            </a:pPr>
            <a:r>
              <a:rPr lang="en-IN" sz="2400" b="1" i="1" u="none" strike="noStrike" dirty="0">
                <a:solidFill>
                  <a:srgbClr val="000000"/>
                </a:solidFill>
                <a:effectLst/>
                <a:uFill>
                  <a:solidFill>
                    <a:srgbClr val="000000"/>
                  </a:solidFill>
                </a:uFill>
                <a:latin typeface="Century Gothic" panose="020B0502020202020204" pitchFamily="34" charset="0"/>
                <a:ea typeface="Century Gothic" panose="020B0502020202020204" pitchFamily="34" charset="0"/>
                <a:cs typeface="Century Gothic" panose="020B0502020202020204" pitchFamily="34" charset="0"/>
              </a:rPr>
              <a:t>Classification of DR has done by linear Naïve Bayes , SVM and NN classifiers.</a:t>
            </a:r>
            <a:r>
              <a:rPr lang="en-IN" sz="2400" b="1" i="1" u="none" strike="noStrike" baseline="-25000" dirty="0">
                <a:solidFill>
                  <a:srgbClr val="000000"/>
                </a:solidFill>
                <a:effectLst/>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rPr>
              <a:t> </a:t>
            </a:r>
            <a:endParaRPr lang="en-IN" sz="2400" b="1" i="1" u="none" strike="noStrike" dirty="0">
              <a:solidFill>
                <a:srgbClr val="000000"/>
              </a:solidFill>
              <a:effectLst/>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endParaRPr>
          </a:p>
          <a:p>
            <a:pPr marL="342900" indent="-342900" algn="just">
              <a:buFont typeface="Arial" panose="020B0604020202020204" pitchFamily="34" charset="0"/>
              <a:buChar char="•"/>
            </a:pPr>
            <a:r>
              <a:rPr lang="en-IN" sz="2400" b="1" i="1"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Most of the works performed 2 and 3 class classifications. Whereas recent works like Acharya et al. had performed 5 class classification.</a:t>
            </a:r>
            <a:r>
              <a:rPr lang="en-IN" sz="2400" b="1" i="1" baseline="-25000" dirty="0">
                <a:solidFill>
                  <a:srgbClr val="000000"/>
                </a:solidFill>
                <a:effectLst/>
                <a:latin typeface="Calibri" panose="020F0502020204030204" pitchFamily="34" charset="0"/>
                <a:ea typeface="Calibri" panose="020F0502020204030204" pitchFamily="34" charset="0"/>
              </a:rPr>
              <a:t> </a:t>
            </a:r>
            <a:endParaRPr lang="en-IN" sz="2400" b="1" i="1" dirty="0"/>
          </a:p>
        </p:txBody>
      </p:sp>
      <p:sp>
        <p:nvSpPr>
          <p:cNvPr id="5" name="TextBox 4">
            <a:extLst>
              <a:ext uri="{FF2B5EF4-FFF2-40B4-BE49-F238E27FC236}">
                <a16:creationId xmlns:a16="http://schemas.microsoft.com/office/drawing/2014/main" id="{9B11BD8F-D9D2-4DEB-BC65-9E8DC00D59F4}"/>
              </a:ext>
            </a:extLst>
          </p:cNvPr>
          <p:cNvSpPr txBox="1"/>
          <p:nvPr/>
        </p:nvSpPr>
        <p:spPr>
          <a:xfrm>
            <a:off x="711200" y="812800"/>
            <a:ext cx="342900" cy="646331"/>
          </a:xfrm>
          <a:prstGeom prst="rect">
            <a:avLst/>
          </a:prstGeom>
          <a:noFill/>
        </p:spPr>
        <p:txBody>
          <a:bodyPr wrap="square" rtlCol="0">
            <a:spAutoFit/>
          </a:bodyPr>
          <a:lstStyle/>
          <a:p>
            <a:r>
              <a:rPr lang="en-IN" b="1" dirty="0">
                <a:solidFill>
                  <a:schemeClr val="bg1">
                    <a:lumMod val="95000"/>
                  </a:schemeClr>
                </a:solidFill>
              </a:rPr>
              <a:t>8</a:t>
            </a:r>
            <a:endParaRPr lang="en-IN" sz="1800" b="1" dirty="0">
              <a:solidFill>
                <a:schemeClr val="bg1">
                  <a:lumMod val="95000"/>
                </a:schemeClr>
              </a:solidFill>
            </a:endParaRPr>
          </a:p>
          <a:p>
            <a:endParaRPr lang="en-IN" dirty="0"/>
          </a:p>
        </p:txBody>
      </p:sp>
    </p:spTree>
    <p:extLst>
      <p:ext uri="{BB962C8B-B14F-4D97-AF65-F5344CB8AC3E}">
        <p14:creationId xmlns:p14="http://schemas.microsoft.com/office/powerpoint/2010/main" val="2670325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158B3F-6DFA-42CC-847F-5A5110199FF5}"/>
              </a:ext>
            </a:extLst>
          </p:cNvPr>
          <p:cNvSpPr txBox="1"/>
          <p:nvPr/>
        </p:nvSpPr>
        <p:spPr>
          <a:xfrm>
            <a:off x="1434164" y="981777"/>
            <a:ext cx="10145028" cy="5397696"/>
          </a:xfrm>
          <a:prstGeom prst="rect">
            <a:avLst/>
          </a:prstGeom>
          <a:noFill/>
        </p:spPr>
        <p:txBody>
          <a:bodyPr wrap="square" rtlCol="0">
            <a:spAutoFit/>
          </a:bodyPr>
          <a:lstStyle/>
          <a:p>
            <a:pPr marL="228600" marR="2540" indent="-6350" algn="just">
              <a:lnSpc>
                <a:spcPct val="107000"/>
              </a:lnSpc>
              <a:spcAft>
                <a:spcPts val="800"/>
              </a:spcAft>
            </a:pPr>
            <a:r>
              <a:rPr lang="en-IN" sz="2400" i="1" dirty="0">
                <a:solidFill>
                  <a:srgbClr val="000000"/>
                </a:solidFill>
                <a:effectLst/>
                <a:latin typeface="Calibri" panose="020F0502020204030204" pitchFamily="34" charset="0"/>
                <a:ea typeface="Calibri" panose="020F0502020204030204" pitchFamily="34" charset="0"/>
              </a:rPr>
              <a:t>The images consist of gaussian filtered retina scan images to detect diabetic retinopathy. The original dataset is available at APTOS 2019 Blindness Detection. These images are resized into 224x224 pixels so that they can be readily used with many pre-trained deep learning models. All of the images are already saved into their respective folders according to the severity/stage of diabetic retinopathy using the train.csv file provided. You will find five directories with the respective images</a:t>
            </a:r>
            <a:r>
              <a:rPr lang="en-IN" sz="2400" i="1" dirty="0">
                <a:solidFill>
                  <a:srgbClr val="178DBB"/>
                </a:solidFill>
                <a:effectLst/>
                <a:latin typeface="Calibri" panose="020F0502020204030204" pitchFamily="34" charset="0"/>
                <a:ea typeface="Calibri" panose="020F0502020204030204" pitchFamily="34" charset="0"/>
              </a:rPr>
              <a:t>:  </a:t>
            </a:r>
            <a:endParaRPr lang="en-IN" sz="2400" dirty="0">
              <a:solidFill>
                <a:srgbClr val="000000"/>
              </a:solidFill>
              <a:effectLst/>
              <a:latin typeface="Calibri" panose="020F0502020204030204" pitchFamily="34" charset="0"/>
              <a:ea typeface="Calibri" panose="020F0502020204030204" pitchFamily="34" charset="0"/>
            </a:endParaRPr>
          </a:p>
          <a:p>
            <a:pPr marL="800100" lvl="1" indent="-342900" fontAlgn="base">
              <a:lnSpc>
                <a:spcPct val="107000"/>
              </a:lnSpc>
              <a:spcAft>
                <a:spcPts val="800"/>
              </a:spcAft>
              <a:buClr>
                <a:srgbClr val="178DBB"/>
              </a:buClr>
              <a:buSzPts val="2200"/>
              <a:buFont typeface="+mj-lt"/>
              <a:buAutoNum type="arabicPeriod"/>
            </a:pPr>
            <a:r>
              <a:rPr lang="en-IN" sz="2000" i="1" u="none" strike="noStrike" dirty="0" err="1">
                <a:solidFill>
                  <a:srgbClr val="178DBB"/>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No_DR</a:t>
            </a:r>
            <a:r>
              <a:rPr lang="en-IN" sz="2000" i="1" u="none" strike="noStrike" dirty="0">
                <a:solidFill>
                  <a:srgbClr val="178DBB"/>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endParaRPr lang="en-IN" sz="20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800100" lvl="1" indent="-342900" fontAlgn="base">
              <a:lnSpc>
                <a:spcPct val="107000"/>
              </a:lnSpc>
              <a:spcAft>
                <a:spcPts val="800"/>
              </a:spcAft>
              <a:buClr>
                <a:srgbClr val="178DBB"/>
              </a:buClr>
              <a:buSzPts val="2200"/>
              <a:buFont typeface="+mj-lt"/>
              <a:buAutoNum type="arabicPeriod"/>
            </a:pPr>
            <a:r>
              <a:rPr lang="en-IN" sz="2000" i="1" u="none" strike="noStrike" dirty="0">
                <a:solidFill>
                  <a:srgbClr val="178DBB"/>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Mild  </a:t>
            </a:r>
            <a:endParaRPr lang="en-IN" sz="20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800100" lvl="1" indent="-342900" fontAlgn="base">
              <a:lnSpc>
                <a:spcPct val="107000"/>
              </a:lnSpc>
              <a:spcAft>
                <a:spcPts val="800"/>
              </a:spcAft>
              <a:buClr>
                <a:srgbClr val="178DBB"/>
              </a:buClr>
              <a:buSzPts val="2200"/>
              <a:buFont typeface="+mj-lt"/>
              <a:buAutoNum type="arabicPeriod"/>
            </a:pPr>
            <a:r>
              <a:rPr lang="en-IN" sz="2000" i="1" u="none" strike="noStrike" dirty="0">
                <a:solidFill>
                  <a:srgbClr val="178DBB"/>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Moderate </a:t>
            </a:r>
            <a:endParaRPr lang="en-IN" sz="20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800100" lvl="1" indent="-342900" fontAlgn="base">
              <a:lnSpc>
                <a:spcPct val="107000"/>
              </a:lnSpc>
              <a:spcAft>
                <a:spcPts val="800"/>
              </a:spcAft>
              <a:buClr>
                <a:srgbClr val="178DBB"/>
              </a:buClr>
              <a:buSzPts val="2200"/>
              <a:buFont typeface="+mj-lt"/>
              <a:buAutoNum type="arabicPeriod"/>
            </a:pPr>
            <a:r>
              <a:rPr lang="en-IN" sz="2000" i="1" u="none" strike="noStrike" dirty="0">
                <a:solidFill>
                  <a:srgbClr val="178DBB"/>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Severe  </a:t>
            </a:r>
            <a:endParaRPr lang="en-IN" sz="2000"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800100" lvl="1" indent="-342900" fontAlgn="base">
              <a:lnSpc>
                <a:spcPct val="107000"/>
              </a:lnSpc>
              <a:spcAft>
                <a:spcPts val="800"/>
              </a:spcAft>
              <a:buClr>
                <a:srgbClr val="178DBB"/>
              </a:buClr>
              <a:buSzPts val="2200"/>
              <a:buFont typeface="+mj-lt"/>
              <a:buAutoNum type="arabicPeriod"/>
            </a:pPr>
            <a:r>
              <a:rPr lang="en-IN" sz="2000" i="1" dirty="0">
                <a:solidFill>
                  <a:srgbClr val="178DBB"/>
                </a:solidFill>
                <a:effectLst/>
                <a:latin typeface="Calibri" panose="020F0502020204030204" pitchFamily="34" charset="0"/>
                <a:ea typeface="Calibri" panose="020F0502020204030204" pitchFamily="34" charset="0"/>
              </a:rPr>
              <a:t> </a:t>
            </a:r>
            <a:r>
              <a:rPr lang="en-IN" sz="2000" i="1" dirty="0" err="1">
                <a:solidFill>
                  <a:srgbClr val="178DBB"/>
                </a:solidFill>
                <a:effectLst/>
                <a:latin typeface="Calibri" panose="020F0502020204030204" pitchFamily="34" charset="0"/>
                <a:ea typeface="Calibri" panose="020F0502020204030204" pitchFamily="34" charset="0"/>
              </a:rPr>
              <a:t>Proliferate_DR</a:t>
            </a:r>
            <a:r>
              <a:rPr lang="en-IN" sz="2000" i="1" dirty="0">
                <a:solidFill>
                  <a:srgbClr val="178DBB"/>
                </a:solidFill>
                <a:effectLst/>
                <a:latin typeface="Calibri" panose="020F0502020204030204" pitchFamily="34" charset="0"/>
                <a:ea typeface="Calibri" panose="020F0502020204030204" pitchFamily="34" charset="0"/>
              </a:rPr>
              <a:t> </a:t>
            </a:r>
            <a:endParaRPr lang="en-IN" sz="2000" dirty="0">
              <a:solidFill>
                <a:srgbClr val="000000"/>
              </a:solidFill>
              <a:effectLst/>
              <a:latin typeface="Calibri" panose="020F0502020204030204" pitchFamily="34" charset="0"/>
              <a:ea typeface="Calibri" panose="020F0502020204030204" pitchFamily="34" charset="0"/>
            </a:endParaRPr>
          </a:p>
          <a:p>
            <a:endParaRPr lang="en-IN" dirty="0"/>
          </a:p>
        </p:txBody>
      </p:sp>
      <p:sp>
        <p:nvSpPr>
          <p:cNvPr id="5" name="TextBox 4">
            <a:extLst>
              <a:ext uri="{FF2B5EF4-FFF2-40B4-BE49-F238E27FC236}">
                <a16:creationId xmlns:a16="http://schemas.microsoft.com/office/drawing/2014/main" id="{212B0DCC-82D7-4177-AA94-3355C7D06788}"/>
              </a:ext>
            </a:extLst>
          </p:cNvPr>
          <p:cNvSpPr txBox="1"/>
          <p:nvPr/>
        </p:nvSpPr>
        <p:spPr>
          <a:xfrm>
            <a:off x="1636295" y="356135"/>
            <a:ext cx="2387065" cy="738664"/>
          </a:xfrm>
          <a:prstGeom prst="rect">
            <a:avLst/>
          </a:prstGeom>
          <a:noFill/>
        </p:spPr>
        <p:txBody>
          <a:bodyPr wrap="square" rtlCol="0">
            <a:spAutoFit/>
          </a:bodyPr>
          <a:lstStyle/>
          <a:p>
            <a:r>
              <a:rPr lang="en-IN" sz="2400" b="1" dirty="0">
                <a:solidFill>
                  <a:srgbClr val="000000"/>
                </a:solidFill>
                <a:effectLst/>
                <a:latin typeface="Calibri" panose="020F0502020204030204" pitchFamily="34" charset="0"/>
                <a:ea typeface="Calibri" panose="020F0502020204030204" pitchFamily="34" charset="0"/>
              </a:rPr>
              <a:t>About the Data  </a:t>
            </a:r>
            <a:endParaRPr lang="en-IN" sz="2400" b="1"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CDBDE3B3-FBC6-49B5-9F31-00D20191A074}"/>
              </a:ext>
            </a:extLst>
          </p:cNvPr>
          <p:cNvSpPr txBox="1"/>
          <p:nvPr/>
        </p:nvSpPr>
        <p:spPr>
          <a:xfrm>
            <a:off x="711200" y="774700"/>
            <a:ext cx="558800" cy="369332"/>
          </a:xfrm>
          <a:prstGeom prst="rect">
            <a:avLst/>
          </a:prstGeom>
          <a:noFill/>
        </p:spPr>
        <p:txBody>
          <a:bodyPr wrap="square" rtlCol="0">
            <a:spAutoFit/>
          </a:bodyPr>
          <a:lstStyle/>
          <a:p>
            <a:r>
              <a:rPr lang="en-IN" b="1" dirty="0">
                <a:solidFill>
                  <a:schemeClr val="bg1">
                    <a:lumMod val="95000"/>
                  </a:schemeClr>
                </a:solidFill>
              </a:rPr>
              <a:t>9</a:t>
            </a:r>
            <a:endParaRPr lang="en-IN" sz="1800" b="1" dirty="0">
              <a:solidFill>
                <a:schemeClr val="bg1">
                  <a:lumMod val="95000"/>
                </a:schemeClr>
              </a:solidFill>
            </a:endParaRPr>
          </a:p>
        </p:txBody>
      </p:sp>
    </p:spTree>
    <p:extLst>
      <p:ext uri="{BB962C8B-B14F-4D97-AF65-F5344CB8AC3E}">
        <p14:creationId xmlns:p14="http://schemas.microsoft.com/office/powerpoint/2010/main" val="144230254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144</TotalTime>
  <Words>1382</Words>
  <Application>Microsoft Office PowerPoint</Application>
  <PresentationFormat>Widescreen</PresentationFormat>
  <Paragraphs>233</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Arial Narrow</vt:lpstr>
      <vt:lpstr>Calibri</vt:lpstr>
      <vt:lpstr>Cambria Math</vt:lpstr>
      <vt:lpstr>Century Gothic</vt:lpstr>
      <vt:lpstr>Courier New</vt:lpstr>
      <vt:lpstr>Sitka Display</vt:lpstr>
      <vt:lpstr>Times New Roman</vt:lpstr>
      <vt:lpstr>Wingdings</vt:lpstr>
      <vt:lpstr>Wingdings 3</vt:lpstr>
      <vt:lpstr>Wisp</vt:lpstr>
      <vt:lpstr>              DEPARTMENT OF COMPUTER SCIENCE AND  ENGINEERING</vt:lpstr>
      <vt:lpstr>Outline  </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creator>USER</dc:creator>
  <cp:lastModifiedBy>USER</cp:lastModifiedBy>
  <cp:revision>20</cp:revision>
  <dcterms:created xsi:type="dcterms:W3CDTF">2024-07-10T15:31:41Z</dcterms:created>
  <dcterms:modified xsi:type="dcterms:W3CDTF">2024-07-10T17:56:39Z</dcterms:modified>
</cp:coreProperties>
</file>