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1" r:id="rId1"/>
  </p:sldMasterIdLst>
  <p:sldIdLst>
    <p:sldId id="256" r:id="rId2"/>
    <p:sldId id="275" r:id="rId3"/>
    <p:sldId id="259" r:id="rId4"/>
    <p:sldId id="260" r:id="rId5"/>
    <p:sldId id="261" r:id="rId6"/>
    <p:sldId id="262" r:id="rId7"/>
    <p:sldId id="263" r:id="rId8"/>
    <p:sldId id="265" r:id="rId9"/>
    <p:sldId id="272" r:id="rId10"/>
    <p:sldId id="273" r:id="rId11"/>
    <p:sldId id="274" r:id="rId12"/>
    <p:sldId id="280" r:id="rId13"/>
    <p:sldId id="281" r:id="rId14"/>
    <p:sldId id="283" r:id="rId15"/>
    <p:sldId id="282" r:id="rId16"/>
    <p:sldId id="284" r:id="rId17"/>
    <p:sldId id="285" r:id="rId18"/>
    <p:sldId id="286" r:id="rId19"/>
    <p:sldId id="287" r:id="rId20"/>
    <p:sldId id="267" r:id="rId21"/>
    <p:sldId id="269" r:id="rId22"/>
    <p:sldId id="266" r:id="rId23"/>
    <p:sldId id="270" r:id="rId24"/>
    <p:sldId id="268"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199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9343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2148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612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984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248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1817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6493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4760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665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167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0251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5842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DE6118-2437-4B30-8E3C-4D2BE6020583}" type="datetimeFigureOut">
              <a:rPr lang="en-US" smtClean="0"/>
              <a:pPr/>
              <a:t>6/28/2024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5822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DE6118-2437-4B30-8E3C-4D2BE6020583}" type="datetimeFigureOut">
              <a:rPr lang="en-US" smtClean="0"/>
              <a:pPr/>
              <a:t>6/28/2024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2993476"/>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CABA-89A8-4E65-A1AD-9EB992B21EC3}"/>
              </a:ext>
            </a:extLst>
          </p:cNvPr>
          <p:cNvSpPr>
            <a:spLocks noGrp="1"/>
          </p:cNvSpPr>
          <p:nvPr>
            <p:ph type="ctrTitle"/>
          </p:nvPr>
        </p:nvSpPr>
        <p:spPr>
          <a:xfrm>
            <a:off x="2540205" y="1737525"/>
            <a:ext cx="6723430" cy="1691474"/>
          </a:xfrm>
        </p:spPr>
        <p:txBody>
          <a:bodyPr>
            <a:normAutofit fontScale="90000"/>
          </a:bodyPr>
          <a:lstStyle/>
          <a:p>
            <a:r>
              <a:rPr lang="en-IN" sz="4000" dirty="0"/>
              <a:t>BRAIN TUMOR SEGMENTATION USING DEEP LEARNING TECHNIQUES	</a:t>
            </a:r>
          </a:p>
        </p:txBody>
      </p:sp>
      <p:sp>
        <p:nvSpPr>
          <p:cNvPr id="3" name="Subtitle 2">
            <a:extLst>
              <a:ext uri="{FF2B5EF4-FFF2-40B4-BE49-F238E27FC236}">
                <a16:creationId xmlns:a16="http://schemas.microsoft.com/office/drawing/2014/main" id="{E6DFFB6A-8BB2-5C52-AE0E-F67F77AA81C6}"/>
              </a:ext>
            </a:extLst>
          </p:cNvPr>
          <p:cNvSpPr>
            <a:spLocks noGrp="1"/>
          </p:cNvSpPr>
          <p:nvPr>
            <p:ph type="subTitle" idx="1"/>
          </p:nvPr>
        </p:nvSpPr>
        <p:spPr>
          <a:xfrm>
            <a:off x="2191851" y="3683266"/>
            <a:ext cx="8637072" cy="977621"/>
          </a:xfrm>
        </p:spPr>
        <p:txBody>
          <a:bodyPr/>
          <a:lstStyle/>
          <a:p>
            <a:r>
              <a:rPr lang="en-IN" altLang="en-US" dirty="0"/>
              <a:t>                                       -USING EFFICIENTNET MODEL</a:t>
            </a:r>
            <a:endParaRPr lang="en-IN" dirty="0"/>
          </a:p>
        </p:txBody>
      </p:sp>
      <p:sp>
        <p:nvSpPr>
          <p:cNvPr id="6" name="TextBox 5">
            <a:extLst>
              <a:ext uri="{FF2B5EF4-FFF2-40B4-BE49-F238E27FC236}">
                <a16:creationId xmlns:a16="http://schemas.microsoft.com/office/drawing/2014/main" id="{21D11BC5-4025-0E64-1847-71E467815834}"/>
              </a:ext>
            </a:extLst>
          </p:cNvPr>
          <p:cNvSpPr txBox="1"/>
          <p:nvPr/>
        </p:nvSpPr>
        <p:spPr>
          <a:xfrm>
            <a:off x="8620541" y="4915154"/>
            <a:ext cx="3296476" cy="923330"/>
          </a:xfrm>
          <a:prstGeom prst="rect">
            <a:avLst/>
          </a:prstGeom>
          <a:noFill/>
        </p:spPr>
        <p:txBody>
          <a:bodyPr wrap="square" rtlCol="0">
            <a:spAutoFit/>
          </a:bodyPr>
          <a:lstStyle/>
          <a:p>
            <a:r>
              <a:rPr lang="en-US" dirty="0"/>
              <a:t>Presented by</a:t>
            </a:r>
          </a:p>
          <a:p>
            <a:r>
              <a:rPr lang="en-IN" dirty="0"/>
              <a:t>B. Amara </a:t>
            </a:r>
            <a:r>
              <a:rPr lang="en-IN" dirty="0" err="1"/>
              <a:t>Lingeswara</a:t>
            </a:r>
            <a:r>
              <a:rPr lang="en-IN" dirty="0"/>
              <a:t> Rao</a:t>
            </a:r>
          </a:p>
          <a:p>
            <a:r>
              <a:rPr lang="en-IN" dirty="0"/>
              <a:t>P. Mani Supriya</a:t>
            </a:r>
          </a:p>
        </p:txBody>
      </p:sp>
      <p:sp>
        <p:nvSpPr>
          <p:cNvPr id="11" name="TextBox 10">
            <a:extLst>
              <a:ext uri="{FF2B5EF4-FFF2-40B4-BE49-F238E27FC236}">
                <a16:creationId xmlns:a16="http://schemas.microsoft.com/office/drawing/2014/main" id="{1ECDF143-18B8-5CDF-C38C-0E2D1DD724A5}"/>
              </a:ext>
            </a:extLst>
          </p:cNvPr>
          <p:cNvSpPr txBox="1"/>
          <p:nvPr/>
        </p:nvSpPr>
        <p:spPr>
          <a:xfrm>
            <a:off x="9804504" y="6369750"/>
            <a:ext cx="2367926" cy="369332"/>
          </a:xfrm>
          <a:prstGeom prst="rect">
            <a:avLst/>
          </a:prstGeom>
          <a:noFill/>
        </p:spPr>
        <p:txBody>
          <a:bodyPr wrap="square" rtlCol="0">
            <a:spAutoFit/>
          </a:bodyPr>
          <a:lstStyle/>
          <a:p>
            <a:r>
              <a:rPr lang="en-US" dirty="0"/>
              <a:t>Date:28-06-2024</a:t>
            </a:r>
            <a:endParaRPr lang="en-IN" dirty="0"/>
          </a:p>
        </p:txBody>
      </p:sp>
    </p:spTree>
    <p:extLst>
      <p:ext uri="{BB962C8B-B14F-4D97-AF65-F5344CB8AC3E}">
        <p14:creationId xmlns:p14="http://schemas.microsoft.com/office/powerpoint/2010/main" val="10535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0D77E-BCBD-8660-7F0C-4850605652C3}"/>
              </a:ext>
            </a:extLst>
          </p:cNvPr>
          <p:cNvSpPr txBox="1"/>
          <p:nvPr/>
        </p:nvSpPr>
        <p:spPr>
          <a:xfrm>
            <a:off x="238540" y="576470"/>
            <a:ext cx="5466522" cy="4518416"/>
          </a:xfrm>
          <a:prstGeom prst="rect">
            <a:avLst/>
          </a:prstGeom>
          <a:noFill/>
        </p:spPr>
        <p:txBody>
          <a:bodyPr wrap="square" rtlCol="0">
            <a:spAutoFit/>
          </a:bodyPr>
          <a:lstStyle/>
          <a:p>
            <a:pPr marL="342900" lvl="0" indent="-342900" algn="just">
              <a:lnSpc>
                <a:spcPct val="107000"/>
              </a:lnSpc>
              <a:spcAft>
                <a:spcPts val="0"/>
              </a:spcAft>
              <a:buFont typeface="Times New Roman" panose="02020603050405020304" pitchFamily="18" charset="0"/>
              <a:buAutoNum type="arabicPeriod"/>
            </a:pPr>
            <a:r>
              <a:rPr lang="en-US" sz="1800" b="1" dirty="0">
                <a:effectLst/>
                <a:latin typeface="TimesNewRomanPS-BoldMT"/>
                <a:ea typeface="Aptos" panose="020B0004020202020204" pitchFamily="34" charset="0"/>
                <a:cs typeface="Arial" panose="020B0604020202020204" pitchFamily="34" charset="0"/>
              </a:rPr>
              <a:t>DATASET</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solidFill>
                  <a:srgbClr val="000000"/>
                </a:solidFill>
                <a:effectLst/>
                <a:latin typeface="TimesNewRomanPS-BoldMT"/>
                <a:ea typeface="Aptos" panose="020B0004020202020204" pitchFamily="34" charset="0"/>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dirty="0">
                <a:effectLst/>
                <a:latin typeface="Times New Roman" panose="02020603050405020304" pitchFamily="18" charset="0"/>
                <a:cs typeface="Arial" panose="020B0604020202020204" pitchFamily="34" charset="0"/>
              </a:rPr>
              <a:t>The dataset that we used was the various brain tumor databases. MRI images are among the datasets we obtained from Kaggle. The Dataset contains the MRI pictures of brain tumors.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dirty="0">
                <a:effectLst/>
                <a:latin typeface="Times New Roman" panose="02020603050405020304" pitchFamily="18" charset="0"/>
                <a:cs typeface="Arial" panose="020B0604020202020204" pitchFamily="34" charset="0"/>
              </a:rPr>
              <a:t>The Brain Tumor subfolders of Glioma tumor, Meningioma tumor, No tumor, and Pituitary Tumor. The total number of photos for segmentation is 7023 photos make up the Dataset, 4571 photos make up the training dataset, 1141 photos make up the valid dataset, and 1311 photos make up the Test Dataset for belonging to 4 classes(Glioma, Meningioma, No tumor, pituitary tumors). </a:t>
            </a:r>
            <a:endParaRPr lang="en-US" sz="1800" dirty="0">
              <a:effectLst/>
              <a:latin typeface="Aptos" panose="020B0004020202020204" pitchFamily="34" charset="0"/>
              <a:cs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41E3B085-397A-C391-7016-977D659F86F3}"/>
              </a:ext>
            </a:extLst>
          </p:cNvPr>
          <p:cNvGraphicFramePr>
            <a:graphicFrameLocks noGrp="1"/>
          </p:cNvGraphicFramePr>
          <p:nvPr>
            <p:extLst>
              <p:ext uri="{D42A27DB-BD31-4B8C-83A1-F6EECF244321}">
                <p14:modId xmlns:p14="http://schemas.microsoft.com/office/powerpoint/2010/main" val="3375550489"/>
              </p:ext>
            </p:extLst>
          </p:nvPr>
        </p:nvGraphicFramePr>
        <p:xfrm>
          <a:off x="6486941" y="1639957"/>
          <a:ext cx="4943060" cy="3269545"/>
        </p:xfrm>
        <a:graphic>
          <a:graphicData uri="http://schemas.openxmlformats.org/drawingml/2006/table">
            <a:tbl>
              <a:tblPr>
                <a:tableStyleId>{5C22544A-7EE6-4342-B048-85BDC9FD1C3A}</a:tableStyleId>
              </a:tblPr>
              <a:tblGrid>
                <a:gridCol w="1246769">
                  <a:extLst>
                    <a:ext uri="{9D8B030D-6E8A-4147-A177-3AD203B41FA5}">
                      <a16:colId xmlns:a16="http://schemas.microsoft.com/office/drawing/2014/main" val="3462030872"/>
                    </a:ext>
                  </a:extLst>
                </a:gridCol>
                <a:gridCol w="1231363">
                  <a:extLst>
                    <a:ext uri="{9D8B030D-6E8A-4147-A177-3AD203B41FA5}">
                      <a16:colId xmlns:a16="http://schemas.microsoft.com/office/drawing/2014/main" val="1747256546"/>
                    </a:ext>
                  </a:extLst>
                </a:gridCol>
                <a:gridCol w="1238517">
                  <a:extLst>
                    <a:ext uri="{9D8B030D-6E8A-4147-A177-3AD203B41FA5}">
                      <a16:colId xmlns:a16="http://schemas.microsoft.com/office/drawing/2014/main" val="163083473"/>
                    </a:ext>
                  </a:extLst>
                </a:gridCol>
                <a:gridCol w="1226411">
                  <a:extLst>
                    <a:ext uri="{9D8B030D-6E8A-4147-A177-3AD203B41FA5}">
                      <a16:colId xmlns:a16="http://schemas.microsoft.com/office/drawing/2014/main" val="1979521547"/>
                    </a:ext>
                  </a:extLst>
                </a:gridCol>
              </a:tblGrid>
              <a:tr h="569922">
                <a:tc>
                  <a:txBody>
                    <a:bodyPr/>
                    <a:lstStyle/>
                    <a:p>
                      <a:pPr algn="ctr">
                        <a:lnSpc>
                          <a:spcPct val="107000"/>
                        </a:lnSpc>
                        <a:spcAft>
                          <a:spcPts val="0"/>
                        </a:spcAft>
                      </a:pPr>
                      <a:r>
                        <a:rPr lang="en-IN" sz="1400">
                          <a:effectLst/>
                        </a:rPr>
                        <a:t>Category</a:t>
                      </a:r>
                      <a:endParaRPr lang="en-IN" sz="1100">
                        <a:effectLst/>
                        <a:latin typeface="Aptos" panose="020B0004020202020204" pitchFamily="34" charset="0"/>
                        <a:cs typeface="Arial" panose="020B0604020202020204" pitchFamily="34" charset="0"/>
                      </a:endParaRPr>
                    </a:p>
                  </a:txBody>
                  <a:tcPr marL="68580" marR="68580"/>
                </a:tc>
                <a:tc>
                  <a:txBody>
                    <a:bodyPr/>
                    <a:lstStyle/>
                    <a:p>
                      <a:pPr algn="ctr">
                        <a:lnSpc>
                          <a:spcPct val="107000"/>
                        </a:lnSpc>
                        <a:spcAft>
                          <a:spcPts val="0"/>
                        </a:spcAft>
                      </a:pPr>
                      <a:r>
                        <a:rPr lang="en-IN" sz="1400">
                          <a:effectLst/>
                        </a:rPr>
                        <a:t>Training Set</a:t>
                      </a:r>
                      <a:endParaRPr lang="en-IN" sz="1100">
                        <a:effectLst/>
                        <a:latin typeface="Aptos" panose="020B0004020202020204" pitchFamily="34" charset="0"/>
                        <a:cs typeface="Arial" panose="020B0604020202020204" pitchFamily="34" charset="0"/>
                      </a:endParaRPr>
                    </a:p>
                  </a:txBody>
                  <a:tcPr marL="68580" marR="68580"/>
                </a:tc>
                <a:tc>
                  <a:txBody>
                    <a:bodyPr/>
                    <a:lstStyle/>
                    <a:p>
                      <a:pPr algn="ctr">
                        <a:lnSpc>
                          <a:spcPct val="107000"/>
                        </a:lnSpc>
                        <a:spcAft>
                          <a:spcPts val="0"/>
                        </a:spcAft>
                      </a:pPr>
                      <a:r>
                        <a:rPr lang="en-IN" sz="1400">
                          <a:effectLst/>
                        </a:rPr>
                        <a:t>Validation Set</a:t>
                      </a:r>
                      <a:endParaRPr lang="en-IN" sz="1100">
                        <a:effectLst/>
                        <a:latin typeface="Aptos" panose="020B0004020202020204" pitchFamily="34" charset="0"/>
                        <a:cs typeface="Arial" panose="020B0604020202020204" pitchFamily="34" charset="0"/>
                      </a:endParaRPr>
                    </a:p>
                  </a:txBody>
                  <a:tcPr marL="68580" marR="68580"/>
                </a:tc>
                <a:tc>
                  <a:txBody>
                    <a:bodyPr/>
                    <a:lstStyle/>
                    <a:p>
                      <a:pPr algn="ctr">
                        <a:lnSpc>
                          <a:spcPct val="107000"/>
                        </a:lnSpc>
                        <a:spcAft>
                          <a:spcPts val="0"/>
                        </a:spcAft>
                      </a:pPr>
                      <a:r>
                        <a:rPr lang="en-IN" sz="1400">
                          <a:effectLst/>
                        </a:rPr>
                        <a:t>Testing Set</a:t>
                      </a:r>
                      <a:endParaRPr lang="en-IN" sz="1100">
                        <a:effectLst/>
                        <a:latin typeface="Aptos" panose="020B0004020202020204" pitchFamily="34" charset="0"/>
                        <a:cs typeface="Arial" panose="020B0604020202020204" pitchFamily="34" charset="0"/>
                      </a:endParaRPr>
                    </a:p>
                  </a:txBody>
                  <a:tcPr marL="68580" marR="68580"/>
                </a:tc>
                <a:extLst>
                  <a:ext uri="{0D108BD9-81ED-4DB2-BD59-A6C34878D82A}">
                    <a16:rowId xmlns:a16="http://schemas.microsoft.com/office/drawing/2014/main" val="3323938035"/>
                  </a:ext>
                </a:extLst>
              </a:tr>
              <a:tr h="569922">
                <a:tc>
                  <a:txBody>
                    <a:bodyPr/>
                    <a:lstStyle/>
                    <a:p>
                      <a:pPr algn="just">
                        <a:lnSpc>
                          <a:spcPct val="107000"/>
                        </a:lnSpc>
                        <a:spcAft>
                          <a:spcPts val="0"/>
                        </a:spcAft>
                      </a:pPr>
                      <a:r>
                        <a:rPr lang="en-IN" sz="1400">
                          <a:effectLst/>
                        </a:rPr>
                        <a:t>Glioma Tumor</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1321</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350</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300</a:t>
                      </a:r>
                      <a:endParaRPr lang="en-IN" sz="1100">
                        <a:effectLst/>
                        <a:latin typeface="Aptos" panose="020B0004020202020204" pitchFamily="34" charset="0"/>
                        <a:cs typeface="Arial" panose="020B0604020202020204" pitchFamily="34" charset="0"/>
                      </a:endParaRPr>
                    </a:p>
                  </a:txBody>
                  <a:tcPr marL="68580" marR="68580"/>
                </a:tc>
                <a:extLst>
                  <a:ext uri="{0D108BD9-81ED-4DB2-BD59-A6C34878D82A}">
                    <a16:rowId xmlns:a16="http://schemas.microsoft.com/office/drawing/2014/main" val="4095615851"/>
                  </a:ext>
                </a:extLst>
              </a:tr>
              <a:tr h="989857">
                <a:tc>
                  <a:txBody>
                    <a:bodyPr/>
                    <a:lstStyle/>
                    <a:p>
                      <a:pPr algn="just">
                        <a:lnSpc>
                          <a:spcPct val="107000"/>
                        </a:lnSpc>
                        <a:spcAft>
                          <a:spcPts val="0"/>
                        </a:spcAft>
                      </a:pPr>
                      <a:r>
                        <a:rPr lang="en-IN" sz="1400">
                          <a:effectLst/>
                        </a:rPr>
                        <a:t>Meningioma Tumor</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1339</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330</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306</a:t>
                      </a:r>
                      <a:endParaRPr lang="en-IN" sz="1100">
                        <a:effectLst/>
                        <a:latin typeface="Aptos" panose="020B0004020202020204" pitchFamily="34" charset="0"/>
                        <a:cs typeface="Arial" panose="020B0604020202020204" pitchFamily="34" charset="0"/>
                      </a:endParaRPr>
                    </a:p>
                  </a:txBody>
                  <a:tcPr marL="68580" marR="68580"/>
                </a:tc>
                <a:extLst>
                  <a:ext uri="{0D108BD9-81ED-4DB2-BD59-A6C34878D82A}">
                    <a16:rowId xmlns:a16="http://schemas.microsoft.com/office/drawing/2014/main" val="1174704932"/>
                  </a:ext>
                </a:extLst>
              </a:tr>
              <a:tr h="569922">
                <a:tc>
                  <a:txBody>
                    <a:bodyPr/>
                    <a:lstStyle/>
                    <a:p>
                      <a:pPr algn="just">
                        <a:lnSpc>
                          <a:spcPct val="107000"/>
                        </a:lnSpc>
                        <a:spcAft>
                          <a:spcPts val="0"/>
                        </a:spcAft>
                      </a:pPr>
                      <a:r>
                        <a:rPr lang="en-IN" sz="1400">
                          <a:effectLst/>
                        </a:rPr>
                        <a:t>No Tumor</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1595</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250</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405</a:t>
                      </a:r>
                      <a:endParaRPr lang="en-IN" sz="1100">
                        <a:effectLst/>
                        <a:latin typeface="Aptos" panose="020B0004020202020204" pitchFamily="34" charset="0"/>
                        <a:cs typeface="Arial" panose="020B0604020202020204" pitchFamily="34" charset="0"/>
                      </a:endParaRPr>
                    </a:p>
                  </a:txBody>
                  <a:tcPr marL="68580" marR="68580"/>
                </a:tc>
                <a:extLst>
                  <a:ext uri="{0D108BD9-81ED-4DB2-BD59-A6C34878D82A}">
                    <a16:rowId xmlns:a16="http://schemas.microsoft.com/office/drawing/2014/main" val="2475856279"/>
                  </a:ext>
                </a:extLst>
              </a:tr>
              <a:tr h="569922">
                <a:tc>
                  <a:txBody>
                    <a:bodyPr/>
                    <a:lstStyle/>
                    <a:p>
                      <a:pPr algn="just">
                        <a:lnSpc>
                          <a:spcPct val="107000"/>
                        </a:lnSpc>
                        <a:spcAft>
                          <a:spcPts val="0"/>
                        </a:spcAft>
                      </a:pPr>
                      <a:r>
                        <a:rPr lang="en-IN" sz="1400">
                          <a:effectLst/>
                        </a:rPr>
                        <a:t>Pituitary Tumor</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1457</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a:effectLst/>
                        </a:rPr>
                        <a:t>211</a:t>
                      </a:r>
                      <a:endParaRPr lang="en-IN" sz="1100">
                        <a:effectLst/>
                        <a:latin typeface="Aptos" panose="020B0004020202020204" pitchFamily="34" charset="0"/>
                        <a:cs typeface="Arial" panose="020B0604020202020204" pitchFamily="34" charset="0"/>
                      </a:endParaRPr>
                    </a:p>
                  </a:txBody>
                  <a:tcPr marL="68580" marR="68580"/>
                </a:tc>
                <a:tc>
                  <a:txBody>
                    <a:bodyPr/>
                    <a:lstStyle/>
                    <a:p>
                      <a:pPr algn="just">
                        <a:lnSpc>
                          <a:spcPct val="107000"/>
                        </a:lnSpc>
                        <a:spcAft>
                          <a:spcPts val="0"/>
                        </a:spcAft>
                      </a:pPr>
                      <a:r>
                        <a:rPr lang="en-IN" sz="1400" dirty="0">
                          <a:effectLst/>
                        </a:rPr>
                        <a:t>300</a:t>
                      </a:r>
                      <a:endParaRPr lang="en-IN" sz="1100" dirty="0">
                        <a:effectLst/>
                        <a:latin typeface="Aptos" panose="020B0004020202020204" pitchFamily="34" charset="0"/>
                        <a:cs typeface="Arial" panose="020B0604020202020204" pitchFamily="34" charset="0"/>
                      </a:endParaRPr>
                    </a:p>
                  </a:txBody>
                  <a:tcPr marL="68580" marR="68580"/>
                </a:tc>
                <a:extLst>
                  <a:ext uri="{0D108BD9-81ED-4DB2-BD59-A6C34878D82A}">
                    <a16:rowId xmlns:a16="http://schemas.microsoft.com/office/drawing/2014/main" val="4233945022"/>
                  </a:ext>
                </a:extLst>
              </a:tr>
            </a:tbl>
          </a:graphicData>
        </a:graphic>
      </p:graphicFrame>
      <p:sp>
        <p:nvSpPr>
          <p:cNvPr id="5" name="TextBox 4">
            <a:extLst>
              <a:ext uri="{FF2B5EF4-FFF2-40B4-BE49-F238E27FC236}">
                <a16:creationId xmlns:a16="http://schemas.microsoft.com/office/drawing/2014/main" id="{A7EE1D09-A874-0AC0-4D82-F6CE4506DA68}"/>
              </a:ext>
            </a:extLst>
          </p:cNvPr>
          <p:cNvSpPr txBox="1"/>
          <p:nvPr/>
        </p:nvSpPr>
        <p:spPr>
          <a:xfrm>
            <a:off x="8368748" y="4910220"/>
            <a:ext cx="986167" cy="369332"/>
          </a:xfrm>
          <a:prstGeom prst="rect">
            <a:avLst/>
          </a:prstGeom>
          <a:noFill/>
        </p:spPr>
        <p:txBody>
          <a:bodyPr wrap="none" rtlCol="0">
            <a:spAutoFit/>
          </a:bodyPr>
          <a:lstStyle/>
          <a:p>
            <a:r>
              <a:rPr lang="en-IN" dirty="0"/>
              <a:t>Table:1</a:t>
            </a:r>
          </a:p>
        </p:txBody>
      </p:sp>
    </p:spTree>
    <p:extLst>
      <p:ext uri="{BB962C8B-B14F-4D97-AF65-F5344CB8AC3E}">
        <p14:creationId xmlns:p14="http://schemas.microsoft.com/office/powerpoint/2010/main" val="156132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A4E10-9744-B446-68CB-CC3CE933EA8C}"/>
              </a:ext>
            </a:extLst>
          </p:cNvPr>
          <p:cNvSpPr txBox="1"/>
          <p:nvPr/>
        </p:nvSpPr>
        <p:spPr>
          <a:xfrm rot="10800000" flipH="1" flipV="1">
            <a:off x="556592" y="470354"/>
            <a:ext cx="9621078" cy="5824928"/>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Preprocessing Data:</a:t>
            </a:r>
            <a:endParaRPr lang="en-US" sz="1800" dirty="0">
              <a:effectLst/>
              <a:latin typeface="Aptos" panose="020B0004020202020204" pitchFamily="34" charset="0"/>
              <a:cs typeface="Arial" panose="020B0604020202020204" pitchFamily="34" charset="0"/>
            </a:endParaRPr>
          </a:p>
          <a:p>
            <a:pPr algn="just">
              <a:lnSpc>
                <a:spcPct val="107000"/>
              </a:lnSpc>
              <a:spcAft>
                <a:spcPts val="12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Data collection:</a:t>
            </a:r>
            <a:r>
              <a:rPr lang="en-US" sz="1800" dirty="0">
                <a:effectLst/>
                <a:latin typeface="Times New Roman" panose="02020603050405020304" pitchFamily="18" charset="0"/>
                <a:cs typeface="Arial" panose="020B0604020202020204" pitchFamily="34" charset="0"/>
              </a:rPr>
              <a:t> Build up a large dataset of microscopic images that have been categorized as benign or malignant. The dataset needs to be diverse in order to include a variety of skin types and lesion traits. </a:t>
            </a:r>
            <a:endParaRPr lang="en-US" sz="1800" dirty="0">
              <a:effectLst/>
              <a:latin typeface="Aptos" panose="020B0004020202020204" pitchFamily="34" charset="0"/>
              <a:cs typeface="Arial" panose="020B0604020202020204" pitchFamily="34" charset="0"/>
            </a:endParaRPr>
          </a:p>
          <a:p>
            <a:pPr algn="just">
              <a:lnSpc>
                <a:spcPct val="107000"/>
              </a:lnSpc>
              <a:spcAft>
                <a:spcPts val="12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Preparing data:</a:t>
            </a:r>
            <a:r>
              <a:rPr lang="en-US" sz="1800" dirty="0">
                <a:effectLst/>
                <a:latin typeface="Times New Roman" panose="02020603050405020304" pitchFamily="18" charset="0"/>
                <a:cs typeface="Arial" panose="020B0604020202020204" pitchFamily="34" charset="0"/>
              </a:rPr>
              <a:t> Perform picture preparation procedures, such as scaling images to a standard size (224x224 pixels), normalization, and augmentation techniques (e.g., rotation, flipping, zooming), to increase the robustness and generalizability of the model.</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0"/>
              </a:spcAft>
              <a:buFont typeface="Times New Roman" panose="02020603050405020304" pitchFamily="18" charset="0"/>
              <a:buAutoNum type="arabicPeriod"/>
            </a:pPr>
            <a:r>
              <a:rPr lang="en-US" sz="1800" b="1" dirty="0">
                <a:effectLst/>
                <a:latin typeface="Times New Roman" panose="02020603050405020304" pitchFamily="18" charset="0"/>
                <a:cs typeface="Arial" panose="020B0604020202020204" pitchFamily="34" charset="0"/>
              </a:rPr>
              <a:t> Model Selection: </a:t>
            </a:r>
            <a:r>
              <a:rPr lang="en-US" sz="1800" dirty="0">
                <a:effectLst/>
                <a:latin typeface="Times New Roman" panose="02020603050405020304" pitchFamily="18" charset="0"/>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cs typeface="Arial" panose="020B0604020202020204" pitchFamily="34" charset="0"/>
              </a:rPr>
              <a:t>Integration of Base Model: </a:t>
            </a:r>
            <a:r>
              <a:rPr lang="en-US" sz="1800" dirty="0">
                <a:effectLst/>
                <a:latin typeface="Times New Roman" panose="02020603050405020304" pitchFamily="18" charset="0"/>
                <a:cs typeface="Arial" panose="020B0604020202020204" pitchFamily="34" charset="0"/>
              </a:rPr>
              <a:t>Without the top (completely linked) layer, integrate the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dirty="0">
                <a:effectLst/>
                <a:latin typeface="Times New Roman" panose="02020603050405020304" pitchFamily="18" charset="0"/>
                <a:cs typeface="Arial" panose="020B0604020202020204" pitchFamily="34" charset="0"/>
              </a:rPr>
              <a:t>EfficientNet B0 model.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cs typeface="Arial" panose="020B0604020202020204" pitchFamily="34" charset="0"/>
              </a:rPr>
              <a:t>Custom Layers: </a:t>
            </a:r>
            <a:r>
              <a:rPr lang="en-US" sz="1800" dirty="0">
                <a:effectLst/>
                <a:latin typeface="Times New Roman" panose="02020603050405020304" pitchFamily="18" charset="0"/>
                <a:cs typeface="Arial" panose="020B0604020202020204" pitchFamily="34" charset="0"/>
              </a:rPr>
              <a:t>Overlay the following custom layers over the basic model.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dirty="0">
                <a:effectLst/>
                <a:latin typeface="Times New Roman" panose="02020603050405020304" pitchFamily="18" charset="0"/>
                <a:cs typeface="Arial" panose="020B0604020202020204" pitchFamily="34" charset="0"/>
              </a:rPr>
              <a:t>Normalize the activations in the batch normalization layer to enhance generalization and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dirty="0">
                <a:effectLst/>
                <a:latin typeface="Times New Roman" panose="02020603050405020304" pitchFamily="18" charset="0"/>
                <a:cs typeface="Arial" panose="020B0604020202020204" pitchFamily="34" charset="0"/>
              </a:rPr>
              <a:t>convergence.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cs typeface="Arial" panose="020B0604020202020204" pitchFamily="34" charset="0"/>
              </a:rPr>
              <a:t>Dense Layer: </a:t>
            </a:r>
            <a:r>
              <a:rPr lang="en-US" sz="1800" dirty="0">
                <a:effectLst/>
                <a:latin typeface="Times New Roman" panose="02020603050405020304" pitchFamily="18" charset="0"/>
                <a:cs typeface="Arial" panose="020B0604020202020204" pitchFamily="34" charset="0"/>
              </a:rPr>
              <a:t>To avoid overfitting, add a dense layer with 256 neurons, </a:t>
            </a:r>
            <a:r>
              <a:rPr lang="en-US" sz="1800" dirty="0" err="1">
                <a:effectLst/>
                <a:latin typeface="Times New Roman" panose="02020603050405020304" pitchFamily="18" charset="0"/>
                <a:cs typeface="Arial" panose="020B0604020202020204" pitchFamily="34" charset="0"/>
              </a:rPr>
              <a:t>ReLU</a:t>
            </a:r>
            <a:r>
              <a:rPr lang="en-US" sz="1800" dirty="0">
                <a:effectLst/>
                <a:latin typeface="Times New Roman" panose="02020603050405020304" pitchFamily="18" charset="0"/>
                <a:cs typeface="Arial" panose="020B0604020202020204" pitchFamily="34" charset="0"/>
              </a:rPr>
              <a:t> activation, and </a:t>
            </a:r>
            <a:r>
              <a:rPr lang="en-US" sz="1800" dirty="0" err="1">
                <a:effectLst/>
                <a:latin typeface="Times New Roman" panose="02020603050405020304" pitchFamily="18" charset="0"/>
                <a:cs typeface="Arial" panose="020B0604020202020204" pitchFamily="34" charset="0"/>
              </a:rPr>
              <a:t>regularizers</a:t>
            </a:r>
            <a:r>
              <a:rPr lang="en-US" sz="1800" dirty="0">
                <a:effectLst/>
                <a:latin typeface="Times New Roman" panose="02020603050405020304" pitchFamily="18" charset="0"/>
                <a:cs typeface="Arial" panose="020B0604020202020204" pitchFamily="34" charset="0"/>
              </a:rPr>
              <a:t> (L2 kernel </a:t>
            </a:r>
            <a:r>
              <a:rPr lang="en-US" sz="1800" dirty="0" err="1">
                <a:effectLst/>
                <a:latin typeface="Times New Roman" panose="02020603050405020304" pitchFamily="18" charset="0"/>
                <a:cs typeface="Arial" panose="020B0604020202020204" pitchFamily="34" charset="0"/>
              </a:rPr>
              <a:t>regularizer</a:t>
            </a:r>
            <a:r>
              <a:rPr lang="en-US" sz="1800" dirty="0">
                <a:effectLst/>
                <a:latin typeface="Times New Roman" panose="02020603050405020304" pitchFamily="18" charset="0"/>
                <a:cs typeface="Arial" panose="020B0604020202020204" pitchFamily="34" charset="0"/>
              </a:rPr>
              <a:t>, L1 activity </a:t>
            </a:r>
            <a:r>
              <a:rPr lang="en-US" sz="1800" dirty="0" err="1">
                <a:effectLst/>
                <a:latin typeface="Times New Roman" panose="02020603050405020304" pitchFamily="18" charset="0"/>
                <a:cs typeface="Arial" panose="020B0604020202020204" pitchFamily="34" charset="0"/>
              </a:rPr>
              <a:t>regularizer</a:t>
            </a:r>
            <a:r>
              <a:rPr lang="en-US" sz="1800" dirty="0">
                <a:effectLst/>
                <a:latin typeface="Times New Roman" panose="02020603050405020304" pitchFamily="18" charset="0"/>
                <a:cs typeface="Arial" panose="020B0604020202020204" pitchFamily="34" charset="0"/>
              </a:rPr>
              <a:t>, and bias </a:t>
            </a:r>
            <a:r>
              <a:rPr lang="en-US" sz="1800" dirty="0" err="1">
                <a:effectLst/>
                <a:latin typeface="Times New Roman" panose="02020603050405020304" pitchFamily="18" charset="0"/>
                <a:cs typeface="Arial" panose="020B0604020202020204" pitchFamily="34" charset="0"/>
              </a:rPr>
              <a:t>regularizers</a:t>
            </a:r>
            <a:r>
              <a:rPr lang="en-US" sz="1800" dirty="0">
                <a:effectLst/>
                <a:latin typeface="Times New Roman" panose="02020603050405020304" pitchFamily="18" charset="0"/>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cs typeface="Arial" panose="020B0604020202020204" pitchFamily="34" charset="0"/>
              </a:rPr>
              <a:t>Dropout Layer: </a:t>
            </a:r>
            <a:r>
              <a:rPr lang="en-US" sz="1800" dirty="0">
                <a:effectLst/>
                <a:latin typeface="Times New Roman" panose="02020603050405020304" pitchFamily="18" charset="0"/>
                <a:cs typeface="Arial" panose="020B0604020202020204" pitchFamily="34" charset="0"/>
              </a:rPr>
              <a:t>To lessen overfitting, include a dropout layer with a 70% dropout rate.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cs typeface="Arial" panose="020B0604020202020204" pitchFamily="34" charset="0"/>
              </a:rPr>
              <a:t>Output Layer: </a:t>
            </a:r>
            <a:r>
              <a:rPr lang="en-US" sz="1800" dirty="0">
                <a:effectLst/>
                <a:latin typeface="Times New Roman" panose="02020603050405020304" pitchFamily="18" charset="0"/>
                <a:cs typeface="Arial" panose="020B0604020202020204" pitchFamily="34" charset="0"/>
              </a:rPr>
              <a:t>For binary classification (benign versus malignant), use a dense output layer </a:t>
            </a:r>
            <a:endParaRPr lang="en-US" sz="1800" dirty="0">
              <a:effectLst/>
              <a:latin typeface="Aptos" panose="020B0004020202020204" pitchFamily="34" charset="0"/>
              <a:cs typeface="Arial" panose="020B0604020202020204" pitchFamily="34" charset="0"/>
            </a:endParaRPr>
          </a:p>
          <a:p>
            <a:pPr algn="just">
              <a:lnSpc>
                <a:spcPct val="107000"/>
              </a:lnSpc>
              <a:spcAft>
                <a:spcPts val="1200"/>
              </a:spcAft>
            </a:pPr>
            <a:r>
              <a:rPr lang="en-US" sz="1800" dirty="0">
                <a:effectLst/>
                <a:latin typeface="Times New Roman" panose="02020603050405020304" pitchFamily="18" charset="0"/>
                <a:cs typeface="Arial" panose="020B0604020202020204" pitchFamily="34" charset="0"/>
              </a:rPr>
              <a:t>with two neurons and </a:t>
            </a:r>
            <a:r>
              <a:rPr lang="en-US" sz="1800" dirty="0" err="1">
                <a:effectLst/>
                <a:latin typeface="Times New Roman" panose="02020603050405020304" pitchFamily="18" charset="0"/>
                <a:cs typeface="Arial" panose="020B0604020202020204" pitchFamily="34" charset="0"/>
              </a:rPr>
              <a:t>softmax</a:t>
            </a:r>
            <a:r>
              <a:rPr lang="en-US" sz="1800" dirty="0">
                <a:effectLst/>
                <a:latin typeface="Times New Roman" panose="02020603050405020304" pitchFamily="18" charset="0"/>
                <a:cs typeface="Arial" panose="020B0604020202020204" pitchFamily="34" charset="0"/>
              </a:rPr>
              <a:t> activation</a:t>
            </a:r>
            <a:endParaRPr lang="en-US" sz="1800" dirty="0">
              <a:effectLst/>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7685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A5FFB-B93D-0D67-2D85-3914CE0D02A2}"/>
              </a:ext>
            </a:extLst>
          </p:cNvPr>
          <p:cNvSpPr txBox="1"/>
          <p:nvPr/>
        </p:nvSpPr>
        <p:spPr>
          <a:xfrm>
            <a:off x="477079" y="218661"/>
            <a:ext cx="9283147" cy="1200329"/>
          </a:xfrm>
          <a:prstGeom prst="rect">
            <a:avLst/>
          </a:prstGeom>
          <a:noFill/>
        </p:spPr>
        <p:txBody>
          <a:bodyPr wrap="square" rtlCol="0">
            <a:spAutoFit/>
          </a:bodyPr>
          <a:lstStyle/>
          <a:p>
            <a:r>
              <a:rPr lang="en-IN" b="1" dirty="0"/>
              <a:t>Results:</a:t>
            </a:r>
          </a:p>
          <a:p>
            <a:endParaRPr lang="en-IN" b="1" dirty="0"/>
          </a:p>
          <a:p>
            <a:r>
              <a:rPr lang="en-IN" b="1" dirty="0"/>
              <a:t>Preprocessing code:</a:t>
            </a:r>
          </a:p>
          <a:p>
            <a:endParaRPr lang="en-IN" b="1" dirty="0"/>
          </a:p>
        </p:txBody>
      </p:sp>
      <p:pic>
        <p:nvPicPr>
          <p:cNvPr id="4" name="Picture 3">
            <a:extLst>
              <a:ext uri="{FF2B5EF4-FFF2-40B4-BE49-F238E27FC236}">
                <a16:creationId xmlns:a16="http://schemas.microsoft.com/office/drawing/2014/main" id="{83C4FC6A-7206-E51A-9F54-1B2373D7E1C9}"/>
              </a:ext>
            </a:extLst>
          </p:cNvPr>
          <p:cNvPicPr>
            <a:picLocks noChangeAspect="1"/>
          </p:cNvPicPr>
          <p:nvPr/>
        </p:nvPicPr>
        <p:blipFill>
          <a:blip r:embed="rId2"/>
          <a:stretch>
            <a:fillRect/>
          </a:stretch>
        </p:blipFill>
        <p:spPr>
          <a:xfrm>
            <a:off x="477079" y="1226455"/>
            <a:ext cx="10098157" cy="5229145"/>
          </a:xfrm>
          <a:prstGeom prst="rect">
            <a:avLst/>
          </a:prstGeom>
        </p:spPr>
      </p:pic>
    </p:spTree>
    <p:extLst>
      <p:ext uri="{BB962C8B-B14F-4D97-AF65-F5344CB8AC3E}">
        <p14:creationId xmlns:p14="http://schemas.microsoft.com/office/powerpoint/2010/main" val="14438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3E6B18CA-A1C2-31E4-7573-B233896A73D0}"/>
              </a:ext>
            </a:extLst>
          </p:cNvPr>
          <p:cNvPicPr>
            <a:picLocks noChangeAspect="1"/>
          </p:cNvPicPr>
          <p:nvPr/>
        </p:nvPicPr>
        <p:blipFill>
          <a:blip r:embed="rId2"/>
          <a:stretch>
            <a:fillRect/>
          </a:stretch>
        </p:blipFill>
        <p:spPr>
          <a:xfrm>
            <a:off x="812698" y="488762"/>
            <a:ext cx="9373908" cy="4667901"/>
          </a:xfrm>
          <a:prstGeom prst="rect">
            <a:avLst/>
          </a:prstGeom>
        </p:spPr>
      </p:pic>
    </p:spTree>
    <p:extLst>
      <p:ext uri="{BB962C8B-B14F-4D97-AF65-F5344CB8AC3E}">
        <p14:creationId xmlns:p14="http://schemas.microsoft.com/office/powerpoint/2010/main" val="337419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Description automatically generated">
            <a:extLst>
              <a:ext uri="{FF2B5EF4-FFF2-40B4-BE49-F238E27FC236}">
                <a16:creationId xmlns:a16="http://schemas.microsoft.com/office/drawing/2014/main" id="{D02E90B9-5A31-AC78-A4A3-04BCFDF88BB8}"/>
              </a:ext>
            </a:extLst>
          </p:cNvPr>
          <p:cNvPicPr>
            <a:picLocks noChangeAspect="1"/>
          </p:cNvPicPr>
          <p:nvPr/>
        </p:nvPicPr>
        <p:blipFill>
          <a:blip r:embed="rId2"/>
          <a:stretch>
            <a:fillRect/>
          </a:stretch>
        </p:blipFill>
        <p:spPr>
          <a:xfrm>
            <a:off x="893424" y="1252331"/>
            <a:ext cx="8310212" cy="5354480"/>
          </a:xfrm>
          <a:prstGeom prst="rect">
            <a:avLst/>
          </a:prstGeom>
        </p:spPr>
      </p:pic>
      <p:sp>
        <p:nvSpPr>
          <p:cNvPr id="4" name="TextBox 3">
            <a:extLst>
              <a:ext uri="{FF2B5EF4-FFF2-40B4-BE49-F238E27FC236}">
                <a16:creationId xmlns:a16="http://schemas.microsoft.com/office/drawing/2014/main" id="{0DBDC50A-8DFD-EF2E-A004-E3F2545CC553}"/>
              </a:ext>
            </a:extLst>
          </p:cNvPr>
          <p:cNvSpPr txBox="1"/>
          <p:nvPr/>
        </p:nvSpPr>
        <p:spPr>
          <a:xfrm>
            <a:off x="765313" y="685800"/>
            <a:ext cx="3600728" cy="369332"/>
          </a:xfrm>
          <a:prstGeom prst="rect">
            <a:avLst/>
          </a:prstGeom>
          <a:noFill/>
        </p:spPr>
        <p:txBody>
          <a:bodyPr wrap="square" rtlCol="0">
            <a:spAutoFit/>
          </a:bodyPr>
          <a:lstStyle/>
          <a:p>
            <a:r>
              <a:rPr lang="en-IN" b="1" dirty="0"/>
              <a:t>Training the dataset</a:t>
            </a:r>
          </a:p>
        </p:txBody>
      </p:sp>
    </p:spTree>
    <p:extLst>
      <p:ext uri="{BB962C8B-B14F-4D97-AF65-F5344CB8AC3E}">
        <p14:creationId xmlns:p14="http://schemas.microsoft.com/office/powerpoint/2010/main" val="292755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program&#10;&#10;Description automatically generated">
            <a:extLst>
              <a:ext uri="{FF2B5EF4-FFF2-40B4-BE49-F238E27FC236}">
                <a16:creationId xmlns:a16="http://schemas.microsoft.com/office/drawing/2014/main" id="{CE5FCB9B-F9DF-B402-3D6A-FEAD4FB38066}"/>
              </a:ext>
            </a:extLst>
          </p:cNvPr>
          <p:cNvPicPr>
            <a:picLocks noChangeAspect="1"/>
          </p:cNvPicPr>
          <p:nvPr/>
        </p:nvPicPr>
        <p:blipFill>
          <a:blip r:embed="rId2"/>
          <a:stretch>
            <a:fillRect/>
          </a:stretch>
        </p:blipFill>
        <p:spPr>
          <a:xfrm>
            <a:off x="1151835" y="761628"/>
            <a:ext cx="9888330" cy="5334744"/>
          </a:xfrm>
          <a:prstGeom prst="rect">
            <a:avLst/>
          </a:prstGeom>
        </p:spPr>
      </p:pic>
    </p:spTree>
    <p:extLst>
      <p:ext uri="{BB962C8B-B14F-4D97-AF65-F5344CB8AC3E}">
        <p14:creationId xmlns:p14="http://schemas.microsoft.com/office/powerpoint/2010/main" val="385250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Description automatically generated">
            <a:extLst>
              <a:ext uri="{FF2B5EF4-FFF2-40B4-BE49-F238E27FC236}">
                <a16:creationId xmlns:a16="http://schemas.microsoft.com/office/drawing/2014/main" id="{EC3AE785-A98E-173B-1F48-3728041B0BDF}"/>
              </a:ext>
            </a:extLst>
          </p:cNvPr>
          <p:cNvPicPr>
            <a:picLocks noChangeAspect="1"/>
          </p:cNvPicPr>
          <p:nvPr/>
        </p:nvPicPr>
        <p:blipFill>
          <a:blip r:embed="rId2"/>
          <a:stretch>
            <a:fillRect/>
          </a:stretch>
        </p:blipFill>
        <p:spPr>
          <a:xfrm>
            <a:off x="1016815" y="1082061"/>
            <a:ext cx="8186820" cy="5540419"/>
          </a:xfrm>
          <a:prstGeom prst="rect">
            <a:avLst/>
          </a:prstGeom>
        </p:spPr>
      </p:pic>
      <p:sp>
        <p:nvSpPr>
          <p:cNvPr id="4" name="TextBox 3">
            <a:extLst>
              <a:ext uri="{FF2B5EF4-FFF2-40B4-BE49-F238E27FC236}">
                <a16:creationId xmlns:a16="http://schemas.microsoft.com/office/drawing/2014/main" id="{9799E3F7-4AD2-E063-D00A-D71088F1EEBB}"/>
              </a:ext>
            </a:extLst>
          </p:cNvPr>
          <p:cNvSpPr txBox="1"/>
          <p:nvPr/>
        </p:nvSpPr>
        <p:spPr>
          <a:xfrm>
            <a:off x="1016816" y="586409"/>
            <a:ext cx="3280320" cy="369332"/>
          </a:xfrm>
          <a:prstGeom prst="rect">
            <a:avLst/>
          </a:prstGeom>
          <a:noFill/>
        </p:spPr>
        <p:txBody>
          <a:bodyPr wrap="square" rtlCol="0">
            <a:spAutoFit/>
          </a:bodyPr>
          <a:lstStyle/>
          <a:p>
            <a:r>
              <a:rPr lang="en-IN" b="1" dirty="0"/>
              <a:t>Testing Dataset</a:t>
            </a:r>
          </a:p>
        </p:txBody>
      </p:sp>
    </p:spTree>
    <p:extLst>
      <p:ext uri="{BB962C8B-B14F-4D97-AF65-F5344CB8AC3E}">
        <p14:creationId xmlns:p14="http://schemas.microsoft.com/office/powerpoint/2010/main" val="283129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program code&#10;&#10;Description automatically generated">
            <a:extLst>
              <a:ext uri="{FF2B5EF4-FFF2-40B4-BE49-F238E27FC236}">
                <a16:creationId xmlns:a16="http://schemas.microsoft.com/office/drawing/2014/main" id="{BB29A789-625A-FD4C-1296-25F851DABD2E}"/>
              </a:ext>
            </a:extLst>
          </p:cNvPr>
          <p:cNvPicPr>
            <a:picLocks noChangeAspect="1"/>
          </p:cNvPicPr>
          <p:nvPr/>
        </p:nvPicPr>
        <p:blipFill>
          <a:blip r:embed="rId2"/>
          <a:stretch>
            <a:fillRect/>
          </a:stretch>
        </p:blipFill>
        <p:spPr>
          <a:xfrm>
            <a:off x="1075624" y="709233"/>
            <a:ext cx="10040751" cy="5439534"/>
          </a:xfrm>
          <a:prstGeom prst="rect">
            <a:avLst/>
          </a:prstGeom>
        </p:spPr>
      </p:pic>
    </p:spTree>
    <p:extLst>
      <p:ext uri="{BB962C8B-B14F-4D97-AF65-F5344CB8AC3E}">
        <p14:creationId xmlns:p14="http://schemas.microsoft.com/office/powerpoint/2010/main" val="105152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code&#10;&#10;Description automatically generated">
            <a:extLst>
              <a:ext uri="{FF2B5EF4-FFF2-40B4-BE49-F238E27FC236}">
                <a16:creationId xmlns:a16="http://schemas.microsoft.com/office/drawing/2014/main" id="{1A177FD1-3C21-40A8-3D06-47B12BD51B7C}"/>
              </a:ext>
            </a:extLst>
          </p:cNvPr>
          <p:cNvPicPr>
            <a:picLocks noChangeAspect="1"/>
          </p:cNvPicPr>
          <p:nvPr/>
        </p:nvPicPr>
        <p:blipFill>
          <a:blip r:embed="rId2"/>
          <a:stretch>
            <a:fillRect/>
          </a:stretch>
        </p:blipFill>
        <p:spPr>
          <a:xfrm>
            <a:off x="1150979" y="1459590"/>
            <a:ext cx="6054890" cy="4381829"/>
          </a:xfrm>
          <a:prstGeom prst="rect">
            <a:avLst/>
          </a:prstGeom>
        </p:spPr>
      </p:pic>
      <p:sp>
        <p:nvSpPr>
          <p:cNvPr id="4" name="TextBox 3">
            <a:extLst>
              <a:ext uri="{FF2B5EF4-FFF2-40B4-BE49-F238E27FC236}">
                <a16:creationId xmlns:a16="http://schemas.microsoft.com/office/drawing/2014/main" id="{7025ADE2-6DDF-A8F9-04D1-FE1147DA71E7}"/>
              </a:ext>
            </a:extLst>
          </p:cNvPr>
          <p:cNvSpPr txBox="1"/>
          <p:nvPr/>
        </p:nvSpPr>
        <p:spPr>
          <a:xfrm>
            <a:off x="1053548" y="874642"/>
            <a:ext cx="2787971" cy="369332"/>
          </a:xfrm>
          <a:prstGeom prst="rect">
            <a:avLst/>
          </a:prstGeom>
          <a:noFill/>
        </p:spPr>
        <p:txBody>
          <a:bodyPr wrap="square" rtlCol="0">
            <a:spAutoFit/>
          </a:bodyPr>
          <a:lstStyle/>
          <a:p>
            <a:r>
              <a:rPr lang="en-IN" b="1" dirty="0"/>
              <a:t>Augmented Data:</a:t>
            </a:r>
          </a:p>
        </p:txBody>
      </p:sp>
    </p:spTree>
    <p:extLst>
      <p:ext uri="{BB962C8B-B14F-4D97-AF65-F5344CB8AC3E}">
        <p14:creationId xmlns:p14="http://schemas.microsoft.com/office/powerpoint/2010/main" val="252897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with text on it&#10;&#10;Description automatically generated">
            <a:extLst>
              <a:ext uri="{FF2B5EF4-FFF2-40B4-BE49-F238E27FC236}">
                <a16:creationId xmlns:a16="http://schemas.microsoft.com/office/drawing/2014/main" id="{BA29EF53-4AF3-78F8-9E4E-C368AC24121F}"/>
              </a:ext>
            </a:extLst>
          </p:cNvPr>
          <p:cNvPicPr>
            <a:picLocks noChangeAspect="1"/>
          </p:cNvPicPr>
          <p:nvPr/>
        </p:nvPicPr>
        <p:blipFill>
          <a:blip r:embed="rId2"/>
          <a:stretch>
            <a:fillRect/>
          </a:stretch>
        </p:blipFill>
        <p:spPr>
          <a:xfrm>
            <a:off x="908913" y="2028629"/>
            <a:ext cx="10374173" cy="2800741"/>
          </a:xfrm>
          <a:prstGeom prst="rect">
            <a:avLst/>
          </a:prstGeom>
        </p:spPr>
      </p:pic>
      <p:sp>
        <p:nvSpPr>
          <p:cNvPr id="6" name="TextBox 5">
            <a:extLst>
              <a:ext uri="{FF2B5EF4-FFF2-40B4-BE49-F238E27FC236}">
                <a16:creationId xmlns:a16="http://schemas.microsoft.com/office/drawing/2014/main" id="{AA92DC87-E21B-1ADE-0BFC-16B4937CBDA5}"/>
              </a:ext>
            </a:extLst>
          </p:cNvPr>
          <p:cNvSpPr txBox="1"/>
          <p:nvPr/>
        </p:nvSpPr>
        <p:spPr>
          <a:xfrm>
            <a:off x="908913" y="1381539"/>
            <a:ext cx="1991251" cy="369332"/>
          </a:xfrm>
          <a:prstGeom prst="rect">
            <a:avLst/>
          </a:prstGeom>
          <a:noFill/>
        </p:spPr>
        <p:txBody>
          <a:bodyPr wrap="none" rtlCol="0">
            <a:spAutoFit/>
          </a:bodyPr>
          <a:lstStyle/>
          <a:p>
            <a:r>
              <a:rPr lang="en-IN" b="1" dirty="0"/>
              <a:t>Build the Model:</a:t>
            </a:r>
          </a:p>
        </p:txBody>
      </p:sp>
    </p:spTree>
    <p:extLst>
      <p:ext uri="{BB962C8B-B14F-4D97-AF65-F5344CB8AC3E}">
        <p14:creationId xmlns:p14="http://schemas.microsoft.com/office/powerpoint/2010/main" val="403628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9150D-3EC0-9B7A-C1CA-7B84E86A0324}"/>
              </a:ext>
            </a:extLst>
          </p:cNvPr>
          <p:cNvSpPr txBox="1"/>
          <p:nvPr/>
        </p:nvSpPr>
        <p:spPr>
          <a:xfrm>
            <a:off x="159773" y="1594325"/>
            <a:ext cx="11695471" cy="4401205"/>
          </a:xfrm>
          <a:prstGeom prst="rect">
            <a:avLst/>
          </a:prstGeom>
          <a:noFill/>
        </p:spPr>
        <p:txBody>
          <a:bodyPr wrap="square">
            <a:spAutoFit/>
          </a:bodyPr>
          <a:lstStyle/>
          <a:p>
            <a:r>
              <a:rPr lang="en-US" sz="2000" b="0" i="0" dirty="0">
                <a:effectLst/>
                <a:latin typeface="ElsevierGulliver"/>
              </a:rPr>
              <a:t>A brain tumor is a cancerous or non-cancerous growth of abnormal cells in the brain. A brain tumor can be benign or malignant. The benign brain tumor has a uniformity in structure and does not contain active (cancer) cells, whereas malignant brain tumors have a non-uniformity in structure and contain active cells.</a:t>
            </a:r>
            <a:br>
              <a:rPr lang="en-US" sz="2000" dirty="0"/>
            </a:br>
            <a:endParaRPr lang="en-US" sz="2000" dirty="0"/>
          </a:p>
          <a:p>
            <a:r>
              <a:rPr lang="en-US" sz="2000" b="1" dirty="0"/>
              <a:t>Key Points:</a:t>
            </a:r>
          </a:p>
          <a:p>
            <a:pPr>
              <a:buFont typeface="+mj-lt"/>
              <a:buAutoNum type="arabicPeriod"/>
            </a:pPr>
            <a:r>
              <a:rPr lang="en-US" sz="2000" b="1" dirty="0"/>
              <a:t>Purpose</a:t>
            </a:r>
            <a:r>
              <a:rPr lang="en-US" sz="2000" dirty="0"/>
              <a:t>: The purpose of brain tumor segmentation is to accurately identify and delineate tumor boundaries within the brain, aiding in precise diagnosis, treatment planning, and monitoring of therapeutic response. This enhances surgical precision, optimizes radiation therapy, and improves overall patient care.</a:t>
            </a:r>
          </a:p>
          <a:p>
            <a:pPr>
              <a:buFont typeface="+mj-lt"/>
              <a:buAutoNum type="arabicPeriod"/>
            </a:pPr>
            <a:r>
              <a:rPr lang="en-US" sz="2000" b="1" dirty="0"/>
              <a:t>Procedure</a:t>
            </a:r>
            <a:r>
              <a:rPr lang="en-US" sz="2000" dirty="0"/>
              <a:t>: The procedure for brain tumor segmentation involves acquiring MRI scans, preprocessing the images, and applying the advanced neural network model EfficientNet to segment the tumor regions </a:t>
            </a:r>
            <a:r>
              <a:rPr kumimoji="0" lang="en-US" altLang="en-US" sz="2000" b="0" i="0" u="none" strike="noStrike" cap="none" normalizeH="0" baseline="0" dirty="0">
                <a:ln>
                  <a:noFill/>
                </a:ln>
                <a:solidFill>
                  <a:schemeClr val="tx1"/>
                </a:solidFill>
                <a:effectLst/>
                <a:latin typeface="Arial" panose="020B0604020202020204" pitchFamily="34" charset="0"/>
              </a:rPr>
              <a:t>The segmented results are then analyzed to assist in clinical decision-making and treatment planning.</a:t>
            </a:r>
          </a:p>
          <a:p>
            <a:pPr>
              <a:buFont typeface="+mj-lt"/>
              <a:buAutoNum type="arabicPeriod"/>
            </a:pPr>
            <a:endParaRPr lang="en-US" sz="2000" dirty="0"/>
          </a:p>
        </p:txBody>
      </p:sp>
      <p:sp>
        <p:nvSpPr>
          <p:cNvPr id="5" name="TextBox 4">
            <a:extLst>
              <a:ext uri="{FF2B5EF4-FFF2-40B4-BE49-F238E27FC236}">
                <a16:creationId xmlns:a16="http://schemas.microsoft.com/office/drawing/2014/main" id="{97D9B2E4-F502-3862-96EE-3108B4386626}"/>
              </a:ext>
            </a:extLst>
          </p:cNvPr>
          <p:cNvSpPr txBox="1"/>
          <p:nvPr/>
        </p:nvSpPr>
        <p:spPr>
          <a:xfrm>
            <a:off x="159774" y="862470"/>
            <a:ext cx="6100916" cy="584775"/>
          </a:xfrm>
          <a:prstGeom prst="rect">
            <a:avLst/>
          </a:prstGeom>
          <a:noFill/>
        </p:spPr>
        <p:txBody>
          <a:bodyPr wrap="square">
            <a:spAutoFit/>
          </a:bodyPr>
          <a:lstStyle/>
          <a:p>
            <a:r>
              <a:rPr lang="en-US" sz="3200" u="sng" dirty="0">
                <a:effectLst>
                  <a:outerShdw blurRad="38100" dist="38100" dir="2700000" algn="tl">
                    <a:srgbClr val="000000">
                      <a:alpha val="43137"/>
                    </a:srgbClr>
                  </a:outerShdw>
                </a:effectLst>
              </a:rPr>
              <a:t>WHAT IS </a:t>
            </a:r>
            <a:r>
              <a:rPr lang="en-IN" altLang="en-US" sz="3200" u="sng" dirty="0">
                <a:effectLst>
                  <a:outerShdw blurRad="38100" dist="38100" dir="2700000" algn="tl">
                    <a:srgbClr val="000000">
                      <a:alpha val="43137"/>
                    </a:srgbClr>
                  </a:outerShdw>
                </a:effectLst>
              </a:rPr>
              <a:t>BRAIN TUMOR</a:t>
            </a:r>
            <a:r>
              <a:rPr lang="en-US" sz="3200" u="sng" dirty="0">
                <a:effectLst>
                  <a:outerShdw blurRad="38100" dist="38100" dir="2700000" algn="tl">
                    <a:srgbClr val="000000">
                      <a:alpha val="43137"/>
                    </a:srgbClr>
                  </a:outerShdw>
                </a:effectLst>
              </a:rPr>
              <a:t>?</a:t>
            </a:r>
            <a:endParaRPr lang="en-IN" sz="32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798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AE7D57-4CD8-5F03-5CE9-4B1C097101AA}"/>
              </a:ext>
            </a:extLst>
          </p:cNvPr>
          <p:cNvSpPr txBox="1"/>
          <p:nvPr/>
        </p:nvSpPr>
        <p:spPr>
          <a:xfrm>
            <a:off x="566530" y="469989"/>
            <a:ext cx="10114868" cy="1780616"/>
          </a:xfrm>
          <a:prstGeom prst="rect">
            <a:avLst/>
          </a:prstGeom>
          <a:noFill/>
        </p:spPr>
        <p:txBody>
          <a:bodyPr wrap="square" rtlCol="0">
            <a:spAutoFit/>
          </a:bodyPr>
          <a:lstStyle/>
          <a:p>
            <a:pPr algn="just">
              <a:lnSpc>
                <a:spcPct val="107000"/>
              </a:lnSpc>
              <a:spcBef>
                <a:spcPts val="1200"/>
              </a:spcBef>
              <a:spcAft>
                <a:spcPts val="800"/>
              </a:spcAft>
            </a:pPr>
            <a:r>
              <a:rPr lang="en-US" b="1" dirty="0">
                <a:solidFill>
                  <a:srgbClr val="212121"/>
                </a:solidFill>
                <a:highlight>
                  <a:srgbClr val="FFFFFF"/>
                </a:highlight>
                <a:latin typeface="Times New Roman" panose="02020603050405020304" pitchFamily="18" charset="0"/>
                <a:ea typeface="Courier New" panose="02070309020205020404" pitchFamily="49" charset="0"/>
                <a:cs typeface="Arial" panose="020B0604020202020204" pitchFamily="34" charset="0"/>
              </a:rPr>
              <a:t>Model Results</a:t>
            </a:r>
            <a:endParaRPr lang="en-US" sz="1800" b="1" dirty="0">
              <a:solidFill>
                <a:srgbClr val="212121"/>
              </a:solidFill>
              <a:effectLst/>
              <a:highlight>
                <a:srgbClr val="FFFFFF"/>
              </a:highlight>
              <a:latin typeface="Times New Roman" panose="02020603050405020304" pitchFamily="18" charset="0"/>
              <a:ea typeface="Courier New" panose="02070309020205020404" pitchFamily="49" charset="0"/>
              <a:cs typeface="Arial" panose="020B0604020202020204" pitchFamily="34" charset="0"/>
            </a:endParaRPr>
          </a:p>
          <a:p>
            <a:pPr algn="just">
              <a:lnSpc>
                <a:spcPct val="107000"/>
              </a:lnSpc>
              <a:spcBef>
                <a:spcPts val="1200"/>
              </a:spcBef>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We also worked on existing models to get more knowledge and to understand models clearly. After implementing those models we got these results.</a:t>
            </a:r>
          </a:p>
          <a:p>
            <a:pPr algn="just">
              <a:lnSpc>
                <a:spcPct val="107000"/>
              </a:lnSpc>
              <a:spcBef>
                <a:spcPts val="1200"/>
              </a:spcBef>
              <a:spcAft>
                <a:spcPts val="800"/>
              </a:spcAft>
            </a:pPr>
            <a:endParaRPr lang="en-US" sz="1800" dirty="0">
              <a:effectLst/>
              <a:latin typeface="Aptos" panose="020B00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F9A7EE38-0700-0006-FD95-6130B62474C1}"/>
              </a:ext>
            </a:extLst>
          </p:cNvPr>
          <p:cNvGraphicFramePr>
            <a:graphicFrameLocks noGrp="1"/>
          </p:cNvGraphicFramePr>
          <p:nvPr>
            <p:extLst>
              <p:ext uri="{D42A27DB-BD31-4B8C-83A1-F6EECF244321}">
                <p14:modId xmlns:p14="http://schemas.microsoft.com/office/powerpoint/2010/main" val="3032410835"/>
              </p:ext>
            </p:extLst>
          </p:nvPr>
        </p:nvGraphicFramePr>
        <p:xfrm>
          <a:off x="801553" y="1974390"/>
          <a:ext cx="7357709" cy="2406690"/>
        </p:xfrm>
        <a:graphic>
          <a:graphicData uri="http://schemas.openxmlformats.org/drawingml/2006/table">
            <a:tbl>
              <a:tblPr>
                <a:tableStyleId>{5C22544A-7EE6-4342-B048-85BDC9FD1C3A}</a:tableStyleId>
              </a:tblPr>
              <a:tblGrid>
                <a:gridCol w="2048274">
                  <a:extLst>
                    <a:ext uri="{9D8B030D-6E8A-4147-A177-3AD203B41FA5}">
                      <a16:colId xmlns:a16="http://schemas.microsoft.com/office/drawing/2014/main" val="2802944852"/>
                    </a:ext>
                  </a:extLst>
                </a:gridCol>
                <a:gridCol w="1773889">
                  <a:extLst>
                    <a:ext uri="{9D8B030D-6E8A-4147-A177-3AD203B41FA5}">
                      <a16:colId xmlns:a16="http://schemas.microsoft.com/office/drawing/2014/main" val="3433245962"/>
                    </a:ext>
                  </a:extLst>
                </a:gridCol>
                <a:gridCol w="1815834">
                  <a:extLst>
                    <a:ext uri="{9D8B030D-6E8A-4147-A177-3AD203B41FA5}">
                      <a16:colId xmlns:a16="http://schemas.microsoft.com/office/drawing/2014/main" val="172374338"/>
                    </a:ext>
                  </a:extLst>
                </a:gridCol>
                <a:gridCol w="1719712">
                  <a:extLst>
                    <a:ext uri="{9D8B030D-6E8A-4147-A177-3AD203B41FA5}">
                      <a16:colId xmlns:a16="http://schemas.microsoft.com/office/drawing/2014/main" val="235549444"/>
                    </a:ext>
                  </a:extLst>
                </a:gridCol>
              </a:tblGrid>
              <a:tr h="664314">
                <a:tc>
                  <a:txBody>
                    <a:bodyPr/>
                    <a:lstStyle/>
                    <a:p>
                      <a:pPr algn="just">
                        <a:lnSpc>
                          <a:spcPct val="107000"/>
                        </a:lnSpc>
                        <a:spcAft>
                          <a:spcPts val="800"/>
                        </a:spcAft>
                      </a:pPr>
                      <a:r>
                        <a:rPr lang="en-IN" sz="1150">
                          <a:effectLst/>
                        </a:rPr>
                        <a:t>MODEL</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gn="just">
                        <a:lnSpc>
                          <a:spcPct val="107000"/>
                        </a:lnSpc>
                        <a:spcAft>
                          <a:spcPts val="800"/>
                        </a:spcAft>
                      </a:pPr>
                      <a:r>
                        <a:rPr lang="en-IN" sz="1150" dirty="0">
                          <a:effectLst/>
                        </a:rPr>
                        <a:t>TRAINING ACCURACY</a:t>
                      </a:r>
                      <a:endParaRPr lang="en-IN" sz="1100" dirty="0">
                        <a:effectLst/>
                        <a:latin typeface="Aptos" panose="020B0004020202020204" pitchFamily="34" charset="0"/>
                        <a:cs typeface="Arial" panose="020B0604020202020204" pitchFamily="34" charset="0"/>
                      </a:endParaRPr>
                    </a:p>
                  </a:txBody>
                  <a:tcPr marL="88900" marR="88900" marT="88900" marB="88900"/>
                </a:tc>
                <a:tc>
                  <a:txBody>
                    <a:bodyPr/>
                    <a:lstStyle/>
                    <a:p>
                      <a:pPr algn="just">
                        <a:lnSpc>
                          <a:spcPct val="107000"/>
                        </a:lnSpc>
                        <a:spcAft>
                          <a:spcPts val="800"/>
                        </a:spcAft>
                      </a:pPr>
                      <a:r>
                        <a:rPr lang="en-IN" sz="1150">
                          <a:effectLst/>
                        </a:rPr>
                        <a:t>TESTING ACCURACY</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gn="just">
                        <a:lnSpc>
                          <a:spcPct val="107000"/>
                        </a:lnSpc>
                        <a:spcAft>
                          <a:spcPts val="800"/>
                        </a:spcAft>
                      </a:pPr>
                      <a:r>
                        <a:rPr lang="en-IN" sz="1150" dirty="0">
                          <a:effectLst/>
                        </a:rPr>
                        <a:t>ACCURACY</a:t>
                      </a:r>
                      <a:endParaRPr lang="en-IN" sz="1100" dirty="0">
                        <a:effectLst/>
                        <a:latin typeface="Aptos" panose="020B0004020202020204" pitchFamily="34" charset="0"/>
                        <a:cs typeface="Arial" panose="020B0604020202020204" pitchFamily="34" charset="0"/>
                      </a:endParaRPr>
                    </a:p>
                  </a:txBody>
                  <a:tcPr marL="88900" marR="88900" marT="88900" marB="88900"/>
                </a:tc>
                <a:extLst>
                  <a:ext uri="{0D108BD9-81ED-4DB2-BD59-A6C34878D82A}">
                    <a16:rowId xmlns:a16="http://schemas.microsoft.com/office/drawing/2014/main" val="3014644870"/>
                  </a:ext>
                </a:extLst>
              </a:tr>
              <a:tr h="435594">
                <a:tc>
                  <a:txBody>
                    <a:bodyPr/>
                    <a:lstStyle/>
                    <a:p>
                      <a:pPr>
                        <a:lnSpc>
                          <a:spcPct val="107000"/>
                        </a:lnSpc>
                        <a:spcAft>
                          <a:spcPts val="800"/>
                        </a:spcAft>
                      </a:pPr>
                      <a:r>
                        <a:rPr lang="en-IN" sz="1150">
                          <a:effectLst/>
                        </a:rPr>
                        <a:t>CNN</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82.2%</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87%</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83%</a:t>
                      </a:r>
                      <a:endParaRPr lang="en-IN" sz="1100">
                        <a:effectLst/>
                        <a:latin typeface="Aptos" panose="020B0004020202020204" pitchFamily="34" charset="0"/>
                        <a:cs typeface="Arial" panose="020B0604020202020204" pitchFamily="34" charset="0"/>
                      </a:endParaRPr>
                    </a:p>
                  </a:txBody>
                  <a:tcPr marL="88900" marR="88900" marT="88900" marB="88900"/>
                </a:tc>
                <a:extLst>
                  <a:ext uri="{0D108BD9-81ED-4DB2-BD59-A6C34878D82A}">
                    <a16:rowId xmlns:a16="http://schemas.microsoft.com/office/drawing/2014/main" val="790521172"/>
                  </a:ext>
                </a:extLst>
              </a:tr>
              <a:tr h="435594">
                <a:tc>
                  <a:txBody>
                    <a:bodyPr/>
                    <a:lstStyle/>
                    <a:p>
                      <a:pPr>
                        <a:lnSpc>
                          <a:spcPct val="107000"/>
                        </a:lnSpc>
                        <a:spcAft>
                          <a:spcPts val="800"/>
                        </a:spcAft>
                      </a:pPr>
                      <a:r>
                        <a:rPr lang="en-IN" sz="1150">
                          <a:effectLst/>
                        </a:rPr>
                        <a:t>RESNET50</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dirty="0">
                          <a:effectLst/>
                        </a:rPr>
                        <a:t>            86%</a:t>
                      </a:r>
                      <a:endParaRPr lang="en-IN" sz="1100" dirty="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80%</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85%</a:t>
                      </a:r>
                      <a:endParaRPr lang="en-IN" sz="1100">
                        <a:effectLst/>
                        <a:latin typeface="Aptos" panose="020B0004020202020204" pitchFamily="34" charset="0"/>
                        <a:cs typeface="Arial" panose="020B0604020202020204" pitchFamily="34" charset="0"/>
                      </a:endParaRPr>
                    </a:p>
                  </a:txBody>
                  <a:tcPr marL="88900" marR="88900" marT="88900" marB="88900"/>
                </a:tc>
                <a:extLst>
                  <a:ext uri="{0D108BD9-81ED-4DB2-BD59-A6C34878D82A}">
                    <a16:rowId xmlns:a16="http://schemas.microsoft.com/office/drawing/2014/main" val="4162843658"/>
                  </a:ext>
                </a:extLst>
              </a:tr>
              <a:tr h="435594">
                <a:tc>
                  <a:txBody>
                    <a:bodyPr/>
                    <a:lstStyle/>
                    <a:p>
                      <a:pPr>
                        <a:lnSpc>
                          <a:spcPct val="107000"/>
                        </a:lnSpc>
                        <a:spcAft>
                          <a:spcPts val="800"/>
                        </a:spcAft>
                      </a:pPr>
                      <a:r>
                        <a:rPr lang="en-IN" sz="1150">
                          <a:effectLst/>
                        </a:rPr>
                        <a:t>VGG 16</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87%</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85%</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99%</a:t>
                      </a:r>
                      <a:endParaRPr lang="en-IN" sz="1100">
                        <a:effectLst/>
                        <a:latin typeface="Aptos" panose="020B0004020202020204" pitchFamily="34" charset="0"/>
                        <a:cs typeface="Arial" panose="020B0604020202020204" pitchFamily="34" charset="0"/>
                      </a:endParaRPr>
                    </a:p>
                  </a:txBody>
                  <a:tcPr marL="88900" marR="88900" marT="88900" marB="88900"/>
                </a:tc>
                <a:extLst>
                  <a:ext uri="{0D108BD9-81ED-4DB2-BD59-A6C34878D82A}">
                    <a16:rowId xmlns:a16="http://schemas.microsoft.com/office/drawing/2014/main" val="2270447019"/>
                  </a:ext>
                </a:extLst>
              </a:tr>
              <a:tr h="435594">
                <a:tc>
                  <a:txBody>
                    <a:bodyPr/>
                    <a:lstStyle/>
                    <a:p>
                      <a:pPr>
                        <a:lnSpc>
                          <a:spcPct val="107000"/>
                        </a:lnSpc>
                        <a:spcAft>
                          <a:spcPts val="800"/>
                        </a:spcAft>
                      </a:pPr>
                      <a:r>
                        <a:rPr lang="en-IN" sz="1150">
                          <a:effectLst/>
                        </a:rPr>
                        <a:t>EFFIECIENTNET B0</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99%</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a:effectLst/>
                        </a:rPr>
                        <a:t>            87%</a:t>
                      </a:r>
                      <a:endParaRPr lang="en-IN" sz="1100">
                        <a:effectLst/>
                        <a:latin typeface="Aptos" panose="020B0004020202020204" pitchFamily="34" charset="0"/>
                        <a:cs typeface="Arial" panose="020B0604020202020204" pitchFamily="34" charset="0"/>
                      </a:endParaRPr>
                    </a:p>
                  </a:txBody>
                  <a:tcPr marL="88900" marR="88900" marT="88900" marB="88900"/>
                </a:tc>
                <a:tc>
                  <a:txBody>
                    <a:bodyPr/>
                    <a:lstStyle/>
                    <a:p>
                      <a:pPr>
                        <a:lnSpc>
                          <a:spcPct val="107000"/>
                        </a:lnSpc>
                        <a:spcAft>
                          <a:spcPts val="800"/>
                        </a:spcAft>
                      </a:pPr>
                      <a:r>
                        <a:rPr lang="en-IN" sz="1150" dirty="0">
                          <a:effectLst/>
                        </a:rPr>
                        <a:t>         98%</a:t>
                      </a:r>
                      <a:endParaRPr lang="en-IN" sz="1100" dirty="0">
                        <a:effectLst/>
                        <a:latin typeface="Aptos" panose="020B0004020202020204" pitchFamily="34" charset="0"/>
                        <a:cs typeface="Arial" panose="020B0604020202020204" pitchFamily="34" charset="0"/>
                      </a:endParaRPr>
                    </a:p>
                  </a:txBody>
                  <a:tcPr marL="88900" marR="88900" marT="88900" marB="88900"/>
                </a:tc>
                <a:extLst>
                  <a:ext uri="{0D108BD9-81ED-4DB2-BD59-A6C34878D82A}">
                    <a16:rowId xmlns:a16="http://schemas.microsoft.com/office/drawing/2014/main" val="3363592721"/>
                  </a:ext>
                </a:extLst>
              </a:tr>
            </a:tbl>
          </a:graphicData>
        </a:graphic>
      </p:graphicFrame>
      <p:sp>
        <p:nvSpPr>
          <p:cNvPr id="8" name="Rectangle 2">
            <a:extLst>
              <a:ext uri="{FF2B5EF4-FFF2-40B4-BE49-F238E27FC236}">
                <a16:creationId xmlns:a16="http://schemas.microsoft.com/office/drawing/2014/main" id="{CD79E16B-AAC8-AF86-983B-6D082E75A2F4}"/>
              </a:ext>
            </a:extLst>
          </p:cNvPr>
          <p:cNvSpPr>
            <a:spLocks noChangeArrowheads="1"/>
          </p:cNvSpPr>
          <p:nvPr/>
        </p:nvSpPr>
        <p:spPr bwMode="auto">
          <a:xfrm>
            <a:off x="3417888" y="3033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Poppin regular"/>
                <a:ea typeface="SimSun" panose="02010600030101010101" pitchFamily="2" charset="-122"/>
                <a:cs typeface="Arial" panose="020B0604020202020204" pitchFamily="34" charset="0"/>
              </a:rPr>
              <a:t>Table:-2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B6235BF-3FBD-04E7-A94E-CB8F3E4590A8}"/>
              </a:ext>
            </a:extLst>
          </p:cNvPr>
          <p:cNvSpPr txBox="1"/>
          <p:nvPr/>
        </p:nvSpPr>
        <p:spPr>
          <a:xfrm>
            <a:off x="703385" y="4803112"/>
            <a:ext cx="9978013" cy="1858201"/>
          </a:xfrm>
          <a:prstGeom prst="rect">
            <a:avLst/>
          </a:prstGeom>
          <a:noFill/>
        </p:spPr>
        <p:txBody>
          <a:bodyPr wrap="square">
            <a:spAutoFit/>
          </a:bodyPr>
          <a:lstStyle/>
          <a:p>
            <a:pPr indent="152400" algn="just">
              <a:lnSpc>
                <a:spcPct val="107000"/>
              </a:lnSpc>
              <a:spcAft>
                <a:spcPts val="12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The suggested work is carried out with a Google </a:t>
            </a:r>
            <a:r>
              <a:rPr lang="en-US" sz="1800" dirty="0" err="1">
                <a:effectLst/>
                <a:latin typeface="Times New Roman" panose="02020603050405020304" pitchFamily="18" charset="0"/>
                <a:ea typeface="SimSun" panose="02010600030101010101" pitchFamily="2" charset="-122"/>
                <a:cs typeface="Arial" panose="020B0604020202020204" pitchFamily="34" charset="0"/>
              </a:rPr>
              <a:t>colab</a:t>
            </a:r>
            <a:r>
              <a:rPr lang="en-US" sz="1800" dirty="0">
                <a:effectLst/>
                <a:latin typeface="Times New Roman" panose="02020603050405020304" pitchFamily="18" charset="0"/>
                <a:ea typeface="SimSun" panose="02010600030101010101" pitchFamily="2" charset="-122"/>
                <a:cs typeface="Arial" panose="020B0604020202020204" pitchFamily="34" charset="0"/>
              </a:rPr>
              <a:t> and Python. First, we used the CNN model to train this dataset. But the outcome was not better. Later, we extended the number of epochs to 7 and made modifications to a few layers to improve the findings. In order to reflect better outcomes, we are concerned with the loss function, optimizer, epochs, batch size, and layers.</a:t>
            </a:r>
            <a:br>
              <a:rPr lang="en-US" sz="1800" dirty="0">
                <a:effectLst/>
                <a:latin typeface="Times New Roman" panose="02020603050405020304" pitchFamily="18" charset="0"/>
                <a:ea typeface="SimSun" panose="02010600030101010101" pitchFamily="2" charset="-122"/>
                <a:cs typeface="Arial" panose="020B0604020202020204" pitchFamily="34" charset="0"/>
              </a:rPr>
            </a:br>
            <a:r>
              <a:rPr lang="en-US" sz="1800" dirty="0">
                <a:effectLst/>
                <a:latin typeface="Times New Roman" panose="02020603050405020304" pitchFamily="18" charset="0"/>
                <a:ea typeface="SimSun" panose="02010600030101010101" pitchFamily="2" charset="-122"/>
                <a:cs typeface="Arial" panose="020B0604020202020204" pitchFamily="34" charset="0"/>
              </a:rPr>
              <a:t>The performance of the proposed network was tested and evaluated five times for each experiment. Parameters and hyper parameters were changed throughout training. </a:t>
            </a:r>
            <a:endParaRPr lang="en-US" sz="1600" dirty="0">
              <a:effectLst/>
              <a:latin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7D31F-F922-2BF5-6800-AE104A3F5CC1}"/>
              </a:ext>
            </a:extLst>
          </p:cNvPr>
          <p:cNvSpPr txBox="1"/>
          <p:nvPr/>
        </p:nvSpPr>
        <p:spPr>
          <a:xfrm>
            <a:off x="3417888" y="4433780"/>
            <a:ext cx="986167" cy="369332"/>
          </a:xfrm>
          <a:prstGeom prst="rect">
            <a:avLst/>
          </a:prstGeom>
          <a:noFill/>
        </p:spPr>
        <p:txBody>
          <a:bodyPr wrap="none" rtlCol="0">
            <a:spAutoFit/>
          </a:bodyPr>
          <a:lstStyle/>
          <a:p>
            <a:r>
              <a:rPr lang="en-IN" dirty="0"/>
              <a:t>Table:2</a:t>
            </a:r>
          </a:p>
        </p:txBody>
      </p:sp>
    </p:spTree>
    <p:extLst>
      <p:ext uri="{BB962C8B-B14F-4D97-AF65-F5344CB8AC3E}">
        <p14:creationId xmlns:p14="http://schemas.microsoft.com/office/powerpoint/2010/main" val="366693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F5298-49E1-A4BA-F9EB-128610CB4E6D}"/>
              </a:ext>
            </a:extLst>
          </p:cNvPr>
          <p:cNvSpPr txBox="1"/>
          <p:nvPr/>
        </p:nvSpPr>
        <p:spPr>
          <a:xfrm>
            <a:off x="1337187" y="570272"/>
            <a:ext cx="9861755" cy="5544338"/>
          </a:xfrm>
          <a:prstGeom prst="rect">
            <a:avLst/>
          </a:prstGeom>
          <a:noFill/>
        </p:spPr>
        <p:txBody>
          <a:bodyPr wrap="square">
            <a:spAutoFit/>
          </a:bodyPr>
          <a:lstStyle/>
          <a:p>
            <a:pPr algn="just">
              <a:lnSpc>
                <a:spcPct val="107000"/>
              </a:lnSpc>
              <a:spcBef>
                <a:spcPts val="1200"/>
              </a:spcBef>
              <a:spcAft>
                <a:spcPts val="800"/>
              </a:spcAft>
            </a:pPr>
            <a:r>
              <a:rPr lang="en-US" sz="1800" b="1" dirty="0">
                <a:solidFill>
                  <a:srgbClr val="212121"/>
                </a:solidFill>
                <a:effectLst/>
                <a:highlight>
                  <a:srgbClr val="FFFFFF"/>
                </a:highlight>
                <a:latin typeface="Times New Roman" panose="02020603050405020304" pitchFamily="18" charset="0"/>
                <a:ea typeface="Courier New" panose="02070309020205020404" pitchFamily="49" charset="0"/>
                <a:cs typeface="Arial" panose="020B0604020202020204" pitchFamily="34" charset="0"/>
              </a:rPr>
              <a:t>Confusion Matrix:</a:t>
            </a:r>
            <a:endParaRPr lang="en-US" sz="1800" dirty="0">
              <a:effectLst/>
              <a:latin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Using the CNN model, we obtained the confusion matrix that is shown below. Every model was assessed using the test dataset after the training phase was over. To validate their performance, F1, area under the curve, accuracy, recall, and precision were utilized. The following is a description of every performance statistic used in this article.</a:t>
            </a:r>
            <a:endParaRPr lang="en-US" sz="1800" dirty="0">
              <a:effectLst/>
              <a:latin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Accuracy: It indicates the degree to which the measured value resembles a known value.</a:t>
            </a:r>
            <a:endParaRPr lang="en-US" sz="1800" dirty="0">
              <a:effectLst/>
              <a:latin typeface="Aptos" panose="020B0004020202020204" pitchFamily="34" charset="0"/>
              <a:cs typeface="Arial" panose="020B0604020202020204" pitchFamily="34" charset="0"/>
            </a:endParaRPr>
          </a:p>
          <a:p>
            <a:pPr marL="457200" algn="ctr">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Accuracy = (TP + FN)/ (TP + TF + FP + FN) 			</a:t>
            </a:r>
            <a:r>
              <a:rPr lang="en-US" sz="1800" b="1" dirty="0">
                <a:effectLst/>
                <a:latin typeface="Times New Roman" panose="02020603050405020304" pitchFamily="18" charset="0"/>
                <a:ea typeface="Aptos" panose="020B0004020202020204" pitchFamily="34" charset="0"/>
                <a:cs typeface="Arial" panose="020B0604020202020204" pitchFamily="34" charset="0"/>
              </a:rPr>
              <a:t>(2)</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Precision: This indicates the model's level of accuracy with respect to positively anticipated data.</a:t>
            </a:r>
            <a:endParaRPr lang="en-US" sz="1800" dirty="0">
              <a:effectLst/>
              <a:latin typeface="Aptos" panose="020B0004020202020204" pitchFamily="34" charset="0"/>
              <a:cs typeface="Arial" panose="020B0604020202020204" pitchFamily="34" charset="0"/>
            </a:endParaRPr>
          </a:p>
          <a:p>
            <a:pPr algn="ctr">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Precision = TP / (TP + FP) 						</a:t>
            </a:r>
            <a:r>
              <a:rPr lang="en-US" sz="1800" b="1" dirty="0">
                <a:effectLst/>
                <a:latin typeface="Times New Roman" panose="02020603050405020304" pitchFamily="18" charset="0"/>
                <a:ea typeface="Aptos" panose="020B0004020202020204" pitchFamily="34" charset="0"/>
                <a:cs typeface="Arial" panose="020B0604020202020204" pitchFamily="34" charset="0"/>
              </a:rPr>
              <a:t>(3)</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Recall: After classifying something as positive, it determines how many real positives the model caught (true positives).</a:t>
            </a:r>
            <a:endParaRPr lang="en-US" sz="1800" dirty="0">
              <a:effectLst/>
              <a:latin typeface="Aptos" panose="020B0004020202020204" pitchFamily="34" charset="0"/>
              <a:cs typeface="Arial" panose="020B0604020202020204" pitchFamily="34" charset="0"/>
            </a:endParaRPr>
          </a:p>
          <a:p>
            <a:pPr indent="457200" algn="ctr">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Recall = TP / (TP + FN)						</a:t>
            </a:r>
            <a:r>
              <a:rPr lang="en-US" sz="1800" b="1" dirty="0">
                <a:effectLst/>
                <a:latin typeface="Times New Roman" panose="02020603050405020304" pitchFamily="18" charset="0"/>
                <a:ea typeface="Aptos" panose="020B0004020202020204" pitchFamily="34" charset="0"/>
                <a:cs typeface="Arial" panose="020B0604020202020204" pitchFamily="34" charset="0"/>
              </a:rPr>
              <a:t>(4)</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F1: It provides a recall and accurate balancing.</a:t>
            </a:r>
            <a:endParaRPr lang="en-US" sz="1800" dirty="0">
              <a:effectLst/>
              <a:latin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6465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B07E-48EB-623C-E8A9-61996F993974}"/>
              </a:ext>
            </a:extLst>
          </p:cNvPr>
          <p:cNvSpPr>
            <a:spLocks noGrp="1"/>
          </p:cNvSpPr>
          <p:nvPr>
            <p:ph type="title"/>
          </p:nvPr>
        </p:nvSpPr>
        <p:spPr>
          <a:xfrm>
            <a:off x="621123" y="718734"/>
            <a:ext cx="9603275" cy="1049235"/>
          </a:xfrm>
        </p:spPr>
        <p:txBody>
          <a:bodyPr/>
          <a:lstStyle/>
          <a:p>
            <a:r>
              <a:rPr lang="en-US" dirty="0"/>
              <a:t>Confusion matrix</a:t>
            </a:r>
            <a:endParaRPr lang="en-IN" dirty="0"/>
          </a:p>
        </p:txBody>
      </p:sp>
      <p:sp>
        <p:nvSpPr>
          <p:cNvPr id="4" name="TextBox 3">
            <a:extLst>
              <a:ext uri="{FF2B5EF4-FFF2-40B4-BE49-F238E27FC236}">
                <a16:creationId xmlns:a16="http://schemas.microsoft.com/office/drawing/2014/main" id="{5B1E9CC7-83C3-5635-EE44-56C0DE21B33E}"/>
              </a:ext>
            </a:extLst>
          </p:cNvPr>
          <p:cNvSpPr txBox="1"/>
          <p:nvPr/>
        </p:nvSpPr>
        <p:spPr>
          <a:xfrm>
            <a:off x="6682154" y="5794857"/>
            <a:ext cx="8073607" cy="646331"/>
          </a:xfrm>
          <a:prstGeom prst="rect">
            <a:avLst/>
          </a:prstGeom>
          <a:noFill/>
        </p:spPr>
        <p:txBody>
          <a:bodyPr wrap="square">
            <a:spAutoFit/>
          </a:bodyPr>
          <a:lstStyle/>
          <a:p>
            <a:endParaRPr lang="en-IN" dirty="0"/>
          </a:p>
          <a:p>
            <a:r>
              <a:rPr lang="en-IN" dirty="0"/>
              <a:t>Figure 5 : Confusion Matrix</a:t>
            </a:r>
          </a:p>
        </p:txBody>
      </p:sp>
      <p:pic>
        <p:nvPicPr>
          <p:cNvPr id="8" name="Content Placeholder 7">
            <a:extLst>
              <a:ext uri="{FF2B5EF4-FFF2-40B4-BE49-F238E27FC236}">
                <a16:creationId xmlns:a16="http://schemas.microsoft.com/office/drawing/2014/main" id="{214032A6-2FD8-37E8-9F54-E5EED137B50A}"/>
              </a:ext>
            </a:extLst>
          </p:cNvPr>
          <p:cNvPicPr>
            <a:picLocks noGrp="1" noChangeAspect="1"/>
          </p:cNvPicPr>
          <p:nvPr>
            <p:ph idx="1"/>
          </p:nvPr>
        </p:nvPicPr>
        <p:blipFill>
          <a:blip r:embed="rId2"/>
          <a:stretch>
            <a:fillRect/>
          </a:stretch>
        </p:blipFill>
        <p:spPr>
          <a:xfrm>
            <a:off x="6551524" y="2280976"/>
            <a:ext cx="4953837" cy="3685364"/>
          </a:xfrm>
          <a:prstGeom prst="rect">
            <a:avLst/>
          </a:prstGeom>
        </p:spPr>
      </p:pic>
      <p:sp>
        <p:nvSpPr>
          <p:cNvPr id="11" name="TextBox 10">
            <a:extLst>
              <a:ext uri="{FF2B5EF4-FFF2-40B4-BE49-F238E27FC236}">
                <a16:creationId xmlns:a16="http://schemas.microsoft.com/office/drawing/2014/main" id="{05274D93-3D20-164D-3042-77E6538AA32B}"/>
              </a:ext>
            </a:extLst>
          </p:cNvPr>
          <p:cNvSpPr txBox="1"/>
          <p:nvPr/>
        </p:nvSpPr>
        <p:spPr>
          <a:xfrm>
            <a:off x="271305" y="2280977"/>
            <a:ext cx="6049108" cy="4438651"/>
          </a:xfrm>
          <a:prstGeom prst="rect">
            <a:avLst/>
          </a:prstGeom>
          <a:noFill/>
        </p:spPr>
        <p:txBody>
          <a:bodyPr wrap="square" rtlCol="0">
            <a:spAutoFit/>
          </a:bodyPr>
          <a:lstStyle/>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Using the CNN model, we obtained the confusion matrix that is shown below. Every model was assessed using the test dataset after the training phase was over. To validate their performance, F1, area under the curve, accuracy, recall, and precision were utilized. The following is a description of every performance statistic used in this article.</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Accuracy: It indicates the degree to which the measured value resembles a known value.</a:t>
            </a:r>
            <a:endParaRPr lang="en-US" sz="1800" dirty="0">
              <a:effectLst/>
              <a:latin typeface="Aptos" panose="020B0004020202020204" pitchFamily="34" charset="0"/>
              <a:cs typeface="Arial" panose="020B0604020202020204" pitchFamily="34" charset="0"/>
            </a:endParaRPr>
          </a:p>
          <a:p>
            <a:pPr marL="457200" algn="ctr">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Accuracy = (TP + FN)/ (TP + TF + FP + FN) 		</a:t>
            </a:r>
            <a:r>
              <a:rPr lang="en-US" sz="1800" b="1" dirty="0">
                <a:effectLst/>
                <a:latin typeface="Times New Roman" panose="02020603050405020304" pitchFamily="18" charset="0"/>
                <a:ea typeface="Aptos" panose="020B0004020202020204" pitchFamily="34" charset="0"/>
                <a:cs typeface="Arial" panose="020B0604020202020204" pitchFamily="34" charset="0"/>
              </a:rPr>
              <a:t>(2)</a:t>
            </a:r>
            <a:endParaRPr lang="en-US" sz="1800" dirty="0">
              <a:effectLst/>
              <a:latin typeface="Aptos" panose="020B00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Aptos" panose="020B0004020202020204" pitchFamily="34" charset="0"/>
                <a:cs typeface="Arial" panose="020B0604020202020204" pitchFamily="34" charset="0"/>
              </a:rPr>
              <a:t>Precision: This indicates the model's level of accuracy with respect to positively anticipated data.</a:t>
            </a:r>
            <a:endParaRPr lang="en-US" sz="1800" dirty="0">
              <a:effectLst/>
              <a:latin typeface="Aptos" panose="020B0004020202020204" pitchFamily="34" charset="0"/>
              <a:cs typeface="Arial" panose="020B0604020202020204" pitchFamily="34" charset="0"/>
            </a:endParaRPr>
          </a:p>
          <a:p>
            <a:pPr algn="ctr">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Precision = TP / (TP + FP) 						</a:t>
            </a:r>
            <a:r>
              <a:rPr lang="en-US" sz="1800" b="1" dirty="0">
                <a:effectLst/>
                <a:latin typeface="Times New Roman" panose="02020603050405020304" pitchFamily="18" charset="0"/>
                <a:ea typeface="Aptos" panose="020B0004020202020204" pitchFamily="34" charset="0"/>
                <a:cs typeface="Arial" panose="020B0604020202020204" pitchFamily="34" charset="0"/>
              </a:rPr>
              <a:t>(3)</a:t>
            </a:r>
            <a:endParaRPr lang="en-US" sz="1800" dirty="0">
              <a:effectLst/>
              <a:latin typeface="Aptos" panose="020B00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06436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7669-52E4-FD16-BE21-1657C3A1C9D0}"/>
              </a:ext>
            </a:extLst>
          </p:cNvPr>
          <p:cNvSpPr txBox="1"/>
          <p:nvPr/>
        </p:nvSpPr>
        <p:spPr>
          <a:xfrm>
            <a:off x="1172817" y="815009"/>
            <a:ext cx="7504044" cy="5082673"/>
          </a:xfrm>
          <a:prstGeom prst="rect">
            <a:avLst/>
          </a:prstGeom>
          <a:noFill/>
        </p:spPr>
        <p:txBody>
          <a:bodyPr wrap="square" rtlCol="0">
            <a:spAutoFit/>
          </a:bodyPr>
          <a:lstStyle/>
          <a:p>
            <a:pPr algn="just">
              <a:lnSpc>
                <a:spcPct val="107000"/>
              </a:lnSpc>
              <a:spcAft>
                <a:spcPts val="8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EFFICIENTNET ACCURACY:</a:t>
            </a:r>
            <a:endParaRPr lang="en-US" sz="1800" dirty="0">
              <a:effectLst/>
              <a:latin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An objective function called Eff-Net loss is used during the training process of an </a:t>
            </a:r>
            <a:r>
              <a:rPr lang="en-US" sz="1800" dirty="0" err="1">
                <a:effectLst/>
                <a:latin typeface="Times New Roman" panose="02020603050405020304" pitchFamily="18" charset="0"/>
                <a:ea typeface="SimSun" panose="02010600030101010101" pitchFamily="2" charset="-122"/>
                <a:cs typeface="Arial" panose="020B0604020202020204" pitchFamily="34" charset="0"/>
              </a:rPr>
              <a:t>EffNet</a:t>
            </a:r>
            <a:r>
              <a:rPr lang="en-US" sz="1800" dirty="0">
                <a:effectLst/>
                <a:latin typeface="Times New Roman" panose="02020603050405020304" pitchFamily="18" charset="0"/>
                <a:ea typeface="SimSun" panose="02010600030101010101" pitchFamily="2" charset="-122"/>
                <a:cs typeface="Arial" panose="020B0604020202020204" pitchFamily="34" charset="0"/>
              </a:rPr>
              <a:t> model, which is often a deep learning architecture for image segmentation. In order to improve segmentation accuracy and handle class imbalances, the loss function typically adds variables like dice coefficient or intersection over union (</a:t>
            </a:r>
            <a:r>
              <a:rPr lang="en-US" sz="1800" dirty="0" err="1">
                <a:effectLst/>
                <a:latin typeface="Times New Roman" panose="02020603050405020304" pitchFamily="18" charset="0"/>
                <a:ea typeface="SimSun" panose="02010600030101010101" pitchFamily="2" charset="-122"/>
                <a:cs typeface="Arial" panose="020B0604020202020204" pitchFamily="34" charset="0"/>
              </a:rPr>
              <a:t>IoU</a:t>
            </a:r>
            <a:r>
              <a:rPr lang="en-US" sz="1800" dirty="0">
                <a:effectLst/>
                <a:latin typeface="Times New Roman" panose="02020603050405020304" pitchFamily="18" charset="0"/>
                <a:ea typeface="SimSun" panose="02010600030101010101" pitchFamily="2" charset="-122"/>
                <a:cs typeface="Arial" panose="020B0604020202020204" pitchFamily="34" charset="0"/>
              </a:rPr>
              <a:t>) to pixel-wise loss, such as binary cross-entropy or categorical cross-entropy.</a:t>
            </a:r>
            <a:endParaRPr lang="en-US" sz="1800" dirty="0">
              <a:effectLst/>
              <a:latin typeface="Aptos" panose="020B0004020202020204" pitchFamily="34" charset="0"/>
              <a:cs typeface="Arial" panose="020B0604020202020204" pitchFamily="34" charset="0"/>
            </a:endParaRPr>
          </a:p>
          <a:p>
            <a:pPr indent="177800">
              <a:lnSpc>
                <a:spcPct val="107000"/>
              </a:lnSpc>
              <a:spcBef>
                <a:spcPts val="1200"/>
              </a:spcBef>
              <a:spcAft>
                <a:spcPts val="8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EFFICIENTNET LOSS:</a:t>
            </a:r>
            <a:endParaRPr lang="en-US" sz="1800" dirty="0">
              <a:effectLst/>
              <a:latin typeface="Aptos" panose="020B000402020202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Eff-Net loss is the objective function that is used to train an Eff-Net model, which is often a deep learning architecture for image segmentation. The loss function usually adds variables to pixel-wise loss, like binary cross-entropy or categorical cross-entropy, to address class imbalances and increase segmentation accuracy, such as dice coefficient or intersection over union (</a:t>
            </a:r>
            <a:r>
              <a:rPr lang="en-US" sz="1800" dirty="0" err="1">
                <a:effectLst/>
                <a:latin typeface="Times New Roman" panose="02020603050405020304" pitchFamily="18" charset="0"/>
                <a:ea typeface="SimSun" panose="02010600030101010101" pitchFamily="2" charset="-122"/>
                <a:cs typeface="Arial" panose="020B0604020202020204" pitchFamily="34" charset="0"/>
              </a:rPr>
              <a:t>IoU</a:t>
            </a:r>
            <a:r>
              <a:rPr lang="en-US" sz="1800" dirty="0">
                <a:effectLst/>
                <a:latin typeface="Times New Roman" panose="02020603050405020304" pitchFamily="18" charset="0"/>
                <a:ea typeface="SimSun" panose="02010600030101010101" pitchFamily="2" charset="-122"/>
                <a:cs typeface="Arial" panose="020B0604020202020204" pitchFamily="34" charset="0"/>
              </a:rPr>
              <a:t>).</a:t>
            </a:r>
            <a:r>
              <a:rPr lang="en-US" sz="1800" dirty="0">
                <a:effectLst/>
                <a:latin typeface="Poppin regular"/>
                <a:ea typeface="SimSun" panose="02010600030101010101" pitchFamily="2" charset="-122"/>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5911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5985B1-3827-2F47-EC01-3F10D029E9C4}"/>
              </a:ext>
            </a:extLst>
          </p:cNvPr>
          <p:cNvSpPr txBox="1"/>
          <p:nvPr/>
        </p:nvSpPr>
        <p:spPr>
          <a:xfrm>
            <a:off x="3925529" y="5680232"/>
            <a:ext cx="6100916" cy="646331"/>
          </a:xfrm>
          <a:prstGeom prst="rect">
            <a:avLst/>
          </a:prstGeom>
          <a:noFill/>
        </p:spPr>
        <p:txBody>
          <a:bodyPr wrap="square">
            <a:spAutoFit/>
          </a:bodyPr>
          <a:lstStyle/>
          <a:p>
            <a:r>
              <a:rPr lang="en-US" dirty="0"/>
              <a:t>Figure6: Graph on Training &amp; Validation Loss, Accuracy</a:t>
            </a:r>
            <a:endParaRPr lang="en-IN" dirty="0"/>
          </a:p>
        </p:txBody>
      </p:sp>
      <p:pic>
        <p:nvPicPr>
          <p:cNvPr id="3" name="Picture 2">
            <a:extLst>
              <a:ext uri="{FF2B5EF4-FFF2-40B4-BE49-F238E27FC236}">
                <a16:creationId xmlns:a16="http://schemas.microsoft.com/office/drawing/2014/main" id="{13B98C5B-620B-4CE5-DBF4-147EA3E72347}"/>
              </a:ext>
            </a:extLst>
          </p:cNvPr>
          <p:cNvPicPr>
            <a:picLocks noChangeAspect="1"/>
          </p:cNvPicPr>
          <p:nvPr/>
        </p:nvPicPr>
        <p:blipFill>
          <a:blip r:embed="rId2">
            <a:extLst>
              <a:ext uri="{28A0092B-C50C-407E-A947-70E740481C1C}">
                <a14:useLocalDpi xmlns:a14="http://schemas.microsoft.com/office/drawing/2010/main" val="0"/>
              </a:ext>
            </a:extLst>
          </a:blip>
          <a:srcRect l="2636" t="2720" r="49662" b="1839"/>
          <a:stretch>
            <a:fillRect/>
          </a:stretch>
        </p:blipFill>
        <p:spPr>
          <a:xfrm>
            <a:off x="1233984" y="1341285"/>
            <a:ext cx="4301086" cy="3946331"/>
          </a:xfrm>
          <a:prstGeom prst="rect">
            <a:avLst/>
          </a:prstGeom>
        </p:spPr>
      </p:pic>
      <p:pic>
        <p:nvPicPr>
          <p:cNvPr id="4" name="Picture 3">
            <a:extLst>
              <a:ext uri="{FF2B5EF4-FFF2-40B4-BE49-F238E27FC236}">
                <a16:creationId xmlns:a16="http://schemas.microsoft.com/office/drawing/2014/main" id="{A8D05CC5-148F-F4D5-A6DF-86136094C660}"/>
              </a:ext>
            </a:extLst>
          </p:cNvPr>
          <p:cNvPicPr>
            <a:picLocks noChangeAspect="1"/>
          </p:cNvPicPr>
          <p:nvPr/>
        </p:nvPicPr>
        <p:blipFill>
          <a:blip r:embed="rId2">
            <a:extLst>
              <a:ext uri="{28A0092B-C50C-407E-A947-70E740481C1C}">
                <a14:useLocalDpi xmlns:a14="http://schemas.microsoft.com/office/drawing/2010/main" val="0"/>
              </a:ext>
            </a:extLst>
          </a:blip>
          <a:srcRect l="51692" t="1686" r="1961" b="1955"/>
          <a:stretch>
            <a:fillRect/>
          </a:stretch>
        </p:blipFill>
        <p:spPr>
          <a:xfrm>
            <a:off x="6544351" y="1471143"/>
            <a:ext cx="4846912" cy="3816473"/>
          </a:xfrm>
          <a:prstGeom prst="rect">
            <a:avLst/>
          </a:prstGeom>
        </p:spPr>
      </p:pic>
    </p:spTree>
    <p:extLst>
      <p:ext uri="{BB962C8B-B14F-4D97-AF65-F5344CB8AC3E}">
        <p14:creationId xmlns:p14="http://schemas.microsoft.com/office/powerpoint/2010/main" val="464643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9D44B1-6455-A689-A5DC-492A3675933C}"/>
              </a:ext>
            </a:extLst>
          </p:cNvPr>
          <p:cNvSpPr txBox="1"/>
          <p:nvPr/>
        </p:nvSpPr>
        <p:spPr>
          <a:xfrm>
            <a:off x="636104" y="477077"/>
            <a:ext cx="9362661" cy="5722336"/>
          </a:xfrm>
          <a:prstGeom prst="rect">
            <a:avLst/>
          </a:prstGeom>
          <a:noFill/>
        </p:spPr>
        <p:txBody>
          <a:bodyPr wrap="square" rtlCol="0">
            <a:spAutoFit/>
          </a:bodyPr>
          <a:lstStyle/>
          <a:p>
            <a:pPr algn="just">
              <a:lnSpc>
                <a:spcPct val="107000"/>
              </a:lnSpc>
              <a:spcAft>
                <a:spcPts val="800"/>
              </a:spcAft>
            </a:pPr>
            <a:r>
              <a:rPr lang="en-US" sz="1800" b="1" dirty="0">
                <a:effectLst/>
                <a:latin typeface="Times New Roman" panose="02020603050405020304" pitchFamily="18" charset="0"/>
                <a:ea typeface="SimSun" panose="02010600030101010101" pitchFamily="2" charset="-122"/>
                <a:cs typeface="Arial" panose="020B0604020202020204" pitchFamily="34" charset="0"/>
              </a:rPr>
              <a:t>DISCUSSION:</a:t>
            </a:r>
            <a:endParaRPr lang="en-US" sz="1800" dirty="0">
              <a:effectLst/>
              <a:latin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Aptos" panose="020B0004020202020204" pitchFamily="34" charset="0"/>
                <a:cs typeface="Arial" panose="020B0604020202020204" pitchFamily="34" charset="0"/>
              </a:rPr>
              <a:t>The majority of research in brain tumor segmentation has focused on binary classification tasks, where the primary goal is to determine the presence or absence of a tumor in MRI scans. Advanced CNN architectures, such as U-Net, and the more recent EfficientNet, have shown promising results in enhancing segmentation accuracy. These models leverage extensive datasets and sophisticated data augmentation techniques to improve generalization and robustness. The use of specialized loss functions like Dice loss and Intersection over Union (</a:t>
            </a:r>
            <a:r>
              <a:rPr lang="en-US" sz="1800" dirty="0" err="1">
                <a:effectLst/>
                <a:latin typeface="Times New Roman" panose="02020603050405020304" pitchFamily="18" charset="0"/>
                <a:ea typeface="Aptos" panose="020B0004020202020204" pitchFamily="34" charset="0"/>
                <a:cs typeface="Arial" panose="020B0604020202020204" pitchFamily="34" charset="0"/>
              </a:rPr>
              <a:t>IoU</a:t>
            </a:r>
            <a:r>
              <a:rPr lang="en-US" sz="1800" dirty="0">
                <a:effectLst/>
                <a:latin typeface="Times New Roman" panose="02020603050405020304" pitchFamily="18" charset="0"/>
                <a:ea typeface="Aptos" panose="020B0004020202020204" pitchFamily="34" charset="0"/>
                <a:cs typeface="Arial" panose="020B0604020202020204" pitchFamily="34" charset="0"/>
              </a:rPr>
              <a:t>) further refine the model's performance, ensuring better overlap between predicted and ground truth masks.</a:t>
            </a:r>
            <a:endParaRPr lang="en-US" sz="1800" dirty="0">
              <a:effectLst/>
              <a:latin typeface="Aptos" panose="020B0004020202020204" pitchFamily="34" charset="0"/>
              <a:cs typeface="Arial" panose="020B0604020202020204" pitchFamily="34" charset="0"/>
            </a:endParaRPr>
          </a:p>
          <a:p>
            <a:pPr algn="just">
              <a:lnSpc>
                <a:spcPct val="107000"/>
              </a:lnSpc>
              <a:spcAft>
                <a:spcPts val="800"/>
              </a:spcAft>
            </a:pPr>
            <a:r>
              <a:rPr lang="en-US" sz="1800" b="1" dirty="0">
                <a:effectLst/>
                <a:latin typeface="Times New Roman" panose="02020603050405020304" pitchFamily="18" charset="0"/>
                <a:ea typeface="Aptos" panose="020B0004020202020204" pitchFamily="34" charset="0"/>
                <a:cs typeface="Arial" panose="020B0604020202020204" pitchFamily="34" charset="0"/>
              </a:rPr>
              <a:t>CONCLUSION :</a:t>
            </a:r>
            <a:endParaRPr lang="en-US" sz="1800" dirty="0">
              <a:effectLst/>
              <a:latin typeface="Aptos" panose="020B0004020202020204" pitchFamily="34" charset="0"/>
              <a:cs typeface="Arial" panose="020B0604020202020204" pitchFamily="34" charset="0"/>
            </a:endParaRPr>
          </a:p>
          <a:p>
            <a:pPr algn="just">
              <a:lnSpc>
                <a:spcPct val="107000"/>
              </a:lnSpc>
              <a:spcAft>
                <a:spcPts val="12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In this work, we proposed a method for brain tumor identification and categorization based on the latest deep learning architecture, EfficientNet. On the test set, our suggested model's accuracy of 97.2% is a promising outcome for the diagnosis and categorization of brain tumors. EfficientNet transfer learning combined with small-scale dataset fine-tuning worked well for this task. The pretrained weights allowed the model to pick up significant traits, and it generalized well to the new data. It is also shown how crucial data preprocessing and augmentation methods are to raising the model's efficiency. Preprocessing methods like normalization and scaling, together with augmentation methods like flipping and rotation, helped to broaden the dataset's variety and lessen overfitting. </a:t>
            </a:r>
            <a:endParaRPr lang="en-US" sz="1800" dirty="0">
              <a:effectLst/>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824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A2C28-4D1D-03EA-9569-2C9D3C8A6E6B}"/>
              </a:ext>
            </a:extLst>
          </p:cNvPr>
          <p:cNvSpPr txBox="1"/>
          <p:nvPr/>
        </p:nvSpPr>
        <p:spPr>
          <a:xfrm>
            <a:off x="3050117" y="-352418"/>
            <a:ext cx="6100232" cy="369332"/>
          </a:xfrm>
          <a:prstGeom prst="rect">
            <a:avLst/>
          </a:prstGeom>
          <a:noFill/>
        </p:spPr>
        <p:txBody>
          <a:bodyPr wrap="square">
            <a:spAutoFit/>
          </a:bodyPr>
          <a:lstStyle/>
          <a:p>
            <a:r>
              <a:rPr lang="en-US" dirty="0"/>
              <a:t>.</a:t>
            </a:r>
          </a:p>
        </p:txBody>
      </p:sp>
      <p:sp>
        <p:nvSpPr>
          <p:cNvPr id="4" name="Rectangle 1">
            <a:extLst>
              <a:ext uri="{FF2B5EF4-FFF2-40B4-BE49-F238E27FC236}">
                <a16:creationId xmlns:a16="http://schemas.microsoft.com/office/drawing/2014/main" id="{F7382946-A070-B94E-66F9-80AC3CDA2D06}"/>
              </a:ext>
            </a:extLst>
          </p:cNvPr>
          <p:cNvSpPr>
            <a:spLocks noChangeArrowheads="1"/>
          </p:cNvSpPr>
          <p:nvPr/>
        </p:nvSpPr>
        <p:spPr bwMode="auto">
          <a:xfrm>
            <a:off x="611304" y="1328710"/>
            <a:ext cx="1096939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Types of </a:t>
            </a:r>
            <a:r>
              <a:rPr lang="en-US" altLang="en-US" sz="3200" b="1" dirty="0">
                <a:latin typeface="Arial" panose="020B0604020202020204" pitchFamily="34" charset="0"/>
              </a:rPr>
              <a:t> Brain Tumor</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Brain tumors can be classified into two main types: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Primary Brain Tumors: These originate in the brain and include types such as gliomas, meningiomas, schwannomas, pituitary adenomas, and medulloblastomas.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Secondary (Metastatic) Brain Tumors: These originate from cancer cells that have spread to the brain from other parts of the body, such as the lungs, breast, kidney, or skin.</a:t>
            </a:r>
          </a:p>
        </p:txBody>
      </p:sp>
      <p:pic>
        <p:nvPicPr>
          <p:cNvPr id="2" name="Picture 1">
            <a:extLst>
              <a:ext uri="{FF2B5EF4-FFF2-40B4-BE49-F238E27FC236}">
                <a16:creationId xmlns:a16="http://schemas.microsoft.com/office/drawing/2014/main" id="{8B60F750-7D7A-54F4-9D3C-3D465BB1E1D4}"/>
              </a:ext>
            </a:extLst>
          </p:cNvPr>
          <p:cNvPicPr>
            <a:picLocks noChangeAspect="1"/>
          </p:cNvPicPr>
          <p:nvPr/>
        </p:nvPicPr>
        <p:blipFill>
          <a:blip r:embed="rId2"/>
          <a:stretch>
            <a:fillRect/>
          </a:stretch>
        </p:blipFill>
        <p:spPr>
          <a:xfrm>
            <a:off x="692951" y="4215423"/>
            <a:ext cx="4863023" cy="2164268"/>
          </a:xfrm>
          <a:prstGeom prst="rect">
            <a:avLst/>
          </a:prstGeom>
        </p:spPr>
      </p:pic>
      <p:pic>
        <p:nvPicPr>
          <p:cNvPr id="5" name="Picture 4">
            <a:extLst>
              <a:ext uri="{FF2B5EF4-FFF2-40B4-BE49-F238E27FC236}">
                <a16:creationId xmlns:a16="http://schemas.microsoft.com/office/drawing/2014/main" id="{87904EE0-5560-F053-2DAB-204DA04C56CE}"/>
              </a:ext>
            </a:extLst>
          </p:cNvPr>
          <p:cNvPicPr>
            <a:picLocks noChangeAspect="1"/>
          </p:cNvPicPr>
          <p:nvPr/>
        </p:nvPicPr>
        <p:blipFill>
          <a:blip r:embed="rId3"/>
          <a:stretch>
            <a:fillRect/>
          </a:stretch>
        </p:blipFill>
        <p:spPr>
          <a:xfrm>
            <a:off x="6732104" y="4157020"/>
            <a:ext cx="4766945" cy="2188260"/>
          </a:xfrm>
          <a:prstGeom prst="rect">
            <a:avLst/>
          </a:prstGeom>
        </p:spPr>
      </p:pic>
      <p:sp>
        <p:nvSpPr>
          <p:cNvPr id="6" name="TextBox 5">
            <a:extLst>
              <a:ext uri="{FF2B5EF4-FFF2-40B4-BE49-F238E27FC236}">
                <a16:creationId xmlns:a16="http://schemas.microsoft.com/office/drawing/2014/main" id="{1876F95F-7FEB-514A-CF18-4B424E9C526E}"/>
              </a:ext>
            </a:extLst>
          </p:cNvPr>
          <p:cNvSpPr txBox="1"/>
          <p:nvPr/>
        </p:nvSpPr>
        <p:spPr>
          <a:xfrm>
            <a:off x="2504661" y="6379691"/>
            <a:ext cx="2206487" cy="369332"/>
          </a:xfrm>
          <a:prstGeom prst="rect">
            <a:avLst/>
          </a:prstGeom>
          <a:noFill/>
        </p:spPr>
        <p:txBody>
          <a:bodyPr wrap="square" rtlCol="0">
            <a:spAutoFit/>
          </a:bodyPr>
          <a:lstStyle/>
          <a:p>
            <a:r>
              <a:rPr lang="en-IN" dirty="0"/>
              <a:t>Figure:1</a:t>
            </a:r>
          </a:p>
        </p:txBody>
      </p:sp>
      <p:sp>
        <p:nvSpPr>
          <p:cNvPr id="7" name="TextBox 6">
            <a:extLst>
              <a:ext uri="{FF2B5EF4-FFF2-40B4-BE49-F238E27FC236}">
                <a16:creationId xmlns:a16="http://schemas.microsoft.com/office/drawing/2014/main" id="{38173D5C-130E-17F2-60E3-B243B7814F77}"/>
              </a:ext>
            </a:extLst>
          </p:cNvPr>
          <p:cNvSpPr txBox="1"/>
          <p:nvPr/>
        </p:nvSpPr>
        <p:spPr>
          <a:xfrm>
            <a:off x="8567530" y="6564357"/>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9383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C174-4C6F-D3E6-50F6-B0A348FA7126}"/>
              </a:ext>
            </a:extLst>
          </p:cNvPr>
          <p:cNvSpPr>
            <a:spLocks noGrp="1"/>
          </p:cNvSpPr>
          <p:nvPr>
            <p:ph type="title"/>
          </p:nvPr>
        </p:nvSpPr>
        <p:spPr>
          <a:xfrm>
            <a:off x="556843" y="966497"/>
            <a:ext cx="9603275" cy="1049235"/>
          </a:xfrm>
        </p:spPr>
        <p:txBody>
          <a:bodyPr/>
          <a:lstStyle/>
          <a:p>
            <a:r>
              <a:rPr lang="en-US" dirty="0"/>
              <a:t>introduction to Efficientnet</a:t>
            </a:r>
            <a:endParaRPr lang="en-IN" dirty="0"/>
          </a:p>
        </p:txBody>
      </p:sp>
      <p:sp>
        <p:nvSpPr>
          <p:cNvPr id="3" name="Content Placeholder 2">
            <a:extLst>
              <a:ext uri="{FF2B5EF4-FFF2-40B4-BE49-F238E27FC236}">
                <a16:creationId xmlns:a16="http://schemas.microsoft.com/office/drawing/2014/main" id="{A3325DFE-3B4E-066B-4FC2-74DBCFED753F}"/>
              </a:ext>
            </a:extLst>
          </p:cNvPr>
          <p:cNvSpPr>
            <a:spLocks noGrp="1"/>
          </p:cNvSpPr>
          <p:nvPr>
            <p:ph idx="1"/>
          </p:nvPr>
        </p:nvSpPr>
        <p:spPr>
          <a:xfrm>
            <a:off x="1697385" y="2381459"/>
            <a:ext cx="9603275" cy="3657600"/>
          </a:xfrm>
        </p:spPr>
        <p:txBody>
          <a:bodyPr>
            <a:normAutofit/>
          </a:bodyPr>
          <a:lstStyle/>
          <a:p>
            <a:pPr marL="266700">
              <a:lnSpc>
                <a:spcPct val="107000"/>
              </a:lnSpc>
              <a:spcAft>
                <a:spcPts val="800"/>
              </a:spcAft>
            </a:pPr>
            <a:r>
              <a:rPr lang="en-US" sz="1800" dirty="0">
                <a:effectLst/>
                <a:latin typeface="Poppin regular"/>
                <a:ea typeface="Aptos" panose="020B0004020202020204" pitchFamily="34" charset="0"/>
                <a:cs typeface="Arial" panose="020B0604020202020204" pitchFamily="34" charset="0"/>
              </a:rPr>
              <a:t>In 2019, Tan and Le unveiled EfficientNet, a state-of-the-art CNN architecture. It balances the model's depth, breadth, and height using a unique compound scaling technique. resolution, outperforming other CNN architectures in terms of accuracy while using fewer parameters and computational power. </a:t>
            </a:r>
            <a:endParaRPr lang="en-US" sz="1800" dirty="0">
              <a:effectLst/>
              <a:latin typeface="Aptos" panose="020B0004020202020204" pitchFamily="34" charset="0"/>
              <a:cs typeface="Arial" panose="020B0604020202020204" pitchFamily="34" charset="0"/>
            </a:endParaRPr>
          </a:p>
          <a:p>
            <a:pPr marL="266700">
              <a:lnSpc>
                <a:spcPct val="107000"/>
              </a:lnSpc>
              <a:spcAft>
                <a:spcPts val="800"/>
              </a:spcAft>
            </a:pPr>
            <a:r>
              <a:rPr lang="en-US" sz="1800" dirty="0">
                <a:effectLst/>
                <a:latin typeface="Poppin regular"/>
                <a:ea typeface="Aptos" panose="020B0004020202020204" pitchFamily="34" charset="0"/>
                <a:cs typeface="Arial" panose="020B0604020202020204" pitchFamily="34" charset="0"/>
              </a:rPr>
              <a:t>The depth, width, and resolution of the model are all equally scaled according to a set of principles using the compound scaling approach. </a:t>
            </a:r>
            <a:endParaRPr lang="en-US" sz="1800" dirty="0">
              <a:effectLst/>
              <a:latin typeface="Aptos" panose="020B0004020202020204" pitchFamily="34" charset="0"/>
              <a:cs typeface="Arial" panose="020B0604020202020204" pitchFamily="34" charset="0"/>
            </a:endParaRPr>
          </a:p>
          <a:p>
            <a:pPr>
              <a:lnSpc>
                <a:spcPct val="107000"/>
              </a:lnSpc>
              <a:spcAft>
                <a:spcPts val="800"/>
              </a:spcAft>
            </a:pPr>
            <a:r>
              <a:rPr lang="en-US" sz="1800" dirty="0">
                <a:effectLst/>
                <a:latin typeface="Poppin regular"/>
                <a:ea typeface="Aptos" panose="020B0004020202020204" pitchFamily="34" charset="0"/>
                <a:cs typeface="Arial" panose="020B0604020202020204" pitchFamily="34" charset="0"/>
              </a:rPr>
              <a:t>Initially, the authors scale the CNN's depth, resolution, and number of filters using a set of predetermined scaling coefficients. </a:t>
            </a:r>
            <a:endParaRPr lang="en-US" sz="1800" dirty="0">
              <a:effectLst/>
              <a:latin typeface="Aptos" panose="020B00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97855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A8E40-27E5-D51E-0DCC-3ECE029804DC}"/>
              </a:ext>
            </a:extLst>
          </p:cNvPr>
          <p:cNvSpPr>
            <a:spLocks noChangeArrowheads="1"/>
          </p:cNvSpPr>
          <p:nvPr/>
        </p:nvSpPr>
        <p:spPr bwMode="auto">
          <a:xfrm>
            <a:off x="658760" y="1732229"/>
            <a:ext cx="11277601"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Advantages of </a:t>
            </a:r>
            <a:r>
              <a:rPr lang="en-US" altLang="en-US" sz="2800" b="1" dirty="0">
                <a:latin typeface="Arial" panose="020B0604020202020204" pitchFamily="34" charset="0"/>
              </a:rPr>
              <a:t>EfficientNet</a:t>
            </a:r>
            <a:r>
              <a:rPr kumimoji="0" lang="en-US" altLang="en-US" sz="2800" b="1" i="0" u="none" strike="noStrike" cap="none" normalizeH="0" baseline="0" dirty="0">
                <a:ln>
                  <a:noFill/>
                </a:ln>
                <a:solidFill>
                  <a:schemeClr val="tx1"/>
                </a:solidFill>
                <a:effectLst/>
                <a:latin typeface="Arial" panose="020B0604020202020204" pitchFamily="34" charset="0"/>
              </a:rPr>
              <a:t> Connectivity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EfficientNet, a family of convolutional neural networks, offers several advantages: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1. Model Efficiency: EfficientNet achieves superior accuracy with fewer parameters and less computational cost by scaling the network dimensions—depth, width, and resolution—efficiently.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Versatility: EfficientNet's architecture is highly versatile and can be scaled up or down to meet various resource constraints, making it suitable for deployment on both high-performance servers and edge devices with limited computing power.</a:t>
            </a:r>
          </a:p>
        </p:txBody>
      </p:sp>
    </p:spTree>
    <p:extLst>
      <p:ext uri="{BB962C8B-B14F-4D97-AF65-F5344CB8AC3E}">
        <p14:creationId xmlns:p14="http://schemas.microsoft.com/office/powerpoint/2010/main" val="242990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4A90D-DE4C-690E-B064-CC104EF3F4BA}"/>
              </a:ext>
            </a:extLst>
          </p:cNvPr>
          <p:cNvSpPr txBox="1"/>
          <p:nvPr/>
        </p:nvSpPr>
        <p:spPr>
          <a:xfrm>
            <a:off x="904567" y="343220"/>
            <a:ext cx="10569677" cy="6001643"/>
          </a:xfrm>
          <a:prstGeom prst="rect">
            <a:avLst/>
          </a:prstGeom>
          <a:noFill/>
        </p:spPr>
        <p:txBody>
          <a:bodyPr wrap="square">
            <a:spAutoFit/>
          </a:bodyPr>
          <a:lstStyle/>
          <a:p>
            <a:pPr lvl="1">
              <a:buFont typeface="+mj-lt"/>
              <a:buAutoNum type="arabicPeriod"/>
            </a:pPr>
            <a:r>
              <a:rPr lang="en-US" sz="2400" b="1" dirty="0"/>
              <a:t>Applications</a:t>
            </a:r>
            <a:r>
              <a:rPr lang="en-US" sz="2400" dirty="0"/>
              <a:t>:</a:t>
            </a:r>
          </a:p>
          <a:p>
            <a:pPr lvl="1"/>
            <a:r>
              <a:rPr lang="en-US" sz="2400" dirty="0"/>
              <a:t>EfficientNet's applications span various domains due to its versatility and efficiency:</a:t>
            </a:r>
          </a:p>
          <a:p>
            <a:pPr lvl="1"/>
            <a:endParaRPr lang="en-US" sz="2400" dirty="0"/>
          </a:p>
          <a:p>
            <a:pPr lvl="1"/>
            <a:r>
              <a:rPr lang="en-US" sz="2400" dirty="0"/>
              <a:t>1. Medical Imaging: Used for detecting and segmenting anomalies in medical images, such as brain tumors, skin lesions, and retinal diseases.</a:t>
            </a:r>
          </a:p>
          <a:p>
            <a:pPr lvl="1"/>
            <a:r>
              <a:rPr lang="en-US" sz="2400" dirty="0"/>
              <a:t>2. Autonomous Vehicles: Enhances object detection, scene understanding, and navigation tasks in self-driving cars.</a:t>
            </a:r>
          </a:p>
          <a:p>
            <a:pPr lvl="1"/>
            <a:r>
              <a:rPr lang="en-US" sz="2400" dirty="0"/>
              <a:t>3. Facial Recognition: Improves accuracy and speed in facial recognition systems for security and authentication purposes.</a:t>
            </a:r>
          </a:p>
          <a:p>
            <a:pPr lvl="1"/>
            <a:r>
              <a:rPr lang="en-US" sz="2400" dirty="0"/>
              <a:t>4. Natural Language Processing: Supports vision-based tasks in multimodal models that combine image and text processing.</a:t>
            </a:r>
          </a:p>
          <a:p>
            <a:pPr lvl="1"/>
            <a:r>
              <a:rPr lang="en-US" sz="2400" dirty="0"/>
              <a:t>5. Retail and E-commerce: Powers visual search, product recommendation, and inventory management systems through accurate image recognition and classification.</a:t>
            </a:r>
          </a:p>
        </p:txBody>
      </p:sp>
    </p:spTree>
    <p:extLst>
      <p:ext uri="{BB962C8B-B14F-4D97-AF65-F5344CB8AC3E}">
        <p14:creationId xmlns:p14="http://schemas.microsoft.com/office/powerpoint/2010/main" val="67340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7C59-E040-C2E4-A700-721F716F864D}"/>
              </a:ext>
            </a:extLst>
          </p:cNvPr>
          <p:cNvSpPr>
            <a:spLocks noGrp="1"/>
          </p:cNvSpPr>
          <p:nvPr>
            <p:ph type="title"/>
          </p:nvPr>
        </p:nvSpPr>
        <p:spPr>
          <a:xfrm>
            <a:off x="429928" y="616227"/>
            <a:ext cx="9603275" cy="1083364"/>
          </a:xfrm>
        </p:spPr>
        <p:txBody>
          <a:bodyPr/>
          <a:lstStyle/>
          <a:p>
            <a:r>
              <a:rPr lang="en-US" dirty="0"/>
              <a:t>Efficientnet architecture</a:t>
            </a:r>
            <a:endParaRPr lang="en-IN" dirty="0"/>
          </a:p>
        </p:txBody>
      </p:sp>
      <p:pic>
        <p:nvPicPr>
          <p:cNvPr id="4" name="Content Placeholder 3">
            <a:extLst>
              <a:ext uri="{FF2B5EF4-FFF2-40B4-BE49-F238E27FC236}">
                <a16:creationId xmlns:a16="http://schemas.microsoft.com/office/drawing/2014/main" id="{3AE9776D-07B6-AFBA-DD95-10BAC66CEDB0}"/>
              </a:ext>
            </a:extLst>
          </p:cNvPr>
          <p:cNvPicPr>
            <a:picLocks noGrp="1" noChangeAspect="1"/>
          </p:cNvPicPr>
          <p:nvPr>
            <p:ph idx="1"/>
          </p:nvPr>
        </p:nvPicPr>
        <p:blipFill>
          <a:blip r:embed="rId2"/>
          <a:stretch>
            <a:fillRect/>
          </a:stretch>
        </p:blipFill>
        <p:spPr>
          <a:xfrm>
            <a:off x="735496" y="2325757"/>
            <a:ext cx="9968947" cy="4035286"/>
          </a:xfrm>
          <a:prstGeom prst="rect">
            <a:avLst/>
          </a:prstGeom>
        </p:spPr>
      </p:pic>
      <p:sp>
        <p:nvSpPr>
          <p:cNvPr id="5" name="TextBox 4">
            <a:extLst>
              <a:ext uri="{FF2B5EF4-FFF2-40B4-BE49-F238E27FC236}">
                <a16:creationId xmlns:a16="http://schemas.microsoft.com/office/drawing/2014/main" id="{7203E65B-98C5-3829-35E5-07E9BEBFFB0F}"/>
              </a:ext>
            </a:extLst>
          </p:cNvPr>
          <p:cNvSpPr txBox="1"/>
          <p:nvPr/>
        </p:nvSpPr>
        <p:spPr>
          <a:xfrm>
            <a:off x="4373217" y="6361043"/>
            <a:ext cx="2693504" cy="369332"/>
          </a:xfrm>
          <a:prstGeom prst="rect">
            <a:avLst/>
          </a:prstGeom>
          <a:noFill/>
        </p:spPr>
        <p:txBody>
          <a:bodyPr wrap="square" rtlCol="0">
            <a:spAutoFit/>
          </a:bodyPr>
          <a:lstStyle/>
          <a:p>
            <a:r>
              <a:rPr lang="en-IN" dirty="0"/>
              <a:t>Figure:3</a:t>
            </a:r>
          </a:p>
        </p:txBody>
      </p:sp>
    </p:spTree>
    <p:extLst>
      <p:ext uri="{BB962C8B-B14F-4D97-AF65-F5344CB8AC3E}">
        <p14:creationId xmlns:p14="http://schemas.microsoft.com/office/powerpoint/2010/main" val="398331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28DC1F-5F18-2F41-7EEF-01B97621556A}"/>
              </a:ext>
            </a:extLst>
          </p:cNvPr>
          <p:cNvSpPr txBox="1"/>
          <p:nvPr/>
        </p:nvSpPr>
        <p:spPr>
          <a:xfrm>
            <a:off x="609173" y="1289953"/>
            <a:ext cx="10294052" cy="5016758"/>
          </a:xfrm>
          <a:prstGeom prst="rect">
            <a:avLst/>
          </a:prstGeom>
          <a:noFill/>
        </p:spPr>
        <p:txBody>
          <a:bodyPr wrap="square">
            <a:spAutoFit/>
          </a:bodyPr>
          <a:lstStyle/>
          <a:p>
            <a:r>
              <a:rPr lang="en-US" sz="1600" dirty="0"/>
              <a:t>EfficientNet is a convolutional neural network (CNN) architecture designed to achieve high accuracy with fewer computational resources compared to previous architectures. It achieves this through a novel method of scaling the network called compound scaling.</a:t>
            </a:r>
          </a:p>
          <a:p>
            <a:endParaRPr lang="en-US" sz="1600" dirty="0"/>
          </a:p>
          <a:p>
            <a:r>
              <a:rPr lang="en-US" sz="1600" dirty="0"/>
              <a:t>Here are the key components of EfficientNet’s architecture:</a:t>
            </a:r>
          </a:p>
          <a:p>
            <a:pPr>
              <a:buFont typeface="Arial" panose="020B0604020202020204" pitchFamily="34" charset="0"/>
              <a:buChar char="•"/>
            </a:pPr>
            <a:r>
              <a:rPr lang="en-US" sz="1600" b="1" dirty="0"/>
              <a:t>Compound scaling:</a:t>
            </a:r>
            <a:r>
              <a:rPr lang="en-US" sz="1600" dirty="0"/>
              <a:t> This method scales EfficientNet uniformly across three dimensions: depth, width, and resolution. Depth scaling refers to adding more convolutional layers to the network. Width scaling involves increasing the number of channels in each convolutional layer. Resolution scaling refers to increasing the input image size. By scaling these dimensions together, EfficientNet can achieve significant accuracy gains without requiring a corresponding increase in computational resources.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Mobile Inverted Bottleneck Convolution (</a:t>
            </a:r>
            <a:r>
              <a:rPr lang="en-US" sz="1600" b="1" dirty="0" err="1"/>
              <a:t>MBConv</a:t>
            </a:r>
            <a:r>
              <a:rPr lang="en-US" sz="1600" b="1" dirty="0"/>
              <a:t>) blocks:</a:t>
            </a:r>
            <a:r>
              <a:rPr lang="en-US" sz="1600" dirty="0"/>
              <a:t> These are the building blocks of the EfficientNet architecture. They are a combination of depth-wise separable convolutions and inverted residual blocks. Depth-wise separable convolutions help to reduce computational complexity without sacrificing accuracy. Inverted residual blocks are a type of residual block that can improve the accuracy of the network.</a:t>
            </a:r>
          </a:p>
          <a:p>
            <a:pPr>
              <a:buFont typeface="Arial" panose="020B0604020202020204" pitchFamily="34" charset="0"/>
              <a:buChar char="•"/>
            </a:pPr>
            <a:endParaRPr lang="en-US" sz="1600" dirty="0"/>
          </a:p>
          <a:p>
            <a:pPr>
              <a:buFont typeface="Arial" panose="020B0604020202020204" pitchFamily="34" charset="0"/>
              <a:buChar char="•"/>
            </a:pPr>
            <a:r>
              <a:rPr lang="en-US" sz="1600" b="1" dirty="0"/>
              <a:t>Squeeze-and-Excitation (SE) optimization:</a:t>
            </a:r>
            <a:r>
              <a:rPr lang="en-US" sz="1600" dirty="0"/>
              <a:t> This optimization technique is used to improve the performance of the network by recalibrating the feature channels of the convolutional layers.</a:t>
            </a:r>
          </a:p>
          <a:p>
            <a:endParaRPr lang="en-IN" sz="1600" dirty="0"/>
          </a:p>
        </p:txBody>
      </p:sp>
      <p:sp>
        <p:nvSpPr>
          <p:cNvPr id="2" name="TextBox 1">
            <a:extLst>
              <a:ext uri="{FF2B5EF4-FFF2-40B4-BE49-F238E27FC236}">
                <a16:creationId xmlns:a16="http://schemas.microsoft.com/office/drawing/2014/main" id="{59129AB4-56BC-586E-9707-BD2A5BCA0854}"/>
              </a:ext>
            </a:extLst>
          </p:cNvPr>
          <p:cNvSpPr txBox="1"/>
          <p:nvPr/>
        </p:nvSpPr>
        <p:spPr>
          <a:xfrm>
            <a:off x="609173" y="665922"/>
            <a:ext cx="3721254" cy="369332"/>
          </a:xfrm>
          <a:prstGeom prst="rect">
            <a:avLst/>
          </a:prstGeom>
          <a:noFill/>
        </p:spPr>
        <p:txBody>
          <a:bodyPr wrap="square" rtlCol="0">
            <a:spAutoFit/>
          </a:bodyPr>
          <a:lstStyle/>
          <a:p>
            <a:r>
              <a:rPr lang="en-US" b="1" dirty="0"/>
              <a:t>Efficient net architecture:-                  </a:t>
            </a:r>
            <a:endParaRPr lang="en-IN" b="1" dirty="0"/>
          </a:p>
        </p:txBody>
      </p:sp>
    </p:spTree>
    <p:extLst>
      <p:ext uri="{BB962C8B-B14F-4D97-AF65-F5344CB8AC3E}">
        <p14:creationId xmlns:p14="http://schemas.microsoft.com/office/powerpoint/2010/main" val="163383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1D8FEB-1AE1-0A47-9FC4-D3491D12A768}"/>
              </a:ext>
            </a:extLst>
          </p:cNvPr>
          <p:cNvSpPr txBox="1"/>
          <p:nvPr/>
        </p:nvSpPr>
        <p:spPr>
          <a:xfrm>
            <a:off x="245807" y="0"/>
            <a:ext cx="4883657" cy="6399188"/>
          </a:xfrm>
          <a:prstGeom prst="rect">
            <a:avLst/>
          </a:prstGeom>
          <a:noFill/>
        </p:spPr>
        <p:txBody>
          <a:bodyPr wrap="square">
            <a:spAutoFit/>
          </a:bodyPr>
          <a:lstStyle/>
          <a:p>
            <a:pPr algn="just">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PROPOSED METHODOLOGY :</a:t>
            </a:r>
            <a:endParaRPr lang="en-US" sz="1800" dirty="0">
              <a:effectLst/>
              <a:latin typeface="Aptos" panose="020B0004020202020204" pitchFamily="34" charset="0"/>
              <a:cs typeface="Arial" panose="020B0604020202020204" pitchFamily="34" charset="0"/>
            </a:endParaRPr>
          </a:p>
          <a:p>
            <a:pPr algn="just">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Aptos" panose="020B000402020202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SimSun" panose="02010600030101010101" pitchFamily="2" charset="-122"/>
                <a:cs typeface="Arial" panose="020B0604020202020204" pitchFamily="34" charset="0"/>
              </a:rPr>
              <a:t>Using a brain MRI dataset that includes both tumor and non-tumor pictures, the methodology entails gathering the images and per-processing them to improve quality, reduce noise, and equalize intensity levels. A pretrained EfficientNet model is refined using transfer learning on the MRI dataset, and data augmentation techniques are employed during model training to minimize overfitting[6–8]. Accuracy, sensitivity, and specificity of the model are assessed using k-fold cross-validation on a different validation dataset. The model's advantages and disadvantages are then determined by analyzing the data, and recommendations for enhancing its functionality are made. </a:t>
            </a:r>
            <a:br>
              <a:rPr lang="en-US" sz="1800" dirty="0">
                <a:effectLst/>
                <a:latin typeface="Times New Roman" panose="02020603050405020304" pitchFamily="18" charset="0"/>
                <a:ea typeface="SimSun" panose="02010600030101010101" pitchFamily="2" charset="-122"/>
                <a:cs typeface="Arial" panose="020B0604020202020204" pitchFamily="34" charset="0"/>
              </a:rPr>
            </a:br>
            <a:r>
              <a:rPr lang="en-US" sz="1800" dirty="0">
                <a:effectLst/>
                <a:latin typeface="Times New Roman" panose="02020603050405020304" pitchFamily="18" charset="0"/>
                <a:ea typeface="SimSun" panose="02010600030101010101" pitchFamily="2" charset="-122"/>
                <a:cs typeface="Arial" panose="020B0604020202020204" pitchFamily="34" charset="0"/>
              </a:rPr>
              <a:t>Generally speaking, the method uses transfer learning and trained models to reliably detect and classify brain tumors, which can help doctors plan early diagnosis and treatment.</a:t>
            </a:r>
            <a:endParaRPr lang="en-US" sz="1800" dirty="0">
              <a:effectLst/>
              <a:latin typeface="Aptos" panose="020B0004020202020204" pitchFamily="34" charset="0"/>
              <a:cs typeface="Arial" panose="020B0604020202020204" pitchFamily="34" charset="0"/>
            </a:endParaRPr>
          </a:p>
          <a:p>
            <a:pPr algn="just"/>
            <a:endParaRPr lang="en-IN" dirty="0"/>
          </a:p>
        </p:txBody>
      </p:sp>
      <p:pic>
        <p:nvPicPr>
          <p:cNvPr id="2" name="Picture 1" descr="flowchart[1]">
            <a:extLst>
              <a:ext uri="{FF2B5EF4-FFF2-40B4-BE49-F238E27FC236}">
                <a16:creationId xmlns:a16="http://schemas.microsoft.com/office/drawing/2014/main" id="{530F0C68-FE50-39F7-4640-48B26A976C33}"/>
              </a:ext>
            </a:extLst>
          </p:cNvPr>
          <p:cNvPicPr>
            <a:picLocks noChangeAspect="1"/>
          </p:cNvPicPr>
          <p:nvPr/>
        </p:nvPicPr>
        <p:blipFill>
          <a:blip r:embed="rId2"/>
          <a:stretch>
            <a:fillRect/>
          </a:stretch>
        </p:blipFill>
        <p:spPr>
          <a:xfrm>
            <a:off x="6718852" y="228600"/>
            <a:ext cx="4601817" cy="6261652"/>
          </a:xfrm>
          <a:prstGeom prst="rect">
            <a:avLst/>
          </a:prstGeom>
        </p:spPr>
      </p:pic>
      <p:sp>
        <p:nvSpPr>
          <p:cNvPr id="4" name="TextBox 3">
            <a:extLst>
              <a:ext uri="{FF2B5EF4-FFF2-40B4-BE49-F238E27FC236}">
                <a16:creationId xmlns:a16="http://schemas.microsoft.com/office/drawing/2014/main" id="{C6B75110-8187-2E29-EBCF-E4AA2FD210D5}"/>
              </a:ext>
            </a:extLst>
          </p:cNvPr>
          <p:cNvSpPr txBox="1"/>
          <p:nvPr/>
        </p:nvSpPr>
        <p:spPr>
          <a:xfrm>
            <a:off x="8160026" y="6490252"/>
            <a:ext cx="1451113" cy="369332"/>
          </a:xfrm>
          <a:prstGeom prst="rect">
            <a:avLst/>
          </a:prstGeom>
          <a:noFill/>
        </p:spPr>
        <p:txBody>
          <a:bodyPr wrap="square" rtlCol="0">
            <a:spAutoFit/>
          </a:bodyPr>
          <a:lstStyle/>
          <a:p>
            <a:r>
              <a:rPr lang="en-IN" dirty="0"/>
              <a:t>Figure:4</a:t>
            </a:r>
          </a:p>
        </p:txBody>
      </p:sp>
    </p:spTree>
    <p:extLst>
      <p:ext uri="{BB962C8B-B14F-4D97-AF65-F5344CB8AC3E}">
        <p14:creationId xmlns:p14="http://schemas.microsoft.com/office/powerpoint/2010/main" val="513136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648</TotalTime>
  <Words>2217</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Aptos</vt:lpstr>
      <vt:lpstr>Arial</vt:lpstr>
      <vt:lpstr>Century Gothic</vt:lpstr>
      <vt:lpstr>ElsevierGulliver</vt:lpstr>
      <vt:lpstr>Poppin regular</vt:lpstr>
      <vt:lpstr>Symbol</vt:lpstr>
      <vt:lpstr>Times New Roman</vt:lpstr>
      <vt:lpstr>TimesNewRomanPS-BoldMT</vt:lpstr>
      <vt:lpstr>Wingdings 2</vt:lpstr>
      <vt:lpstr>Quotable</vt:lpstr>
      <vt:lpstr>BRAIN TUMOR SEGMENTATION USING DEEP LEARNING TECHNIQUES </vt:lpstr>
      <vt:lpstr>PowerPoint Presentation</vt:lpstr>
      <vt:lpstr>PowerPoint Presentation</vt:lpstr>
      <vt:lpstr>introduction to Efficientnet</vt:lpstr>
      <vt:lpstr>PowerPoint Presentation</vt:lpstr>
      <vt:lpstr>PowerPoint Presentation</vt:lpstr>
      <vt:lpstr>Efficientnet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Mammography using densenet_121 model</dc:title>
  <dc:creator>mettu sai</dc:creator>
  <cp:lastModifiedBy>Priya Aradhya</cp:lastModifiedBy>
  <cp:revision>5</cp:revision>
  <dcterms:created xsi:type="dcterms:W3CDTF">2024-06-26T06:34:54Z</dcterms:created>
  <dcterms:modified xsi:type="dcterms:W3CDTF">2024-06-28T07:21:49Z</dcterms:modified>
</cp:coreProperties>
</file>