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6" r:id="rId1"/>
  </p:sldMasterIdLst>
  <p:notesMasterIdLst>
    <p:notesMasterId r:id="rId20"/>
  </p:notesMasterIdLst>
  <p:sldIdLst>
    <p:sldId id="257" r:id="rId2"/>
    <p:sldId id="265" r:id="rId3"/>
    <p:sldId id="266" r:id="rId4"/>
    <p:sldId id="260" r:id="rId5"/>
    <p:sldId id="261" r:id="rId6"/>
    <p:sldId id="262" r:id="rId7"/>
    <p:sldId id="263"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112" autoAdjust="0"/>
  </p:normalViewPr>
  <p:slideViewPr>
    <p:cSldViewPr snapToGrid="0">
      <p:cViewPr varScale="1">
        <p:scale>
          <a:sx n="53" d="100"/>
          <a:sy n="53"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8C4FE-A3D8-40C9-A82F-E9992FA5D24B}"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62AD7-9952-4B9B-8D9F-1156F01543DA}" type="slidenum">
              <a:rPr lang="en-US" smtClean="0"/>
              <a:t>‹#›</a:t>
            </a:fld>
            <a:endParaRPr lang="en-US"/>
          </a:p>
        </p:txBody>
      </p:sp>
    </p:spTree>
    <p:extLst>
      <p:ext uri="{BB962C8B-B14F-4D97-AF65-F5344CB8AC3E}">
        <p14:creationId xmlns:p14="http://schemas.microsoft.com/office/powerpoint/2010/main" val="3558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2</a:t>
            </a:fld>
            <a:endParaRPr lang="en-US"/>
          </a:p>
        </p:txBody>
      </p:sp>
    </p:spTree>
    <p:extLst>
      <p:ext uri="{BB962C8B-B14F-4D97-AF65-F5344CB8AC3E}">
        <p14:creationId xmlns:p14="http://schemas.microsoft.com/office/powerpoint/2010/main" val="19588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Here, sender and receiver are the primary actor who provide required information and data to the system and receive the required output.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Sender’s inputs include cover image file, text message to be hidden and a secret key for message encryption.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After receiving all valid inputs, the system generates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which consist of the text message embedded inside it.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sender can then either email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to the receiver or save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to transfer it over a different media.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On receiver’s side, the inputs include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and associated secret key.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system processes the provided inputs and generate the hidden message in text form.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needed, the receiver can save the generated message as text file.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application also includes the client/server model, where both server and client can act as sender or receiver. Along with text messages, they can also send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-images to one another and save or extract messages upon receiving them.</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7</a:t>
            </a:fld>
            <a:endParaRPr lang="en-US"/>
          </a:p>
        </p:txBody>
      </p:sp>
    </p:spTree>
    <p:extLst>
      <p:ext uri="{BB962C8B-B14F-4D97-AF65-F5344CB8AC3E}">
        <p14:creationId xmlns:p14="http://schemas.microsoft.com/office/powerpoint/2010/main" val="321503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takes the input as cover image (original image) and a secret text message from the sender. </a:t>
            </a:r>
          </a:p>
          <a:p>
            <a:pPr marL="171450" indent="-171450">
              <a:buFont typeface="Arial" panose="020B0604020202020204" pitchFamily="34" charset="0"/>
              <a:buChar char="•"/>
            </a:pPr>
            <a:r>
              <a:rPr lang="en-US" dirty="0"/>
              <a:t>also uses a secret shared key for encryption. </a:t>
            </a:r>
          </a:p>
          <a:p>
            <a:pPr marL="171450" indent="-171450">
              <a:buFont typeface="Arial" panose="020B0604020202020204" pitchFamily="34" charset="0"/>
              <a:buChar char="•"/>
            </a:pPr>
            <a:r>
              <a:rPr lang="en-US" dirty="0"/>
              <a:t>With these inputs provided by the sender, the application generates a </a:t>
            </a:r>
            <a:r>
              <a:rPr lang="en-US" dirty="0" err="1"/>
              <a:t>stego</a:t>
            </a:r>
            <a:r>
              <a:rPr lang="en-US" dirty="0"/>
              <a:t> image which is sent to the receiver. </a:t>
            </a:r>
          </a:p>
          <a:p>
            <a:pPr marL="171450" indent="-171450">
              <a:buFont typeface="Arial" panose="020B0604020202020204" pitchFamily="34" charset="0"/>
              <a:buChar char="•"/>
            </a:pPr>
            <a:r>
              <a:rPr lang="en-US" dirty="0"/>
              <a:t>The system then takes the associated key from the receiver and displays the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8</a:t>
            </a:fld>
            <a:endParaRPr lang="en-US"/>
          </a:p>
        </p:txBody>
      </p:sp>
    </p:spTree>
    <p:extLst>
      <p:ext uri="{BB962C8B-B14F-4D97-AF65-F5344CB8AC3E}">
        <p14:creationId xmlns:p14="http://schemas.microsoft.com/office/powerpoint/2010/main" val="98919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main task preformed in this level is that the text message is encrypted using AES encryption,</a:t>
            </a:r>
          </a:p>
          <a:p>
            <a:pPr marL="171450" indent="-171450">
              <a:buFont typeface="Arial" panose="020B0604020202020204" pitchFamily="34" charset="0"/>
              <a:buChar char="•"/>
            </a:pPr>
            <a:r>
              <a:rPr lang="en-US" dirty="0"/>
              <a:t>and that encrypted message is embedded to the image by replacing least significant bits of the image using LSB technique. </a:t>
            </a:r>
          </a:p>
          <a:p>
            <a:pPr marL="171450" indent="-171450">
              <a:buFont typeface="Arial" panose="020B0604020202020204" pitchFamily="34" charset="0"/>
              <a:buChar char="•"/>
            </a:pPr>
            <a:r>
              <a:rPr lang="en-US" dirty="0"/>
              <a:t>Then the generated </a:t>
            </a:r>
            <a:r>
              <a:rPr lang="en-US" dirty="0" err="1"/>
              <a:t>stego</a:t>
            </a:r>
            <a:r>
              <a:rPr lang="en-US" dirty="0"/>
              <a:t> image is sent to receiver through a data transmission channel.</a:t>
            </a:r>
          </a:p>
          <a:p>
            <a:pPr marL="171450" indent="-171450">
              <a:buFont typeface="Arial" panose="020B0604020202020204" pitchFamily="34" charset="0"/>
              <a:buChar char="•"/>
            </a:pPr>
            <a:r>
              <a:rPr lang="en-US" dirty="0"/>
              <a:t>This system then takes the </a:t>
            </a:r>
            <a:r>
              <a:rPr lang="en-US" dirty="0" err="1"/>
              <a:t>stego</a:t>
            </a:r>
            <a:r>
              <a:rPr lang="en-US" dirty="0"/>
              <a:t> image and shared key from the receiver</a:t>
            </a:r>
          </a:p>
          <a:p>
            <a:pPr marL="171450" indent="-171450">
              <a:buFont typeface="Arial" panose="020B0604020202020204" pitchFamily="34" charset="0"/>
              <a:buChar char="•"/>
            </a:pPr>
            <a:r>
              <a:rPr lang="en-US" dirty="0"/>
              <a:t>First it extracts the cipher text message (encrypted hidden message) from the image and with the provided key it decrypts the cipher message and displays the original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9</a:t>
            </a:fld>
            <a:endParaRPr lang="en-US"/>
          </a:p>
        </p:txBody>
      </p:sp>
    </p:spTree>
    <p:extLst>
      <p:ext uri="{BB962C8B-B14F-4D97-AF65-F5344CB8AC3E}">
        <p14:creationId xmlns:p14="http://schemas.microsoft.com/office/powerpoint/2010/main" val="401403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system is divided into two parts: normal mode and client/server mode.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starting the program normally, the user needs to provided necessary input to get necessary output which is either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(when embedding a cover image) or extracted message (when extracting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for hidden message).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starting the program in client/server model, firstly a TCP server socket needs to be started.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user provides port number to be associated to the server. When a client connects to the server socket on particular port, the client-server connection starts.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Then the client and server can communicate with each other through associated port and IP as the communication medium.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communicating sensitive information,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can also be used.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 side can generate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containing a hidden message and a key shared by both ends. Then the receiver can use the shared key to extract the hidden message from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10</a:t>
            </a:fld>
            <a:endParaRPr lang="en-US"/>
          </a:p>
        </p:txBody>
      </p:sp>
    </p:spTree>
    <p:extLst>
      <p:ext uri="{BB962C8B-B14F-4D97-AF65-F5344CB8AC3E}">
        <p14:creationId xmlns:p14="http://schemas.microsoft.com/office/powerpoint/2010/main" val="255436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Different classes’ instances are created and used whenever necessary. Some major classes involved in the system process are: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ImageSteganography</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main class of the system which is accessed first when starting the system. Then, preferred mode of the program can be chosen. </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EncryptionPanel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contains the panel for encrypting and embedding the cover image file. It takes cover image file, secret message and shared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Encode: </a:t>
            </a:r>
            <a:r>
              <a:rPr lang="en-US" sz="1200" kern="1200" dirty="0">
                <a:solidFill>
                  <a:schemeClr val="tx1"/>
                </a:solidFill>
                <a:effectLst/>
                <a:latin typeface="+mn-lt"/>
                <a:ea typeface="+mn-ea"/>
                <a:cs typeface="+mn-cs"/>
              </a:rPr>
              <a:t>contains the necessary functions for encrypting the given input string and embedding the encrypted string onto provided cover image. It can be accessed from the </a:t>
            </a:r>
            <a:r>
              <a:rPr lang="en-US" sz="1200" kern="1200" dirty="0" err="1">
                <a:solidFill>
                  <a:schemeClr val="tx1"/>
                </a:solidFill>
                <a:effectLst/>
                <a:latin typeface="+mn-lt"/>
                <a:ea typeface="+mn-ea"/>
                <a:cs typeface="+mn-cs"/>
              </a:rPr>
              <a:t>EncryptionPanel</a:t>
            </a:r>
            <a:r>
              <a:rPr lang="en-US" sz="1200" kern="1200" dirty="0">
                <a:solidFill>
                  <a:schemeClr val="tx1"/>
                </a:solidFill>
                <a:effectLst/>
                <a:latin typeface="+mn-lt"/>
                <a:ea typeface="+mn-ea"/>
                <a:cs typeface="+mn-cs"/>
              </a:rPr>
              <a:t> class, which may create and use instance of this class whenever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is to be created.</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SendMail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is responsible for sending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given by the Encode class, via email. It contains the frame consisting of the user interface.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DecryptionPanel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is the class that contains the panel for extracting and decrypting the hidden message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It takes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and shared secret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Decode: </a:t>
            </a:r>
            <a:r>
              <a:rPr lang="en-US" sz="1200" kern="1200" dirty="0">
                <a:solidFill>
                  <a:schemeClr val="tx1"/>
                </a:solidFill>
                <a:effectLst/>
                <a:latin typeface="+mn-lt"/>
                <a:ea typeface="+mn-ea"/>
                <a:cs typeface="+mn-cs"/>
              </a:rPr>
              <a:t>This class contains the necessary functions for extracting the encrypted text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as well as decrypting the encrypted text to receive the original message. It can be accessed from the </a:t>
            </a:r>
            <a:r>
              <a:rPr lang="en-US" sz="1200" kern="1200" dirty="0" err="1">
                <a:solidFill>
                  <a:schemeClr val="tx1"/>
                </a:solidFill>
                <a:effectLst/>
                <a:latin typeface="+mn-lt"/>
                <a:ea typeface="+mn-ea"/>
                <a:cs typeface="+mn-cs"/>
              </a:rPr>
              <a:t>DecryptionPanel</a:t>
            </a:r>
            <a:r>
              <a:rPr lang="en-US" sz="1200" kern="1200" dirty="0">
                <a:solidFill>
                  <a:schemeClr val="tx1"/>
                </a:solidFill>
                <a:effectLst/>
                <a:latin typeface="+mn-lt"/>
                <a:ea typeface="+mn-ea"/>
                <a:cs typeface="+mn-cs"/>
              </a:rPr>
              <a:t> class, which may create and use instance of this class whenever hidden message is to be extracted.</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11</a:t>
            </a:fld>
            <a:endParaRPr lang="en-US"/>
          </a:p>
        </p:txBody>
      </p:sp>
    </p:spTree>
    <p:extLst>
      <p:ext uri="{BB962C8B-B14F-4D97-AF65-F5344CB8AC3E}">
        <p14:creationId xmlns:p14="http://schemas.microsoft.com/office/powerpoint/2010/main" val="347672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program can either be started in regular mode or client server mode. Either of the modes will support image steganography procedures.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‘encrypt and embed’ option takes a cover image, secret key and the message to be hidden as input. Then provides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as output.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Similarly, the ‘extract and decrypt’ option takes the generated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and associated key the extracts the hidden message. Then message can be saved as a file.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client server mode, firstly a TCP server socket needs to be started. The user provides port number to be associated to the server. When a client connects to the server socket on particular port, the client-server connection starts. Then the client and server can communicate with each other through associated port and IP as the communication medium.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 loads the image and provide message and key. Then it generates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can be saved or send to the receiver.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Receiver loads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sent by the sender then enters associate key to extract the hidden message. Finally, the hidden message is extracted from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and can be saved as a file.</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12</a:t>
            </a:fld>
            <a:endParaRPr lang="en-US"/>
          </a:p>
        </p:txBody>
      </p:sp>
    </p:spTree>
    <p:extLst>
      <p:ext uri="{BB962C8B-B14F-4D97-AF65-F5344CB8AC3E}">
        <p14:creationId xmlns:p14="http://schemas.microsoft.com/office/powerpoint/2010/main" val="208066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technique in which we hide messages inside an image by replacing Least significant bit of image with the bits of message to be hidden.  </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By modifying only </a:t>
            </a:r>
            <a:r>
              <a:rPr lang="en-US" sz="1200" b="1" i="0" kern="1200" dirty="0">
                <a:solidFill>
                  <a:schemeClr val="tx1"/>
                </a:solidFill>
                <a:effectLst/>
                <a:latin typeface="+mn-lt"/>
                <a:ea typeface="+mn-ea"/>
                <a:cs typeface="+mn-cs"/>
              </a:rPr>
              <a:t>the first most right bit of an image </a:t>
            </a:r>
            <a:r>
              <a:rPr lang="en-US" sz="1200" b="0" i="0" kern="1200" dirty="0">
                <a:solidFill>
                  <a:schemeClr val="tx1"/>
                </a:solidFill>
                <a:effectLst/>
                <a:latin typeface="+mn-lt"/>
                <a:ea typeface="+mn-ea"/>
                <a:cs typeface="+mn-cs"/>
              </a:rPr>
              <a:t>we can insert our secret message and it also make the picture unnoticeable, but if our message is too large it will start modifying the second right most bit and so on and an attacker can notice the changes in picture.</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1 pixel(RGB) – 3 bytes (R-1byte, G-1,B-1) – 24 bits</a:t>
            </a:r>
          </a:p>
          <a:p>
            <a:endParaRPr lang="en-US" dirty="0"/>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13</a:t>
            </a:fld>
            <a:endParaRPr lang="en-US"/>
          </a:p>
        </p:txBody>
      </p:sp>
    </p:spTree>
    <p:extLst>
      <p:ext uri="{BB962C8B-B14F-4D97-AF65-F5344CB8AC3E}">
        <p14:creationId xmlns:p14="http://schemas.microsoft.com/office/powerpoint/2010/main" val="42317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CFB901-D435-4B87-95E4-66DA46225BE9}"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88009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99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1684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618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27504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FB901-D435-4B87-95E4-66DA46225BE9}"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5473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FB901-D435-4B87-95E4-66DA46225BE9}"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0118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5554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6399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33814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74700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7564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FB901-D435-4B87-95E4-66DA46225BE9}"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67714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FB901-D435-4B87-95E4-66DA46225BE9}"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80213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FB901-D435-4B87-95E4-66DA46225BE9}"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37987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7107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712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CFB901-D435-4B87-95E4-66DA46225BE9}" type="datetimeFigureOut">
              <a:rPr lang="en-US" smtClean="0"/>
              <a:t>6/26/2019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5FF2A7C-455D-4230-8025-54AC9776FC93}" type="slidenum">
              <a:rPr lang="en-US" smtClean="0"/>
              <a:t>‹#›</a:t>
            </a:fld>
            <a:endParaRPr lang="en-US"/>
          </a:p>
        </p:txBody>
      </p:sp>
    </p:spTree>
    <p:extLst>
      <p:ext uri="{BB962C8B-B14F-4D97-AF65-F5344CB8AC3E}">
        <p14:creationId xmlns:p14="http://schemas.microsoft.com/office/powerpoint/2010/main" val="38444204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F4D-990C-4FCB-B33B-585D3DE4740A}"/>
              </a:ext>
            </a:extLst>
          </p:cNvPr>
          <p:cNvSpPr>
            <a:spLocks noGrp="1"/>
          </p:cNvSpPr>
          <p:nvPr>
            <p:ph type="ctrTitle"/>
          </p:nvPr>
        </p:nvSpPr>
        <p:spPr>
          <a:xfrm>
            <a:off x="1023583" y="327546"/>
            <a:ext cx="11062400" cy="1951630"/>
          </a:xfrm>
        </p:spPr>
        <p:txBody>
          <a:bodyPr>
            <a:noAutofit/>
          </a:bodyPr>
          <a:lstStyle/>
          <a:p>
            <a:pPr algn="ctr"/>
            <a:r>
              <a:rPr lang="en-US" sz="7200" dirty="0"/>
              <a:t>Image Steganography using </a:t>
            </a:r>
            <a:br>
              <a:rPr lang="en-US" sz="7200" dirty="0"/>
            </a:br>
            <a:r>
              <a:rPr lang="en-US" sz="7200" dirty="0"/>
              <a:t>LSB Technique</a:t>
            </a:r>
          </a:p>
        </p:txBody>
      </p:sp>
      <p:sp>
        <p:nvSpPr>
          <p:cNvPr id="3" name="TextBox 2">
            <a:extLst>
              <a:ext uri="{FF2B5EF4-FFF2-40B4-BE49-F238E27FC236}">
                <a16:creationId xmlns:a16="http://schemas.microsoft.com/office/drawing/2014/main" id="{59B30DCC-88A4-4400-A541-51A39B67E25C}"/>
              </a:ext>
            </a:extLst>
          </p:cNvPr>
          <p:cNvSpPr txBox="1"/>
          <p:nvPr/>
        </p:nvSpPr>
        <p:spPr>
          <a:xfrm>
            <a:off x="1978925" y="3875965"/>
            <a:ext cx="3125337" cy="2246769"/>
          </a:xfrm>
          <a:prstGeom prst="rect">
            <a:avLst/>
          </a:prstGeom>
          <a:noFill/>
        </p:spPr>
        <p:txBody>
          <a:bodyPr wrap="square" rtlCol="0">
            <a:spAutoFit/>
          </a:bodyPr>
          <a:lstStyle/>
          <a:p>
            <a:r>
              <a:rPr lang="en-US" sz="2400" b="1" u="sng" dirty="0"/>
              <a:t>Team Members:</a:t>
            </a:r>
          </a:p>
          <a:p>
            <a:endParaRPr lang="en-US" dirty="0"/>
          </a:p>
          <a:p>
            <a:r>
              <a:rPr lang="en-US" sz="2000" dirty="0"/>
              <a:t>Aakash Shrestha</a:t>
            </a:r>
          </a:p>
          <a:p>
            <a:r>
              <a:rPr lang="en-US" sz="2000" dirty="0"/>
              <a:t>Sandhya Khadka</a:t>
            </a:r>
          </a:p>
          <a:p>
            <a:r>
              <a:rPr lang="en-US" sz="2000" dirty="0"/>
              <a:t>Simran </a:t>
            </a:r>
            <a:r>
              <a:rPr lang="en-US" sz="2000" dirty="0" err="1"/>
              <a:t>Dhoju</a:t>
            </a:r>
            <a:endParaRPr lang="en-US" sz="2000" dirty="0"/>
          </a:p>
          <a:p>
            <a:r>
              <a:rPr lang="en-US" sz="2000" dirty="0"/>
              <a:t>Supriya Amatya</a:t>
            </a:r>
          </a:p>
          <a:p>
            <a:endParaRPr lang="en-US" dirty="0"/>
          </a:p>
        </p:txBody>
      </p:sp>
      <p:sp>
        <p:nvSpPr>
          <p:cNvPr id="4" name="TextBox 3">
            <a:extLst>
              <a:ext uri="{FF2B5EF4-FFF2-40B4-BE49-F238E27FC236}">
                <a16:creationId xmlns:a16="http://schemas.microsoft.com/office/drawing/2014/main" id="{FFCF32C2-D499-44C2-92C6-5460C7FFF3F4}"/>
              </a:ext>
            </a:extLst>
          </p:cNvPr>
          <p:cNvSpPr txBox="1"/>
          <p:nvPr/>
        </p:nvSpPr>
        <p:spPr>
          <a:xfrm>
            <a:off x="7301552" y="3875965"/>
            <a:ext cx="2911523" cy="1046440"/>
          </a:xfrm>
          <a:prstGeom prst="rect">
            <a:avLst/>
          </a:prstGeom>
          <a:noFill/>
        </p:spPr>
        <p:txBody>
          <a:bodyPr wrap="square" rtlCol="0">
            <a:spAutoFit/>
          </a:bodyPr>
          <a:lstStyle/>
          <a:p>
            <a:r>
              <a:rPr lang="en-US" sz="2400" b="1" u="sng" dirty="0"/>
              <a:t>Project Supervisor:</a:t>
            </a:r>
          </a:p>
          <a:p>
            <a:endParaRPr lang="en-US" dirty="0"/>
          </a:p>
          <a:p>
            <a:r>
              <a:rPr lang="en-US" sz="2000" dirty="0"/>
              <a:t>Mr. Bhupendra </a:t>
            </a:r>
            <a:r>
              <a:rPr lang="en-US" sz="2000" dirty="0" err="1"/>
              <a:t>Luhar</a:t>
            </a:r>
            <a:endParaRPr lang="en-US" sz="2000" dirty="0"/>
          </a:p>
        </p:txBody>
      </p:sp>
    </p:spTree>
    <p:extLst>
      <p:ext uri="{BB962C8B-B14F-4D97-AF65-F5344CB8AC3E}">
        <p14:creationId xmlns:p14="http://schemas.microsoft.com/office/powerpoint/2010/main" val="145404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BB4-552E-4825-84A4-FB45099F89F4}"/>
              </a:ext>
            </a:extLst>
          </p:cNvPr>
          <p:cNvSpPr>
            <a:spLocks noGrp="1"/>
          </p:cNvSpPr>
          <p:nvPr>
            <p:ph type="title"/>
          </p:nvPr>
        </p:nvSpPr>
        <p:spPr>
          <a:xfrm>
            <a:off x="495231" y="1080743"/>
            <a:ext cx="4275551" cy="787814"/>
          </a:xfrm>
        </p:spPr>
        <p:txBody>
          <a:bodyPr>
            <a:normAutofit/>
          </a:bodyPr>
          <a:lstStyle/>
          <a:p>
            <a:r>
              <a:rPr lang="en-US" sz="3600" dirty="0"/>
              <a:t>System Architecture:</a:t>
            </a:r>
          </a:p>
        </p:txBody>
      </p:sp>
      <p:pic>
        <p:nvPicPr>
          <p:cNvPr id="4" name="Picture 3">
            <a:extLst>
              <a:ext uri="{FF2B5EF4-FFF2-40B4-BE49-F238E27FC236}">
                <a16:creationId xmlns:a16="http://schemas.microsoft.com/office/drawing/2014/main" id="{4995CEFE-8194-4A95-AE19-06FB55D962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4451" y="2430807"/>
            <a:ext cx="9412820" cy="2759765"/>
          </a:xfrm>
          <a:prstGeom prst="rect">
            <a:avLst/>
          </a:prstGeom>
          <a:noFill/>
          <a:ln>
            <a:noFill/>
          </a:ln>
        </p:spPr>
      </p:pic>
    </p:spTree>
    <p:extLst>
      <p:ext uri="{BB962C8B-B14F-4D97-AF65-F5344CB8AC3E}">
        <p14:creationId xmlns:p14="http://schemas.microsoft.com/office/powerpoint/2010/main" val="341070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2BAA-892E-4132-BE57-036E6EEE4D88}"/>
              </a:ext>
            </a:extLst>
          </p:cNvPr>
          <p:cNvSpPr>
            <a:spLocks noGrp="1"/>
          </p:cNvSpPr>
          <p:nvPr>
            <p:ph type="title"/>
          </p:nvPr>
        </p:nvSpPr>
        <p:spPr>
          <a:xfrm>
            <a:off x="468727" y="525117"/>
            <a:ext cx="3467169" cy="748058"/>
          </a:xfrm>
        </p:spPr>
        <p:txBody>
          <a:bodyPr>
            <a:normAutofit/>
          </a:bodyPr>
          <a:lstStyle/>
          <a:p>
            <a:r>
              <a:rPr lang="en-US" sz="3600" dirty="0"/>
              <a:t>Class Diagram:</a:t>
            </a:r>
          </a:p>
        </p:txBody>
      </p:sp>
      <p:pic>
        <p:nvPicPr>
          <p:cNvPr id="4" name="Picture 3">
            <a:extLst>
              <a:ext uri="{FF2B5EF4-FFF2-40B4-BE49-F238E27FC236}">
                <a16:creationId xmlns:a16="http://schemas.microsoft.com/office/drawing/2014/main" id="{6D6FE3FE-9DFD-43CC-BAF5-00C55056C5B4}"/>
              </a:ext>
            </a:extLst>
          </p:cNvPr>
          <p:cNvPicPr/>
          <p:nvPr/>
        </p:nvPicPr>
        <p:blipFill>
          <a:blip r:embed="rId3">
            <a:extLst>
              <a:ext uri="{28A0092B-C50C-407E-A947-70E740481C1C}">
                <a14:useLocalDpi xmlns:a14="http://schemas.microsoft.com/office/drawing/2010/main" val="0"/>
              </a:ext>
            </a:extLst>
          </a:blip>
          <a:stretch>
            <a:fillRect/>
          </a:stretch>
        </p:blipFill>
        <p:spPr>
          <a:xfrm>
            <a:off x="2450727" y="1273175"/>
            <a:ext cx="6931812" cy="5167382"/>
          </a:xfrm>
          <a:prstGeom prst="rect">
            <a:avLst/>
          </a:prstGeom>
        </p:spPr>
      </p:pic>
    </p:spTree>
    <p:extLst>
      <p:ext uri="{BB962C8B-B14F-4D97-AF65-F5344CB8AC3E}">
        <p14:creationId xmlns:p14="http://schemas.microsoft.com/office/powerpoint/2010/main" val="417474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8809-8E86-4FF1-A2B7-41CB17088BE9}"/>
              </a:ext>
            </a:extLst>
          </p:cNvPr>
          <p:cNvSpPr>
            <a:spLocks noGrp="1"/>
          </p:cNvSpPr>
          <p:nvPr>
            <p:ph type="title"/>
          </p:nvPr>
        </p:nvSpPr>
        <p:spPr>
          <a:xfrm>
            <a:off x="839788" y="365125"/>
            <a:ext cx="3732212" cy="1251640"/>
          </a:xfrm>
        </p:spPr>
        <p:txBody>
          <a:bodyPr>
            <a:normAutofit/>
          </a:bodyPr>
          <a:lstStyle/>
          <a:p>
            <a:r>
              <a:rPr lang="en-US" sz="3600" dirty="0"/>
              <a:t>Activity Diagram:</a:t>
            </a:r>
          </a:p>
        </p:txBody>
      </p:sp>
      <p:pic>
        <p:nvPicPr>
          <p:cNvPr id="5" name="Picture 4">
            <a:extLst>
              <a:ext uri="{FF2B5EF4-FFF2-40B4-BE49-F238E27FC236}">
                <a16:creationId xmlns:a16="http://schemas.microsoft.com/office/drawing/2014/main" id="{73EB9CBB-E422-4411-9DF2-8CC31BF888D9}"/>
              </a:ext>
            </a:extLst>
          </p:cNvPr>
          <p:cNvPicPr>
            <a:picLocks noChangeAspect="1"/>
          </p:cNvPicPr>
          <p:nvPr/>
        </p:nvPicPr>
        <p:blipFill>
          <a:blip r:embed="rId3"/>
          <a:stretch>
            <a:fillRect/>
          </a:stretch>
        </p:blipFill>
        <p:spPr>
          <a:xfrm>
            <a:off x="5022574" y="365125"/>
            <a:ext cx="5612836" cy="6394175"/>
          </a:xfrm>
          <a:prstGeom prst="rect">
            <a:avLst/>
          </a:prstGeom>
          <a:solidFill>
            <a:schemeClr val="tx1"/>
          </a:solidFill>
        </p:spPr>
      </p:pic>
    </p:spTree>
    <p:extLst>
      <p:ext uri="{BB962C8B-B14F-4D97-AF65-F5344CB8AC3E}">
        <p14:creationId xmlns:p14="http://schemas.microsoft.com/office/powerpoint/2010/main" val="39421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4DF8B6-0386-4958-8EEA-4245FE7C7AD4}"/>
              </a:ext>
            </a:extLst>
          </p:cNvPr>
          <p:cNvSpPr>
            <a:spLocks noGrp="1"/>
          </p:cNvSpPr>
          <p:nvPr>
            <p:ph type="body" sz="half" idx="2"/>
          </p:nvPr>
        </p:nvSpPr>
        <p:spPr>
          <a:xfrm>
            <a:off x="694014" y="1260682"/>
            <a:ext cx="10514012" cy="3034747"/>
          </a:xfrm>
        </p:spPr>
        <p:txBody>
          <a:bodyPr>
            <a:normAutofit/>
          </a:bodyPr>
          <a:lstStyle/>
          <a:p>
            <a:pPr marL="457200" indent="-457200" algn="just">
              <a:buFont typeface="Wingdings" panose="05000000000000000000" pitchFamily="2" charset="2"/>
              <a:buChar char="q"/>
            </a:pPr>
            <a:r>
              <a:rPr lang="en-US" sz="2800" dirty="0"/>
              <a:t>A method for embedding data into cover image.</a:t>
            </a:r>
          </a:p>
          <a:p>
            <a:pPr marL="457200" indent="-457200" algn="just">
              <a:buFont typeface="Wingdings" panose="05000000000000000000" pitchFamily="2" charset="2"/>
              <a:buChar char="q"/>
            </a:pPr>
            <a:r>
              <a:rPr lang="en-US" sz="2800" dirty="0"/>
              <a:t>It is a simple approach in which message bits are embedded in the least significant bits of cover image. </a:t>
            </a:r>
          </a:p>
          <a:p>
            <a:pPr marL="457200" indent="-457200" algn="just">
              <a:buFont typeface="Wingdings" panose="05000000000000000000" pitchFamily="2" charset="2"/>
              <a:buChar char="q"/>
            </a:pPr>
            <a:r>
              <a:rPr lang="en-US" sz="2800" dirty="0"/>
              <a:t>The least significant bit of each pixel of an image is altered to a bit of a message that is to be hidden. </a:t>
            </a:r>
          </a:p>
          <a:p>
            <a:pPr algn="just"/>
            <a:endParaRPr lang="en-US" sz="2800" dirty="0"/>
          </a:p>
        </p:txBody>
      </p:sp>
      <p:sp>
        <p:nvSpPr>
          <p:cNvPr id="10" name="Title 9">
            <a:extLst>
              <a:ext uri="{FF2B5EF4-FFF2-40B4-BE49-F238E27FC236}">
                <a16:creationId xmlns:a16="http://schemas.microsoft.com/office/drawing/2014/main" id="{B6C9ECE8-3E8B-4292-B04C-227E64BFAB1E}"/>
              </a:ext>
            </a:extLst>
          </p:cNvPr>
          <p:cNvSpPr>
            <a:spLocks noGrp="1"/>
          </p:cNvSpPr>
          <p:nvPr>
            <p:ph type="title"/>
          </p:nvPr>
        </p:nvSpPr>
        <p:spPr>
          <a:xfrm>
            <a:off x="694014" y="472868"/>
            <a:ext cx="9894473" cy="787814"/>
          </a:xfrm>
        </p:spPr>
        <p:txBody>
          <a:bodyPr>
            <a:normAutofit/>
          </a:bodyPr>
          <a:lstStyle/>
          <a:p>
            <a:r>
              <a:rPr lang="en-US" sz="3600" dirty="0"/>
              <a:t>Least Significant Bit(LSB) Replacement Algorithm</a:t>
            </a:r>
          </a:p>
        </p:txBody>
      </p:sp>
      <p:pic>
        <p:nvPicPr>
          <p:cNvPr id="13" name="Picture 12" descr="https://2.bp.blogspot.com/-1leyDfJnMJY/WnHSU_aHZKI/AAAAAAAADsk/kClYV86bTwYbIttMrDR2igWNZI_qqJWrwCLcBGAs/s400/encode.png">
            <a:extLst>
              <a:ext uri="{FF2B5EF4-FFF2-40B4-BE49-F238E27FC236}">
                <a16:creationId xmlns:a16="http://schemas.microsoft.com/office/drawing/2014/main" id="{31ECE215-F0B5-4450-B13B-9966576FFA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2785" y="3903951"/>
            <a:ext cx="3415265" cy="1953509"/>
          </a:xfrm>
          <a:prstGeom prst="rect">
            <a:avLst/>
          </a:prstGeom>
          <a:noFill/>
          <a:ln>
            <a:noFill/>
          </a:ln>
        </p:spPr>
      </p:pic>
      <p:sp>
        <p:nvSpPr>
          <p:cNvPr id="14" name="Text Box 23">
            <a:extLst>
              <a:ext uri="{FF2B5EF4-FFF2-40B4-BE49-F238E27FC236}">
                <a16:creationId xmlns:a16="http://schemas.microsoft.com/office/drawing/2014/main" id="{EEE6399A-E5D7-4565-BCD6-C293191D60D5}"/>
              </a:ext>
            </a:extLst>
          </p:cNvPr>
          <p:cNvSpPr txBox="1"/>
          <p:nvPr/>
        </p:nvSpPr>
        <p:spPr>
          <a:xfrm>
            <a:off x="5097599" y="6048926"/>
            <a:ext cx="2265639" cy="1692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just">
              <a:spcBef>
                <a:spcPts val="0"/>
              </a:spcBef>
              <a:spcAft>
                <a:spcPts val="1000"/>
              </a:spcAft>
            </a:pP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Figure </a:t>
            </a:r>
            <a:r>
              <a:rPr lang="en-US" sz="1100" b="1" i="1" u="sng" dirty="0">
                <a:solidFill>
                  <a:srgbClr val="44546A"/>
                </a:solidFill>
                <a:latin typeface="Times New Roman" panose="02020603050405020304" pitchFamily="18" charset="0"/>
                <a:ea typeface="Times New Roman" panose="02020603050405020304" pitchFamily="18" charset="0"/>
                <a:cs typeface="Mangal" panose="02040503050203030202" pitchFamily="18" charset="0"/>
              </a:rPr>
              <a:t>: </a:t>
            </a: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LSB replacement</a:t>
            </a:r>
            <a:endParaRPr lang="en-US" sz="1050"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7423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A493-49F4-43B7-A650-1E3E8224DFC1}"/>
              </a:ext>
            </a:extLst>
          </p:cNvPr>
          <p:cNvSpPr>
            <a:spLocks noGrp="1"/>
          </p:cNvSpPr>
          <p:nvPr>
            <p:ph type="title"/>
          </p:nvPr>
        </p:nvSpPr>
        <p:spPr>
          <a:xfrm>
            <a:off x="838200" y="452989"/>
            <a:ext cx="6091099" cy="827571"/>
          </a:xfrm>
        </p:spPr>
        <p:txBody>
          <a:bodyPr/>
          <a:lstStyle/>
          <a:p>
            <a:r>
              <a:rPr lang="en-US" dirty="0"/>
              <a:t>Message Embedding Procedure:</a:t>
            </a:r>
          </a:p>
        </p:txBody>
      </p:sp>
      <p:sp>
        <p:nvSpPr>
          <p:cNvPr id="3" name="Text Placeholder 2">
            <a:extLst>
              <a:ext uri="{FF2B5EF4-FFF2-40B4-BE49-F238E27FC236}">
                <a16:creationId xmlns:a16="http://schemas.microsoft.com/office/drawing/2014/main" id="{D22640F0-6FDD-43A0-9F61-6D57B565FD99}"/>
              </a:ext>
            </a:extLst>
          </p:cNvPr>
          <p:cNvSpPr>
            <a:spLocks noGrp="1"/>
          </p:cNvSpPr>
          <p:nvPr>
            <p:ph type="body" sz="half" idx="2"/>
          </p:nvPr>
        </p:nvSpPr>
        <p:spPr>
          <a:xfrm>
            <a:off x="839788" y="1492595"/>
            <a:ext cx="10514012" cy="4710665"/>
          </a:xfrm>
        </p:spPr>
        <p:txBody>
          <a:bodyPr>
            <a:normAutofit lnSpcReduction="10000"/>
          </a:bodyPr>
          <a:lstStyle/>
          <a:p>
            <a:pPr marL="400050" lvl="0" indent="-400050">
              <a:buFont typeface="+mj-lt"/>
              <a:buAutoNum type="romanUcPeriod"/>
            </a:pPr>
            <a:r>
              <a:rPr lang="en-US" sz="2400" dirty="0"/>
              <a:t>Read the cover image and secret text information which is to be embedded into the image.</a:t>
            </a:r>
          </a:p>
          <a:p>
            <a:pPr marL="400050" lvl="0" indent="-400050">
              <a:buFont typeface="+mj-lt"/>
              <a:buAutoNum type="romanUcPeriod"/>
            </a:pPr>
            <a:r>
              <a:rPr lang="en-US" sz="2400" dirty="0"/>
              <a:t>Convert the secret information into encrypted text by using AES algorithm and secret key shared by receiver and sender.</a:t>
            </a:r>
          </a:p>
          <a:p>
            <a:pPr marL="400050" lvl="0" indent="-400050">
              <a:buFont typeface="+mj-lt"/>
              <a:buAutoNum type="romanUcPeriod"/>
            </a:pPr>
            <a:r>
              <a:rPr lang="en-US" sz="2400" dirty="0"/>
              <a:t>Add the value of encrypted text’s length at the beginning of the text along with a ‘/’ character.</a:t>
            </a:r>
          </a:p>
          <a:p>
            <a:pPr marL="400050" lvl="0" indent="-400050">
              <a:buFont typeface="+mj-lt"/>
              <a:buAutoNum type="romanUcPeriod"/>
            </a:pPr>
            <a:r>
              <a:rPr lang="en-US" sz="2400" dirty="0"/>
              <a:t>Convert encrypted text message into binary form – which will give the text message’s characters’ bits.</a:t>
            </a:r>
          </a:p>
          <a:p>
            <a:pPr marL="400050" lvl="0" indent="-400050">
              <a:buFont typeface="+mj-lt"/>
              <a:buAutoNum type="romanUcPeriod"/>
            </a:pPr>
            <a:r>
              <a:rPr lang="en-US" sz="2400" dirty="0"/>
              <a:t>Find LSBs of each RGB pixels of the cover image.</a:t>
            </a:r>
          </a:p>
          <a:p>
            <a:pPr marL="400050" lvl="0" indent="-400050">
              <a:buFont typeface="+mj-lt"/>
              <a:buAutoNum type="romanUcPeriod"/>
            </a:pPr>
            <a:r>
              <a:rPr lang="en-US" sz="2400" dirty="0"/>
              <a:t>Embed the bits obtained on step 4 into LSBs of RGB pixels of step 4.</a:t>
            </a:r>
          </a:p>
          <a:p>
            <a:pPr marL="400050" lvl="0" indent="-400050">
              <a:buFont typeface="+mj-lt"/>
              <a:buAutoNum type="romanUcPeriod"/>
            </a:pPr>
            <a:r>
              <a:rPr lang="en-US" sz="2400" dirty="0"/>
              <a:t>Continue the procedure until the secret information is fully hidden in cover image file.</a:t>
            </a:r>
          </a:p>
        </p:txBody>
      </p:sp>
    </p:spTree>
    <p:extLst>
      <p:ext uri="{BB962C8B-B14F-4D97-AF65-F5344CB8AC3E}">
        <p14:creationId xmlns:p14="http://schemas.microsoft.com/office/powerpoint/2010/main" val="146565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D694-C6A0-4D02-87E4-E305AA0C6206}"/>
              </a:ext>
            </a:extLst>
          </p:cNvPr>
          <p:cNvSpPr>
            <a:spLocks noGrp="1"/>
          </p:cNvSpPr>
          <p:nvPr>
            <p:ph type="title"/>
          </p:nvPr>
        </p:nvSpPr>
        <p:spPr>
          <a:xfrm>
            <a:off x="680762" y="469209"/>
            <a:ext cx="6289882" cy="814318"/>
          </a:xfrm>
        </p:spPr>
        <p:txBody>
          <a:bodyPr>
            <a:normAutofit/>
          </a:bodyPr>
          <a:lstStyle/>
          <a:p>
            <a:r>
              <a:rPr lang="en-US" sz="3600" dirty="0"/>
              <a:t>Message Extraction  Algorithm</a:t>
            </a:r>
          </a:p>
        </p:txBody>
      </p:sp>
      <p:sp>
        <p:nvSpPr>
          <p:cNvPr id="3" name="Text Placeholder 2">
            <a:extLst>
              <a:ext uri="{FF2B5EF4-FFF2-40B4-BE49-F238E27FC236}">
                <a16:creationId xmlns:a16="http://schemas.microsoft.com/office/drawing/2014/main" id="{D9F23261-8992-4769-B1CF-B6CF04705598}"/>
              </a:ext>
            </a:extLst>
          </p:cNvPr>
          <p:cNvSpPr>
            <a:spLocks noGrp="1"/>
          </p:cNvSpPr>
          <p:nvPr>
            <p:ph type="body" sz="half" idx="2"/>
          </p:nvPr>
        </p:nvSpPr>
        <p:spPr>
          <a:xfrm>
            <a:off x="680762" y="1537252"/>
            <a:ext cx="10514012" cy="4851539"/>
          </a:xfrm>
        </p:spPr>
        <p:txBody>
          <a:bodyPr>
            <a:normAutofit/>
          </a:bodyPr>
          <a:lstStyle/>
          <a:p>
            <a:pPr marL="400050" lvl="0" indent="-400050">
              <a:buFont typeface="+mj-lt"/>
              <a:buAutoNum type="romanUcPeriod"/>
            </a:pPr>
            <a:r>
              <a:rPr lang="en-US" sz="2400" dirty="0"/>
              <a:t>Read the stego image and secret key.</a:t>
            </a:r>
          </a:p>
          <a:p>
            <a:pPr marL="400050" lvl="0" indent="-400050">
              <a:buFont typeface="+mj-lt"/>
              <a:buAutoNum type="romanUcPeriod"/>
            </a:pPr>
            <a:r>
              <a:rPr lang="en-US" sz="2400" dirty="0"/>
              <a:t>Retrieve LSBs of each RGB pixels of the stego image.</a:t>
            </a:r>
          </a:p>
          <a:p>
            <a:pPr marL="400050" lvl="0" indent="-400050">
              <a:buFont typeface="+mj-lt"/>
              <a:buAutoNum type="romanUcPeriod"/>
            </a:pPr>
            <a:r>
              <a:rPr lang="en-US" sz="2400" dirty="0"/>
              <a:t>Convert binary strings formed by every 8 RGB pixels of step 2 to character and append the characters to a string builder.</a:t>
            </a:r>
          </a:p>
          <a:p>
            <a:pPr marL="400050" lvl="0" indent="-400050">
              <a:buFont typeface="+mj-lt"/>
              <a:buAutoNum type="romanUcPeriod"/>
            </a:pPr>
            <a:r>
              <a:rPr lang="en-US" sz="2400" dirty="0"/>
              <a:t>Upon finding the first ‘/’ character from string builder of step 3, save its previous characters as text length and discard all characters till that index.</a:t>
            </a:r>
          </a:p>
          <a:p>
            <a:pPr marL="400050" lvl="0" indent="-400050">
              <a:buFont typeface="+mj-lt"/>
              <a:buAutoNum type="romanUcPeriod"/>
            </a:pPr>
            <a:r>
              <a:rPr lang="en-US" sz="2400" dirty="0"/>
              <a:t>Continue the process for more (text length obtained at step 4 * 8) times to fully extract the hidden encrypted text.</a:t>
            </a:r>
          </a:p>
          <a:p>
            <a:pPr marL="400050" lvl="0" indent="-400050">
              <a:buFont typeface="+mj-lt"/>
              <a:buAutoNum type="romanUcPeriod"/>
            </a:pPr>
            <a:r>
              <a:rPr lang="en-US" sz="2400" dirty="0"/>
              <a:t>Using the secret key and AES decryption, decrypt secret information obtained on step 4 to get original information. </a:t>
            </a:r>
          </a:p>
          <a:p>
            <a:pPr marL="400050" indent="-400050">
              <a:buFont typeface="+mj-lt"/>
              <a:buAutoNum type="romanUcPeriod"/>
            </a:pPr>
            <a:endParaRPr lang="en-US" sz="2400" dirty="0"/>
          </a:p>
        </p:txBody>
      </p:sp>
    </p:spTree>
    <p:extLst>
      <p:ext uri="{BB962C8B-B14F-4D97-AF65-F5344CB8AC3E}">
        <p14:creationId xmlns:p14="http://schemas.microsoft.com/office/powerpoint/2010/main" val="227003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D98D-BA14-4584-B56A-61F1533D2B5E}"/>
              </a:ext>
            </a:extLst>
          </p:cNvPr>
          <p:cNvSpPr>
            <a:spLocks noGrp="1"/>
          </p:cNvSpPr>
          <p:nvPr>
            <p:ph type="title"/>
          </p:nvPr>
        </p:nvSpPr>
        <p:spPr>
          <a:xfrm>
            <a:off x="839788" y="404882"/>
            <a:ext cx="5561012" cy="893832"/>
          </a:xfrm>
        </p:spPr>
        <p:txBody>
          <a:bodyPr>
            <a:normAutofit/>
          </a:bodyPr>
          <a:lstStyle/>
          <a:p>
            <a:r>
              <a:rPr lang="en-US" sz="3600" dirty="0"/>
              <a:t>Software Tools Used</a:t>
            </a:r>
          </a:p>
        </p:txBody>
      </p:sp>
      <p:sp>
        <p:nvSpPr>
          <p:cNvPr id="3" name="Text Placeholder 2">
            <a:extLst>
              <a:ext uri="{FF2B5EF4-FFF2-40B4-BE49-F238E27FC236}">
                <a16:creationId xmlns:a16="http://schemas.microsoft.com/office/drawing/2014/main" id="{CEEB4F15-AFD2-44A4-A177-7F3B1220AECC}"/>
              </a:ext>
            </a:extLst>
          </p:cNvPr>
          <p:cNvSpPr>
            <a:spLocks noGrp="1"/>
          </p:cNvSpPr>
          <p:nvPr>
            <p:ph type="body" sz="half" idx="2"/>
          </p:nvPr>
        </p:nvSpPr>
        <p:spPr>
          <a:xfrm>
            <a:off x="839788" y="1603513"/>
            <a:ext cx="10514012" cy="4666008"/>
          </a:xfrm>
        </p:spPr>
        <p:txBody>
          <a:bodyPr>
            <a:normAutofit/>
          </a:bodyPr>
          <a:lstStyle/>
          <a:p>
            <a:pPr marL="457200" lvl="0" indent="-457200">
              <a:buFont typeface="Arial" panose="020B0604020202020204" pitchFamily="34" charset="0"/>
              <a:buChar char="•"/>
            </a:pPr>
            <a:r>
              <a:rPr lang="en-US" sz="2800" dirty="0"/>
              <a:t>IDE:</a:t>
            </a:r>
            <a:r>
              <a:rPr lang="en-US" sz="2800" b="1" dirty="0"/>
              <a:t> </a:t>
            </a:r>
            <a:r>
              <a:rPr lang="en-US" sz="2800" dirty="0"/>
              <a:t>NetBeans 8.0.2.</a:t>
            </a:r>
          </a:p>
          <a:p>
            <a:pPr marL="457200" lvl="0" indent="-457200">
              <a:buFont typeface="Arial" panose="020B0604020202020204" pitchFamily="34" charset="0"/>
              <a:buChar char="•"/>
            </a:pPr>
            <a:r>
              <a:rPr lang="en-US" sz="2800" dirty="0"/>
              <a:t>Programming Language: Java programming language.</a:t>
            </a:r>
          </a:p>
          <a:p>
            <a:pPr marL="457200" lvl="0" indent="-457200">
              <a:buFont typeface="Arial" panose="020B0604020202020204" pitchFamily="34" charset="0"/>
              <a:buChar char="•"/>
            </a:pPr>
            <a:r>
              <a:rPr lang="en-US" sz="2800" dirty="0"/>
              <a:t>Swing- GUI widget toolkit for java: Used for creating GUI. </a:t>
            </a:r>
          </a:p>
          <a:p>
            <a:pPr marL="457200" lvl="0" indent="-457200">
              <a:buFont typeface="Arial" panose="020B0604020202020204" pitchFamily="34" charset="0"/>
              <a:buChar char="•"/>
            </a:pPr>
            <a:r>
              <a:rPr lang="en-US" sz="2800" dirty="0"/>
              <a:t>Java AWT packages: For event handling and working with files and images.</a:t>
            </a:r>
          </a:p>
          <a:p>
            <a:pPr marL="457200" lvl="0" indent="-457200">
              <a:buFont typeface="Arial" panose="020B0604020202020204" pitchFamily="34" charset="0"/>
              <a:buChar char="•"/>
            </a:pPr>
            <a:r>
              <a:rPr lang="en-US" sz="2800" dirty="0"/>
              <a:t>Java Mail bean: Used to send stego image via Email.</a:t>
            </a:r>
          </a:p>
          <a:p>
            <a:pPr marL="457200" lvl="0" indent="-457200">
              <a:buFont typeface="Arial" panose="020B0604020202020204" pitchFamily="34" charset="0"/>
              <a:buChar char="•"/>
            </a:pPr>
            <a:r>
              <a:rPr lang="en-US" sz="2800" dirty="0"/>
              <a:t>Java AES encryption/decryption API: Used to generate cipher text.</a:t>
            </a:r>
          </a:p>
          <a:p>
            <a:pPr marL="457200" lvl="0" indent="-457200">
              <a:buFont typeface="Arial" panose="020B0604020202020204" pitchFamily="34" charset="0"/>
              <a:buChar char="•"/>
            </a:pPr>
            <a:r>
              <a:rPr lang="en-US" sz="2800" dirty="0"/>
              <a:t>Additionally, various java packages and libraries were also used.</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81438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E20D-D0DA-4E21-9AB6-E3E4FC74BF15}"/>
              </a:ext>
            </a:extLst>
          </p:cNvPr>
          <p:cNvSpPr>
            <a:spLocks noGrp="1"/>
          </p:cNvSpPr>
          <p:nvPr>
            <p:ph type="title"/>
          </p:nvPr>
        </p:nvSpPr>
        <p:spPr>
          <a:xfrm>
            <a:off x="838200" y="524151"/>
            <a:ext cx="3135864" cy="721553"/>
          </a:xfrm>
        </p:spPr>
        <p:txBody>
          <a:bodyPr>
            <a:normAutofit/>
          </a:bodyPr>
          <a:lstStyle/>
          <a:p>
            <a:r>
              <a:rPr lang="en-US" sz="3600" dirty="0"/>
              <a:t>Conclusion</a:t>
            </a:r>
          </a:p>
        </p:txBody>
      </p:sp>
      <p:sp>
        <p:nvSpPr>
          <p:cNvPr id="3" name="Text Placeholder 2">
            <a:extLst>
              <a:ext uri="{FF2B5EF4-FFF2-40B4-BE49-F238E27FC236}">
                <a16:creationId xmlns:a16="http://schemas.microsoft.com/office/drawing/2014/main" id="{B2AA8949-3473-4112-92F6-7FDBCA3F3756}"/>
              </a:ext>
            </a:extLst>
          </p:cNvPr>
          <p:cNvSpPr>
            <a:spLocks noGrp="1"/>
          </p:cNvSpPr>
          <p:nvPr>
            <p:ph type="body" sz="half" idx="2"/>
          </p:nvPr>
        </p:nvSpPr>
        <p:spPr>
          <a:xfrm>
            <a:off x="839788" y="1245704"/>
            <a:ext cx="10514012" cy="4904547"/>
          </a:xfrm>
        </p:spPr>
        <p:txBody>
          <a:bodyPr>
            <a:normAutofit/>
          </a:bodyPr>
          <a:lstStyle/>
          <a:p>
            <a:pPr marL="342900" indent="-342900">
              <a:buFont typeface="Wingdings" panose="05000000000000000000" pitchFamily="2" charset="2"/>
              <a:buChar char="q"/>
            </a:pPr>
            <a:r>
              <a:rPr lang="en-US" sz="2800" dirty="0"/>
              <a:t>The final product is a system that can take a cover image file, hidden message and a secret key as input and provide a stego-image.</a:t>
            </a:r>
          </a:p>
          <a:p>
            <a:pPr marL="342900" indent="-342900">
              <a:buFont typeface="Wingdings" panose="05000000000000000000" pitchFamily="2" charset="2"/>
              <a:buChar char="q"/>
            </a:pPr>
            <a:r>
              <a:rPr lang="en-US" sz="2800" dirty="0"/>
              <a:t>The system can also extract the secret message hidden in the stego-image when provided with stego image and the associated key.</a:t>
            </a:r>
          </a:p>
          <a:p>
            <a:pPr marL="342900" indent="-342900">
              <a:buFont typeface="Wingdings" panose="05000000000000000000" pitchFamily="2" charset="2"/>
              <a:buChar char="q"/>
            </a:pPr>
            <a:r>
              <a:rPr lang="en-US" sz="2800" dirty="0"/>
              <a:t>The embedding process follows image’s LSB replacement algorithm. Message is hidden in the least significant bits of the image.</a:t>
            </a:r>
          </a:p>
          <a:p>
            <a:pPr marL="342900" indent="-342900">
              <a:buFont typeface="Wingdings" panose="05000000000000000000" pitchFamily="2" charset="2"/>
              <a:buChar char="q"/>
            </a:pPr>
            <a:r>
              <a:rPr lang="en-US" sz="2800" dirty="0"/>
              <a:t>To extract the hidden message from the stego image, LSBs are extracted then shown as string.</a:t>
            </a:r>
          </a:p>
        </p:txBody>
      </p:sp>
    </p:spTree>
    <p:extLst>
      <p:ext uri="{BB962C8B-B14F-4D97-AF65-F5344CB8AC3E}">
        <p14:creationId xmlns:p14="http://schemas.microsoft.com/office/powerpoint/2010/main" val="165840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CE4F-EFA3-4662-A33D-146B061A68BF}"/>
              </a:ext>
            </a:extLst>
          </p:cNvPr>
          <p:cNvSpPr>
            <a:spLocks noGrp="1"/>
          </p:cNvSpPr>
          <p:nvPr>
            <p:ph type="title"/>
          </p:nvPr>
        </p:nvSpPr>
        <p:spPr>
          <a:xfrm>
            <a:off x="4656414" y="1661828"/>
            <a:ext cx="3785221" cy="3534344"/>
          </a:xfrm>
        </p:spPr>
        <p:txBody>
          <a:bodyPr>
            <a:normAutofit/>
          </a:bodyPr>
          <a:lstStyle/>
          <a:p>
            <a:r>
              <a:rPr lang="en-US" sz="4400" dirty="0"/>
              <a:t>Thank You!!</a:t>
            </a:r>
          </a:p>
        </p:txBody>
      </p:sp>
    </p:spTree>
    <p:extLst>
      <p:ext uri="{BB962C8B-B14F-4D97-AF65-F5344CB8AC3E}">
        <p14:creationId xmlns:p14="http://schemas.microsoft.com/office/powerpoint/2010/main" val="222957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5DE-78D7-47C7-AE13-B85756A20E9F}"/>
              </a:ext>
            </a:extLst>
          </p:cNvPr>
          <p:cNvSpPr>
            <a:spLocks noGrp="1"/>
          </p:cNvSpPr>
          <p:nvPr>
            <p:ph type="title"/>
          </p:nvPr>
        </p:nvSpPr>
        <p:spPr>
          <a:xfrm>
            <a:off x="732183" y="563906"/>
            <a:ext cx="10515600" cy="999849"/>
          </a:xfrm>
        </p:spPr>
        <p:txBody>
          <a:bodyPr>
            <a:normAutofit/>
          </a:bodyPr>
          <a:lstStyle/>
          <a:p>
            <a:r>
              <a:rPr lang="en-US" sz="4400" dirty="0"/>
              <a:t>Introduction To Image Steganography</a:t>
            </a:r>
          </a:p>
        </p:txBody>
      </p:sp>
      <p:sp>
        <p:nvSpPr>
          <p:cNvPr id="3" name="Text Placeholder 2">
            <a:extLst>
              <a:ext uri="{FF2B5EF4-FFF2-40B4-BE49-F238E27FC236}">
                <a16:creationId xmlns:a16="http://schemas.microsoft.com/office/drawing/2014/main" id="{AB3229F3-DD3A-44D1-AABE-EEBFE8C115A4}"/>
              </a:ext>
            </a:extLst>
          </p:cNvPr>
          <p:cNvSpPr>
            <a:spLocks noGrp="1"/>
          </p:cNvSpPr>
          <p:nvPr>
            <p:ph type="body" sz="half" idx="2"/>
          </p:nvPr>
        </p:nvSpPr>
        <p:spPr>
          <a:xfrm>
            <a:off x="733771" y="1563755"/>
            <a:ext cx="10514012" cy="4414217"/>
          </a:xfrm>
        </p:spPr>
        <p:txBody>
          <a:bodyPr>
            <a:normAutofit/>
          </a:bodyPr>
          <a:lstStyle/>
          <a:p>
            <a:pPr marL="457200" indent="-457200">
              <a:buFont typeface="Wingdings" panose="05000000000000000000" pitchFamily="2" charset="2"/>
              <a:buChar char="q"/>
            </a:pPr>
            <a:r>
              <a:rPr lang="en-US" sz="2800" dirty="0"/>
              <a:t>Due to advances in ICT, most information is kept electronically. </a:t>
            </a:r>
          </a:p>
          <a:p>
            <a:pPr marL="457200" indent="-457200">
              <a:buFont typeface="Wingdings" panose="05000000000000000000" pitchFamily="2" charset="2"/>
              <a:buChar char="q"/>
            </a:pPr>
            <a:r>
              <a:rPr lang="en-US" sz="2800" dirty="0"/>
              <a:t>Consequently, the security of information has become a fundamental issue.</a:t>
            </a:r>
          </a:p>
          <a:p>
            <a:pPr marL="457200" indent="-457200">
              <a:buFont typeface="Wingdings" panose="05000000000000000000" pitchFamily="2" charset="2"/>
              <a:buChar char="q"/>
            </a:pPr>
            <a:r>
              <a:rPr lang="en-US" sz="2800" b="1" i="1" dirty="0"/>
              <a:t>Steganography :</a:t>
            </a:r>
            <a:r>
              <a:rPr lang="en-US" sz="2800" dirty="0"/>
              <a:t> a technique of hiding information in digital media in such a way that it is insensible to human eyes.</a:t>
            </a:r>
          </a:p>
          <a:p>
            <a:pPr marL="457200" indent="-457200">
              <a:buFont typeface="Wingdings" panose="05000000000000000000" pitchFamily="2" charset="2"/>
              <a:buChar char="q"/>
            </a:pPr>
            <a:r>
              <a:rPr lang="en-US" sz="2800" b="1" i="1" dirty="0"/>
              <a:t>Cryptography:</a:t>
            </a:r>
            <a:r>
              <a:rPr lang="en-US" sz="2800" dirty="0"/>
              <a:t> process of converting ordinary plain text into unintelligible text and vice-versa.</a:t>
            </a:r>
          </a:p>
          <a:p>
            <a:pPr marL="457200" indent="-457200">
              <a:buFont typeface="Wingdings" panose="05000000000000000000" pitchFamily="2" charset="2"/>
              <a:buChar char="q"/>
            </a:pPr>
            <a:r>
              <a:rPr lang="en-US" sz="2800" dirty="0"/>
              <a:t>Together cryptography and steganography can provide a powerful basis for data security by providing double layered security.</a:t>
            </a:r>
          </a:p>
        </p:txBody>
      </p:sp>
    </p:spTree>
    <p:extLst>
      <p:ext uri="{BB962C8B-B14F-4D97-AF65-F5344CB8AC3E}">
        <p14:creationId xmlns:p14="http://schemas.microsoft.com/office/powerpoint/2010/main" val="387072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BCA6-132F-4BD3-853A-268591A277B9}"/>
              </a:ext>
            </a:extLst>
          </p:cNvPr>
          <p:cNvSpPr>
            <a:spLocks noGrp="1"/>
          </p:cNvSpPr>
          <p:nvPr>
            <p:ph type="title"/>
          </p:nvPr>
        </p:nvSpPr>
        <p:spPr>
          <a:xfrm>
            <a:off x="839788" y="519250"/>
            <a:ext cx="10515600" cy="695049"/>
          </a:xfrm>
        </p:spPr>
        <p:txBody>
          <a:bodyPr>
            <a:normAutofit/>
          </a:bodyPr>
          <a:lstStyle/>
          <a:p>
            <a:r>
              <a:rPr lang="en-US" sz="4400" dirty="0"/>
              <a:t>Problem Statement</a:t>
            </a:r>
          </a:p>
        </p:txBody>
      </p:sp>
      <p:sp>
        <p:nvSpPr>
          <p:cNvPr id="3" name="Text Placeholder 2">
            <a:extLst>
              <a:ext uri="{FF2B5EF4-FFF2-40B4-BE49-F238E27FC236}">
                <a16:creationId xmlns:a16="http://schemas.microsoft.com/office/drawing/2014/main" id="{498C5733-B84F-4249-9BE5-28E237851FC6}"/>
              </a:ext>
            </a:extLst>
          </p:cNvPr>
          <p:cNvSpPr>
            <a:spLocks noGrp="1"/>
          </p:cNvSpPr>
          <p:nvPr>
            <p:ph type="body" sz="half" idx="2"/>
          </p:nvPr>
        </p:nvSpPr>
        <p:spPr>
          <a:xfrm>
            <a:off x="839788" y="887897"/>
            <a:ext cx="10514012" cy="5075582"/>
          </a:xfrm>
        </p:spPr>
        <p:txBody>
          <a:bodyPr>
            <a:normAutofit/>
          </a:bodyPr>
          <a:lstStyle/>
          <a:p>
            <a:pPr marL="285750" indent="-285750">
              <a:buFont typeface="Wingdings" panose="05000000000000000000" pitchFamily="2" charset="2"/>
              <a:buChar char="q"/>
            </a:pPr>
            <a:r>
              <a:rPr lang="en-US" sz="2800" dirty="0"/>
              <a:t>No matter how large or small a company is, there is a need to have a plan to ensure the security of your information assets. </a:t>
            </a:r>
          </a:p>
          <a:p>
            <a:pPr marL="285750" indent="-285750">
              <a:buFont typeface="Wingdings" panose="05000000000000000000" pitchFamily="2" charset="2"/>
              <a:buChar char="q"/>
            </a:pPr>
            <a:r>
              <a:rPr lang="en-US" sz="2800" dirty="0"/>
              <a:t>Throughout history Steganography has been used to secretly communicate information between people.</a:t>
            </a:r>
          </a:p>
          <a:p>
            <a:pPr marL="285750" indent="-285750">
              <a:buFont typeface="Wingdings" panose="05000000000000000000" pitchFamily="2" charset="2"/>
              <a:buChar char="q"/>
            </a:pPr>
            <a:r>
              <a:rPr lang="en-US" sz="2800" dirty="0"/>
              <a:t>In the past, means of steganography were carried out using traditional methods of pen and paper, using invisible ink, shaving of head, etc.</a:t>
            </a:r>
          </a:p>
          <a:p>
            <a:pPr marL="285750" indent="-285750">
              <a:buFont typeface="Wingdings" panose="05000000000000000000" pitchFamily="2" charset="2"/>
              <a:buChar char="q"/>
            </a:pPr>
            <a:r>
              <a:rPr lang="en-US" sz="2800" dirty="0"/>
              <a:t>Because of growing digitization in every field, the need for security using digital methods is increasing.</a:t>
            </a:r>
          </a:p>
        </p:txBody>
      </p:sp>
    </p:spTree>
    <p:extLst>
      <p:ext uri="{BB962C8B-B14F-4D97-AF65-F5344CB8AC3E}">
        <p14:creationId xmlns:p14="http://schemas.microsoft.com/office/powerpoint/2010/main" val="347545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71B4-6F05-4275-921F-C10C02FD62A9}"/>
              </a:ext>
            </a:extLst>
          </p:cNvPr>
          <p:cNvSpPr>
            <a:spLocks noGrp="1"/>
          </p:cNvSpPr>
          <p:nvPr>
            <p:ph type="title"/>
          </p:nvPr>
        </p:nvSpPr>
        <p:spPr>
          <a:xfrm>
            <a:off x="932554" y="656672"/>
            <a:ext cx="10515600" cy="1251640"/>
          </a:xfrm>
        </p:spPr>
        <p:txBody>
          <a:bodyPr>
            <a:normAutofit/>
          </a:bodyPr>
          <a:lstStyle/>
          <a:p>
            <a:r>
              <a:rPr lang="en-US" sz="4400" dirty="0"/>
              <a:t>Objectives</a:t>
            </a:r>
            <a:endParaRPr lang="en-US" sz="5400" dirty="0"/>
          </a:p>
        </p:txBody>
      </p:sp>
      <p:sp>
        <p:nvSpPr>
          <p:cNvPr id="3" name="Text Placeholder 2">
            <a:extLst>
              <a:ext uri="{FF2B5EF4-FFF2-40B4-BE49-F238E27FC236}">
                <a16:creationId xmlns:a16="http://schemas.microsoft.com/office/drawing/2014/main" id="{CD013E19-3B24-4120-8B77-28DC0D0CAB84}"/>
              </a:ext>
            </a:extLst>
          </p:cNvPr>
          <p:cNvSpPr>
            <a:spLocks noGrp="1"/>
          </p:cNvSpPr>
          <p:nvPr>
            <p:ph type="body" sz="half" idx="2"/>
          </p:nvPr>
        </p:nvSpPr>
        <p:spPr>
          <a:xfrm>
            <a:off x="838994" y="1785956"/>
            <a:ext cx="10514012" cy="1501826"/>
          </a:xfrm>
        </p:spPr>
        <p:txBody>
          <a:bodyPr>
            <a:normAutofit/>
          </a:bodyPr>
          <a:lstStyle/>
          <a:p>
            <a:pPr marL="285750" lvl="0" indent="-285750">
              <a:buFont typeface="Wingdings" panose="05000000000000000000" pitchFamily="2" charset="2"/>
              <a:buChar char="q"/>
            </a:pPr>
            <a:r>
              <a:rPr lang="en-US" sz="2800" dirty="0"/>
              <a:t>To produce security tool based on steganography and cryptography techniques combined.</a:t>
            </a:r>
          </a:p>
          <a:p>
            <a:pPr marL="285750" indent="-285750">
              <a:buFont typeface="Wingdings" panose="05000000000000000000" pitchFamily="2" charset="2"/>
              <a:buChar char="q"/>
            </a:pPr>
            <a:r>
              <a:rPr lang="en-US" sz="2800" dirty="0"/>
              <a:t>To avoid drawing suspicion to the existence of a hidden message. </a:t>
            </a:r>
          </a:p>
        </p:txBody>
      </p:sp>
    </p:spTree>
    <p:extLst>
      <p:ext uri="{BB962C8B-B14F-4D97-AF65-F5344CB8AC3E}">
        <p14:creationId xmlns:p14="http://schemas.microsoft.com/office/powerpoint/2010/main" val="305324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63F6-B5EB-4453-8E99-A6D697DC4D1B}"/>
              </a:ext>
            </a:extLst>
          </p:cNvPr>
          <p:cNvSpPr>
            <a:spLocks noGrp="1"/>
          </p:cNvSpPr>
          <p:nvPr>
            <p:ph type="title"/>
          </p:nvPr>
        </p:nvSpPr>
        <p:spPr>
          <a:xfrm>
            <a:off x="1065075" y="711407"/>
            <a:ext cx="10515600" cy="787814"/>
          </a:xfrm>
        </p:spPr>
        <p:txBody>
          <a:bodyPr>
            <a:normAutofit/>
          </a:bodyPr>
          <a:lstStyle/>
          <a:p>
            <a:r>
              <a:rPr lang="en-US" sz="4400" dirty="0"/>
              <a:t>Scope</a:t>
            </a:r>
            <a:endParaRPr lang="en-US" sz="5400" dirty="0"/>
          </a:p>
        </p:txBody>
      </p:sp>
      <p:sp>
        <p:nvSpPr>
          <p:cNvPr id="3" name="Text Placeholder 2">
            <a:extLst>
              <a:ext uri="{FF2B5EF4-FFF2-40B4-BE49-F238E27FC236}">
                <a16:creationId xmlns:a16="http://schemas.microsoft.com/office/drawing/2014/main" id="{FD75CF19-E082-4290-95E9-2CD6686B31B7}"/>
              </a:ext>
            </a:extLst>
          </p:cNvPr>
          <p:cNvSpPr>
            <a:spLocks noGrp="1"/>
          </p:cNvSpPr>
          <p:nvPr>
            <p:ph type="body" sz="half" idx="2"/>
          </p:nvPr>
        </p:nvSpPr>
        <p:spPr>
          <a:xfrm>
            <a:off x="839788" y="1245704"/>
            <a:ext cx="10514012" cy="4745521"/>
          </a:xfrm>
        </p:spPr>
        <p:txBody>
          <a:bodyPr>
            <a:normAutofit/>
          </a:bodyPr>
          <a:lstStyle/>
          <a:p>
            <a:pPr marL="285750" indent="-285750">
              <a:buFont typeface="Wingdings" panose="05000000000000000000" pitchFamily="2" charset="2"/>
              <a:buChar char="q"/>
            </a:pPr>
            <a:r>
              <a:rPr lang="en-US" sz="2800" dirty="0"/>
              <a:t>The scope of this project is to limit unauthorized access and provide better security during message transmission.</a:t>
            </a:r>
          </a:p>
          <a:p>
            <a:pPr marL="285750" indent="-285750">
              <a:buFont typeface="Wingdings" panose="05000000000000000000" pitchFamily="2" charset="2"/>
              <a:buChar char="q"/>
            </a:pPr>
            <a:r>
              <a:rPr lang="en-US" sz="2800" dirty="0"/>
              <a:t>To meet the requirements, simple and basic- LSB approach of steganography has been used.</a:t>
            </a:r>
          </a:p>
          <a:p>
            <a:pPr marL="285750" indent="-285750">
              <a:buFont typeface="Wingdings" panose="05000000000000000000" pitchFamily="2" charset="2"/>
              <a:buChar char="q"/>
            </a:pPr>
            <a:r>
              <a:rPr lang="en-US" sz="2800" dirty="0"/>
              <a:t>In this project, the proposed approach will be able to embed data(message) in an image using steganography for sending over the network.</a:t>
            </a:r>
          </a:p>
          <a:p>
            <a:pPr marL="285750" indent="-285750">
              <a:buFont typeface="Wingdings" panose="05000000000000000000" pitchFamily="2" charset="2"/>
              <a:buChar char="q"/>
            </a:pPr>
            <a:r>
              <a:rPr lang="en-US" sz="2800" dirty="0"/>
              <a:t>The system will also provide the feature for extracting the hidden data from the corresponding stego image file.</a:t>
            </a:r>
          </a:p>
        </p:txBody>
      </p:sp>
    </p:spTree>
    <p:extLst>
      <p:ext uri="{BB962C8B-B14F-4D97-AF65-F5344CB8AC3E}">
        <p14:creationId xmlns:p14="http://schemas.microsoft.com/office/powerpoint/2010/main" val="4433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5A63-1067-46C8-80A8-10D05BFB95A8}"/>
              </a:ext>
            </a:extLst>
          </p:cNvPr>
          <p:cNvSpPr>
            <a:spLocks noGrp="1"/>
          </p:cNvSpPr>
          <p:nvPr>
            <p:ph type="title"/>
          </p:nvPr>
        </p:nvSpPr>
        <p:spPr>
          <a:xfrm>
            <a:off x="985562" y="868708"/>
            <a:ext cx="10515600" cy="774562"/>
          </a:xfrm>
        </p:spPr>
        <p:txBody>
          <a:bodyPr>
            <a:normAutofit/>
          </a:bodyPr>
          <a:lstStyle/>
          <a:p>
            <a:r>
              <a:rPr lang="en-US" sz="4400" dirty="0"/>
              <a:t>Limitations</a:t>
            </a:r>
            <a:endParaRPr lang="en-US" sz="5400" dirty="0"/>
          </a:p>
        </p:txBody>
      </p:sp>
      <p:sp>
        <p:nvSpPr>
          <p:cNvPr id="3" name="Text Placeholder 2">
            <a:extLst>
              <a:ext uri="{FF2B5EF4-FFF2-40B4-BE49-F238E27FC236}">
                <a16:creationId xmlns:a16="http://schemas.microsoft.com/office/drawing/2014/main" id="{80C68E0F-AF2A-4596-8D42-CACA88A89AC7}"/>
              </a:ext>
            </a:extLst>
          </p:cNvPr>
          <p:cNvSpPr>
            <a:spLocks noGrp="1"/>
          </p:cNvSpPr>
          <p:nvPr>
            <p:ph type="body" sz="half" idx="2"/>
          </p:nvPr>
        </p:nvSpPr>
        <p:spPr>
          <a:xfrm>
            <a:off x="838994" y="1102622"/>
            <a:ext cx="10514012" cy="4652755"/>
          </a:xfrm>
        </p:spPr>
        <p:txBody>
          <a:bodyPr>
            <a:normAutofit/>
          </a:bodyPr>
          <a:lstStyle/>
          <a:p>
            <a:pPr marL="457200" indent="-457200">
              <a:buFont typeface="Wingdings" panose="05000000000000000000" pitchFamily="2" charset="2"/>
              <a:buChar char="q"/>
            </a:pPr>
            <a:r>
              <a:rPr lang="en-US" sz="2800" dirty="0"/>
              <a:t>Steganography techniques can be used to hide data such as text, image, audio, video etc. within a cover image, video etc.</a:t>
            </a:r>
          </a:p>
          <a:p>
            <a:pPr marL="457200" indent="-457200">
              <a:buFont typeface="Wingdings" panose="05000000000000000000" pitchFamily="2" charset="2"/>
              <a:buChar char="q"/>
            </a:pPr>
            <a:r>
              <a:rPr lang="en-US" sz="2800" dirty="0"/>
              <a:t>While our project will provide a way to hide text data into a cover image file, it will be limited only to data of the mentioned types i.e., text data onto image data.</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endParaRPr lang="en-US" sz="2800" dirty="0"/>
          </a:p>
        </p:txBody>
      </p:sp>
    </p:spTree>
    <p:extLst>
      <p:ext uri="{BB962C8B-B14F-4D97-AF65-F5344CB8AC3E}">
        <p14:creationId xmlns:p14="http://schemas.microsoft.com/office/powerpoint/2010/main" val="3921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8FE84-DCA1-4AA6-9187-13AF8E32C5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7129" y="618689"/>
            <a:ext cx="3566368" cy="5885663"/>
          </a:xfrm>
          <a:prstGeom prst="rect">
            <a:avLst/>
          </a:prstGeom>
          <a:solidFill>
            <a:schemeClr val="tx1"/>
          </a:solidFill>
          <a:ln>
            <a:noFill/>
          </a:ln>
        </p:spPr>
      </p:pic>
      <p:sp>
        <p:nvSpPr>
          <p:cNvPr id="5" name="TextBox 4">
            <a:extLst>
              <a:ext uri="{FF2B5EF4-FFF2-40B4-BE49-F238E27FC236}">
                <a16:creationId xmlns:a16="http://schemas.microsoft.com/office/drawing/2014/main" id="{49AE8DCB-91D3-4D5F-94BE-2699D92BBED4}"/>
              </a:ext>
            </a:extLst>
          </p:cNvPr>
          <p:cNvSpPr txBox="1"/>
          <p:nvPr/>
        </p:nvSpPr>
        <p:spPr>
          <a:xfrm>
            <a:off x="516834" y="728869"/>
            <a:ext cx="4850295" cy="646331"/>
          </a:xfrm>
          <a:prstGeom prst="rect">
            <a:avLst/>
          </a:prstGeom>
          <a:noFill/>
        </p:spPr>
        <p:txBody>
          <a:bodyPr wrap="square" rtlCol="0">
            <a:spAutoFit/>
          </a:bodyPr>
          <a:lstStyle/>
          <a:p>
            <a:r>
              <a:rPr lang="en-US" sz="3600" dirty="0"/>
              <a:t>Use-Case Diagram:</a:t>
            </a:r>
          </a:p>
        </p:txBody>
      </p:sp>
    </p:spTree>
    <p:extLst>
      <p:ext uri="{BB962C8B-B14F-4D97-AF65-F5344CB8AC3E}">
        <p14:creationId xmlns:p14="http://schemas.microsoft.com/office/powerpoint/2010/main" val="140624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26A4-D2AE-4955-959A-AD3CC41B7430}"/>
              </a:ext>
            </a:extLst>
          </p:cNvPr>
          <p:cNvSpPr>
            <a:spLocks noGrp="1"/>
          </p:cNvSpPr>
          <p:nvPr>
            <p:ph type="title"/>
          </p:nvPr>
        </p:nvSpPr>
        <p:spPr>
          <a:xfrm>
            <a:off x="760275" y="497647"/>
            <a:ext cx="2870821" cy="973345"/>
          </a:xfrm>
        </p:spPr>
        <p:txBody>
          <a:bodyPr>
            <a:normAutofit/>
          </a:bodyPr>
          <a:lstStyle/>
          <a:p>
            <a:r>
              <a:rPr lang="en-US" sz="3600" dirty="0"/>
              <a:t>Level-0 DFD:</a:t>
            </a:r>
            <a:endParaRPr lang="en-US" sz="4000" dirty="0"/>
          </a:p>
        </p:txBody>
      </p:sp>
      <p:pic>
        <p:nvPicPr>
          <p:cNvPr id="4" name="Picture 3">
            <a:extLst>
              <a:ext uri="{FF2B5EF4-FFF2-40B4-BE49-F238E27FC236}">
                <a16:creationId xmlns:a16="http://schemas.microsoft.com/office/drawing/2014/main" id="{41611044-E3C0-47B2-92EF-67BF45E5E453}"/>
              </a:ext>
            </a:extLst>
          </p:cNvPr>
          <p:cNvPicPr/>
          <p:nvPr/>
        </p:nvPicPr>
        <p:blipFill rotWithShape="1">
          <a:blip r:embed="rId3">
            <a:extLst>
              <a:ext uri="{28A0092B-C50C-407E-A947-70E740481C1C}">
                <a14:useLocalDpi xmlns:a14="http://schemas.microsoft.com/office/drawing/2010/main" val="0"/>
              </a:ext>
            </a:extLst>
          </a:blip>
          <a:srcRect l="10832" t="22380" r="11361" b="26393"/>
          <a:stretch/>
        </p:blipFill>
        <p:spPr bwMode="auto">
          <a:xfrm>
            <a:off x="1550505" y="2093845"/>
            <a:ext cx="9197008" cy="31010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320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9117-839F-418E-99BD-4ECDC6EDB241}"/>
              </a:ext>
            </a:extLst>
          </p:cNvPr>
          <p:cNvSpPr>
            <a:spLocks noGrp="1"/>
          </p:cNvSpPr>
          <p:nvPr>
            <p:ph type="title"/>
          </p:nvPr>
        </p:nvSpPr>
        <p:spPr>
          <a:xfrm>
            <a:off x="177178" y="-114921"/>
            <a:ext cx="3957499" cy="1410666"/>
          </a:xfrm>
        </p:spPr>
        <p:txBody>
          <a:bodyPr>
            <a:normAutofit/>
          </a:bodyPr>
          <a:lstStyle/>
          <a:p>
            <a:r>
              <a:rPr lang="en-US" sz="3600" dirty="0"/>
              <a:t>Level – 1 DFD:</a:t>
            </a:r>
          </a:p>
        </p:txBody>
      </p:sp>
      <p:pic>
        <p:nvPicPr>
          <p:cNvPr id="4" name="Picture 3">
            <a:extLst>
              <a:ext uri="{FF2B5EF4-FFF2-40B4-BE49-F238E27FC236}">
                <a16:creationId xmlns:a16="http://schemas.microsoft.com/office/drawing/2014/main" id="{FD211AFD-8680-4382-BB51-253AA8C04B9E}"/>
              </a:ext>
            </a:extLst>
          </p:cNvPr>
          <p:cNvPicPr/>
          <p:nvPr/>
        </p:nvPicPr>
        <p:blipFill rotWithShape="1">
          <a:blip r:embed="rId3">
            <a:extLst>
              <a:ext uri="{28A0092B-C50C-407E-A947-70E740481C1C}">
                <a14:useLocalDpi xmlns:a14="http://schemas.microsoft.com/office/drawing/2010/main" val="0"/>
              </a:ext>
            </a:extLst>
          </a:blip>
          <a:srcRect l="9835" t="8950" r="3665" b="10200"/>
          <a:stretch/>
        </p:blipFill>
        <p:spPr bwMode="auto">
          <a:xfrm>
            <a:off x="1513398" y="1091020"/>
            <a:ext cx="8677524" cy="5429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336392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352</TotalTime>
  <Words>1887</Words>
  <Application>Microsoft Office PowerPoint</Application>
  <PresentationFormat>Widescreen</PresentationFormat>
  <Paragraphs>124</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Depth</vt:lpstr>
      <vt:lpstr>Image Steganography using  LSB Technique</vt:lpstr>
      <vt:lpstr>Introduction To Image Steganography</vt:lpstr>
      <vt:lpstr>Problem Statement</vt:lpstr>
      <vt:lpstr>Objectives</vt:lpstr>
      <vt:lpstr>Scope</vt:lpstr>
      <vt:lpstr>Limitations</vt:lpstr>
      <vt:lpstr>PowerPoint Presentation</vt:lpstr>
      <vt:lpstr>Level-0 DFD:</vt:lpstr>
      <vt:lpstr>Level – 1 DFD:</vt:lpstr>
      <vt:lpstr>System Architecture:</vt:lpstr>
      <vt:lpstr>Class Diagram:</vt:lpstr>
      <vt:lpstr>Activity Diagram:</vt:lpstr>
      <vt:lpstr>Least Significant Bit(LSB) Replacement Algorithm</vt:lpstr>
      <vt:lpstr>Message Embedding Procedure:</vt:lpstr>
      <vt:lpstr>Message Extraction  Algorithm</vt:lpstr>
      <vt:lpstr>Software Tools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Khadka</dc:creator>
  <cp:lastModifiedBy>Supriya Amatya</cp:lastModifiedBy>
  <cp:revision>25</cp:revision>
  <dcterms:created xsi:type="dcterms:W3CDTF">2019-06-26T12:41:04Z</dcterms:created>
  <dcterms:modified xsi:type="dcterms:W3CDTF">2019-06-26T18:50:18Z</dcterms:modified>
</cp:coreProperties>
</file>