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1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93" r:id="rId6"/>
    <p:sldId id="264" r:id="rId7"/>
    <p:sldId id="301" r:id="rId8"/>
    <p:sldId id="299" r:id="rId9"/>
    <p:sldId id="297" r:id="rId10"/>
    <p:sldId id="266" r:id="rId11"/>
    <p:sldId id="294" r:id="rId12"/>
    <p:sldId id="300" r:id="rId13"/>
    <p:sldId id="295" r:id="rId14"/>
    <p:sldId id="298" r:id="rId15"/>
    <p:sldId id="290" r:id="rId16"/>
  </p:sldIdLst>
  <p:sldSz cx="9144000" cy="5143500" type="screen16x9"/>
  <p:notesSz cx="6858000" cy="9144000"/>
  <p:embeddedFontLst>
    <p:embeddedFont>
      <p:font typeface="Alexandria Medium" panose="020B0604020202020204" charset="-78"/>
      <p:regular r:id="rId18"/>
      <p:bold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CD8168-B767-4DFC-A502-8157789390F1}">
  <a:tblStyle styleId="{E5CD8168-B767-4DFC-A502-815778939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46E743-F173-4C44-9426-168848D65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1930" y="52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56" y="92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269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1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8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21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5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4741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5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9991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3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00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97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151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Thank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5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76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90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280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702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8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38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4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46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30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12B3-33C8-45B2-A544-BDD0B03646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F073A18-5C02-4C85-B863-EFDCBE71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dsquared.com/industries/healthcare/healthcare-chatbot/" TargetMode="External"/><Relationship Id="rId2" Type="http://schemas.openxmlformats.org/officeDocument/2006/relationships/hyperlink" Target="https://medicalfuturist.com/top-10-health-chatbots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irjet.net/archives/V9/i2/IRJET-V9I2193.pdf" TargetMode="External"/><Relationship Id="rId5" Type="http://schemas.openxmlformats.org/officeDocument/2006/relationships/hyperlink" Target="https://yellow.ai/blog/healthcare-chatbot/" TargetMode="External"/><Relationship Id="rId4" Type="http://schemas.openxmlformats.org/officeDocument/2006/relationships/hyperlink" Target="https://www.ibm.com/products/watsonx-assistant/healthcar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36">
            <a:extLst>
              <a:ext uri="{FF2B5EF4-FFF2-40B4-BE49-F238E27FC236}">
                <a16:creationId xmlns:a16="http://schemas.microsoft.com/office/drawing/2014/main" id="{2226CB8E-2FF3-9B3B-7AF1-69599F103E1F}"/>
              </a:ext>
            </a:extLst>
          </p:cNvPr>
          <p:cNvSpPr txBox="1">
            <a:spLocks/>
          </p:cNvSpPr>
          <p:nvPr/>
        </p:nvSpPr>
        <p:spPr>
          <a:xfrm>
            <a:off x="1665563" y="446907"/>
            <a:ext cx="7064100" cy="80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Helvetica" pitchFamily="2" charset="0"/>
                <a:cs typeface="Alexandria" panose="020B0604020202020204" charset="-78"/>
              </a:rPr>
              <a:t>DHOLE PATIL COLLEGE OF ENGINEERING,PUNE</a:t>
            </a:r>
          </a:p>
          <a:p>
            <a:r>
              <a:rPr lang="en-US" sz="2000" b="1" dirty="0">
                <a:latin typeface="Helvetica" pitchFamily="2" charset="0"/>
                <a:cs typeface="Alexandria" panose="020B0604020202020204" charset="-78"/>
              </a:rPr>
              <a:t>DEPARTMENT OF COMPUTER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EA975-1D7E-CC7A-1DB2-89FF0C22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8" y="176474"/>
            <a:ext cx="1110510" cy="951338"/>
          </a:xfrm>
          <a:prstGeom prst="rect">
            <a:avLst/>
          </a:prstGeom>
        </p:spPr>
      </p:pic>
      <p:sp>
        <p:nvSpPr>
          <p:cNvPr id="9" name="Google Shape;249;p36">
            <a:extLst>
              <a:ext uri="{FF2B5EF4-FFF2-40B4-BE49-F238E27FC236}">
                <a16:creationId xmlns:a16="http://schemas.microsoft.com/office/drawing/2014/main" id="{48235325-F757-7877-984D-3BC0557B9964}"/>
              </a:ext>
            </a:extLst>
          </p:cNvPr>
          <p:cNvSpPr txBox="1">
            <a:spLocks/>
          </p:cNvSpPr>
          <p:nvPr/>
        </p:nvSpPr>
        <p:spPr>
          <a:xfrm>
            <a:off x="1039950" y="1769583"/>
            <a:ext cx="7064100" cy="80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spc="-150" dirty="0">
                <a:latin typeface="Helvetica" pitchFamily="2" charset="0"/>
                <a:cs typeface="Alexandria" panose="020B0604020202020204" charset="-78"/>
              </a:rPr>
              <a:t>Presentation On</a:t>
            </a:r>
          </a:p>
        </p:txBody>
      </p:sp>
      <p:sp>
        <p:nvSpPr>
          <p:cNvPr id="10" name="Google Shape;249;p36">
            <a:extLst>
              <a:ext uri="{FF2B5EF4-FFF2-40B4-BE49-F238E27FC236}">
                <a16:creationId xmlns:a16="http://schemas.microsoft.com/office/drawing/2014/main" id="{B9E0D8C4-70E6-892C-0792-7B9BA59968E9}"/>
              </a:ext>
            </a:extLst>
          </p:cNvPr>
          <p:cNvSpPr txBox="1">
            <a:spLocks/>
          </p:cNvSpPr>
          <p:nvPr/>
        </p:nvSpPr>
        <p:spPr>
          <a:xfrm>
            <a:off x="414337" y="2220582"/>
            <a:ext cx="8315325" cy="80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Helvetica" pitchFamily="2" charset="0"/>
                <a:cs typeface="Alexandria" panose="020B0604020202020204" charset="-78"/>
              </a:rPr>
              <a:t>HealthCare </a:t>
            </a:r>
            <a:r>
              <a:rPr lang="en-US" sz="2400" dirty="0" err="1">
                <a:latin typeface="Helvetica" pitchFamily="2" charset="0"/>
                <a:cs typeface="Alexandria" panose="020B0604020202020204" charset="-78"/>
              </a:rPr>
              <a:t>Chatbot</a:t>
            </a:r>
            <a:endParaRPr lang="en-US" sz="2400" dirty="0">
              <a:latin typeface="Helvetica" pitchFamily="2" charset="0"/>
              <a:cs typeface="Alexandria" panose="020B0604020202020204" charset="-78"/>
            </a:endParaRPr>
          </a:p>
        </p:txBody>
      </p:sp>
      <p:sp>
        <p:nvSpPr>
          <p:cNvPr id="11" name="Google Shape;249;p36">
            <a:extLst>
              <a:ext uri="{FF2B5EF4-FFF2-40B4-BE49-F238E27FC236}">
                <a16:creationId xmlns:a16="http://schemas.microsoft.com/office/drawing/2014/main" id="{86D945EB-143D-8DF4-D54E-BC5BA4AF4AF1}"/>
              </a:ext>
            </a:extLst>
          </p:cNvPr>
          <p:cNvSpPr txBox="1">
            <a:spLocks/>
          </p:cNvSpPr>
          <p:nvPr/>
        </p:nvSpPr>
        <p:spPr>
          <a:xfrm>
            <a:off x="510980" y="3046788"/>
            <a:ext cx="1900238" cy="4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Helvetica" pitchFamily="2" charset="0"/>
                <a:cs typeface="Alexandria" panose="020B0604020202020204" charset="-78"/>
              </a:rPr>
              <a:t>Presented By – </a:t>
            </a:r>
          </a:p>
        </p:txBody>
      </p:sp>
      <p:sp>
        <p:nvSpPr>
          <p:cNvPr id="12" name="Google Shape;249;p36">
            <a:extLst>
              <a:ext uri="{FF2B5EF4-FFF2-40B4-BE49-F238E27FC236}">
                <a16:creationId xmlns:a16="http://schemas.microsoft.com/office/drawing/2014/main" id="{1F9F8E07-2B08-114B-4D49-47A82B42A03A}"/>
              </a:ext>
            </a:extLst>
          </p:cNvPr>
          <p:cNvSpPr txBox="1">
            <a:spLocks/>
          </p:cNvSpPr>
          <p:nvPr/>
        </p:nvSpPr>
        <p:spPr>
          <a:xfrm>
            <a:off x="827489" y="3397462"/>
            <a:ext cx="1900238" cy="119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Supriya</a:t>
            </a:r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 </a:t>
            </a:r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Bankar</a:t>
            </a:r>
            <a:endParaRPr lang="en-US" sz="1600" dirty="0">
              <a:latin typeface="Helvetica" pitchFamily="2" charset="0"/>
              <a:cs typeface="Alexandria" panose="020B0604020202020204" charset="-78"/>
            </a:endParaRPr>
          </a:p>
          <a:p>
            <a:pPr algn="l"/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Shivani</a:t>
            </a:r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 </a:t>
            </a:r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Deshmukh</a:t>
            </a:r>
            <a:endParaRPr lang="en-US" sz="1600" dirty="0">
              <a:latin typeface="Helvetica" pitchFamily="2" charset="0"/>
              <a:cs typeface="Alexandria" panose="020B0604020202020204" charset="-78"/>
            </a:endParaRPr>
          </a:p>
          <a:p>
            <a:pPr algn="l"/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Kishor</a:t>
            </a:r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 </a:t>
            </a:r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Gadhave</a:t>
            </a:r>
            <a:endParaRPr lang="en-US" sz="1600" dirty="0">
              <a:latin typeface="Helvetica" pitchFamily="2" charset="0"/>
              <a:cs typeface="Alexandria" panose="020B0604020202020204" charset="-78"/>
            </a:endParaRPr>
          </a:p>
          <a:p>
            <a:pPr algn="l"/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Nilesh</a:t>
            </a:r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 </a:t>
            </a:r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Jadhav</a:t>
            </a:r>
            <a:endParaRPr lang="en-US" sz="1600" dirty="0">
              <a:latin typeface="Helvetica" pitchFamily="2" charset="0"/>
              <a:cs typeface="Alexandria" panose="020B0604020202020204" charset="-78"/>
            </a:endParaRPr>
          </a:p>
        </p:txBody>
      </p:sp>
      <p:sp>
        <p:nvSpPr>
          <p:cNvPr id="13" name="Google Shape;249;p36">
            <a:extLst>
              <a:ext uri="{FF2B5EF4-FFF2-40B4-BE49-F238E27FC236}">
                <a16:creationId xmlns:a16="http://schemas.microsoft.com/office/drawing/2014/main" id="{1DC77D29-07EC-58C0-4769-F8631882C6E4}"/>
              </a:ext>
            </a:extLst>
          </p:cNvPr>
          <p:cNvSpPr txBox="1">
            <a:spLocks/>
          </p:cNvSpPr>
          <p:nvPr/>
        </p:nvSpPr>
        <p:spPr>
          <a:xfrm>
            <a:off x="4786314" y="3543258"/>
            <a:ext cx="1900238" cy="4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Helvetica" pitchFamily="2" charset="0"/>
                <a:cs typeface="Alexandria" panose="020B0604020202020204" charset="-78"/>
              </a:rPr>
              <a:t>Guided By -</a:t>
            </a:r>
          </a:p>
        </p:txBody>
      </p:sp>
      <p:sp>
        <p:nvSpPr>
          <p:cNvPr id="14" name="Google Shape;249;p36">
            <a:extLst>
              <a:ext uri="{FF2B5EF4-FFF2-40B4-BE49-F238E27FC236}">
                <a16:creationId xmlns:a16="http://schemas.microsoft.com/office/drawing/2014/main" id="{54C9BBB1-AE97-6DAC-A817-6A665878D8ED}"/>
              </a:ext>
            </a:extLst>
          </p:cNvPr>
          <p:cNvSpPr txBox="1">
            <a:spLocks/>
          </p:cNvSpPr>
          <p:nvPr/>
        </p:nvSpPr>
        <p:spPr>
          <a:xfrm>
            <a:off x="6322219" y="3587063"/>
            <a:ext cx="2464592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Prof. </a:t>
            </a:r>
            <a:r>
              <a:rPr lang="en-US" sz="1600" dirty="0" err="1">
                <a:latin typeface="Helvetica" pitchFamily="2" charset="0"/>
                <a:cs typeface="Alexandria" panose="020B0604020202020204" charset="-78"/>
              </a:rPr>
              <a:t>Vikas</a:t>
            </a:r>
            <a:r>
              <a:rPr lang="en-US" sz="1600" dirty="0">
                <a:latin typeface="Helvetica" pitchFamily="2" charset="0"/>
                <a:cs typeface="Alexandria" panose="020B0604020202020204" charset="-78"/>
              </a:rPr>
              <a:t> More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715100" y="1225219"/>
            <a:ext cx="6772820" cy="34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24/7 Accessibility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itchFamily="34" charset="0"/>
              </a:rPr>
              <a:t>provide round-clock </a:t>
            </a:r>
            <a:r>
              <a:rPr lang="en-US" sz="1400" dirty="0" err="1">
                <a:solidFill>
                  <a:schemeClr val="tx1"/>
                </a:solidFill>
                <a:latin typeface="Helvetica" panose="020B0604020202020204" pitchFamily="34" charset="0"/>
                <a:cs typeface="Helvetica" pitchFamily="34" charset="0"/>
              </a:rPr>
              <a:t>accsess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Cost-effective </a:t>
            </a:r>
            <a:r>
              <a:rPr lang="en-US" sz="1400" b="1" dirty="0" err="1">
                <a:latin typeface="Helvetica" panose="020B0604020202020204" pitchFamily="34" charset="0"/>
                <a:cs typeface="Helvetica" pitchFamily="34" charset="0"/>
              </a:rPr>
              <a:t>Healthcare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:By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automating routine tasks and providing self-service options,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help streamline healthcare delivery processes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Helvetica" pitchFamily="34" charset="0"/>
                <a:cs typeface="Helvetica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Scalability and </a:t>
            </a:r>
            <a:r>
              <a:rPr lang="en-US" sz="1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Accessibility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:Chatbots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can scale to accommodate a large number of users simultaneously.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Continual Learning and Improvement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can leverage machine learning algorithms to continuously learn from user interactions and refine their responses over time.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Prompt Responses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offer immediate responses to user queries, reducing wait times for information and assistance.</a:t>
            </a: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350520"/>
            <a:ext cx="5236120" cy="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Helvetica" pitchFamily="2" charset="0"/>
              </a:rPr>
              <a:t>Advantages</a:t>
            </a:r>
            <a:endParaRPr sz="2800" b="1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subTitle" idx="1"/>
          </p:nvPr>
        </p:nvSpPr>
        <p:spPr>
          <a:xfrm>
            <a:off x="643980" y="1105803"/>
            <a:ext cx="6803300" cy="3687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Lack of Human Interaction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: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lack the empathy, emotional intelligence, and nuanced understanding that human healthcare providers offer.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Risk of Misdiagnosis</a:t>
            </a:r>
            <a:r>
              <a:rPr lang="en-US" sz="1400" dirty="0">
                <a:latin typeface="Helvetica" pitchFamily="34" charset="0"/>
                <a:cs typeface="Helvetica" pitchFamily="34" charset="0"/>
              </a:rPr>
              <a:t>: In cases where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provide medical advice or diagnoses, there is a risk of misdiagnosis or overlooking critical symptoms.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Technical Limitations and Errors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are susceptible to technical failures, bugs, and errors that can disrupt user interactions and compromise the user experience. 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Training and Maintenance Costs</a:t>
            </a:r>
            <a:r>
              <a:rPr lang="en-US" sz="1400" dirty="0">
                <a:latin typeface="Helvetica" pitchFamily="34" charset="0"/>
                <a:cs typeface="Helvetica" pitchFamily="34" charset="0"/>
              </a:rPr>
              <a:t>: Developing and maintaining sophisticated healthcare </a:t>
            </a:r>
            <a:r>
              <a:rPr lang="en-US" sz="1400" dirty="0" err="1">
                <a:latin typeface="Helvetica" panose="020B0604020202020204" pitchFamily="34" charset="0"/>
                <a:cs typeface="Helvetica" pitchFamily="34" charset="0"/>
              </a:rPr>
              <a:t>chatbots</a:t>
            </a:r>
            <a:r>
              <a:rPr lang="en-US" sz="1400" dirty="0">
                <a:latin typeface="Helvetica" panose="020B0604020202020204" pitchFamily="34" charset="0"/>
                <a:cs typeface="Helvetica" pitchFamily="34" charset="0"/>
              </a:rPr>
              <a:t> require significant investments in technology infrastructure, software development, and ongoing support. </a:t>
            </a:r>
            <a:endParaRPr lang="en-US" sz="1400" b="0" i="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itchFamily="34" charset="0"/>
            </a:endParaRPr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350520"/>
            <a:ext cx="5236120" cy="8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Helvetica" pitchFamily="2" charset="0"/>
              </a:rPr>
              <a:t>Disadvantages</a:t>
            </a:r>
            <a:endParaRPr sz="28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81" y="221300"/>
            <a:ext cx="5925300" cy="12504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37" y="1322391"/>
            <a:ext cx="6761220" cy="3209561"/>
          </a:xfrm>
        </p:spPr>
        <p:txBody>
          <a:bodyPr/>
          <a:lstStyle/>
          <a:p>
            <a:pPr marL="438150" indent="-285750">
              <a:buFont typeface="Arial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This application can be used in hospitals, in cities.</a:t>
            </a:r>
          </a:p>
          <a:p>
            <a:pPr marL="438150" indent="-285750">
              <a:buFont typeface="Arial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  <a:p>
            <a:pPr marL="438150" indent="-285750">
              <a:buFont typeface="Arial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This application can also be used for medical consults for detecting the stress on a social interaction of social network.</a:t>
            </a:r>
          </a:p>
          <a:p>
            <a:pPr marL="438150" indent="-285750">
              <a:buFont typeface="Arial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  <a:p>
            <a:pPr marL="438150" indent="-285750">
              <a:buFont typeface="Arial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This application could be used by peoples with disabilities.</a:t>
            </a:r>
          </a:p>
          <a:p>
            <a:pPr marL="438150" indent="-285750">
              <a:buFont typeface="Arial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  <a:p>
            <a:pPr marL="438150" indent="-285750">
              <a:buFont typeface="Arial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This application can also be used for</a:t>
            </a:r>
            <a:r>
              <a:rPr lang="en-US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the exploration of the development, implementation, and potential impact of the healthcare chatbot. </a:t>
            </a:r>
            <a:endParaRPr lang="en-US" dirty="0">
              <a:latin typeface="Helvetica" panose="020B0604020202020204" pitchFamily="34" charset="0"/>
              <a:cs typeface="Helvetica" pitchFamily="34" charset="0"/>
            </a:endParaRPr>
          </a:p>
          <a:p>
            <a:pPr marL="438150" indent="-285750">
              <a:buFont typeface="Arial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384981"/>
            <a:ext cx="5925300" cy="7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Helvetica" pitchFamily="2" charset="0"/>
              </a:rPr>
              <a:t>Conclusion</a:t>
            </a:r>
            <a:endParaRPr sz="2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20000" y="1171331"/>
            <a:ext cx="7032080" cy="3443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500" b="1" i="1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Helvetica" pitchFamily="34" charset="0"/>
                <a:cs typeface="Helvetica" pitchFamily="34" charset="0"/>
              </a:rPr>
              <a:t>It is concluded that , the usage of Chatbot is user friendly and can be used be any person who knows how to type in their own language in their own device.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Helvetica" pitchFamily="34" charset="0"/>
                <a:cs typeface="Helvetica" pitchFamily="34" charset="0"/>
              </a:rPr>
              <a:t>A medical chatbot provides personalized diagnoses based on symptom.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The system's accuracy and robustness highlight its potential for use in real-world healthcare settings.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Future work may involve enhancing the </a:t>
            </a:r>
            <a:r>
              <a:rPr lang="en-US" sz="1500" dirty="0" err="1">
                <a:latin typeface="Helvetica" pitchFamily="34" charset="0"/>
                <a:cs typeface="Helvetica" pitchFamily="34" charset="0"/>
              </a:rPr>
              <a:t>chatbot's</a:t>
            </a:r>
            <a:r>
              <a:rPr lang="en-US" sz="1500" dirty="0">
                <a:latin typeface="Helvetica" pitchFamily="34" charset="0"/>
                <a:cs typeface="Helvetica" pitchFamily="34" charset="0"/>
              </a:rPr>
              <a:t> capabilities, integrating additional features, and expanding the dataset.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3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608" y="654097"/>
            <a:ext cx="72351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34" charset="0"/>
                <a:cs typeface="Helvetica" pitchFamily="34" charset="0"/>
              </a:rPr>
              <a:t>References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1500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u="sng" dirty="0">
                <a:latin typeface="Helvetica" pitchFamily="34" charset="0"/>
                <a:cs typeface="Helvetica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https://medicalfuturist.com/top-10-health-chatbots/</a:t>
            </a:r>
            <a:endParaRPr lang="en-US" sz="1400" u="sng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1400" u="sng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u="sng" dirty="0">
                <a:latin typeface="Helvetica" pitchFamily="34" charset="0"/>
                <a:cs typeface="Helvetica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https://www.leadsquared.com/industries/healthcare/healthcare-chatbot/</a:t>
            </a:r>
            <a:endParaRPr lang="en-US" sz="1400" u="sng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u="sng" dirty="0">
                <a:latin typeface="Helvetica" pitchFamily="34" charset="0"/>
                <a:cs typeface="Helvetica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https://www.ibm.com/products/watsonx-assistant/healthcare</a:t>
            </a:r>
            <a:endParaRPr lang="en-US" sz="1400" u="sng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u="sng" dirty="0">
                <a:latin typeface="Helvetica" pitchFamily="34" charset="0"/>
                <a:cs typeface="Helvetica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https://yellow.ai/blog/healthcare-chatbot/</a:t>
            </a:r>
            <a:endParaRPr lang="en-US" sz="1400" u="sng" dirty="0">
              <a:latin typeface="Helvetica" pitchFamily="34" charset="0"/>
              <a:cs typeface="Helvetic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u="sng" dirty="0">
                <a:latin typeface="Helvetica" pitchFamily="34" charset="0"/>
                <a:cs typeface="Helvetica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https://www.irjet.net/archives/V9/i2/IRJET-V9I2193</a:t>
            </a: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r>
              <a:rPr lang="en-US" sz="1400" dirty="0">
                <a:latin typeface="Helvetica" pitchFamily="34" charset="0"/>
                <a:cs typeface="Helvetica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0451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>
            <a:spLocks noGrp="1"/>
          </p:cNvSpPr>
          <p:nvPr>
            <p:ph type="ctrTitle" idx="4294967295"/>
          </p:nvPr>
        </p:nvSpPr>
        <p:spPr>
          <a:xfrm>
            <a:off x="1503680" y="1875473"/>
            <a:ext cx="5089525" cy="10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spc="-150" dirty="0">
                <a:solidFill>
                  <a:schemeClr val="tx1"/>
                </a:solidFill>
                <a:latin typeface="Helvetica" pitchFamily="2" charset="0"/>
              </a:rPr>
              <a:t>ThankYou</a:t>
            </a:r>
            <a:endParaRPr sz="5400" b="1" spc="-15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521541" y="244415"/>
            <a:ext cx="7713900" cy="656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Helvetica" pitchFamily="2" charset="0"/>
              </a:rPr>
              <a:t>Table of contents</a:t>
            </a:r>
            <a:endParaRPr sz="2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4" name="Google Shape;243;p40">
            <a:extLst>
              <a:ext uri="{FF2B5EF4-FFF2-40B4-BE49-F238E27FC236}">
                <a16:creationId xmlns:a16="http://schemas.microsoft.com/office/drawing/2014/main" id="{2DEBB4CF-3CE6-11EE-6A3B-252C2F3AF5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3697" y="901052"/>
            <a:ext cx="5335557" cy="393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Introduction</a:t>
            </a:r>
          </a:p>
          <a:p>
            <a:pPr marL="0" lvl="0" indent="0" algn="just" rtl="0">
              <a:lnSpc>
                <a:spcPct val="8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Literature Survey</a:t>
            </a: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Problem Statement</a:t>
            </a: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Scope</a:t>
            </a: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System Architecture</a:t>
            </a:r>
          </a:p>
          <a:p>
            <a:pPr marL="0" lvl="0" indent="0" algn="just" rtl="0">
              <a:lnSpc>
                <a:spcPct val="8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Usecase</a:t>
            </a: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 Diagram</a:t>
            </a:r>
          </a:p>
          <a:p>
            <a:pPr marL="285750" lvl="0" indent="-285750" algn="just" rtl="0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285750" lvl="0" indent="-285750" algn="just" rtl="0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Features</a:t>
            </a:r>
          </a:p>
          <a:p>
            <a:pPr marL="0" lvl="0" indent="0" algn="just" rtl="0">
              <a:lnSpc>
                <a:spcPct val="8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Advantages &amp; Disadvantages</a:t>
            </a: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Applications</a:t>
            </a:r>
          </a:p>
          <a:p>
            <a:pPr marL="0" lvl="0" indent="0" algn="just" rtl="0">
              <a:lnSpc>
                <a:spcPct val="8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Conclusion</a:t>
            </a:r>
          </a:p>
          <a:p>
            <a:pPr marL="0" lvl="0" indent="0" algn="just" rtl="0">
              <a:lnSpc>
                <a:spcPct val="8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References</a:t>
            </a:r>
          </a:p>
          <a:p>
            <a:pPr marL="0" lvl="0" indent="-285750" algn="just" rtl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384981"/>
            <a:ext cx="5925300" cy="7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  <a:endParaRPr sz="2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779473" y="1104424"/>
            <a:ext cx="5460543" cy="34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In this presentation, we propose a chatbot  system capable of diagnosing  diseases 	based on symptoms reported by users . </a:t>
            </a:r>
          </a:p>
          <a:p>
            <a:pPr marL="0" lvl="0" indent="0" algn="just"/>
            <a:endParaRPr lang="en-US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0" algn="just"/>
            <a:r>
              <a:rPr lang="en-US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Issues such as geographical constraints, long wait times for appointments, and limited healthcare resources often prevent individuals from receiving timely medical advice and assistance. 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just"/>
            <a:endParaRPr lang="en-US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indent="0" algn="just"/>
            <a:r>
              <a:rPr lang="en-US" dirty="0">
                <a:solidFill>
                  <a:schemeClr val="tx1"/>
                </a:solidFill>
                <a:latin typeface="Helvetica" pitchFamily="2" charset="0"/>
                <a:cs typeface="Alexandria" panose="020B0604020202020204" charset="-78"/>
              </a:rPr>
              <a:t>The system utilizes machine learning algorithms to analyze symptoms and provide accurate diagnoses and recommendations.</a:t>
            </a:r>
          </a:p>
          <a:p>
            <a:pPr marL="0" lvl="0" indent="0" algn="just"/>
            <a:endParaRPr lang="en-US" dirty="0">
              <a:solidFill>
                <a:schemeClr val="tx1"/>
              </a:solidFill>
              <a:latin typeface="Helvetica" pitchFamily="2" charset="0"/>
              <a:cs typeface="Alexandria" panose="020B0604020202020204" charset="-78"/>
            </a:endParaRPr>
          </a:p>
          <a:p>
            <a:pPr marL="0" lvl="0" indent="0" algn="just"/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</a:t>
            </a:r>
            <a:r>
              <a:rPr lang="en-US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he healthcare chatbot project seeks to harness the power of ML-driven conversational interfaces to provide accessible, personalized, and timely healthcare support.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3;p40">
            <a:extLst>
              <a:ext uri="{FF2B5EF4-FFF2-40B4-BE49-F238E27FC236}">
                <a16:creationId xmlns:a16="http://schemas.microsoft.com/office/drawing/2014/main" id="{BEE6275E-80C8-AF18-B8A5-3FECF5AF02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9278" y="940872"/>
            <a:ext cx="6126022" cy="34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500" dirty="0">
                <a:latin typeface="Helvetica" pitchFamily="34" charset="0"/>
                <a:cs typeface="Helvetica" pitchFamily="34" charset="0"/>
              </a:rPr>
              <a:t> </a:t>
            </a:r>
            <a:br>
              <a:rPr lang="en-US" sz="1500" dirty="0">
                <a:latin typeface="Helvetica" pitchFamily="34" charset="0"/>
                <a:cs typeface="Helvetica" pitchFamily="34" charset="0"/>
              </a:rPr>
            </a:br>
            <a:endParaRPr lang="en-US" sz="1500" b="0" i="0" dirty="0">
              <a:solidFill>
                <a:schemeClr val="tx1"/>
              </a:solidFill>
              <a:effectLst/>
              <a:latin typeface="Helvetica" pitchFamily="34" charset="0"/>
              <a:cs typeface="Helvetica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Helvetica" pitchFamily="2" charset="0"/>
              </a:rPr>
              <a:t>People living  in remote  places  or rural areas have limited access to healthcare facilities.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Helvetica" pitchFamily="2" charset="0"/>
              </a:rPr>
              <a:t>It is difficult to have access to hospital and doctors personally on regular basis.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Helvetica" pitchFamily="2" charset="0"/>
              </a:rPr>
              <a:t>It is  time  consuming and costly to approach hospitals for normal consultancy.</a:t>
            </a: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tx1"/>
              </a:solidFill>
              <a:latin typeface="Helvetic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tx1"/>
              </a:solidFill>
              <a:latin typeface="Helvetic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500" b="0" i="0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Google Shape;242;p40">
            <a:extLst>
              <a:ext uri="{FF2B5EF4-FFF2-40B4-BE49-F238E27FC236}">
                <a16:creationId xmlns:a16="http://schemas.microsoft.com/office/drawing/2014/main" id="{CDA4468D-9657-C91A-E68D-321B8B6BC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4981"/>
            <a:ext cx="5925300" cy="7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Helvetica" pitchFamily="2" charset="0"/>
              </a:rPr>
              <a:t>Problem Statement</a:t>
            </a:r>
            <a:br>
              <a:rPr lang="en-US" sz="4000" b="1" dirty="0">
                <a:latin typeface="Helvetica" pitchFamily="2" charset="0"/>
              </a:rPr>
            </a:br>
            <a:endParaRPr sz="4000" b="1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2;p40">
            <a:extLst>
              <a:ext uri="{FF2B5EF4-FFF2-40B4-BE49-F238E27FC236}">
                <a16:creationId xmlns:a16="http://schemas.microsoft.com/office/drawing/2014/main" id="{0065E43F-75C0-42F7-852D-343039664C29}"/>
              </a:ext>
            </a:extLst>
          </p:cNvPr>
          <p:cNvSpPr txBox="1">
            <a:spLocks/>
          </p:cNvSpPr>
          <p:nvPr/>
        </p:nvSpPr>
        <p:spPr>
          <a:xfrm>
            <a:off x="720000" y="316401"/>
            <a:ext cx="5925300" cy="7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Helvetica" pitchFamily="2" charset="0"/>
              </a:rPr>
              <a:t>Literature Survey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601E1C-6E52-5227-625A-589404665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10757"/>
              </p:ext>
            </p:extLst>
          </p:nvPr>
        </p:nvGraphicFramePr>
        <p:xfrm>
          <a:off x="479720" y="985539"/>
          <a:ext cx="7692481" cy="3874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5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01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Sr.no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e of Paper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 of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paper Published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633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200" dirty="0"/>
                        <a:t>1.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Using</a:t>
                      </a:r>
                      <a:r>
                        <a:rPr lang="en-US" sz="1200" baseline="0" dirty="0"/>
                        <a:t> machine learning </a:t>
                      </a:r>
                      <a:r>
                        <a:rPr lang="en-US" sz="1200" dirty="0"/>
                        <a:t>for Electronic Health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Lekha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Athota</a:t>
                      </a:r>
                      <a:r>
                        <a:rPr lang="en-US" sz="1200" dirty="0"/>
                        <a:t> Student, Bachelor of Science Information Technology Amity University, Dubai, UAE lekhaA@amitydubai.ae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</a:t>
                      </a:r>
                      <a:r>
                        <a:rPr lang="en-US" sz="1200" dirty="0" err="1"/>
                        <a:t>chatbot</a:t>
                      </a:r>
                      <a:r>
                        <a:rPr lang="en-US" sz="1200" dirty="0"/>
                        <a:t> aims to make a conversation between human </a:t>
                      </a:r>
                    </a:p>
                    <a:p>
                      <a:r>
                        <a:rPr lang="en-US" sz="1200" dirty="0"/>
                        <a:t>and machine. Here the system stores the knowledge database </a:t>
                      </a:r>
                    </a:p>
                    <a:p>
                      <a:r>
                        <a:rPr lang="en-US" sz="1200" dirty="0"/>
                        <a:t>to identify the sentence and making a decision to answer the </a:t>
                      </a:r>
                    </a:p>
                    <a:p>
                      <a:r>
                        <a:rPr lang="en-US" sz="1200" dirty="0"/>
                        <a:t>question.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237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</a:t>
                      </a:r>
                      <a:r>
                        <a:rPr lang="en-US" sz="1200" baseline="0" dirty="0"/>
                        <a:t>Care </a:t>
                      </a:r>
                      <a:r>
                        <a:rPr lang="en-US" sz="1200" baseline="0" dirty="0" err="1"/>
                        <a:t>chatbot</a:t>
                      </a:r>
                      <a:r>
                        <a:rPr lang="en-US" sz="1200" baseline="0" dirty="0"/>
                        <a:t> using machine learning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Prof. </a:t>
                      </a:r>
                      <a:r>
                        <a:rPr lang="en-US" sz="1200" dirty="0" err="1"/>
                        <a:t>Vasudha</a:t>
                      </a:r>
                      <a:r>
                        <a:rPr lang="en-US" sz="1200" dirty="0"/>
                        <a:t> Phaltankar1, Vishal Sharma2, </a:t>
                      </a:r>
                      <a:r>
                        <a:rPr lang="en-US" sz="1200" dirty="0" err="1"/>
                        <a:t>Akshad</a:t>
                      </a:r>
                      <a:r>
                        <a:rPr lang="en-US" sz="1200" dirty="0"/>
                        <a:t> Shah3, Sahib Singh4, </a:t>
                      </a:r>
                      <a:r>
                        <a:rPr lang="en-US" sz="1200" dirty="0" err="1"/>
                        <a:t>Sulabh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Mehra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err="1"/>
                        <a:t>chatbots</a:t>
                      </a:r>
                      <a:r>
                        <a:rPr lang="en-US" sz="1200" dirty="0"/>
                        <a:t> are conversational virtual assistants which automate interactions with the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1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3;p40">
            <a:extLst>
              <a:ext uri="{FF2B5EF4-FFF2-40B4-BE49-F238E27FC236}">
                <a16:creationId xmlns:a16="http://schemas.microsoft.com/office/drawing/2014/main" id="{B30CF628-CF96-0B33-EC75-1D65E0CDF4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17515"/>
            <a:ext cx="6119415" cy="34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The scope of the chatbot can evolve over time based on user feedback, technological advancements, and changes in healthcare needs.</a:t>
            </a:r>
            <a:r>
              <a:rPr lang="en-US" sz="15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  <a:p>
            <a:pPr marL="0" lvl="0" indent="0" algn="just"/>
            <a:endParaRPr lang="en-US" sz="1500" dirty="0">
              <a:solidFill>
                <a:schemeClr val="tx1"/>
              </a:solidFill>
              <a:latin typeface="Helvetica" pitchFamily="2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Helvetica" pitchFamily="2" charset="0"/>
              </a:rPr>
              <a:t>Symptoms recognition using x-ray.</a:t>
            </a:r>
          </a:p>
          <a:p>
            <a:pPr marL="0" lvl="0" indent="0" algn="just"/>
            <a:endParaRPr lang="en-US" sz="1500" dirty="0">
              <a:solidFill>
                <a:schemeClr val="tx1"/>
              </a:solidFill>
              <a:latin typeface="Helvetica" pitchFamily="2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itchFamily="34" charset="0"/>
                <a:cs typeface="Helvetica" pitchFamily="34" charset="0"/>
              </a:rPr>
              <a:t>It can offer emotional support, stress management techniques, and resources for mental health and well-being.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Automatized robot(Interact with people like Doctor)</a:t>
            </a:r>
          </a:p>
        </p:txBody>
      </p:sp>
      <p:sp>
        <p:nvSpPr>
          <p:cNvPr id="12" name="Google Shape;242;p40">
            <a:extLst>
              <a:ext uri="{FF2B5EF4-FFF2-40B4-BE49-F238E27FC236}">
                <a16:creationId xmlns:a16="http://schemas.microsoft.com/office/drawing/2014/main" id="{F174D33B-E4B8-37EA-CC25-9A44C3553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165"/>
            <a:ext cx="5925300" cy="78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Helvetica" pitchFamily="2" charset="0"/>
              </a:rPr>
              <a:t>Scope</a:t>
            </a:r>
            <a:endParaRPr sz="2800" b="1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CDFC81-56F8-DC8F-5763-106E283405DD}"/>
              </a:ext>
            </a:extLst>
          </p:cNvPr>
          <p:cNvSpPr/>
          <p:nvPr/>
        </p:nvSpPr>
        <p:spPr>
          <a:xfrm>
            <a:off x="5620215" y="1314919"/>
            <a:ext cx="2734337" cy="18213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9E99C-DCB7-A184-4BC1-32F227B6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A18-5C02-4C85-B863-EFDCBE71EB5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6C160-D2F9-ACE2-3966-CB998A0E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7" y="1594988"/>
            <a:ext cx="1113694" cy="1376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0169-F9D4-E43F-4363-E60133681290}"/>
              </a:ext>
            </a:extLst>
          </p:cNvPr>
          <p:cNvSpPr txBox="1"/>
          <p:nvPr/>
        </p:nvSpPr>
        <p:spPr>
          <a:xfrm>
            <a:off x="715107" y="405554"/>
            <a:ext cx="5215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System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7546-730D-966E-63E5-A94F2B766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" t="17241" r="1"/>
          <a:stretch/>
        </p:blipFill>
        <p:spPr>
          <a:xfrm>
            <a:off x="1828801" y="2151292"/>
            <a:ext cx="678878" cy="263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0AACB-E434-9265-6C02-21B16CACB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5" t="4216" r="1"/>
          <a:stretch/>
        </p:blipFill>
        <p:spPr>
          <a:xfrm>
            <a:off x="2507211" y="1628976"/>
            <a:ext cx="871506" cy="1571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9AEDE-55CF-47C5-31ED-FF1D77AE5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248" y="1878047"/>
            <a:ext cx="2167908" cy="917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F86809-791F-4705-E4FC-228DBE54AB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13" t="7173" r="8743" b="1541"/>
          <a:stretch/>
        </p:blipFill>
        <p:spPr>
          <a:xfrm>
            <a:off x="5895278" y="1594988"/>
            <a:ext cx="468352" cy="12002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67BCED-9056-8BD1-498B-4294E685C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048" y="1500244"/>
            <a:ext cx="1381920" cy="626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33AA05-1466-567E-51F9-39593E748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047" y="2179849"/>
            <a:ext cx="1381921" cy="6948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50A9C-13B3-05A8-3ED8-8F7B5D0A616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24" r="19681" b="1324"/>
          <a:stretch/>
        </p:blipFill>
        <p:spPr>
          <a:xfrm>
            <a:off x="5836410" y="3200934"/>
            <a:ext cx="1150973" cy="11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Use case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934" y="1242299"/>
            <a:ext cx="7955948" cy="36634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9" y="1286438"/>
            <a:ext cx="2943565" cy="32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8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621" y="594026"/>
            <a:ext cx="6626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34" charset="0"/>
                <a:cs typeface="Helvetica" pitchFamily="34" charset="0"/>
              </a:rPr>
              <a:t>Features</a:t>
            </a:r>
          </a:p>
          <a:p>
            <a:endParaRPr lang="en-US" sz="4000" dirty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Helvetica" pitchFamily="34" charset="0"/>
                <a:cs typeface="Helvetica" pitchFamily="34" charset="0"/>
              </a:rPr>
              <a:t>It has a simple syntax and is easy to learn, making it accessible for developers of all skill levels.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Helvetica" pitchFamily="34" charset="0"/>
                <a:cs typeface="Helvetica" pitchFamily="34" charset="0"/>
              </a:rPr>
              <a:t>Python's versatility allows for the integration of other technologies, such as machine learning algorithms, to enhance chatbot capabilities.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Helvetica" pitchFamily="34" charset="0"/>
                <a:cs typeface="Helvetica" pitchFamily="34" charset="0"/>
              </a:rPr>
              <a:t>Python offers a wide range of libraries and frameworks, such as NLTK and Tensor Flow, for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413703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1603</TotalTime>
  <Words>821</Words>
  <Application>Microsoft Office PowerPoint</Application>
  <PresentationFormat>On-screen Show (16:9)</PresentationFormat>
  <Paragraphs>139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</vt:lpstr>
      <vt:lpstr>Arial</vt:lpstr>
      <vt:lpstr>Wingdings 3</vt:lpstr>
      <vt:lpstr>Trebuchet MS</vt:lpstr>
      <vt:lpstr>Alexandria Medium</vt:lpstr>
      <vt:lpstr>Facet</vt:lpstr>
      <vt:lpstr>PowerPoint Presentation</vt:lpstr>
      <vt:lpstr>Table of contents</vt:lpstr>
      <vt:lpstr>Introduction</vt:lpstr>
      <vt:lpstr>Problem Statement </vt:lpstr>
      <vt:lpstr>PowerPoint Presentation</vt:lpstr>
      <vt:lpstr>Scope</vt:lpstr>
      <vt:lpstr>PowerPoint Presentation</vt:lpstr>
      <vt:lpstr>Use case diagram</vt:lpstr>
      <vt:lpstr>PowerPoint Presentation</vt:lpstr>
      <vt:lpstr>Advantages</vt:lpstr>
      <vt:lpstr>Disadvantages</vt:lpstr>
      <vt:lpstr>Applications</vt:lpstr>
      <vt:lpstr>Conclusion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shivani deshmukh</cp:lastModifiedBy>
  <cp:revision>39</cp:revision>
  <dcterms:modified xsi:type="dcterms:W3CDTF">2024-04-27T07:18:34Z</dcterms:modified>
</cp:coreProperties>
</file>