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5" r:id="rId4"/>
    <p:sldId id="257" r:id="rId5"/>
    <p:sldId id="277" r:id="rId6"/>
    <p:sldId id="276" r:id="rId7"/>
    <p:sldId id="266" r:id="rId8"/>
    <p:sldId id="283" r:id="rId9"/>
    <p:sldId id="281" r:id="rId10"/>
    <p:sldId id="280" r:id="rId11"/>
    <p:sldId id="279" r:id="rId12"/>
    <p:sldId id="282"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F270863-0695-4007-848B-A90B5DE73253}" type="datetimeFigureOut">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6EB23-08EC-478D-8AAA-E7F51FB0AD93}" type="slidenum">
              <a:rPr lang="en-US" smtClean="0"/>
              <a:pPr/>
              <a:t>‹#›</a:t>
            </a:fld>
            <a:endParaRPr lang="en-US"/>
          </a:p>
        </p:txBody>
      </p:sp>
    </p:spTree>
    <p:extLst>
      <p:ext uri="{BB962C8B-B14F-4D97-AF65-F5344CB8AC3E}">
        <p14:creationId xmlns:p14="http://schemas.microsoft.com/office/powerpoint/2010/main" val="2451374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270863-0695-4007-848B-A90B5DE73253}" type="datetimeFigureOut">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6EB23-08EC-478D-8AAA-E7F51FB0AD93}" type="slidenum">
              <a:rPr lang="en-US" smtClean="0"/>
              <a:pPr/>
              <a:t>‹#›</a:t>
            </a:fld>
            <a:endParaRPr lang="en-US"/>
          </a:p>
        </p:txBody>
      </p:sp>
    </p:spTree>
    <p:extLst>
      <p:ext uri="{BB962C8B-B14F-4D97-AF65-F5344CB8AC3E}">
        <p14:creationId xmlns:p14="http://schemas.microsoft.com/office/powerpoint/2010/main" val="72930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270863-0695-4007-848B-A90B5DE73253}" type="datetimeFigureOut">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6EB23-08EC-478D-8AAA-E7F51FB0AD93}" type="slidenum">
              <a:rPr lang="en-US" smtClean="0"/>
              <a:pPr/>
              <a:t>‹#›</a:t>
            </a:fld>
            <a:endParaRPr lang="en-US"/>
          </a:p>
        </p:txBody>
      </p:sp>
    </p:spTree>
    <p:extLst>
      <p:ext uri="{BB962C8B-B14F-4D97-AF65-F5344CB8AC3E}">
        <p14:creationId xmlns:p14="http://schemas.microsoft.com/office/powerpoint/2010/main" val="2403790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270863-0695-4007-848B-A90B5DE73253}" type="datetimeFigureOut">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6EB23-08EC-478D-8AAA-E7F51FB0AD93}" type="slidenum">
              <a:rPr lang="en-US" smtClean="0"/>
              <a:pPr/>
              <a:t>‹#›</a:t>
            </a:fld>
            <a:endParaRPr lang="en-US"/>
          </a:p>
        </p:txBody>
      </p:sp>
    </p:spTree>
    <p:extLst>
      <p:ext uri="{BB962C8B-B14F-4D97-AF65-F5344CB8AC3E}">
        <p14:creationId xmlns:p14="http://schemas.microsoft.com/office/powerpoint/2010/main" val="83618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270863-0695-4007-848B-A90B5DE73253}" type="datetimeFigureOut">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6EB23-08EC-478D-8AAA-E7F51FB0AD93}" type="slidenum">
              <a:rPr lang="en-US" smtClean="0"/>
              <a:pPr/>
              <a:t>‹#›</a:t>
            </a:fld>
            <a:endParaRPr lang="en-US"/>
          </a:p>
        </p:txBody>
      </p:sp>
    </p:spTree>
    <p:extLst>
      <p:ext uri="{BB962C8B-B14F-4D97-AF65-F5344CB8AC3E}">
        <p14:creationId xmlns:p14="http://schemas.microsoft.com/office/powerpoint/2010/main" val="3508385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270863-0695-4007-848B-A90B5DE73253}" type="datetimeFigureOut">
              <a:rPr lang="en-US" smtClean="0"/>
              <a:pPr/>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6EB23-08EC-478D-8AAA-E7F51FB0AD93}" type="slidenum">
              <a:rPr lang="en-US" smtClean="0"/>
              <a:pPr/>
              <a:t>‹#›</a:t>
            </a:fld>
            <a:endParaRPr lang="en-US"/>
          </a:p>
        </p:txBody>
      </p:sp>
    </p:spTree>
    <p:extLst>
      <p:ext uri="{BB962C8B-B14F-4D97-AF65-F5344CB8AC3E}">
        <p14:creationId xmlns:p14="http://schemas.microsoft.com/office/powerpoint/2010/main" val="3666223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270863-0695-4007-848B-A90B5DE73253}" type="datetimeFigureOut">
              <a:rPr lang="en-US" smtClean="0"/>
              <a:pPr/>
              <a:t>5/22/2023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96EB23-08EC-478D-8AAA-E7F51FB0AD93}" type="slidenum">
              <a:rPr lang="en-US" smtClean="0"/>
              <a:pPr/>
              <a:t>‹#›</a:t>
            </a:fld>
            <a:endParaRPr lang="en-US"/>
          </a:p>
        </p:txBody>
      </p:sp>
    </p:spTree>
    <p:extLst>
      <p:ext uri="{BB962C8B-B14F-4D97-AF65-F5344CB8AC3E}">
        <p14:creationId xmlns:p14="http://schemas.microsoft.com/office/powerpoint/2010/main" val="2171194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270863-0695-4007-848B-A90B5DE73253}" type="datetimeFigureOut">
              <a:rPr lang="en-US" smtClean="0"/>
              <a:pPr/>
              <a:t>5/22/2023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96EB23-08EC-478D-8AAA-E7F51FB0AD93}" type="slidenum">
              <a:rPr lang="en-US" smtClean="0"/>
              <a:pPr/>
              <a:t>‹#›</a:t>
            </a:fld>
            <a:endParaRPr lang="en-US"/>
          </a:p>
        </p:txBody>
      </p:sp>
    </p:spTree>
    <p:extLst>
      <p:ext uri="{BB962C8B-B14F-4D97-AF65-F5344CB8AC3E}">
        <p14:creationId xmlns:p14="http://schemas.microsoft.com/office/powerpoint/2010/main" val="1894604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70863-0695-4007-848B-A90B5DE73253}" type="datetimeFigureOut">
              <a:rPr lang="en-US" smtClean="0"/>
              <a:pPr/>
              <a:t>5/22/2023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96EB23-08EC-478D-8AAA-E7F51FB0AD93}" type="slidenum">
              <a:rPr lang="en-US" smtClean="0"/>
              <a:pPr/>
              <a:t>‹#›</a:t>
            </a:fld>
            <a:endParaRPr lang="en-US"/>
          </a:p>
        </p:txBody>
      </p:sp>
    </p:spTree>
    <p:extLst>
      <p:ext uri="{BB962C8B-B14F-4D97-AF65-F5344CB8AC3E}">
        <p14:creationId xmlns:p14="http://schemas.microsoft.com/office/powerpoint/2010/main" val="3546390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270863-0695-4007-848B-A90B5DE73253}" type="datetimeFigureOut">
              <a:rPr lang="en-US" smtClean="0"/>
              <a:pPr/>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6EB23-08EC-478D-8AAA-E7F51FB0AD93}" type="slidenum">
              <a:rPr lang="en-US" smtClean="0"/>
              <a:pPr/>
              <a:t>‹#›</a:t>
            </a:fld>
            <a:endParaRPr lang="en-US"/>
          </a:p>
        </p:txBody>
      </p:sp>
    </p:spTree>
    <p:extLst>
      <p:ext uri="{BB962C8B-B14F-4D97-AF65-F5344CB8AC3E}">
        <p14:creationId xmlns:p14="http://schemas.microsoft.com/office/powerpoint/2010/main" val="3678122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270863-0695-4007-848B-A90B5DE73253}" type="datetimeFigureOut">
              <a:rPr lang="en-US" smtClean="0"/>
              <a:pPr/>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6EB23-08EC-478D-8AAA-E7F51FB0AD93}" type="slidenum">
              <a:rPr lang="en-US" smtClean="0"/>
              <a:pPr/>
              <a:t>‹#›</a:t>
            </a:fld>
            <a:endParaRPr lang="en-US"/>
          </a:p>
        </p:txBody>
      </p:sp>
    </p:spTree>
    <p:extLst>
      <p:ext uri="{BB962C8B-B14F-4D97-AF65-F5344CB8AC3E}">
        <p14:creationId xmlns:p14="http://schemas.microsoft.com/office/powerpoint/2010/main" val="384772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70863-0695-4007-848B-A90B5DE73253}" type="datetimeFigureOut">
              <a:rPr lang="en-US" smtClean="0"/>
              <a:pPr/>
              <a:t>5/22/2023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6EB23-08EC-478D-8AAA-E7F51FB0AD93}" type="slidenum">
              <a:rPr lang="en-US" smtClean="0"/>
              <a:pPr/>
              <a:t>‹#›</a:t>
            </a:fld>
            <a:endParaRPr lang="en-US"/>
          </a:p>
        </p:txBody>
      </p:sp>
    </p:spTree>
    <p:extLst>
      <p:ext uri="{BB962C8B-B14F-4D97-AF65-F5344CB8AC3E}">
        <p14:creationId xmlns:p14="http://schemas.microsoft.com/office/powerpoint/2010/main" val="142009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07523"/>
            <a:ext cx="9144000" cy="1494439"/>
          </a:xfrm>
        </p:spPr>
        <p:txBody>
          <a:bodyPr>
            <a:normAutofit fontScale="90000"/>
          </a:bodyPr>
          <a:lstStyle/>
          <a:p>
            <a:r>
              <a:rPr lang="en-US" sz="2400" dirty="0">
                <a:ln>
                  <a:solidFill>
                    <a:schemeClr val="tx1"/>
                  </a:solidFill>
                </a:ln>
                <a:effectLst>
                  <a:outerShdw blurRad="50800" dist="38100" dir="13500000" algn="br" rotWithShape="0">
                    <a:schemeClr val="tx1">
                      <a:alpha val="40000"/>
                    </a:schemeClr>
                  </a:outerShdw>
                </a:effectLst>
                <a:latin typeface="Times New Roman" panose="02020603050405020304" pitchFamily="18" charset="0"/>
                <a:cs typeface="Times New Roman" panose="02020603050405020304" pitchFamily="18" charset="0"/>
              </a:rPr>
              <a:t>PRATHYUSHA ENGINERING COLLEGE</a:t>
            </a:r>
            <a:br>
              <a:rPr lang="en-US" sz="2400" dirty="0">
                <a:ln>
                  <a:solidFill>
                    <a:schemeClr val="tx1"/>
                  </a:solidFill>
                </a:ln>
                <a:effectLst>
                  <a:outerShdw blurRad="50800" dist="38100" dir="13500000" algn="br" rotWithShape="0">
                    <a:schemeClr val="tx1">
                      <a:alpha val="40000"/>
                    </a:schemeClr>
                  </a:outerShdw>
                </a:effectLst>
                <a:latin typeface="Times New Roman" panose="02020603050405020304" pitchFamily="18" charset="0"/>
                <a:cs typeface="Times New Roman" panose="02020603050405020304" pitchFamily="18" charset="0"/>
              </a:rPr>
            </a:br>
            <a:br>
              <a:rPr lang="en-US" sz="2400" dirty="0">
                <a:ln>
                  <a:solidFill>
                    <a:schemeClr val="tx1"/>
                  </a:solidFill>
                </a:ln>
                <a:effectLst>
                  <a:outerShdw blurRad="50800" dist="38100" dir="13500000" algn="br" rotWithShape="0">
                    <a:schemeClr val="tx1">
                      <a:alpha val="40000"/>
                    </a:schemeClr>
                  </a:outerShdw>
                </a:effectLst>
                <a:latin typeface="Times New Roman" panose="02020603050405020304" pitchFamily="18" charset="0"/>
                <a:cs typeface="Times New Roman" panose="02020603050405020304" pitchFamily="18" charset="0"/>
              </a:rPr>
            </a:br>
            <a:r>
              <a:rPr lang="en-US" sz="2400" dirty="0">
                <a:ln>
                  <a:solidFill>
                    <a:schemeClr val="tx1"/>
                  </a:solidFill>
                </a:ln>
                <a:effectLst>
                  <a:outerShdw blurRad="50800" dist="38100" dir="13500000" algn="br" rotWithShape="0">
                    <a:schemeClr val="tx1">
                      <a:alpha val="40000"/>
                    </a:schemeClr>
                  </a:outerShdw>
                </a:effectLst>
                <a:latin typeface="Times New Roman" panose="02020603050405020304" pitchFamily="18" charset="0"/>
                <a:cs typeface="Times New Roman" panose="02020603050405020304" pitchFamily="18" charset="0"/>
              </a:rPr>
              <a:t>DEPARTMENT OF COMPUTER SCIENCE AND ENGINEERING</a:t>
            </a:r>
            <a:br>
              <a:rPr lang="en-US" sz="2400" dirty="0">
                <a:ln>
                  <a:solidFill>
                    <a:schemeClr val="tx1"/>
                  </a:solidFill>
                </a:ln>
                <a:effectLst>
                  <a:outerShdw blurRad="50800" dist="38100" dir="13500000" algn="br" rotWithShape="0">
                    <a:schemeClr val="tx1">
                      <a:alpha val="40000"/>
                    </a:schemeClr>
                  </a:outerShdw>
                </a:effectLst>
                <a:latin typeface="Times New Roman" panose="02020603050405020304" pitchFamily="18" charset="0"/>
                <a:cs typeface="Times New Roman" panose="02020603050405020304" pitchFamily="18" charset="0"/>
              </a:rPr>
            </a:br>
            <a:br>
              <a:rPr lang="en-US" sz="2400" dirty="0">
                <a:ln>
                  <a:solidFill>
                    <a:schemeClr val="tx1"/>
                  </a:solidFill>
                </a:ln>
                <a:effectLst>
                  <a:outerShdw blurRad="50800" dist="38100" dir="13500000" algn="br" rotWithShape="0">
                    <a:schemeClr val="tx1">
                      <a:alpha val="40000"/>
                    </a:schemeClr>
                  </a:outerShdw>
                </a:effectLst>
                <a:latin typeface="Times New Roman" panose="02020603050405020304" pitchFamily="18" charset="0"/>
                <a:cs typeface="Times New Roman" panose="02020603050405020304" pitchFamily="18" charset="0"/>
              </a:rPr>
            </a:br>
            <a:r>
              <a:rPr lang="en-US" sz="2400" dirty="0">
                <a:ln>
                  <a:solidFill>
                    <a:schemeClr val="tx1"/>
                  </a:solidFill>
                </a:ln>
                <a:effectLst>
                  <a:outerShdw blurRad="50800" dist="38100" dir="13500000" algn="br" rotWithShape="0">
                    <a:schemeClr val="tx1">
                      <a:alpha val="40000"/>
                    </a:schemeClr>
                  </a:outerShdw>
                </a:effectLst>
                <a:latin typeface="Times New Roman" panose="02020603050405020304" pitchFamily="18" charset="0"/>
                <a:cs typeface="Times New Roman" panose="02020603050405020304" pitchFamily="18" charset="0"/>
              </a:rPr>
              <a:t>AI VIRTUAL MOUSE USING HAND GESTURE RECOGNITION</a:t>
            </a:r>
          </a:p>
        </p:txBody>
      </p:sp>
      <p:sp>
        <p:nvSpPr>
          <p:cNvPr id="3" name="Subtitle 2"/>
          <p:cNvSpPr>
            <a:spLocks noGrp="1"/>
          </p:cNvSpPr>
          <p:nvPr>
            <p:ph type="subTitle" idx="1"/>
          </p:nvPr>
        </p:nvSpPr>
        <p:spPr>
          <a:xfrm>
            <a:off x="1720336" y="3369277"/>
            <a:ext cx="3593069" cy="1412852"/>
          </a:xfrm>
        </p:spPr>
        <p:txBody>
          <a:bodyPr>
            <a:normAutofit lnSpcReduction="10000"/>
          </a:bodyPr>
          <a:lstStyle/>
          <a:p>
            <a:pPr algn="l"/>
            <a:r>
              <a:rPr lang="en-US" sz="2000" b="1" cap="all" dirty="0">
                <a:latin typeface="Times New Roman" panose="02020603050405020304" pitchFamily="18" charset="0"/>
              </a:rPr>
              <a:t>Internal Guide</a:t>
            </a:r>
          </a:p>
          <a:p>
            <a:pPr algn="l"/>
            <a:r>
              <a:rPr lang="en-US" sz="1800" b="1" cap="all" dirty="0">
                <a:latin typeface="Times New Roman" panose="02020603050405020304" pitchFamily="18" charset="0"/>
              </a:rPr>
              <a:t>name</a:t>
            </a:r>
            <a:r>
              <a:rPr lang="en-US" sz="1800" cap="all" dirty="0">
                <a:latin typeface="Times New Roman" panose="02020603050405020304" pitchFamily="18" charset="0"/>
              </a:rPr>
              <a:t>:</a:t>
            </a:r>
            <a:r>
              <a:rPr lang="en-IN" sz="2000" dirty="0"/>
              <a:t>MS.MEENA</a:t>
            </a:r>
            <a:endParaRPr lang="en-US" sz="2000" i="1" cap="all" dirty="0">
              <a:latin typeface="Times New Roman" panose="02020603050405020304" pitchFamily="18" charset="0"/>
            </a:endParaRPr>
          </a:p>
          <a:p>
            <a:pPr algn="l"/>
            <a:r>
              <a:rPr lang="en-US" sz="1800" cap="all" dirty="0">
                <a:latin typeface="Times New Roman" panose="02020603050405020304" pitchFamily="18" charset="0"/>
              </a:rPr>
              <a:t> </a:t>
            </a:r>
            <a:r>
              <a:rPr lang="en-US" sz="1800" b="1" cap="all" dirty="0">
                <a:latin typeface="Times New Roman" panose="02020603050405020304" pitchFamily="18" charset="0"/>
              </a:rPr>
              <a:t>designation:  </a:t>
            </a:r>
          </a:p>
          <a:p>
            <a:pPr algn="l"/>
            <a:r>
              <a:rPr lang="en-IN" sz="1400" dirty="0"/>
              <a:t> </a:t>
            </a:r>
            <a:r>
              <a:rPr lang="en-IN" sz="1800" dirty="0"/>
              <a:t>ASSISTANT PROFESSOR</a:t>
            </a:r>
            <a:endParaRPr lang="en-US" sz="1800" i="1" cap="all" dirty="0">
              <a:latin typeface="Times New Roman" panose="02020603050405020304" pitchFamily="18" charset="0"/>
            </a:endParaRPr>
          </a:p>
        </p:txBody>
      </p:sp>
      <p:sp>
        <p:nvSpPr>
          <p:cNvPr id="4" name="Subtitle 2"/>
          <p:cNvSpPr txBox="1">
            <a:spLocks/>
          </p:cNvSpPr>
          <p:nvPr/>
        </p:nvSpPr>
        <p:spPr>
          <a:xfrm>
            <a:off x="7117492" y="3504929"/>
            <a:ext cx="3929448" cy="119915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cap="all" dirty="0">
                <a:latin typeface="Times New Roman" panose="02020603050405020304" pitchFamily="18" charset="0"/>
              </a:rPr>
              <a:t>Team members: </a:t>
            </a:r>
          </a:p>
          <a:p>
            <a:pPr algn="l"/>
            <a:r>
              <a:rPr lang="en-US" sz="1800" cap="all" dirty="0">
                <a:latin typeface="Times New Roman" panose="02020603050405020304" pitchFamily="18" charset="0"/>
              </a:rPr>
              <a:t>K . SUPRIYA      111420104049</a:t>
            </a:r>
          </a:p>
          <a:p>
            <a:pPr algn="l"/>
            <a:r>
              <a:rPr lang="en-US" sz="1800" cap="all" dirty="0">
                <a:latin typeface="Times New Roman" panose="02020603050405020304" pitchFamily="18" charset="0"/>
              </a:rPr>
              <a:t>D . YOGITHA     111420104016</a:t>
            </a:r>
          </a:p>
        </p:txBody>
      </p:sp>
      <p:pic>
        <p:nvPicPr>
          <p:cNvPr id="9218" name="Picture 2" descr="Prathyusha Engineering College - [PEC], Thiruvallur Courses &amp;amp; Fees 2022-2023"/>
          <p:cNvPicPr>
            <a:picLocks noChangeAspect="1" noChangeArrowheads="1"/>
          </p:cNvPicPr>
          <p:nvPr/>
        </p:nvPicPr>
        <p:blipFill>
          <a:blip r:embed="rId2"/>
          <a:srcRect/>
          <a:stretch>
            <a:fillRect/>
          </a:stretch>
        </p:blipFill>
        <p:spPr bwMode="auto">
          <a:xfrm>
            <a:off x="1720336" y="657713"/>
            <a:ext cx="915343" cy="964989"/>
          </a:xfrm>
          <a:prstGeom prst="rect">
            <a:avLst/>
          </a:prstGeom>
          <a:noFill/>
        </p:spPr>
      </p:pic>
      <p:pic>
        <p:nvPicPr>
          <p:cNvPr id="9220" name="Picture 4" descr="Anna University - Wikipedia"/>
          <p:cNvPicPr>
            <a:picLocks noChangeAspect="1" noChangeArrowheads="1"/>
          </p:cNvPicPr>
          <p:nvPr/>
        </p:nvPicPr>
        <p:blipFill>
          <a:blip r:embed="rId3" cstate="print"/>
          <a:srcRect/>
          <a:stretch>
            <a:fillRect/>
          </a:stretch>
        </p:blipFill>
        <p:spPr bwMode="auto">
          <a:xfrm>
            <a:off x="9613985" y="714226"/>
            <a:ext cx="857679" cy="851961"/>
          </a:xfrm>
          <a:prstGeom prst="rect">
            <a:avLst/>
          </a:prstGeom>
          <a:noFill/>
        </p:spPr>
      </p:pic>
    </p:spTree>
    <p:extLst>
      <p:ext uri="{BB962C8B-B14F-4D97-AF65-F5344CB8AC3E}">
        <p14:creationId xmlns:p14="http://schemas.microsoft.com/office/powerpoint/2010/main" val="2106918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E942E-2C9C-73D9-CEE8-9F283B78CE4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4E772DA-CC84-1143-EF48-F3E760E9ADBE}"/>
              </a:ext>
            </a:extLst>
          </p:cNvPr>
          <p:cNvSpPr>
            <a:spLocks noGrp="1"/>
          </p:cNvSpPr>
          <p:nvPr>
            <p:ph idx="1"/>
          </p:nvPr>
        </p:nvSpPr>
        <p:spPr/>
        <p:txBody>
          <a:bodyPr>
            <a:normAutofit fontScale="92500" lnSpcReduction="10000"/>
          </a:bodyPr>
          <a:lstStyle/>
          <a:p>
            <a:r>
              <a:rPr lang="en-US" dirty="0"/>
              <a:t>The main objective of the AI virtual mouse system is to control the mouse cursor functions by using the hand gestures instead of using a physical mouse. The proposed system can be achieved by using a webcam or a built-in camera which detects the hand gestures and hand tip and processes these frames to perform the particular mouse functions.</a:t>
            </a:r>
          </a:p>
          <a:p>
            <a:r>
              <a:rPr lang="en-US" dirty="0"/>
              <a:t> From the results of the model, we can come to a conclusion that the proposed AI virtual mouse system has performed very well and has a greater accuracy compared to the existing models and also the model overcomes most of the limitations of the existing systems. Since the proposed model has greater accuracy, the AI virtual mouse can be used for real-world applications, and also, it can be used to reduce the spread of COVID-19, since the proposed mouse system can be used virtually using hand gestures without using the traditional physical mouse.</a:t>
            </a:r>
            <a:endParaRPr lang="en-IN" dirty="0"/>
          </a:p>
        </p:txBody>
      </p:sp>
    </p:spTree>
    <p:extLst>
      <p:ext uri="{BB962C8B-B14F-4D97-AF65-F5344CB8AC3E}">
        <p14:creationId xmlns:p14="http://schemas.microsoft.com/office/powerpoint/2010/main" val="902600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AB7AD-909A-0C21-834D-810C9B973C1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OUTPUT SCREENSHOTS</a:t>
            </a:r>
          </a:p>
        </p:txBody>
      </p:sp>
      <p:pic>
        <p:nvPicPr>
          <p:cNvPr id="7" name="Content Placeholder 6">
            <a:extLst>
              <a:ext uri="{FF2B5EF4-FFF2-40B4-BE49-F238E27FC236}">
                <a16:creationId xmlns:a16="http://schemas.microsoft.com/office/drawing/2014/main" id="{A351C0B2-78FF-B8A8-F4FA-51B7D79D52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628" y="2248929"/>
            <a:ext cx="5276334" cy="3928033"/>
          </a:xfrm>
        </p:spPr>
      </p:pic>
      <p:pic>
        <p:nvPicPr>
          <p:cNvPr id="9" name="Picture 8">
            <a:extLst>
              <a:ext uri="{FF2B5EF4-FFF2-40B4-BE49-F238E27FC236}">
                <a16:creationId xmlns:a16="http://schemas.microsoft.com/office/drawing/2014/main" id="{10C770F4-BC38-66D2-7C49-867E6B7711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248928"/>
            <a:ext cx="5469924" cy="3928033"/>
          </a:xfrm>
          <a:prstGeom prst="rect">
            <a:avLst/>
          </a:prstGeom>
        </p:spPr>
      </p:pic>
    </p:spTree>
    <p:extLst>
      <p:ext uri="{BB962C8B-B14F-4D97-AF65-F5344CB8AC3E}">
        <p14:creationId xmlns:p14="http://schemas.microsoft.com/office/powerpoint/2010/main" val="2519249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CE80E-8BCB-3DC9-9E93-0C56874C64E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4E6EE6DB-3155-CDF4-ADE3-28D22E8F150D}"/>
              </a:ext>
            </a:extLst>
          </p:cNvPr>
          <p:cNvSpPr>
            <a:spLocks noGrp="1"/>
          </p:cNvSpPr>
          <p:nvPr>
            <p:ph idx="1"/>
          </p:nvPr>
        </p:nvSpPr>
        <p:spPr/>
        <p:txBody>
          <a:bodyPr/>
          <a:lstStyle/>
          <a:p>
            <a:pPr marL="342900" lvl="0" indent="-342900">
              <a:lnSpc>
                <a:spcPts val="1800"/>
              </a:lnSpc>
              <a:spcAft>
                <a:spcPts val="750"/>
              </a:spcAft>
              <a:buFont typeface="+mj-lt"/>
              <a:buAutoNum type="arabicPeriod"/>
            </a:pPr>
            <a:r>
              <a:rPr lang="en-US" sz="2400" dirty="0">
                <a:solidFill>
                  <a:srgbClr val="000000"/>
                </a:solidFill>
                <a:effectLst/>
                <a:latin typeface="Times New Roman" panose="02020603050405020304" pitchFamily="18" charset="0"/>
                <a:ea typeface="Times New Roman" panose="02020603050405020304" pitchFamily="18" charset="0"/>
              </a:rPr>
              <a:t>J. Katona, “A review of human–computer interaction and virtual reality research fields in cognitive Info Communications,” </a:t>
            </a:r>
            <a:r>
              <a:rPr lang="en-US" sz="2400" i="1" dirty="0">
                <a:solidFill>
                  <a:srgbClr val="000000"/>
                </a:solidFill>
                <a:effectLst/>
                <a:latin typeface="Times New Roman" panose="02020603050405020304" pitchFamily="18" charset="0"/>
                <a:ea typeface="Times New Roman" panose="02020603050405020304" pitchFamily="18" charset="0"/>
              </a:rPr>
              <a:t>Applied Sciences</a:t>
            </a:r>
            <a:r>
              <a:rPr lang="en-US" sz="2400" dirty="0">
                <a:solidFill>
                  <a:srgbClr val="000000"/>
                </a:solidFill>
                <a:effectLst/>
                <a:latin typeface="Times New Roman" panose="02020603050405020304" pitchFamily="18" charset="0"/>
                <a:ea typeface="Times New Roman" panose="02020603050405020304" pitchFamily="18" charset="0"/>
              </a:rPr>
              <a:t>, vol. 11, no. 6, p. 2646, 2021. </a:t>
            </a:r>
            <a:endParaRPr lang="en-IN" sz="2400" dirty="0">
              <a:effectLst/>
              <a:latin typeface="Times New Roman" panose="02020603050405020304" pitchFamily="18" charset="0"/>
              <a:ea typeface="Times New Roman" panose="02020603050405020304" pitchFamily="18" charset="0"/>
            </a:endParaRPr>
          </a:p>
          <a:p>
            <a:pPr marL="342900" lvl="0" indent="-342900">
              <a:lnSpc>
                <a:spcPts val="1800"/>
              </a:lnSpc>
              <a:spcAft>
                <a:spcPts val="750"/>
              </a:spcAft>
              <a:buFont typeface="+mj-lt"/>
              <a:buAutoNum type="arabicPeriod"/>
            </a:pPr>
            <a:r>
              <a:rPr lang="en-US" sz="2400" dirty="0">
                <a:solidFill>
                  <a:srgbClr val="000000"/>
                </a:solidFill>
                <a:effectLst/>
                <a:latin typeface="Times New Roman" panose="02020603050405020304" pitchFamily="18" charset="0"/>
                <a:ea typeface="Times New Roman" panose="02020603050405020304" pitchFamily="18" charset="0"/>
              </a:rPr>
              <a:t>D. L. </a:t>
            </a:r>
            <a:r>
              <a:rPr lang="en-US" sz="2400" dirty="0" err="1">
                <a:solidFill>
                  <a:srgbClr val="000000"/>
                </a:solidFill>
                <a:effectLst/>
                <a:latin typeface="Times New Roman" panose="02020603050405020304" pitchFamily="18" charset="0"/>
                <a:ea typeface="Times New Roman" panose="02020603050405020304" pitchFamily="18" charset="0"/>
              </a:rPr>
              <a:t>Quam</a:t>
            </a:r>
            <a:r>
              <a:rPr lang="en-US" sz="2400" dirty="0">
                <a:solidFill>
                  <a:srgbClr val="000000"/>
                </a:solidFill>
                <a:effectLst/>
                <a:latin typeface="Times New Roman" panose="02020603050405020304" pitchFamily="18" charset="0"/>
                <a:ea typeface="Times New Roman" panose="02020603050405020304" pitchFamily="18" charset="0"/>
              </a:rPr>
              <a:t>, “Gesture recognition with a Data Glove,” </a:t>
            </a:r>
            <a:r>
              <a:rPr lang="en-US" sz="2400" i="1" dirty="0">
                <a:solidFill>
                  <a:srgbClr val="000000"/>
                </a:solidFill>
                <a:effectLst/>
                <a:latin typeface="Times New Roman" panose="02020603050405020304" pitchFamily="18" charset="0"/>
                <a:ea typeface="Times New Roman" panose="02020603050405020304" pitchFamily="18" charset="0"/>
              </a:rPr>
              <a:t>IEEE Conference on Aerospace and Electronics</a:t>
            </a:r>
            <a:r>
              <a:rPr lang="en-US" sz="2400" dirty="0">
                <a:solidFill>
                  <a:srgbClr val="000000"/>
                </a:solidFill>
                <a:effectLst/>
                <a:latin typeface="Times New Roman" panose="02020603050405020304" pitchFamily="18" charset="0"/>
                <a:ea typeface="Times New Roman" panose="02020603050405020304" pitchFamily="18" charset="0"/>
              </a:rPr>
              <a:t>, vol. 2, pp. 755–760, 1990. </a:t>
            </a:r>
            <a:endParaRPr lang="en-IN" sz="2400" dirty="0">
              <a:effectLst/>
              <a:latin typeface="Times New Roman" panose="02020603050405020304" pitchFamily="18" charset="0"/>
              <a:ea typeface="Times New Roman" panose="02020603050405020304" pitchFamily="18" charset="0"/>
            </a:endParaRPr>
          </a:p>
          <a:p>
            <a:pPr marL="342900" lvl="0" indent="-342900">
              <a:lnSpc>
                <a:spcPts val="1800"/>
              </a:lnSpc>
              <a:spcAft>
                <a:spcPts val="750"/>
              </a:spcAft>
              <a:buFont typeface="+mj-lt"/>
              <a:buAutoNum type="arabicPeriod"/>
            </a:pPr>
            <a:r>
              <a:rPr lang="en-US" sz="2400" dirty="0">
                <a:solidFill>
                  <a:srgbClr val="000000"/>
                </a:solidFill>
                <a:effectLst/>
                <a:latin typeface="Times New Roman" panose="02020603050405020304" pitchFamily="18" charset="0"/>
                <a:ea typeface="Times New Roman" panose="02020603050405020304" pitchFamily="18" charset="0"/>
              </a:rPr>
              <a:t>D.-H. </a:t>
            </a:r>
            <a:r>
              <a:rPr lang="en-US" sz="2400" dirty="0" err="1">
                <a:solidFill>
                  <a:srgbClr val="000000"/>
                </a:solidFill>
                <a:effectLst/>
                <a:latin typeface="Times New Roman" panose="02020603050405020304" pitchFamily="18" charset="0"/>
                <a:ea typeface="Times New Roman" panose="02020603050405020304" pitchFamily="18" charset="0"/>
              </a:rPr>
              <a:t>Liou</a:t>
            </a:r>
            <a:r>
              <a:rPr lang="en-US" sz="2400" dirty="0">
                <a:solidFill>
                  <a:srgbClr val="000000"/>
                </a:solidFill>
                <a:effectLst/>
                <a:latin typeface="Times New Roman" panose="02020603050405020304" pitchFamily="18" charset="0"/>
                <a:ea typeface="Times New Roman" panose="02020603050405020304" pitchFamily="18" charset="0"/>
              </a:rPr>
              <a:t>, D. Lee, and C.-C. Hsieh, “A real time hand gesture recognition system using motion history image,” in </a:t>
            </a:r>
            <a:r>
              <a:rPr lang="en-US" sz="2400" i="1" dirty="0">
                <a:solidFill>
                  <a:srgbClr val="000000"/>
                </a:solidFill>
                <a:effectLst/>
                <a:latin typeface="Times New Roman" panose="02020603050405020304" pitchFamily="18" charset="0"/>
                <a:ea typeface="Times New Roman" panose="02020603050405020304" pitchFamily="18" charset="0"/>
              </a:rPr>
              <a:t>Proceedings of the 2010 2nd International Conference on Signal Processing Systems</a:t>
            </a:r>
            <a:r>
              <a:rPr lang="en-US" sz="2400" dirty="0">
                <a:solidFill>
                  <a:srgbClr val="000000"/>
                </a:solidFill>
                <a:effectLst/>
                <a:latin typeface="Times New Roman" panose="02020603050405020304" pitchFamily="18" charset="0"/>
                <a:ea typeface="Times New Roman" panose="02020603050405020304" pitchFamily="18" charset="0"/>
              </a:rPr>
              <a:t>, IEEE, Dalian, China, July 2010. </a:t>
            </a:r>
            <a:endParaRPr lang="en-IN" sz="2400" dirty="0">
              <a:effectLst/>
              <a:latin typeface="Times New Roman" panose="02020603050405020304" pitchFamily="18" charset="0"/>
              <a:ea typeface="Times New Roman" panose="02020603050405020304" pitchFamily="18" charset="0"/>
            </a:endParaRPr>
          </a:p>
          <a:p>
            <a:pPr marL="342900" lvl="0" indent="-342900">
              <a:lnSpc>
                <a:spcPts val="1800"/>
              </a:lnSpc>
              <a:spcBef>
                <a:spcPts val="750"/>
              </a:spcBef>
              <a:spcAft>
                <a:spcPts val="750"/>
              </a:spcAft>
              <a:buFont typeface="+mj-lt"/>
              <a:buAutoNum type="arabicPeriod"/>
            </a:pPr>
            <a:r>
              <a:rPr lang="en-US" sz="2400" dirty="0">
                <a:solidFill>
                  <a:srgbClr val="000000"/>
                </a:solidFill>
                <a:effectLst/>
                <a:latin typeface="Times New Roman" panose="02020603050405020304" pitchFamily="18" charset="0"/>
                <a:ea typeface="Times New Roman" panose="02020603050405020304" pitchFamily="18" charset="0"/>
              </a:rPr>
              <a:t>S. U. </a:t>
            </a:r>
            <a:r>
              <a:rPr lang="en-US" sz="2400" dirty="0" err="1">
                <a:solidFill>
                  <a:srgbClr val="000000"/>
                </a:solidFill>
                <a:effectLst/>
                <a:latin typeface="Times New Roman" panose="02020603050405020304" pitchFamily="18" charset="0"/>
                <a:ea typeface="Times New Roman" panose="02020603050405020304" pitchFamily="18" charset="0"/>
              </a:rPr>
              <a:t>Dudhane</a:t>
            </a:r>
            <a:r>
              <a:rPr lang="en-US" sz="2400" dirty="0">
                <a:solidFill>
                  <a:srgbClr val="000000"/>
                </a:solidFill>
                <a:effectLst/>
                <a:latin typeface="Times New Roman" panose="02020603050405020304" pitchFamily="18" charset="0"/>
                <a:ea typeface="Times New Roman" panose="02020603050405020304" pitchFamily="18" charset="0"/>
              </a:rPr>
              <a:t>, “Cursor control system using hand gesture recognition,” </a:t>
            </a:r>
            <a:r>
              <a:rPr lang="en-US" sz="2400" i="1" dirty="0">
                <a:solidFill>
                  <a:srgbClr val="000000"/>
                </a:solidFill>
                <a:effectLst/>
                <a:latin typeface="Times New Roman" panose="02020603050405020304" pitchFamily="18" charset="0"/>
                <a:ea typeface="Times New Roman" panose="02020603050405020304" pitchFamily="18" charset="0"/>
              </a:rPr>
              <a:t>IJARCCE</a:t>
            </a:r>
            <a:r>
              <a:rPr lang="en-US" sz="2400" dirty="0">
                <a:solidFill>
                  <a:srgbClr val="000000"/>
                </a:solidFill>
                <a:effectLst/>
                <a:latin typeface="Times New Roman" panose="02020603050405020304" pitchFamily="18" charset="0"/>
                <a:ea typeface="Times New Roman" panose="02020603050405020304" pitchFamily="18" charset="0"/>
              </a:rPr>
              <a:t>, vol. 2, no. 5, 2013. </a:t>
            </a:r>
            <a:endParaRPr lang="en-IN" sz="24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080004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9727" y="2655620"/>
            <a:ext cx="10515600" cy="1044184"/>
          </a:xfrm>
        </p:spPr>
        <p:txBody>
          <a:bodyPr>
            <a:normAutofit/>
          </a:bodyPr>
          <a:lstStyle/>
          <a:p>
            <a:pPr marL="0" indent="0" algn="ctr">
              <a:buNone/>
            </a:pPr>
            <a:r>
              <a:rPr lang="en-US" sz="54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112503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37322"/>
            <a:ext cx="10703560" cy="3415958"/>
          </a:xfrm>
        </p:spPr>
        <p:txBody>
          <a:bodyPr>
            <a:normAutofit/>
          </a:bodyPr>
          <a:lstStyle/>
          <a:p>
            <a:pPr algn="ctr"/>
            <a:r>
              <a:rPr lang="en-US" b="1" dirty="0">
                <a:latin typeface="Times New Roman" panose="02020603050405020304" pitchFamily="18" charset="0"/>
                <a:cs typeface="Times New Roman" panose="02020603050405020304" pitchFamily="18" charset="0"/>
              </a:rPr>
              <a:t>AI VIRTUAL MOUSE USING HAND GESTURE RECOGNITION </a:t>
            </a:r>
          </a:p>
        </p:txBody>
      </p:sp>
      <p:sp>
        <p:nvSpPr>
          <p:cNvPr id="3" name="Content Placeholder 2"/>
          <p:cNvSpPr>
            <a:spLocks noGrp="1"/>
          </p:cNvSpPr>
          <p:nvPr>
            <p:ph idx="1"/>
          </p:nvPr>
        </p:nvSpPr>
        <p:spPr>
          <a:xfrm>
            <a:off x="846438" y="2903768"/>
            <a:ext cx="10515600" cy="2393162"/>
          </a:xfrm>
        </p:spPr>
        <p:txBody>
          <a:bodyPr/>
          <a:lstStyle/>
          <a:p>
            <a:pPr algn="just">
              <a:buNone/>
            </a:pPr>
            <a:endParaRPr lang="en-US" b="1" dirty="0">
              <a:latin typeface="Times New Roman" panose="02020603050405020304" pitchFamily="18" charset="0"/>
              <a:cs typeface="Times New Roman" panose="02020603050405020304" pitchFamily="18" charset="0"/>
            </a:endParaRPr>
          </a:p>
          <a:p>
            <a:pPr algn="just">
              <a:buNone/>
            </a:pP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353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b="1"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z="2400" dirty="0"/>
              <a:t>The objectives of the AI virtual mouse using gesture recognition mini project can be stated as follows: </a:t>
            </a:r>
          </a:p>
          <a:p>
            <a:pPr marL="0" indent="0">
              <a:buNone/>
            </a:pPr>
            <a:r>
              <a:rPr lang="en-US" b="1" dirty="0"/>
              <a:t>❖ Gesture-Based Mouse Control: </a:t>
            </a:r>
            <a:r>
              <a:rPr lang="en-US" sz="2400" dirty="0"/>
              <a:t>Develop a system that allows users to control the computer mouse using hand gestures captured from a camera, eliminating the need for physical mouse and keyboard inputs.</a:t>
            </a:r>
          </a:p>
          <a:p>
            <a:pPr marL="0" indent="0">
              <a:buNone/>
            </a:pPr>
            <a:r>
              <a:rPr lang="en-US" sz="2400" dirty="0"/>
              <a:t> </a:t>
            </a:r>
            <a:r>
              <a:rPr lang="en-US" dirty="0"/>
              <a:t>❖ </a:t>
            </a:r>
            <a:r>
              <a:rPr lang="en-US" b="1" dirty="0"/>
              <a:t>Real-Time Hand Tracking</a:t>
            </a:r>
            <a:r>
              <a:rPr lang="en-US" dirty="0"/>
              <a:t>:</a:t>
            </a:r>
            <a:r>
              <a:rPr lang="en-US" sz="2400" dirty="0"/>
              <a:t> Implement computer vision algorithms to accurately detect and track the user's hand in real-time, ensuring smooth and responsive mouse control.</a:t>
            </a:r>
            <a:endParaRPr lang="en-IN" sz="2400" i="1" dirty="0"/>
          </a:p>
        </p:txBody>
      </p:sp>
    </p:spTree>
    <p:extLst>
      <p:ext uri="{BB962C8B-B14F-4D97-AF65-F5344CB8AC3E}">
        <p14:creationId xmlns:p14="http://schemas.microsoft.com/office/powerpoint/2010/main" val="3683447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742" y="955968"/>
            <a:ext cx="10515600" cy="1325563"/>
          </a:xfrm>
        </p:spPr>
        <p:txBody>
          <a:bodyPr/>
          <a:lstStyle/>
          <a:p>
            <a:pPr algn="ctr"/>
            <a:r>
              <a:rPr lang="en-US" b="1" dirty="0">
                <a:latin typeface="Times New Roman" panose="02020603050405020304" pitchFamily="18" charset="0"/>
              </a:rPr>
              <a:t>PROBLEM STATMENT</a:t>
            </a:r>
          </a:p>
        </p:txBody>
      </p:sp>
      <p:sp>
        <p:nvSpPr>
          <p:cNvPr id="3" name="Content Placeholder 2"/>
          <p:cNvSpPr>
            <a:spLocks noGrp="1"/>
          </p:cNvSpPr>
          <p:nvPr>
            <p:ph idx="1"/>
          </p:nvPr>
        </p:nvSpPr>
        <p:spPr>
          <a:xfrm>
            <a:off x="838200" y="2174240"/>
            <a:ext cx="10515600" cy="3551311"/>
          </a:xfrm>
        </p:spPr>
        <p:txBody>
          <a:bodyPr>
            <a:normAutofit fontScale="85000" lnSpcReduction="20000"/>
          </a:bodyPr>
          <a:lstStyle/>
          <a:p>
            <a:pPr>
              <a:buFont typeface="Wingdings" panose="05000000000000000000" pitchFamily="2" charset="2"/>
              <a:buChar char="v"/>
            </a:pPr>
            <a:r>
              <a:rPr lang="en-US" dirty="0"/>
              <a:t>The traditional method of controlling the computer mouse using physical input devices, such as a mouse and keyboard, may pose challenges for individuals with limited mobility or those seeking a more intuitive and hands-free interaction. Additionally, the conventional mouse control can be cumbersome in certain scenarios, such as during presentations or when working in a touchless environment. </a:t>
            </a:r>
          </a:p>
          <a:p>
            <a:pPr>
              <a:buFont typeface="Wingdings" panose="05000000000000000000" pitchFamily="2" charset="2"/>
              <a:buChar char="v"/>
            </a:pPr>
            <a:r>
              <a:rPr lang="en-US" dirty="0"/>
              <a:t>To address these issues, the problem at hand is to develop an AI virtual mouse system using gesture recognition. The system should enable users to control the computer mouse cursor through hand gestures captured from a camera. By recognizing specific gestures and translating them into mouse movements and actions, the system aims to provide an alternative, intuitive, and hands-free method of controlling the computer.</a:t>
            </a:r>
            <a:endParaRPr lang="en-US" i="1" dirty="0">
              <a:latin typeface="Times New Roman" panose="02020603050405020304" pitchFamily="18" charset="0"/>
            </a:endParaRPr>
          </a:p>
        </p:txBody>
      </p:sp>
    </p:spTree>
    <p:extLst>
      <p:ext uri="{BB962C8B-B14F-4D97-AF65-F5344CB8AC3E}">
        <p14:creationId xmlns:p14="http://schemas.microsoft.com/office/powerpoint/2010/main" val="760712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p:txBody>
          <a:bodyPr/>
          <a:lstStyle/>
          <a:p>
            <a:pPr marL="0" indent="0">
              <a:buNone/>
            </a:pPr>
            <a:r>
              <a:rPr lang="en-US" dirty="0"/>
              <a:t>There were projects like screen touch, using mouse we can control cursor. By using open cv and media pipe we automated mouse cursor with fingers. </a:t>
            </a:r>
          </a:p>
          <a:p>
            <a:pPr marL="0" indent="0">
              <a:buNone/>
            </a:pPr>
            <a:r>
              <a:rPr lang="en-US" b="1" dirty="0"/>
              <a:t>DISADAVANTAGES</a:t>
            </a:r>
            <a:r>
              <a:rPr lang="en-US" dirty="0"/>
              <a:t> </a:t>
            </a:r>
          </a:p>
          <a:p>
            <a:pPr marL="0" indent="0">
              <a:buNone/>
            </a:pPr>
            <a:r>
              <a:rPr lang="en-US" dirty="0"/>
              <a:t>❖ There will always be limitations of the mouse as the mouse is a hardware input device and there can be some problems like mouse click not functioning properly. </a:t>
            </a:r>
          </a:p>
          <a:p>
            <a:pPr marL="0" indent="0">
              <a:buNone/>
            </a:pPr>
            <a:r>
              <a:rPr lang="en-US" dirty="0"/>
              <a:t>❖ The mouse is a hardware device like any other physical object even the mouse will have a durability time within which is functional and after its durability time we have to change the Mouse.</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925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The proposed system for the AI virtual mouse using gesture recognition mini project can be outlined as follows:</a:t>
            </a:r>
          </a:p>
          <a:p>
            <a:pPr marL="0" indent="0">
              <a:buNone/>
            </a:pPr>
            <a:r>
              <a:rPr lang="en-US" b="1" dirty="0"/>
              <a:t> Advantages:</a:t>
            </a:r>
          </a:p>
          <a:p>
            <a:pPr marL="0" indent="0">
              <a:buNone/>
            </a:pPr>
            <a:r>
              <a:rPr lang="en-US" dirty="0"/>
              <a:t>❏ Virtual Mouse using Hand gesture recognition allows users to control mouse with the help of hand gestures.</a:t>
            </a:r>
          </a:p>
          <a:p>
            <a:pPr marL="0" indent="0">
              <a:buNone/>
            </a:pPr>
            <a:r>
              <a:rPr lang="en-US" dirty="0"/>
              <a:t>❏ System’s webcam is used for tracking hand gestures. </a:t>
            </a:r>
          </a:p>
          <a:p>
            <a:pPr marL="0" indent="0">
              <a:buNone/>
            </a:pPr>
            <a:r>
              <a:rPr lang="en-US" dirty="0"/>
              <a:t>❏ Computer vision techniques are used for gesture recognition. OpenCV consists of a package called video capture which is used to capture data from a live video.</a:t>
            </a:r>
          </a:p>
          <a:p>
            <a:pPr marL="0" indent="0">
              <a:buNone/>
            </a:pPr>
            <a:r>
              <a:rPr lang="en-US" dirty="0"/>
              <a:t>❏ main thing we need to identify are the applications the model is going to develop so the development of the mouse movement without using the system mouse.</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7950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TECHNOLOGY USED</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v"/>
            </a:pPr>
            <a:r>
              <a:rPr lang="en-IN" sz="2400" dirty="0"/>
              <a:t>VSCODE </a:t>
            </a:r>
          </a:p>
          <a:p>
            <a:pPr marL="0" lvl="0" indent="0">
              <a:buNone/>
            </a:pPr>
            <a:r>
              <a:rPr lang="en-IN" sz="2400" dirty="0"/>
              <a:t>❖ AUTOPY </a:t>
            </a:r>
          </a:p>
          <a:p>
            <a:pPr marL="0" lvl="0" indent="0">
              <a:buNone/>
            </a:pPr>
            <a:r>
              <a:rPr lang="en-IN" sz="2400" dirty="0"/>
              <a:t>❖ OPEN CV </a:t>
            </a:r>
          </a:p>
          <a:p>
            <a:pPr marL="0" lvl="0" indent="0">
              <a:buNone/>
            </a:pPr>
            <a:r>
              <a:rPr lang="en-IN" sz="2400" dirty="0"/>
              <a:t>❖ MEDIAPIPE </a:t>
            </a:r>
          </a:p>
          <a:p>
            <a:pPr marL="0" lvl="0" indent="0">
              <a:buNone/>
            </a:pPr>
            <a:r>
              <a:rPr lang="en-IN" sz="2400" dirty="0"/>
              <a:t>❖ PYTHON – PROGRAMMING LANGUAGE</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0652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46BF3-F819-CCB1-2A72-970BD4C9B2B8}"/>
              </a:ext>
            </a:extLst>
          </p:cNvPr>
          <p:cNvSpPr>
            <a:spLocks noGrp="1"/>
          </p:cNvSpPr>
          <p:nvPr>
            <p:ph type="title"/>
          </p:nvPr>
        </p:nvSpPr>
        <p:spPr>
          <a:xfrm>
            <a:off x="3496962" y="365125"/>
            <a:ext cx="5436973" cy="1325563"/>
          </a:xfrm>
        </p:spPr>
        <p:txBody>
          <a:bodyPr/>
          <a:lstStyle/>
          <a:p>
            <a:r>
              <a:rPr lang="en-IN" b="1" dirty="0"/>
              <a:t>SYSTEM ARCHITECTURE</a:t>
            </a:r>
          </a:p>
        </p:txBody>
      </p:sp>
      <p:pic>
        <p:nvPicPr>
          <p:cNvPr id="5" name="Content Placeholder 4">
            <a:extLst>
              <a:ext uri="{FF2B5EF4-FFF2-40B4-BE49-F238E27FC236}">
                <a16:creationId xmlns:a16="http://schemas.microsoft.com/office/drawing/2014/main" id="{8552B2DE-7C9D-5C82-01FC-C60FD63594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812" y="1964724"/>
            <a:ext cx="9096375" cy="3756454"/>
          </a:xfrm>
        </p:spPr>
      </p:pic>
    </p:spTree>
    <p:extLst>
      <p:ext uri="{BB962C8B-B14F-4D97-AF65-F5344CB8AC3E}">
        <p14:creationId xmlns:p14="http://schemas.microsoft.com/office/powerpoint/2010/main" val="1104757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166BC-572D-FD35-CD1F-C8E1A7822CC1}"/>
              </a:ext>
            </a:extLst>
          </p:cNvPr>
          <p:cNvSpPr>
            <a:spLocks noGrp="1"/>
          </p:cNvSpPr>
          <p:nvPr>
            <p:ph type="title"/>
          </p:nvPr>
        </p:nvSpPr>
        <p:spPr>
          <a:xfrm>
            <a:off x="762000" y="388571"/>
            <a:ext cx="10515600" cy="1325563"/>
          </a:xfrm>
        </p:spPr>
        <p:txBody>
          <a:bodyPr/>
          <a:lstStyle/>
          <a:p>
            <a:r>
              <a:rPr lang="en-IN" b="1" dirty="0">
                <a:latin typeface="Times New Roman" panose="02020603050405020304" pitchFamily="18" charset="0"/>
                <a:cs typeface="Times New Roman" panose="02020603050405020304" pitchFamily="18" charset="0"/>
              </a:rPr>
              <a:t>FUTURE ENCHANMENT</a:t>
            </a:r>
          </a:p>
        </p:txBody>
      </p:sp>
      <p:sp>
        <p:nvSpPr>
          <p:cNvPr id="3" name="Content Placeholder 2">
            <a:extLst>
              <a:ext uri="{FF2B5EF4-FFF2-40B4-BE49-F238E27FC236}">
                <a16:creationId xmlns:a16="http://schemas.microsoft.com/office/drawing/2014/main" id="{18022211-BA7C-3AC4-ACE3-5B7FB1C6C71A}"/>
              </a:ext>
            </a:extLst>
          </p:cNvPr>
          <p:cNvSpPr>
            <a:spLocks noGrp="1"/>
          </p:cNvSpPr>
          <p:nvPr>
            <p:ph idx="1"/>
          </p:nvPr>
        </p:nvSpPr>
        <p:spPr/>
        <p:txBody>
          <a:bodyPr/>
          <a:lstStyle/>
          <a:p>
            <a:pPr>
              <a:buFont typeface="Wingdings" panose="05000000000000000000" pitchFamily="2" charset="2"/>
              <a:buChar char="Ø"/>
            </a:pPr>
            <a:r>
              <a:rPr lang="en-US" dirty="0"/>
              <a:t>  The proposed AI virtual mouse has some limitations such as the accuracy of the right click mouse function and also the model has some difficulties in executing clicking and dragging to select the text. These are some of the limitations of the proposed AI virtual mouse system, and these limitations will be overcome in our future work. </a:t>
            </a:r>
          </a:p>
          <a:p>
            <a:pPr>
              <a:buFont typeface="Wingdings" panose="05000000000000000000" pitchFamily="2" charset="2"/>
              <a:buChar char="Ø"/>
            </a:pPr>
            <a:r>
              <a:rPr lang="en-US" dirty="0"/>
              <a:t> Furthermore, the proposed method can be developed to handle the keyboard functionalities along with the mouse functionalities virtually which is another future scope of Human-Computer Interaction (HCI).</a:t>
            </a:r>
            <a:endParaRPr lang="en-IN" dirty="0"/>
          </a:p>
        </p:txBody>
      </p:sp>
    </p:spTree>
    <p:extLst>
      <p:ext uri="{BB962C8B-B14F-4D97-AF65-F5344CB8AC3E}">
        <p14:creationId xmlns:p14="http://schemas.microsoft.com/office/powerpoint/2010/main" val="1867440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907</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PRATHYUSHA ENGINERING COLLEGE  DEPARTMENT OF COMPUTER SCIENCE AND ENGINEERING  AI VIRTUAL MOUSE USING HAND GESTURE RECOGNITION</vt:lpstr>
      <vt:lpstr>AI VIRTUAL MOUSE USING HAND GESTURE RECOGNITION </vt:lpstr>
      <vt:lpstr>                 OBJECTIVE</vt:lpstr>
      <vt:lpstr>PROBLEM STATMENT</vt:lpstr>
      <vt:lpstr>EXISTING SYSTEM</vt:lpstr>
      <vt:lpstr>PROPOSED SYSTEM</vt:lpstr>
      <vt:lpstr>TECHNOLOGY USED</vt:lpstr>
      <vt:lpstr>SYSTEM ARCHITECTURE</vt:lpstr>
      <vt:lpstr>FUTURE ENCHANMENT</vt:lpstr>
      <vt:lpstr>CONCLUSION</vt:lpstr>
      <vt:lpstr>OUTPUT SCREENSHOTS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COMPLAINT REPOTING SYSTEM</dc:title>
  <dc:creator>jeyganesh C</dc:creator>
  <cp:lastModifiedBy>EMANI KEERTHI REDDY</cp:lastModifiedBy>
  <cp:revision>31</cp:revision>
  <dcterms:created xsi:type="dcterms:W3CDTF">2015-02-08T11:38:46Z</dcterms:created>
  <dcterms:modified xsi:type="dcterms:W3CDTF">2023-05-22T08:10:41Z</dcterms:modified>
</cp:coreProperties>
</file>