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kbyw9bAJqiI0dJvtcPDGHikz3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Gill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6"/>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6"/>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p:nvPr>
            <p:ph idx="2" type="pic"/>
          </p:nvPr>
        </p:nvSpPr>
        <p:spPr>
          <a:xfrm>
            <a:off x="6095999" y="0"/>
            <a:ext cx="6102097" cy="6858000"/>
          </a:xfrm>
          <a:prstGeom prst="rect">
            <a:avLst/>
          </a:prstGeom>
          <a:solidFill>
            <a:srgbClr val="BFBFBF"/>
          </a:solidFill>
          <a:ln>
            <a:noFill/>
          </a:ln>
        </p:spPr>
      </p:sp>
      <p:sp>
        <p:nvSpPr>
          <p:cNvPr id="78" name="Google Shape;78;p26"/>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7"/>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8"/>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3" name="Shape 33"/>
        <p:cNvGrpSpPr/>
        <p:nvPr/>
      </p:nvGrpSpPr>
      <p:grpSpPr>
        <a:xfrm>
          <a:off x="0" y="0"/>
          <a:ext cx="0" cy="0"/>
          <a:chOff x="0" y="0"/>
          <a:chExt cx="0" cy="0"/>
        </a:xfrm>
      </p:grpSpPr>
      <p:sp>
        <p:nvSpPr>
          <p:cNvPr id="34" name="Google Shape;34;p1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6" name="Google Shape;36;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2" name="Google Shape;42;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3"/>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4" name="Google Shape;54;p23"/>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5" name="Google Shape;55;p23"/>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6" name="Google Shape;56;p23"/>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2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5"/>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5"/>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25"/>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5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5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sz="1100" u="none">
                <a:solidFill>
                  <a:srgbClr val="FFFFFF"/>
                </a:solidFill>
                <a:latin typeface="Gill Sans"/>
                <a:ea typeface="Gill Sans"/>
                <a:cs typeface="Gill Sans"/>
                <a:sym typeface="Gill Sans"/>
              </a:defRPr>
            </a:lvl1pPr>
            <a:lvl2pPr indent="0" lvl="1" marL="0" marR="0" rtl="0" algn="ctr">
              <a:spcBef>
                <a:spcPts val="0"/>
              </a:spcBef>
              <a:buNone/>
              <a:defRPr b="0" sz="1100" u="none">
                <a:solidFill>
                  <a:srgbClr val="FFFFFF"/>
                </a:solidFill>
                <a:latin typeface="Gill Sans"/>
                <a:ea typeface="Gill Sans"/>
                <a:cs typeface="Gill Sans"/>
                <a:sym typeface="Gill Sans"/>
              </a:defRPr>
            </a:lvl2pPr>
            <a:lvl3pPr indent="0" lvl="2" marL="0" marR="0" rtl="0" algn="ctr">
              <a:spcBef>
                <a:spcPts val="0"/>
              </a:spcBef>
              <a:buNone/>
              <a:defRPr b="0" sz="1100" u="none">
                <a:solidFill>
                  <a:srgbClr val="FFFFFF"/>
                </a:solidFill>
                <a:latin typeface="Gill Sans"/>
                <a:ea typeface="Gill Sans"/>
                <a:cs typeface="Gill Sans"/>
                <a:sym typeface="Gill Sans"/>
              </a:defRPr>
            </a:lvl3pPr>
            <a:lvl4pPr indent="0" lvl="3" marL="0" marR="0" rtl="0" algn="ctr">
              <a:spcBef>
                <a:spcPts val="0"/>
              </a:spcBef>
              <a:buNone/>
              <a:defRPr b="0" sz="1100" u="none">
                <a:solidFill>
                  <a:srgbClr val="FFFFFF"/>
                </a:solidFill>
                <a:latin typeface="Gill Sans"/>
                <a:ea typeface="Gill Sans"/>
                <a:cs typeface="Gill Sans"/>
                <a:sym typeface="Gill Sans"/>
              </a:defRPr>
            </a:lvl4pPr>
            <a:lvl5pPr indent="0" lvl="4" marL="0" marR="0" rtl="0" algn="ctr">
              <a:spcBef>
                <a:spcPts val="0"/>
              </a:spcBef>
              <a:buNone/>
              <a:defRPr b="0" sz="1100" u="none">
                <a:solidFill>
                  <a:srgbClr val="FFFFFF"/>
                </a:solidFill>
                <a:latin typeface="Gill Sans"/>
                <a:ea typeface="Gill Sans"/>
                <a:cs typeface="Gill Sans"/>
                <a:sym typeface="Gill Sans"/>
              </a:defRPr>
            </a:lvl5pPr>
            <a:lvl6pPr indent="0" lvl="5" marL="0" marR="0" rtl="0" algn="ctr">
              <a:spcBef>
                <a:spcPts val="0"/>
              </a:spcBef>
              <a:buNone/>
              <a:defRPr b="0" sz="1100" u="none">
                <a:solidFill>
                  <a:srgbClr val="FFFFFF"/>
                </a:solidFill>
                <a:latin typeface="Gill Sans"/>
                <a:ea typeface="Gill Sans"/>
                <a:cs typeface="Gill Sans"/>
                <a:sym typeface="Gill Sans"/>
              </a:defRPr>
            </a:lvl6pPr>
            <a:lvl7pPr indent="0" lvl="6" marL="0" marR="0" rtl="0" algn="ctr">
              <a:spcBef>
                <a:spcPts val="0"/>
              </a:spcBef>
              <a:buNone/>
              <a:defRPr b="0" sz="1100" u="none">
                <a:solidFill>
                  <a:srgbClr val="FFFFFF"/>
                </a:solidFill>
                <a:latin typeface="Gill Sans"/>
                <a:ea typeface="Gill Sans"/>
                <a:cs typeface="Gill Sans"/>
                <a:sym typeface="Gill Sans"/>
              </a:defRPr>
            </a:lvl7pPr>
            <a:lvl8pPr indent="0" lvl="7" marL="0" marR="0" rtl="0" algn="ctr">
              <a:spcBef>
                <a:spcPts val="0"/>
              </a:spcBef>
              <a:buNone/>
              <a:defRPr b="0" sz="1100" u="none">
                <a:solidFill>
                  <a:srgbClr val="FFFFFF"/>
                </a:solidFill>
                <a:latin typeface="Gill Sans"/>
                <a:ea typeface="Gill Sans"/>
                <a:cs typeface="Gill Sans"/>
                <a:sym typeface="Gill Sans"/>
              </a:defRPr>
            </a:lvl8pPr>
            <a:lvl9pPr indent="0" lvl="8" marL="0" marR="0" rtl="0" algn="ctr">
              <a:spcBef>
                <a:spcPts val="0"/>
              </a:spcBef>
              <a:buNone/>
              <a:defRPr b="0" sz="1100" u="non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zenadrone.com/military-indust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t/>
            </a:r>
            <a:endParaRPr/>
          </a:p>
        </p:txBody>
      </p:sp>
      <p:pic>
        <p:nvPicPr>
          <p:cNvPr id="99" name="Google Shape;99;p1"/>
          <p:cNvPicPr preferRelativeResize="0"/>
          <p:nvPr/>
        </p:nvPicPr>
        <p:blipFill rotWithShape="1">
          <a:blip r:embed="rId3">
            <a:alphaModFix/>
          </a:blip>
          <a:srcRect b="0" l="0" r="0" t="0"/>
          <a:stretch/>
        </p:blipFill>
        <p:spPr>
          <a:xfrm>
            <a:off x="-1" y="-1"/>
            <a:ext cx="12434311" cy="6858001"/>
          </a:xfrm>
          <a:prstGeom prst="rect">
            <a:avLst/>
          </a:prstGeom>
          <a:noFill/>
          <a:ln>
            <a:noFill/>
          </a:ln>
        </p:spPr>
      </p:pic>
      <p:sp>
        <p:nvSpPr>
          <p:cNvPr id="100" name="Google Shape;100;p1"/>
          <p:cNvSpPr txBox="1"/>
          <p:nvPr>
            <p:ph idx="1" type="subTitle"/>
          </p:nvPr>
        </p:nvSpPr>
        <p:spPr>
          <a:xfrm>
            <a:off x="684212" y="440751"/>
            <a:ext cx="6400800" cy="194733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6000"/>
              <a:buNone/>
            </a:pPr>
            <a:r>
              <a:rPr b="1" lang="en-US" sz="6000">
                <a:solidFill>
                  <a:schemeClr val="lt1"/>
                </a:solidFill>
              </a:rPr>
              <a:t>DEFENCE DRONE</a:t>
            </a:r>
            <a:endParaRPr b="1" sz="6000">
              <a:solidFill>
                <a:schemeClr val="lt1"/>
              </a:solidFill>
            </a:endParaRPr>
          </a:p>
        </p:txBody>
      </p:sp>
      <p:sp>
        <p:nvSpPr>
          <p:cNvPr id="101" name="Google Shape;101;p1"/>
          <p:cNvSpPr/>
          <p:nvPr/>
        </p:nvSpPr>
        <p:spPr>
          <a:xfrm>
            <a:off x="5133702" y="2828836"/>
            <a:ext cx="40102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FFFF"/>
                </a:solidFill>
                <a:latin typeface="Roboto"/>
                <a:ea typeface="Roboto"/>
                <a:cs typeface="Roboto"/>
                <a:sym typeface="Roboto"/>
              </a:rPr>
              <a:t>ASSIGNMENT FOR</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r>
              <a:rPr b="1" lang="en-US" sz="1800">
                <a:solidFill>
                  <a:srgbClr val="FFFFFF"/>
                </a:solidFill>
                <a:latin typeface="Roboto"/>
                <a:ea typeface="Roboto"/>
                <a:cs typeface="Roboto"/>
                <a:sym typeface="Roboto"/>
              </a:rPr>
              <a:t>   SABYASACHI B</a:t>
            </a:r>
            <a:endParaRPr b="1" sz="1800">
              <a:solidFill>
                <a:schemeClr val="lt1"/>
              </a:solidFill>
              <a:latin typeface="Gill Sans"/>
              <a:ea typeface="Gill Sans"/>
              <a:cs typeface="Gill Sans"/>
              <a:sym typeface="Gill Sans"/>
            </a:endParaRPr>
          </a:p>
          <a:p>
            <a:pPr indent="0" lvl="0" marL="0" marR="0" rtl="0" algn="l">
              <a:spcBef>
                <a:spcPts val="0"/>
              </a:spcBef>
              <a:spcAft>
                <a:spcPts val="0"/>
              </a:spcAft>
              <a:buNone/>
            </a:pPr>
            <a:br>
              <a:rPr lang="en-US" sz="1800">
                <a:solidFill>
                  <a:schemeClr val="lt1"/>
                </a:solidFill>
                <a:latin typeface="Gill Sans"/>
                <a:ea typeface="Gill Sans"/>
                <a:cs typeface="Gill Sans"/>
                <a:sym typeface="Gill Sans"/>
              </a:rPr>
            </a:br>
            <a:endParaRPr sz="1800">
              <a:solidFill>
                <a:schemeClr val="lt1"/>
              </a:solidFill>
              <a:latin typeface="Gill Sans"/>
              <a:ea typeface="Gill Sans"/>
              <a:cs typeface="Gill Sans"/>
              <a:sym typeface="Gill Sans"/>
            </a:endParaRPr>
          </a:p>
        </p:txBody>
      </p:sp>
      <p:sp>
        <p:nvSpPr>
          <p:cNvPr id="102" name="Google Shape;102;p1"/>
          <p:cNvSpPr/>
          <p:nvPr/>
        </p:nvSpPr>
        <p:spPr>
          <a:xfrm>
            <a:off x="3426822" y="5308938"/>
            <a:ext cx="6096000"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FFFFFF"/>
                </a:solidFill>
                <a:latin typeface="Twentieth Century"/>
                <a:ea typeface="Twentieth Century"/>
                <a:cs typeface="Twentieth Century"/>
                <a:sym typeface="Twentieth Century"/>
              </a:rPr>
              <a:t>GUIDED BY</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rgbClr val="FFFFFF"/>
                </a:solidFill>
                <a:latin typeface="Twentieth Century"/>
                <a:ea typeface="Twentieth Century"/>
                <a:cs typeface="Twentieth Century"/>
                <a:sym typeface="Twentieth Century"/>
              </a:rPr>
              <a:t>  MOHAMMAD TAHIR MIRJI</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rgbClr val="FFFFFF"/>
                </a:solidFill>
                <a:latin typeface="Twentieth Century"/>
                <a:ea typeface="Twentieth Century"/>
                <a:cs typeface="Twentieth Century"/>
                <a:sym typeface="Twentieth Century"/>
              </a:rPr>
              <a:t>L2 KTC Hubli </a:t>
            </a:r>
            <a:br>
              <a:rPr b="1" lang="en-US" sz="1800">
                <a:solidFill>
                  <a:srgbClr val="FFFFFF"/>
                </a:solidFill>
                <a:latin typeface="Twentieth Century"/>
                <a:ea typeface="Twentieth Century"/>
                <a:cs typeface="Twentieth Century"/>
                <a:sym typeface="Twentieth Century"/>
              </a:rPr>
            </a:br>
            <a:br>
              <a:rPr b="1" lang="en-US" sz="1800">
                <a:solidFill>
                  <a:srgbClr val="FFFFFF"/>
                </a:solidFill>
                <a:latin typeface="Twentieth Century"/>
                <a:ea typeface="Twentieth Century"/>
                <a:cs typeface="Twentieth Century"/>
                <a:sym typeface="Twentieth Century"/>
              </a:rPr>
            </a:br>
            <a:endParaRPr sz="1800">
              <a:solidFill>
                <a:schemeClr val="lt1"/>
              </a:solidFill>
              <a:latin typeface="Gill Sans"/>
              <a:ea typeface="Gill Sans"/>
              <a:cs typeface="Gill Sans"/>
              <a:sym typeface="Gill Sans"/>
            </a:endParaRPr>
          </a:p>
          <a:p>
            <a:pPr indent="0" lvl="0" marL="0" marR="0" rtl="0" algn="l">
              <a:spcBef>
                <a:spcPts val="0"/>
              </a:spcBef>
              <a:spcAft>
                <a:spcPts val="0"/>
              </a:spcAft>
              <a:buNone/>
            </a:pPr>
            <a:br>
              <a:rPr lang="en-US" sz="1800">
                <a:solidFill>
                  <a:schemeClr val="lt1"/>
                </a:solidFill>
                <a:latin typeface="Gill Sans"/>
                <a:ea typeface="Gill Sans"/>
                <a:cs typeface="Gill Sans"/>
                <a:sym typeface="Gill Sans"/>
              </a:rPr>
            </a:br>
            <a:endParaRPr sz="1800">
              <a:solidFill>
                <a:schemeClr val="lt1"/>
              </a:solidFill>
              <a:latin typeface="Gill Sans"/>
              <a:ea typeface="Gill Sans"/>
              <a:cs typeface="Gill Sans"/>
              <a:sym typeface="Gill Sans"/>
            </a:endParaRPr>
          </a:p>
        </p:txBody>
      </p:sp>
      <p:sp>
        <p:nvSpPr>
          <p:cNvPr id="103" name="Google Shape;103;p1"/>
          <p:cNvSpPr/>
          <p:nvPr/>
        </p:nvSpPr>
        <p:spPr>
          <a:xfrm>
            <a:off x="10273172" y="4029165"/>
            <a:ext cx="1789611" cy="188256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FFFFFF"/>
                </a:solidFill>
                <a:latin typeface="Twentieth Century"/>
                <a:ea typeface="Twentieth Century"/>
                <a:cs typeface="Twentieth Century"/>
                <a:sym typeface="Twentieth Century"/>
              </a:rPr>
              <a:t>By Group 4:</a:t>
            </a:r>
            <a:endParaRPr sz="1800">
              <a:solidFill>
                <a:schemeClr val="lt1"/>
              </a:solidFill>
              <a:latin typeface="Gill Sans"/>
              <a:ea typeface="Gill Sans"/>
              <a:cs typeface="Gill Sans"/>
              <a:sym typeface="Gill Sans"/>
            </a:endParaRPr>
          </a:p>
          <a:p>
            <a:pPr indent="-114300" lvl="0" marL="0" marR="0" rtl="0" algn="just">
              <a:spcBef>
                <a:spcPts val="1000"/>
              </a:spcBef>
              <a:spcAft>
                <a:spcPts val="0"/>
              </a:spcAft>
              <a:buClr>
                <a:srgbClr val="FFFFFF"/>
              </a:buClr>
              <a:buSzPts val="1800"/>
              <a:buFont typeface="Gill Sans"/>
              <a:buAutoNum type="arabicPeriod"/>
            </a:pPr>
            <a:r>
              <a:rPr b="1" lang="en-US" sz="1800">
                <a:solidFill>
                  <a:srgbClr val="FFFFFF"/>
                </a:solidFill>
                <a:latin typeface="Twentieth Century"/>
                <a:ea typeface="Twentieth Century"/>
                <a:cs typeface="Twentieth Century"/>
                <a:sym typeface="Twentieth Century"/>
              </a:rPr>
              <a:t>Harish H K</a:t>
            </a:r>
            <a:endParaRPr b="1" sz="1800">
              <a:solidFill>
                <a:srgbClr val="FFFFFF"/>
              </a:solidFill>
              <a:latin typeface="Arial"/>
              <a:ea typeface="Arial"/>
              <a:cs typeface="Arial"/>
              <a:sym typeface="Arial"/>
            </a:endParaRPr>
          </a:p>
          <a:p>
            <a:pPr indent="-114300" lvl="0" marL="0" marR="0" rtl="0" algn="just">
              <a:spcBef>
                <a:spcPts val="0"/>
              </a:spcBef>
              <a:spcAft>
                <a:spcPts val="0"/>
              </a:spcAft>
              <a:buClr>
                <a:srgbClr val="FFFFFF"/>
              </a:buClr>
              <a:buSzPts val="1800"/>
              <a:buFont typeface="Gill Sans"/>
              <a:buAutoNum type="arabicPeriod"/>
            </a:pPr>
            <a:r>
              <a:rPr b="1" lang="en-US" sz="1800">
                <a:solidFill>
                  <a:srgbClr val="FFFFFF"/>
                </a:solidFill>
                <a:latin typeface="Twentieth Century"/>
                <a:ea typeface="Twentieth Century"/>
                <a:cs typeface="Twentieth Century"/>
                <a:sym typeface="Twentieth Century"/>
              </a:rPr>
              <a:t>Supriya M K</a:t>
            </a:r>
            <a:endParaRPr b="1" sz="1800">
              <a:solidFill>
                <a:srgbClr val="FFFFFF"/>
              </a:solidFill>
              <a:latin typeface="Arial"/>
              <a:ea typeface="Arial"/>
              <a:cs typeface="Arial"/>
              <a:sym typeface="Arial"/>
            </a:endParaRPr>
          </a:p>
          <a:p>
            <a:pPr indent="-114300" lvl="0" marL="0" marR="0" rtl="0" algn="just">
              <a:spcBef>
                <a:spcPts val="0"/>
              </a:spcBef>
              <a:spcAft>
                <a:spcPts val="0"/>
              </a:spcAft>
              <a:buClr>
                <a:srgbClr val="FFFFFF"/>
              </a:buClr>
              <a:buSzPts val="1800"/>
              <a:buFont typeface="Gill Sans"/>
              <a:buAutoNum type="arabicPeriod"/>
            </a:pPr>
            <a:r>
              <a:rPr b="1" lang="en-US" sz="1800">
                <a:solidFill>
                  <a:srgbClr val="FFFFFF"/>
                </a:solidFill>
                <a:latin typeface="Twentieth Century"/>
                <a:ea typeface="Twentieth Century"/>
                <a:cs typeface="Twentieth Century"/>
                <a:sym typeface="Twentieth Century"/>
              </a:rPr>
              <a:t>Gaurav P</a:t>
            </a:r>
            <a:endParaRPr b="1" sz="1800">
              <a:solidFill>
                <a:srgbClr val="FFFFFF"/>
              </a:solidFill>
              <a:latin typeface="Arial"/>
              <a:ea typeface="Arial"/>
              <a:cs typeface="Arial"/>
              <a:sym typeface="Arial"/>
            </a:endParaRPr>
          </a:p>
          <a:p>
            <a:pPr indent="0" lvl="0" marL="0" marR="0" rtl="0" algn="l">
              <a:spcBef>
                <a:spcPts val="0"/>
              </a:spcBef>
              <a:spcAft>
                <a:spcPts val="0"/>
              </a:spcAft>
              <a:buNone/>
            </a:pPr>
            <a:br>
              <a:rPr lang="en-US" sz="1800">
                <a:solidFill>
                  <a:schemeClr val="lt1"/>
                </a:solidFill>
                <a:latin typeface="Gill Sans"/>
                <a:ea typeface="Gill Sans"/>
                <a:cs typeface="Gill Sans"/>
                <a:sym typeface="Gill Sans"/>
              </a:rPr>
            </a:br>
            <a:endParaRPr sz="1800">
              <a:solidFill>
                <a:schemeClr val="lt1"/>
              </a:solidFill>
              <a:latin typeface="Gill Sans"/>
              <a:ea typeface="Gill Sans"/>
              <a:cs typeface="Gill Sans"/>
              <a:sym typeface="Gill Sans"/>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p:nvPr/>
        </p:nvSpPr>
        <p:spPr>
          <a:xfrm>
            <a:off x="914398" y="3480752"/>
            <a:ext cx="1043577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1" sz="2000">
              <a:solidFill>
                <a:srgbClr val="015B9B"/>
              </a:solidFill>
              <a:latin typeface="Arial"/>
              <a:ea typeface="Arial"/>
              <a:cs typeface="Arial"/>
              <a:sym typeface="Arial"/>
            </a:endParaRPr>
          </a:p>
          <a:p>
            <a:pPr indent="0" lvl="0" marL="0" marR="0" rtl="0" algn="l">
              <a:lnSpc>
                <a:spcPct val="150000"/>
              </a:lnSpc>
              <a:spcBef>
                <a:spcPts val="0"/>
              </a:spcBef>
              <a:spcAft>
                <a:spcPts val="0"/>
              </a:spcAft>
              <a:buNone/>
            </a:pPr>
            <a:r>
              <a:rPr b="1" lang="en-US" sz="2000">
                <a:solidFill>
                  <a:srgbClr val="015B9B"/>
                </a:solidFill>
                <a:latin typeface="Arial"/>
                <a:ea typeface="Arial"/>
                <a:cs typeface="Arial"/>
                <a:sym typeface="Arial"/>
              </a:rPr>
              <a:t>4. Increased Safety</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 </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Drone operators can provide real-time information without putting themselves at risk. On top of this, that same information also informs commanders where to position their troops to ensure safety.</a:t>
            </a:r>
            <a:endParaRPr b="1" i="0" sz="2000">
              <a:solidFill>
                <a:srgbClr val="0A0909"/>
              </a:solidFill>
              <a:latin typeface="Arial"/>
              <a:ea typeface="Arial"/>
              <a:cs typeface="Arial"/>
              <a:sym typeface="Arial"/>
            </a:endParaRPr>
          </a:p>
        </p:txBody>
      </p:sp>
      <p:sp>
        <p:nvSpPr>
          <p:cNvPr id="158" name="Google Shape;158;p10"/>
          <p:cNvSpPr/>
          <p:nvPr/>
        </p:nvSpPr>
        <p:spPr>
          <a:xfrm>
            <a:off x="914398" y="1150595"/>
            <a:ext cx="10435771" cy="23409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15B9B"/>
                </a:solidFill>
                <a:latin typeface="Arial"/>
                <a:ea typeface="Arial"/>
                <a:cs typeface="Arial"/>
                <a:sym typeface="Arial"/>
              </a:rPr>
              <a:t>3. Increased Convenience</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 </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Compared to conventional aircraft, drones are faster and easier to deploy. They are easier to operate and don’t need training as extensive as most aircraft. Also, many drones don’t need a runway, and other types can easily fit in a backpack.</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362858" y="688920"/>
            <a:ext cx="7634513"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Arial"/>
              <a:buNone/>
            </a:pPr>
            <a:r>
              <a:rPr b="1" lang="en-US">
                <a:latin typeface="Arial"/>
                <a:ea typeface="Arial"/>
                <a:cs typeface="Arial"/>
                <a:sym typeface="Arial"/>
              </a:rPr>
              <a:t>DEFENSE DRONE MECHANISM</a:t>
            </a:r>
            <a:endParaRPr b="1">
              <a:latin typeface="Arial"/>
              <a:ea typeface="Arial"/>
              <a:cs typeface="Arial"/>
              <a:sym typeface="Arial"/>
            </a:endParaRPr>
          </a:p>
        </p:txBody>
      </p:sp>
      <p:sp>
        <p:nvSpPr>
          <p:cNvPr id="164" name="Google Shape;164;p11"/>
          <p:cNvSpPr txBox="1"/>
          <p:nvPr>
            <p:ph idx="1" type="body"/>
          </p:nvPr>
        </p:nvSpPr>
        <p:spPr>
          <a:xfrm>
            <a:off x="362858" y="2420329"/>
            <a:ext cx="11234056" cy="3101983"/>
          </a:xfrm>
          <a:prstGeom prst="rect">
            <a:avLst/>
          </a:prstGeom>
          <a:noFill/>
          <a:ln>
            <a:noFill/>
          </a:ln>
        </p:spPr>
        <p:txBody>
          <a:bodyPr anchorCtr="0" anchor="t" bIns="45700" lIns="91425" spcFirstLastPara="1" rIns="91425" wrap="square" tIns="45700">
            <a:noAutofit/>
          </a:bodyPr>
          <a:lstStyle/>
          <a:p>
            <a:pPr indent="-228600" lvl="0" marL="228600" rtl="0" algn="just">
              <a:lnSpc>
                <a:spcPct val="170000"/>
              </a:lnSpc>
              <a:spcBef>
                <a:spcPts val="0"/>
              </a:spcBef>
              <a:spcAft>
                <a:spcPts val="0"/>
              </a:spcAft>
              <a:buClr>
                <a:schemeClr val="dk1"/>
              </a:buClr>
              <a:buSzPts val="1800"/>
              <a:buFont typeface="Noto Sans Symbols"/>
              <a:buChar char="❑"/>
            </a:pPr>
            <a:r>
              <a:rPr b="1" lang="en-US">
                <a:latin typeface="Arial"/>
                <a:ea typeface="Arial"/>
                <a:cs typeface="Arial"/>
                <a:sym typeface="Arial"/>
              </a:rPr>
              <a:t>A defense drone typically works by using a combination of advanced technologies such as sensors, cameras, communication systems, and artificial intelligence to perform a variety of tasks. The exact mechanism of a defense drone can vary depending on its specific purpose and design, but generally, it operates using the following components and processes:</a:t>
            </a:r>
            <a:endParaRPr/>
          </a:p>
          <a:p>
            <a:pPr indent="-228600" lvl="0" marL="228600" rtl="0" algn="just">
              <a:lnSpc>
                <a:spcPct val="170000"/>
              </a:lnSpc>
              <a:spcBef>
                <a:spcPts val="1000"/>
              </a:spcBef>
              <a:spcAft>
                <a:spcPts val="0"/>
              </a:spcAft>
              <a:buClr>
                <a:schemeClr val="dk1"/>
              </a:buClr>
              <a:buSzPts val="1800"/>
              <a:buFont typeface="Noto Sans Symbols"/>
              <a:buChar char="❑"/>
            </a:pPr>
            <a:r>
              <a:rPr b="1" lang="en-US">
                <a:latin typeface="Arial"/>
                <a:ea typeface="Arial"/>
                <a:cs typeface="Arial"/>
                <a:sym typeface="Arial"/>
              </a:rPr>
              <a:t>Sensors: Defense drones use a variety of sensors to detect and monitor their environment. These sensors can include radar, LIDAR, infrared, and other types of sensors that allow the drone to detect and track objects and obstacles in its vicinity.</a:t>
            </a:r>
            <a:endParaRPr b="1">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93485" y="674406"/>
            <a:ext cx="6110515" cy="95119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150000"/>
              </a:lnSpc>
              <a:spcBef>
                <a:spcPts val="0"/>
              </a:spcBef>
              <a:spcAft>
                <a:spcPts val="0"/>
              </a:spcAft>
              <a:buClr>
                <a:srgbClr val="262626"/>
              </a:buClr>
              <a:buSzPts val="2000"/>
              <a:buFont typeface="Arial"/>
              <a:buNone/>
            </a:pPr>
            <a:r>
              <a:rPr b="1" lang="en-US" sz="2000">
                <a:latin typeface="Arial"/>
                <a:ea typeface="Arial"/>
                <a:cs typeface="Arial"/>
                <a:sym typeface="Arial"/>
              </a:rPr>
              <a:t>DEFENSE DRONE MECHANISM</a:t>
            </a:r>
            <a:endParaRPr/>
          </a:p>
        </p:txBody>
      </p:sp>
      <p:sp>
        <p:nvSpPr>
          <p:cNvPr id="170" name="Google Shape;170;p12"/>
          <p:cNvSpPr txBox="1"/>
          <p:nvPr>
            <p:ph idx="1" type="body"/>
          </p:nvPr>
        </p:nvSpPr>
        <p:spPr>
          <a:xfrm>
            <a:off x="493485" y="2275187"/>
            <a:ext cx="11001829" cy="3101983"/>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000"/>
              <a:buFont typeface="Noto Sans Symbols"/>
              <a:buChar char="❑"/>
            </a:pPr>
            <a:r>
              <a:rPr b="1" lang="en-US" sz="2000">
                <a:latin typeface="Arial"/>
                <a:ea typeface="Arial"/>
                <a:cs typeface="Arial"/>
                <a:sym typeface="Arial"/>
              </a:rPr>
              <a:t>Cameras: Drones also use cameras to provide visual information to the operator or the onboard artificial intelligence system. These cameras can include both visible light and infrared cameras, which can provide different types of information depending on the application.</a:t>
            </a:r>
            <a:endParaRPr/>
          </a:p>
          <a:p>
            <a:pPr indent="-228600" lvl="0" marL="228600" rtl="0" algn="just">
              <a:lnSpc>
                <a:spcPct val="150000"/>
              </a:lnSpc>
              <a:spcBef>
                <a:spcPts val="1000"/>
              </a:spcBef>
              <a:spcAft>
                <a:spcPts val="0"/>
              </a:spcAft>
              <a:buClr>
                <a:schemeClr val="dk1"/>
              </a:buClr>
              <a:buSzPts val="2000"/>
              <a:buFont typeface="Noto Sans Symbols"/>
              <a:buChar char="❑"/>
            </a:pPr>
            <a:r>
              <a:rPr b="1" lang="en-US" sz="2000">
                <a:latin typeface="Arial"/>
                <a:ea typeface="Arial"/>
                <a:cs typeface="Arial"/>
                <a:sym typeface="Arial"/>
              </a:rPr>
              <a:t>Communication systems: Defense drones typically use sophisticated communication systems to receive commands from operators or other systems and transmit information back to them. These systems can include satellite communication, radio frequency communication, and other types of wireless communication technologies.</a:t>
            </a:r>
            <a:endParaRPr b="1" sz="2000">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605536" y="732464"/>
            <a:ext cx="5475950" cy="100925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000"/>
              <a:buFont typeface="Arial"/>
              <a:buNone/>
            </a:pPr>
            <a:r>
              <a:rPr b="1" lang="en-US" sz="2000">
                <a:latin typeface="Arial"/>
                <a:ea typeface="Arial"/>
                <a:cs typeface="Arial"/>
                <a:sym typeface="Arial"/>
              </a:rPr>
              <a:t>DEFENSE DRONE MECHANISM</a:t>
            </a:r>
            <a:endParaRPr/>
          </a:p>
        </p:txBody>
      </p:sp>
      <p:sp>
        <p:nvSpPr>
          <p:cNvPr id="176" name="Google Shape;176;p13"/>
          <p:cNvSpPr txBox="1"/>
          <p:nvPr>
            <p:ph idx="1" type="body"/>
          </p:nvPr>
        </p:nvSpPr>
        <p:spPr>
          <a:xfrm>
            <a:off x="776515" y="2318730"/>
            <a:ext cx="10609942" cy="3101983"/>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000"/>
              <a:buFont typeface="Noto Sans Symbols"/>
              <a:buChar char="❑"/>
            </a:pPr>
            <a:r>
              <a:rPr b="1" lang="en-US" sz="2000">
                <a:latin typeface="Arial"/>
                <a:ea typeface="Arial"/>
                <a:cs typeface="Arial"/>
                <a:sym typeface="Arial"/>
              </a:rPr>
              <a:t>Artificial intelligence: Many defense drones use advanced artificial intelligence algorithms to make decisions and perform tasks autonomously. These algorithms can analyze data from sensors and cameras to identify potential threats, track targets, and make decisions about how to respond to different situations.</a:t>
            </a:r>
            <a:endParaRPr/>
          </a:p>
          <a:p>
            <a:pPr indent="-228600" lvl="0" marL="228600" rtl="0" algn="just">
              <a:lnSpc>
                <a:spcPct val="150000"/>
              </a:lnSpc>
              <a:spcBef>
                <a:spcPts val="1000"/>
              </a:spcBef>
              <a:spcAft>
                <a:spcPts val="0"/>
              </a:spcAft>
              <a:buClr>
                <a:schemeClr val="dk1"/>
              </a:buClr>
              <a:buSzPts val="2000"/>
              <a:buFont typeface="Noto Sans Symbols"/>
              <a:buChar char="❑"/>
            </a:pPr>
            <a:r>
              <a:rPr b="1" lang="en-US" sz="2000">
                <a:latin typeface="Arial"/>
                <a:ea typeface="Arial"/>
                <a:cs typeface="Arial"/>
                <a:sym typeface="Arial"/>
              </a:rPr>
              <a:t>Propulsion: Finally, defense drones use various types of propulsion systems, including electric motors, jet engines, and other types of propulsion systems, to move through the air and perform their missions.</a:t>
            </a:r>
            <a:endParaRPr b="1" sz="2000">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609600" y="964692"/>
            <a:ext cx="10058400"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Arial"/>
              <a:buNone/>
            </a:pPr>
            <a:r>
              <a:rPr b="1" lang="en-US">
                <a:latin typeface="Arial"/>
                <a:ea typeface="Arial"/>
                <a:cs typeface="Arial"/>
                <a:sym typeface="Arial"/>
              </a:rPr>
              <a:t>CONCLUSION</a:t>
            </a:r>
            <a:endParaRPr/>
          </a:p>
        </p:txBody>
      </p:sp>
      <p:sp>
        <p:nvSpPr>
          <p:cNvPr id="182" name="Google Shape;182;p14"/>
          <p:cNvSpPr txBox="1"/>
          <p:nvPr>
            <p:ph idx="1" type="body"/>
          </p:nvPr>
        </p:nvSpPr>
        <p:spPr>
          <a:xfrm>
            <a:off x="609600" y="2638044"/>
            <a:ext cx="10058400"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1800"/>
              <a:buFont typeface="Noto Sans Symbols"/>
              <a:buChar char="❑"/>
            </a:pPr>
            <a:r>
              <a:rPr b="1" lang="en-US">
                <a:latin typeface="Arial"/>
                <a:ea typeface="Arial"/>
                <a:cs typeface="Arial"/>
                <a:sym typeface="Arial"/>
              </a:rPr>
              <a:t>We have plentiful evidence that drones are a useful - and increasingly widely used - technology for collecting spatial and operational data in support of humanitarian operations. The IFRC should seek to support National Societies as they integrate drones into their day-to-day operations</a:t>
            </a:r>
            <a:endParaRPr b="1">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620050" y="601835"/>
            <a:ext cx="5925893" cy="10673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800"/>
              <a:buFont typeface="Arial"/>
              <a:buNone/>
            </a:pPr>
            <a:r>
              <a:rPr b="1" lang="en-US" cap="none">
                <a:solidFill>
                  <a:schemeClr val="dk1"/>
                </a:solidFill>
                <a:latin typeface="Arial"/>
                <a:ea typeface="Arial"/>
                <a:cs typeface="Arial"/>
                <a:sym typeface="Arial"/>
              </a:rPr>
              <a:t>What drone means</a:t>
            </a:r>
            <a:endParaRPr b="1" cap="none">
              <a:solidFill>
                <a:schemeClr val="dk1"/>
              </a:solidFill>
              <a:latin typeface="Arial"/>
              <a:ea typeface="Arial"/>
              <a:cs typeface="Arial"/>
              <a:sym typeface="Arial"/>
            </a:endParaRPr>
          </a:p>
        </p:txBody>
      </p:sp>
      <p:sp>
        <p:nvSpPr>
          <p:cNvPr id="109" name="Google Shape;109;p2"/>
          <p:cNvSpPr txBox="1"/>
          <p:nvPr>
            <p:ph idx="1" type="body"/>
          </p:nvPr>
        </p:nvSpPr>
        <p:spPr>
          <a:xfrm>
            <a:off x="1306286" y="2638044"/>
            <a:ext cx="8654578"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1800"/>
              <a:buFont typeface="Noto Sans Symbols"/>
              <a:buChar char="❑"/>
            </a:pPr>
            <a:r>
              <a:rPr b="1" lang="en-US">
                <a:latin typeface="Arial"/>
                <a:ea typeface="Arial"/>
                <a:cs typeface="Arial"/>
                <a:sym typeface="Arial"/>
              </a:rPr>
              <a:t> Drone usually refers to any unpiloted aircraft. Sometimes referred to as unmanned aerial vehicles (UAVs), these crafts can carry out an impressive range of tasks, ranging from military operations to package delivery. Drones can be as large as an aircraft or as small as the palm of your hand</a:t>
            </a:r>
            <a:endParaRPr b="1">
              <a:latin typeface="Arial"/>
              <a:ea typeface="Arial"/>
              <a:cs typeface="Arial"/>
              <a:sym typeface="Arial"/>
            </a:endParaRPr>
          </a:p>
        </p:txBody>
      </p:sp>
      <p:pic>
        <p:nvPicPr>
          <p:cNvPr id="110" name="Google Shape;110;p2"/>
          <p:cNvPicPr preferRelativeResize="0"/>
          <p:nvPr/>
        </p:nvPicPr>
        <p:blipFill rotWithShape="1">
          <a:blip r:embed="rId3">
            <a:alphaModFix/>
          </a:blip>
          <a:srcRect b="0" l="8053" r="8053" t="0"/>
          <a:stretch/>
        </p:blipFill>
        <p:spPr>
          <a:xfrm>
            <a:off x="7622768" y="410375"/>
            <a:ext cx="3483029" cy="2333244"/>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805543" y="761492"/>
            <a:ext cx="5239657" cy="980222"/>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800"/>
              <a:buFont typeface="Arial"/>
              <a:buNone/>
            </a:pPr>
            <a:r>
              <a:rPr b="1" lang="en-US" cap="none">
                <a:solidFill>
                  <a:schemeClr val="dk1"/>
                </a:solidFill>
                <a:latin typeface="Arial"/>
                <a:ea typeface="Arial"/>
                <a:cs typeface="Arial"/>
                <a:sym typeface="Arial"/>
              </a:rPr>
              <a:t>How  drones works</a:t>
            </a:r>
            <a:endParaRPr b="1" cap="none">
              <a:solidFill>
                <a:schemeClr val="dk1"/>
              </a:solidFill>
              <a:latin typeface="Arial"/>
              <a:ea typeface="Arial"/>
              <a:cs typeface="Arial"/>
              <a:sym typeface="Arial"/>
            </a:endParaRPr>
          </a:p>
        </p:txBody>
      </p:sp>
      <p:sp>
        <p:nvSpPr>
          <p:cNvPr id="116" name="Google Shape;116;p3"/>
          <p:cNvSpPr txBox="1"/>
          <p:nvPr>
            <p:ph idx="1" type="body"/>
          </p:nvPr>
        </p:nvSpPr>
        <p:spPr>
          <a:xfrm>
            <a:off x="1001486" y="2638044"/>
            <a:ext cx="10087428"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262626"/>
              </a:buClr>
              <a:buSzPts val="1800"/>
              <a:buFont typeface="Noto Sans Symbols"/>
              <a:buChar char="❑"/>
            </a:pPr>
            <a:r>
              <a:rPr b="1" lang="en-US">
                <a:latin typeface="Arial"/>
                <a:ea typeface="Arial"/>
                <a:cs typeface="Arial"/>
                <a:sym typeface="Arial"/>
              </a:rPr>
              <a:t> The vertical force acting on the drone is called lift. This force is due to pressure differences across the drone (in the vertical direction). Hence, the speed, size, and shape of the propeller blade decide the amount of lift force. Lift is essential to lift the body against the gravity.</a:t>
            </a:r>
            <a:endParaRPr b="1">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800"/>
              <a:buFont typeface="Arial"/>
              <a:buNone/>
            </a:pPr>
            <a:r>
              <a:rPr b="1" lang="en-US" cap="none">
                <a:solidFill>
                  <a:schemeClr val="dk1"/>
                </a:solidFill>
                <a:latin typeface="Arial"/>
                <a:ea typeface="Arial"/>
                <a:cs typeface="Arial"/>
                <a:sym typeface="Arial"/>
              </a:rPr>
              <a:t>Types of drones</a:t>
            </a:r>
            <a:endParaRPr b="1" cap="none">
              <a:solidFill>
                <a:schemeClr val="dk1"/>
              </a:solidFill>
              <a:latin typeface="Arial"/>
              <a:ea typeface="Arial"/>
              <a:cs typeface="Arial"/>
              <a:sym typeface="Arial"/>
            </a:endParaRPr>
          </a:p>
        </p:txBody>
      </p:sp>
      <p:sp>
        <p:nvSpPr>
          <p:cNvPr id="122" name="Google Shape;122;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800"/>
              <a:buFont typeface="Noto Sans Symbols"/>
              <a:buChar char="❑"/>
            </a:pPr>
            <a:r>
              <a:rPr b="1" lang="en-US">
                <a:latin typeface="Arial"/>
                <a:ea typeface="Arial"/>
                <a:cs typeface="Arial"/>
                <a:sym typeface="Arial"/>
              </a:rPr>
              <a:t> Single-Rotor Helicopter Drones</a:t>
            </a:r>
            <a:endParaRPr/>
          </a:p>
          <a:p>
            <a:pPr indent="-228600" lvl="0" marL="228600" rtl="0" algn="l">
              <a:lnSpc>
                <a:spcPct val="100000"/>
              </a:lnSpc>
              <a:spcBef>
                <a:spcPts val="1000"/>
              </a:spcBef>
              <a:spcAft>
                <a:spcPts val="0"/>
              </a:spcAft>
              <a:buClr>
                <a:schemeClr val="dk1"/>
              </a:buClr>
              <a:buSzPts val="1800"/>
              <a:buFont typeface="Noto Sans Symbols"/>
              <a:buChar char="❑"/>
            </a:pPr>
            <a:r>
              <a:rPr b="1" lang="en-US">
                <a:latin typeface="Arial"/>
                <a:ea typeface="Arial"/>
                <a:cs typeface="Arial"/>
                <a:sym typeface="Arial"/>
              </a:rPr>
              <a:t> Multi-Rotor Drones</a:t>
            </a:r>
            <a:endParaRPr/>
          </a:p>
          <a:p>
            <a:pPr indent="-228600" lvl="0" marL="228600" rtl="0" algn="l">
              <a:lnSpc>
                <a:spcPct val="100000"/>
              </a:lnSpc>
              <a:spcBef>
                <a:spcPts val="1000"/>
              </a:spcBef>
              <a:spcAft>
                <a:spcPts val="0"/>
              </a:spcAft>
              <a:buClr>
                <a:schemeClr val="dk1"/>
              </a:buClr>
              <a:buSzPts val="1800"/>
              <a:buFont typeface="Noto Sans Symbols"/>
              <a:buChar char="❑"/>
            </a:pPr>
            <a:r>
              <a:rPr b="1" lang="en-US">
                <a:latin typeface="Arial"/>
                <a:ea typeface="Arial"/>
                <a:cs typeface="Arial"/>
                <a:sym typeface="Arial"/>
              </a:rPr>
              <a:t> Fixed-Wing Drones</a:t>
            </a:r>
            <a:endParaRPr/>
          </a:p>
          <a:p>
            <a:pPr indent="-228600" lvl="0" marL="228600" rtl="0" algn="l">
              <a:lnSpc>
                <a:spcPct val="100000"/>
              </a:lnSpc>
              <a:spcBef>
                <a:spcPts val="1000"/>
              </a:spcBef>
              <a:spcAft>
                <a:spcPts val="0"/>
              </a:spcAft>
              <a:buClr>
                <a:schemeClr val="dk1"/>
              </a:buClr>
              <a:buSzPts val="1800"/>
              <a:buFont typeface="Noto Sans Symbols"/>
              <a:buChar char="❑"/>
            </a:pPr>
            <a:r>
              <a:rPr b="1" lang="en-US">
                <a:latin typeface="Arial"/>
                <a:ea typeface="Arial"/>
                <a:cs typeface="Arial"/>
                <a:sym typeface="Arial"/>
              </a:rPr>
              <a:t> Fixed-Wing Hybrid VTOL Drones</a:t>
            </a:r>
            <a:endParaRPr b="1">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329765" y="5582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800"/>
              <a:buFont typeface="Arial"/>
              <a:buNone/>
            </a:pPr>
            <a:r>
              <a:rPr b="1" lang="en-US">
                <a:latin typeface="Arial"/>
                <a:ea typeface="Arial"/>
                <a:cs typeface="Arial"/>
                <a:sym typeface="Arial"/>
              </a:rPr>
              <a:t>DEFENCE DRONE</a:t>
            </a:r>
            <a:endParaRPr b="1">
              <a:latin typeface="Arial"/>
              <a:ea typeface="Arial"/>
              <a:cs typeface="Arial"/>
              <a:sym typeface="Arial"/>
            </a:endParaRPr>
          </a:p>
        </p:txBody>
      </p:sp>
      <p:sp>
        <p:nvSpPr>
          <p:cNvPr id="128" name="Google Shape;128;p5"/>
          <p:cNvSpPr txBox="1"/>
          <p:nvPr>
            <p:ph idx="1" type="body"/>
          </p:nvPr>
        </p:nvSpPr>
        <p:spPr>
          <a:xfrm>
            <a:off x="537029" y="2249714"/>
            <a:ext cx="10653485" cy="383177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70000"/>
              </a:lnSpc>
              <a:spcBef>
                <a:spcPts val="0"/>
              </a:spcBef>
              <a:spcAft>
                <a:spcPts val="0"/>
              </a:spcAft>
              <a:buClr>
                <a:schemeClr val="dk1"/>
              </a:buClr>
              <a:buSzPct val="100000"/>
              <a:buFont typeface="Noto Sans Symbols"/>
              <a:buChar char="❑"/>
            </a:pPr>
            <a:r>
              <a:rPr b="1" lang="en-US">
                <a:latin typeface="Arial"/>
                <a:ea typeface="Arial"/>
                <a:cs typeface="Arial"/>
                <a:sym typeface="Arial"/>
              </a:rPr>
              <a:t> Unmanned aerial vehicles (UAVs) or commonly known as “drones”, are remotely controlled devices used in many industries, like Defense ,</a:t>
            </a:r>
            <a:r>
              <a:rPr b="1" lang="en-US" u="sng">
                <a:solidFill>
                  <a:schemeClr val="dk1"/>
                </a:solidFill>
                <a:latin typeface="Arial"/>
                <a:ea typeface="Arial"/>
                <a:cs typeface="Arial"/>
                <a:sym typeface="Arial"/>
                <a:hlinkClick r:id="rId3">
                  <a:extLst>
                    <a:ext uri="{A12FA001-AC4F-418D-AE19-62706E023703}">
                      <ahyp:hlinkClr val="tx"/>
                    </a:ext>
                  </a:extLst>
                </a:hlinkClick>
              </a:rPr>
              <a:t>Military Warfare</a:t>
            </a:r>
            <a:r>
              <a:rPr b="1" lang="en-US">
                <a:latin typeface="Arial"/>
                <a:ea typeface="Arial"/>
                <a:cs typeface="Arial"/>
                <a:sym typeface="Arial"/>
              </a:rPr>
              <a:t> and in many other. They are popular in public and private sectors because of their utility and growing affordability.</a:t>
            </a:r>
            <a:endParaRPr/>
          </a:p>
          <a:p>
            <a:pPr indent="-228600" lvl="0" marL="228600" rtl="0" algn="l">
              <a:lnSpc>
                <a:spcPct val="170000"/>
              </a:lnSpc>
              <a:spcBef>
                <a:spcPts val="1000"/>
              </a:spcBef>
              <a:spcAft>
                <a:spcPts val="0"/>
              </a:spcAft>
              <a:buClr>
                <a:schemeClr val="dk1"/>
              </a:buClr>
              <a:buSzPct val="100000"/>
              <a:buFont typeface="Noto Sans Symbols"/>
              <a:buChar char="❑"/>
            </a:pPr>
            <a:r>
              <a:rPr b="1" lang="en-US">
                <a:latin typeface="Arial"/>
                <a:ea typeface="Arial"/>
                <a:cs typeface="Arial"/>
                <a:sym typeface="Arial"/>
              </a:rPr>
              <a:t> The aerospace and defense industry initially made drones for counterinsurgency and defense, which have proven helpful in these environments.</a:t>
            </a:r>
            <a:endParaRPr/>
          </a:p>
          <a:p>
            <a:pPr indent="-228600" lvl="0" marL="228600" rtl="0" algn="l">
              <a:lnSpc>
                <a:spcPct val="170000"/>
              </a:lnSpc>
              <a:spcBef>
                <a:spcPts val="1000"/>
              </a:spcBef>
              <a:spcAft>
                <a:spcPts val="0"/>
              </a:spcAft>
              <a:buClr>
                <a:schemeClr val="dk1"/>
              </a:buClr>
              <a:buSzPct val="100000"/>
              <a:buFont typeface="Noto Sans Symbols"/>
              <a:buChar char="❑"/>
            </a:pPr>
            <a:r>
              <a:rPr b="1" lang="en-US">
                <a:latin typeface="Arial"/>
                <a:ea typeface="Arial"/>
                <a:cs typeface="Arial"/>
                <a:sym typeface="Arial"/>
              </a:rPr>
              <a:t> Today, drones primarily serve the military industry around the world. They help for a wide range of purposes, from target decoys to research and development. Additionally, they can be equipped with software to increase accuracy and reduce casualties.</a:t>
            </a:r>
            <a:endParaRPr/>
          </a:p>
          <a:p>
            <a:pPr indent="-122872" lvl="0" marL="228600" rtl="0" algn="l">
              <a:lnSpc>
                <a:spcPct val="170000"/>
              </a:lnSpc>
              <a:spcBef>
                <a:spcPts val="1000"/>
              </a:spcBef>
              <a:spcAft>
                <a:spcPts val="0"/>
              </a:spcAft>
              <a:buClr>
                <a:schemeClr val="dk1"/>
              </a:buClr>
              <a:buSzPct val="100000"/>
              <a:buFont typeface="Noto Sans Symbols"/>
              <a:buNone/>
            </a:pPr>
            <a:r>
              <a:t/>
            </a:r>
            <a:endParaRPr b="1">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290286" y="659892"/>
            <a:ext cx="7329714"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2400"/>
              <a:buFont typeface="Arial"/>
              <a:buNone/>
            </a:pPr>
            <a:r>
              <a:rPr b="1" lang="en-US" sz="2400" cap="none">
                <a:solidFill>
                  <a:schemeClr val="dk1"/>
                </a:solidFill>
                <a:latin typeface="Arial"/>
                <a:ea typeface="Arial"/>
                <a:cs typeface="Arial"/>
                <a:sym typeface="Arial"/>
              </a:rPr>
              <a:t>What are the Types of Military Drones?</a:t>
            </a:r>
            <a:br>
              <a:rPr b="1" lang="en-US" sz="2400" cap="none">
                <a:solidFill>
                  <a:schemeClr val="dk1"/>
                </a:solidFill>
                <a:latin typeface="Arial"/>
                <a:ea typeface="Arial"/>
                <a:cs typeface="Arial"/>
                <a:sym typeface="Arial"/>
              </a:rPr>
            </a:br>
            <a:endParaRPr b="1" sz="2400" cap="none">
              <a:solidFill>
                <a:schemeClr val="dk1"/>
              </a:solidFill>
              <a:latin typeface="Arial"/>
              <a:ea typeface="Arial"/>
              <a:cs typeface="Arial"/>
              <a:sym typeface="Arial"/>
            </a:endParaRPr>
          </a:p>
        </p:txBody>
      </p:sp>
      <p:sp>
        <p:nvSpPr>
          <p:cNvPr id="134" name="Google Shape;134;p6"/>
          <p:cNvSpPr txBox="1"/>
          <p:nvPr>
            <p:ph idx="1" type="body"/>
          </p:nvPr>
        </p:nvSpPr>
        <p:spPr>
          <a:xfrm>
            <a:off x="754743" y="2539999"/>
            <a:ext cx="10958286" cy="3403227"/>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800"/>
              <a:buFont typeface="Noto Sans Symbols"/>
              <a:buChar char="❑"/>
            </a:pPr>
            <a:r>
              <a:rPr b="1" lang="en-US">
                <a:latin typeface="Arial"/>
                <a:ea typeface="Arial"/>
                <a:cs typeface="Arial"/>
                <a:sym typeface="Arial"/>
              </a:rPr>
              <a:t>Drones’ success in different operations makes them an invaluable asset. Aside from being a crucial part of militaries, they can deploy different types of drones for specific missions. There are a few different types of drones used in militaries around the world:</a:t>
            </a:r>
            <a:endParaRPr/>
          </a:p>
          <a:p>
            <a:pPr indent="-114300" lvl="0" marL="228600" rtl="0" algn="l">
              <a:lnSpc>
                <a:spcPct val="150000"/>
              </a:lnSpc>
              <a:spcBef>
                <a:spcPts val="1000"/>
              </a:spcBef>
              <a:spcAft>
                <a:spcPts val="0"/>
              </a:spcAft>
              <a:buSzPts val="1800"/>
              <a:buNone/>
            </a:pPr>
            <a:r>
              <a:t/>
            </a:r>
            <a:endParaRPr b="1">
              <a:latin typeface="Arial"/>
              <a:ea typeface="Arial"/>
              <a:cs typeface="Arial"/>
              <a:sym typeface="Arial"/>
            </a:endParaRPr>
          </a:p>
          <a:p>
            <a:pPr indent="-228600" lvl="0" marL="228600" rtl="0" algn="l">
              <a:lnSpc>
                <a:spcPct val="150000"/>
              </a:lnSpc>
              <a:spcBef>
                <a:spcPts val="1000"/>
              </a:spcBef>
              <a:spcAft>
                <a:spcPts val="0"/>
              </a:spcAft>
              <a:buClr>
                <a:schemeClr val="dk1"/>
              </a:buClr>
              <a:buSzPts val="1800"/>
              <a:buFont typeface="Noto Sans Symbols"/>
              <a:buChar char="❑"/>
            </a:pPr>
            <a:r>
              <a:rPr b="1" lang="en-US">
                <a:latin typeface="Arial"/>
                <a:ea typeface="Arial"/>
                <a:cs typeface="Arial"/>
                <a:sym typeface="Arial"/>
              </a:rPr>
              <a:t>Fixed-wing– The fixed-wing drone is the fastest military UAV currently deployed worldwide. These drones are designed to take off and land like aeroplanes, using wings instead of rotors for lift.</a:t>
            </a:r>
            <a:endParaRPr/>
          </a:p>
          <a:p>
            <a:pPr indent="-228600" lvl="0" marL="228600" rtl="0" algn="l">
              <a:lnSpc>
                <a:spcPct val="150000"/>
              </a:lnSpc>
              <a:spcBef>
                <a:spcPts val="1000"/>
              </a:spcBef>
              <a:spcAft>
                <a:spcPts val="0"/>
              </a:spcAft>
              <a:buSzPts val="1800"/>
              <a:buChar char="•"/>
            </a:pPr>
            <a:r>
              <a:rPr b="1" lang="en-US">
                <a:latin typeface="Arial"/>
                <a:ea typeface="Arial"/>
                <a:cs typeface="Arial"/>
                <a:sym typeface="Arial"/>
              </a:rPr>
              <a:t> </a:t>
            </a:r>
            <a:endParaRPr/>
          </a:p>
          <a:p>
            <a:pPr indent="-114300" lvl="0" marL="228600" rtl="0" algn="l">
              <a:lnSpc>
                <a:spcPct val="150000"/>
              </a:lnSpc>
              <a:spcBef>
                <a:spcPts val="1000"/>
              </a:spcBef>
              <a:spcAft>
                <a:spcPts val="0"/>
              </a:spcAft>
              <a:buSzPts val="1800"/>
              <a:buNone/>
            </a:pPr>
            <a:r>
              <a:t/>
            </a:r>
            <a:endParaRPr b="1">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474907" y="5582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dk1"/>
              </a:buClr>
              <a:buSzPts val="2800"/>
              <a:buFont typeface="Arial"/>
              <a:buNone/>
            </a:pPr>
            <a:r>
              <a:rPr b="1" lang="en-US" cap="none">
                <a:solidFill>
                  <a:schemeClr val="dk1"/>
                </a:solidFill>
                <a:latin typeface="Arial"/>
                <a:ea typeface="Arial"/>
                <a:cs typeface="Arial"/>
                <a:sym typeface="Arial"/>
              </a:rPr>
              <a:t>What are the Types of Military Drones?</a:t>
            </a:r>
            <a:endParaRPr b="1" cap="none">
              <a:solidFill>
                <a:schemeClr val="dk1"/>
              </a:solidFill>
            </a:endParaRPr>
          </a:p>
        </p:txBody>
      </p:sp>
      <p:sp>
        <p:nvSpPr>
          <p:cNvPr id="140" name="Google Shape;140;p7"/>
          <p:cNvSpPr txBox="1"/>
          <p:nvPr>
            <p:ph idx="1" type="body"/>
          </p:nvPr>
        </p:nvSpPr>
        <p:spPr>
          <a:xfrm>
            <a:off x="885372" y="2565473"/>
            <a:ext cx="10348685" cy="310198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SzPts val="1800"/>
              <a:buChar char="•"/>
            </a:pPr>
            <a:r>
              <a:rPr b="1" lang="en-US">
                <a:latin typeface="Arial"/>
                <a:ea typeface="Arial"/>
                <a:cs typeface="Arial"/>
                <a:sym typeface="Arial"/>
              </a:rPr>
              <a:t>Single-rotor– Single-rotor drones look similar to helicopters and are more durable than other drones. While they can be more efficient than different types of drones, they require more maintenance.</a:t>
            </a:r>
            <a:endParaRPr/>
          </a:p>
          <a:p>
            <a:pPr indent="-114300" lvl="0" marL="228600" rtl="0" algn="l">
              <a:lnSpc>
                <a:spcPct val="150000"/>
              </a:lnSpc>
              <a:spcBef>
                <a:spcPts val="1000"/>
              </a:spcBef>
              <a:spcAft>
                <a:spcPts val="0"/>
              </a:spcAft>
              <a:buSzPts val="1800"/>
              <a:buNone/>
            </a:pPr>
            <a:r>
              <a:t/>
            </a:r>
            <a:endParaRPr b="1">
              <a:latin typeface="Arial"/>
              <a:ea typeface="Arial"/>
              <a:cs typeface="Arial"/>
              <a:sym typeface="Arial"/>
            </a:endParaRPr>
          </a:p>
          <a:p>
            <a:pPr indent="-228600" lvl="0" marL="228600" rtl="0" algn="l">
              <a:lnSpc>
                <a:spcPct val="150000"/>
              </a:lnSpc>
              <a:spcBef>
                <a:spcPts val="1000"/>
              </a:spcBef>
              <a:spcAft>
                <a:spcPts val="0"/>
              </a:spcAft>
              <a:buSzPts val="1800"/>
              <a:buChar char="•"/>
            </a:pPr>
            <a:r>
              <a:rPr b="1" lang="en-US">
                <a:latin typeface="Arial"/>
                <a:ea typeface="Arial"/>
                <a:cs typeface="Arial"/>
                <a:sym typeface="Arial"/>
              </a:rPr>
              <a:t>Multirotor–Multirotor drones are the most straightforward option that provides the best control over positioning and framing. Because of this, they are the best choice for surveillance and reconnaissance.</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52278" y="979206"/>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2800"/>
              <a:buFont typeface="Arial"/>
              <a:buNone/>
            </a:pPr>
            <a:br>
              <a:rPr b="1" lang="en-US" cap="none">
                <a:solidFill>
                  <a:schemeClr val="dk1"/>
                </a:solidFill>
                <a:latin typeface="Arial"/>
                <a:ea typeface="Arial"/>
                <a:cs typeface="Arial"/>
                <a:sym typeface="Arial"/>
              </a:rPr>
            </a:br>
            <a:br>
              <a:rPr b="1" lang="en-US" cap="none">
                <a:solidFill>
                  <a:schemeClr val="dk1"/>
                </a:solidFill>
                <a:latin typeface="Arial"/>
                <a:ea typeface="Arial"/>
                <a:cs typeface="Arial"/>
                <a:sym typeface="Arial"/>
              </a:rPr>
            </a:br>
            <a:r>
              <a:rPr b="1" lang="en-US" cap="none">
                <a:solidFill>
                  <a:schemeClr val="dk1"/>
                </a:solidFill>
                <a:latin typeface="Arial"/>
                <a:ea typeface="Arial"/>
                <a:cs typeface="Arial"/>
                <a:sym typeface="Arial"/>
              </a:rPr>
              <a:t>How are Drones Changing Military Warfare?</a:t>
            </a:r>
            <a:br>
              <a:rPr b="1" lang="en-US" cap="none">
                <a:solidFill>
                  <a:schemeClr val="dk1"/>
                </a:solidFill>
                <a:latin typeface="Arial"/>
                <a:ea typeface="Arial"/>
                <a:cs typeface="Arial"/>
                <a:sym typeface="Arial"/>
              </a:rPr>
            </a:br>
            <a:r>
              <a:rPr b="1" lang="en-US" cap="none">
                <a:solidFill>
                  <a:schemeClr val="dk1"/>
                </a:solidFill>
                <a:latin typeface="Arial"/>
                <a:ea typeface="Arial"/>
                <a:cs typeface="Arial"/>
                <a:sym typeface="Arial"/>
              </a:rPr>
              <a:t> </a:t>
            </a:r>
            <a:br>
              <a:rPr b="1" lang="en-US" cap="none">
                <a:solidFill>
                  <a:schemeClr val="dk1"/>
                </a:solidFill>
                <a:latin typeface="Arial"/>
                <a:ea typeface="Arial"/>
                <a:cs typeface="Arial"/>
                <a:sym typeface="Arial"/>
              </a:rPr>
            </a:br>
            <a:endParaRPr b="1" cap="none">
              <a:solidFill>
                <a:schemeClr val="dk1"/>
              </a:solidFill>
              <a:latin typeface="Arial"/>
              <a:ea typeface="Arial"/>
              <a:cs typeface="Arial"/>
              <a:sym typeface="Arial"/>
            </a:endParaRPr>
          </a:p>
        </p:txBody>
      </p:sp>
      <p:sp>
        <p:nvSpPr>
          <p:cNvPr id="146" name="Google Shape;146;p8"/>
          <p:cNvSpPr txBox="1"/>
          <p:nvPr>
            <p:ph idx="1" type="body"/>
          </p:nvPr>
        </p:nvSpPr>
        <p:spPr>
          <a:xfrm>
            <a:off x="1117600" y="2681587"/>
            <a:ext cx="9467379" cy="3101983"/>
          </a:xfrm>
          <a:prstGeom prst="rect">
            <a:avLst/>
          </a:prstGeom>
          <a:noFill/>
          <a:ln>
            <a:noFill/>
          </a:ln>
        </p:spPr>
        <p:txBody>
          <a:bodyPr anchorCtr="0" anchor="t" bIns="45700" lIns="91425" spcFirstLastPara="1" rIns="91425" wrap="square" tIns="45700">
            <a:normAutofit/>
          </a:bodyPr>
          <a:lstStyle/>
          <a:p>
            <a:pPr indent="-101600" lvl="0" marL="228600" rtl="0" algn="l">
              <a:lnSpc>
                <a:spcPct val="100000"/>
              </a:lnSpc>
              <a:spcBef>
                <a:spcPts val="0"/>
              </a:spcBef>
              <a:spcAft>
                <a:spcPts val="0"/>
              </a:spcAft>
              <a:buSzPts val="2000"/>
              <a:buNone/>
            </a:pPr>
            <a:r>
              <a:t/>
            </a:r>
            <a:endParaRPr b="1" sz="2000">
              <a:latin typeface="Arial"/>
              <a:ea typeface="Arial"/>
              <a:cs typeface="Arial"/>
              <a:sym typeface="Arial"/>
            </a:endParaRPr>
          </a:p>
          <a:p>
            <a:pPr indent="-228600" lvl="0" marL="228600" rtl="0" algn="l">
              <a:lnSpc>
                <a:spcPct val="100000"/>
              </a:lnSpc>
              <a:spcBef>
                <a:spcPts val="1000"/>
              </a:spcBef>
              <a:spcAft>
                <a:spcPts val="0"/>
              </a:spcAft>
              <a:buClr>
                <a:schemeClr val="dk1"/>
              </a:buClr>
              <a:buSzPts val="2000"/>
              <a:buFont typeface="Noto Sans Symbols"/>
              <a:buChar char="❑"/>
            </a:pPr>
            <a:r>
              <a:rPr b="1" lang="en-US" sz="2000">
                <a:latin typeface="Arial"/>
                <a:ea typeface="Arial"/>
                <a:cs typeface="Arial"/>
                <a:sym typeface="Arial"/>
              </a:rPr>
              <a:t> Drones have improved military capabilities around the world in many ways. It will also continue to change military warfare through the following:</a:t>
            </a:r>
            <a:endParaRPr/>
          </a:p>
          <a:p>
            <a:pPr indent="-101600" lvl="0" marL="228600" rtl="0" algn="l">
              <a:lnSpc>
                <a:spcPct val="100000"/>
              </a:lnSpc>
              <a:spcBef>
                <a:spcPts val="1000"/>
              </a:spcBef>
              <a:spcAft>
                <a:spcPts val="0"/>
              </a:spcAft>
              <a:buSzPts val="2000"/>
              <a:buNone/>
            </a:pPr>
            <a:r>
              <a:t/>
            </a:r>
            <a:endParaRPr b="1" sz="2000">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p:nvPr/>
        </p:nvSpPr>
        <p:spPr>
          <a:xfrm>
            <a:off x="1045025" y="880384"/>
            <a:ext cx="10116457" cy="280262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15B9B"/>
                </a:solidFill>
                <a:latin typeface="Arial"/>
                <a:ea typeface="Arial"/>
                <a:cs typeface="Arial"/>
                <a:sym typeface="Arial"/>
              </a:rPr>
              <a:t>1. Better Reconnaissance, Surveillance, and Target Acquisition (RSTA)</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 </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Drones provide real-time information on targets’ positions, terrain, and enemy movements to commanders on the ground. Compared to high-altitude aircraft, drones can take closer footage without compromising the quality of both photos and video.</a:t>
            </a:r>
            <a:endParaRPr b="1" i="0" sz="2000">
              <a:solidFill>
                <a:srgbClr val="0A0909"/>
              </a:solidFill>
              <a:latin typeface="Arial"/>
              <a:ea typeface="Arial"/>
              <a:cs typeface="Arial"/>
              <a:sym typeface="Arial"/>
            </a:endParaRPr>
          </a:p>
        </p:txBody>
      </p:sp>
      <p:sp>
        <p:nvSpPr>
          <p:cNvPr id="152" name="Google Shape;152;p9"/>
          <p:cNvSpPr/>
          <p:nvPr/>
        </p:nvSpPr>
        <p:spPr>
          <a:xfrm>
            <a:off x="1045025" y="4045868"/>
            <a:ext cx="9782629" cy="23409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015B9B"/>
                </a:solidFill>
                <a:latin typeface="Arial"/>
                <a:ea typeface="Arial"/>
                <a:cs typeface="Arial"/>
                <a:sym typeface="Arial"/>
              </a:rPr>
              <a:t>2. Reduced Cost</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 </a:t>
            </a:r>
            <a:endParaRPr/>
          </a:p>
          <a:p>
            <a:pPr indent="0" lvl="0" marL="0" marR="0" rtl="0" algn="l">
              <a:lnSpc>
                <a:spcPct val="150000"/>
              </a:lnSpc>
              <a:spcBef>
                <a:spcPts val="0"/>
              </a:spcBef>
              <a:spcAft>
                <a:spcPts val="0"/>
              </a:spcAft>
              <a:buNone/>
            </a:pPr>
            <a:r>
              <a:rPr b="1" lang="en-US" sz="2000">
                <a:solidFill>
                  <a:srgbClr val="0A0909"/>
                </a:solidFill>
                <a:latin typeface="Arial"/>
                <a:ea typeface="Arial"/>
                <a:cs typeface="Arial"/>
                <a:sym typeface="Arial"/>
              </a:rPr>
              <a:t>Drones are cheaper than conventional aircraft in terms of both price and maintenance. Because drones are unmanned, they also reduce the risk of pilots being injured mid-flight.</a:t>
            </a:r>
            <a:endParaRPr b="1" i="0" sz="2000">
              <a:solidFill>
                <a:srgbClr val="0A0909"/>
              </a:solidFill>
              <a:latin typeface="Arial"/>
              <a:ea typeface="Arial"/>
              <a:cs typeface="Arial"/>
              <a:sym typeface="Arial"/>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2023-04-17T09:08:47Z</dcterms:created>
  <dc:creator>USER</dc:creator>
</cp:coreProperties>
</file>