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81940-7CDC-46CF-AE97-A2601CAFCAE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8D74C1-949D-4C9A-A880-4352090ED935}">
      <dgm:prSet/>
      <dgm:spPr/>
      <dgm:t>
        <a:bodyPr/>
        <a:lstStyle/>
        <a:p>
          <a:pPr>
            <a:lnSpc>
              <a:spcPct val="100000"/>
            </a:lnSpc>
          </a:pPr>
          <a:r>
            <a:rPr lang="en-US" b="1"/>
            <a:t>Key Questions and Objectives</a:t>
          </a:r>
          <a:endParaRPr lang="en-US"/>
        </a:p>
      </dgm:t>
    </dgm:pt>
    <dgm:pt modelId="{086981C0-D3D4-4C6F-81C3-0DEA8472E01D}" type="parTrans" cxnId="{43FD5A3A-CB8D-4C14-B944-AD7F55FCF504}">
      <dgm:prSet/>
      <dgm:spPr/>
      <dgm:t>
        <a:bodyPr/>
        <a:lstStyle/>
        <a:p>
          <a:endParaRPr lang="en-US"/>
        </a:p>
      </dgm:t>
    </dgm:pt>
    <dgm:pt modelId="{4911715B-9A14-4625-A417-4A93C55BCFB3}" type="sibTrans" cxnId="{43FD5A3A-CB8D-4C14-B944-AD7F55FCF504}">
      <dgm:prSet/>
      <dgm:spPr/>
      <dgm:t>
        <a:bodyPr/>
        <a:lstStyle/>
        <a:p>
          <a:pPr>
            <a:lnSpc>
              <a:spcPct val="100000"/>
            </a:lnSpc>
          </a:pPr>
          <a:endParaRPr lang="en-US"/>
        </a:p>
      </dgm:t>
    </dgm:pt>
    <dgm:pt modelId="{4280B579-9DDF-4ABB-9207-D58922763157}">
      <dgm:prSet/>
      <dgm:spPr/>
      <dgm:t>
        <a:bodyPr/>
        <a:lstStyle/>
        <a:p>
          <a:pPr>
            <a:lnSpc>
              <a:spcPct val="100000"/>
            </a:lnSpc>
          </a:pPr>
          <a:r>
            <a:rPr lang="en-US"/>
            <a:t>Which movies contributed the most/least to revenue gain?</a:t>
          </a:r>
        </a:p>
      </dgm:t>
    </dgm:pt>
    <dgm:pt modelId="{64C21FCA-5829-4719-AF18-AE5557D909A6}" type="parTrans" cxnId="{E50E7897-DF32-4944-A5B8-D182315B4AB6}">
      <dgm:prSet/>
      <dgm:spPr/>
      <dgm:t>
        <a:bodyPr/>
        <a:lstStyle/>
        <a:p>
          <a:endParaRPr lang="en-US"/>
        </a:p>
      </dgm:t>
    </dgm:pt>
    <dgm:pt modelId="{049B8F43-53F1-4138-8D15-5DF25A35F07B}" type="sibTrans" cxnId="{E50E7897-DF32-4944-A5B8-D182315B4AB6}">
      <dgm:prSet/>
      <dgm:spPr/>
      <dgm:t>
        <a:bodyPr/>
        <a:lstStyle/>
        <a:p>
          <a:pPr>
            <a:lnSpc>
              <a:spcPct val="100000"/>
            </a:lnSpc>
          </a:pPr>
          <a:endParaRPr lang="en-US"/>
        </a:p>
      </dgm:t>
    </dgm:pt>
    <dgm:pt modelId="{7522E77F-D642-402F-B467-2CC66B86487E}">
      <dgm:prSet/>
      <dgm:spPr/>
      <dgm:t>
        <a:bodyPr/>
        <a:lstStyle/>
        <a:p>
          <a:pPr>
            <a:lnSpc>
              <a:spcPct val="100000"/>
            </a:lnSpc>
          </a:pPr>
          <a:r>
            <a:rPr lang="en-US"/>
            <a:t>● What was the average rental duration for all videos?</a:t>
          </a:r>
        </a:p>
      </dgm:t>
    </dgm:pt>
    <dgm:pt modelId="{A41FDC7E-3C86-44E5-AACB-B3E966EDAE63}" type="parTrans" cxnId="{727E3734-65F9-4840-B329-F22CB91D5973}">
      <dgm:prSet/>
      <dgm:spPr/>
      <dgm:t>
        <a:bodyPr/>
        <a:lstStyle/>
        <a:p>
          <a:endParaRPr lang="en-US"/>
        </a:p>
      </dgm:t>
    </dgm:pt>
    <dgm:pt modelId="{004C5F42-D0E2-4BC6-A956-6B5775E82ACD}" type="sibTrans" cxnId="{727E3734-65F9-4840-B329-F22CB91D5973}">
      <dgm:prSet/>
      <dgm:spPr/>
      <dgm:t>
        <a:bodyPr/>
        <a:lstStyle/>
        <a:p>
          <a:pPr>
            <a:lnSpc>
              <a:spcPct val="100000"/>
            </a:lnSpc>
          </a:pPr>
          <a:endParaRPr lang="en-US"/>
        </a:p>
      </dgm:t>
    </dgm:pt>
    <dgm:pt modelId="{B262AF3B-2F29-413A-A019-9F9895DBAFEE}">
      <dgm:prSet/>
      <dgm:spPr/>
      <dgm:t>
        <a:bodyPr/>
        <a:lstStyle/>
        <a:p>
          <a:pPr>
            <a:lnSpc>
              <a:spcPct val="100000"/>
            </a:lnSpc>
          </a:pPr>
          <a:r>
            <a:rPr lang="en-US"/>
            <a:t>● Which countries are Rockbuster customers based i n?</a:t>
          </a:r>
        </a:p>
      </dgm:t>
    </dgm:pt>
    <dgm:pt modelId="{EB8CD45F-03F3-45FA-B9A5-D57FCF61BFC7}" type="parTrans" cxnId="{D55D667A-382E-43E9-BF04-10801DAF187E}">
      <dgm:prSet/>
      <dgm:spPr/>
      <dgm:t>
        <a:bodyPr/>
        <a:lstStyle/>
        <a:p>
          <a:endParaRPr lang="en-US"/>
        </a:p>
      </dgm:t>
    </dgm:pt>
    <dgm:pt modelId="{6334CF02-CA23-44B1-A5F7-B931DF1D2F5E}" type="sibTrans" cxnId="{D55D667A-382E-43E9-BF04-10801DAF187E}">
      <dgm:prSet/>
      <dgm:spPr/>
      <dgm:t>
        <a:bodyPr/>
        <a:lstStyle/>
        <a:p>
          <a:pPr>
            <a:lnSpc>
              <a:spcPct val="100000"/>
            </a:lnSpc>
          </a:pPr>
          <a:endParaRPr lang="en-US"/>
        </a:p>
      </dgm:t>
    </dgm:pt>
    <dgm:pt modelId="{7B7EA6DD-2851-427E-ADBC-86416DC4091D}">
      <dgm:prSet/>
      <dgm:spPr/>
      <dgm:t>
        <a:bodyPr/>
        <a:lstStyle/>
        <a:p>
          <a:pPr>
            <a:lnSpc>
              <a:spcPct val="100000"/>
            </a:lnSpc>
          </a:pPr>
          <a:r>
            <a:rPr lang="en-US"/>
            <a:t>● Where are customers with a high l ifetime value based?</a:t>
          </a:r>
        </a:p>
      </dgm:t>
    </dgm:pt>
    <dgm:pt modelId="{317D1EA7-F8EC-4A30-83DC-277BD6CB2B31}" type="parTrans" cxnId="{4A4AA946-8ED5-4348-96DA-A9BC1C5C721C}">
      <dgm:prSet/>
      <dgm:spPr/>
      <dgm:t>
        <a:bodyPr/>
        <a:lstStyle/>
        <a:p>
          <a:endParaRPr lang="en-US"/>
        </a:p>
      </dgm:t>
    </dgm:pt>
    <dgm:pt modelId="{AAE518D8-066D-4C3F-A48C-567F1B95EF3F}" type="sibTrans" cxnId="{4A4AA946-8ED5-4348-96DA-A9BC1C5C721C}">
      <dgm:prSet/>
      <dgm:spPr/>
      <dgm:t>
        <a:bodyPr/>
        <a:lstStyle/>
        <a:p>
          <a:pPr>
            <a:lnSpc>
              <a:spcPct val="100000"/>
            </a:lnSpc>
          </a:pPr>
          <a:endParaRPr lang="en-US"/>
        </a:p>
      </dgm:t>
    </dgm:pt>
    <dgm:pt modelId="{13C77BF8-E95C-4C85-BB40-214898C622FF}">
      <dgm:prSet/>
      <dgm:spPr/>
      <dgm:t>
        <a:bodyPr/>
        <a:lstStyle/>
        <a:p>
          <a:pPr>
            <a:lnSpc>
              <a:spcPct val="100000"/>
            </a:lnSpc>
          </a:pPr>
          <a:r>
            <a:rPr lang="en-US"/>
            <a:t>● Do sales figures vary between geographic regions?</a:t>
          </a:r>
        </a:p>
      </dgm:t>
    </dgm:pt>
    <dgm:pt modelId="{1D3AFB5B-A10F-4035-AC90-02BB77E98EDB}" type="parTrans" cxnId="{B1A1476C-3271-45D6-94C0-2E6A12CC7C24}">
      <dgm:prSet/>
      <dgm:spPr/>
      <dgm:t>
        <a:bodyPr/>
        <a:lstStyle/>
        <a:p>
          <a:endParaRPr lang="en-US"/>
        </a:p>
      </dgm:t>
    </dgm:pt>
    <dgm:pt modelId="{6302F93C-DAEF-423E-BEFF-2EF7572212D3}" type="sibTrans" cxnId="{B1A1476C-3271-45D6-94C0-2E6A12CC7C24}">
      <dgm:prSet/>
      <dgm:spPr/>
      <dgm:t>
        <a:bodyPr/>
        <a:lstStyle/>
        <a:p>
          <a:endParaRPr lang="en-US"/>
        </a:p>
      </dgm:t>
    </dgm:pt>
    <dgm:pt modelId="{185698B3-76E0-48B0-A690-6D2367ABC56F}" type="pres">
      <dgm:prSet presAssocID="{11381940-7CDC-46CF-AE97-A2601CAFCAEE}" presName="root" presStyleCnt="0">
        <dgm:presLayoutVars>
          <dgm:dir/>
          <dgm:resizeHandles val="exact"/>
        </dgm:presLayoutVars>
      </dgm:prSet>
      <dgm:spPr/>
    </dgm:pt>
    <dgm:pt modelId="{66BD09B3-B9C2-4E2C-93CB-6EF98FED62B9}" type="pres">
      <dgm:prSet presAssocID="{11381940-7CDC-46CF-AE97-A2601CAFCAEE}" presName="container" presStyleCnt="0">
        <dgm:presLayoutVars>
          <dgm:dir/>
          <dgm:resizeHandles val="exact"/>
        </dgm:presLayoutVars>
      </dgm:prSet>
      <dgm:spPr/>
    </dgm:pt>
    <dgm:pt modelId="{5F07A978-CD0F-4330-8CF1-C8B0738B5B1D}" type="pres">
      <dgm:prSet presAssocID="{4F8D74C1-949D-4C9A-A880-4352090ED935}" presName="compNode" presStyleCnt="0"/>
      <dgm:spPr/>
    </dgm:pt>
    <dgm:pt modelId="{B012E409-708B-43C7-960B-6E5F1D3D987D}" type="pres">
      <dgm:prSet presAssocID="{4F8D74C1-949D-4C9A-A880-4352090ED935}" presName="iconBgRect" presStyleLbl="bgShp" presStyleIdx="0" presStyleCnt="6"/>
      <dgm:spPr/>
    </dgm:pt>
    <dgm:pt modelId="{C8470586-C47C-427D-8D61-8572F802F055}" type="pres">
      <dgm:prSet presAssocID="{4F8D74C1-949D-4C9A-A880-4352090ED93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FA887508-2CC5-4C01-BC01-57EDDF05DA92}" type="pres">
      <dgm:prSet presAssocID="{4F8D74C1-949D-4C9A-A880-4352090ED935}" presName="spaceRect" presStyleCnt="0"/>
      <dgm:spPr/>
    </dgm:pt>
    <dgm:pt modelId="{EC9E8654-700F-4F00-8E7E-3F6239222DC3}" type="pres">
      <dgm:prSet presAssocID="{4F8D74C1-949D-4C9A-A880-4352090ED935}" presName="textRect" presStyleLbl="revTx" presStyleIdx="0" presStyleCnt="6">
        <dgm:presLayoutVars>
          <dgm:chMax val="1"/>
          <dgm:chPref val="1"/>
        </dgm:presLayoutVars>
      </dgm:prSet>
      <dgm:spPr/>
    </dgm:pt>
    <dgm:pt modelId="{53524199-0721-446A-AB88-A47A49A62E91}" type="pres">
      <dgm:prSet presAssocID="{4911715B-9A14-4625-A417-4A93C55BCFB3}" presName="sibTrans" presStyleLbl="sibTrans2D1" presStyleIdx="0" presStyleCnt="0"/>
      <dgm:spPr/>
    </dgm:pt>
    <dgm:pt modelId="{401554D1-BEC9-429D-9CDA-DD17966C4181}" type="pres">
      <dgm:prSet presAssocID="{4280B579-9DDF-4ABB-9207-D58922763157}" presName="compNode" presStyleCnt="0"/>
      <dgm:spPr/>
    </dgm:pt>
    <dgm:pt modelId="{E4B3A1CD-48DE-4025-A0EA-FCEEE0772C15}" type="pres">
      <dgm:prSet presAssocID="{4280B579-9DDF-4ABB-9207-D58922763157}" presName="iconBgRect" presStyleLbl="bgShp" presStyleIdx="1" presStyleCnt="6"/>
      <dgm:spPr/>
    </dgm:pt>
    <dgm:pt modelId="{45896026-9A7F-43D8-8730-305A3091A4E9}" type="pres">
      <dgm:prSet presAssocID="{4280B579-9DDF-4ABB-9207-D589227631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20E14C66-D009-4AB3-9751-12901EC7966C}" type="pres">
      <dgm:prSet presAssocID="{4280B579-9DDF-4ABB-9207-D58922763157}" presName="spaceRect" presStyleCnt="0"/>
      <dgm:spPr/>
    </dgm:pt>
    <dgm:pt modelId="{FF8B95D9-B2E1-4B8D-B0CB-6D05CA272037}" type="pres">
      <dgm:prSet presAssocID="{4280B579-9DDF-4ABB-9207-D58922763157}" presName="textRect" presStyleLbl="revTx" presStyleIdx="1" presStyleCnt="6">
        <dgm:presLayoutVars>
          <dgm:chMax val="1"/>
          <dgm:chPref val="1"/>
        </dgm:presLayoutVars>
      </dgm:prSet>
      <dgm:spPr/>
    </dgm:pt>
    <dgm:pt modelId="{E64634E7-690E-4CB1-AE57-DE6DADC0F973}" type="pres">
      <dgm:prSet presAssocID="{049B8F43-53F1-4138-8D15-5DF25A35F07B}" presName="sibTrans" presStyleLbl="sibTrans2D1" presStyleIdx="0" presStyleCnt="0"/>
      <dgm:spPr/>
    </dgm:pt>
    <dgm:pt modelId="{2DD5F539-A46D-4F56-8AFE-A5177AA6B590}" type="pres">
      <dgm:prSet presAssocID="{7522E77F-D642-402F-B467-2CC66B86487E}" presName="compNode" presStyleCnt="0"/>
      <dgm:spPr/>
    </dgm:pt>
    <dgm:pt modelId="{F8EF6262-3675-41E8-9448-7B93B5B8B8F4}" type="pres">
      <dgm:prSet presAssocID="{7522E77F-D642-402F-B467-2CC66B86487E}" presName="iconBgRect" presStyleLbl="bgShp" presStyleIdx="2" presStyleCnt="6"/>
      <dgm:spPr/>
    </dgm:pt>
    <dgm:pt modelId="{D802B312-C27A-4600-B8F0-8DC2E0F3BFA4}" type="pres">
      <dgm:prSet presAssocID="{7522E77F-D642-402F-B467-2CC66B86487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
        </a:ext>
      </dgm:extLst>
    </dgm:pt>
    <dgm:pt modelId="{EE1D3129-6495-4D57-A347-5C0862202BB4}" type="pres">
      <dgm:prSet presAssocID="{7522E77F-D642-402F-B467-2CC66B86487E}" presName="spaceRect" presStyleCnt="0"/>
      <dgm:spPr/>
    </dgm:pt>
    <dgm:pt modelId="{C6BD880E-13CA-484B-B967-F9F3AC555D86}" type="pres">
      <dgm:prSet presAssocID="{7522E77F-D642-402F-B467-2CC66B86487E}" presName="textRect" presStyleLbl="revTx" presStyleIdx="2" presStyleCnt="6">
        <dgm:presLayoutVars>
          <dgm:chMax val="1"/>
          <dgm:chPref val="1"/>
        </dgm:presLayoutVars>
      </dgm:prSet>
      <dgm:spPr/>
    </dgm:pt>
    <dgm:pt modelId="{6E7D600E-CCD7-44C5-BBEA-5B68E60924DA}" type="pres">
      <dgm:prSet presAssocID="{004C5F42-D0E2-4BC6-A956-6B5775E82ACD}" presName="sibTrans" presStyleLbl="sibTrans2D1" presStyleIdx="0" presStyleCnt="0"/>
      <dgm:spPr/>
    </dgm:pt>
    <dgm:pt modelId="{43B9B07D-D912-43B3-A2D3-798FF5890C8F}" type="pres">
      <dgm:prSet presAssocID="{B262AF3B-2F29-413A-A019-9F9895DBAFEE}" presName="compNode" presStyleCnt="0"/>
      <dgm:spPr/>
    </dgm:pt>
    <dgm:pt modelId="{11FB7E71-DFEE-4994-A800-021EF1BD43A9}" type="pres">
      <dgm:prSet presAssocID="{B262AF3B-2F29-413A-A019-9F9895DBAFEE}" presName="iconBgRect" presStyleLbl="bgShp" presStyleIdx="3" presStyleCnt="6"/>
      <dgm:spPr/>
    </dgm:pt>
    <dgm:pt modelId="{4A6F426C-C4C0-4BFB-80C4-089F624C05E5}" type="pres">
      <dgm:prSet presAssocID="{B262AF3B-2F29-413A-A019-9F9895DBAFE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rth Globe Europe-Africa"/>
        </a:ext>
      </dgm:extLst>
    </dgm:pt>
    <dgm:pt modelId="{E7D9C16B-D677-4CC7-A1AB-982DD0D51FCA}" type="pres">
      <dgm:prSet presAssocID="{B262AF3B-2F29-413A-A019-9F9895DBAFEE}" presName="spaceRect" presStyleCnt="0"/>
      <dgm:spPr/>
    </dgm:pt>
    <dgm:pt modelId="{34D61375-6547-44F3-BBB7-16C7436A0F71}" type="pres">
      <dgm:prSet presAssocID="{B262AF3B-2F29-413A-A019-9F9895DBAFEE}" presName="textRect" presStyleLbl="revTx" presStyleIdx="3" presStyleCnt="6">
        <dgm:presLayoutVars>
          <dgm:chMax val="1"/>
          <dgm:chPref val="1"/>
        </dgm:presLayoutVars>
      </dgm:prSet>
      <dgm:spPr/>
    </dgm:pt>
    <dgm:pt modelId="{1F0FDCDC-7B6B-4425-B87F-D386C7ADDED8}" type="pres">
      <dgm:prSet presAssocID="{6334CF02-CA23-44B1-A5F7-B931DF1D2F5E}" presName="sibTrans" presStyleLbl="sibTrans2D1" presStyleIdx="0" presStyleCnt="0"/>
      <dgm:spPr/>
    </dgm:pt>
    <dgm:pt modelId="{11A37F59-F5E4-4373-BE62-D9E92272DFA6}" type="pres">
      <dgm:prSet presAssocID="{7B7EA6DD-2851-427E-ADBC-86416DC4091D}" presName="compNode" presStyleCnt="0"/>
      <dgm:spPr/>
    </dgm:pt>
    <dgm:pt modelId="{57428571-AFE2-4C7F-888A-E2AA890F8196}" type="pres">
      <dgm:prSet presAssocID="{7B7EA6DD-2851-427E-ADBC-86416DC4091D}" presName="iconBgRect" presStyleLbl="bgShp" presStyleIdx="4" presStyleCnt="6"/>
      <dgm:spPr/>
    </dgm:pt>
    <dgm:pt modelId="{3F14502D-4B4B-4023-AC9A-5BF28AA322DB}" type="pres">
      <dgm:prSet presAssocID="{7B7EA6DD-2851-427E-ADBC-86416DC409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Kiosk"/>
        </a:ext>
      </dgm:extLst>
    </dgm:pt>
    <dgm:pt modelId="{F2FB75B0-41A6-4008-B045-BE8BF8071261}" type="pres">
      <dgm:prSet presAssocID="{7B7EA6DD-2851-427E-ADBC-86416DC4091D}" presName="spaceRect" presStyleCnt="0"/>
      <dgm:spPr/>
    </dgm:pt>
    <dgm:pt modelId="{C22DD310-AFD0-4135-A2E4-BE082A28143C}" type="pres">
      <dgm:prSet presAssocID="{7B7EA6DD-2851-427E-ADBC-86416DC4091D}" presName="textRect" presStyleLbl="revTx" presStyleIdx="4" presStyleCnt="6">
        <dgm:presLayoutVars>
          <dgm:chMax val="1"/>
          <dgm:chPref val="1"/>
        </dgm:presLayoutVars>
      </dgm:prSet>
      <dgm:spPr/>
    </dgm:pt>
    <dgm:pt modelId="{5785FA3C-E62E-4B95-8027-71F090F73588}" type="pres">
      <dgm:prSet presAssocID="{AAE518D8-066D-4C3F-A48C-567F1B95EF3F}" presName="sibTrans" presStyleLbl="sibTrans2D1" presStyleIdx="0" presStyleCnt="0"/>
      <dgm:spPr/>
    </dgm:pt>
    <dgm:pt modelId="{20B54530-8D39-42D0-AE79-7BF349F03B40}" type="pres">
      <dgm:prSet presAssocID="{13C77BF8-E95C-4C85-BB40-214898C622FF}" presName="compNode" presStyleCnt="0"/>
      <dgm:spPr/>
    </dgm:pt>
    <dgm:pt modelId="{673981D0-F063-4E2F-A056-A048C4CE0E1D}" type="pres">
      <dgm:prSet presAssocID="{13C77BF8-E95C-4C85-BB40-214898C622FF}" presName="iconBgRect" presStyleLbl="bgShp" presStyleIdx="5" presStyleCnt="6"/>
      <dgm:spPr/>
    </dgm:pt>
    <dgm:pt modelId="{9D3A69CA-5E9D-4502-A78E-4596AC5855F0}" type="pres">
      <dgm:prSet presAssocID="{13C77BF8-E95C-4C85-BB40-214898C622F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rker"/>
        </a:ext>
      </dgm:extLst>
    </dgm:pt>
    <dgm:pt modelId="{45B1B825-BFD8-4C51-B7B3-C37DFF24D12A}" type="pres">
      <dgm:prSet presAssocID="{13C77BF8-E95C-4C85-BB40-214898C622FF}" presName="spaceRect" presStyleCnt="0"/>
      <dgm:spPr/>
    </dgm:pt>
    <dgm:pt modelId="{59A705EB-95E3-4F82-9FC7-63D32C4F4FFE}" type="pres">
      <dgm:prSet presAssocID="{13C77BF8-E95C-4C85-BB40-214898C622FF}" presName="textRect" presStyleLbl="revTx" presStyleIdx="5" presStyleCnt="6">
        <dgm:presLayoutVars>
          <dgm:chMax val="1"/>
          <dgm:chPref val="1"/>
        </dgm:presLayoutVars>
      </dgm:prSet>
      <dgm:spPr/>
    </dgm:pt>
  </dgm:ptLst>
  <dgm:cxnLst>
    <dgm:cxn modelId="{46940A06-2BC2-49C6-AFA6-AC0F42E289EB}" type="presOf" srcId="{4911715B-9A14-4625-A417-4A93C55BCFB3}" destId="{53524199-0721-446A-AB88-A47A49A62E91}" srcOrd="0" destOrd="0" presId="urn:microsoft.com/office/officeart/2018/2/layout/IconCircleList"/>
    <dgm:cxn modelId="{01354126-E30D-4965-B32A-4254C25CD349}" type="presOf" srcId="{AAE518D8-066D-4C3F-A48C-567F1B95EF3F}" destId="{5785FA3C-E62E-4B95-8027-71F090F73588}" srcOrd="0" destOrd="0" presId="urn:microsoft.com/office/officeart/2018/2/layout/IconCircleList"/>
    <dgm:cxn modelId="{523AEA26-7C12-427B-B0CE-3204B525DED9}" type="presOf" srcId="{B262AF3B-2F29-413A-A019-9F9895DBAFEE}" destId="{34D61375-6547-44F3-BBB7-16C7436A0F71}" srcOrd="0" destOrd="0" presId="urn:microsoft.com/office/officeart/2018/2/layout/IconCircleList"/>
    <dgm:cxn modelId="{50BCC132-3141-43AD-92AF-3DB8F6782B76}" type="presOf" srcId="{4F8D74C1-949D-4C9A-A880-4352090ED935}" destId="{EC9E8654-700F-4F00-8E7E-3F6239222DC3}" srcOrd="0" destOrd="0" presId="urn:microsoft.com/office/officeart/2018/2/layout/IconCircleList"/>
    <dgm:cxn modelId="{727E3734-65F9-4840-B329-F22CB91D5973}" srcId="{11381940-7CDC-46CF-AE97-A2601CAFCAEE}" destId="{7522E77F-D642-402F-B467-2CC66B86487E}" srcOrd="2" destOrd="0" parTransId="{A41FDC7E-3C86-44E5-AACB-B3E966EDAE63}" sibTransId="{004C5F42-D0E2-4BC6-A956-6B5775E82ACD}"/>
    <dgm:cxn modelId="{DEFCED36-2BD3-48D7-B716-A788E0BB3CF3}" type="presOf" srcId="{4280B579-9DDF-4ABB-9207-D58922763157}" destId="{FF8B95D9-B2E1-4B8D-B0CB-6D05CA272037}" srcOrd="0" destOrd="0" presId="urn:microsoft.com/office/officeart/2018/2/layout/IconCircleList"/>
    <dgm:cxn modelId="{43FD5A3A-CB8D-4C14-B944-AD7F55FCF504}" srcId="{11381940-7CDC-46CF-AE97-A2601CAFCAEE}" destId="{4F8D74C1-949D-4C9A-A880-4352090ED935}" srcOrd="0" destOrd="0" parTransId="{086981C0-D3D4-4C6F-81C3-0DEA8472E01D}" sibTransId="{4911715B-9A14-4625-A417-4A93C55BCFB3}"/>
    <dgm:cxn modelId="{4A4AA946-8ED5-4348-96DA-A9BC1C5C721C}" srcId="{11381940-7CDC-46CF-AE97-A2601CAFCAEE}" destId="{7B7EA6DD-2851-427E-ADBC-86416DC4091D}" srcOrd="4" destOrd="0" parTransId="{317D1EA7-F8EC-4A30-83DC-277BD6CB2B31}" sibTransId="{AAE518D8-066D-4C3F-A48C-567F1B95EF3F}"/>
    <dgm:cxn modelId="{B1A1476C-3271-45D6-94C0-2E6A12CC7C24}" srcId="{11381940-7CDC-46CF-AE97-A2601CAFCAEE}" destId="{13C77BF8-E95C-4C85-BB40-214898C622FF}" srcOrd="5" destOrd="0" parTransId="{1D3AFB5B-A10F-4035-AC90-02BB77E98EDB}" sibTransId="{6302F93C-DAEF-423E-BEFF-2EF7572212D3}"/>
    <dgm:cxn modelId="{8F619959-85A0-4C78-9E09-D4C959F86316}" type="presOf" srcId="{7522E77F-D642-402F-B467-2CC66B86487E}" destId="{C6BD880E-13CA-484B-B967-F9F3AC555D86}" srcOrd="0" destOrd="0" presId="urn:microsoft.com/office/officeart/2018/2/layout/IconCircleList"/>
    <dgm:cxn modelId="{D55D667A-382E-43E9-BF04-10801DAF187E}" srcId="{11381940-7CDC-46CF-AE97-A2601CAFCAEE}" destId="{B262AF3B-2F29-413A-A019-9F9895DBAFEE}" srcOrd="3" destOrd="0" parTransId="{EB8CD45F-03F3-45FA-B9A5-D57FCF61BFC7}" sibTransId="{6334CF02-CA23-44B1-A5F7-B931DF1D2F5E}"/>
    <dgm:cxn modelId="{FD2F4692-B1DD-469C-B294-33E58F519FA4}" type="presOf" srcId="{11381940-7CDC-46CF-AE97-A2601CAFCAEE}" destId="{185698B3-76E0-48B0-A690-6D2367ABC56F}" srcOrd="0" destOrd="0" presId="urn:microsoft.com/office/officeart/2018/2/layout/IconCircleList"/>
    <dgm:cxn modelId="{0DA7AA94-0C7A-45FB-A6A4-59CA65D9839A}" type="presOf" srcId="{7B7EA6DD-2851-427E-ADBC-86416DC4091D}" destId="{C22DD310-AFD0-4135-A2E4-BE082A28143C}" srcOrd="0" destOrd="0" presId="urn:microsoft.com/office/officeart/2018/2/layout/IconCircleList"/>
    <dgm:cxn modelId="{E50E7897-DF32-4944-A5B8-D182315B4AB6}" srcId="{11381940-7CDC-46CF-AE97-A2601CAFCAEE}" destId="{4280B579-9DDF-4ABB-9207-D58922763157}" srcOrd="1" destOrd="0" parTransId="{64C21FCA-5829-4719-AF18-AE5557D909A6}" sibTransId="{049B8F43-53F1-4138-8D15-5DF25A35F07B}"/>
    <dgm:cxn modelId="{B9B5A5B4-3D07-4559-9A4F-9CFF0318EB98}" type="presOf" srcId="{049B8F43-53F1-4138-8D15-5DF25A35F07B}" destId="{E64634E7-690E-4CB1-AE57-DE6DADC0F973}" srcOrd="0" destOrd="0" presId="urn:microsoft.com/office/officeart/2018/2/layout/IconCircleList"/>
    <dgm:cxn modelId="{F7A6D2D1-A1C2-4245-920E-32C191732B84}" type="presOf" srcId="{004C5F42-D0E2-4BC6-A956-6B5775E82ACD}" destId="{6E7D600E-CCD7-44C5-BBEA-5B68E60924DA}" srcOrd="0" destOrd="0" presId="urn:microsoft.com/office/officeart/2018/2/layout/IconCircleList"/>
    <dgm:cxn modelId="{C65A1CD5-9E13-404A-A0CF-56684B517445}" type="presOf" srcId="{13C77BF8-E95C-4C85-BB40-214898C622FF}" destId="{59A705EB-95E3-4F82-9FC7-63D32C4F4FFE}" srcOrd="0" destOrd="0" presId="urn:microsoft.com/office/officeart/2018/2/layout/IconCircleList"/>
    <dgm:cxn modelId="{1B4DDCE0-17D8-458E-A7CC-5527B587F286}" type="presOf" srcId="{6334CF02-CA23-44B1-A5F7-B931DF1D2F5E}" destId="{1F0FDCDC-7B6B-4425-B87F-D386C7ADDED8}" srcOrd="0" destOrd="0" presId="urn:microsoft.com/office/officeart/2018/2/layout/IconCircleList"/>
    <dgm:cxn modelId="{0DFB7628-6E89-4E82-BF26-D79466B3D9E2}" type="presParOf" srcId="{185698B3-76E0-48B0-A690-6D2367ABC56F}" destId="{66BD09B3-B9C2-4E2C-93CB-6EF98FED62B9}" srcOrd="0" destOrd="0" presId="urn:microsoft.com/office/officeart/2018/2/layout/IconCircleList"/>
    <dgm:cxn modelId="{00A5D40B-3163-4BCD-8EFC-27EBDB479F09}" type="presParOf" srcId="{66BD09B3-B9C2-4E2C-93CB-6EF98FED62B9}" destId="{5F07A978-CD0F-4330-8CF1-C8B0738B5B1D}" srcOrd="0" destOrd="0" presId="urn:microsoft.com/office/officeart/2018/2/layout/IconCircleList"/>
    <dgm:cxn modelId="{4AA4076D-D078-49AE-B177-6E8AE1F9DDEF}" type="presParOf" srcId="{5F07A978-CD0F-4330-8CF1-C8B0738B5B1D}" destId="{B012E409-708B-43C7-960B-6E5F1D3D987D}" srcOrd="0" destOrd="0" presId="urn:microsoft.com/office/officeart/2018/2/layout/IconCircleList"/>
    <dgm:cxn modelId="{0530F9BD-A402-4CF6-B618-D701B48BB92A}" type="presParOf" srcId="{5F07A978-CD0F-4330-8CF1-C8B0738B5B1D}" destId="{C8470586-C47C-427D-8D61-8572F802F055}" srcOrd="1" destOrd="0" presId="urn:microsoft.com/office/officeart/2018/2/layout/IconCircleList"/>
    <dgm:cxn modelId="{23CCC85D-7653-44B6-BA50-FE07D0090C9E}" type="presParOf" srcId="{5F07A978-CD0F-4330-8CF1-C8B0738B5B1D}" destId="{FA887508-2CC5-4C01-BC01-57EDDF05DA92}" srcOrd="2" destOrd="0" presId="urn:microsoft.com/office/officeart/2018/2/layout/IconCircleList"/>
    <dgm:cxn modelId="{4937A7E9-FE44-4C8A-9E37-E22139CC6A47}" type="presParOf" srcId="{5F07A978-CD0F-4330-8CF1-C8B0738B5B1D}" destId="{EC9E8654-700F-4F00-8E7E-3F6239222DC3}" srcOrd="3" destOrd="0" presId="urn:microsoft.com/office/officeart/2018/2/layout/IconCircleList"/>
    <dgm:cxn modelId="{A7E2D960-C291-417C-9607-FBA2B1814ACE}" type="presParOf" srcId="{66BD09B3-B9C2-4E2C-93CB-6EF98FED62B9}" destId="{53524199-0721-446A-AB88-A47A49A62E91}" srcOrd="1" destOrd="0" presId="urn:microsoft.com/office/officeart/2018/2/layout/IconCircleList"/>
    <dgm:cxn modelId="{D99B69CC-9F16-4F20-9769-DF9E7BC3002E}" type="presParOf" srcId="{66BD09B3-B9C2-4E2C-93CB-6EF98FED62B9}" destId="{401554D1-BEC9-429D-9CDA-DD17966C4181}" srcOrd="2" destOrd="0" presId="urn:microsoft.com/office/officeart/2018/2/layout/IconCircleList"/>
    <dgm:cxn modelId="{8F28E38F-FC65-4F60-AE26-65A42F27BB93}" type="presParOf" srcId="{401554D1-BEC9-429D-9CDA-DD17966C4181}" destId="{E4B3A1CD-48DE-4025-A0EA-FCEEE0772C15}" srcOrd="0" destOrd="0" presId="urn:microsoft.com/office/officeart/2018/2/layout/IconCircleList"/>
    <dgm:cxn modelId="{C97D753B-75B0-41AA-9BB2-437C75CF4FB5}" type="presParOf" srcId="{401554D1-BEC9-429D-9CDA-DD17966C4181}" destId="{45896026-9A7F-43D8-8730-305A3091A4E9}" srcOrd="1" destOrd="0" presId="urn:microsoft.com/office/officeart/2018/2/layout/IconCircleList"/>
    <dgm:cxn modelId="{505D3FD7-48A9-485A-BE08-250D5686874C}" type="presParOf" srcId="{401554D1-BEC9-429D-9CDA-DD17966C4181}" destId="{20E14C66-D009-4AB3-9751-12901EC7966C}" srcOrd="2" destOrd="0" presId="urn:microsoft.com/office/officeart/2018/2/layout/IconCircleList"/>
    <dgm:cxn modelId="{13F6D124-A51B-4779-88A0-98028F776BDC}" type="presParOf" srcId="{401554D1-BEC9-429D-9CDA-DD17966C4181}" destId="{FF8B95D9-B2E1-4B8D-B0CB-6D05CA272037}" srcOrd="3" destOrd="0" presId="urn:microsoft.com/office/officeart/2018/2/layout/IconCircleList"/>
    <dgm:cxn modelId="{4426F4EB-F94B-4E23-8239-976737844535}" type="presParOf" srcId="{66BD09B3-B9C2-4E2C-93CB-6EF98FED62B9}" destId="{E64634E7-690E-4CB1-AE57-DE6DADC0F973}" srcOrd="3" destOrd="0" presId="urn:microsoft.com/office/officeart/2018/2/layout/IconCircleList"/>
    <dgm:cxn modelId="{10D65D49-67F2-4F68-A95B-F1F97303B05B}" type="presParOf" srcId="{66BD09B3-B9C2-4E2C-93CB-6EF98FED62B9}" destId="{2DD5F539-A46D-4F56-8AFE-A5177AA6B590}" srcOrd="4" destOrd="0" presId="urn:microsoft.com/office/officeart/2018/2/layout/IconCircleList"/>
    <dgm:cxn modelId="{4F4EC71E-8491-4749-902F-A2FA0652ADAD}" type="presParOf" srcId="{2DD5F539-A46D-4F56-8AFE-A5177AA6B590}" destId="{F8EF6262-3675-41E8-9448-7B93B5B8B8F4}" srcOrd="0" destOrd="0" presId="urn:microsoft.com/office/officeart/2018/2/layout/IconCircleList"/>
    <dgm:cxn modelId="{3FE9C220-1477-4569-BA99-FF416CE720C0}" type="presParOf" srcId="{2DD5F539-A46D-4F56-8AFE-A5177AA6B590}" destId="{D802B312-C27A-4600-B8F0-8DC2E0F3BFA4}" srcOrd="1" destOrd="0" presId="urn:microsoft.com/office/officeart/2018/2/layout/IconCircleList"/>
    <dgm:cxn modelId="{F37651EC-1E0D-46EA-84DF-11CE98BC31FF}" type="presParOf" srcId="{2DD5F539-A46D-4F56-8AFE-A5177AA6B590}" destId="{EE1D3129-6495-4D57-A347-5C0862202BB4}" srcOrd="2" destOrd="0" presId="urn:microsoft.com/office/officeart/2018/2/layout/IconCircleList"/>
    <dgm:cxn modelId="{F6D40AEE-705C-442C-B9DF-7D2D241E8325}" type="presParOf" srcId="{2DD5F539-A46D-4F56-8AFE-A5177AA6B590}" destId="{C6BD880E-13CA-484B-B967-F9F3AC555D86}" srcOrd="3" destOrd="0" presId="urn:microsoft.com/office/officeart/2018/2/layout/IconCircleList"/>
    <dgm:cxn modelId="{1B21B67D-A2E5-4CEA-BBFF-6AE4CED85E4F}" type="presParOf" srcId="{66BD09B3-B9C2-4E2C-93CB-6EF98FED62B9}" destId="{6E7D600E-CCD7-44C5-BBEA-5B68E60924DA}" srcOrd="5" destOrd="0" presId="urn:microsoft.com/office/officeart/2018/2/layout/IconCircleList"/>
    <dgm:cxn modelId="{1F90521D-ED6B-4B94-80CC-F9E9869EBD53}" type="presParOf" srcId="{66BD09B3-B9C2-4E2C-93CB-6EF98FED62B9}" destId="{43B9B07D-D912-43B3-A2D3-798FF5890C8F}" srcOrd="6" destOrd="0" presId="urn:microsoft.com/office/officeart/2018/2/layout/IconCircleList"/>
    <dgm:cxn modelId="{DFDF973E-9FCE-495D-8448-FA4E81EEC2D3}" type="presParOf" srcId="{43B9B07D-D912-43B3-A2D3-798FF5890C8F}" destId="{11FB7E71-DFEE-4994-A800-021EF1BD43A9}" srcOrd="0" destOrd="0" presId="urn:microsoft.com/office/officeart/2018/2/layout/IconCircleList"/>
    <dgm:cxn modelId="{86110D23-BB13-42F9-9326-120FFABA5FF3}" type="presParOf" srcId="{43B9B07D-D912-43B3-A2D3-798FF5890C8F}" destId="{4A6F426C-C4C0-4BFB-80C4-089F624C05E5}" srcOrd="1" destOrd="0" presId="urn:microsoft.com/office/officeart/2018/2/layout/IconCircleList"/>
    <dgm:cxn modelId="{9728070A-FA13-480D-9273-17412EECA909}" type="presParOf" srcId="{43B9B07D-D912-43B3-A2D3-798FF5890C8F}" destId="{E7D9C16B-D677-4CC7-A1AB-982DD0D51FCA}" srcOrd="2" destOrd="0" presId="urn:microsoft.com/office/officeart/2018/2/layout/IconCircleList"/>
    <dgm:cxn modelId="{654BED82-218D-4469-89BE-9C3E2AF71BB5}" type="presParOf" srcId="{43B9B07D-D912-43B3-A2D3-798FF5890C8F}" destId="{34D61375-6547-44F3-BBB7-16C7436A0F71}" srcOrd="3" destOrd="0" presId="urn:microsoft.com/office/officeart/2018/2/layout/IconCircleList"/>
    <dgm:cxn modelId="{5FF84EE9-8E1B-4EB8-BE51-BA4D6E1B4CB4}" type="presParOf" srcId="{66BD09B3-B9C2-4E2C-93CB-6EF98FED62B9}" destId="{1F0FDCDC-7B6B-4425-B87F-D386C7ADDED8}" srcOrd="7" destOrd="0" presId="urn:microsoft.com/office/officeart/2018/2/layout/IconCircleList"/>
    <dgm:cxn modelId="{2A3F15A2-D4C6-45BE-BFD3-8AABDCB6D6C6}" type="presParOf" srcId="{66BD09B3-B9C2-4E2C-93CB-6EF98FED62B9}" destId="{11A37F59-F5E4-4373-BE62-D9E92272DFA6}" srcOrd="8" destOrd="0" presId="urn:microsoft.com/office/officeart/2018/2/layout/IconCircleList"/>
    <dgm:cxn modelId="{780CF898-42FA-4E78-8913-49AFB6E7191A}" type="presParOf" srcId="{11A37F59-F5E4-4373-BE62-D9E92272DFA6}" destId="{57428571-AFE2-4C7F-888A-E2AA890F8196}" srcOrd="0" destOrd="0" presId="urn:microsoft.com/office/officeart/2018/2/layout/IconCircleList"/>
    <dgm:cxn modelId="{7AF43247-EEA0-47D0-A34F-AB22EE2D31DA}" type="presParOf" srcId="{11A37F59-F5E4-4373-BE62-D9E92272DFA6}" destId="{3F14502D-4B4B-4023-AC9A-5BF28AA322DB}" srcOrd="1" destOrd="0" presId="urn:microsoft.com/office/officeart/2018/2/layout/IconCircleList"/>
    <dgm:cxn modelId="{A4886890-A6AC-401B-A3F7-523D9D5AAB8B}" type="presParOf" srcId="{11A37F59-F5E4-4373-BE62-D9E92272DFA6}" destId="{F2FB75B0-41A6-4008-B045-BE8BF8071261}" srcOrd="2" destOrd="0" presId="urn:microsoft.com/office/officeart/2018/2/layout/IconCircleList"/>
    <dgm:cxn modelId="{125E53E9-57E8-4001-9D2B-A558E1E9CCD5}" type="presParOf" srcId="{11A37F59-F5E4-4373-BE62-D9E92272DFA6}" destId="{C22DD310-AFD0-4135-A2E4-BE082A28143C}" srcOrd="3" destOrd="0" presId="urn:microsoft.com/office/officeart/2018/2/layout/IconCircleList"/>
    <dgm:cxn modelId="{209A411F-8CB2-4237-9FA7-C79862A4AB57}" type="presParOf" srcId="{66BD09B3-B9C2-4E2C-93CB-6EF98FED62B9}" destId="{5785FA3C-E62E-4B95-8027-71F090F73588}" srcOrd="9" destOrd="0" presId="urn:microsoft.com/office/officeart/2018/2/layout/IconCircleList"/>
    <dgm:cxn modelId="{54A70696-3B08-4A27-8748-C7E98E2BDF14}" type="presParOf" srcId="{66BD09B3-B9C2-4E2C-93CB-6EF98FED62B9}" destId="{20B54530-8D39-42D0-AE79-7BF349F03B40}" srcOrd="10" destOrd="0" presId="urn:microsoft.com/office/officeart/2018/2/layout/IconCircleList"/>
    <dgm:cxn modelId="{8C30C1FA-42E9-417B-B82B-64D676E599BC}" type="presParOf" srcId="{20B54530-8D39-42D0-AE79-7BF349F03B40}" destId="{673981D0-F063-4E2F-A056-A048C4CE0E1D}" srcOrd="0" destOrd="0" presId="urn:microsoft.com/office/officeart/2018/2/layout/IconCircleList"/>
    <dgm:cxn modelId="{9234B606-CCCD-472C-9809-907D40AEC91E}" type="presParOf" srcId="{20B54530-8D39-42D0-AE79-7BF349F03B40}" destId="{9D3A69CA-5E9D-4502-A78E-4596AC5855F0}" srcOrd="1" destOrd="0" presId="urn:microsoft.com/office/officeart/2018/2/layout/IconCircleList"/>
    <dgm:cxn modelId="{F81C35E0-302E-48CD-8083-22D240EAB4A0}" type="presParOf" srcId="{20B54530-8D39-42D0-AE79-7BF349F03B40}" destId="{45B1B825-BFD8-4C51-B7B3-C37DFF24D12A}" srcOrd="2" destOrd="0" presId="urn:microsoft.com/office/officeart/2018/2/layout/IconCircleList"/>
    <dgm:cxn modelId="{7CF7513D-0D85-40B3-A1DE-487F807EBE3C}" type="presParOf" srcId="{20B54530-8D39-42D0-AE79-7BF349F03B40}" destId="{59A705EB-95E3-4F82-9FC7-63D32C4F4FF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E409-708B-43C7-960B-6E5F1D3D987D}">
      <dsp:nvSpPr>
        <dsp:cNvPr id="0" name=""/>
        <dsp:cNvSpPr/>
      </dsp:nvSpPr>
      <dsp:spPr>
        <a:xfrm>
          <a:off x="205509"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70586-C47C-427D-8D61-8572F802F055}">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9E8654-700F-4F00-8E7E-3F6239222DC3}">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Key Questions and Objectives</a:t>
          </a:r>
          <a:endParaRPr lang="en-US" sz="1400" kern="1200"/>
        </a:p>
      </dsp:txBody>
      <dsp:txXfrm>
        <a:off x="1312541" y="828340"/>
        <a:ext cx="2148945" cy="911674"/>
      </dsp:txXfrm>
    </dsp:sp>
    <dsp:sp modelId="{E4B3A1CD-48DE-4025-A0EA-FCEEE0772C15}">
      <dsp:nvSpPr>
        <dsp:cNvPr id="0" name=""/>
        <dsp:cNvSpPr/>
      </dsp:nvSpPr>
      <dsp:spPr>
        <a:xfrm>
          <a:off x="3835925"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96026-9A7F-43D8-8730-305A3091A4E9}">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B95D9-B2E1-4B8D-B0CB-6D05CA272037}">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Which movies contributed the most/least to revenue gain?</a:t>
          </a:r>
        </a:p>
      </dsp:txBody>
      <dsp:txXfrm>
        <a:off x="4942957" y="828340"/>
        <a:ext cx="2148945" cy="911674"/>
      </dsp:txXfrm>
    </dsp:sp>
    <dsp:sp modelId="{F8EF6262-3675-41E8-9448-7B93B5B8B8F4}">
      <dsp:nvSpPr>
        <dsp:cNvPr id="0" name=""/>
        <dsp:cNvSpPr/>
      </dsp:nvSpPr>
      <dsp:spPr>
        <a:xfrm>
          <a:off x="7466341"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2B312-C27A-4600-B8F0-8DC2E0F3BFA4}">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880E-13CA-484B-B967-F9F3AC555D86}">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 What was the average rental duration for all videos?</a:t>
          </a:r>
        </a:p>
      </dsp:txBody>
      <dsp:txXfrm>
        <a:off x="8573374" y="828340"/>
        <a:ext cx="2148945" cy="911674"/>
      </dsp:txXfrm>
    </dsp:sp>
    <dsp:sp modelId="{11FB7E71-DFEE-4994-A800-021EF1BD43A9}">
      <dsp:nvSpPr>
        <dsp:cNvPr id="0" name=""/>
        <dsp:cNvSpPr/>
      </dsp:nvSpPr>
      <dsp:spPr>
        <a:xfrm>
          <a:off x="205509" y="245279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F426C-C4C0-4BFB-80C4-089F624C05E5}">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61375-6547-44F3-BBB7-16C7436A0F71}">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 Which countries are Rockbuster customers based i n?</a:t>
          </a:r>
        </a:p>
      </dsp:txBody>
      <dsp:txXfrm>
        <a:off x="1312541" y="2452790"/>
        <a:ext cx="2148945" cy="911674"/>
      </dsp:txXfrm>
    </dsp:sp>
    <dsp:sp modelId="{57428571-AFE2-4C7F-888A-E2AA890F8196}">
      <dsp:nvSpPr>
        <dsp:cNvPr id="0" name=""/>
        <dsp:cNvSpPr/>
      </dsp:nvSpPr>
      <dsp:spPr>
        <a:xfrm>
          <a:off x="3835925" y="245279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4502D-4B4B-4023-AC9A-5BF28AA322DB}">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2DD310-AFD0-4135-A2E4-BE082A28143C}">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 Where are customers with a high l ifetime value based?</a:t>
          </a:r>
        </a:p>
      </dsp:txBody>
      <dsp:txXfrm>
        <a:off x="4942957" y="2452790"/>
        <a:ext cx="2148945" cy="911674"/>
      </dsp:txXfrm>
    </dsp:sp>
    <dsp:sp modelId="{673981D0-F063-4E2F-A056-A048C4CE0E1D}">
      <dsp:nvSpPr>
        <dsp:cNvPr id="0" name=""/>
        <dsp:cNvSpPr/>
      </dsp:nvSpPr>
      <dsp:spPr>
        <a:xfrm>
          <a:off x="7466341" y="245279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A69CA-5E9D-4502-A78E-4596AC5855F0}">
      <dsp:nvSpPr>
        <dsp:cNvPr id="0" name=""/>
        <dsp:cNvSpPr/>
      </dsp:nvSpPr>
      <dsp:spPr>
        <a:xfrm>
          <a:off x="7657792" y="2644242"/>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705EB-95E3-4F82-9FC7-63D32C4F4FFE}">
      <dsp:nvSpPr>
        <dsp:cNvPr id="0" name=""/>
        <dsp:cNvSpPr/>
      </dsp:nvSpPr>
      <dsp:spPr>
        <a:xfrm>
          <a:off x="8573374"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 Do sales figures vary between geographic regions?</a:t>
          </a:r>
        </a:p>
      </dsp:txBody>
      <dsp:txXfrm>
        <a:off x="8573374"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1FBA1-D177-4D8D-9226-2FA059DCBF40}"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BD35-AA07-4E63-9BFF-62273BB0E63F}" type="slidenum">
              <a:rPr lang="en-US" smtClean="0"/>
              <a:t>‹#›</a:t>
            </a:fld>
            <a:endParaRPr lang="en-US"/>
          </a:p>
        </p:txBody>
      </p:sp>
    </p:spTree>
    <p:extLst>
      <p:ext uri="{BB962C8B-B14F-4D97-AF65-F5344CB8AC3E}">
        <p14:creationId xmlns:p14="http://schemas.microsoft.com/office/powerpoint/2010/main" val="256537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A4BD35-AA07-4E63-9BFF-62273BB0E63F}" type="slidenum">
              <a:rPr lang="en-US" smtClean="0"/>
              <a:t>7</a:t>
            </a:fld>
            <a:endParaRPr lang="en-US"/>
          </a:p>
        </p:txBody>
      </p:sp>
    </p:spTree>
    <p:extLst>
      <p:ext uri="{BB962C8B-B14F-4D97-AF65-F5344CB8AC3E}">
        <p14:creationId xmlns:p14="http://schemas.microsoft.com/office/powerpoint/2010/main" val="412545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5ACF-11D8-2092-FBD4-E2A879AFF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81A28-EFAC-15F0-B0C4-BEC297A84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94A3EC-9691-359B-6E8E-0684B909BD36}"/>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9E893551-8F83-E8FF-3556-0F3DF19F8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0AE57-2149-05A4-8E22-A4A5AAADF79F}"/>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237721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429C-BBEC-FAB1-626F-3103FAA8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A4B003-747A-8A46-44D2-4EC8E307B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372A8-512D-CCB4-EE5A-39BED8B10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68AF4-50DE-E3A6-10EA-675170B5A172}"/>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6" name="Footer Placeholder 5">
            <a:extLst>
              <a:ext uri="{FF2B5EF4-FFF2-40B4-BE49-F238E27FC236}">
                <a16:creationId xmlns:a16="http://schemas.microsoft.com/office/drawing/2014/main" id="{A30E697A-10B7-2567-47A2-E0EB8A326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8C96-FDBE-CDB6-848C-38E079BFEF5F}"/>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286685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EA8C-EAA4-1ACA-550C-57E96F1F7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2F0C3-3F36-D6DD-C775-1710C36D3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C80EA-A4BC-5F83-DA07-730157996A7B}"/>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F62A994A-AA69-56A5-B069-389193A5C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694FE-A143-120B-989F-943ADEBA9E22}"/>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320582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B2E4C-3B3B-5D9E-3861-373F2DFED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FA999-D5D5-849C-C340-198BC9F12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28B3-1426-6EBA-3911-F270BF9245D7}"/>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202B8FC7-365F-605C-8BD8-A42000E3E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0DEF7-797E-4D66-B05C-A1A9EBCC3C34}"/>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356052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361F-7A64-2EB8-3900-509635941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89A94-9B25-C366-C646-612422A3EF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4F9F-298A-526E-2646-9C8C1592C8A1}"/>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2FC584FB-5505-C7F6-43AA-44773B92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EB515-D68C-0429-D1B9-8AEE2CDF986B}"/>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11045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BEE9-D7B7-9D8A-5E46-49F8000AF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035BE-A8A3-0961-40AD-3F297EA053F1}"/>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4" name="Footer Placeholder 3">
            <a:extLst>
              <a:ext uri="{FF2B5EF4-FFF2-40B4-BE49-F238E27FC236}">
                <a16:creationId xmlns:a16="http://schemas.microsoft.com/office/drawing/2014/main" id="{15E0BE16-9EEB-F00B-0AA8-89B0FD8A1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F3547-5D3A-B4C9-BD95-0763F6AF403F}"/>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403423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3CC8-CCBB-BD58-4021-B86B6FF5F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C482D6-37C8-D5F5-037B-2FF2EDCAAE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AC9EF-DC88-FAA7-4F4A-E5EB898E5055}"/>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84EAC16F-2B56-65C0-9476-17047349B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D28FD-51C1-968C-9F16-847356C32DB5}"/>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126606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5A1C-998F-00E9-A708-6058BBEAE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DFEC0-7D5E-6FFE-A1A6-9791F940E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9B7FE-CBFD-BDFA-6403-03765C2BD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BF4744-EAB1-57A9-0229-C74334EDEC5F}"/>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6" name="Footer Placeholder 5">
            <a:extLst>
              <a:ext uri="{FF2B5EF4-FFF2-40B4-BE49-F238E27FC236}">
                <a16:creationId xmlns:a16="http://schemas.microsoft.com/office/drawing/2014/main" id="{1FB92E6F-03AC-0611-8646-106212465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FF2A3-4843-ABE1-41BA-A0C2C9D129E8}"/>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306717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A480-24A6-1175-793A-C9E1898BB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2AD1AF-9856-AA1C-1301-F80CD925F4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A3349-A1D6-76F2-43D5-24CFA9028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42FD8-CF1F-CF9D-ABB3-72E06DC23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B470B-CC1C-F6E7-439E-528736706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2B131-9CED-B8BE-6D67-C99B19A32D69}"/>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8" name="Footer Placeholder 7">
            <a:extLst>
              <a:ext uri="{FF2B5EF4-FFF2-40B4-BE49-F238E27FC236}">
                <a16:creationId xmlns:a16="http://schemas.microsoft.com/office/drawing/2014/main" id="{07428E6B-0196-5DFE-4521-246843835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49A711-EA7C-BB31-D63D-773D45D51FFF}"/>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1542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D07C-F5AB-3484-F9C6-9F52E817D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CE8CC9-01D1-BF40-98BC-BBE035FF79BB}"/>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4" name="Footer Placeholder 3">
            <a:extLst>
              <a:ext uri="{FF2B5EF4-FFF2-40B4-BE49-F238E27FC236}">
                <a16:creationId xmlns:a16="http://schemas.microsoft.com/office/drawing/2014/main" id="{9E74C336-4524-4ACC-DC8E-F4909DFE9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82EEF1-CCE0-5168-06CD-EA6B4A57C2DB}"/>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141720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57570-A386-52B5-FCD1-C617BD9F5A50}"/>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3" name="Footer Placeholder 2">
            <a:extLst>
              <a:ext uri="{FF2B5EF4-FFF2-40B4-BE49-F238E27FC236}">
                <a16:creationId xmlns:a16="http://schemas.microsoft.com/office/drawing/2014/main" id="{4A0A027F-A858-5A3C-237D-7E988F42D5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F8834E-F41A-AD8C-2944-1076B9E40BB1}"/>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127893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E808-8A3F-C2FB-9FD6-BD3040D95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9CC76-870A-66A7-0FCD-7D1A927F2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F99F4-E2B3-D259-5EF9-8DFF464F6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CCAD2-94F8-2835-0497-A1D00792314E}"/>
              </a:ext>
            </a:extLst>
          </p:cNvPr>
          <p:cNvSpPr>
            <a:spLocks noGrp="1"/>
          </p:cNvSpPr>
          <p:nvPr>
            <p:ph type="dt" sz="half" idx="10"/>
          </p:nvPr>
        </p:nvSpPr>
        <p:spPr/>
        <p:txBody>
          <a:bodyPr/>
          <a:lstStyle/>
          <a:p>
            <a:fld id="{92E09789-629A-4FCA-B75E-167CD3957671}" type="datetimeFigureOut">
              <a:rPr lang="en-US" smtClean="0"/>
              <a:t>3/2/2025</a:t>
            </a:fld>
            <a:endParaRPr lang="en-US"/>
          </a:p>
        </p:txBody>
      </p:sp>
      <p:sp>
        <p:nvSpPr>
          <p:cNvPr id="6" name="Footer Placeholder 5">
            <a:extLst>
              <a:ext uri="{FF2B5EF4-FFF2-40B4-BE49-F238E27FC236}">
                <a16:creationId xmlns:a16="http://schemas.microsoft.com/office/drawing/2014/main" id="{051AC216-3436-D3B9-5EC0-4BA96484A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B1330-39FD-2689-9771-4E0C8042EF3B}"/>
              </a:ext>
            </a:extLst>
          </p:cNvPr>
          <p:cNvSpPr>
            <a:spLocks noGrp="1"/>
          </p:cNvSpPr>
          <p:nvPr>
            <p:ph type="sldNum" sz="quarter" idx="12"/>
          </p:nvPr>
        </p:nvSpPr>
        <p:spPr/>
        <p:txBody>
          <a:bodyPr/>
          <a:lstStyle/>
          <a:p>
            <a:fld id="{30E67946-299E-4A86-B388-482AB08FC071}" type="slidenum">
              <a:rPr lang="en-US" smtClean="0"/>
              <a:t>‹#›</a:t>
            </a:fld>
            <a:endParaRPr lang="en-US"/>
          </a:p>
        </p:txBody>
      </p:sp>
    </p:spTree>
    <p:extLst>
      <p:ext uri="{BB962C8B-B14F-4D97-AF65-F5344CB8AC3E}">
        <p14:creationId xmlns:p14="http://schemas.microsoft.com/office/powerpoint/2010/main" val="295245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23295-C987-AE45-5F80-1A268FF70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D5BB7-A395-139B-607D-897324CA9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35873-E5AF-FFE3-6680-436C786A4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E09789-629A-4FCA-B75E-167CD3957671}" type="datetimeFigureOut">
              <a:rPr lang="en-US" smtClean="0"/>
              <a:t>3/2/2025</a:t>
            </a:fld>
            <a:endParaRPr lang="en-US"/>
          </a:p>
        </p:txBody>
      </p:sp>
      <p:sp>
        <p:nvSpPr>
          <p:cNvPr id="5" name="Footer Placeholder 4">
            <a:extLst>
              <a:ext uri="{FF2B5EF4-FFF2-40B4-BE49-F238E27FC236}">
                <a16:creationId xmlns:a16="http://schemas.microsoft.com/office/drawing/2014/main" id="{01E6F0F7-58F8-F855-E296-01011C5A5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04425D-B323-A4DC-67ED-A786C433B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E67946-299E-4A86-B388-482AB08FC071}" type="slidenum">
              <a:rPr lang="en-US" smtClean="0"/>
              <a:t>‹#›</a:t>
            </a:fld>
            <a:endParaRPr lang="en-US"/>
          </a:p>
        </p:txBody>
      </p:sp>
    </p:spTree>
    <p:extLst>
      <p:ext uri="{BB962C8B-B14F-4D97-AF65-F5344CB8AC3E}">
        <p14:creationId xmlns:p14="http://schemas.microsoft.com/office/powerpoint/2010/main" val="317827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ublic.tableau.com/app/profile/supriya.shrotriya/viz/RockbusterStealth_17409584487380/RockbusterStealth?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FC122-7882-EB5A-B942-8B6FEA4C3299}"/>
              </a:ext>
            </a:extLst>
          </p:cNvPr>
          <p:cNvSpPr>
            <a:spLocks noGrp="1"/>
          </p:cNvSpPr>
          <p:nvPr>
            <p:ph type="ctrTitle"/>
          </p:nvPr>
        </p:nvSpPr>
        <p:spPr>
          <a:xfrm>
            <a:off x="699713" y="248038"/>
            <a:ext cx="7063721" cy="1159200"/>
          </a:xfrm>
        </p:spPr>
        <p:txBody>
          <a:bodyPr anchor="ctr">
            <a:normAutofit/>
          </a:bodyPr>
          <a:lstStyle/>
          <a:p>
            <a:pPr algn="l"/>
            <a:r>
              <a:rPr lang="en-US" sz="4000">
                <a:solidFill>
                  <a:srgbClr val="FFFFFF"/>
                </a:solidFill>
              </a:rPr>
              <a:t>Rockbuster Stealth llc</a:t>
            </a:r>
          </a:p>
        </p:txBody>
      </p:sp>
      <p:sp>
        <p:nvSpPr>
          <p:cNvPr id="3" name="Subtitle 2">
            <a:extLst>
              <a:ext uri="{FF2B5EF4-FFF2-40B4-BE49-F238E27FC236}">
                <a16:creationId xmlns:a16="http://schemas.microsoft.com/office/drawing/2014/main" id="{9102F00D-4229-C73D-D09A-7BA892FA4894}"/>
              </a:ext>
            </a:extLst>
          </p:cNvPr>
          <p:cNvSpPr>
            <a:spLocks noGrp="1"/>
          </p:cNvSpPr>
          <p:nvPr>
            <p:ph type="subTitle" idx="1"/>
          </p:nvPr>
        </p:nvSpPr>
        <p:spPr>
          <a:xfrm>
            <a:off x="8572499" y="390832"/>
            <a:ext cx="3233585" cy="873612"/>
          </a:xfrm>
        </p:spPr>
        <p:txBody>
          <a:bodyPr anchor="ctr">
            <a:normAutofit/>
          </a:bodyPr>
          <a:lstStyle/>
          <a:p>
            <a:pPr algn="l"/>
            <a:r>
              <a:rPr lang="en-US" sz="2000">
                <a:solidFill>
                  <a:srgbClr val="FFFFFF"/>
                </a:solidFill>
              </a:rPr>
              <a:t>Supriya Shrotriya</a:t>
            </a:r>
            <a:br>
              <a:rPr lang="en-US" sz="2000">
                <a:solidFill>
                  <a:srgbClr val="FFFFFF"/>
                </a:solidFill>
              </a:rPr>
            </a:br>
            <a:r>
              <a:rPr lang="en-US" sz="2000">
                <a:solidFill>
                  <a:srgbClr val="FFFFFF"/>
                </a:solidFill>
              </a:rPr>
              <a:t>March 2025</a:t>
            </a:r>
          </a:p>
        </p:txBody>
      </p:sp>
      <p:pic>
        <p:nvPicPr>
          <p:cNvPr id="7" name="Picture 6" descr="A group of people sitting on a couch watching tv&#10;&#10;AI-generated content may be incorrect.">
            <a:extLst>
              <a:ext uri="{FF2B5EF4-FFF2-40B4-BE49-F238E27FC236}">
                <a16:creationId xmlns:a16="http://schemas.microsoft.com/office/drawing/2014/main" id="{437143A1-698A-6C40-C0DE-8398893A078B}"/>
              </a:ext>
            </a:extLst>
          </p:cNvPr>
          <p:cNvPicPr>
            <a:picLocks noChangeAspect="1"/>
          </p:cNvPicPr>
          <p:nvPr/>
        </p:nvPicPr>
        <p:blipFill>
          <a:blip r:embed="rId2"/>
          <a:stretch>
            <a:fillRect/>
          </a:stretch>
        </p:blipFill>
        <p:spPr>
          <a:xfrm>
            <a:off x="2354688" y="1966293"/>
            <a:ext cx="7482622" cy="4452160"/>
          </a:xfrm>
          <a:prstGeom prst="rect">
            <a:avLst/>
          </a:prstGeom>
        </p:spPr>
      </p:pic>
    </p:spTree>
    <p:extLst>
      <p:ext uri="{BB962C8B-B14F-4D97-AF65-F5344CB8AC3E}">
        <p14:creationId xmlns:p14="http://schemas.microsoft.com/office/powerpoint/2010/main" val="381125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6C1D19-7957-2DB1-3304-AB958EE779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Overview </a:t>
            </a:r>
          </a:p>
        </p:txBody>
      </p:sp>
      <p:sp>
        <p:nvSpPr>
          <p:cNvPr id="3" name="TextBox 2">
            <a:extLst>
              <a:ext uri="{FF2B5EF4-FFF2-40B4-BE49-F238E27FC236}">
                <a16:creationId xmlns:a16="http://schemas.microsoft.com/office/drawing/2014/main" id="{6FAD529A-B83F-7952-D8B8-C3352EE875EF}"/>
              </a:ext>
            </a:extLst>
          </p:cNvPr>
          <p:cNvSpPr txBox="1"/>
          <p:nvPr/>
        </p:nvSpPr>
        <p:spPr>
          <a:xfrm>
            <a:off x="587828" y="1817914"/>
            <a:ext cx="10842172" cy="923330"/>
          </a:xfrm>
          <a:prstGeom prst="rect">
            <a:avLst/>
          </a:prstGeom>
          <a:noFill/>
        </p:spPr>
        <p:txBody>
          <a:bodyPr wrap="square" rtlCol="0">
            <a:spAutoFit/>
          </a:bodyPr>
          <a:lstStyle/>
          <a:p>
            <a:pPr>
              <a:spcAft>
                <a:spcPts val="600"/>
              </a:spcAft>
            </a:pPr>
            <a:r>
              <a:rPr lang="en-US" err="1">
                <a:solidFill>
                  <a:srgbClr val="000000"/>
                </a:solidFill>
                <a:effectLst/>
                <a:latin typeface="Calibri" panose="020F0502020204030204" pitchFamily="34" charset="0"/>
              </a:rPr>
              <a:t>Rockbuster</a:t>
            </a:r>
            <a:r>
              <a:rPr lang="en-US">
                <a:solidFill>
                  <a:srgbClr val="000000"/>
                </a:solidFill>
                <a:effectLst/>
                <a:latin typeface="Calibri" panose="020F0502020204030204" pitchFamily="34" charset="0"/>
              </a:rPr>
              <a:t> Stealth LLC, a former global movie rental company, is adapting to the competitive landscape dominated by streaming services like Netflix and Amazon Prime. To remain competitive, the company plans to utilize its existing movie licenses to launch an online video rental service.</a:t>
            </a:r>
            <a:endParaRPr lang="en-US"/>
          </a:p>
        </p:txBody>
      </p:sp>
      <p:graphicFrame>
        <p:nvGraphicFramePr>
          <p:cNvPr id="7" name="TextBox 4">
            <a:extLst>
              <a:ext uri="{FF2B5EF4-FFF2-40B4-BE49-F238E27FC236}">
                <a16:creationId xmlns:a16="http://schemas.microsoft.com/office/drawing/2014/main" id="{7F9FE336-3C3D-58D1-8EE1-DDF04AC0BCDA}"/>
              </a:ext>
            </a:extLst>
          </p:cNvPr>
          <p:cNvGraphicFramePr/>
          <p:nvPr>
            <p:extLst>
              <p:ext uri="{D42A27DB-BD31-4B8C-83A1-F6EECF244321}">
                <p14:modId xmlns:p14="http://schemas.microsoft.com/office/powerpoint/2010/main" val="428153961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17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BE7B8DE-EF14-3D29-175D-3DFA185E2216}"/>
              </a:ext>
            </a:extLst>
          </p:cNvPr>
          <p:cNvSpPr txBox="1">
            <a:spLocks/>
          </p:cNvSpPr>
          <p:nvPr/>
        </p:nvSpPr>
        <p:spPr>
          <a:xfrm>
            <a:off x="699713" y="248038"/>
            <a:ext cx="10303567"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rgbClr val="FFFFFF"/>
                </a:solidFill>
                <a:latin typeface="+mj-lt"/>
                <a:ea typeface="+mj-ea"/>
                <a:cs typeface="+mj-cs"/>
              </a:rPr>
              <a:t>Highest/ Lowest Revenue Generating Films</a:t>
            </a:r>
          </a:p>
        </p:txBody>
      </p:sp>
      <p:pic>
        <p:nvPicPr>
          <p:cNvPr id="3" name="Picture 2">
            <a:extLst>
              <a:ext uri="{FF2B5EF4-FFF2-40B4-BE49-F238E27FC236}">
                <a16:creationId xmlns:a16="http://schemas.microsoft.com/office/drawing/2014/main" id="{48BF9F30-B885-532B-E4D2-CF53EA552424}"/>
              </a:ext>
            </a:extLst>
          </p:cNvPr>
          <p:cNvPicPr>
            <a:picLocks noChangeAspect="1"/>
          </p:cNvPicPr>
          <p:nvPr/>
        </p:nvPicPr>
        <p:blipFill>
          <a:blip r:embed="rId2"/>
          <a:stretch>
            <a:fillRect/>
          </a:stretch>
        </p:blipFill>
        <p:spPr>
          <a:xfrm>
            <a:off x="1093573" y="1966293"/>
            <a:ext cx="10004852" cy="4452160"/>
          </a:xfrm>
          <a:prstGeom prst="rect">
            <a:avLst/>
          </a:prstGeom>
        </p:spPr>
      </p:pic>
    </p:spTree>
    <p:extLst>
      <p:ext uri="{BB962C8B-B14F-4D97-AF65-F5344CB8AC3E}">
        <p14:creationId xmlns:p14="http://schemas.microsoft.com/office/powerpoint/2010/main" val="333563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62863-F99A-8E96-2EFA-9DBBB75EB93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Revenue Analysis</a:t>
            </a:r>
          </a:p>
        </p:txBody>
      </p:sp>
      <p:pic>
        <p:nvPicPr>
          <p:cNvPr id="5" name="Content Placeholder 4">
            <a:extLst>
              <a:ext uri="{FF2B5EF4-FFF2-40B4-BE49-F238E27FC236}">
                <a16:creationId xmlns:a16="http://schemas.microsoft.com/office/drawing/2014/main" id="{5D8D687D-9011-16C4-C565-0F695A639C8B}"/>
              </a:ext>
            </a:extLst>
          </p:cNvPr>
          <p:cNvPicPr>
            <a:picLocks noGrp="1" noChangeAspect="1"/>
          </p:cNvPicPr>
          <p:nvPr>
            <p:ph idx="1"/>
          </p:nvPr>
        </p:nvPicPr>
        <p:blipFill>
          <a:blip r:embed="rId2"/>
          <a:stretch>
            <a:fillRect/>
          </a:stretch>
        </p:blipFill>
        <p:spPr>
          <a:xfrm>
            <a:off x="162560" y="1655276"/>
            <a:ext cx="11897359" cy="5159024"/>
          </a:xfrm>
          <a:prstGeom prst="rect">
            <a:avLst/>
          </a:prstGeom>
          <a:ln>
            <a:solidFill>
              <a:schemeClr val="accent1"/>
            </a:solidFill>
          </a:ln>
        </p:spPr>
      </p:pic>
    </p:spTree>
    <p:extLst>
      <p:ext uri="{BB962C8B-B14F-4D97-AF65-F5344CB8AC3E}">
        <p14:creationId xmlns:p14="http://schemas.microsoft.com/office/powerpoint/2010/main" val="245958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53FCCB-AE9C-82AF-6378-7EF8A0415A6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BFAB74-C012-31C7-E48C-2DED98872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76AD17-AF87-9601-833A-6E67E8F5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6C9C8B-9B3F-7C44-7C04-120F161C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94661A-1A60-52F0-A5B1-C586559CE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9C254-09DA-C310-A340-1FE32B20036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Country wide c</a:t>
            </a:r>
            <a:r>
              <a:rPr lang="en-US" sz="4000" kern="1200" dirty="0">
                <a:solidFill>
                  <a:srgbClr val="FFFFFF"/>
                </a:solidFill>
                <a:latin typeface="+mj-lt"/>
                <a:ea typeface="+mj-ea"/>
                <a:cs typeface="+mj-cs"/>
              </a:rPr>
              <a:t>ustomer footprint</a:t>
            </a:r>
          </a:p>
        </p:txBody>
      </p:sp>
      <p:pic>
        <p:nvPicPr>
          <p:cNvPr id="6" name="Content Placeholder 5">
            <a:extLst>
              <a:ext uri="{FF2B5EF4-FFF2-40B4-BE49-F238E27FC236}">
                <a16:creationId xmlns:a16="http://schemas.microsoft.com/office/drawing/2014/main" id="{575C6EEB-1DB5-CE55-F69F-F57579725EE1}"/>
              </a:ext>
            </a:extLst>
          </p:cNvPr>
          <p:cNvPicPr>
            <a:picLocks noGrp="1" noChangeAspect="1"/>
          </p:cNvPicPr>
          <p:nvPr>
            <p:ph idx="1"/>
          </p:nvPr>
        </p:nvPicPr>
        <p:blipFill>
          <a:blip r:embed="rId2"/>
          <a:stretch>
            <a:fillRect/>
          </a:stretch>
        </p:blipFill>
        <p:spPr>
          <a:xfrm>
            <a:off x="699713" y="1689240"/>
            <a:ext cx="11242062" cy="4282093"/>
          </a:xfrm>
          <a:prstGeom prst="rect">
            <a:avLst/>
          </a:prstGeom>
          <a:ln>
            <a:solidFill>
              <a:schemeClr val="accent1"/>
            </a:solidFill>
          </a:ln>
        </p:spPr>
      </p:pic>
      <p:sp>
        <p:nvSpPr>
          <p:cNvPr id="8" name="TextBox 7">
            <a:extLst>
              <a:ext uri="{FF2B5EF4-FFF2-40B4-BE49-F238E27FC236}">
                <a16:creationId xmlns:a16="http://schemas.microsoft.com/office/drawing/2014/main" id="{01ECE1F5-C224-1C2F-DBFF-86CC8B647070}"/>
              </a:ext>
            </a:extLst>
          </p:cNvPr>
          <p:cNvSpPr txBox="1"/>
          <p:nvPr/>
        </p:nvSpPr>
        <p:spPr>
          <a:xfrm>
            <a:off x="335280" y="6140051"/>
            <a:ext cx="11242062" cy="646331"/>
          </a:xfrm>
          <a:prstGeom prst="rect">
            <a:avLst/>
          </a:prstGeom>
          <a:noFill/>
          <a:ln>
            <a:solidFill>
              <a:schemeClr val="accent1"/>
            </a:solidFill>
          </a:ln>
        </p:spPr>
        <p:txBody>
          <a:bodyPr wrap="square">
            <a:spAutoFit/>
          </a:bodyPr>
          <a:lstStyle/>
          <a:p>
            <a:pPr algn="ctr"/>
            <a:r>
              <a:rPr lang="en-US" sz="1800" dirty="0"/>
              <a:t>The map reveals the top ten countries where </a:t>
            </a:r>
            <a:r>
              <a:rPr lang="en-US" sz="1800" dirty="0" err="1"/>
              <a:t>Rockbuster</a:t>
            </a:r>
            <a:r>
              <a:rPr lang="en-US" sz="1800" dirty="0"/>
              <a:t> customers are </a:t>
            </a:r>
            <a:r>
              <a:rPr lang="en-US" sz="1800" dirty="0" err="1"/>
              <a:t>based.Most</a:t>
            </a:r>
            <a:r>
              <a:rPr lang="en-US" sz="1800" dirty="0"/>
              <a:t> customers are based in Asia with India and  China being the top two.</a:t>
            </a:r>
          </a:p>
        </p:txBody>
      </p:sp>
    </p:spTree>
    <p:extLst>
      <p:ext uri="{BB962C8B-B14F-4D97-AF65-F5344CB8AC3E}">
        <p14:creationId xmlns:p14="http://schemas.microsoft.com/office/powerpoint/2010/main" val="66717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86B39-5137-545F-5DA8-E8B51909A90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424366-9AAA-3C3B-7B3B-5C6FCA673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9AEF8F-5753-28A4-B7C0-3892BE200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239EDB-9A4E-C0EC-C717-125DE25BA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12950-9C2B-0C5D-744A-2D3BDA8F9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D08DA-6D4E-D9D5-81DE-6AF0295EF08B}"/>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dirty="0">
                <a:solidFill>
                  <a:schemeClr val="bg1"/>
                </a:solidFill>
              </a:rPr>
              <a:t>High Lifetime Customers in top 5 cities in the top countries</a:t>
            </a:r>
            <a:endParaRPr lang="en-US" sz="4000" kern="120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393F34FB-266B-59D5-D2FE-EEF8080CD5DC}"/>
              </a:ext>
            </a:extLst>
          </p:cNvPr>
          <p:cNvSpPr txBox="1"/>
          <p:nvPr/>
        </p:nvSpPr>
        <p:spPr>
          <a:xfrm>
            <a:off x="142240" y="5459774"/>
            <a:ext cx="4810796" cy="1200329"/>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The map reveals top cities where the top 5 customers reside.</a:t>
            </a:r>
            <a:endParaRPr lang="en-US" sz="1800" dirty="0">
              <a:solidFill>
                <a:srgbClr val="000000"/>
              </a:solidFill>
              <a:latin typeface="Arial" panose="020B0604020202020204" pitchFamily="34" charset="0"/>
            </a:endParaRPr>
          </a:p>
          <a:p>
            <a:pPr marL="2857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The 5 customers are listed below, out of which three are based in Asia</a:t>
            </a:r>
            <a:endParaRPr lang="en-US" sz="1800" dirty="0"/>
          </a:p>
        </p:txBody>
      </p:sp>
      <p:pic>
        <p:nvPicPr>
          <p:cNvPr id="5" name="Content Placeholder 6" descr="A screenshot of a graph&#10;&#10;AI-generated content may be incorrect.">
            <a:extLst>
              <a:ext uri="{FF2B5EF4-FFF2-40B4-BE49-F238E27FC236}">
                <a16:creationId xmlns:a16="http://schemas.microsoft.com/office/drawing/2014/main" id="{E40F1B25-499A-FA8D-15A5-98FEACA86A68}"/>
              </a:ext>
            </a:extLst>
          </p:cNvPr>
          <p:cNvPicPr>
            <a:picLocks noGrp="1" noChangeAspect="1"/>
          </p:cNvPicPr>
          <p:nvPr>
            <p:ph idx="1"/>
          </p:nvPr>
        </p:nvPicPr>
        <p:blipFill>
          <a:blip r:embed="rId2"/>
          <a:stretch>
            <a:fillRect/>
          </a:stretch>
        </p:blipFill>
        <p:spPr>
          <a:xfrm>
            <a:off x="0" y="1655276"/>
            <a:ext cx="5394960" cy="3658111"/>
          </a:xfrm>
          <a:prstGeom prst="rect">
            <a:avLst/>
          </a:prstGeom>
        </p:spPr>
      </p:pic>
      <p:pic>
        <p:nvPicPr>
          <p:cNvPr id="7" name="Picture 6">
            <a:extLst>
              <a:ext uri="{FF2B5EF4-FFF2-40B4-BE49-F238E27FC236}">
                <a16:creationId xmlns:a16="http://schemas.microsoft.com/office/drawing/2014/main" id="{8E165225-08A6-7D86-567A-CDF787037288}"/>
              </a:ext>
            </a:extLst>
          </p:cNvPr>
          <p:cNvPicPr>
            <a:picLocks noChangeAspect="1"/>
          </p:cNvPicPr>
          <p:nvPr/>
        </p:nvPicPr>
        <p:blipFill>
          <a:blip r:embed="rId3"/>
          <a:stretch>
            <a:fillRect/>
          </a:stretch>
        </p:blipFill>
        <p:spPr>
          <a:xfrm>
            <a:off x="5148368" y="1655276"/>
            <a:ext cx="7043632" cy="4954686"/>
          </a:xfrm>
          <a:prstGeom prst="rect">
            <a:avLst/>
          </a:prstGeom>
        </p:spPr>
      </p:pic>
    </p:spTree>
    <p:extLst>
      <p:ext uri="{BB962C8B-B14F-4D97-AF65-F5344CB8AC3E}">
        <p14:creationId xmlns:p14="http://schemas.microsoft.com/office/powerpoint/2010/main" val="73480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AB2C2-5602-411F-8A8A-0D7703FC6AB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8F40CF-10B4-4DB6-097A-286418A9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D9CFF4-F6D9-35C9-4375-75DC41F8C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CE0990-5FA0-2413-9595-49CA8DE7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2F2920-E5FE-442F-93A0-4DA5401FB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BF7A6-F252-DF10-14A2-66FB8E617F64}"/>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a:solidFill>
                  <a:schemeClr val="bg1"/>
                </a:solidFill>
              </a:rPr>
              <a:t>Key Findings and Recommendations</a:t>
            </a:r>
            <a:endParaRPr lang="en-US" sz="40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C3367B3E-A287-A689-E965-B0253C6EAC8D}"/>
              </a:ext>
            </a:extLst>
          </p:cNvPr>
          <p:cNvSpPr>
            <a:spLocks noGrp="1"/>
          </p:cNvSpPr>
          <p:nvPr>
            <p:ph idx="1"/>
          </p:nvPr>
        </p:nvSpPr>
        <p:spPr>
          <a:xfrm>
            <a:off x="198120" y="1699393"/>
            <a:ext cx="6822440" cy="4518527"/>
          </a:xfrm>
        </p:spPr>
        <p:txBody>
          <a:bodyPr>
            <a:normAutofit fontScale="85000" lnSpcReduction="20000"/>
          </a:bodyPr>
          <a:lstStyle/>
          <a:p>
            <a:pPr marL="0" indent="0">
              <a:buNone/>
            </a:pPr>
            <a:r>
              <a:rPr lang="en-US" sz="3300" b="1"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Key Findings</a:t>
            </a:r>
            <a:endParaRPr lang="en-US" sz="3300" dirty="0">
              <a:effectLst/>
              <a:latin typeface="Calibri" panose="020F0502020204030204" pitchFamily="34" charset="0"/>
              <a:ea typeface="Calibri" panose="020F0502020204030204" pitchFamily="34" charset="0"/>
              <a:cs typeface="Calibri" panose="020F0502020204030204" pitchFamily="34" charset="0"/>
            </a:endParaRPr>
          </a:p>
          <a:p>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top three revenue-generating countries are India, China, and the USA.</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top 5 </a:t>
            </a:r>
            <a:r>
              <a:rPr lang="en-US" sz="15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Rockbuster</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customers are based in Ambattur, </a:t>
            </a:r>
            <a:r>
              <a:rPr lang="en-US" sz="15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Shanwei</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Iwaki, </a:t>
            </a:r>
            <a:r>
              <a:rPr lang="en-US" sz="15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Altixco</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Aurora. Out of the five three are based in Asia.</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Asia is the most revenue generating region.</a:t>
            </a:r>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a:t>
            </a:r>
            <a:r>
              <a:rPr lang="en-US" sz="15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best-performing genres</a:t>
            </a:r>
            <a:r>
              <a:rPr lang="en-US" sz="15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 Sports and Sci-Fi, while the top-rated categories are PG-13, followed by NC-17 and PG.</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movies are in English and were released in 2006.</a:t>
            </a:r>
          </a:p>
          <a:p>
            <a:pPr marL="0" indent="0">
              <a:buNone/>
            </a:pPr>
            <a:endParaRPr lang="en-US" sz="2800" dirty="0">
              <a:solidFill>
                <a:srgbClr val="000000"/>
              </a:solidFill>
              <a:effectLst/>
              <a:latin typeface="Benton Sans Book"/>
            </a:endParaRPr>
          </a:p>
          <a:p>
            <a:pPr marL="0" indent="0">
              <a:buNone/>
            </a:pPr>
            <a:r>
              <a:rPr lang="en-US" sz="3300" b="1" dirty="0">
                <a:solidFill>
                  <a:srgbClr val="666666"/>
                </a:solidFill>
                <a:effectLst/>
                <a:latin typeface="Calibri" panose="020F0502020204030204" pitchFamily="34" charset="0"/>
              </a:rPr>
              <a:t>Recommendations</a:t>
            </a:r>
            <a:endParaRPr lang="en-US" sz="3300" dirty="0">
              <a:effectLst/>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Diversify the film library by adding movies from various languages and time periods to attract a broader international audience and boost revenue.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Launch the online video rental service in the top</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three</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countries with the highest customer base to maximize reach and revenue.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Introduce a customer reward program</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promote the online rental service and offer exclusive perks for top-paying customers.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Expand the inventory by focusing on high-demand genres and ratings, ensuring a wider selection for customers.</a:t>
            </a: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11" name="Picture 10">
            <a:extLst>
              <a:ext uri="{FF2B5EF4-FFF2-40B4-BE49-F238E27FC236}">
                <a16:creationId xmlns:a16="http://schemas.microsoft.com/office/drawing/2014/main" id="{659C8588-4F2B-658C-F131-9CDC1B9A42B9}"/>
              </a:ext>
            </a:extLst>
          </p:cNvPr>
          <p:cNvPicPr>
            <a:picLocks noChangeAspect="1"/>
          </p:cNvPicPr>
          <p:nvPr/>
        </p:nvPicPr>
        <p:blipFill>
          <a:blip r:embed="rId3"/>
          <a:stretch>
            <a:fillRect/>
          </a:stretch>
        </p:blipFill>
        <p:spPr>
          <a:xfrm>
            <a:off x="7193280" y="1697746"/>
            <a:ext cx="4494145" cy="3991854"/>
          </a:xfrm>
          <a:prstGeom prst="rect">
            <a:avLst/>
          </a:prstGeom>
        </p:spPr>
      </p:pic>
      <p:sp>
        <p:nvSpPr>
          <p:cNvPr id="16" name="TextBox 15">
            <a:extLst>
              <a:ext uri="{FF2B5EF4-FFF2-40B4-BE49-F238E27FC236}">
                <a16:creationId xmlns:a16="http://schemas.microsoft.com/office/drawing/2014/main" id="{E4903DEB-FFA1-CBFA-5C73-FF70C306549C}"/>
              </a:ext>
            </a:extLst>
          </p:cNvPr>
          <p:cNvSpPr txBox="1"/>
          <p:nvPr/>
        </p:nvSpPr>
        <p:spPr>
          <a:xfrm>
            <a:off x="9721407" y="6217920"/>
            <a:ext cx="2556953" cy="369332"/>
          </a:xfrm>
          <a:prstGeom prst="rect">
            <a:avLst/>
          </a:prstGeom>
          <a:noFill/>
        </p:spPr>
        <p:txBody>
          <a:bodyPr wrap="square" rtlCol="0">
            <a:spAutoFit/>
          </a:bodyPr>
          <a:lstStyle/>
          <a:p>
            <a:r>
              <a:rPr lang="en-US" dirty="0">
                <a:hlinkClick r:id="rId4"/>
              </a:rPr>
              <a:t>Tableau Public Link</a:t>
            </a:r>
            <a:endParaRPr lang="en-US" dirty="0"/>
          </a:p>
        </p:txBody>
      </p:sp>
    </p:spTree>
    <p:extLst>
      <p:ext uri="{BB962C8B-B14F-4D97-AF65-F5344CB8AC3E}">
        <p14:creationId xmlns:p14="http://schemas.microsoft.com/office/powerpoint/2010/main" val="244834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240</TotalTime>
  <Words>368</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Benton Sans Book</vt:lpstr>
      <vt:lpstr>Calibri</vt:lpstr>
      <vt:lpstr>Office Theme</vt:lpstr>
      <vt:lpstr>Rockbuster Stealth llc</vt:lpstr>
      <vt:lpstr>Overview </vt:lpstr>
      <vt:lpstr>PowerPoint Presentation</vt:lpstr>
      <vt:lpstr>Revenue Analysis</vt:lpstr>
      <vt:lpstr>Country wide customer footprint</vt:lpstr>
      <vt:lpstr>High Lifetime Customers in top 5 cities in the top countries</vt:lpstr>
      <vt:lpstr>Key 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Kedar Shrotriya</dc:creator>
  <cp:lastModifiedBy>Kedar Shrotriya</cp:lastModifiedBy>
  <cp:revision>1</cp:revision>
  <dcterms:created xsi:type="dcterms:W3CDTF">2025-03-02T19:36:07Z</dcterms:created>
  <dcterms:modified xsi:type="dcterms:W3CDTF">2025-03-02T23:36:08Z</dcterms:modified>
</cp:coreProperties>
</file>