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93" r:id="rId26"/>
    <p:sldId id="282" r:id="rId27"/>
    <p:sldId id="294" r:id="rId28"/>
    <p:sldId id="295" r:id="rId29"/>
    <p:sldId id="296" r:id="rId30"/>
    <p:sldId id="286" r:id="rId31"/>
    <p:sldId id="287" r:id="rId32"/>
    <p:sldId id="290" r:id="rId33"/>
    <p:sldId id="292" r:id="rId34"/>
    <p:sldId id="289" r:id="rId35"/>
    <p:sldId id="288" r:id="rId36"/>
    <p:sldId id="297" r:id="rId37"/>
    <p:sldId id="298" r:id="rId38"/>
    <p:sldId id="304" r:id="rId39"/>
    <p:sldId id="299" r:id="rId40"/>
    <p:sldId id="300" r:id="rId41"/>
    <p:sldId id="301" r:id="rId42"/>
    <p:sldId id="302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30" autoAdjust="0"/>
    <p:restoredTop sz="94622" autoAdjust="0"/>
  </p:normalViewPr>
  <p:slideViewPr>
    <p:cSldViewPr>
      <p:cViewPr>
        <p:scale>
          <a:sx n="77" d="100"/>
          <a:sy n="77" d="100"/>
        </p:scale>
        <p:origin x="-972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265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419C1-B122-4A43-9C92-568F21E55A08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7B000-3EFD-4BD6-BE7F-DAAA8AA4C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2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7B000-3EFD-4BD6-BE7F-DAAA8AA4CF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6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7B000-3EFD-4BD6-BE7F-DAAA8AA4CF7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4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4E1D-3679-45FB-B1B6-79E0AE825661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C169-CE10-4087-99DB-E002BFF238D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4E1D-3679-45FB-B1B6-79E0AE825661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C169-CE10-4087-99DB-E002BFF23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4E1D-3679-45FB-B1B6-79E0AE825661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C169-CE10-4087-99DB-E002BFF23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4E1D-3679-45FB-B1B6-79E0AE825661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C169-CE10-4087-99DB-E002BFF23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4E1D-3679-45FB-B1B6-79E0AE825661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C169-CE10-4087-99DB-E002BFF238D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4E1D-3679-45FB-B1B6-79E0AE825661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C169-CE10-4087-99DB-E002BFF23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4E1D-3679-45FB-B1B6-79E0AE825661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C169-CE10-4087-99DB-E002BFF238D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4E1D-3679-45FB-B1B6-79E0AE825661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C169-CE10-4087-99DB-E002BFF23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4E1D-3679-45FB-B1B6-79E0AE825661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C169-CE10-4087-99DB-E002BFF23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4E1D-3679-45FB-B1B6-79E0AE825661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C169-CE10-4087-99DB-E002BFF238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4E1D-3679-45FB-B1B6-79E0AE825661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C169-CE10-4087-99DB-E002BFF23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544E1D-3679-45FB-B1B6-79E0AE825661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EF7C169-CE10-4087-99DB-E002BFF238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31445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Century Gothic" pitchFamily="34" charset="0"/>
              </a:rPr>
              <a:t>JAVASCRIPT</a:t>
            </a:r>
            <a:endParaRPr lang="en-US" b="1" dirty="0">
              <a:solidFill>
                <a:schemeClr val="tx2"/>
              </a:solidFill>
              <a:latin typeface="Century Gothic" pitchFamily="34" charset="0"/>
            </a:endParaRPr>
          </a:p>
        </p:txBody>
      </p:sp>
      <p:pic>
        <p:nvPicPr>
          <p:cNvPr id="1026" name="Picture 2" descr="C:\Users\abc\Desktop\javascript_image_not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22860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3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Variables are Contain for storing data values.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&lt;script type=“text/</a:t>
            </a:r>
            <a:r>
              <a:rPr lang="en-US" dirty="0" err="1" smtClean="0"/>
              <a:t>javascript</a:t>
            </a:r>
            <a:r>
              <a:rPr lang="en-US" dirty="0" smtClean="0"/>
              <a:t>” language=“</a:t>
            </a:r>
            <a:r>
              <a:rPr lang="en-US" dirty="0" err="1" smtClean="0"/>
              <a:t>javascript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x=“Hello”;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y=“World”;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z = x + y;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alert(“Message is :” </a:t>
            </a:r>
            <a:r>
              <a:rPr lang="en-US" b="1" dirty="0" smtClean="0"/>
              <a:t>+</a:t>
            </a:r>
            <a:r>
              <a:rPr lang="en-US" dirty="0" smtClean="0"/>
              <a:t> z);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30121" y="5943600"/>
            <a:ext cx="1918080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Used For </a:t>
            </a:r>
            <a:r>
              <a:rPr lang="en-IN" b="1" dirty="0"/>
              <a:t>concatenate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20955" y="5486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Assignment </a:t>
            </a:r>
            <a:r>
              <a:rPr lang="en-IN" dirty="0" smtClean="0"/>
              <a:t>Operators</a:t>
            </a:r>
            <a:endParaRPr lang="en-IN" dirty="0"/>
          </a:p>
          <a:p>
            <a:r>
              <a:rPr lang="en-IN" dirty="0" smtClean="0"/>
              <a:t>Comparison Operators</a:t>
            </a:r>
            <a:endParaRPr lang="en-IN" dirty="0"/>
          </a:p>
          <a:p>
            <a:r>
              <a:rPr lang="en-IN" dirty="0" smtClean="0"/>
              <a:t>Logical or Relation </a:t>
            </a:r>
            <a:r>
              <a:rPr lang="en-IN" dirty="0"/>
              <a:t>Operators</a:t>
            </a:r>
          </a:p>
          <a:p>
            <a:r>
              <a:rPr lang="en-IN" dirty="0"/>
              <a:t>Arithmetic </a:t>
            </a:r>
            <a:r>
              <a:rPr lang="en-IN" dirty="0" smtClean="0"/>
              <a:t>Operators</a:t>
            </a:r>
          </a:p>
          <a:p>
            <a:r>
              <a:rPr lang="en-US" dirty="0" smtClean="0"/>
              <a:t>Delete Operators</a:t>
            </a:r>
          </a:p>
          <a:p>
            <a:r>
              <a:rPr lang="en-IN" dirty="0"/>
              <a:t>Conditional </a:t>
            </a:r>
            <a:r>
              <a:rPr lang="en-IN" dirty="0" smtClean="0"/>
              <a:t>or Ternary Operators</a:t>
            </a:r>
            <a:endParaRPr lang="en-IN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64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Assignment </a:t>
            </a:r>
            <a:r>
              <a:rPr lang="en-IN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Assignment operators </a:t>
            </a:r>
            <a:r>
              <a:rPr lang="en-IN" dirty="0" smtClean="0"/>
              <a:t>define </a:t>
            </a:r>
            <a:r>
              <a:rPr lang="en-IN" dirty="0"/>
              <a:t>values to JavaScript variables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135270"/>
              </p:ext>
            </p:extLst>
          </p:nvPr>
        </p:nvGraphicFramePr>
        <p:xfrm>
          <a:off x="609600" y="2667000"/>
          <a:ext cx="6096000" cy="356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r>
                        <a:rPr lang="en-US" baseline="0" dirty="0" smtClean="0"/>
                        <a:t> You Can Write</a:t>
                      </a:r>
                      <a:endParaRPr lang="en-IN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X += 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X + 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-=</a:t>
                      </a:r>
                      <a:r>
                        <a:rPr lang="en-US" baseline="0" dirty="0" smtClean="0"/>
                        <a:t> 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X – 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*= 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X * 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/= 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X / 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%=(Modulus)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%=</a:t>
                      </a:r>
                      <a:r>
                        <a:rPr lang="en-US" baseline="0" dirty="0" smtClean="0"/>
                        <a:t> 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X % 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56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8229600" cy="990600"/>
          </a:xfrm>
        </p:spPr>
        <p:txBody>
          <a:bodyPr/>
          <a:lstStyle/>
          <a:p>
            <a:r>
              <a:rPr lang="en-US" dirty="0" smtClean="0"/>
              <a:t>Comparison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9144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+ operator can also be used to add (concatenate) strings.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730828"/>
            <a:ext cx="8229600" cy="900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String Operators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671377"/>
              </p:ext>
            </p:extLst>
          </p:nvPr>
        </p:nvGraphicFramePr>
        <p:xfrm>
          <a:off x="228600" y="3705996"/>
          <a:ext cx="8686800" cy="2847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781300"/>
                <a:gridCol w="1828800"/>
                <a:gridCol w="1905000"/>
              </a:tblGrid>
              <a:tr h="37708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36524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</a:t>
                      </a:r>
                      <a:r>
                        <a:rPr lang="en-US" baseline="0" dirty="0" smtClean="0"/>
                        <a:t> Than</a:t>
                      </a:r>
                      <a:endParaRPr lang="en-IN" dirty="0"/>
                    </a:p>
                  </a:txBody>
                  <a:tcPr/>
                </a:tc>
              </a:tr>
              <a:tr h="329811">
                <a:tc>
                  <a:txBody>
                    <a:bodyPr/>
                    <a:lstStyle/>
                    <a:p>
                      <a:r>
                        <a:rPr lang="en-US" dirty="0" smtClean="0"/>
                        <a:t>===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value and equal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IN" dirty="0"/>
                    </a:p>
                  </a:txBody>
                  <a:tcPr/>
                </a:tc>
              </a:tr>
              <a:tr h="577169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Equal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or Equal to</a:t>
                      </a:r>
                      <a:endParaRPr lang="en-IN" dirty="0"/>
                    </a:p>
                  </a:txBody>
                  <a:tcPr/>
                </a:tc>
              </a:tr>
              <a:tr h="824528">
                <a:tc>
                  <a:txBody>
                    <a:bodyPr/>
                    <a:lstStyle/>
                    <a:p>
                      <a:r>
                        <a:rPr lang="en-US" dirty="0" smtClean="0"/>
                        <a:t>!==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Equal Value or Not Equal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Less Than or Equal to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95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or Relation Operators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847987"/>
              </p:ext>
            </p:extLst>
          </p:nvPr>
        </p:nvGraphicFramePr>
        <p:xfrm>
          <a:off x="457200" y="1600200"/>
          <a:ext cx="82296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01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Operator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Description</a:t>
                      </a:r>
                      <a:endParaRPr lang="en-IN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&amp;&amp;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And(In this Operator, both condition are true then they return true, otherwise return false )</a:t>
                      </a:r>
                      <a:endParaRPr lang="en-IN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||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Or(In this Operator, at least one condition or both condition must be true then they return true, otherwise return false )</a:t>
                      </a:r>
                      <a:endParaRPr lang="en-IN" baseline="0" dirty="0" smtClean="0"/>
                    </a:p>
                    <a:p>
                      <a:endParaRPr lang="en-IN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!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Not(Not operator returns true for false statement and false for true statement)</a:t>
                      </a:r>
                      <a:endParaRPr lang="en-IN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4191000"/>
            <a:ext cx="8229600" cy="900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Airthmetic</a:t>
            </a:r>
            <a:r>
              <a:rPr lang="en-US" dirty="0" smtClean="0"/>
              <a:t> Operators</a:t>
            </a:r>
            <a:endParaRPr lang="en-IN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5029201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+, - , * , / , %(Modulus or Remainder), ++, --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8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076923"/>
            <a:ext cx="8229600" cy="81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Conditional or Ternary Operator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8194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Conditional Operator are variable based on some Condition.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Syntax=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Variablename</a:t>
            </a:r>
            <a:r>
              <a:rPr lang="en-US" dirty="0" smtClean="0"/>
              <a:t> = (condition) ? value1:value2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990600"/>
          </a:xfrm>
        </p:spPr>
        <p:txBody>
          <a:bodyPr/>
          <a:lstStyle/>
          <a:p>
            <a:r>
              <a:rPr lang="en-US" dirty="0" smtClean="0"/>
              <a:t>Control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2057400" cy="304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smtClean="0"/>
              <a:t>Simple Statement</a:t>
            </a:r>
            <a:endParaRPr lang="en-US" sz="1600" b="1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819400" y="1600200"/>
            <a:ext cx="2209800" cy="30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500" b="1" dirty="0" smtClean="0"/>
              <a:t>Condition Statement</a:t>
            </a:r>
            <a:endParaRPr lang="en-US" sz="1500" b="1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486400" y="1752600"/>
            <a:ext cx="2057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Jump Statement</a:t>
            </a:r>
            <a:endParaRPr lang="en-US" sz="1600" b="1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09600" y="2057400"/>
            <a:ext cx="609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19200" y="2057400"/>
            <a:ext cx="609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4"/>
          <p:cNvSpPr txBox="1">
            <a:spLocks/>
          </p:cNvSpPr>
          <p:nvPr/>
        </p:nvSpPr>
        <p:spPr>
          <a:xfrm>
            <a:off x="0" y="2743200"/>
            <a:ext cx="1219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400" b="1" dirty="0" smtClean="0"/>
              <a:t>Simple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400" b="1" dirty="0" smtClean="0"/>
              <a:t>Statement</a:t>
            </a:r>
            <a:endParaRPr lang="en-US" sz="1400" b="1" dirty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1371600" y="2722418"/>
            <a:ext cx="1219200" cy="554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400" b="1" dirty="0" smtClean="0"/>
              <a:t>Block Statement</a:t>
            </a:r>
            <a:endParaRPr lang="en-US" sz="14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758184" y="1905000"/>
            <a:ext cx="2447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4"/>
          <p:cNvSpPr txBox="1">
            <a:spLocks/>
          </p:cNvSpPr>
          <p:nvPr/>
        </p:nvSpPr>
        <p:spPr>
          <a:xfrm>
            <a:off x="3148584" y="3435868"/>
            <a:ext cx="1219200" cy="1059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400" b="1" dirty="0" smtClean="0"/>
              <a:t>If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400" b="1" dirty="0" smtClean="0"/>
              <a:t>else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400" b="1" dirty="0" smtClean="0"/>
              <a:t>else if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400" b="1" dirty="0" smtClean="0"/>
              <a:t>Switch case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400" b="1" dirty="0" smtClean="0"/>
              <a:t>Loop</a:t>
            </a:r>
          </a:p>
          <a:p>
            <a:pPr marL="0" indent="0" algn="ctr">
              <a:buFont typeface="Arial" pitchFamily="34" charset="0"/>
              <a:buNone/>
            </a:pPr>
            <a:endParaRPr lang="en-US" sz="1400" b="1" dirty="0" smtClean="0"/>
          </a:p>
          <a:p>
            <a:pPr marL="0" indent="0" algn="ctr">
              <a:buFont typeface="Arial" pitchFamily="34" charset="0"/>
              <a:buNone/>
            </a:pPr>
            <a:endParaRPr lang="en-US" sz="1400" b="1" dirty="0" smtClean="0"/>
          </a:p>
          <a:p>
            <a:pPr marL="0" indent="0" algn="ctr">
              <a:buFont typeface="Arial" pitchFamily="34" charset="0"/>
              <a:buNone/>
            </a:pPr>
            <a:endParaRPr lang="en-US" sz="1400" b="1" dirty="0" smtClean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733800" y="4800597"/>
            <a:ext cx="0" cy="175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33800" y="5029200"/>
            <a:ext cx="356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33800" y="5486400"/>
            <a:ext cx="356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33800" y="5943600"/>
            <a:ext cx="356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3423" y="3282798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x=2;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24000" y="3316070"/>
            <a:ext cx="1624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x=2;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y=3;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z=x + y;</a:t>
            </a:r>
            <a:endParaRPr lang="en-US" dirty="0"/>
          </a:p>
        </p:txBody>
      </p:sp>
      <p:sp>
        <p:nvSpPr>
          <p:cNvPr id="29" name="Content Placeholder 4"/>
          <p:cNvSpPr txBox="1">
            <a:spLocks/>
          </p:cNvSpPr>
          <p:nvPr/>
        </p:nvSpPr>
        <p:spPr>
          <a:xfrm>
            <a:off x="4267200" y="4267200"/>
            <a:ext cx="1219200" cy="1410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1400" b="1" dirty="0" smtClean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733800" y="6400800"/>
            <a:ext cx="356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4"/>
          <p:cNvSpPr txBox="1">
            <a:spLocks/>
          </p:cNvSpPr>
          <p:nvPr/>
        </p:nvSpPr>
        <p:spPr>
          <a:xfrm>
            <a:off x="4038600" y="4904509"/>
            <a:ext cx="2057400" cy="277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for</a:t>
            </a:r>
            <a:endParaRPr lang="en-US" sz="1600" b="1" dirty="0"/>
          </a:p>
        </p:txBody>
      </p:sp>
      <p:sp>
        <p:nvSpPr>
          <p:cNvPr id="32" name="Content Placeholder 4"/>
          <p:cNvSpPr txBox="1">
            <a:spLocks/>
          </p:cNvSpPr>
          <p:nvPr/>
        </p:nvSpPr>
        <p:spPr>
          <a:xfrm>
            <a:off x="4038600" y="5361709"/>
            <a:ext cx="2057400" cy="277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for in</a:t>
            </a:r>
            <a:endParaRPr lang="en-US" sz="1600" b="1" dirty="0"/>
          </a:p>
        </p:txBody>
      </p:sp>
      <p:sp>
        <p:nvSpPr>
          <p:cNvPr id="33" name="Content Placeholder 4"/>
          <p:cNvSpPr txBox="1">
            <a:spLocks/>
          </p:cNvSpPr>
          <p:nvPr/>
        </p:nvSpPr>
        <p:spPr>
          <a:xfrm>
            <a:off x="4038600" y="5818909"/>
            <a:ext cx="2057400" cy="277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while</a:t>
            </a:r>
            <a:endParaRPr lang="en-US" sz="1600" b="1" dirty="0"/>
          </a:p>
        </p:txBody>
      </p:sp>
      <p:sp>
        <p:nvSpPr>
          <p:cNvPr id="34" name="Content Placeholder 4"/>
          <p:cNvSpPr txBox="1">
            <a:spLocks/>
          </p:cNvSpPr>
          <p:nvPr/>
        </p:nvSpPr>
        <p:spPr>
          <a:xfrm>
            <a:off x="4038600" y="6276109"/>
            <a:ext cx="2057400" cy="277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do/while</a:t>
            </a:r>
            <a:endParaRPr lang="en-US" sz="1600" b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6248400" y="2057400"/>
            <a:ext cx="0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72784" y="2209800"/>
            <a:ext cx="356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4"/>
          <p:cNvSpPr txBox="1">
            <a:spLocks/>
          </p:cNvSpPr>
          <p:nvPr/>
        </p:nvSpPr>
        <p:spPr>
          <a:xfrm>
            <a:off x="6553200" y="2085109"/>
            <a:ext cx="2057400" cy="277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break</a:t>
            </a:r>
            <a:endParaRPr lang="en-US" sz="1600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6248400" y="2486891"/>
            <a:ext cx="356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4"/>
          <p:cNvSpPr txBox="1">
            <a:spLocks/>
          </p:cNvSpPr>
          <p:nvPr/>
        </p:nvSpPr>
        <p:spPr>
          <a:xfrm>
            <a:off x="6528816" y="2362200"/>
            <a:ext cx="2057400" cy="277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continue</a:t>
            </a:r>
            <a:endParaRPr lang="en-US" sz="1600" b="1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6272784" y="2791691"/>
            <a:ext cx="356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4"/>
          <p:cNvSpPr txBox="1">
            <a:spLocks/>
          </p:cNvSpPr>
          <p:nvPr/>
        </p:nvSpPr>
        <p:spPr>
          <a:xfrm>
            <a:off x="6553200" y="2667000"/>
            <a:ext cx="2057400" cy="277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goto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916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If</a:t>
            </a:r>
            <a:r>
              <a:rPr lang="en-US" dirty="0" smtClean="0"/>
              <a:t> statement, execute when statement is true.</a:t>
            </a:r>
          </a:p>
          <a:p>
            <a:pPr marL="0" indent="0">
              <a:buNone/>
            </a:pPr>
            <a:r>
              <a:rPr lang="en-US" dirty="0" smtClean="0"/>
              <a:t>&lt;syntax of if statement&gt;</a:t>
            </a:r>
          </a:p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0" indent="0">
              <a:buNone/>
            </a:pPr>
            <a:r>
              <a:rPr lang="en-US" dirty="0" smtClean="0"/>
              <a:t>If(condition)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------Code------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26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Else</a:t>
            </a:r>
            <a:r>
              <a:rPr lang="en-US" dirty="0" smtClean="0"/>
              <a:t> Statement, execute when statement is false.</a:t>
            </a:r>
          </a:p>
          <a:p>
            <a:pPr marL="0" indent="0">
              <a:buNone/>
            </a:pPr>
            <a:r>
              <a:rPr lang="en-US" dirty="0" smtClean="0"/>
              <a:t>&lt;syntax of </a:t>
            </a:r>
            <a:r>
              <a:rPr lang="en-US" dirty="0"/>
              <a:t>e</a:t>
            </a:r>
            <a:r>
              <a:rPr lang="en-US" dirty="0" smtClean="0"/>
              <a:t>lse statement&gt;</a:t>
            </a:r>
          </a:p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0" indent="0">
              <a:buNone/>
            </a:pPr>
            <a:r>
              <a:rPr lang="en-US" dirty="0" smtClean="0"/>
              <a:t>If(condition){</a:t>
            </a:r>
          </a:p>
          <a:p>
            <a:pPr marL="0" indent="0">
              <a:buNone/>
            </a:pPr>
            <a:r>
              <a:rPr lang="en-US" dirty="0" smtClean="0"/>
              <a:t>----coding-----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----coding----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04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b="1" dirty="0" smtClean="0"/>
              <a:t>Else if </a:t>
            </a:r>
            <a:r>
              <a:rPr lang="en-US" dirty="0" smtClean="0"/>
              <a:t>Statement,</a:t>
            </a:r>
            <a:r>
              <a:rPr lang="en-US" b="1" dirty="0" smtClean="0"/>
              <a:t>  </a:t>
            </a:r>
            <a:r>
              <a:rPr lang="en-US" dirty="0" smtClean="0"/>
              <a:t>when condition1 is false then execute a condition2. When condition1 and condition2 is false than else part has been execute.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i="1" dirty="0"/>
              <a:t>condition1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------coding------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 </a:t>
            </a:r>
            <a:r>
              <a:rPr lang="en-US" dirty="0"/>
              <a:t>else if (</a:t>
            </a:r>
            <a:r>
              <a:rPr lang="en-US" i="1" dirty="0"/>
              <a:t>condition2</a:t>
            </a:r>
            <a:r>
              <a:rPr lang="en-US" dirty="0"/>
              <a:t>) {</a:t>
            </a:r>
            <a:br>
              <a:rPr lang="en-US" dirty="0"/>
            </a:br>
            <a:r>
              <a:rPr lang="en-US" i="1" dirty="0"/>
              <a:t>    </a:t>
            </a:r>
            <a:r>
              <a:rPr lang="en-US" i="1" dirty="0" smtClean="0"/>
              <a:t>-----coding------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 else {</a:t>
            </a:r>
            <a:br>
              <a:rPr lang="en-US" dirty="0"/>
            </a:br>
            <a:r>
              <a:rPr lang="en-US" i="1" dirty="0"/>
              <a:t>   </a:t>
            </a:r>
            <a:r>
              <a:rPr lang="en-US" i="1" dirty="0" smtClean="0"/>
              <a:t>-----coding-----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086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of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What is </a:t>
            </a:r>
            <a:r>
              <a:rPr lang="en-US" b="1" dirty="0" err="1" smtClean="0"/>
              <a:t>javascript</a:t>
            </a:r>
            <a:r>
              <a:rPr lang="en-US" b="1" dirty="0" smtClean="0"/>
              <a:t> ?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is the programming language of HTML and the Web.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Javascript</a:t>
            </a:r>
            <a:r>
              <a:rPr lang="en-US" dirty="0" smtClean="0"/>
              <a:t> is the scripting language produce by </a:t>
            </a:r>
            <a:r>
              <a:rPr lang="en-US" dirty="0" err="1" smtClean="0"/>
              <a:t>netscape</a:t>
            </a:r>
            <a:r>
              <a:rPr lang="en-US" dirty="0" smtClean="0"/>
              <a:t> for use with in HTML web pages.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Javascript</a:t>
            </a:r>
            <a:r>
              <a:rPr lang="en-US" dirty="0" smtClean="0"/>
              <a:t> is loosely based on java and it is build into all the measure modern browser.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Open and Cross Platforms.</a:t>
            </a:r>
          </a:p>
        </p:txBody>
      </p:sp>
    </p:spTree>
    <p:extLst>
      <p:ext uri="{BB962C8B-B14F-4D97-AF65-F5344CB8AC3E}">
        <p14:creationId xmlns:p14="http://schemas.microsoft.com/office/powerpoint/2010/main" val="24367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Switch Statement use When select one of many blocks of code to be  executed.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0" indent="0">
              <a:buNone/>
            </a:pPr>
            <a:r>
              <a:rPr lang="en-US" dirty="0" smtClean="0"/>
              <a:t>switch(expression){</a:t>
            </a:r>
          </a:p>
          <a:p>
            <a:pPr marL="0" indent="0">
              <a:buNone/>
            </a:pPr>
            <a:r>
              <a:rPr lang="en-US" dirty="0" smtClean="0"/>
              <a:t>case n:</a:t>
            </a:r>
          </a:p>
          <a:p>
            <a:pPr marL="0" indent="0">
              <a:buNone/>
            </a:pPr>
            <a:r>
              <a:rPr lang="en-US" dirty="0" smtClean="0"/>
              <a:t>   code block</a:t>
            </a:r>
          </a:p>
          <a:p>
            <a:pPr marL="0" indent="0">
              <a:buNone/>
            </a:pPr>
            <a:r>
              <a:rPr lang="en-US" dirty="0" smtClean="0"/>
              <a:t>   break;</a:t>
            </a:r>
          </a:p>
          <a:p>
            <a:pPr marL="0" indent="0">
              <a:buNone/>
            </a:pPr>
            <a:r>
              <a:rPr lang="en-US" dirty="0" smtClean="0"/>
              <a:t>case n:</a:t>
            </a:r>
          </a:p>
          <a:p>
            <a:pPr marL="0" indent="0">
              <a:buNone/>
            </a:pPr>
            <a:r>
              <a:rPr lang="en-US" dirty="0" smtClean="0"/>
              <a:t>   code block</a:t>
            </a:r>
          </a:p>
          <a:p>
            <a:pPr marL="0" indent="0">
              <a:buNone/>
            </a:pPr>
            <a:r>
              <a:rPr lang="en-US" dirty="0" smtClean="0"/>
              <a:t>   break;</a:t>
            </a:r>
          </a:p>
          <a:p>
            <a:pPr marL="0" indent="0">
              <a:buNone/>
            </a:pPr>
            <a:r>
              <a:rPr lang="en-US" dirty="0" smtClean="0"/>
              <a:t>default:</a:t>
            </a:r>
          </a:p>
          <a:p>
            <a:pPr marL="0" indent="0">
              <a:buNone/>
            </a:pPr>
            <a:r>
              <a:rPr lang="en-US" dirty="0" smtClean="0"/>
              <a:t>   default code block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20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(Loops - Repetition of codes)</a:t>
            </a:r>
            <a:br>
              <a:rPr lang="en-US" dirty="0" smtClean="0"/>
            </a:br>
            <a:r>
              <a:rPr lang="en-US" dirty="0" smtClean="0"/>
              <a:t>In for loop it will check the condition first and print the value.</a:t>
            </a:r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intialization;condition;updation</a:t>
            </a:r>
            <a:r>
              <a:rPr lang="en-US" dirty="0" smtClean="0"/>
              <a:t>){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------body of loop-------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Example—</a:t>
            </a:r>
          </a:p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0" indent="0">
              <a:buNone/>
            </a:pPr>
            <a:r>
              <a:rPr lang="en-US" dirty="0" smtClean="0"/>
              <a:t>for(i=1;i&lt;=10;i++){</a:t>
            </a:r>
          </a:p>
          <a:p>
            <a:pPr marL="0" indent="0"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(i);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55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Same as for loop</a:t>
            </a:r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0" indent="0">
              <a:buNone/>
            </a:pPr>
            <a:r>
              <a:rPr lang="en-US" dirty="0" smtClean="0"/>
              <a:t>Initialization;</a:t>
            </a:r>
          </a:p>
          <a:p>
            <a:pPr marL="0" indent="0">
              <a:buNone/>
            </a:pPr>
            <a:r>
              <a:rPr lang="en-US" dirty="0" smtClean="0"/>
              <a:t>while(condition)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Updation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(i++);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66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–while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This loop will execute the code block once, before checking if the condition is </a:t>
            </a:r>
            <a:r>
              <a:rPr lang="en-US" dirty="0" smtClean="0"/>
              <a:t>true.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Syntax-</a:t>
            </a:r>
          </a:p>
          <a:p>
            <a:pPr marL="0" indent="0">
              <a:buNone/>
            </a:pPr>
            <a:r>
              <a:rPr lang="en-US" dirty="0" smtClean="0"/>
              <a:t>&lt;script&gt;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do </a:t>
            </a:r>
            <a:r>
              <a:rPr lang="en-US" dirty="0"/>
              <a:t>{</a:t>
            </a:r>
            <a:br>
              <a:rPr lang="en-US" dirty="0"/>
            </a:br>
            <a:r>
              <a:rPr lang="en-US" i="1" dirty="0"/>
              <a:t>    code block to be executed</a:t>
            </a:r>
            <a:br>
              <a:rPr lang="en-US" i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while (</a:t>
            </a:r>
            <a:r>
              <a:rPr lang="en-US" i="1"/>
              <a:t>condition</a:t>
            </a:r>
            <a:r>
              <a:rPr lang="en-US" smtClean="0"/>
              <a:t>);W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&lt;/script&gt;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i = 0</a:t>
            </a:r>
          </a:p>
          <a:p>
            <a:pPr marL="0" indent="0">
              <a:buNone/>
            </a:pPr>
            <a:r>
              <a:rPr lang="en-US" dirty="0" smtClean="0"/>
              <a:t>do{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("&lt;</a:t>
            </a:r>
            <a:r>
              <a:rPr lang="en-US" dirty="0" err="1"/>
              <a:t>br</a:t>
            </a:r>
            <a:r>
              <a:rPr lang="en-US" dirty="0"/>
              <a:t>&gt;The number is " + i);</a:t>
            </a:r>
          </a:p>
          <a:p>
            <a:pPr marL="0" indent="0">
              <a:buNone/>
            </a:pPr>
            <a:r>
              <a:rPr lang="en-US" dirty="0"/>
              <a:t>        i</a:t>
            </a:r>
            <a:r>
              <a:rPr lang="en-US" dirty="0" smtClean="0"/>
              <a:t>++;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while(i &lt; 10)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07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/ In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for/in </a:t>
            </a:r>
            <a:r>
              <a:rPr lang="en-US" dirty="0"/>
              <a:t>statement loops through the properties of an </a:t>
            </a:r>
            <a:r>
              <a:rPr lang="en-US" dirty="0" smtClean="0"/>
              <a:t>object:</a:t>
            </a:r>
          </a:p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variablename</a:t>
            </a:r>
            <a:r>
              <a:rPr lang="en-US" dirty="0" smtClean="0"/>
              <a:t> in object){</a:t>
            </a:r>
          </a:p>
          <a:p>
            <a:pPr marL="0" indent="0">
              <a:buNone/>
            </a:pPr>
            <a:r>
              <a:rPr lang="en-US" dirty="0" smtClean="0"/>
              <a:t>//code block to be executed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[ ]</a:t>
            </a:r>
          </a:p>
          <a:p>
            <a:pPr marL="0" indent="0">
              <a:buNone/>
            </a:pPr>
            <a:r>
              <a:rPr lang="en-US" dirty="0" smtClean="0"/>
              <a:t>{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26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JavaScript arrays are used to store multiple values in a single </a:t>
            </a:r>
            <a:r>
              <a:rPr lang="en-US" dirty="0" smtClean="0"/>
              <a:t>variable.</a:t>
            </a:r>
          </a:p>
          <a:p>
            <a:pPr marL="0" indent="0">
              <a:buNone/>
            </a:pPr>
            <a:r>
              <a:rPr lang="en-US" b="1" dirty="0" smtClean="0">
                <a:sym typeface="Wingdings" pitchFamily="2" charset="2"/>
              </a:rPr>
              <a:t>Array Method: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arrrayname.push</a:t>
            </a:r>
            <a:r>
              <a:rPr lang="en-US" dirty="0" smtClean="0">
                <a:sym typeface="Wingdings" pitchFamily="2" charset="2"/>
              </a:rPr>
              <a:t>(value); //adding new element in last.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arrayname.pop</a:t>
            </a:r>
            <a:r>
              <a:rPr lang="en-US" dirty="0" smtClean="0">
                <a:sym typeface="Wingdings" pitchFamily="2" charset="2"/>
              </a:rPr>
              <a:t>(); //remove element from the last.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arrayname.shift</a:t>
            </a:r>
            <a:r>
              <a:rPr lang="en-US" dirty="0" smtClean="0">
                <a:sym typeface="Wingdings" pitchFamily="2" charset="2"/>
              </a:rPr>
              <a:t>(); //remove element from the first.</a:t>
            </a:r>
          </a:p>
          <a:p>
            <a:pPr marL="0" indent="0">
              <a:buNone/>
            </a:pPr>
            <a:r>
              <a:rPr lang="en-US" dirty="0" err="1">
                <a:sym typeface="Wingdings" pitchFamily="2" charset="2"/>
              </a:rPr>
              <a:t>a</a:t>
            </a:r>
            <a:r>
              <a:rPr lang="en-US" dirty="0" err="1" smtClean="0">
                <a:sym typeface="Wingdings" pitchFamily="2" charset="2"/>
              </a:rPr>
              <a:t>rrayname.unshift</a:t>
            </a:r>
            <a:r>
              <a:rPr lang="en-US" dirty="0" smtClean="0">
                <a:sym typeface="Wingdings" pitchFamily="2" charset="2"/>
              </a:rPr>
              <a:t>(); //adding new element in first.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&lt;p id="demo"&gt;&lt;/p&gt;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cars = ["Saab", "Volvo", "BMW"];</a:t>
            </a:r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cars[0];</a:t>
            </a:r>
          </a:p>
          <a:p>
            <a:pPr marL="0" indent="0">
              <a:buNone/>
            </a:pPr>
            <a:r>
              <a:rPr lang="en-US" dirty="0"/>
              <a:t>&lt;/script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05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Functions are block of </a:t>
            </a:r>
            <a:r>
              <a:rPr lang="en-US" dirty="0" err="1" smtClean="0"/>
              <a:t>javascript</a:t>
            </a:r>
            <a:r>
              <a:rPr lang="en-US" dirty="0" smtClean="0"/>
              <a:t> code that performs a specific task and return a value.</a:t>
            </a:r>
          </a:p>
          <a:p>
            <a:pPr marL="0" indent="0">
              <a:buNone/>
            </a:pPr>
            <a:r>
              <a:rPr lang="en-US" dirty="0" smtClean="0"/>
              <a:t>Functions are two types :</a:t>
            </a:r>
          </a:p>
          <a:p>
            <a:pPr marL="0" indent="0">
              <a:buNone/>
            </a:pPr>
            <a:r>
              <a:rPr lang="en-US" dirty="0" smtClean="0"/>
              <a:t>1. Inbuilt function or Pre defined function</a:t>
            </a:r>
          </a:p>
          <a:p>
            <a:pPr marL="0" indent="0">
              <a:buNone/>
            </a:pPr>
            <a:r>
              <a:rPr lang="en-US" dirty="0" smtClean="0"/>
              <a:t>2. User Defined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Inbuilt Function </a:t>
            </a:r>
            <a:r>
              <a:rPr lang="en-US" dirty="0" smtClean="0">
                <a:sym typeface="Wingdings" pitchFamily="2" charset="2"/>
              </a:rPr>
              <a:t> In built function are those function that are already written in programming language.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For Example:</a:t>
            </a:r>
          </a:p>
          <a:p>
            <a:pPr marL="457200" indent="-457200">
              <a:buAutoNum type="arabicParenR"/>
            </a:pPr>
            <a:r>
              <a:rPr lang="en-US" dirty="0" err="1" smtClean="0">
                <a:sym typeface="Wingdings" pitchFamily="2" charset="2"/>
              </a:rPr>
              <a:t>eval</a:t>
            </a:r>
            <a:r>
              <a:rPr lang="en-US" dirty="0" smtClean="0">
                <a:sym typeface="Wingdings" pitchFamily="2" charset="2"/>
              </a:rPr>
              <a:t>()</a:t>
            </a:r>
          </a:p>
          <a:p>
            <a:pPr marL="457200" indent="-457200">
              <a:buAutoNum type="arabicParenR"/>
            </a:pPr>
            <a:r>
              <a:rPr lang="en-US" dirty="0" err="1" smtClean="0">
                <a:sym typeface="Wingdings" pitchFamily="2" charset="2"/>
              </a:rPr>
              <a:t>parseInt</a:t>
            </a:r>
            <a:r>
              <a:rPr lang="en-US" dirty="0" smtClean="0">
                <a:sym typeface="Wingdings" pitchFamily="2" charset="2"/>
              </a:rPr>
              <a:t>()</a:t>
            </a:r>
          </a:p>
          <a:p>
            <a:pPr marL="457200" indent="-457200">
              <a:buAutoNum type="arabicParenR"/>
            </a:pPr>
            <a:r>
              <a:rPr lang="en-US" dirty="0" err="1" smtClean="0">
                <a:sym typeface="Wingdings" pitchFamily="2" charset="2"/>
              </a:rPr>
              <a:t>parseFloat</a:t>
            </a:r>
            <a:r>
              <a:rPr lang="en-US" dirty="0" smtClean="0">
                <a:sym typeface="Wingdings" pitchFamily="2" charset="2"/>
              </a:rPr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36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1) </a:t>
            </a:r>
            <a:r>
              <a:rPr lang="en-US" dirty="0" err="1" smtClean="0"/>
              <a:t>eval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This Function Can be Used to Convert String Expression to a Numeric Value.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eval</a:t>
            </a:r>
            <a:r>
              <a:rPr lang="en-US" dirty="0" smtClean="0"/>
              <a:t>(“5 * 4 * 7”);</a:t>
            </a:r>
          </a:p>
          <a:p>
            <a:pPr marL="0" indent="0">
              <a:buNone/>
            </a:pPr>
            <a:r>
              <a:rPr lang="en-US" dirty="0" smtClean="0"/>
              <a:t>alert(x)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761526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2) </a:t>
            </a:r>
            <a:r>
              <a:rPr lang="en-US" dirty="0" err="1" smtClean="0"/>
              <a:t>parseInt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These function is used to convert a string value to integer. This function return the first integer contain in String or </a:t>
            </a:r>
            <a:r>
              <a:rPr lang="en-US" dirty="0" err="1" smtClean="0"/>
              <a:t>NaN</a:t>
            </a:r>
            <a:r>
              <a:rPr lang="en-US" dirty="0" smtClean="0"/>
              <a:t>(not a number) if the string does not begin with an integer.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&lt;script&gt;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parseInt</a:t>
            </a:r>
            <a:r>
              <a:rPr lang="en-US" dirty="0" smtClean="0"/>
              <a:t>(“</a:t>
            </a:r>
            <a:r>
              <a:rPr lang="en-US" dirty="0"/>
              <a:t>xyz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y = </a:t>
            </a:r>
            <a:r>
              <a:rPr lang="en-US" dirty="0" err="1" smtClean="0"/>
              <a:t>parseInt</a:t>
            </a:r>
            <a:r>
              <a:rPr lang="en-US" dirty="0" smtClean="0"/>
              <a:t>(“123.xyz”);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z = </a:t>
            </a:r>
            <a:r>
              <a:rPr lang="en-US" dirty="0" err="1" smtClean="0"/>
              <a:t>parseInt</a:t>
            </a:r>
            <a:r>
              <a:rPr lang="en-US" dirty="0" smtClean="0"/>
              <a:t>(“xyz123”);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alert(x);</a:t>
            </a:r>
          </a:p>
          <a:p>
            <a:pPr marL="0" indent="0">
              <a:buNone/>
            </a:pPr>
            <a:r>
              <a:rPr lang="en-US" dirty="0" smtClean="0"/>
              <a:t>alert(y);</a:t>
            </a:r>
          </a:p>
          <a:p>
            <a:pPr marL="0" indent="0">
              <a:buNone/>
            </a:pPr>
            <a:r>
              <a:rPr lang="en-US" dirty="0" smtClean="0"/>
              <a:t>alert(z);</a:t>
            </a:r>
          </a:p>
          <a:p>
            <a:pPr marL="0" indent="0">
              <a:buNone/>
            </a:pPr>
            <a:r>
              <a:rPr lang="en-US" dirty="0" smtClean="0"/>
              <a:t>&lt;/script&gt;)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30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3) </a:t>
            </a:r>
            <a:r>
              <a:rPr lang="en-US" dirty="0" err="1" smtClean="0"/>
              <a:t>parseFloat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This Function return first floating point number contain in a string or </a:t>
            </a:r>
            <a:r>
              <a:rPr lang="en-US" dirty="0" err="1" smtClean="0"/>
              <a:t>NaN</a:t>
            </a:r>
            <a:r>
              <a:rPr lang="en-US" dirty="0" smtClean="0"/>
              <a:t>. If the string does not began with valid floating point number.</a:t>
            </a:r>
          </a:p>
          <a:p>
            <a:pPr marL="0" indent="0">
              <a:buNone/>
            </a:pPr>
            <a:r>
              <a:rPr lang="en-US" dirty="0" smtClean="0"/>
              <a:t>Example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&lt;script&gt;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var</a:t>
            </a:r>
            <a:r>
              <a:rPr lang="en-US" dirty="0" smtClean="0">
                <a:sym typeface="Wingdings" pitchFamily="2" charset="2"/>
              </a:rPr>
              <a:t> x = </a:t>
            </a:r>
            <a:r>
              <a:rPr lang="en-US" dirty="0" err="1" smtClean="0">
                <a:sym typeface="Wingdings" pitchFamily="2" charset="2"/>
              </a:rPr>
              <a:t>parseFloat</a:t>
            </a:r>
            <a:r>
              <a:rPr lang="en-US" dirty="0" smtClean="0">
                <a:sym typeface="Wingdings" pitchFamily="2" charset="2"/>
              </a:rPr>
              <a:t>(“2.4 xyz”);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Var</a:t>
            </a:r>
            <a:r>
              <a:rPr lang="en-US" dirty="0" smtClean="0">
                <a:sym typeface="Wingdings" pitchFamily="2" charset="2"/>
              </a:rPr>
              <a:t> y = </a:t>
            </a:r>
            <a:r>
              <a:rPr lang="en-US" dirty="0" err="1" smtClean="0">
                <a:sym typeface="Wingdings" pitchFamily="2" charset="2"/>
              </a:rPr>
              <a:t>parseFloat</a:t>
            </a:r>
            <a:r>
              <a:rPr lang="en-US" dirty="0" smtClean="0">
                <a:sym typeface="Wingdings" pitchFamily="2" charset="2"/>
              </a:rPr>
              <a:t>(“xyz2.5”);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alert(x);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alert(y);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&lt;/script&gt;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604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0" indent="0">
              <a:buNone/>
            </a:pPr>
            <a:r>
              <a:rPr lang="en-US" dirty="0" smtClean="0"/>
              <a:t>----------coding-----------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Full Syntax of </a:t>
            </a:r>
            <a:r>
              <a:rPr lang="en-US" dirty="0" err="1" smtClean="0"/>
              <a:t>Javscript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&lt;script  type=“text/</a:t>
            </a:r>
            <a:r>
              <a:rPr lang="en-US" dirty="0" err="1" smtClean="0"/>
              <a:t>javascript</a:t>
            </a:r>
            <a:r>
              <a:rPr lang="en-US" dirty="0" smtClean="0"/>
              <a:t>”  language=“</a:t>
            </a:r>
            <a:r>
              <a:rPr lang="en-US" dirty="0" err="1" smtClean="0"/>
              <a:t>javascript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 smtClean="0"/>
              <a:t>---------coding----------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5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Userdefined</a:t>
            </a:r>
            <a:r>
              <a:rPr lang="en-US" dirty="0" smtClean="0"/>
              <a:t> Function </a:t>
            </a:r>
            <a:r>
              <a:rPr lang="en-US" dirty="0" smtClean="0">
                <a:sym typeface="Wingdings" pitchFamily="2" charset="2"/>
              </a:rPr>
              <a:t> Functions are declared and create using the function keyword.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Syntax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&lt;script&gt;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function </a:t>
            </a:r>
            <a:r>
              <a:rPr lang="en-US" dirty="0" err="1" smtClean="0">
                <a:sym typeface="Wingdings" pitchFamily="2" charset="2"/>
              </a:rPr>
              <a:t>function_name</a:t>
            </a:r>
            <a:r>
              <a:rPr lang="en-US" dirty="0" smtClean="0">
                <a:sym typeface="Wingdings" pitchFamily="2" charset="2"/>
              </a:rPr>
              <a:t>(Parameters List)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{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//body of </a:t>
            </a:r>
            <a:r>
              <a:rPr lang="en-US" dirty="0" err="1" smtClean="0">
                <a:sym typeface="Wingdings" pitchFamily="2" charset="2"/>
              </a:rPr>
              <a:t>funciton</a:t>
            </a: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&lt;/script&gt;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Note  Function name is case sensitive can be include underscore(_) and </a:t>
            </a:r>
            <a:r>
              <a:rPr lang="en-US" dirty="0">
                <a:sym typeface="Wingdings" pitchFamily="2" charset="2"/>
              </a:rPr>
              <a:t>#</a:t>
            </a:r>
            <a:r>
              <a:rPr lang="en-US" dirty="0" smtClean="0">
                <a:sym typeface="Wingdings" pitchFamily="2" charset="2"/>
              </a:rPr>
              <a:t> to start with a letter. </a:t>
            </a:r>
          </a:p>
        </p:txBody>
      </p:sp>
    </p:spTree>
    <p:extLst>
      <p:ext uri="{BB962C8B-B14F-4D97-AF65-F5344CB8AC3E}">
        <p14:creationId xmlns:p14="http://schemas.microsoft.com/office/powerpoint/2010/main" val="2812603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Function Return</a:t>
            </a:r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 err="1" smtClean="0"/>
              <a:t>Javascript</a:t>
            </a:r>
            <a:r>
              <a:rPr lang="en-US" dirty="0" smtClean="0"/>
              <a:t> reach a return statement the function will stop executive.</a:t>
            </a:r>
          </a:p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0" indent="0">
              <a:buNone/>
            </a:pPr>
            <a:r>
              <a:rPr lang="en-US" dirty="0" smtClean="0"/>
              <a:t>function sum 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return a * b;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alert(sum(4,5));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76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 HTML </a:t>
            </a:r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 web page is loaded, the browser creates a Document </a:t>
            </a:r>
            <a:r>
              <a:rPr lang="en-US" dirty="0" smtClean="0"/>
              <a:t>Object</a:t>
            </a:r>
            <a:r>
              <a:rPr lang="en-US" dirty="0"/>
              <a:t> Model of the page.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667000"/>
            <a:ext cx="8229600" cy="49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/>
              <a:t>HTML DOM Methods and Properties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200400"/>
            <a:ext cx="8229600" cy="2171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i="1" dirty="0" smtClean="0"/>
              <a:t>Methods: </a:t>
            </a:r>
            <a:r>
              <a:rPr lang="en-US" dirty="0" smtClean="0"/>
              <a:t>method is an action.(for example add or deleting an HTML element).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b="1" i="1" dirty="0" smtClean="0"/>
              <a:t>Properties: </a:t>
            </a:r>
            <a:r>
              <a:rPr lang="en-US" dirty="0" smtClean="0"/>
              <a:t>property is a value of HTML Elements that you can get or set.(for example like changing the content of an HTML element).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76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HTML DOM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id="div1"&gt;</a:t>
            </a:r>
          </a:p>
          <a:p>
            <a:pPr marL="0" indent="0">
              <a:buNone/>
            </a:pPr>
            <a:r>
              <a:rPr lang="en-US" dirty="0"/>
              <a:t>&lt;p id="p1"&gt;This is a paragraph.&lt;/p&gt;</a:t>
            </a:r>
          </a:p>
          <a:p>
            <a:pPr marL="0" indent="0">
              <a:buNone/>
            </a:pPr>
            <a:r>
              <a:rPr lang="en-US" dirty="0"/>
              <a:t>&lt;p id="p2"&gt;This is another paragraph.&lt;/p&gt;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("b");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node = </a:t>
            </a:r>
            <a:r>
              <a:rPr lang="en-US" dirty="0" err="1"/>
              <a:t>document.createTextNode</a:t>
            </a:r>
            <a:r>
              <a:rPr lang="en-US" dirty="0"/>
              <a:t>("This is new.");</a:t>
            </a:r>
          </a:p>
          <a:p>
            <a:pPr marL="0" indent="0">
              <a:buNone/>
            </a:pPr>
            <a:r>
              <a:rPr lang="en-US" dirty="0" err="1"/>
              <a:t>para.appendChild</a:t>
            </a:r>
            <a:r>
              <a:rPr lang="en-US" dirty="0"/>
              <a:t>(node);</a:t>
            </a:r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("div1").</a:t>
            </a:r>
            <a:r>
              <a:rPr lang="en-US" dirty="0" err="1"/>
              <a:t>appendChild</a:t>
            </a:r>
            <a:r>
              <a:rPr lang="en-US" dirty="0"/>
              <a:t>(</a:t>
            </a:r>
            <a:r>
              <a:rPr lang="en-US" dirty="0" err="1"/>
              <a:t>para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12411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Events or DOM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Events </a:t>
            </a:r>
            <a:r>
              <a:rPr lang="en-US" dirty="0" smtClean="0">
                <a:sym typeface="Wingdings" pitchFamily="2" charset="2"/>
              </a:rPr>
              <a:t> Events Recognized by the window object of the </a:t>
            </a:r>
            <a:r>
              <a:rPr lang="en-US" dirty="0" err="1" smtClean="0">
                <a:sym typeface="Wingdings" pitchFamily="2" charset="2"/>
              </a:rPr>
              <a:t>dom</a:t>
            </a:r>
            <a:r>
              <a:rPr lang="en-US" dirty="0" smtClean="0">
                <a:sym typeface="Wingdings" pitchFamily="2" charset="2"/>
              </a:rPr>
              <a:t>(document  object  model). Events are normally used in combination with function will not execute before the event occur(such as when a user click on a button).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Events Syntax 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&lt;some-html-element  some-event=“some-</a:t>
            </a:r>
            <a:r>
              <a:rPr lang="en-US" dirty="0" err="1" smtClean="0">
                <a:sym typeface="Wingdings" pitchFamily="2" charset="2"/>
              </a:rPr>
              <a:t>javascript</a:t>
            </a:r>
            <a:r>
              <a:rPr lang="en-US" dirty="0" smtClean="0">
                <a:sym typeface="Wingdings" pitchFamily="2" charset="2"/>
              </a:rPr>
              <a:t>”&gt;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Example 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&lt;p </a:t>
            </a:r>
            <a:r>
              <a:rPr lang="en-US" dirty="0" err="1" smtClean="0">
                <a:sym typeface="Wingdings" pitchFamily="2" charset="2"/>
              </a:rPr>
              <a:t>onclick</a:t>
            </a:r>
            <a:r>
              <a:rPr lang="en-US" dirty="0" smtClean="0">
                <a:sym typeface="Wingdings" pitchFamily="2" charset="2"/>
              </a:rPr>
              <a:t>=“x()”&gt; Click Me 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05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Events or DOM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9400" cy="2209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1) Mouse Events</a:t>
            </a:r>
          </a:p>
          <a:p>
            <a:pPr marL="891540" lvl="2" indent="-342900">
              <a:buAutoNum type="arabicParenR"/>
            </a:pPr>
            <a:r>
              <a:rPr lang="en-US" dirty="0" err="1" smtClean="0"/>
              <a:t>onclick</a:t>
            </a:r>
            <a:endParaRPr lang="en-US" dirty="0" smtClean="0"/>
          </a:p>
          <a:p>
            <a:pPr marL="891540" lvl="2" indent="-342900">
              <a:buAutoNum type="arabicParenR"/>
            </a:pPr>
            <a:r>
              <a:rPr lang="en-US" dirty="0" err="1" smtClean="0"/>
              <a:t>ondblclick</a:t>
            </a:r>
            <a:endParaRPr lang="en-US" dirty="0" smtClean="0"/>
          </a:p>
          <a:p>
            <a:pPr marL="891540" lvl="2" indent="-342900">
              <a:buAutoNum type="arabicParenR"/>
            </a:pPr>
            <a:r>
              <a:rPr lang="en-US" dirty="0" err="1"/>
              <a:t>o</a:t>
            </a:r>
            <a:r>
              <a:rPr lang="en-US" dirty="0" err="1" smtClean="0"/>
              <a:t>nmouseover</a:t>
            </a:r>
            <a:r>
              <a:rPr lang="en-US" dirty="0" smtClean="0"/>
              <a:t> or </a:t>
            </a:r>
            <a:r>
              <a:rPr lang="en-US" dirty="0" err="1" smtClean="0"/>
              <a:t>onmouseenter</a:t>
            </a:r>
            <a:endParaRPr lang="en-US" dirty="0" smtClean="0"/>
          </a:p>
          <a:p>
            <a:pPr marL="891540" lvl="2" indent="-342900">
              <a:buAutoNum type="arabicParenR"/>
            </a:pPr>
            <a:r>
              <a:rPr lang="en-US" dirty="0" err="1"/>
              <a:t>o</a:t>
            </a:r>
            <a:r>
              <a:rPr lang="en-US" dirty="0" err="1" smtClean="0"/>
              <a:t>nmouseout</a:t>
            </a:r>
            <a:r>
              <a:rPr lang="en-US" dirty="0" smtClean="0"/>
              <a:t> or </a:t>
            </a:r>
            <a:r>
              <a:rPr lang="en-US" dirty="0" err="1" smtClean="0"/>
              <a:t>onmouseleave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1600200"/>
            <a:ext cx="2819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2) keyboard Events</a:t>
            </a:r>
          </a:p>
          <a:p>
            <a:pPr marL="891540" lvl="2" indent="-342900">
              <a:buFont typeface="Arial" pitchFamily="34" charset="0"/>
              <a:buAutoNum type="arabicParenR"/>
            </a:pPr>
            <a:r>
              <a:rPr lang="en-US" dirty="0" err="1" smtClean="0"/>
              <a:t>onkeydown</a:t>
            </a:r>
            <a:endParaRPr lang="en-US" dirty="0" smtClean="0"/>
          </a:p>
          <a:p>
            <a:pPr marL="891540" lvl="2" indent="-342900">
              <a:buFont typeface="Arial" pitchFamily="34" charset="0"/>
              <a:buAutoNum type="arabicParenR"/>
            </a:pPr>
            <a:r>
              <a:rPr lang="en-US" dirty="0" err="1" smtClean="0"/>
              <a:t>onkeypress</a:t>
            </a:r>
            <a:endParaRPr lang="en-US" dirty="0" smtClean="0"/>
          </a:p>
          <a:p>
            <a:pPr marL="891540" lvl="2" indent="-342900">
              <a:buFont typeface="Arial" pitchFamily="34" charset="0"/>
              <a:buAutoNum type="arabicParenR"/>
            </a:pPr>
            <a:r>
              <a:rPr lang="en-US" dirty="0" err="1" smtClean="0"/>
              <a:t>onkeyup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4038600"/>
            <a:ext cx="28194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3</a:t>
            </a:r>
            <a:r>
              <a:rPr lang="en-US" dirty="0" smtClean="0"/>
              <a:t>) Form Events</a:t>
            </a:r>
          </a:p>
          <a:p>
            <a:pPr marL="891540" lvl="2" indent="-342900">
              <a:buFont typeface="Arial" pitchFamily="34" charset="0"/>
              <a:buAutoNum type="arabicParenR"/>
            </a:pPr>
            <a:r>
              <a:rPr lang="en-US" dirty="0" err="1" smtClean="0"/>
              <a:t>onblur</a:t>
            </a:r>
            <a:endParaRPr lang="en-US" dirty="0" smtClean="0"/>
          </a:p>
          <a:p>
            <a:pPr marL="891540" lvl="2" indent="-342900">
              <a:buFont typeface="Arial" pitchFamily="34" charset="0"/>
              <a:buAutoNum type="arabicParenR"/>
            </a:pPr>
            <a:r>
              <a:rPr lang="en-US" dirty="0" err="1" smtClean="0"/>
              <a:t>onchange</a:t>
            </a:r>
            <a:endParaRPr lang="en-US" dirty="0" smtClean="0"/>
          </a:p>
          <a:p>
            <a:pPr marL="891540" lvl="2" indent="-342900">
              <a:buFont typeface="Arial" pitchFamily="34" charset="0"/>
              <a:buAutoNum type="arabicParenR"/>
            </a:pPr>
            <a:r>
              <a:rPr lang="en-US" dirty="0" err="1" smtClean="0"/>
              <a:t>onfocus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1923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Events or DOM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Mouse Events</a:t>
            </a:r>
          </a:p>
          <a:p>
            <a:pPr marL="0" indent="0">
              <a:buNone/>
            </a:pPr>
            <a:r>
              <a:rPr lang="en-US" dirty="0" smtClean="0"/>
              <a:t>1) </a:t>
            </a:r>
            <a:r>
              <a:rPr lang="en-US" dirty="0" err="1" smtClean="0"/>
              <a:t>Onclick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Occur when the user click on a element (HTML).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&lt;div id=“x”&gt; &lt;/div&gt;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&lt;script&gt;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function display()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{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document.getElementById</a:t>
            </a:r>
            <a:r>
              <a:rPr lang="en-US" dirty="0" smtClean="0">
                <a:sym typeface="Wingdings" pitchFamily="2" charset="2"/>
              </a:rPr>
              <a:t>(“x”).</a:t>
            </a:r>
            <a:r>
              <a:rPr lang="en-US" dirty="0" err="1" smtClean="0">
                <a:sym typeface="Wingdings" pitchFamily="2" charset="2"/>
              </a:rPr>
              <a:t>innerHTML</a:t>
            </a:r>
            <a:r>
              <a:rPr lang="en-US" dirty="0" smtClean="0">
                <a:sym typeface="Wingdings" pitchFamily="2" charset="2"/>
              </a:rPr>
              <a:t>=“welcome”;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&lt;/script&gt;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&lt;button </a:t>
            </a:r>
            <a:r>
              <a:rPr lang="en-US" dirty="0" err="1" smtClean="0">
                <a:sym typeface="Wingdings" pitchFamily="2" charset="2"/>
              </a:rPr>
              <a:t>onclick</a:t>
            </a:r>
            <a:r>
              <a:rPr lang="en-US" dirty="0" smtClean="0">
                <a:sym typeface="Wingdings" pitchFamily="2" charset="2"/>
              </a:rPr>
              <a:t>=“display()”&gt; Click &lt;/button&gt;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286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Events or DOM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Mouse Events</a:t>
            </a:r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dirty="0" err="1" smtClean="0"/>
              <a:t>ondblclick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Event Occur When The User Double Click On an HTML Elements.</a:t>
            </a:r>
          </a:p>
          <a:p>
            <a:pPr marL="0" indent="0">
              <a:buNone/>
            </a:pPr>
            <a:r>
              <a:rPr lang="en-US" dirty="0" smtClean="0"/>
              <a:t>3) </a:t>
            </a:r>
            <a:r>
              <a:rPr lang="en-US" dirty="0" err="1" smtClean="0"/>
              <a:t>onmouseover</a:t>
            </a:r>
            <a:r>
              <a:rPr lang="en-US" dirty="0" smtClean="0"/>
              <a:t>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Event Occur </a:t>
            </a:r>
            <a:r>
              <a:rPr lang="en-US" dirty="0">
                <a:sym typeface="Wingdings" pitchFamily="2" charset="2"/>
              </a:rPr>
              <a:t>When The </a:t>
            </a:r>
            <a:r>
              <a:rPr lang="en-US" dirty="0" smtClean="0">
                <a:sym typeface="Wingdings" pitchFamily="2" charset="2"/>
              </a:rPr>
              <a:t>Mouse Pointer is Move in to the HTML Element.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4) </a:t>
            </a:r>
            <a:r>
              <a:rPr lang="en-US" dirty="0" err="1" smtClean="0">
                <a:sym typeface="Wingdings" pitchFamily="2" charset="2"/>
              </a:rPr>
              <a:t>onmouseout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Event Occur When The Mouse Pointer is out away from an HTML Element.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39705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Events or DOM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Example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&lt;body&gt;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onmouseover</a:t>
            </a:r>
            <a:r>
              <a:rPr lang="en-US" dirty="0"/>
              <a:t>="</a:t>
            </a:r>
            <a:r>
              <a:rPr lang="en-US" dirty="0" err="1"/>
              <a:t>bigImg</a:t>
            </a:r>
            <a:r>
              <a:rPr lang="en-US" dirty="0"/>
              <a:t>(this)" </a:t>
            </a:r>
            <a:r>
              <a:rPr lang="en-US" dirty="0" err="1"/>
              <a:t>onmouseout</a:t>
            </a:r>
            <a:r>
              <a:rPr lang="en-US" dirty="0"/>
              <a:t>="</a:t>
            </a:r>
            <a:r>
              <a:rPr lang="en-US" dirty="0" err="1"/>
              <a:t>normalImg</a:t>
            </a:r>
            <a:r>
              <a:rPr lang="en-US" dirty="0"/>
              <a:t>(this)" border="0" </a:t>
            </a:r>
            <a:r>
              <a:rPr lang="en-US" dirty="0" err="1"/>
              <a:t>src</a:t>
            </a:r>
            <a:r>
              <a:rPr lang="en-US" dirty="0" smtClean="0"/>
              <a:t>=“sample.jpg"  </a:t>
            </a:r>
            <a:r>
              <a:rPr lang="en-US" dirty="0"/>
              <a:t>width="32" height="32</a:t>
            </a:r>
            <a:r>
              <a:rPr lang="en-US" dirty="0" smtClean="0"/>
              <a:t>"&gt;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bigImg</a:t>
            </a:r>
            <a:r>
              <a:rPr lang="en-US" dirty="0"/>
              <a:t>(x)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x.style.height</a:t>
            </a:r>
            <a:r>
              <a:rPr lang="en-US" dirty="0"/>
              <a:t> = "64px";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x.style.width</a:t>
            </a:r>
            <a:r>
              <a:rPr lang="en-US" dirty="0"/>
              <a:t> = "64px";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normalImg</a:t>
            </a:r>
            <a:r>
              <a:rPr lang="en-US" dirty="0"/>
              <a:t>(x)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x.style.height</a:t>
            </a:r>
            <a:r>
              <a:rPr lang="en-US" dirty="0"/>
              <a:t> = "32px";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x.style.width</a:t>
            </a:r>
            <a:r>
              <a:rPr lang="en-US" dirty="0"/>
              <a:t> = "32px";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99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Events or DOM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Keyboard events</a:t>
            </a:r>
          </a:p>
          <a:p>
            <a:pPr marL="0" indent="0">
              <a:buNone/>
            </a:pPr>
            <a:r>
              <a:rPr lang="en-US" dirty="0" smtClean="0"/>
              <a:t>1) </a:t>
            </a:r>
            <a:r>
              <a:rPr lang="en-US" dirty="0" err="1" smtClean="0"/>
              <a:t>onkeydown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Event Occur When The User Pressing a key and Enter Key Display on text box immediately.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Example 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&lt;input    type=“text”   </a:t>
            </a:r>
            <a:r>
              <a:rPr lang="en-US" dirty="0" err="1">
                <a:sym typeface="Wingdings" pitchFamily="2" charset="2"/>
              </a:rPr>
              <a:t>onkeydown</a:t>
            </a:r>
            <a:r>
              <a:rPr lang="en-US" dirty="0">
                <a:sym typeface="Wingdings" pitchFamily="2" charset="2"/>
              </a:rPr>
              <a:t>=“test()” </a:t>
            </a:r>
            <a:r>
              <a:rPr lang="en-US" dirty="0" smtClean="0">
                <a:sym typeface="Wingdings" pitchFamily="2" charset="2"/>
              </a:rPr>
              <a:t>/&gt;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</a:t>
            </a:r>
            <a:r>
              <a:rPr lang="en-US" dirty="0" err="1" smtClean="0">
                <a:sym typeface="Wingdings" pitchFamily="2" charset="2"/>
              </a:rPr>
              <a:t>scirpt</a:t>
            </a:r>
            <a:r>
              <a:rPr lang="en-US" dirty="0" smtClean="0">
                <a:sym typeface="Wingdings" pitchFamily="2" charset="2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Function test(){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alert(“key down function call”)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63348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dirty="0" smtClean="0"/>
              <a:t>Alert Box</a:t>
            </a:r>
            <a:endParaRPr lang="en-US" sz="2800" b="1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Syntax 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&lt;script&gt;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</a:t>
            </a:r>
            <a:r>
              <a:rPr lang="en-US" dirty="0" err="1" smtClean="0">
                <a:sym typeface="Wingdings" pitchFamily="2" charset="2"/>
              </a:rPr>
              <a:t>window.alert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err="1" smtClean="0">
                <a:sym typeface="Wingdings" pitchFamily="2" charset="2"/>
              </a:rPr>
              <a:t>msg</a:t>
            </a:r>
            <a:r>
              <a:rPr lang="en-US" dirty="0" smtClean="0"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dirty="0" smtClean="0"/>
              <a:t>   &lt;/script&gt;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&lt;script&gt;</a:t>
            </a:r>
          </a:p>
          <a:p>
            <a:pPr marL="0" indent="0">
              <a:buNone/>
            </a:pPr>
            <a:r>
              <a:rPr lang="en-US" dirty="0" smtClean="0"/>
              <a:t>       alert(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8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Events or DOM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Keyboard events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) </a:t>
            </a:r>
            <a:r>
              <a:rPr lang="en-US" dirty="0" err="1" smtClean="0"/>
              <a:t>onkeypress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Event Occur When The User Pressing a key and Enter Key Display on text </a:t>
            </a:r>
            <a:r>
              <a:rPr lang="en-US" dirty="0" smtClean="0">
                <a:sym typeface="Wingdings" pitchFamily="2" charset="2"/>
              </a:rPr>
              <a:t>box.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/>
              <a:t>3) </a:t>
            </a:r>
            <a:r>
              <a:rPr lang="en-US" dirty="0" err="1" smtClean="0"/>
              <a:t>onkeyup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Event occur when the user release a key.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Example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&lt;input type=“text” id=“x” </a:t>
            </a:r>
            <a:r>
              <a:rPr lang="en-US" dirty="0" err="1" smtClean="0">
                <a:sym typeface="Wingdings" pitchFamily="2" charset="2"/>
              </a:rPr>
              <a:t>onkeypress</a:t>
            </a:r>
            <a:r>
              <a:rPr lang="en-US" dirty="0" smtClean="0">
                <a:sym typeface="Wingdings" pitchFamily="2" charset="2"/>
              </a:rPr>
              <a:t>=“test()” /&gt;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&lt;script&gt;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Function test(){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var</a:t>
            </a:r>
            <a:r>
              <a:rPr lang="en-US" dirty="0" smtClean="0">
                <a:sym typeface="Wingdings" pitchFamily="2" charset="2"/>
              </a:rPr>
              <a:t> p=</a:t>
            </a:r>
            <a:r>
              <a:rPr lang="en-US" dirty="0" err="1" smtClean="0">
                <a:sym typeface="Wingdings" pitchFamily="2" charset="2"/>
              </a:rPr>
              <a:t>document.getElementById</a:t>
            </a:r>
            <a:r>
              <a:rPr lang="en-US" dirty="0" smtClean="0">
                <a:sym typeface="Wingdings" pitchFamily="2" charset="2"/>
              </a:rPr>
              <a:t>(“x”);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p.value</a:t>
            </a:r>
            <a:r>
              <a:rPr lang="en-US" dirty="0" smtClean="0">
                <a:sym typeface="Wingdings" pitchFamily="2" charset="2"/>
              </a:rPr>
              <a:t>=</a:t>
            </a:r>
            <a:r>
              <a:rPr lang="en-US" dirty="0" err="1" smtClean="0">
                <a:sym typeface="Wingdings" pitchFamily="2" charset="2"/>
              </a:rPr>
              <a:t>p.value.toUpperCase</a:t>
            </a:r>
            <a:r>
              <a:rPr lang="en-US" dirty="0" smtClean="0">
                <a:sym typeface="Wingdings" pitchFamily="2" charset="2"/>
              </a:rPr>
              <a:t>();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}</a:t>
            </a: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66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Events or DOM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Form </a:t>
            </a:r>
            <a:r>
              <a:rPr lang="en-US" dirty="0"/>
              <a:t>events</a:t>
            </a:r>
          </a:p>
          <a:p>
            <a:pPr marL="0" indent="0">
              <a:buNone/>
            </a:pPr>
            <a:r>
              <a:rPr lang="en-US" dirty="0" smtClean="0"/>
              <a:t>1) </a:t>
            </a:r>
            <a:r>
              <a:rPr lang="en-US" dirty="0" err="1" smtClean="0"/>
              <a:t>onblur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    Occur When Element Loss Focus.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2) </a:t>
            </a:r>
            <a:r>
              <a:rPr lang="en-US" dirty="0" err="1">
                <a:sym typeface="Wingdings" pitchFamily="2" charset="2"/>
              </a:rPr>
              <a:t>onfocus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    Occur </a:t>
            </a:r>
            <a:r>
              <a:rPr lang="en-US" dirty="0">
                <a:sym typeface="Wingdings" pitchFamily="2" charset="2"/>
              </a:rPr>
              <a:t>when an element get focus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Example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&lt;body&gt;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i&lt;input type=“text” </a:t>
            </a:r>
            <a:r>
              <a:rPr lang="en-US" dirty="0" err="1" smtClean="0">
                <a:sym typeface="Wingdings" pitchFamily="2" charset="2"/>
              </a:rPr>
              <a:t>onfocus</a:t>
            </a:r>
            <a:r>
              <a:rPr lang="en-US" dirty="0" smtClean="0">
                <a:sym typeface="Wingdings" pitchFamily="2" charset="2"/>
              </a:rPr>
              <a:t>=“test(this)” </a:t>
            </a:r>
            <a:r>
              <a:rPr lang="en-US" dirty="0" err="1" smtClean="0">
                <a:sym typeface="Wingdings" pitchFamily="2" charset="2"/>
              </a:rPr>
              <a:t>onblur</a:t>
            </a:r>
            <a:r>
              <a:rPr lang="en-US" dirty="0" smtClean="0">
                <a:sym typeface="Wingdings" pitchFamily="2" charset="2"/>
              </a:rPr>
              <a:t>=“test1(this)” /&gt;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&lt;script&gt;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unction test(x){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x.style.background</a:t>
            </a:r>
            <a:r>
              <a:rPr lang="en-US" dirty="0" smtClean="0">
                <a:sym typeface="Wingdings" pitchFamily="2" charset="2"/>
              </a:rPr>
              <a:t>=“yellow”;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function test1(x){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x.style.background</a:t>
            </a:r>
            <a:r>
              <a:rPr lang="en-US" dirty="0" smtClean="0">
                <a:sym typeface="Wingdings" pitchFamily="2" charset="2"/>
              </a:rPr>
              <a:t>=“white”;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&lt;/script&gt;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&lt;/body&gt;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51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Events or DOM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Form events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) </a:t>
            </a:r>
            <a:r>
              <a:rPr lang="en-US" dirty="0" err="1" smtClean="0"/>
              <a:t>onchange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Occur When </a:t>
            </a:r>
            <a:r>
              <a:rPr lang="en-US" dirty="0" smtClean="0">
                <a:sym typeface="Wingdings" pitchFamily="2" charset="2"/>
              </a:rPr>
              <a:t>value of an element has been changed</a:t>
            </a:r>
          </a:p>
          <a:p>
            <a:pPr marL="0" indent="0">
              <a:buNone/>
            </a:pP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Example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&lt;body&gt;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&lt;select id=“select” </a:t>
            </a:r>
            <a:r>
              <a:rPr lang="en-US" dirty="0" err="1" smtClean="0">
                <a:sym typeface="Wingdings" pitchFamily="2" charset="2"/>
              </a:rPr>
              <a:t>onchange</a:t>
            </a:r>
            <a:r>
              <a:rPr lang="en-US" dirty="0" smtClean="0">
                <a:sym typeface="Wingdings" pitchFamily="2" charset="2"/>
              </a:rPr>
              <a:t>=“test()”&gt;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&lt;option value=“0”&gt;--Select City--&lt;/option&gt;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&lt;option value=“</a:t>
            </a:r>
            <a:r>
              <a:rPr lang="en-US" dirty="0" err="1" smtClean="0">
                <a:sym typeface="Wingdings" pitchFamily="2" charset="2"/>
              </a:rPr>
              <a:t>delhi</a:t>
            </a:r>
            <a:r>
              <a:rPr lang="en-US" dirty="0" smtClean="0">
                <a:sym typeface="Wingdings" pitchFamily="2" charset="2"/>
              </a:rPr>
              <a:t>”&gt;Delhi&lt;/option&gt;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&lt;option value</a:t>
            </a:r>
            <a:r>
              <a:rPr lang="en-US" dirty="0" smtClean="0">
                <a:sym typeface="Wingdings" pitchFamily="2" charset="2"/>
              </a:rPr>
              <a:t>=“up”&gt;U.P.&lt;/</a:t>
            </a:r>
            <a:r>
              <a:rPr lang="en-US" dirty="0">
                <a:sym typeface="Wingdings" pitchFamily="2" charset="2"/>
              </a:rPr>
              <a:t>option</a:t>
            </a:r>
            <a:r>
              <a:rPr lang="en-US" dirty="0" smtClean="0">
                <a:sym typeface="Wingdings" pitchFamily="2" charset="2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&lt;/select&gt;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&lt;script&gt;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Function test(){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Var</a:t>
            </a:r>
            <a:r>
              <a:rPr lang="en-US" dirty="0" smtClean="0">
                <a:sym typeface="Wingdings" pitchFamily="2" charset="2"/>
              </a:rPr>
              <a:t> p=</a:t>
            </a:r>
            <a:r>
              <a:rPr lang="en-US" dirty="0" err="1" smtClean="0">
                <a:sym typeface="Wingdings" pitchFamily="2" charset="2"/>
              </a:rPr>
              <a:t>document.getElementById</a:t>
            </a:r>
            <a:r>
              <a:rPr lang="en-US" dirty="0" smtClean="0">
                <a:sym typeface="Wingdings" pitchFamily="2" charset="2"/>
              </a:rPr>
              <a:t>(“select”).value;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document.getElementById</a:t>
            </a:r>
            <a:r>
              <a:rPr lang="en-US" dirty="0" smtClean="0">
                <a:sym typeface="Wingdings" pitchFamily="2" charset="2"/>
              </a:rPr>
              <a:t>(“x”).</a:t>
            </a:r>
            <a:r>
              <a:rPr lang="en-US" dirty="0" err="1" smtClean="0">
                <a:sym typeface="Wingdings" pitchFamily="2" charset="2"/>
              </a:rPr>
              <a:t>innerHTML</a:t>
            </a:r>
            <a:r>
              <a:rPr lang="en-US" dirty="0" smtClean="0">
                <a:sym typeface="Wingdings" pitchFamily="2" charset="2"/>
              </a:rPr>
              <a:t>=“You Select:” + P;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&lt;/script&gt;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7699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JavaScript has only one type of number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Numbers can be written with, or without, decimals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Numbers Method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94874"/>
              </p:ext>
            </p:extLst>
          </p:nvPr>
        </p:nvGraphicFramePr>
        <p:xfrm>
          <a:off x="609600" y="3048000"/>
          <a:ext cx="807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7338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toFixed</a:t>
                      </a:r>
                      <a:r>
                        <a:rPr lang="en-US" dirty="0" smtClean="0"/>
                        <a:t>(x)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Formats a number with x numbers of digits after the decimal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num.toFixed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toPrecision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Formats a numbers to x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num.toPrecision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 a number to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num.toString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66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Object Allow to you perform mathematical task.</a:t>
            </a:r>
          </a:p>
          <a:p>
            <a:pPr marL="0" indent="0">
              <a:buNone/>
            </a:pPr>
            <a:r>
              <a:rPr lang="en-US" b="1" dirty="0" smtClean="0"/>
              <a:t>Math Methods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90008"/>
              </p:ext>
            </p:extLst>
          </p:nvPr>
        </p:nvGraphicFramePr>
        <p:xfrm>
          <a:off x="609600" y="2539929"/>
          <a:ext cx="8077200" cy="3998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3962400"/>
                <a:gridCol w="2362200"/>
              </a:tblGrid>
              <a:tr h="348782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</a:tr>
              <a:tr h="6103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Math.max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largest of zero or more numbers.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</a:t>
                      </a:r>
                      <a:r>
                        <a:rPr lang="en-US" dirty="0" err="1" smtClean="0">
                          <a:effectLst/>
                        </a:rPr>
                        <a:t>max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dirty="0" smtClean="0">
                          <a:effectLst/>
                        </a:rPr>
                        <a:t>value1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>
                          <a:effectLst/>
                        </a:rPr>
                        <a:t> value2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valueN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/>
                    </a:p>
                  </a:txBody>
                  <a:tcPr/>
                </a:tc>
              </a:tr>
              <a:tr h="6103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Math.min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smallest of zero or more numbers.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Math.min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dirty="0" smtClean="0">
                          <a:effectLst/>
                        </a:rPr>
                        <a:t>value1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>
                          <a:effectLst/>
                        </a:rPr>
                        <a:t> value2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valueN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/>
                    </a:p>
                  </a:txBody>
                  <a:tcPr/>
                </a:tc>
              </a:tr>
              <a:tr h="6103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Math.round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</a:t>
                      </a:r>
                      <a:r>
                        <a:rPr lang="en-US" baseline="0" dirty="0" smtClean="0"/>
                        <a:t> Number to The Nearest </a:t>
                      </a:r>
                      <a:r>
                        <a:rPr lang="en-US" baseline="0" dirty="0" err="1" smtClean="0"/>
                        <a:t>Intezer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Math.round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</a:tr>
              <a:tr h="43187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Math.random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 number</a:t>
                      </a:r>
                      <a:r>
                        <a:rPr lang="en-US" baseline="0" dirty="0" smtClean="0"/>
                        <a:t> between 0 and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Math.random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61264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Math.ceil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Rounds a number </a:t>
                      </a:r>
                      <a:r>
                        <a:rPr lang="en-I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the nearest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Math.ceil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</a:tr>
              <a:tr h="6103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Math.floor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 a number down</a:t>
                      </a:r>
                      <a:r>
                        <a:rPr lang="en-US" baseline="0" dirty="0" smtClean="0"/>
                        <a:t> to the nearest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Math.floor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Math Method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27123"/>
              </p:ext>
            </p:extLst>
          </p:nvPr>
        </p:nvGraphicFramePr>
        <p:xfrm>
          <a:off x="609600" y="2133600"/>
          <a:ext cx="79248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2641600"/>
                <a:gridCol w="264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Math.power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 returns the m to the power of n that is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800" b="0" i="0" kern="1200" baseline="30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Math.pow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m,n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Math.sqrt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 returns the square root of the given number.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Math.sqrt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76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Browser Object Model</a:t>
            </a:r>
            <a:r>
              <a:rPr lang="en-US" dirty="0"/>
              <a:t> (BOM) is used to interact with the browser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b="1" dirty="0" err="1" smtClean="0"/>
              <a:t>Window.location.href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window.location</a:t>
            </a:r>
            <a:r>
              <a:rPr lang="en-US" dirty="0" smtClean="0"/>
              <a:t> </a:t>
            </a:r>
            <a:r>
              <a:rPr lang="en-US" dirty="0"/>
              <a:t>object can be used to get the current page address(</a:t>
            </a:r>
            <a:r>
              <a:rPr lang="en-US" dirty="0" err="1"/>
              <a:t>url</a:t>
            </a:r>
            <a:r>
              <a:rPr lang="en-US" dirty="0"/>
              <a:t>) and to redirect the browser to a new page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61749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dirty="0" err="1" smtClean="0"/>
              <a:t>window.location.hostname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Return the name of current page host.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3) </a:t>
            </a:r>
            <a:r>
              <a:rPr lang="en-US" dirty="0" err="1" smtClean="0">
                <a:sym typeface="Wingdings" pitchFamily="2" charset="2"/>
              </a:rPr>
              <a:t>window.location.pathname</a:t>
            </a:r>
            <a:r>
              <a:rPr lang="en-US" dirty="0" smtClean="0">
                <a:sym typeface="Wingdings" pitchFamily="2" charset="2"/>
              </a:rPr>
              <a:t> 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Return the pathname of the page.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4) </a:t>
            </a:r>
            <a:r>
              <a:rPr lang="en-US" dirty="0" err="1" smtClean="0">
                <a:sym typeface="Wingdings" pitchFamily="2" charset="2"/>
              </a:rPr>
              <a:t>window.location.protocol</a:t>
            </a:r>
            <a:r>
              <a:rPr lang="en-US" dirty="0" smtClean="0">
                <a:sym typeface="Wingdings" pitchFamily="2" charset="2"/>
              </a:rPr>
              <a:t> 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Return the web protocol of the page.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5) </a:t>
            </a:r>
            <a:r>
              <a:rPr lang="en-US" dirty="0" err="1" smtClean="0">
                <a:sym typeface="Wingdings" pitchFamily="2" charset="2"/>
              </a:rPr>
              <a:t>window.location.assign</a:t>
            </a:r>
            <a:r>
              <a:rPr lang="en-US" dirty="0" smtClean="0">
                <a:sym typeface="Wingdings" pitchFamily="2" charset="2"/>
              </a:rPr>
              <a:t>()</a:t>
            </a:r>
          </a:p>
          <a:p>
            <a:pPr marL="0" indent="0">
              <a:buNone/>
            </a:pPr>
            <a:r>
              <a:rPr lang="en-US" dirty="0" smtClean="0"/>
              <a:t>This Method </a:t>
            </a:r>
            <a:r>
              <a:rPr lang="en-US" dirty="0"/>
              <a:t>loads a new document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6) </a:t>
            </a:r>
            <a:r>
              <a:rPr lang="en-US" dirty="0" err="1" smtClean="0">
                <a:sym typeface="Wingdings" pitchFamily="2" charset="2"/>
              </a:rPr>
              <a:t>window.print</a:t>
            </a:r>
            <a:r>
              <a:rPr lang="en-US" dirty="0" smtClean="0">
                <a:sym typeface="Wingdings" pitchFamily="2" charset="2"/>
              </a:rPr>
              <a:t>()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Method print the content of the current window.</a:t>
            </a:r>
          </a:p>
        </p:txBody>
      </p:sp>
    </p:spTree>
    <p:extLst>
      <p:ext uri="{BB962C8B-B14F-4D97-AF65-F5344CB8AC3E}">
        <p14:creationId xmlns:p14="http://schemas.microsoft.com/office/powerpoint/2010/main" val="2213414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 </a:t>
            </a:r>
            <a:r>
              <a:rPr lang="en-US" dirty="0" smtClean="0"/>
              <a:t>Popup or Dialog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Alert Box </a:t>
            </a:r>
            <a:r>
              <a:rPr lang="en-US" dirty="0" smtClean="0">
                <a:sym typeface="Wingdings" pitchFamily="2" charset="2"/>
              </a:rPr>
              <a:t> When alert box pop up the use will have click ok to process.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Syntax  </a:t>
            </a:r>
            <a:r>
              <a:rPr lang="en-US" dirty="0"/>
              <a:t>alert</a:t>
            </a:r>
            <a:r>
              <a:rPr lang="en-US" dirty="0" smtClean="0"/>
              <a:t>(“Hello World").</a:t>
            </a:r>
          </a:p>
          <a:p>
            <a:pPr marL="457200" indent="-457200">
              <a:buAutoNum type="arabicParenR"/>
            </a:pPr>
            <a:r>
              <a:rPr lang="en-US" dirty="0" smtClean="0">
                <a:sym typeface="Wingdings" pitchFamily="2" charset="2"/>
              </a:rPr>
              <a:t>Confirm Box  When confirm box pop up open use will have to click either okay or cancel to process </a:t>
            </a:r>
            <a:r>
              <a:rPr lang="en-US" dirty="0">
                <a:sym typeface="Wingdings" pitchFamily="2" charset="2"/>
              </a:rPr>
              <a:t/>
            </a:r>
            <a:br>
              <a:rPr lang="en-US" dirty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Syntax  </a:t>
            </a:r>
            <a:r>
              <a:rPr lang="en-US" dirty="0"/>
              <a:t>confirm</a:t>
            </a:r>
            <a:r>
              <a:rPr lang="en-US" dirty="0" smtClean="0"/>
              <a:t>(“Hello World").</a:t>
            </a:r>
            <a:endParaRPr lang="en-US" dirty="0">
              <a:sym typeface="Wingdings" pitchFamily="2" charset="2"/>
            </a:endParaRPr>
          </a:p>
          <a:p>
            <a:pPr marL="457200" indent="-457200">
              <a:buAutoNum type="arabicParenR"/>
            </a:pPr>
            <a:r>
              <a:rPr lang="en-US" dirty="0" smtClean="0">
                <a:sym typeface="Wingdings" pitchFamily="2" charset="2"/>
              </a:rPr>
              <a:t>Prompt Box </a:t>
            </a:r>
            <a:r>
              <a:rPr lang="en-US" dirty="0"/>
              <a:t>It displays prompt dialog box for input. It has message and </a:t>
            </a:r>
            <a:r>
              <a:rPr lang="en-US" dirty="0" smtClean="0"/>
              <a:t>text field.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Syntax </a:t>
            </a:r>
            <a:r>
              <a:rPr lang="en-US" dirty="0" smtClean="0">
                <a:sym typeface="Wingdings" pitchFamily="2" charset="2"/>
              </a:rPr>
              <a:t> prompt(“Hello World”).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46498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Popup or Dialog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Example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myFunction</a:t>
            </a:r>
            <a:r>
              <a:rPr lang="en-US" dirty="0"/>
              <a:t>()"&gt;Try it&lt;/button&gt;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 id="demo"&gt;&lt;/p&gt;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a = prompt("Enter Your Age", "");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if (a&gt;18)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     "Your Age is" + a + "You are eligible for voting";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else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     "Not Eligible for Voting";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54319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 smtClean="0"/>
              <a:t>Inner HTML</a:t>
            </a:r>
          </a:p>
          <a:p>
            <a:pPr marL="0" indent="0">
              <a:buNone/>
            </a:pPr>
            <a:r>
              <a:rPr lang="en-US" dirty="0" smtClean="0"/>
              <a:t>Syntax 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US" dirty="0" err="1">
                <a:sym typeface="Wingdings" pitchFamily="2" charset="2"/>
              </a:rPr>
              <a:t>document.getElementById</a:t>
            </a:r>
            <a:r>
              <a:rPr lang="en-US" dirty="0">
                <a:sym typeface="Wingdings" pitchFamily="2" charset="2"/>
              </a:rPr>
              <a:t>("x").</a:t>
            </a:r>
            <a:r>
              <a:rPr lang="en-US" dirty="0" err="1">
                <a:sym typeface="Wingdings" pitchFamily="2" charset="2"/>
              </a:rPr>
              <a:t>innerHTML</a:t>
            </a:r>
            <a:r>
              <a:rPr lang="en-US" dirty="0">
                <a:sym typeface="Wingdings" pitchFamily="2" charset="2"/>
              </a:rPr>
              <a:t>="</a:t>
            </a:r>
            <a:r>
              <a:rPr lang="en-US" dirty="0" err="1">
                <a:sym typeface="Wingdings" pitchFamily="2" charset="2"/>
              </a:rPr>
              <a:t>msg</a:t>
            </a:r>
            <a:r>
              <a:rPr lang="en-US" dirty="0">
                <a:sym typeface="Wingdings" pitchFamily="2" charset="2"/>
              </a:rPr>
              <a:t>"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Example 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</a:t>
            </a:r>
            <a:r>
              <a:rPr lang="en-US" dirty="0">
                <a:sym typeface="Wingdings" pitchFamily="2" charset="2"/>
              </a:rPr>
              <a:t>html&gt;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&lt;head&gt;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&lt;/head&gt;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&lt;p id="x</a:t>
            </a:r>
            <a:r>
              <a:rPr lang="en-US" dirty="0" smtClean="0">
                <a:sym typeface="Wingdings" pitchFamily="2" charset="2"/>
              </a:rPr>
              <a:t>"&gt;Hello World&lt;/</a:t>
            </a:r>
            <a:r>
              <a:rPr lang="en-US" dirty="0">
                <a:sym typeface="Wingdings" pitchFamily="2" charset="2"/>
              </a:rPr>
              <a:t>p&gt;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&lt;script&gt;</a:t>
            </a:r>
          </a:p>
          <a:p>
            <a:pPr marL="0" indent="0">
              <a:buNone/>
            </a:pPr>
            <a:r>
              <a:rPr lang="en-US" dirty="0" err="1">
                <a:sym typeface="Wingdings" pitchFamily="2" charset="2"/>
              </a:rPr>
              <a:t>document.getElementById</a:t>
            </a:r>
            <a:r>
              <a:rPr lang="en-US" dirty="0">
                <a:sym typeface="Wingdings" pitchFamily="2" charset="2"/>
              </a:rPr>
              <a:t>("x").</a:t>
            </a:r>
            <a:r>
              <a:rPr lang="en-US" dirty="0" err="1">
                <a:sym typeface="Wingdings" pitchFamily="2" charset="2"/>
              </a:rPr>
              <a:t>innerHTML</a:t>
            </a:r>
            <a:r>
              <a:rPr lang="en-US" dirty="0">
                <a:sym typeface="Wingdings" pitchFamily="2" charset="2"/>
              </a:rPr>
              <a:t>="</a:t>
            </a:r>
            <a:r>
              <a:rPr lang="en-US" dirty="0" err="1">
                <a:sym typeface="Wingdings" pitchFamily="2" charset="2"/>
              </a:rPr>
              <a:t>msg</a:t>
            </a:r>
            <a:r>
              <a:rPr lang="en-US" dirty="0">
                <a:sym typeface="Wingdings" pitchFamily="2" charset="2"/>
              </a:rPr>
              <a:t>"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&lt;/script&gt;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626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Store Information In web pages</a:t>
            </a:r>
          </a:p>
          <a:p>
            <a:pPr marL="0" indent="0">
              <a:buNone/>
            </a:pPr>
            <a:r>
              <a:rPr lang="en-US" dirty="0" smtClean="0"/>
              <a:t>Syntax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document.cookie</a:t>
            </a:r>
            <a:r>
              <a:rPr lang="en-US" dirty="0" smtClean="0">
                <a:sym typeface="Wingdings" pitchFamily="2" charset="2"/>
              </a:rPr>
              <a:t>=“</a:t>
            </a:r>
            <a:r>
              <a:rPr lang="en-US" dirty="0" smtClean="0"/>
              <a:t>key1=value1</a:t>
            </a:r>
            <a:r>
              <a:rPr lang="en-US" dirty="0" smtClean="0">
                <a:sym typeface="Wingdings" pitchFamily="2" charset="2"/>
              </a:rPr>
              <a:t>; key2=value2; expires=date; path=/”;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Note  By Default Cookie is deleted when browser is close.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Ex</a:t>
            </a:r>
          </a:p>
          <a:p>
            <a:pPr marL="0" indent="0">
              <a:buNone/>
            </a:pPr>
            <a:r>
              <a:rPr lang="en-US" dirty="0" err="1"/>
              <a:t>document.cookie</a:t>
            </a:r>
            <a:r>
              <a:rPr lang="en-US" dirty="0"/>
              <a:t>="username=John Doe; expires=Thu, 18 Dec 2013 12:00:00 UTC; path</a:t>
            </a:r>
            <a:r>
              <a:rPr lang="en-US" dirty="0" smtClean="0"/>
              <a:t>=/";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Note To delete cookies just set expire parameter pass date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301155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&lt;script&gt;</a:t>
            </a:r>
          </a:p>
          <a:p>
            <a:pPr marL="0" indent="0">
              <a:buNone/>
            </a:pPr>
            <a:r>
              <a:rPr lang="en-US" dirty="0" err="1"/>
              <a:t>document.cookie</a:t>
            </a:r>
            <a:r>
              <a:rPr lang="en-US" dirty="0"/>
              <a:t>="username=John Smith; expires=Thu, 18 Dec 2013 12:00:00 UTC; path</a:t>
            </a:r>
            <a:r>
              <a:rPr lang="en-US" dirty="0" smtClean="0"/>
              <a:t>=/";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169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Regular Expression is an object that describes a pattern of characters.</a:t>
            </a:r>
          </a:p>
          <a:p>
            <a:pPr marL="0" indent="0">
              <a:buNone/>
            </a:pPr>
            <a:r>
              <a:rPr lang="en-US" sz="2800" dirty="0" smtClean="0"/>
              <a:t>Syntax:</a:t>
            </a:r>
          </a:p>
          <a:p>
            <a:pPr marL="0" indent="0">
              <a:buNone/>
            </a:pPr>
            <a:r>
              <a:rPr lang="en-US" i="1" dirty="0" smtClean="0"/>
              <a:t>/pattern/modifiers;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Modifiers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738874"/>
              </p:ext>
            </p:extLst>
          </p:nvPr>
        </p:nvGraphicFramePr>
        <p:xfrm>
          <a:off x="533400" y="4343400"/>
          <a:ext cx="8382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685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 case – insensitive Matching.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 Multiline Matching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Performs a global match</a:t>
                      </a:r>
                      <a:r>
                        <a:rPr lang="en-US" baseline="0" dirty="0" smtClean="0"/>
                        <a:t> that is, find all matches rather than stopping after the first match.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1075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81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Pattern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580906"/>
              </p:ext>
            </p:extLst>
          </p:nvPr>
        </p:nvGraphicFramePr>
        <p:xfrm>
          <a:off x="533400" y="1752600"/>
          <a:ext cx="838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685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</a:t>
                      </a:r>
                      <a:r>
                        <a:rPr lang="en-US" baseline="0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[…]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r>
                        <a:rPr lang="en-US" baseline="0" dirty="0" smtClean="0"/>
                        <a:t> one character match between the brackets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[^…]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one</a:t>
                      </a:r>
                      <a:r>
                        <a:rPr lang="en-US" baseline="0" dirty="0" smtClean="0"/>
                        <a:t> character not match between the brackets.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[0-9]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r>
                        <a:rPr lang="en-US" baseline="0" dirty="0" smtClean="0"/>
                        <a:t> any digit between the brackets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[^0-9]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Match any digit between the brackets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any of</a:t>
                      </a:r>
                      <a:r>
                        <a:rPr lang="en-US" baseline="0" dirty="0" smtClean="0"/>
                        <a:t> the alternatives specified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58590"/>
            <a:ext cx="8229601" cy="461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Qunatifiers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627159"/>
              </p:ext>
            </p:extLst>
          </p:nvPr>
        </p:nvGraphicFramePr>
        <p:xfrm>
          <a:off x="609600" y="4495800"/>
          <a:ext cx="838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685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Qunatifiers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r>
                        <a:rPr lang="en-US" baseline="0" dirty="0" smtClean="0"/>
                        <a:t> any string that contains at least one or more times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r>
                        <a:rPr lang="en-US" baseline="0" dirty="0" smtClean="0"/>
                        <a:t> any string that contains zero or more times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any string that contains zero or one more occurrences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any String with character</a:t>
                      </a:r>
                      <a:r>
                        <a:rPr lang="en-US" baseline="0" dirty="0" smtClean="0"/>
                        <a:t> at the end of it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r>
                        <a:rPr lang="en-US" baseline="0" dirty="0" smtClean="0"/>
                        <a:t> any String </a:t>
                      </a:r>
                      <a:r>
                        <a:rPr lang="en-US" baseline="0" smtClean="0"/>
                        <a:t>with character </a:t>
                      </a:r>
                      <a:r>
                        <a:rPr lang="en-US" baseline="0" dirty="0" smtClean="0"/>
                        <a:t>at the beginning of it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26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document.write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Syntax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&lt;script&gt;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document.write</a:t>
            </a:r>
            <a:r>
              <a:rPr lang="en-US" dirty="0" smtClean="0">
                <a:sym typeface="Wingdings" pitchFamily="2" charset="2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&lt;/script&gt;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Example 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&lt;script&gt;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document.write</a:t>
            </a:r>
            <a:r>
              <a:rPr lang="en-US" dirty="0" smtClean="0">
                <a:sym typeface="Wingdings" pitchFamily="2" charset="2"/>
              </a:rPr>
              <a:t>(5 + 6)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&lt;/script&gt;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34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Console.log</a:t>
            </a:r>
          </a:p>
          <a:p>
            <a:pPr marL="0" indent="0">
              <a:buNone/>
            </a:pPr>
            <a:r>
              <a:rPr lang="en-US" dirty="0" err="1" smtClean="0"/>
              <a:t>Synatx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&lt;script&gt;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console.log()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&lt;/script&gt;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Example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&lt;script&gt;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c</a:t>
            </a:r>
            <a:r>
              <a:rPr lang="en-US" dirty="0" smtClean="0">
                <a:sym typeface="Wingdings" pitchFamily="2" charset="2"/>
              </a:rPr>
              <a:t>onsole.log(5 + 6)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&lt;/script&gt;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41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 HTML </a:t>
            </a:r>
            <a:r>
              <a:rPr lang="en-US" dirty="0" err="1" smtClean="0"/>
              <a:t>javascript</a:t>
            </a:r>
            <a:r>
              <a:rPr lang="en-US" dirty="0" smtClean="0"/>
              <a:t> statement are instruction to be execute by the web browser.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 </a:t>
            </a:r>
            <a:r>
              <a:rPr lang="en-US" dirty="0" smtClean="0">
                <a:sym typeface="Wingdings" pitchFamily="2" charset="2"/>
              </a:rPr>
              <a:t> Ending Statement With ; is not required but </a:t>
            </a:r>
            <a:r>
              <a:rPr lang="en-US" dirty="0" err="1" smtClean="0">
                <a:sym typeface="Wingdings" pitchFamily="2" charset="2"/>
              </a:rPr>
              <a:t>highely</a:t>
            </a:r>
            <a:r>
              <a:rPr lang="en-US" dirty="0" smtClean="0">
                <a:sym typeface="Wingdings" pitchFamily="2" charset="2"/>
              </a:rPr>
              <a:t> recommend.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Example 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&lt;script  type=“text/</a:t>
            </a:r>
            <a:r>
              <a:rPr lang="en-US" dirty="0" err="1" smtClean="0">
                <a:sym typeface="Wingdings" pitchFamily="2" charset="2"/>
              </a:rPr>
              <a:t>javascript</a:t>
            </a:r>
            <a:r>
              <a:rPr lang="en-US" dirty="0" smtClean="0">
                <a:sym typeface="Wingdings" pitchFamily="2" charset="2"/>
              </a:rPr>
              <a:t>”  language=“</a:t>
            </a:r>
            <a:r>
              <a:rPr lang="en-US" dirty="0" err="1" smtClean="0">
                <a:sym typeface="Wingdings" pitchFamily="2" charset="2"/>
              </a:rPr>
              <a:t>javascript</a:t>
            </a:r>
            <a:r>
              <a:rPr lang="en-US" dirty="0" smtClean="0">
                <a:sym typeface="Wingdings" pitchFamily="2" charset="2"/>
              </a:rPr>
              <a:t>”&gt;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a = 8;  It is compulsory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b = 7;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C = a + b;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alert(c)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3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 smtClean="0"/>
              <a:t>Javascript</a:t>
            </a:r>
            <a:r>
              <a:rPr lang="en-US" sz="2000" b="1" dirty="0" smtClean="0"/>
              <a:t> Variables Have Many </a:t>
            </a:r>
            <a:r>
              <a:rPr lang="en-US" sz="2000" b="1" dirty="0" err="1" smtClean="0"/>
              <a:t>Datatypes</a:t>
            </a:r>
            <a:r>
              <a:rPr lang="en-US" sz="2000" b="1" dirty="0" smtClean="0"/>
              <a:t> : numbers, strings, arrays, objects etc.</a:t>
            </a:r>
          </a:p>
          <a:p>
            <a:r>
              <a:rPr lang="en-US" sz="2000" b="1" dirty="0" smtClean="0"/>
              <a:t>Strings</a:t>
            </a:r>
            <a:r>
              <a:rPr lang="en-US" sz="2000" dirty="0" smtClean="0"/>
              <a:t> are written inside the single and double quotes.</a:t>
            </a:r>
          </a:p>
          <a:p>
            <a:r>
              <a:rPr lang="en-US" sz="2000" b="1" dirty="0" smtClean="0"/>
              <a:t>Numbers</a:t>
            </a:r>
            <a:r>
              <a:rPr lang="en-US" sz="2000" dirty="0" smtClean="0"/>
              <a:t> without written are single and double quotes(“”).</a:t>
            </a:r>
          </a:p>
          <a:p>
            <a:r>
              <a:rPr lang="en-US" sz="2000" dirty="0" smtClean="0"/>
              <a:t>JavaScript </a:t>
            </a:r>
            <a:r>
              <a:rPr lang="en-US" sz="2000" b="1" dirty="0"/>
              <a:t>Boolean</a:t>
            </a:r>
            <a:r>
              <a:rPr lang="en-US" sz="2000" dirty="0"/>
              <a:t> represents one of two values: true or false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Note</a:t>
            </a:r>
            <a:r>
              <a:rPr lang="en-US" sz="2000" b="1" dirty="0" smtClean="0">
                <a:sym typeface="Wingdings" pitchFamily="2" charset="2"/>
              </a:rPr>
              <a:t>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b="1" dirty="0"/>
              <a:t>If the second operand </a:t>
            </a:r>
            <a:r>
              <a:rPr lang="en-US" sz="2000" b="1" dirty="0" smtClean="0"/>
              <a:t> is </a:t>
            </a:r>
            <a:r>
              <a:rPr lang="en-US" sz="2000" b="1" dirty="0"/>
              <a:t>a string, JavaScript will also treat the first operand as a </a:t>
            </a:r>
            <a:r>
              <a:rPr lang="en-US" sz="2000" b="1" dirty="0" smtClean="0"/>
              <a:t>string, if </a:t>
            </a:r>
            <a:r>
              <a:rPr lang="en-US" sz="2000" b="1" dirty="0"/>
              <a:t>the first operand is a string, all operands are </a:t>
            </a:r>
            <a:r>
              <a:rPr lang="en-US" sz="2000" dirty="0"/>
              <a:t>treated</a:t>
            </a:r>
            <a:r>
              <a:rPr lang="en-US" sz="2000" b="1" dirty="0"/>
              <a:t> as strings.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1054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+ b ( a(1</a:t>
            </a:r>
            <a:r>
              <a:rPr lang="en-US" b="1" baseline="30000" dirty="0" smtClean="0"/>
              <a:t>st</a:t>
            </a:r>
            <a:r>
              <a:rPr lang="en-US" b="1" dirty="0" smtClean="0"/>
              <a:t> Operand) + (Operator) b(2</a:t>
            </a:r>
            <a:r>
              <a:rPr lang="en-US" b="1" baseline="30000" dirty="0" smtClean="0"/>
              <a:t>nd</a:t>
            </a:r>
            <a:r>
              <a:rPr lang="en-US" b="1" dirty="0" smtClean="0"/>
              <a:t> Operand)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1373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17745</TotalTime>
  <Words>2664</Words>
  <Application>Microsoft Office PowerPoint</Application>
  <PresentationFormat>On-screen Show (4:3)</PresentationFormat>
  <Paragraphs>651</Paragraphs>
  <Slides>53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Clarity</vt:lpstr>
      <vt:lpstr>JAVASCRIPT</vt:lpstr>
      <vt:lpstr>Intro of Javascript</vt:lpstr>
      <vt:lpstr>Syntax of Javascript</vt:lpstr>
      <vt:lpstr>Javascript Output</vt:lpstr>
      <vt:lpstr>Javascript Output</vt:lpstr>
      <vt:lpstr>Javascript Output </vt:lpstr>
      <vt:lpstr>Javascript Output</vt:lpstr>
      <vt:lpstr>Javascript Statement</vt:lpstr>
      <vt:lpstr>Javascript Datatype </vt:lpstr>
      <vt:lpstr>Javascript Variable</vt:lpstr>
      <vt:lpstr>Javascript Operators</vt:lpstr>
      <vt:lpstr>Assignment Operators</vt:lpstr>
      <vt:lpstr>Comparison Operators</vt:lpstr>
      <vt:lpstr>Logical or Relation Operators</vt:lpstr>
      <vt:lpstr>PowerPoint Presentation</vt:lpstr>
      <vt:lpstr>Control Statement</vt:lpstr>
      <vt:lpstr>If Statement</vt:lpstr>
      <vt:lpstr>Else Statement</vt:lpstr>
      <vt:lpstr>Else if Statement</vt:lpstr>
      <vt:lpstr>Switch Case</vt:lpstr>
      <vt:lpstr>For Loop</vt:lpstr>
      <vt:lpstr>While loop</vt:lpstr>
      <vt:lpstr>Do –while loop</vt:lpstr>
      <vt:lpstr>For / In Loop</vt:lpstr>
      <vt:lpstr>Javascript Arrays</vt:lpstr>
      <vt:lpstr>Javascript Functions</vt:lpstr>
      <vt:lpstr>Javascript Functions</vt:lpstr>
      <vt:lpstr>Javascript Functions</vt:lpstr>
      <vt:lpstr>Javascript Functions</vt:lpstr>
      <vt:lpstr>Javascript Functions</vt:lpstr>
      <vt:lpstr>Javascript Functions</vt:lpstr>
      <vt:lpstr>JavaScript HTML DOM</vt:lpstr>
      <vt:lpstr>Javascript HTML DOM (Example)</vt:lpstr>
      <vt:lpstr>Javascript Events or DOM Events</vt:lpstr>
      <vt:lpstr>Javascript Events or DOM Events</vt:lpstr>
      <vt:lpstr>Javascript Events or DOM Events</vt:lpstr>
      <vt:lpstr>Javascript Events or DOM Events</vt:lpstr>
      <vt:lpstr>Javascript Events or DOM Events</vt:lpstr>
      <vt:lpstr>Javascript Events or DOM Events</vt:lpstr>
      <vt:lpstr>Javascript Events or DOM Events</vt:lpstr>
      <vt:lpstr>Javascript Events or DOM Events</vt:lpstr>
      <vt:lpstr>Javascript Events or DOM Events</vt:lpstr>
      <vt:lpstr>Javascript Numbers</vt:lpstr>
      <vt:lpstr>Javascript Math</vt:lpstr>
      <vt:lpstr>Javascript Math</vt:lpstr>
      <vt:lpstr>Javascript BOM</vt:lpstr>
      <vt:lpstr>Javascript BOM</vt:lpstr>
      <vt:lpstr>JavaScript Popup or Dialog Boxes</vt:lpstr>
      <vt:lpstr>JavaScript Popup or Dialog Boxes</vt:lpstr>
      <vt:lpstr>Javascript Cookies</vt:lpstr>
      <vt:lpstr>Javascript Cookies</vt:lpstr>
      <vt:lpstr>Javascript Regular Expressions</vt:lpstr>
      <vt:lpstr>Javascript Regular Expressions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Piyush</cp:lastModifiedBy>
  <cp:revision>726</cp:revision>
  <dcterms:created xsi:type="dcterms:W3CDTF">2015-08-12T07:13:33Z</dcterms:created>
  <dcterms:modified xsi:type="dcterms:W3CDTF">2017-06-28T06:17:20Z</dcterms:modified>
</cp:coreProperties>
</file>