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732" r:id="rId1"/>
  </p:sldMasterIdLst>
  <p:notesMasterIdLst>
    <p:notesMasterId r:id="rId18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-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28-07-2020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FD064-B7D0-4B0D-B8E3-0891457B2120}" type="datetime1">
              <a:rPr lang="en-US" smtClean="0"/>
              <a:t>7/28/2020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K Sathyarajasekaran VIT Chennai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96407-2E2D-4E07-93BB-368B931150F7}" type="datetime1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CDD7-82C7-4010-828F-6A8E1EA36281}" type="datetime1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40403-9AEC-4B59-9A91-F4C169AD6081}" type="datetime1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K Sathyarajasekaran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C755-CD3C-41CB-919B-26675354CD12}" type="datetime1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8B620-5C55-4187-8458-C192BD673EDC}" type="datetime1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BE288-FDFC-495B-8990-BB453631E72D}" type="datetime1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86F86-8C4F-4F9C-A84F-0147A75F5BA9}" type="datetime1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5B7A9-D54E-454E-995C-5D0C10456424}" type="datetime1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A33F-EC3B-46B4-A321-9A6CBB658D5E}" type="datetime1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88804-B90F-4C01-B4CA-C249C475EBB8}" type="datetime1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5E439BDB-0AC6-4765-8D8A-B4CC8CC86CF5}" type="datetime1">
              <a:rPr lang="en-US" smtClean="0"/>
              <a:t>7/28/2020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K Sathyarajasekaran VIT Chennai</a:t>
            </a:r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514350"/>
            <a:ext cx="4724400" cy="1946269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Requirements Engineering and Management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38600" y="2647950"/>
            <a:ext cx="4724400" cy="1905000"/>
          </a:xfrm>
        </p:spPr>
        <p:txBody>
          <a:bodyPr>
            <a:normAutofit/>
          </a:bodyPr>
          <a:lstStyle/>
          <a:p>
            <a:r>
              <a:rPr lang="en-IN" dirty="0" smtClean="0"/>
              <a:t>Module 2 </a:t>
            </a:r>
            <a:r>
              <a:rPr lang="en-US" dirty="0"/>
              <a:t>Business Modeling and Systems Engineering</a:t>
            </a:r>
            <a:endParaRPr lang="en-IN" dirty="0" smtClean="0"/>
          </a:p>
          <a:p>
            <a:r>
              <a:rPr lang="en-IN" dirty="0" smtClean="0">
                <a:solidFill>
                  <a:schemeClr val="tx2"/>
                </a:solidFill>
              </a:rPr>
              <a:t>K Sathyarajasekaran, </a:t>
            </a:r>
          </a:p>
          <a:p>
            <a:r>
              <a:rPr lang="en-IN" dirty="0" smtClean="0">
                <a:solidFill>
                  <a:schemeClr val="tx2"/>
                </a:solidFill>
              </a:rPr>
              <a:t>VIT Chennai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050" y="209550"/>
            <a:ext cx="8686800" cy="86557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Pragmatic Principles of Systems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047751"/>
            <a:ext cx="4724400" cy="3684270"/>
          </a:xfrm>
        </p:spPr>
        <p:txBody>
          <a:bodyPr>
            <a:normAutofit fontScale="92500" lnSpcReduction="2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Know the problem, know the customer, and know the consumer.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Use effectiveness criteria based on needs to make the system decisions.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Establish and manage requirements.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Identify and assess alternatives so as to converge on a solution.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Verify and validate requirements and solution performance.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Maintain the integrity of the system.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Use an articulated and documented process.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Manage against a plan.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4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236" y="209550"/>
            <a:ext cx="8686800" cy="865573"/>
          </a:xfrm>
        </p:spPr>
        <p:txBody>
          <a:bodyPr>
            <a:noAutofit/>
          </a:bodyPr>
          <a:lstStyle/>
          <a:p>
            <a:r>
              <a:rPr lang="en-US" sz="3200" b="1" dirty="0"/>
              <a:t>The Composition and Decomposition of Complex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047751"/>
            <a:ext cx="4724400" cy="368427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Distribution and partitioning of functionality are optimized to achieve the overall functionality of the system with minimal costs and maximum flexibility.</a:t>
            </a:r>
          </a:p>
          <a:p>
            <a:r>
              <a:rPr lang="en-US" dirty="0"/>
              <a:t>Each subsystem can be defined, designed, and built by a small, or at least modest-sized, team.</a:t>
            </a:r>
          </a:p>
          <a:p>
            <a:r>
              <a:rPr lang="en-US" dirty="0"/>
              <a:t>Each subsystem can be manufactured within the physical constraints and technologies of the available manufacturing processes.</a:t>
            </a:r>
          </a:p>
          <a:p>
            <a:r>
              <a:rPr lang="en-US" dirty="0"/>
              <a:t>Each subsystem can be reliably tested as a subsystem, subject to the availability of suitable fixtures and harnesses that simulate the interfaces to the other system.</a:t>
            </a:r>
          </a:p>
          <a:p>
            <a:r>
              <a:rPr lang="en-US" dirty="0"/>
              <a:t>Appropriate deference is given to the physical domain—the size, weight, location, and distribution of the subsystems—that has been optimized in the overall system context.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9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236" y="209550"/>
            <a:ext cx="8686800" cy="865573"/>
          </a:xfrm>
        </p:spPr>
        <p:txBody>
          <a:bodyPr>
            <a:normAutofit/>
          </a:bodyPr>
          <a:lstStyle/>
          <a:p>
            <a:r>
              <a:rPr lang="en-US" sz="3200" b="1" dirty="0"/>
              <a:t>Requirements Allocation in Systems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047751"/>
            <a:ext cx="4648200" cy="990599"/>
          </a:xfrm>
        </p:spPr>
        <p:txBody>
          <a:bodyPr>
            <a:normAutofit/>
          </a:bodyPr>
          <a:lstStyle/>
          <a:p>
            <a:r>
              <a:rPr lang="en-US" dirty="0"/>
              <a:t>Requirements </a:t>
            </a:r>
            <a:r>
              <a:rPr lang="en-US" dirty="0" smtClean="0"/>
              <a:t>flow down </a:t>
            </a:r>
            <a:r>
              <a:rPr lang="en-US" dirty="0"/>
              <a:t>allocates system functionality to subsystems.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90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236" y="209550"/>
            <a:ext cx="8686800" cy="865573"/>
          </a:xfrm>
        </p:spPr>
        <p:txBody>
          <a:bodyPr>
            <a:normAutofit/>
          </a:bodyPr>
          <a:lstStyle/>
          <a:p>
            <a:r>
              <a:rPr lang="en-US" b="1" dirty="0"/>
              <a:t>On Derived Requirements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14800" y="1047750"/>
            <a:ext cx="4343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Subsystem requirements are those that must be imposed on the subsystems themselves but do not necessarily provide a direct benefit to the end user</a:t>
            </a:r>
            <a:r>
              <a:rPr lang="en-US" dirty="0" smtClean="0"/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Interface requirements may arise when the subsystems need to communicate with one another to accomplish an overall result. They will need to share data, power, or a useful computing algorithm.</a:t>
            </a:r>
          </a:p>
        </p:txBody>
      </p:sp>
    </p:spTree>
    <p:extLst>
      <p:ext uri="{BB962C8B-B14F-4D97-AF65-F5344CB8AC3E}">
        <p14:creationId xmlns:p14="http://schemas.microsoft.com/office/powerpoint/2010/main" val="192857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236" y="209550"/>
            <a:ext cx="8686800" cy="865573"/>
          </a:xfrm>
        </p:spPr>
        <p:txBody>
          <a:bodyPr>
            <a:normAutofit/>
          </a:bodyPr>
          <a:lstStyle/>
          <a:p>
            <a:r>
              <a:rPr lang="en-US" sz="3200" dirty="0"/>
              <a:t>change affected the requirements management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0" y="1047751"/>
            <a:ext cx="5105400" cy="3809999"/>
          </a:xfrm>
        </p:spPr>
        <p:txBody>
          <a:bodyPr>
            <a:normAutofit fontScale="25000" lnSpcReduction="20000"/>
          </a:bodyPr>
          <a:lstStyle/>
          <a:p>
            <a:pPr marL="45720" indent="0">
              <a:buNone/>
            </a:pPr>
            <a:r>
              <a:rPr lang="en-US" sz="9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Challenge </a:t>
            </a:r>
            <a:r>
              <a:rPr lang="en-US" sz="96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 two </a:t>
            </a:r>
            <a:r>
              <a:rPr lang="en-US" sz="96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ways</a:t>
            </a:r>
            <a:endParaRPr lang="en-US" sz="9600" dirty="0"/>
          </a:p>
          <a:p>
            <a:r>
              <a:rPr lang="en-US" sz="9600" dirty="0"/>
              <a:t>Each of these dimensions creates new requirements that the hardware system must fulfill in order for a successful solution to be built.</a:t>
            </a:r>
          </a:p>
          <a:p>
            <a:r>
              <a:rPr lang="en-US" sz="9600" dirty="0"/>
              <a:t>The bulk of the requirements problem moved to the software application.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41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33350"/>
            <a:ext cx="8229600" cy="865573"/>
          </a:xfrm>
        </p:spPr>
        <p:txBody>
          <a:bodyPr>
            <a:normAutofit/>
          </a:bodyPr>
          <a:lstStyle/>
          <a:p>
            <a:r>
              <a:rPr lang="en-US" b="1" dirty="0"/>
              <a:t>Addressing the Conundrum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951"/>
            <a:ext cx="8229600" cy="3608070"/>
          </a:xfrm>
        </p:spPr>
        <p:txBody>
          <a:bodyPr>
            <a:normAutofit fontScale="92500"/>
          </a:bodyPr>
          <a:lstStyle/>
          <a:p>
            <a:r>
              <a:rPr lang="en-US" dirty="0"/>
              <a:t>Develop, understand, and maintain the high-level requirements and use cases that span the subsystems and that describe the overall system functionality</a:t>
            </a:r>
            <a:r>
              <a:rPr lang="en-US" dirty="0" smtClean="0"/>
              <a:t>.</a:t>
            </a:r>
          </a:p>
          <a:p>
            <a:r>
              <a:rPr lang="en-US" dirty="0"/>
              <a:t>Do the best possible job of partitioning and isolating functionality within subsystems. </a:t>
            </a:r>
            <a:endParaRPr lang="en-US" dirty="0" smtClean="0"/>
          </a:p>
          <a:p>
            <a:r>
              <a:rPr lang="en-US" dirty="0"/>
              <a:t>If possible, develop software as a whole, not as several individual pieces, one for each physical subsystem</a:t>
            </a:r>
            <a:r>
              <a:rPr lang="en-US" dirty="0" smtClean="0"/>
              <a:t>.</a:t>
            </a:r>
          </a:p>
          <a:p>
            <a:r>
              <a:rPr lang="en-US" dirty="0"/>
              <a:t>When coding the interfaces, use common code on both sides of the interface</a:t>
            </a:r>
            <a:r>
              <a:rPr lang="en-US" dirty="0" smtClean="0"/>
              <a:t>.</a:t>
            </a:r>
          </a:p>
          <a:p>
            <a:r>
              <a:rPr lang="en-US" dirty="0"/>
              <a:t>Define interface specifications that can do more than would be necessary to simply meet the known conditions</a:t>
            </a:r>
            <a:r>
              <a:rPr lang="en-US" dirty="0" smtClean="0"/>
              <a:t>.</a:t>
            </a:r>
          </a:p>
          <a:p>
            <a:r>
              <a:rPr lang="en-US" dirty="0"/>
              <a:t>Finally, see whether you can find one of those graybeards to help you with your systems engineering.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50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09550"/>
            <a:ext cx="8382000" cy="865573"/>
          </a:xfrm>
        </p:spPr>
        <p:txBody>
          <a:bodyPr>
            <a:normAutofit/>
          </a:bodyPr>
          <a:lstStyle/>
          <a:p>
            <a:r>
              <a:rPr lang="en-US" b="1" dirty="0"/>
              <a:t>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123950"/>
            <a:ext cx="4648200" cy="3352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introduced the application of systems engineering as a problem analysis technique to help us understand the requirements to be imposed on the system we are about to build. </a:t>
            </a:r>
            <a:endParaRPr lang="en-US" dirty="0" smtClean="0"/>
          </a:p>
          <a:p>
            <a:r>
              <a:rPr lang="en-US" dirty="0" smtClean="0"/>
              <a:t>recognize </a:t>
            </a:r>
            <a:r>
              <a:rPr lang="en-US" dirty="0"/>
              <a:t>that the field of systems engineering is broader and deeper than the requirements management discipline that is the topic of this book. </a:t>
            </a:r>
            <a:endParaRPr lang="en-US" dirty="0" smtClean="0"/>
          </a:p>
          <a:p>
            <a:r>
              <a:rPr lang="en-US" dirty="0" smtClean="0"/>
              <a:t>goal </a:t>
            </a:r>
            <a:r>
              <a:rPr lang="en-US" dirty="0"/>
              <a:t>was to provide a simple overview of how this technique can be applied in the context of complex software </a:t>
            </a:r>
            <a:r>
              <a:rPr lang="en-US" dirty="0" smtClean="0"/>
              <a:t>systems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664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9550"/>
            <a:ext cx="7543800" cy="68580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Business Modeling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9600" y="1047750"/>
            <a:ext cx="4343400" cy="36842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Business modeling is a problem analysis technique especially suitable for the </a:t>
            </a:r>
            <a:r>
              <a:rPr lang="en-US" dirty="0" smtClean="0"/>
              <a:t>IT </a:t>
            </a:r>
            <a:r>
              <a:rPr lang="en-US" dirty="0"/>
              <a:t>environment.</a:t>
            </a:r>
          </a:p>
          <a:p>
            <a:r>
              <a:rPr lang="en-US" dirty="0"/>
              <a:t>The business model is used to help define systems and their applications.</a:t>
            </a:r>
          </a:p>
          <a:p>
            <a:r>
              <a:rPr lang="en-US" dirty="0"/>
              <a:t>A business use-case model, consisting of actors and use cases, is a model of the intended functions of the business.</a:t>
            </a:r>
          </a:p>
          <a:p>
            <a:r>
              <a:rPr lang="en-US" dirty="0"/>
              <a:t>A business object model describes the entities that deliver the functionality to realize the business use cases and how these entities interact.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470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3350"/>
            <a:ext cx="8686800" cy="914399"/>
          </a:xfrm>
        </p:spPr>
        <p:txBody>
          <a:bodyPr>
            <a:normAutofit/>
          </a:bodyPr>
          <a:lstStyle/>
          <a:p>
            <a:r>
              <a:rPr lang="en-US" sz="3200" b="1" dirty="0"/>
              <a:t>The Purpose of Business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971551"/>
            <a:ext cx="4114800" cy="3623072"/>
          </a:xfrm>
        </p:spPr>
        <p:txBody>
          <a:bodyPr>
            <a:normAutofit lnSpcReduction="10000"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dirty="0"/>
              <a:t>To understand the structure and dynamics of the existing organization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To ensure that customers, end users, and developers have a common understanding of the organization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To understand how to deploy new systems to facilitate productivity and which existing systems may be affected by that new system</a:t>
            </a:r>
          </a:p>
          <a:p>
            <a:pPr fontAlgn="base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171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3350"/>
            <a:ext cx="8686800" cy="914399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Using Software Engineering Techniques for Business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971551"/>
            <a:ext cx="4114800" cy="3623072"/>
          </a:xfrm>
        </p:spPr>
        <p:txBody>
          <a:bodyPr>
            <a:normAutofit/>
          </a:bodyPr>
          <a:lstStyle/>
          <a:p>
            <a:r>
              <a:rPr lang="en-US" dirty="0"/>
              <a:t>With the right choice of business modeling technique, some of the work products, such as use cases and object models, will be useful in the solution activity.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The Unified Modeling Language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Business Modeling Using UML Concepts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71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3350"/>
            <a:ext cx="8686800" cy="914399"/>
          </a:xfrm>
        </p:spPr>
        <p:txBody>
          <a:bodyPr>
            <a:normAutofit/>
          </a:bodyPr>
          <a:lstStyle/>
          <a:p>
            <a:r>
              <a:rPr lang="en-US" sz="2800" b="1" dirty="0"/>
              <a:t>From the Business Model to the Systems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971551"/>
            <a:ext cx="4114800" cy="3623072"/>
          </a:xfrm>
        </p:spPr>
        <p:txBody>
          <a:bodyPr>
            <a:normAutofit fontScale="92500"/>
          </a:bodyPr>
          <a:lstStyle/>
          <a:p>
            <a:r>
              <a:rPr lang="en-US" dirty="0"/>
              <a:t>Business workers will become actors on the system we are developing.</a:t>
            </a:r>
          </a:p>
          <a:p>
            <a:r>
              <a:rPr lang="en-US" dirty="0"/>
              <a:t>Behaviors described for business workers are things that can be automated, so they help us find system use cases and define needed functionality.</a:t>
            </a:r>
          </a:p>
          <a:p>
            <a:r>
              <a:rPr lang="en-US" dirty="0"/>
              <a:t>Business entities are things we may want the system to help us maintain, so they help us find entity classes in the analysis model of the system.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29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33350"/>
            <a:ext cx="8686800" cy="914399"/>
          </a:xfrm>
        </p:spPr>
        <p:txBody>
          <a:bodyPr>
            <a:normAutofit/>
          </a:bodyPr>
          <a:lstStyle/>
          <a:p>
            <a:r>
              <a:rPr lang="en-US" sz="2800" b="1" dirty="0"/>
              <a:t>When to Use Business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971551"/>
            <a:ext cx="4114800" cy="3623072"/>
          </a:xfrm>
        </p:spPr>
        <p:txBody>
          <a:bodyPr>
            <a:normAutofit/>
          </a:bodyPr>
          <a:lstStyle/>
          <a:p>
            <a:r>
              <a:rPr lang="en-US" dirty="0"/>
              <a:t>Business modeling is not something we recommend for every software engineering effort. </a:t>
            </a:r>
            <a:endParaRPr lang="en-US" dirty="0" smtClean="0"/>
          </a:p>
          <a:p>
            <a:r>
              <a:rPr lang="en-US" dirty="0" smtClean="0"/>
              <a:t>Business </a:t>
            </a:r>
            <a:r>
              <a:rPr lang="en-US" dirty="0"/>
              <a:t>models add the most value when the application environment is complex and </a:t>
            </a:r>
            <a:r>
              <a:rPr lang="en-US" dirty="0" smtClean="0"/>
              <a:t>multidimensional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many people are directly involved in using the system.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8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3350"/>
            <a:ext cx="7315200" cy="865573"/>
          </a:xfrm>
        </p:spPr>
        <p:txBody>
          <a:bodyPr/>
          <a:lstStyle/>
          <a:p>
            <a:r>
              <a:rPr lang="en-US" dirty="0" smtClean="0"/>
              <a:t>Summary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3800" y="895351"/>
            <a:ext cx="4495800" cy="38366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Why you might need to model the business</a:t>
            </a:r>
          </a:p>
          <a:p>
            <a:r>
              <a:rPr lang="en-US" dirty="0"/>
              <a:t>How, using the UML, we transpose techniques developed for software engineering and use them for business modeling</a:t>
            </a:r>
          </a:p>
          <a:p>
            <a:r>
              <a:rPr lang="en-US" dirty="0"/>
              <a:t>What the two primary artifacts of business modeling are: the business use-case model and the business object model</a:t>
            </a:r>
          </a:p>
          <a:p>
            <a:r>
              <a:rPr lang="en-US" dirty="0"/>
              <a:t>How you can define software applications and derive software requirements from models of the business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sz="36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53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09550"/>
            <a:ext cx="8686800" cy="865573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Systems </a:t>
            </a:r>
            <a:r>
              <a:rPr lang="en-US" sz="3200" b="1" dirty="0"/>
              <a:t>Engineering of Software-Intensive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047751"/>
            <a:ext cx="4724400" cy="36842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Systems engineering is a problem analysis technique especially suitable for embedded-systems development.</a:t>
            </a:r>
          </a:p>
          <a:p>
            <a:r>
              <a:rPr lang="en-US" dirty="0"/>
              <a:t>Systems engineering helps us understand the requirements imposed on software applications that run within the solution system.</a:t>
            </a:r>
          </a:p>
          <a:p>
            <a:r>
              <a:rPr lang="en-US" dirty="0"/>
              <a:t>Requirements </a:t>
            </a:r>
            <a:r>
              <a:rPr lang="en-US" dirty="0" smtClean="0"/>
              <a:t>flow down </a:t>
            </a:r>
            <a:r>
              <a:rPr lang="en-US" dirty="0"/>
              <a:t>is primarily a matter of ensuring that all system requirements are filled by a subsystem or a set of subsystems collaborating.</a:t>
            </a:r>
          </a:p>
          <a:p>
            <a:r>
              <a:rPr lang="en-US" dirty="0"/>
              <a:t>Today, the system design must often be optimized for software costs rather than for hardware costs.</a:t>
            </a:r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5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209550"/>
            <a:ext cx="8686800" cy="865573"/>
          </a:xfrm>
        </p:spPr>
        <p:txBody>
          <a:bodyPr>
            <a:normAutofit/>
          </a:bodyPr>
          <a:lstStyle/>
          <a:p>
            <a:r>
              <a:rPr lang="en-US" b="1" dirty="0"/>
              <a:t>What Is Systems Engineering?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800" y="1047751"/>
            <a:ext cx="4724400" cy="3684270"/>
          </a:xfrm>
        </p:spPr>
        <p:txBody>
          <a:bodyPr>
            <a:normAutofit/>
          </a:bodyPr>
          <a:lstStyle/>
          <a:p>
            <a:r>
              <a:rPr lang="en-US" dirty="0"/>
              <a:t>Systems engineering is an interdisciplinary approach and means to enable the realization of successful systems.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focuses on defining customer needs and required functionality early in the development cycle, documenting requirements, then proceeding with design synthesis and system </a:t>
            </a:r>
            <a:r>
              <a:rPr lang="en-US" dirty="0" smtClean="0"/>
              <a:t>validation.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 Sathyarajasekaran VIT Chennai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86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4957</TotalTime>
  <Words>1068</Words>
  <Application>Microsoft Office PowerPoint</Application>
  <PresentationFormat>On-screen Show (16:9)</PresentationFormat>
  <Paragraphs>90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Perspective</vt:lpstr>
      <vt:lpstr>Requirements Engineering and Management</vt:lpstr>
      <vt:lpstr>Business Modeling</vt:lpstr>
      <vt:lpstr>The Purpose of Business Modeling</vt:lpstr>
      <vt:lpstr>Using Software Engineering Techniques for Business Modeling</vt:lpstr>
      <vt:lpstr>From the Business Model to the Systems Model</vt:lpstr>
      <vt:lpstr>When to Use Business Modeling</vt:lpstr>
      <vt:lpstr>Summary </vt:lpstr>
      <vt:lpstr>Systems Engineering of Software-Intensive Systems</vt:lpstr>
      <vt:lpstr>What Is Systems Engineering?</vt:lpstr>
      <vt:lpstr>Pragmatic Principles of Systems Engineering</vt:lpstr>
      <vt:lpstr>The Composition and Decomposition of Complex Systems</vt:lpstr>
      <vt:lpstr>Requirements Allocation in Systems Engineering</vt:lpstr>
      <vt:lpstr>On Derived Requirements</vt:lpstr>
      <vt:lpstr>change affected the requirements management</vt:lpstr>
      <vt:lpstr>Addressing the Conundrum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admin</cp:lastModifiedBy>
  <cp:revision>154</cp:revision>
  <dcterms:created xsi:type="dcterms:W3CDTF">2006-08-16T00:00:00Z</dcterms:created>
  <dcterms:modified xsi:type="dcterms:W3CDTF">2020-07-28T06:00:54Z</dcterms:modified>
</cp:coreProperties>
</file>