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Lst>
  <p:notesMasterIdLst>
    <p:notesMasterId r:id="rId47"/>
  </p:notesMasterIdLst>
  <p:sldIdLst>
    <p:sldId id="256" r:id="rId2"/>
    <p:sldId id="285" r:id="rId3"/>
    <p:sldId id="286" r:id="rId4"/>
    <p:sldId id="300" r:id="rId5"/>
    <p:sldId id="301"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01-07-2020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CB3FD064-B7D0-4B0D-B8E3-0891457B2120}" type="datetime1">
              <a:rPr lang="en-US" smtClean="0"/>
              <a:t>7/1/2020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K Sathyarajasekaran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996407-2E2D-4E07-93BB-368B931150F7}" type="datetime1">
              <a:rPr lang="en-US" smtClean="0"/>
              <a:t>7/1/2020</a:t>
            </a:fld>
            <a:endParaRPr lang="en-US"/>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4CDD7-82C7-4010-828F-6A8E1EA36281}" type="datetime1">
              <a:rPr lang="en-US" smtClean="0"/>
              <a:t>7/1/2020</a:t>
            </a:fld>
            <a:endParaRPr lang="en-US"/>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CC40403-9AEC-4B59-9A91-F4C169AD6081}" type="datetime1">
              <a:rPr lang="en-US" smtClean="0"/>
              <a:t>7/1/2020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K Sathyarajasekaran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3C755-CD3C-41CB-919B-26675354CD12}" type="datetime1">
              <a:rPr lang="en-US" smtClean="0"/>
              <a:t>7/1/2020</a:t>
            </a:fld>
            <a:endParaRPr lang="en-US"/>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28B620-5C55-4187-8458-C192BD673EDC}" type="datetime1">
              <a:rPr lang="en-US" smtClean="0"/>
              <a:t>7/1/2020</a:t>
            </a:fld>
            <a:endParaRPr lang="en-US"/>
          </a:p>
        </p:txBody>
      </p:sp>
      <p:sp>
        <p:nvSpPr>
          <p:cNvPr id="6" name="Footer Placeholder 5"/>
          <p:cNvSpPr>
            <a:spLocks noGrp="1"/>
          </p:cNvSpPr>
          <p:nvPr>
            <p:ph type="ftr" sz="quarter" idx="11"/>
          </p:nvPr>
        </p:nvSpPr>
        <p:spPr/>
        <p:txBody>
          <a:bodyPr/>
          <a:lstStyle/>
          <a:p>
            <a:r>
              <a:rPr lang="en-US" smtClean="0"/>
              <a:t>K Sathyarajasekaran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B2BE288-FDFC-495B-8990-BB453631E72D}" type="datetime1">
              <a:rPr lang="en-US" smtClean="0"/>
              <a:t>7/1/2020</a:t>
            </a:fld>
            <a:endParaRPr lang="en-US"/>
          </a:p>
        </p:txBody>
      </p:sp>
      <p:sp>
        <p:nvSpPr>
          <p:cNvPr id="8" name="Footer Placeholder 7"/>
          <p:cNvSpPr>
            <a:spLocks noGrp="1"/>
          </p:cNvSpPr>
          <p:nvPr>
            <p:ph type="ftr" sz="quarter" idx="11"/>
          </p:nvPr>
        </p:nvSpPr>
        <p:spPr/>
        <p:txBody>
          <a:bodyPr/>
          <a:lstStyle/>
          <a:p>
            <a:r>
              <a:rPr lang="en-US" smtClean="0"/>
              <a:t>K Sathyarajasekaran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686F86-8C4F-4F9C-A84F-0147A75F5BA9}" type="datetime1">
              <a:rPr lang="en-US" smtClean="0"/>
              <a:t>7/1/2020</a:t>
            </a:fld>
            <a:endParaRPr lang="en-US"/>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5B7A9-D54E-454E-995C-5D0C10456424}" type="datetime1">
              <a:rPr lang="en-US" smtClean="0"/>
              <a:t>7/1/2020</a:t>
            </a:fld>
            <a:endParaRPr lang="en-US"/>
          </a:p>
        </p:txBody>
      </p:sp>
      <p:sp>
        <p:nvSpPr>
          <p:cNvPr id="3" name="Footer Placeholder 2"/>
          <p:cNvSpPr>
            <a:spLocks noGrp="1"/>
          </p:cNvSpPr>
          <p:nvPr>
            <p:ph type="ftr" sz="quarter" idx="11"/>
          </p:nvPr>
        </p:nvSpPr>
        <p:spPr/>
        <p:txBody>
          <a:bodyPr/>
          <a:lstStyle/>
          <a:p>
            <a:r>
              <a:rPr lang="en-US" smtClean="0"/>
              <a:t>K Sathyarajasekaran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E2A33F-EC3B-46B4-A321-9A6CBB658D5E}" type="datetime1">
              <a:rPr lang="en-US" smtClean="0"/>
              <a:t>7/1/2020</a:t>
            </a:fld>
            <a:endParaRPr lang="en-US"/>
          </a:p>
        </p:txBody>
      </p:sp>
      <p:sp>
        <p:nvSpPr>
          <p:cNvPr id="6" name="Footer Placeholder 5"/>
          <p:cNvSpPr>
            <a:spLocks noGrp="1"/>
          </p:cNvSpPr>
          <p:nvPr>
            <p:ph type="ftr" sz="quarter" idx="11"/>
          </p:nvPr>
        </p:nvSpPr>
        <p:spPr/>
        <p:txBody>
          <a:bodyPr/>
          <a:lstStyle/>
          <a:p>
            <a:r>
              <a:rPr lang="en-US" smtClean="0"/>
              <a:t>K Sathyarajasekaran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F88804-B90F-4C01-B4CA-C249C475EBB8}" type="datetime1">
              <a:rPr lang="en-US" smtClean="0"/>
              <a:t>7/1/2020</a:t>
            </a:fld>
            <a:endParaRPr lang="en-US"/>
          </a:p>
        </p:txBody>
      </p:sp>
      <p:sp>
        <p:nvSpPr>
          <p:cNvPr id="6" name="Footer Placeholder 5"/>
          <p:cNvSpPr>
            <a:spLocks noGrp="1"/>
          </p:cNvSpPr>
          <p:nvPr>
            <p:ph type="ftr" sz="quarter" idx="11"/>
          </p:nvPr>
        </p:nvSpPr>
        <p:spPr/>
        <p:txBody>
          <a:bodyPr/>
          <a:lstStyle/>
          <a:p>
            <a:r>
              <a:rPr lang="en-US" smtClean="0"/>
              <a:t>K Sathyarajasekaran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5E439BDB-0AC6-4765-8D8A-B4CC8CC86CF5}" type="datetime1">
              <a:rPr lang="en-US" smtClean="0"/>
              <a:t>7/1/2020</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K Sathyarajasekaran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14350"/>
            <a:ext cx="4724400" cy="1946269"/>
          </a:xfrm>
        </p:spPr>
        <p:txBody>
          <a:bodyPr>
            <a:normAutofit fontScale="90000"/>
          </a:bodyPr>
          <a:lstStyle/>
          <a:p>
            <a:r>
              <a:rPr lang="en-IN" dirty="0" smtClean="0"/>
              <a:t>Requirements Engineering and Management</a:t>
            </a:r>
            <a:endParaRPr lang="en-IN" dirty="0"/>
          </a:p>
        </p:txBody>
      </p:sp>
      <p:sp>
        <p:nvSpPr>
          <p:cNvPr id="3" name="Subtitle 2"/>
          <p:cNvSpPr>
            <a:spLocks noGrp="1"/>
          </p:cNvSpPr>
          <p:nvPr>
            <p:ph type="subTitle" idx="1"/>
          </p:nvPr>
        </p:nvSpPr>
        <p:spPr>
          <a:xfrm>
            <a:off x="4038600" y="2647950"/>
            <a:ext cx="4724400" cy="1905000"/>
          </a:xfrm>
        </p:spPr>
        <p:txBody>
          <a:bodyPr>
            <a:normAutofit/>
          </a:bodyPr>
          <a:lstStyle/>
          <a:p>
            <a:r>
              <a:rPr lang="en-IN" dirty="0" smtClean="0"/>
              <a:t>Module </a:t>
            </a:r>
            <a:r>
              <a:rPr lang="en-IN" dirty="0"/>
              <a:t>3</a:t>
            </a:r>
            <a:r>
              <a:rPr lang="en-IN" dirty="0" smtClean="0"/>
              <a:t> </a:t>
            </a:r>
            <a:r>
              <a:rPr lang="en-US" dirty="0"/>
              <a:t>Requirements Gathering Techniques</a:t>
            </a:r>
            <a:endParaRPr lang="en-IN" dirty="0" smtClean="0"/>
          </a:p>
          <a:p>
            <a:r>
              <a:rPr lang="en-IN" dirty="0" smtClean="0">
                <a:solidFill>
                  <a:schemeClr val="tx2"/>
                </a:solidFill>
              </a:rPr>
              <a:t>K Sathyarajasekaran, </a:t>
            </a:r>
          </a:p>
          <a:p>
            <a:r>
              <a:rPr lang="en-IN" dirty="0" smtClean="0">
                <a:solidFill>
                  <a:schemeClr val="tx2"/>
                </a:solidFill>
              </a:rPr>
              <a:t>VIT Chennai</a:t>
            </a:r>
            <a:endParaRPr lang="en-IN" dirty="0">
              <a:solidFill>
                <a:schemeClr val="tx2"/>
              </a:solidFill>
            </a:endParaRPr>
          </a:p>
        </p:txBody>
      </p:sp>
      <p:sp>
        <p:nvSpPr>
          <p:cNvPr id="4" name="Footer Placeholder 3"/>
          <p:cNvSpPr>
            <a:spLocks noGrp="1"/>
          </p:cNvSpPr>
          <p:nvPr>
            <p:ph type="ftr" sz="quarter" idx="12"/>
          </p:nvPr>
        </p:nvSpPr>
        <p:spPr/>
        <p:txBody>
          <a:bodyPr/>
          <a:lstStyle/>
          <a:p>
            <a:r>
              <a:rPr lang="en-US" smtClean="0"/>
              <a:t>K Sathyarajasekaran VIT Chennai</a:t>
            </a:r>
            <a:endParaRPr lang="en-US" dirty="0"/>
          </a:p>
        </p:txBody>
      </p:sp>
    </p:spTree>
    <p:extLst>
      <p:ext uri="{BB962C8B-B14F-4D97-AF65-F5344CB8AC3E}">
        <p14:creationId xmlns:p14="http://schemas.microsoft.com/office/powerpoint/2010/main" val="6360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0"/>
            <a:ext cx="8686800" cy="865573"/>
          </a:xfrm>
        </p:spPr>
        <p:txBody>
          <a:bodyPr>
            <a:noAutofit/>
          </a:bodyPr>
          <a:lstStyle/>
          <a:p>
            <a:r>
              <a:rPr lang="en-US" sz="3200" b="1" dirty="0" smtClean="0"/>
              <a:t>Examples </a:t>
            </a:r>
            <a:r>
              <a:rPr lang="en-US" sz="3200" b="1" dirty="0"/>
              <a:t>of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28407681"/>
              </p:ext>
            </p:extLst>
          </p:nvPr>
        </p:nvGraphicFramePr>
        <p:xfrm>
          <a:off x="990600" y="1200628"/>
          <a:ext cx="6705600" cy="2946558"/>
        </p:xfrm>
        <a:graphic>
          <a:graphicData uri="http://schemas.openxmlformats.org/drawingml/2006/table">
            <a:tbl>
              <a:tblPr/>
              <a:tblGrid>
                <a:gridCol w="3048000"/>
                <a:gridCol w="3657600"/>
              </a:tblGrid>
              <a:tr h="226378">
                <a:tc>
                  <a:txBody>
                    <a:bodyPr/>
                    <a:lstStyle/>
                    <a:p>
                      <a:pPr algn="ctr"/>
                      <a:r>
                        <a:rPr lang="en-US" sz="1800" dirty="0">
                          <a:solidFill>
                            <a:srgbClr val="FF0000"/>
                          </a:solidFill>
                        </a:rPr>
                        <a:t>Application Domain</a:t>
                      </a:r>
                    </a:p>
                  </a:txBody>
                  <a:tcPr marL="24606" marR="24606" marT="24606" marB="24606">
                    <a:lnL>
                      <a:noFill/>
                    </a:lnL>
                    <a:lnR>
                      <a:noFill/>
                    </a:lnR>
                    <a:lnT>
                      <a:noFill/>
                    </a:lnT>
                    <a:lnB>
                      <a:noFill/>
                    </a:lnB>
                  </a:tcPr>
                </a:tc>
                <a:tc>
                  <a:txBody>
                    <a:bodyPr/>
                    <a:lstStyle/>
                    <a:p>
                      <a:pPr algn="ctr"/>
                      <a:r>
                        <a:rPr lang="en-US" sz="1800" dirty="0">
                          <a:solidFill>
                            <a:srgbClr val="FF0000"/>
                          </a:solidFill>
                        </a:rPr>
                        <a:t>Example of a Feature</a:t>
                      </a:r>
                    </a:p>
                  </a:txBody>
                  <a:tcPr marL="24606" marR="24606" marT="24606" marB="24606">
                    <a:lnL>
                      <a:noFill/>
                    </a:lnL>
                    <a:lnR>
                      <a:noFill/>
                    </a:lnR>
                    <a:lnB>
                      <a:noFill/>
                    </a:lnB>
                  </a:tcPr>
                </a:tc>
              </a:tr>
              <a:tr h="361790">
                <a:tc>
                  <a:txBody>
                    <a:bodyPr/>
                    <a:lstStyle/>
                    <a:p>
                      <a:r>
                        <a:rPr lang="en-US" sz="1200" dirty="0"/>
                        <a:t>Elevator control system</a:t>
                      </a:r>
                    </a:p>
                  </a:txBody>
                  <a:tcPr marL="24606" marR="24606" marT="24606" marB="24606">
                    <a:lnL>
                      <a:noFill/>
                    </a:lnL>
                    <a:lnR>
                      <a:noFill/>
                    </a:lnR>
                    <a:lnT>
                      <a:noFill/>
                    </a:lnT>
                    <a:lnB>
                      <a:noFill/>
                    </a:lnB>
                  </a:tcPr>
                </a:tc>
                <a:tc>
                  <a:txBody>
                    <a:bodyPr/>
                    <a:lstStyle/>
                    <a:p>
                      <a:r>
                        <a:rPr lang="en-US" sz="1200" dirty="0"/>
                        <a:t>Manual control of doors during fire emergency</a:t>
                      </a:r>
                    </a:p>
                  </a:txBody>
                  <a:tcPr marL="24606" marR="24606" marT="24606" marB="24606">
                    <a:lnL>
                      <a:noFill/>
                    </a:lnL>
                    <a:lnR>
                      <a:noFill/>
                    </a:lnR>
                    <a:lnT>
                      <a:noFill/>
                    </a:lnT>
                    <a:lnB>
                      <a:noFill/>
                    </a:lnB>
                  </a:tcPr>
                </a:tc>
              </a:tr>
              <a:tr h="403543">
                <a:tc>
                  <a:txBody>
                    <a:bodyPr/>
                    <a:lstStyle/>
                    <a:p>
                      <a:r>
                        <a:rPr lang="en-US" sz="1200" dirty="0"/>
                        <a:t>Inventory control system</a:t>
                      </a:r>
                    </a:p>
                  </a:txBody>
                  <a:tcPr marL="24606" marR="24606" marT="24606" marB="24606">
                    <a:lnL>
                      <a:noFill/>
                    </a:lnL>
                    <a:lnR>
                      <a:noFill/>
                    </a:lnR>
                    <a:lnT>
                      <a:noFill/>
                    </a:lnT>
                    <a:lnB>
                      <a:noFill/>
                    </a:lnB>
                  </a:tcPr>
                </a:tc>
                <a:tc>
                  <a:txBody>
                    <a:bodyPr/>
                    <a:lstStyle/>
                    <a:p>
                      <a:r>
                        <a:rPr lang="en-US" sz="1200" dirty="0"/>
                        <a:t>Provide up-to-date status of all inventoried items</a:t>
                      </a:r>
                    </a:p>
                  </a:txBody>
                  <a:tcPr marL="24606" marR="24606" marT="24606" marB="24606">
                    <a:lnL>
                      <a:noFill/>
                    </a:lnL>
                    <a:lnR>
                      <a:noFill/>
                    </a:lnR>
                    <a:lnT>
                      <a:noFill/>
                    </a:lnT>
                    <a:lnB>
                      <a:noFill/>
                    </a:lnB>
                  </a:tcPr>
                </a:tc>
              </a:tr>
              <a:tr h="403543">
                <a:tc>
                  <a:txBody>
                    <a:bodyPr/>
                    <a:lstStyle/>
                    <a:p>
                      <a:r>
                        <a:rPr lang="en-US" sz="1200" dirty="0"/>
                        <a:t>Defect tracking system</a:t>
                      </a:r>
                    </a:p>
                  </a:txBody>
                  <a:tcPr marL="24606" marR="24606" marT="24606" marB="24606">
                    <a:lnL>
                      <a:noFill/>
                    </a:lnL>
                    <a:lnR>
                      <a:noFill/>
                    </a:lnR>
                    <a:lnT>
                      <a:noFill/>
                    </a:lnT>
                    <a:lnB>
                      <a:noFill/>
                    </a:lnB>
                  </a:tcPr>
                </a:tc>
                <a:tc>
                  <a:txBody>
                    <a:bodyPr/>
                    <a:lstStyle/>
                    <a:p>
                      <a:r>
                        <a:rPr lang="en-US" sz="1200"/>
                        <a:t>Provide trend data to assess product quality</a:t>
                      </a:r>
                    </a:p>
                  </a:txBody>
                  <a:tcPr marL="24606" marR="24606" marT="24606" marB="24606">
                    <a:lnL>
                      <a:noFill/>
                    </a:lnL>
                    <a:lnR>
                      <a:noFill/>
                    </a:lnR>
                    <a:lnT>
                      <a:noFill/>
                    </a:lnT>
                    <a:lnB>
                      <a:noFill/>
                    </a:lnB>
                  </a:tcPr>
                </a:tc>
              </a:tr>
              <a:tr h="403543">
                <a:tc>
                  <a:txBody>
                    <a:bodyPr/>
                    <a:lstStyle/>
                    <a:p>
                      <a:r>
                        <a:rPr lang="en-US" sz="1200"/>
                        <a:t>Payroll system</a:t>
                      </a:r>
                    </a:p>
                  </a:txBody>
                  <a:tcPr marL="24606" marR="24606" marT="24606" marB="24606">
                    <a:lnL>
                      <a:noFill/>
                    </a:lnL>
                    <a:lnR>
                      <a:noFill/>
                    </a:lnR>
                    <a:lnT>
                      <a:noFill/>
                    </a:lnT>
                    <a:lnB>
                      <a:noFill/>
                    </a:lnB>
                  </a:tcPr>
                </a:tc>
                <a:tc>
                  <a:txBody>
                    <a:bodyPr/>
                    <a:lstStyle/>
                    <a:p>
                      <a:r>
                        <a:rPr lang="en-US" sz="1200"/>
                        <a:t>Report deductions-to-date by category</a:t>
                      </a:r>
                    </a:p>
                  </a:txBody>
                  <a:tcPr marL="24606" marR="24606" marT="24606" marB="24606">
                    <a:lnL>
                      <a:noFill/>
                    </a:lnL>
                    <a:lnR>
                      <a:noFill/>
                    </a:lnR>
                    <a:lnT>
                      <a:noFill/>
                    </a:lnT>
                    <a:lnB>
                      <a:noFill/>
                    </a:lnB>
                  </a:tcPr>
                </a:tc>
              </a:tr>
              <a:tr h="403543">
                <a:tc>
                  <a:txBody>
                    <a:bodyPr/>
                    <a:lstStyle/>
                    <a:p>
                      <a:r>
                        <a:rPr lang="en-US" sz="1200"/>
                        <a:t>Home lighting automation system (HOLIS)</a:t>
                      </a:r>
                    </a:p>
                  </a:txBody>
                  <a:tcPr marL="24606" marR="24606" marT="24606" marB="24606">
                    <a:lnL>
                      <a:noFill/>
                    </a:lnL>
                    <a:lnR>
                      <a:noFill/>
                    </a:lnR>
                    <a:lnT>
                      <a:noFill/>
                    </a:lnT>
                    <a:lnB>
                      <a:noFill/>
                    </a:lnB>
                  </a:tcPr>
                </a:tc>
                <a:tc>
                  <a:txBody>
                    <a:bodyPr/>
                    <a:lstStyle/>
                    <a:p>
                      <a:r>
                        <a:rPr lang="en-US" sz="1200"/>
                        <a:t>Vacation settings for extended away periods</a:t>
                      </a:r>
                    </a:p>
                  </a:txBody>
                  <a:tcPr marL="24606" marR="24606" marT="24606" marB="24606">
                    <a:lnL>
                      <a:noFill/>
                    </a:lnL>
                    <a:lnR>
                      <a:noFill/>
                    </a:lnR>
                    <a:lnT>
                      <a:noFill/>
                    </a:lnT>
                    <a:lnB>
                      <a:noFill/>
                    </a:lnB>
                  </a:tcPr>
                </a:tc>
              </a:tr>
              <a:tr h="367028">
                <a:tc>
                  <a:txBody>
                    <a:bodyPr/>
                    <a:lstStyle/>
                    <a:p>
                      <a:r>
                        <a:rPr lang="en-US" sz="1200" dirty="0"/>
                        <a:t>Weapon control system</a:t>
                      </a:r>
                    </a:p>
                  </a:txBody>
                  <a:tcPr marL="24606" marR="24606" marT="24606" marB="24606">
                    <a:lnL>
                      <a:noFill/>
                    </a:lnL>
                    <a:lnR>
                      <a:noFill/>
                    </a:lnR>
                    <a:lnT>
                      <a:noFill/>
                    </a:lnT>
                    <a:lnB>
                      <a:noFill/>
                    </a:lnB>
                  </a:tcPr>
                </a:tc>
                <a:tc>
                  <a:txBody>
                    <a:bodyPr/>
                    <a:lstStyle/>
                    <a:p>
                      <a:r>
                        <a:rPr lang="en-US" sz="1200"/>
                        <a:t>Minimum of two independent confirmations of attack authorization required</a:t>
                      </a:r>
                    </a:p>
                  </a:txBody>
                  <a:tcPr marL="24606" marR="24606" marT="24606" marB="24606">
                    <a:lnL>
                      <a:noFill/>
                    </a:lnL>
                    <a:lnR>
                      <a:noFill/>
                    </a:lnR>
                    <a:lnT>
                      <a:noFill/>
                    </a:lnT>
                    <a:lnB>
                      <a:noFill/>
                    </a:lnB>
                  </a:tcPr>
                </a:tc>
              </a:tr>
              <a:tr h="226378">
                <a:tc>
                  <a:txBody>
                    <a:bodyPr/>
                    <a:lstStyle/>
                    <a:p>
                      <a:r>
                        <a:rPr lang="en-US" sz="1200"/>
                        <a:t>Shrink-wrap application</a:t>
                      </a:r>
                    </a:p>
                  </a:txBody>
                  <a:tcPr marL="24606" marR="24606" marT="24606" marB="24606">
                    <a:lnL>
                      <a:noFill/>
                    </a:lnL>
                    <a:lnR>
                      <a:noFill/>
                    </a:lnR>
                    <a:lnT>
                      <a:noFill/>
                    </a:lnT>
                    <a:lnB>
                      <a:noFill/>
                    </a:lnB>
                  </a:tcPr>
                </a:tc>
                <a:tc>
                  <a:txBody>
                    <a:bodyPr/>
                    <a:lstStyle/>
                    <a:p>
                      <a:r>
                        <a:rPr lang="en-US" sz="1200" dirty="0"/>
                        <a:t>Windows XP compatibility</a:t>
                      </a:r>
                    </a:p>
                  </a:txBody>
                  <a:tcPr marL="24606" marR="24606" marT="24606" marB="24606">
                    <a:lnL>
                      <a:noFill/>
                    </a:lnL>
                    <a:lnR>
                      <a:noFill/>
                    </a:lnR>
                    <a:lnT>
                      <a:noFill/>
                    </a:lnT>
                    <a:lnB>
                      <a:noFill/>
                    </a:lnB>
                  </a:tcPr>
                </a:tc>
              </a:tr>
            </a:tbl>
          </a:graphicData>
        </a:graphic>
      </p:graphicFrame>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346775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0"/>
            <a:ext cx="8686800" cy="865573"/>
          </a:xfrm>
        </p:spPr>
        <p:txBody>
          <a:bodyPr>
            <a:noAutofit/>
          </a:bodyPr>
          <a:lstStyle/>
          <a:p>
            <a:r>
              <a:rPr lang="en-US" sz="3200" b="1" dirty="0"/>
              <a:t>Managing Complexity by Picking the Level of Abstraction</a:t>
            </a:r>
          </a:p>
        </p:txBody>
      </p:sp>
      <p:sp>
        <p:nvSpPr>
          <p:cNvPr id="3" name="Content Placeholder 2"/>
          <p:cNvSpPr>
            <a:spLocks noGrp="1"/>
          </p:cNvSpPr>
          <p:nvPr>
            <p:ph idx="1"/>
          </p:nvPr>
        </p:nvSpPr>
        <p:spPr>
          <a:xfrm>
            <a:off x="4114800" y="1047751"/>
            <a:ext cx="4724400" cy="3684270"/>
          </a:xfrm>
        </p:spPr>
        <p:txBody>
          <a:bodyPr>
            <a:normAutofit lnSpcReduction="10000"/>
          </a:bodyPr>
          <a:lstStyle/>
          <a:p>
            <a:r>
              <a:rPr lang="en-US" dirty="0"/>
              <a:t>A system of arbitrary complexity can be defined in a list of 25–99 features</a:t>
            </a:r>
            <a:r>
              <a:rPr lang="en-US" dirty="0" smtClean="0"/>
              <a:t>.</a:t>
            </a:r>
          </a:p>
          <a:p>
            <a:r>
              <a:rPr lang="en-US" dirty="0"/>
              <a:t>The number of features we permit ourselves to consider will effectively pick the level of abstraction of the definition. </a:t>
            </a:r>
            <a:endParaRPr lang="en-US" dirty="0" smtClean="0"/>
          </a:p>
          <a:p>
            <a:r>
              <a:rPr lang="en-US" dirty="0" smtClean="0"/>
              <a:t>To </a:t>
            </a:r>
            <a:r>
              <a:rPr lang="en-US" dirty="0"/>
              <a:t>manage the complexity of the systems we are envisioning, we recommend that, for any new system or for an increment to an existing system, capabilities be abstracted to a high enough level so that a maximum of only 25–99 features result, with fewer than 50 preferred.</a:t>
            </a:r>
          </a:p>
          <a:p>
            <a:endParaRPr lang="en-US"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60318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209550"/>
            <a:ext cx="8686800" cy="865573"/>
          </a:xfrm>
        </p:spPr>
        <p:txBody>
          <a:bodyPr>
            <a:normAutofit/>
          </a:bodyPr>
          <a:lstStyle/>
          <a:p>
            <a:r>
              <a:rPr lang="en-US" b="1" dirty="0"/>
              <a:t>Attributes of Product Features</a:t>
            </a:r>
          </a:p>
        </p:txBody>
      </p:sp>
      <p:sp>
        <p:nvSpPr>
          <p:cNvPr id="3" name="Content Placeholder 2"/>
          <p:cNvSpPr>
            <a:spLocks noGrp="1"/>
          </p:cNvSpPr>
          <p:nvPr>
            <p:ph idx="1"/>
          </p:nvPr>
        </p:nvSpPr>
        <p:spPr>
          <a:xfrm>
            <a:off x="4114800" y="1047751"/>
            <a:ext cx="4724400" cy="3684270"/>
          </a:xfrm>
        </p:spPr>
        <p:txBody>
          <a:bodyPr>
            <a:normAutofit/>
          </a:bodyPr>
          <a:lstStyle/>
          <a:p>
            <a:r>
              <a:rPr lang="en-US" dirty="0"/>
              <a:t>Attributes are used to relate the feature or requirements data to other types of project information. </a:t>
            </a:r>
            <a:endParaRPr lang="en-US" dirty="0" smtClean="0"/>
          </a:p>
          <a:p>
            <a:r>
              <a:rPr lang="en-US" dirty="0" smtClean="0"/>
              <a:t>We </a:t>
            </a:r>
            <a:r>
              <a:rPr lang="en-US" dirty="0"/>
              <a:t>can use attributes to track (name or unique identifier, sponsor, history data, allocated from, traced to, and so on), to prioritize (priority field), and to manage (status) the features proposed for implementation. </a:t>
            </a:r>
            <a:endParaRPr lang="en-US"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29989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209551"/>
            <a:ext cx="8686800" cy="533400"/>
          </a:xfrm>
        </p:spPr>
        <p:txBody>
          <a:bodyPr>
            <a:noAutofit/>
          </a:bodyPr>
          <a:lstStyle/>
          <a:p>
            <a:r>
              <a:rPr lang="en-US" sz="3200" b="1" dirty="0"/>
              <a:t>Summary</a:t>
            </a:r>
          </a:p>
        </p:txBody>
      </p:sp>
      <p:sp>
        <p:nvSpPr>
          <p:cNvPr id="3" name="Content Placeholder 2"/>
          <p:cNvSpPr>
            <a:spLocks noGrp="1"/>
          </p:cNvSpPr>
          <p:nvPr>
            <p:ph idx="1"/>
          </p:nvPr>
        </p:nvSpPr>
        <p:spPr>
          <a:xfrm>
            <a:off x="4114800" y="1047751"/>
            <a:ext cx="4724400" cy="3684270"/>
          </a:xfrm>
        </p:spPr>
        <p:txBody>
          <a:bodyPr>
            <a:normAutofit fontScale="92500"/>
          </a:bodyPr>
          <a:lstStyle/>
          <a:p>
            <a:r>
              <a:rPr lang="en-US" dirty="0"/>
              <a:t>Features are easy to elicit, easy to document, and easy to maintain. </a:t>
            </a:r>
            <a:endParaRPr lang="en-US" dirty="0" smtClean="0"/>
          </a:p>
          <a:p>
            <a:r>
              <a:rPr lang="en-US" dirty="0" smtClean="0"/>
              <a:t>They </a:t>
            </a:r>
            <a:r>
              <a:rPr lang="en-US" dirty="0"/>
              <a:t>are user friendly, and they can be devoid of technical jargon that could lead to misunderstandings</a:t>
            </a:r>
            <a:r>
              <a:rPr lang="en-US" dirty="0" smtClean="0"/>
              <a:t>.</a:t>
            </a:r>
          </a:p>
          <a:p>
            <a:r>
              <a:rPr lang="en-US" dirty="0" smtClean="0"/>
              <a:t> </a:t>
            </a:r>
            <a:r>
              <a:rPr lang="en-US" dirty="0"/>
              <a:t>Moreover, if we force ourselves to write them in such a way that a maximum of 25–50 features can fully encompass a system or incremental release, then we have a simple and elegant way to begin to describe what a system needs to do, as well as how much time and effort may be required to do it.</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1590495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209550"/>
            <a:ext cx="8686800" cy="865573"/>
          </a:xfrm>
        </p:spPr>
        <p:txBody>
          <a:bodyPr>
            <a:normAutofit/>
          </a:bodyPr>
          <a:lstStyle/>
          <a:p>
            <a:r>
              <a:rPr lang="en-US" sz="3200" b="1" dirty="0"/>
              <a:t>Interviewing</a:t>
            </a:r>
          </a:p>
        </p:txBody>
      </p:sp>
      <p:sp>
        <p:nvSpPr>
          <p:cNvPr id="3" name="Content Placeholder 2"/>
          <p:cNvSpPr>
            <a:spLocks noGrp="1"/>
          </p:cNvSpPr>
          <p:nvPr>
            <p:ph idx="1"/>
          </p:nvPr>
        </p:nvSpPr>
        <p:spPr>
          <a:xfrm>
            <a:off x="4495800" y="1047751"/>
            <a:ext cx="4648200" cy="3657599"/>
          </a:xfrm>
        </p:spPr>
        <p:txBody>
          <a:bodyPr>
            <a:normAutofit fontScale="92500" lnSpcReduction="20000"/>
          </a:bodyPr>
          <a:lstStyle/>
          <a:p>
            <a:r>
              <a:rPr lang="en-US" dirty="0"/>
              <a:t>Interviewing is a simple and direct technique that can be used in most circumstances.</a:t>
            </a:r>
          </a:p>
          <a:p>
            <a:r>
              <a:rPr lang="en-US" dirty="0"/>
              <a:t>Context-free questions can help achieve bias-free interviews.</a:t>
            </a:r>
          </a:p>
          <a:p>
            <a:r>
              <a:rPr lang="en-US" dirty="0"/>
              <a:t>It may be appropriate to search for undiscovered requirements by exploring solutions.</a:t>
            </a:r>
          </a:p>
          <a:p>
            <a:r>
              <a:rPr lang="en-US" dirty="0"/>
              <a:t>Convergence on some common needs will initiate a "requirements repository" for use during the project.</a:t>
            </a:r>
          </a:p>
          <a:p>
            <a:r>
              <a:rPr lang="en-US" dirty="0"/>
              <a:t>A questionnaire is no substitute for an interview.</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248159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209550"/>
            <a:ext cx="8686800" cy="865573"/>
          </a:xfrm>
        </p:spPr>
        <p:txBody>
          <a:bodyPr>
            <a:normAutofit/>
          </a:bodyPr>
          <a:lstStyle/>
          <a:p>
            <a:r>
              <a:rPr lang="en-US" b="1" dirty="0"/>
              <a:t>Context-Free Questions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5" name="TextBox 4"/>
          <p:cNvSpPr txBox="1"/>
          <p:nvPr/>
        </p:nvSpPr>
        <p:spPr>
          <a:xfrm>
            <a:off x="4114800" y="1047750"/>
            <a:ext cx="4343400" cy="3416320"/>
          </a:xfrm>
          <a:prstGeom prst="rect">
            <a:avLst/>
          </a:prstGeom>
          <a:noFill/>
        </p:spPr>
        <p:txBody>
          <a:bodyPr wrap="square" rtlCol="0">
            <a:spAutoFit/>
          </a:bodyPr>
          <a:lstStyle/>
          <a:p>
            <a:pPr marL="285750" indent="-285750">
              <a:buFont typeface="Arial" pitchFamily="34" charset="0"/>
              <a:buChar char="•"/>
            </a:pPr>
            <a:r>
              <a:rPr lang="en-US" dirty="0"/>
              <a:t>A context-free question helps us gain an understanding of the real problem without biasing the user's input.</a:t>
            </a:r>
          </a:p>
          <a:p>
            <a:endParaRPr lang="en-US" dirty="0" smtClean="0"/>
          </a:p>
          <a:p>
            <a:r>
              <a:rPr lang="en-US" dirty="0" smtClean="0">
                <a:solidFill>
                  <a:schemeClr val="tx2"/>
                </a:solidFill>
              </a:rPr>
              <a:t>Examples </a:t>
            </a:r>
            <a:r>
              <a:rPr lang="en-US" dirty="0">
                <a:solidFill>
                  <a:schemeClr val="tx2"/>
                </a:solidFill>
              </a:rPr>
              <a:t>of such questions include the following.</a:t>
            </a:r>
          </a:p>
          <a:p>
            <a:r>
              <a:rPr lang="en-US" dirty="0"/>
              <a:t>Who is the user?</a:t>
            </a:r>
          </a:p>
          <a:p>
            <a:r>
              <a:rPr lang="en-US" dirty="0"/>
              <a:t>Who is the customer?</a:t>
            </a:r>
          </a:p>
          <a:p>
            <a:r>
              <a:rPr lang="en-US" dirty="0"/>
              <a:t>Are their needs different?</a:t>
            </a:r>
          </a:p>
          <a:p>
            <a:r>
              <a:rPr lang="en-US" dirty="0"/>
              <a:t>Where else can a solution to this problem be found?</a:t>
            </a:r>
          </a:p>
          <a:p>
            <a:pPr marL="285750" indent="-285750">
              <a:buFont typeface="Arial" pitchFamily="34" charset="0"/>
              <a:buChar char="•"/>
            </a:pPr>
            <a:endParaRPr lang="en-US" dirty="0"/>
          </a:p>
        </p:txBody>
      </p:sp>
    </p:spTree>
    <p:extLst>
      <p:ext uri="{BB962C8B-B14F-4D97-AF65-F5344CB8AC3E}">
        <p14:creationId xmlns:p14="http://schemas.microsoft.com/office/powerpoint/2010/main" val="1928573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6" y="209550"/>
            <a:ext cx="8686800" cy="865573"/>
          </a:xfrm>
        </p:spPr>
        <p:txBody>
          <a:bodyPr>
            <a:normAutofit/>
          </a:bodyPr>
          <a:lstStyle/>
          <a:p>
            <a:r>
              <a:rPr lang="en-US" sz="3200" b="1" dirty="0"/>
              <a:t>The Moment of Truth: The Interview</a:t>
            </a:r>
          </a:p>
        </p:txBody>
      </p:sp>
      <p:sp>
        <p:nvSpPr>
          <p:cNvPr id="3" name="Content Placeholder 2"/>
          <p:cNvSpPr>
            <a:spLocks noGrp="1"/>
          </p:cNvSpPr>
          <p:nvPr>
            <p:ph idx="1"/>
          </p:nvPr>
        </p:nvSpPr>
        <p:spPr>
          <a:xfrm>
            <a:off x="4038600" y="1047751"/>
            <a:ext cx="5105400" cy="3809999"/>
          </a:xfrm>
        </p:spPr>
        <p:txBody>
          <a:bodyPr>
            <a:normAutofit fontScale="85000" lnSpcReduction="10000"/>
          </a:bodyPr>
          <a:lstStyle/>
          <a:p>
            <a:r>
              <a:rPr lang="en-US" dirty="0"/>
              <a:t>Prepare an appropriate context-free interview, and jot it down in a notebook for reference during the interview. Review the questions just prior to the interview.</a:t>
            </a:r>
          </a:p>
          <a:p>
            <a:r>
              <a:rPr lang="en-US" dirty="0"/>
              <a:t>Before the interview, research the background of the stakeholder and the company to be interviewed. Don't bore the person being interviewed with questions you could have answered in advance. On the other hand, it wouldn't hurt to briefly verify the answers with the interviewee.</a:t>
            </a:r>
          </a:p>
          <a:p>
            <a:r>
              <a:rPr lang="en-US" dirty="0"/>
              <a:t>Jot down answers in your notebook during the interview. (Don't attempt to capture the data electronically at this time!)</a:t>
            </a:r>
          </a:p>
          <a:p>
            <a:r>
              <a:rPr lang="en-US" dirty="0"/>
              <a:t>Refer to the template during the interview to make certain that you're asking the right questions.</a:t>
            </a: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3736441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8229600" cy="865573"/>
          </a:xfrm>
        </p:spPr>
        <p:txBody>
          <a:bodyPr>
            <a:normAutofit/>
          </a:bodyPr>
          <a:lstStyle/>
          <a:p>
            <a:r>
              <a:rPr lang="en-US" b="1" dirty="0"/>
              <a:t>A Note on Questionnaires</a:t>
            </a:r>
          </a:p>
        </p:txBody>
      </p:sp>
      <p:sp>
        <p:nvSpPr>
          <p:cNvPr id="3" name="Content Placeholder 2"/>
          <p:cNvSpPr>
            <a:spLocks noGrp="1"/>
          </p:cNvSpPr>
          <p:nvPr>
            <p:ph idx="1"/>
          </p:nvPr>
        </p:nvSpPr>
        <p:spPr>
          <a:xfrm>
            <a:off x="4419600" y="1123951"/>
            <a:ext cx="4267200" cy="3608070"/>
          </a:xfrm>
        </p:spPr>
        <p:txBody>
          <a:bodyPr>
            <a:normAutofit/>
          </a:bodyPr>
          <a:lstStyle/>
          <a:p>
            <a:pPr marL="45720" indent="0">
              <a:buNone/>
            </a:pPr>
            <a:r>
              <a:rPr lang="en-US" dirty="0"/>
              <a:t>There is no substitute for an interview.</a:t>
            </a:r>
          </a:p>
          <a:p>
            <a:r>
              <a:rPr lang="en-US" dirty="0"/>
              <a:t>Do it first!</a:t>
            </a:r>
          </a:p>
          <a:p>
            <a:r>
              <a:rPr lang="en-US" dirty="0"/>
              <a:t>Do it for every new class of problem!</a:t>
            </a:r>
          </a:p>
          <a:p>
            <a:r>
              <a:rPr lang="en-US" dirty="0"/>
              <a:t>Do it for every new project</a:t>
            </a:r>
            <a:r>
              <a:rPr lang="en-US" dirty="0" smtClean="0"/>
              <a:t>!</a:t>
            </a:r>
          </a:p>
          <a:p>
            <a:endParaRPr lang="en-US" dirty="0"/>
          </a:p>
          <a:p>
            <a:endParaRPr lang="en-US" dirty="0" smtClean="0"/>
          </a:p>
          <a:p>
            <a:pPr marL="45720" indent="0">
              <a:buNone/>
            </a:pPr>
            <a:r>
              <a:rPr lang="en-US" dirty="0">
                <a:solidFill>
                  <a:schemeClr val="tx2"/>
                </a:solidFill>
              </a:rPr>
              <a:t>Questionnaires can be used to validate assumptions and gather statistical preference data.</a:t>
            </a:r>
          </a:p>
          <a:p>
            <a:pPr marL="4572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3998508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0"/>
            <a:ext cx="8382000" cy="865573"/>
          </a:xfrm>
        </p:spPr>
        <p:txBody>
          <a:bodyPr>
            <a:normAutofit fontScale="90000"/>
          </a:bodyPr>
          <a:lstStyle/>
          <a:p>
            <a:r>
              <a:rPr lang="en-US" sz="3200" dirty="0" smtClean="0"/>
              <a:t>The </a:t>
            </a:r>
            <a:r>
              <a:rPr lang="en-US" sz="3200" dirty="0"/>
              <a:t>questionnaire technique has some fundamental problems</a:t>
            </a:r>
            <a:endParaRPr lang="en-US" sz="3200"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3581400" y="1123950"/>
            <a:ext cx="4648200" cy="3352800"/>
          </a:xfrm>
        </p:spPr>
        <p:txBody>
          <a:bodyPr>
            <a:normAutofit fontScale="92500" lnSpcReduction="20000"/>
          </a:bodyPr>
          <a:lstStyle/>
          <a:p>
            <a:pPr marL="45720" indent="0">
              <a:buNone/>
            </a:pPr>
            <a:r>
              <a:rPr lang="en-US" dirty="0"/>
              <a:t>T</a:t>
            </a:r>
            <a:r>
              <a:rPr lang="en-US" dirty="0" smtClean="0"/>
              <a:t>he </a:t>
            </a:r>
            <a:r>
              <a:rPr lang="en-US" dirty="0"/>
              <a:t>questionnaire technique has some fundamental problems</a:t>
            </a:r>
            <a:r>
              <a:rPr lang="en-US" dirty="0" smtClean="0"/>
              <a:t>.</a:t>
            </a:r>
          </a:p>
          <a:p>
            <a:pPr marL="502920" indent="-457200">
              <a:buFont typeface="+mj-lt"/>
              <a:buAutoNum type="arabicPeriod"/>
            </a:pPr>
            <a:r>
              <a:rPr lang="en-US" dirty="0"/>
              <a:t>Relevant questions cannot be decided in advance</a:t>
            </a:r>
            <a:r>
              <a:rPr lang="en-US" dirty="0" smtClean="0"/>
              <a:t>.</a:t>
            </a:r>
          </a:p>
          <a:p>
            <a:pPr marL="502920" indent="-457200">
              <a:buFont typeface="+mj-lt"/>
              <a:buAutoNum type="arabicPeriod"/>
            </a:pPr>
            <a:r>
              <a:rPr lang="en-US" dirty="0"/>
              <a:t>The assumptions behind the questions bias the answers.</a:t>
            </a:r>
          </a:p>
          <a:p>
            <a:pPr marL="502920" indent="-457200">
              <a:buFont typeface="+mj-lt"/>
              <a:buAutoNum type="arabicPeriod"/>
            </a:pPr>
            <a:r>
              <a:rPr lang="en-US" dirty="0"/>
              <a:t>It is difficult to explore new domains ("What you really should be asking about is . . ."), and there is no interaction to explore domains that need to be explored.</a:t>
            </a:r>
          </a:p>
          <a:p>
            <a:pPr marL="502920" indent="-457200">
              <a:buFont typeface="+mj-lt"/>
              <a:buAutoNum type="arabicPeriod"/>
            </a:pPr>
            <a:r>
              <a:rPr lang="en-US" dirty="0"/>
              <a:t>It is difficult to follow up on unclear user responses.</a:t>
            </a:r>
          </a:p>
          <a:p>
            <a:pPr marL="45720" indent="0">
              <a:buNone/>
            </a:pPr>
            <a:endParaRPr lang="en-US" dirty="0"/>
          </a:p>
        </p:txBody>
      </p:sp>
    </p:spTree>
    <p:extLst>
      <p:ext uri="{BB962C8B-B14F-4D97-AF65-F5344CB8AC3E}">
        <p14:creationId xmlns:p14="http://schemas.microsoft.com/office/powerpoint/2010/main" val="1316645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smtClean="0"/>
              <a:t>Requirements </a:t>
            </a:r>
            <a:r>
              <a:rPr lang="en-US" sz="2400" b="1" dirty="0"/>
              <a:t>Workshops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3581400" y="1123950"/>
            <a:ext cx="4648200" cy="3352800"/>
          </a:xfrm>
        </p:spPr>
        <p:txBody>
          <a:bodyPr>
            <a:normAutofit lnSpcReduction="10000"/>
          </a:bodyPr>
          <a:lstStyle/>
          <a:p>
            <a:r>
              <a:rPr lang="en-US" dirty="0"/>
              <a:t>The requirements workshop may be the most powerful technique for eliciting requirements.</a:t>
            </a:r>
          </a:p>
          <a:p>
            <a:r>
              <a:rPr lang="en-US" dirty="0"/>
              <a:t>It gathers all key stakeholders together for a short but intensely focused period.</a:t>
            </a:r>
          </a:p>
          <a:p>
            <a:r>
              <a:rPr lang="en-US" dirty="0"/>
              <a:t>The use of an outside facilitator experienced in requirements management can help ensure the success of the workshop.</a:t>
            </a:r>
          </a:p>
          <a:p>
            <a:r>
              <a:rPr lang="en-US" dirty="0"/>
              <a:t>Brainstorming is the most important part of the workshop.</a:t>
            </a:r>
          </a:p>
          <a:p>
            <a:pPr marL="45720" indent="0">
              <a:buNone/>
            </a:pPr>
            <a:endParaRPr lang="en-US" dirty="0"/>
          </a:p>
        </p:txBody>
      </p:sp>
    </p:spTree>
    <p:extLst>
      <p:ext uri="{BB962C8B-B14F-4D97-AF65-F5344CB8AC3E}">
        <p14:creationId xmlns:p14="http://schemas.microsoft.com/office/powerpoint/2010/main" val="3677792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0"/>
            <a:ext cx="8153400" cy="685801"/>
          </a:xfrm>
        </p:spPr>
        <p:txBody>
          <a:bodyPr>
            <a:noAutofit/>
          </a:bodyPr>
          <a:lstStyle/>
          <a:p>
            <a:r>
              <a:rPr lang="en-US" sz="3600" b="1" dirty="0" smtClean="0"/>
              <a:t>The </a:t>
            </a:r>
            <a:r>
              <a:rPr lang="en-US" sz="3600" b="1" dirty="0"/>
              <a:t>Challenge of Requirements Elicitation</a:t>
            </a:r>
          </a:p>
        </p:txBody>
      </p:sp>
      <p:sp>
        <p:nvSpPr>
          <p:cNvPr id="3" name="Content Placeholder 2"/>
          <p:cNvSpPr>
            <a:spLocks noGrp="1"/>
          </p:cNvSpPr>
          <p:nvPr>
            <p:ph idx="1"/>
          </p:nvPr>
        </p:nvSpPr>
        <p:spPr>
          <a:xfrm>
            <a:off x="4419600" y="1047750"/>
            <a:ext cx="4343400" cy="3684271"/>
          </a:xfrm>
        </p:spPr>
        <p:txBody>
          <a:bodyPr>
            <a:normAutofit fontScale="92500" lnSpcReduction="20000"/>
          </a:bodyPr>
          <a:lstStyle/>
          <a:p>
            <a:pPr marL="45720" indent="0">
              <a:buNone/>
            </a:pPr>
            <a:r>
              <a:rPr lang="en-US" dirty="0"/>
              <a:t>Requirements elicitation is complicated by three endemic syndromes.</a:t>
            </a:r>
          </a:p>
          <a:p>
            <a:pPr marL="502920" indent="-457200">
              <a:buFont typeface="+mj-lt"/>
              <a:buAutoNum type="arabicPeriod"/>
            </a:pPr>
            <a:r>
              <a:rPr lang="en-US" dirty="0"/>
              <a:t>The "Yes, But" syndrome stems from human nature and the users' inability to experience the software as they might a physical device.</a:t>
            </a:r>
          </a:p>
          <a:p>
            <a:pPr marL="502920" indent="-457200">
              <a:buFont typeface="+mj-lt"/>
              <a:buAutoNum type="arabicPeriod"/>
            </a:pPr>
            <a:r>
              <a:rPr lang="en-US" dirty="0"/>
              <a:t>Searching for requirements is like searching for "Undiscovered Ruins"; the more you find, the more you know remain.</a:t>
            </a:r>
          </a:p>
          <a:p>
            <a:pPr marL="502920" indent="-457200">
              <a:buFont typeface="+mj-lt"/>
              <a:buAutoNum type="arabicPeriod"/>
            </a:pPr>
            <a:r>
              <a:rPr lang="en-US" dirty="0"/>
              <a:t>The "User and the Developer" syndrome reflects the profound differences between these two, making communication difficult.</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1633470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dirty="0"/>
              <a:t>A properly run requirements workshop has many </a:t>
            </a:r>
            <a:r>
              <a:rPr lang="en-US" sz="2400" dirty="0" smtClean="0"/>
              <a:t>benefits</a:t>
            </a:r>
            <a:endParaRPr lang="en-US" sz="2400"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3581400" y="1123950"/>
            <a:ext cx="4648200" cy="3352800"/>
          </a:xfrm>
        </p:spPr>
        <p:txBody>
          <a:bodyPr>
            <a:normAutofit fontScale="92500" lnSpcReduction="20000"/>
          </a:bodyPr>
          <a:lstStyle/>
          <a:p>
            <a:r>
              <a:rPr lang="en-US" dirty="0"/>
              <a:t>It assists in building an effective team, committed to one common purpose: the success of this project.</a:t>
            </a:r>
          </a:p>
          <a:p>
            <a:r>
              <a:rPr lang="en-US" dirty="0"/>
              <a:t>All stakeholders get their say; no one is left out.</a:t>
            </a:r>
          </a:p>
          <a:p>
            <a:r>
              <a:rPr lang="en-US" dirty="0"/>
              <a:t>It forges an agreement between the stakeholders and the development team as to what the application must do.</a:t>
            </a:r>
          </a:p>
          <a:p>
            <a:r>
              <a:rPr lang="en-US" dirty="0"/>
              <a:t>It can expose and resolve political issues that are interfering with project success.</a:t>
            </a:r>
          </a:p>
          <a:p>
            <a:r>
              <a:rPr lang="en-US" dirty="0"/>
              <a:t>The output, a preliminary system definition at the features level, is available immediately.</a:t>
            </a:r>
          </a:p>
          <a:p>
            <a:pPr marL="45720" indent="0">
              <a:buNone/>
            </a:pPr>
            <a:endParaRPr lang="en-US" dirty="0"/>
          </a:p>
        </p:txBody>
      </p:sp>
    </p:spTree>
    <p:extLst>
      <p:ext uri="{BB962C8B-B14F-4D97-AF65-F5344CB8AC3E}">
        <p14:creationId xmlns:p14="http://schemas.microsoft.com/office/powerpoint/2010/main" val="3894893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Preparing for the Workshop</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3581400" y="1123950"/>
            <a:ext cx="4648200" cy="3352800"/>
          </a:xfrm>
        </p:spPr>
        <p:txBody>
          <a:bodyPr>
            <a:normAutofit/>
          </a:bodyPr>
          <a:lstStyle/>
          <a:p>
            <a:r>
              <a:rPr lang="en-US" b="1" dirty="0"/>
              <a:t>Selling the Concept</a:t>
            </a:r>
          </a:p>
          <a:p>
            <a:r>
              <a:rPr lang="en-US" b="1" dirty="0"/>
              <a:t>Ensuring the Participation of the Right Stakeholders</a:t>
            </a:r>
          </a:p>
          <a:p>
            <a:r>
              <a:rPr lang="en-US" b="1" dirty="0"/>
              <a:t>Attending to Logistics</a:t>
            </a:r>
          </a:p>
          <a:p>
            <a:r>
              <a:rPr lang="en-US" b="1" dirty="0"/>
              <a:t>Providing Warm-Up Materials</a:t>
            </a:r>
          </a:p>
          <a:p>
            <a:r>
              <a:rPr lang="en-US" b="1" dirty="0"/>
              <a:t>Choosing the Facilitator</a:t>
            </a:r>
          </a:p>
          <a:p>
            <a:endParaRPr lang="en-US" dirty="0"/>
          </a:p>
        </p:txBody>
      </p:sp>
    </p:spTree>
    <p:extLst>
      <p:ext uri="{BB962C8B-B14F-4D97-AF65-F5344CB8AC3E}">
        <p14:creationId xmlns:p14="http://schemas.microsoft.com/office/powerpoint/2010/main" val="535095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Setting the Agenda</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91654866"/>
              </p:ext>
            </p:extLst>
          </p:nvPr>
        </p:nvGraphicFramePr>
        <p:xfrm>
          <a:off x="2971800" y="1123949"/>
          <a:ext cx="4724400" cy="3540367"/>
        </p:xfrm>
        <a:graphic>
          <a:graphicData uri="http://schemas.openxmlformats.org/drawingml/2006/table">
            <a:tbl>
              <a:tblPr/>
              <a:tblGrid>
                <a:gridCol w="2362200"/>
                <a:gridCol w="2362200"/>
              </a:tblGrid>
              <a:tr h="179754">
                <a:tc>
                  <a:txBody>
                    <a:bodyPr/>
                    <a:lstStyle/>
                    <a:p>
                      <a:pPr algn="ctr"/>
                      <a:r>
                        <a:rPr lang="en-US" sz="2000" dirty="0">
                          <a:solidFill>
                            <a:schemeClr val="tx2"/>
                          </a:solidFill>
                        </a:rPr>
                        <a:t>Agenda Item</a:t>
                      </a:r>
                    </a:p>
                  </a:txBody>
                  <a:tcPr marL="19538" marR="19538" marT="19538" marB="19538">
                    <a:lnL>
                      <a:noFill/>
                    </a:lnL>
                    <a:lnR>
                      <a:noFill/>
                    </a:lnR>
                    <a:lnB>
                      <a:noFill/>
                    </a:lnB>
                  </a:tcPr>
                </a:tc>
                <a:tc>
                  <a:txBody>
                    <a:bodyPr/>
                    <a:lstStyle/>
                    <a:p>
                      <a:pPr algn="ctr"/>
                      <a:r>
                        <a:rPr lang="en-US" sz="2000" dirty="0">
                          <a:solidFill>
                            <a:schemeClr val="tx2"/>
                          </a:solidFill>
                        </a:rPr>
                        <a:t>Description</a:t>
                      </a:r>
                    </a:p>
                  </a:txBody>
                  <a:tcPr marL="19538" marR="19538" marT="19538" marB="19538">
                    <a:lnL>
                      <a:noFill/>
                    </a:lnL>
                    <a:lnR>
                      <a:noFill/>
                    </a:lnR>
                    <a:lnB>
                      <a:noFill/>
                    </a:lnB>
                  </a:tcPr>
                </a:tc>
              </a:tr>
              <a:tr h="320431">
                <a:tc>
                  <a:txBody>
                    <a:bodyPr/>
                    <a:lstStyle/>
                    <a:p>
                      <a:r>
                        <a:rPr lang="en-US" sz="1200" dirty="0"/>
                        <a:t>Introduction</a:t>
                      </a:r>
                    </a:p>
                  </a:txBody>
                  <a:tcPr marL="19538" marR="19538" marT="19538" marB="19538">
                    <a:lnL>
                      <a:noFill/>
                    </a:lnL>
                    <a:lnR>
                      <a:noFill/>
                    </a:lnR>
                    <a:lnT>
                      <a:noFill/>
                    </a:lnT>
                    <a:lnB>
                      <a:noFill/>
                    </a:lnB>
                  </a:tcPr>
                </a:tc>
                <a:tc>
                  <a:txBody>
                    <a:bodyPr/>
                    <a:lstStyle/>
                    <a:p>
                      <a:r>
                        <a:rPr lang="en-US" sz="1200" dirty="0"/>
                        <a:t>Review agenda, facilities, and rules</a:t>
                      </a:r>
                    </a:p>
                  </a:txBody>
                  <a:tcPr marL="19538" marR="19538" marT="19538" marB="19538">
                    <a:lnL>
                      <a:noFill/>
                    </a:lnL>
                    <a:lnR>
                      <a:noFill/>
                    </a:lnR>
                    <a:lnT>
                      <a:noFill/>
                    </a:lnT>
                    <a:lnB>
                      <a:noFill/>
                    </a:lnB>
                  </a:tcPr>
                </a:tc>
              </a:tr>
              <a:tr h="601785">
                <a:tc>
                  <a:txBody>
                    <a:bodyPr/>
                    <a:lstStyle/>
                    <a:p>
                      <a:r>
                        <a:rPr lang="en-US" sz="1200"/>
                        <a:t>Context</a:t>
                      </a:r>
                    </a:p>
                  </a:txBody>
                  <a:tcPr marL="19538" marR="19538" marT="19538" marB="19538">
                    <a:lnL>
                      <a:noFill/>
                    </a:lnL>
                    <a:lnR>
                      <a:noFill/>
                    </a:lnR>
                    <a:lnT>
                      <a:noFill/>
                    </a:lnT>
                    <a:lnB>
                      <a:noFill/>
                    </a:lnB>
                  </a:tcPr>
                </a:tc>
                <a:tc>
                  <a:txBody>
                    <a:bodyPr/>
                    <a:lstStyle/>
                    <a:p>
                      <a:r>
                        <a:rPr lang="en-US" sz="1200" dirty="0"/>
                        <a:t>Present project status, market needs, results of user interviews, and so on</a:t>
                      </a:r>
                    </a:p>
                  </a:txBody>
                  <a:tcPr marL="19538" marR="19538" marT="19538" marB="19538">
                    <a:lnL>
                      <a:noFill/>
                    </a:lnL>
                    <a:lnR>
                      <a:noFill/>
                    </a:lnR>
                    <a:lnT>
                      <a:noFill/>
                    </a:lnT>
                    <a:lnB>
                      <a:noFill/>
                    </a:lnB>
                  </a:tcPr>
                </a:tc>
              </a:tr>
              <a:tr h="320431">
                <a:tc>
                  <a:txBody>
                    <a:bodyPr/>
                    <a:lstStyle/>
                    <a:p>
                      <a:r>
                        <a:rPr lang="en-US" sz="1200"/>
                        <a:t>Brainstorming</a:t>
                      </a:r>
                    </a:p>
                  </a:txBody>
                  <a:tcPr marL="19538" marR="19538" marT="19538" marB="19538">
                    <a:lnL>
                      <a:noFill/>
                    </a:lnL>
                    <a:lnR>
                      <a:noFill/>
                    </a:lnR>
                    <a:lnT>
                      <a:noFill/>
                    </a:lnT>
                    <a:lnB>
                      <a:noFill/>
                    </a:lnB>
                  </a:tcPr>
                </a:tc>
                <a:tc>
                  <a:txBody>
                    <a:bodyPr/>
                    <a:lstStyle/>
                    <a:p>
                      <a:r>
                        <a:rPr lang="en-US" sz="1200" dirty="0"/>
                        <a:t>Brainstorm features of the application</a:t>
                      </a:r>
                    </a:p>
                  </a:txBody>
                  <a:tcPr marL="19538" marR="19538" marT="19538" marB="19538">
                    <a:lnL>
                      <a:noFill/>
                    </a:lnL>
                    <a:lnR>
                      <a:noFill/>
                    </a:lnR>
                    <a:lnT>
                      <a:noFill/>
                    </a:lnT>
                    <a:lnB>
                      <a:noFill/>
                    </a:lnB>
                  </a:tcPr>
                </a:tc>
              </a:tr>
              <a:tr h="320431">
                <a:tc>
                  <a:txBody>
                    <a:bodyPr/>
                    <a:lstStyle/>
                    <a:p>
                      <a:r>
                        <a:rPr lang="en-US" sz="1200"/>
                        <a:t>Lunch</a:t>
                      </a:r>
                    </a:p>
                  </a:txBody>
                  <a:tcPr marL="19538" marR="19538" marT="19538" marB="19538">
                    <a:lnL>
                      <a:noFill/>
                    </a:lnL>
                    <a:lnR>
                      <a:noFill/>
                    </a:lnR>
                    <a:lnT>
                      <a:noFill/>
                    </a:lnT>
                    <a:lnB>
                      <a:noFill/>
                    </a:lnB>
                  </a:tcPr>
                </a:tc>
                <a:tc>
                  <a:txBody>
                    <a:bodyPr/>
                    <a:lstStyle/>
                    <a:p>
                      <a:r>
                        <a:rPr lang="en-US" sz="1200" dirty="0"/>
                        <a:t>Work through lunch to avoid loss of momentum</a:t>
                      </a:r>
                    </a:p>
                  </a:txBody>
                  <a:tcPr marL="19538" marR="19538" marT="19538" marB="19538">
                    <a:lnL>
                      <a:noFill/>
                    </a:lnL>
                    <a:lnR>
                      <a:noFill/>
                    </a:lnR>
                    <a:lnT>
                      <a:noFill/>
                    </a:lnT>
                    <a:lnB>
                      <a:noFill/>
                    </a:lnB>
                  </a:tcPr>
                </a:tc>
              </a:tr>
              <a:tr h="179754">
                <a:tc>
                  <a:txBody>
                    <a:bodyPr/>
                    <a:lstStyle/>
                    <a:p>
                      <a:r>
                        <a:rPr lang="en-US" sz="1200"/>
                        <a:t>Brainstorming</a:t>
                      </a:r>
                    </a:p>
                  </a:txBody>
                  <a:tcPr marL="19538" marR="19538" marT="19538" marB="19538">
                    <a:lnL>
                      <a:noFill/>
                    </a:lnL>
                    <a:lnR>
                      <a:noFill/>
                    </a:lnR>
                    <a:lnT>
                      <a:noFill/>
                    </a:lnT>
                    <a:lnB>
                      <a:noFill/>
                    </a:lnB>
                  </a:tcPr>
                </a:tc>
                <a:tc>
                  <a:txBody>
                    <a:bodyPr/>
                    <a:lstStyle/>
                    <a:p>
                      <a:r>
                        <a:rPr lang="en-US" sz="1200" dirty="0"/>
                        <a:t>Continue brainstorming</a:t>
                      </a:r>
                    </a:p>
                  </a:txBody>
                  <a:tcPr marL="19538" marR="19538" marT="19538" marB="19538">
                    <a:lnL>
                      <a:noFill/>
                    </a:lnL>
                    <a:lnR>
                      <a:noFill/>
                    </a:lnR>
                    <a:lnT>
                      <a:noFill/>
                    </a:lnT>
                    <a:lnB>
                      <a:noFill/>
                    </a:lnB>
                  </a:tcPr>
                </a:tc>
              </a:tr>
              <a:tr h="461108">
                <a:tc>
                  <a:txBody>
                    <a:bodyPr/>
                    <a:lstStyle/>
                    <a:p>
                      <a:r>
                        <a:rPr lang="en-US" sz="1200"/>
                        <a:t>Feature definition</a:t>
                      </a:r>
                    </a:p>
                  </a:txBody>
                  <a:tcPr marL="19538" marR="19538" marT="19538" marB="19538">
                    <a:lnL>
                      <a:noFill/>
                    </a:lnL>
                    <a:lnR>
                      <a:noFill/>
                    </a:lnR>
                    <a:lnT>
                      <a:noFill/>
                    </a:lnT>
                    <a:lnB>
                      <a:noFill/>
                    </a:lnB>
                  </a:tcPr>
                </a:tc>
                <a:tc>
                  <a:txBody>
                    <a:bodyPr/>
                    <a:lstStyle/>
                    <a:p>
                      <a:r>
                        <a:rPr lang="en-US" sz="1200" dirty="0"/>
                        <a:t>Write out two- or three-sentence definitions for features</a:t>
                      </a:r>
                    </a:p>
                  </a:txBody>
                  <a:tcPr marL="19538" marR="19538" marT="19538" marB="19538">
                    <a:lnL>
                      <a:noFill/>
                    </a:lnL>
                    <a:lnR>
                      <a:noFill/>
                    </a:lnR>
                    <a:lnT>
                      <a:noFill/>
                    </a:lnT>
                    <a:lnB>
                      <a:noFill/>
                    </a:lnB>
                  </a:tcPr>
                </a:tc>
              </a:tr>
              <a:tr h="320431">
                <a:tc>
                  <a:txBody>
                    <a:bodyPr/>
                    <a:lstStyle/>
                    <a:p>
                      <a:r>
                        <a:rPr lang="en-US" sz="1200"/>
                        <a:t>Idea reduction and prioritization</a:t>
                      </a:r>
                    </a:p>
                  </a:txBody>
                  <a:tcPr marL="19538" marR="19538" marT="19538" marB="19538">
                    <a:lnL>
                      <a:noFill/>
                    </a:lnL>
                    <a:lnR>
                      <a:noFill/>
                    </a:lnR>
                    <a:lnT>
                      <a:noFill/>
                    </a:lnT>
                    <a:lnB>
                      <a:noFill/>
                    </a:lnB>
                  </a:tcPr>
                </a:tc>
                <a:tc>
                  <a:txBody>
                    <a:bodyPr/>
                    <a:lstStyle/>
                    <a:p>
                      <a:r>
                        <a:rPr lang="en-US" sz="1200" dirty="0"/>
                        <a:t>Prioritize features</a:t>
                      </a:r>
                    </a:p>
                  </a:txBody>
                  <a:tcPr marL="19538" marR="19538" marT="19538" marB="19538">
                    <a:lnL>
                      <a:noFill/>
                    </a:lnL>
                    <a:lnR>
                      <a:noFill/>
                    </a:lnR>
                    <a:lnT>
                      <a:noFill/>
                    </a:lnT>
                    <a:lnB>
                      <a:noFill/>
                    </a:lnB>
                  </a:tcPr>
                </a:tc>
              </a:tr>
              <a:tr h="461108">
                <a:tc>
                  <a:txBody>
                    <a:bodyPr/>
                    <a:lstStyle/>
                    <a:p>
                      <a:r>
                        <a:rPr lang="en-US" sz="1200"/>
                        <a:t>Wrap-up</a:t>
                      </a:r>
                    </a:p>
                  </a:txBody>
                  <a:tcPr marL="19538" marR="19538" marT="19538" marB="19538">
                    <a:lnL>
                      <a:noFill/>
                    </a:lnL>
                    <a:lnR>
                      <a:noFill/>
                    </a:lnR>
                    <a:lnT>
                      <a:noFill/>
                    </a:lnT>
                    <a:lnB>
                      <a:noFill/>
                    </a:lnB>
                  </a:tcPr>
                </a:tc>
                <a:tc>
                  <a:txBody>
                    <a:bodyPr/>
                    <a:lstStyle/>
                    <a:p>
                      <a:r>
                        <a:rPr lang="en-US" sz="1200" dirty="0"/>
                        <a:t>Summarize and assign action items, address "parking lot" items</a:t>
                      </a:r>
                    </a:p>
                  </a:txBody>
                  <a:tcPr marL="19538" marR="19538" marT="19538" marB="19538">
                    <a:lnL>
                      <a:noFill/>
                    </a:lnL>
                    <a:lnR>
                      <a:noFill/>
                    </a:lnR>
                    <a:lnT>
                      <a:noFill/>
                    </a:lnT>
                    <a:lnB>
                      <a:noFill/>
                    </a:lnB>
                  </a:tcPr>
                </a:tc>
              </a:tr>
            </a:tbl>
          </a:graphicData>
        </a:graphic>
      </p:graphicFrame>
    </p:spTree>
    <p:extLst>
      <p:ext uri="{BB962C8B-B14F-4D97-AF65-F5344CB8AC3E}">
        <p14:creationId xmlns:p14="http://schemas.microsoft.com/office/powerpoint/2010/main" val="44213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Running the Workshop</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lstStyle/>
          <a:p>
            <a:r>
              <a:rPr lang="en-US" b="1" dirty="0"/>
              <a:t>Problems and Tricks of the Trade</a:t>
            </a:r>
          </a:p>
          <a:p>
            <a:r>
              <a:rPr lang="en-US" b="1" dirty="0"/>
              <a:t>Brainstorming and Idea Reduction</a:t>
            </a:r>
          </a:p>
          <a:p>
            <a:r>
              <a:rPr lang="en-US" b="1" dirty="0"/>
              <a:t>Production and Follow-Up</a:t>
            </a:r>
          </a:p>
          <a:p>
            <a:endParaRPr lang="en-US" dirty="0"/>
          </a:p>
        </p:txBody>
      </p:sp>
    </p:spTree>
    <p:extLst>
      <p:ext uri="{BB962C8B-B14F-4D97-AF65-F5344CB8AC3E}">
        <p14:creationId xmlns:p14="http://schemas.microsoft.com/office/powerpoint/2010/main" val="40902085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smtClean="0"/>
              <a:t>Brainstorming </a:t>
            </a:r>
            <a:r>
              <a:rPr lang="en-US" sz="2400" b="1" dirty="0"/>
              <a:t>and 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fontScale="92500" lnSpcReduction="20000"/>
          </a:bodyPr>
          <a:lstStyle/>
          <a:p>
            <a:r>
              <a:rPr lang="en-US" dirty="0"/>
              <a:t>Brainstorming involves both idea generation and idea reduction.</a:t>
            </a:r>
          </a:p>
          <a:p>
            <a:r>
              <a:rPr lang="en-US" dirty="0"/>
              <a:t>The most creative, innovative ideas often result from combining multiple, seemingly unrelated ideas.</a:t>
            </a:r>
          </a:p>
          <a:p>
            <a:r>
              <a:rPr lang="en-US" dirty="0"/>
              <a:t>Various voting techniques may be used to prioritize the ideas created.</a:t>
            </a:r>
          </a:p>
          <a:p>
            <a:r>
              <a:rPr lang="en-US" dirty="0"/>
              <a:t>Although live brainstorming is preferred, Web-based brainstorming may be a viable alternative in some situations.</a:t>
            </a:r>
          </a:p>
          <a:p>
            <a:endParaRPr lang="en-US" dirty="0"/>
          </a:p>
        </p:txBody>
      </p:sp>
    </p:spTree>
    <p:extLst>
      <p:ext uri="{BB962C8B-B14F-4D97-AF65-F5344CB8AC3E}">
        <p14:creationId xmlns:p14="http://schemas.microsoft.com/office/powerpoint/2010/main" val="33820244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dirty="0" smtClean="0"/>
              <a:t>Benefits</a:t>
            </a:r>
            <a:endParaRPr lang="en-US" sz="2400" b="1"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fontScale="85000" lnSpcReduction="10000"/>
          </a:bodyPr>
          <a:lstStyle/>
          <a:p>
            <a:r>
              <a:rPr lang="en-US" dirty="0"/>
              <a:t>It encourages participation by all parties present.</a:t>
            </a:r>
          </a:p>
          <a:p>
            <a:r>
              <a:rPr lang="en-US" dirty="0"/>
              <a:t>It allows participants to "piggyback" on one another's ideas.</a:t>
            </a:r>
          </a:p>
          <a:p>
            <a:r>
              <a:rPr lang="en-US" dirty="0"/>
              <a:t>It has high bandwidth. Many ideas can be generated in a short period of time.</a:t>
            </a:r>
          </a:p>
          <a:p>
            <a:r>
              <a:rPr lang="en-US" dirty="0"/>
              <a:t>The results typically indicate a number of possible solutions to whatever problem is posed.</a:t>
            </a:r>
          </a:p>
          <a:p>
            <a:r>
              <a:rPr lang="en-US" dirty="0"/>
              <a:t>It encourages out-of-the-box thinking, that is, thinking unlimited by normal constraints</a:t>
            </a:r>
            <a:r>
              <a:rPr lang="en-US" dirty="0" smtClean="0"/>
              <a:t>.</a:t>
            </a:r>
            <a:endParaRPr lang="en-US" dirty="0"/>
          </a:p>
        </p:txBody>
      </p:sp>
    </p:spTree>
    <p:extLst>
      <p:ext uri="{BB962C8B-B14F-4D97-AF65-F5344CB8AC3E}">
        <p14:creationId xmlns:p14="http://schemas.microsoft.com/office/powerpoint/2010/main" val="3020968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dirty="0" smtClean="0"/>
              <a:t>Rules of Brainstorming</a:t>
            </a:r>
            <a:endParaRPr lang="en-US" sz="2400" b="1"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a:bodyPr>
          <a:lstStyle/>
          <a:p>
            <a:r>
              <a:rPr lang="en-US" dirty="0" smtClean="0"/>
              <a:t>Do not allow criticism or debate.</a:t>
            </a:r>
          </a:p>
          <a:p>
            <a:r>
              <a:rPr lang="en-US" dirty="0" smtClean="0"/>
              <a:t>Let your imagination sour.</a:t>
            </a:r>
          </a:p>
          <a:p>
            <a:r>
              <a:rPr lang="en-US" dirty="0" smtClean="0"/>
              <a:t>Generate as many ideas as possible.</a:t>
            </a:r>
          </a:p>
          <a:p>
            <a:r>
              <a:rPr lang="en-US" dirty="0" smtClean="0"/>
              <a:t>Mutate and combine ideas.</a:t>
            </a:r>
          </a:p>
          <a:p>
            <a:endParaRPr lang="en-US" dirty="0"/>
          </a:p>
        </p:txBody>
      </p:sp>
    </p:spTree>
    <p:extLst>
      <p:ext uri="{BB962C8B-B14F-4D97-AF65-F5344CB8AC3E}">
        <p14:creationId xmlns:p14="http://schemas.microsoft.com/office/powerpoint/2010/main" val="25226509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fontScale="92500" lnSpcReduction="20000"/>
          </a:bodyPr>
          <a:lstStyle/>
          <a:p>
            <a:r>
              <a:rPr lang="en-US" b="1" dirty="0">
                <a:solidFill>
                  <a:schemeClr val="tx2"/>
                </a:solidFill>
              </a:rPr>
              <a:t>Pruning Ideas</a:t>
            </a:r>
          </a:p>
          <a:p>
            <a:pPr marL="45720" indent="0">
              <a:buNone/>
            </a:pPr>
            <a:r>
              <a:rPr lang="en-US" dirty="0"/>
              <a:t>The first step is to "prune" those ideas that are not worthy of further investment by the group. The facilitator starts by visiting each idea briefly and asking for concurrence from the group that the idea is basically valid. There is no reason for any participant to be defensive or to claim authorship for any idea; any participant may support or refute any idea.</a:t>
            </a:r>
          </a:p>
          <a:p>
            <a:pPr marL="45720" indent="0">
              <a:buNone/>
            </a:pPr>
            <a:endParaRPr lang="en-US" dirty="0"/>
          </a:p>
        </p:txBody>
      </p:sp>
    </p:spTree>
    <p:extLst>
      <p:ext uri="{BB962C8B-B14F-4D97-AF65-F5344CB8AC3E}">
        <p14:creationId xmlns:p14="http://schemas.microsoft.com/office/powerpoint/2010/main" val="28875933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a:bodyPr>
          <a:lstStyle/>
          <a:p>
            <a:r>
              <a:rPr lang="en-US" b="1" dirty="0">
                <a:solidFill>
                  <a:schemeClr val="tx2"/>
                </a:solidFill>
              </a:rPr>
              <a:t>Grouping Ideas</a:t>
            </a:r>
          </a:p>
          <a:p>
            <a:pPr marL="45720" indent="0">
              <a:buNone/>
            </a:pPr>
            <a:r>
              <a:rPr lang="en-US" dirty="0"/>
              <a:t>It may be helpful during this process to start grouping similar ideas. Doing so is most effective when participants from the session volunteer to go to the wall and do the grouping. Related ideas are grouped together in regions of the walls. Name the groups of related ideas.</a:t>
            </a:r>
          </a:p>
        </p:txBody>
      </p:sp>
    </p:spTree>
    <p:extLst>
      <p:ext uri="{BB962C8B-B14F-4D97-AF65-F5344CB8AC3E}">
        <p14:creationId xmlns:p14="http://schemas.microsoft.com/office/powerpoint/2010/main" val="26564848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fontScale="92500" lnSpcReduction="20000"/>
          </a:bodyPr>
          <a:lstStyle/>
          <a:p>
            <a:r>
              <a:rPr lang="en-US" b="1" dirty="0">
                <a:solidFill>
                  <a:schemeClr val="tx2"/>
                </a:solidFill>
              </a:rPr>
              <a:t>Defining Features</a:t>
            </a:r>
          </a:p>
          <a:p>
            <a:pPr marL="45720" indent="0">
              <a:buNone/>
            </a:pPr>
            <a:r>
              <a:rPr lang="en-US" dirty="0" smtClean="0"/>
              <a:t>It </a:t>
            </a:r>
            <a:r>
              <a:rPr lang="en-US" dirty="0"/>
              <a:t>is important to take the time to write a short description of what the idea meant to the person who submitted it. This gives the contributor the opportunity to further describe the feature and helps ensure that the participants have a common understanding of the feature. This way, everyone understands what was meant by the idea, thus avoiding a fundamentally flawed prioritization process.</a:t>
            </a:r>
          </a:p>
        </p:txBody>
      </p:sp>
    </p:spTree>
    <p:extLst>
      <p:ext uri="{BB962C8B-B14F-4D97-AF65-F5344CB8AC3E}">
        <p14:creationId xmlns:p14="http://schemas.microsoft.com/office/powerpoint/2010/main" val="355841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3200" b="1" dirty="0"/>
              <a:t>Barriers to Elicitation</a:t>
            </a:r>
          </a:p>
        </p:txBody>
      </p:sp>
      <p:sp>
        <p:nvSpPr>
          <p:cNvPr id="3" name="Content Placeholder 2"/>
          <p:cNvSpPr>
            <a:spLocks noGrp="1"/>
          </p:cNvSpPr>
          <p:nvPr>
            <p:ph idx="1"/>
          </p:nvPr>
        </p:nvSpPr>
        <p:spPr>
          <a:xfrm>
            <a:off x="4572000" y="971551"/>
            <a:ext cx="4114800" cy="3623072"/>
          </a:xfrm>
        </p:spPr>
        <p:txBody>
          <a:bodyPr>
            <a:normAutofit fontScale="85000" lnSpcReduction="10000"/>
          </a:bodyPr>
          <a:lstStyle/>
          <a:p>
            <a:pPr marL="45720" indent="0" fontAlgn="base">
              <a:buNone/>
            </a:pPr>
            <a:r>
              <a:rPr lang="en-US" sz="3300" b="1" dirty="0">
                <a:solidFill>
                  <a:schemeClr val="tx2"/>
                </a:solidFill>
                <a:latin typeface="+mj-lt"/>
                <a:ea typeface="+mj-ea"/>
                <a:cs typeface="+mj-cs"/>
              </a:rPr>
              <a:t>The "Yes, But" Syndrome</a:t>
            </a:r>
          </a:p>
          <a:p>
            <a:r>
              <a:rPr lang="en-US" dirty="0"/>
              <a:t>The "Yes, But" syndrome is human nature and is an integral part of application development. We should plan for it.</a:t>
            </a:r>
          </a:p>
          <a:p>
            <a:r>
              <a:rPr lang="en-US" dirty="0"/>
              <a:t>We can drastically reduce this syndrome by applying techniques that get the "Buts" out early. In so doing, we elicit the "Yes, But" response early, and we then can begin to invest the majority of our development efforts in software that has already passed the "Yes, But" test.</a:t>
            </a:r>
          </a:p>
          <a:p>
            <a:pPr marL="45720" indent="0" fontAlgn="base">
              <a:buNone/>
            </a:pP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2929171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2654645"/>
          </a:xfrm>
        </p:spPr>
        <p:txBody>
          <a:bodyPr>
            <a:normAutofit/>
          </a:bodyPr>
          <a:lstStyle/>
          <a:p>
            <a:r>
              <a:rPr lang="en-US" b="1" dirty="0">
                <a:solidFill>
                  <a:schemeClr val="tx2"/>
                </a:solidFill>
              </a:rPr>
              <a:t>Prioritizing Ideas</a:t>
            </a:r>
          </a:p>
          <a:p>
            <a:pPr marL="45720" indent="0">
              <a:buNone/>
            </a:pPr>
            <a:r>
              <a:rPr lang="en-US" dirty="0" smtClean="0"/>
              <a:t>The </a:t>
            </a:r>
            <a:r>
              <a:rPr lang="en-US" dirty="0"/>
              <a:t>generation of ideas is the only goal, and the process is then complete. However, in most settings, including the requirements workshop, it will be necessary to prioritize the ideas that remain after pruning.</a:t>
            </a:r>
          </a:p>
        </p:txBody>
      </p:sp>
    </p:spTree>
    <p:extLst>
      <p:ext uri="{BB962C8B-B14F-4D97-AF65-F5344CB8AC3E}">
        <p14:creationId xmlns:p14="http://schemas.microsoft.com/office/powerpoint/2010/main" val="13381899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Idea Reduction</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85000" lnSpcReduction="20000"/>
          </a:bodyPr>
          <a:lstStyle/>
          <a:p>
            <a:pPr marL="45720" indent="0">
              <a:buNone/>
            </a:pPr>
            <a:r>
              <a:rPr lang="en-US" b="1" dirty="0">
                <a:solidFill>
                  <a:schemeClr val="tx2"/>
                </a:solidFill>
              </a:rPr>
              <a:t>"Critical, Important, Useful" Categorization</a:t>
            </a:r>
          </a:p>
          <a:p>
            <a:r>
              <a:rPr lang="en-US" dirty="0"/>
              <a:t>Critical means indispensable, suggesting that a stakeholder would not be able to use a system without this feature. Without the feature, the system does not fulfill its primary mission or meet the market need.</a:t>
            </a:r>
          </a:p>
          <a:p>
            <a:r>
              <a:rPr lang="en-US" dirty="0"/>
              <a:t>Important means that there could be a significant loss of customer utility, perhaps even market share or revenue, or new customer segments served without the feature. If the important items don't get implemented, some users would not like the product and would not buy it.</a:t>
            </a:r>
          </a:p>
          <a:p>
            <a:r>
              <a:rPr lang="en-US" dirty="0"/>
              <a:t>Useful means nice to have. The feature makes life easier, makes the system more appealing or more fun, or delivers higher utility to some class of users.</a:t>
            </a:r>
          </a:p>
        </p:txBody>
      </p:sp>
    </p:spTree>
    <p:extLst>
      <p:ext uri="{BB962C8B-B14F-4D97-AF65-F5344CB8AC3E}">
        <p14:creationId xmlns:p14="http://schemas.microsoft.com/office/powerpoint/2010/main" val="3007433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Web-Based Brainstorming</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92500" lnSpcReduction="20000"/>
          </a:bodyPr>
          <a:lstStyle/>
          <a:p>
            <a:r>
              <a:rPr lang="en-US" dirty="0" smtClean="0"/>
              <a:t>The </a:t>
            </a:r>
            <a:r>
              <a:rPr lang="en-US" dirty="0"/>
              <a:t>project leader sponsors a list server or discussion group for recording and commenting on product features. </a:t>
            </a:r>
            <a:endParaRPr lang="en-US" dirty="0" smtClean="0"/>
          </a:p>
          <a:p>
            <a:r>
              <a:rPr lang="en-US" dirty="0" smtClean="0"/>
              <a:t>The </a:t>
            </a:r>
            <a:r>
              <a:rPr lang="en-US" dirty="0"/>
              <a:t>recording of ideas and comments can be done either anonymously or by crediting the author, based on the construct created by the administrator. </a:t>
            </a:r>
            <a:endParaRPr lang="en-US" dirty="0" smtClean="0"/>
          </a:p>
          <a:p>
            <a:r>
              <a:rPr lang="en-US" dirty="0" smtClean="0"/>
              <a:t>An </a:t>
            </a:r>
            <a:r>
              <a:rPr lang="en-US" dirty="0"/>
              <a:t>advantage of this technique is its persistence; ideas and comments can be circulated over a long period of time, with full recording of all threads for each idea. </a:t>
            </a:r>
            <a:endParaRPr lang="en-US" dirty="0" smtClean="0"/>
          </a:p>
          <a:p>
            <a:r>
              <a:rPr lang="en-US" dirty="0" smtClean="0"/>
              <a:t>Important</a:t>
            </a:r>
            <a:r>
              <a:rPr lang="en-US" dirty="0"/>
              <a:t>, a unique advantage of this process is that ideas can grow and mature with the passage of time.</a:t>
            </a:r>
          </a:p>
        </p:txBody>
      </p:sp>
    </p:spTree>
    <p:extLst>
      <p:ext uri="{BB962C8B-B14F-4D97-AF65-F5344CB8AC3E}">
        <p14:creationId xmlns:p14="http://schemas.microsoft.com/office/powerpoint/2010/main" val="13201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Storyboarding</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lnSpcReduction="10000"/>
          </a:bodyPr>
          <a:lstStyle/>
          <a:p>
            <a:r>
              <a:rPr lang="en-US" dirty="0"/>
              <a:t>The purpose of storyboarding is to elicit early "Yes, But" reactions.</a:t>
            </a:r>
          </a:p>
          <a:p>
            <a:r>
              <a:rPr lang="en-US" dirty="0"/>
              <a:t>Storyboards can be passive, active, or interactive.</a:t>
            </a:r>
          </a:p>
          <a:p>
            <a:r>
              <a:rPr lang="en-US" dirty="0"/>
              <a:t>Storyboards identify the players, explain what happens to them, and describe how it happens.</a:t>
            </a:r>
          </a:p>
          <a:p>
            <a:r>
              <a:rPr lang="en-US" dirty="0"/>
              <a:t>Make the storyboard sketchy, easy to modify, and not shippable.</a:t>
            </a:r>
          </a:p>
          <a:p>
            <a:r>
              <a:rPr lang="en-US" dirty="0"/>
              <a:t>Storyboard early and often on each project with new or innovative content.</a:t>
            </a:r>
          </a:p>
        </p:txBody>
      </p:sp>
    </p:spTree>
    <p:extLst>
      <p:ext uri="{BB962C8B-B14F-4D97-AF65-F5344CB8AC3E}">
        <p14:creationId xmlns:p14="http://schemas.microsoft.com/office/powerpoint/2010/main" val="84665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Types of Storyboards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solidFill>
                  <a:schemeClr val="tx2"/>
                </a:solidFill>
              </a:rPr>
              <a:t>Passive storyboards</a:t>
            </a:r>
            <a:r>
              <a:rPr lang="en-US" dirty="0"/>
              <a:t> </a:t>
            </a:r>
            <a:endParaRPr lang="en-US" dirty="0" smtClean="0"/>
          </a:p>
          <a:p>
            <a:pPr marL="45720" indent="0">
              <a:buNone/>
            </a:pPr>
            <a:r>
              <a:rPr lang="en-US" dirty="0" smtClean="0"/>
              <a:t>Tell </a:t>
            </a:r>
            <a:r>
              <a:rPr lang="en-US" dirty="0"/>
              <a:t>a story to the user. They can consist of sketches, pictures, screen shots, PowerPoint presentations, or sample application outputs. In a passive storyboard, the analyst plays the role of the system and simply walks the user through the storyboard, with a "When you do this, this happens" explanation</a:t>
            </a:r>
            <a:r>
              <a:rPr lang="en-US" dirty="0" smtClean="0"/>
              <a:t>.</a:t>
            </a:r>
            <a:endParaRPr lang="en-US" dirty="0"/>
          </a:p>
        </p:txBody>
      </p:sp>
    </p:spTree>
    <p:extLst>
      <p:ext uri="{BB962C8B-B14F-4D97-AF65-F5344CB8AC3E}">
        <p14:creationId xmlns:p14="http://schemas.microsoft.com/office/powerpoint/2010/main" val="1732756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Types of Storyboards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solidFill>
                  <a:schemeClr val="tx2"/>
                </a:solidFill>
              </a:rPr>
              <a:t>Active </a:t>
            </a:r>
            <a:r>
              <a:rPr lang="en-US" dirty="0" smtClean="0">
                <a:solidFill>
                  <a:schemeClr val="tx2"/>
                </a:solidFill>
              </a:rPr>
              <a:t>storyboards</a:t>
            </a:r>
          </a:p>
          <a:p>
            <a:pPr marL="45720" indent="0">
              <a:buNone/>
            </a:pPr>
            <a:r>
              <a:rPr lang="en-US" dirty="0" smtClean="0"/>
              <a:t>Try </a:t>
            </a:r>
            <a:r>
              <a:rPr lang="en-US" dirty="0"/>
              <a:t>to make the user see "a movie that hasn't actually been produced yet." Active storyboards are animated or automated, perhaps by an automatically sequencing slide presentation, an animation tool, a recorded computer script or simulation, or even a homemade movie. Active storyboards provide an automated description of the way the system behaves in a typical usage or operational scenario</a:t>
            </a:r>
            <a:r>
              <a:rPr lang="en-US" dirty="0" smtClean="0"/>
              <a:t>.</a:t>
            </a:r>
            <a:endParaRPr lang="en-US" dirty="0"/>
          </a:p>
        </p:txBody>
      </p:sp>
    </p:spTree>
    <p:extLst>
      <p:ext uri="{BB962C8B-B14F-4D97-AF65-F5344CB8AC3E}">
        <p14:creationId xmlns:p14="http://schemas.microsoft.com/office/powerpoint/2010/main" val="514617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Types of Storyboards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solidFill>
                  <a:schemeClr val="tx2"/>
                </a:solidFill>
              </a:rPr>
              <a:t>Interactive storyboards</a:t>
            </a:r>
            <a:r>
              <a:rPr lang="en-US" dirty="0"/>
              <a:t> </a:t>
            </a:r>
            <a:endParaRPr lang="en-US" dirty="0" smtClean="0"/>
          </a:p>
          <a:p>
            <a:pPr marL="45720" indent="0">
              <a:buNone/>
            </a:pPr>
            <a:r>
              <a:rPr lang="en-US" dirty="0" smtClean="0"/>
              <a:t>Let </a:t>
            </a:r>
            <a:r>
              <a:rPr lang="en-US" dirty="0"/>
              <a:t>the user experience the system in as realistic a manner as practical. They require participation by the user. Interactive storyboards can be simulations or mock-ups or can be advanced to the point of throwaway code. An advanced, interactive storyboard built out of throwaway code can be very close to a throwaway prototype.</a:t>
            </a:r>
            <a:endParaRPr lang="en-US" dirty="0"/>
          </a:p>
        </p:txBody>
      </p:sp>
    </p:spTree>
    <p:extLst>
      <p:ext uri="{BB962C8B-B14F-4D97-AF65-F5344CB8AC3E}">
        <p14:creationId xmlns:p14="http://schemas.microsoft.com/office/powerpoint/2010/main" val="4120032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What Storyboards Do</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92500" lnSpcReduction="10000"/>
          </a:bodyPr>
          <a:lstStyle/>
          <a:p>
            <a:r>
              <a:rPr lang="en-US" dirty="0"/>
              <a:t>In software, storyboards are used most often to work through the details of the human-to-machine interface. </a:t>
            </a:r>
            <a:endParaRPr lang="en-US" dirty="0" smtClean="0"/>
          </a:p>
          <a:p>
            <a:r>
              <a:rPr lang="en-US" dirty="0" smtClean="0"/>
              <a:t>In </a:t>
            </a:r>
            <a:r>
              <a:rPr lang="en-US" dirty="0"/>
              <a:t>this area, generally one of high volatility, each user is likely to have a different opinion of how the interface should work. </a:t>
            </a:r>
            <a:endParaRPr lang="en-US" dirty="0" smtClean="0"/>
          </a:p>
          <a:p>
            <a:r>
              <a:rPr lang="en-US" dirty="0" smtClean="0"/>
              <a:t>Storyboards </a:t>
            </a:r>
            <a:r>
              <a:rPr lang="en-US" dirty="0"/>
              <a:t>for user-based systems deal with the three essential elements of any activity:</a:t>
            </a:r>
          </a:p>
          <a:p>
            <a:pPr marL="502920" indent="-457200">
              <a:buFont typeface="+mj-lt"/>
              <a:buAutoNum type="arabicPeriod"/>
            </a:pPr>
            <a:r>
              <a:rPr lang="en-US" dirty="0"/>
              <a:t>Who the players are</a:t>
            </a:r>
          </a:p>
          <a:p>
            <a:pPr marL="502920" indent="-457200">
              <a:buFont typeface="+mj-lt"/>
              <a:buAutoNum type="arabicPeriod"/>
            </a:pPr>
            <a:r>
              <a:rPr lang="en-US" dirty="0"/>
              <a:t>What happens to them</a:t>
            </a:r>
          </a:p>
          <a:p>
            <a:pPr marL="502920" indent="-457200">
              <a:buFont typeface="+mj-lt"/>
              <a:buAutoNum type="arabicPeriod"/>
            </a:pPr>
            <a:r>
              <a:rPr lang="en-US" dirty="0"/>
              <a:t>How it happens</a:t>
            </a:r>
            <a:endParaRPr lang="en-US" b="0" dirty="0">
              <a:effectLst/>
            </a:endParaRPr>
          </a:p>
        </p:txBody>
      </p:sp>
    </p:spTree>
    <p:extLst>
      <p:ext uri="{BB962C8B-B14F-4D97-AF65-F5344CB8AC3E}">
        <p14:creationId xmlns:p14="http://schemas.microsoft.com/office/powerpoint/2010/main" val="23054685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Tools for Storyboarding</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92500" lnSpcReduction="20000"/>
          </a:bodyPr>
          <a:lstStyle/>
          <a:p>
            <a:r>
              <a:rPr lang="en-US" dirty="0"/>
              <a:t>Passive-storyboarding constructs have been made out of tools as simple as paper and pencil or Post-it notes. More advanced storyboards can be built with presentation managers such as PowerPoint. </a:t>
            </a:r>
            <a:endParaRPr lang="en-US" dirty="0" smtClean="0"/>
          </a:p>
          <a:p>
            <a:r>
              <a:rPr lang="en-US" dirty="0" smtClean="0"/>
              <a:t>Passive</a:t>
            </a:r>
            <a:r>
              <a:rPr lang="en-US" dirty="0"/>
              <a:t>, active, and user-interactive storyboards have been built with various packages that allow fast development of user screens and output reports. Interactive storyboards can be built with a variety of specialty software packages for interactive prototyping, and tools such as Macromedia's Director and </a:t>
            </a:r>
            <a:r>
              <a:rPr lang="en-US" dirty="0" err="1"/>
              <a:t>Cinemation</a:t>
            </a:r>
            <a:r>
              <a:rPr lang="en-US" dirty="0"/>
              <a:t> from </a:t>
            </a:r>
            <a:r>
              <a:rPr lang="en-US" dirty="0" err="1"/>
              <a:t>Vividus</a:t>
            </a:r>
            <a:r>
              <a:rPr lang="en-US" dirty="0"/>
              <a:t> Corporation can be used to create more complex animations and simulations.</a:t>
            </a:r>
            <a:endParaRPr lang="en-US" b="0" dirty="0">
              <a:effectLst/>
            </a:endParaRPr>
          </a:p>
        </p:txBody>
      </p:sp>
    </p:spTree>
    <p:extLst>
      <p:ext uri="{BB962C8B-B14F-4D97-AF65-F5344CB8AC3E}">
        <p14:creationId xmlns:p14="http://schemas.microsoft.com/office/powerpoint/2010/main" val="2888735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smtClean="0"/>
              <a:t>Technical </a:t>
            </a:r>
            <a:r>
              <a:rPr lang="en-US" sz="2400" b="1" dirty="0"/>
              <a:t>Methods for Specifying Requirements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t>Technical methods for specifying requirements are appropriate when the requirement description is too complex for natural language or if you cannot afford to have the specification misunderstood.</a:t>
            </a:r>
          </a:p>
          <a:p>
            <a:r>
              <a:rPr lang="en-US" dirty="0"/>
              <a:t>Technical methods include </a:t>
            </a:r>
            <a:r>
              <a:rPr lang="en-US" dirty="0" err="1"/>
              <a:t>pseudocode</a:t>
            </a:r>
            <a:r>
              <a:rPr lang="en-US" dirty="0"/>
              <a:t>, finite state machines, decision trees, activity diagrams, entity-relationship models, and many others.</a:t>
            </a:r>
          </a:p>
        </p:txBody>
      </p:sp>
    </p:spTree>
    <p:extLst>
      <p:ext uri="{BB962C8B-B14F-4D97-AF65-F5344CB8AC3E}">
        <p14:creationId xmlns:p14="http://schemas.microsoft.com/office/powerpoint/2010/main" val="29854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3200" b="1" dirty="0"/>
              <a:t>Barriers to Elicitation</a:t>
            </a:r>
          </a:p>
        </p:txBody>
      </p:sp>
      <p:sp>
        <p:nvSpPr>
          <p:cNvPr id="3" name="Content Placeholder 2"/>
          <p:cNvSpPr>
            <a:spLocks noGrp="1"/>
          </p:cNvSpPr>
          <p:nvPr>
            <p:ph idx="1"/>
          </p:nvPr>
        </p:nvSpPr>
        <p:spPr>
          <a:xfrm>
            <a:off x="4572000" y="971551"/>
            <a:ext cx="4114800" cy="3623072"/>
          </a:xfrm>
        </p:spPr>
        <p:txBody>
          <a:bodyPr>
            <a:normAutofit fontScale="85000" lnSpcReduction="20000"/>
          </a:bodyPr>
          <a:lstStyle/>
          <a:p>
            <a:pPr marL="45720" indent="0">
              <a:buNone/>
            </a:pPr>
            <a:r>
              <a:rPr lang="en-US" sz="2800" b="1" dirty="0">
                <a:solidFill>
                  <a:schemeClr val="tx2"/>
                </a:solidFill>
                <a:latin typeface="+mj-lt"/>
                <a:ea typeface="+mj-ea"/>
                <a:cs typeface="+mj-cs"/>
              </a:rPr>
              <a:t>The "Undiscovered Ruins" Syndrome</a:t>
            </a:r>
          </a:p>
          <a:p>
            <a:r>
              <a:rPr lang="en-US" dirty="0" smtClean="0"/>
              <a:t>The </a:t>
            </a:r>
            <a:r>
              <a:rPr lang="en-US" dirty="0"/>
              <a:t>search for requirements is like a search for undiscovered ruins: the more you find, the more you know remain</a:t>
            </a:r>
            <a:r>
              <a:rPr lang="en-US" dirty="0" smtClean="0"/>
              <a:t>.</a:t>
            </a:r>
          </a:p>
          <a:p>
            <a:r>
              <a:rPr lang="en-US" dirty="0" smtClean="0"/>
              <a:t> </a:t>
            </a:r>
            <a:r>
              <a:rPr lang="en-US" dirty="0"/>
              <a:t>You never really feel as though you have found them all, and perhaps you never will. </a:t>
            </a:r>
            <a:endParaRPr lang="en-US" dirty="0" smtClean="0"/>
          </a:p>
          <a:p>
            <a:r>
              <a:rPr lang="en-US" dirty="0" smtClean="0"/>
              <a:t>Software </a:t>
            </a:r>
            <a:r>
              <a:rPr lang="en-US" dirty="0"/>
              <a:t>development teams everywhere continually struggle to determine when they are done with requirements elicitation, that is, when have they found all the requirements that are material or when have they found at least enough?</a:t>
            </a:r>
          </a:p>
          <a:p>
            <a:pPr marL="45720" indent="0" fontAlgn="base">
              <a:buNone/>
            </a:pP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22279378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dirty="0"/>
              <a:t>technical specification </a:t>
            </a:r>
            <a:r>
              <a:rPr lang="en-US" sz="2400" dirty="0" smtClean="0"/>
              <a:t>methods</a:t>
            </a:r>
            <a:endParaRPr lang="en-US" sz="2400" b="1"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err="1"/>
              <a:t>Pseudocode</a:t>
            </a:r>
            <a:endParaRPr lang="en-US" dirty="0"/>
          </a:p>
          <a:p>
            <a:r>
              <a:rPr lang="en-US" dirty="0"/>
              <a:t>Finite state machines</a:t>
            </a:r>
          </a:p>
          <a:p>
            <a:r>
              <a:rPr lang="en-US" dirty="0"/>
              <a:t>Decision tables and decision trees</a:t>
            </a:r>
          </a:p>
          <a:p>
            <a:r>
              <a:rPr lang="en-US" dirty="0"/>
              <a:t>Activity diagrams (flowcharts)</a:t>
            </a:r>
          </a:p>
          <a:p>
            <a:r>
              <a:rPr lang="en-US" dirty="0"/>
              <a:t>Entity-relationship models</a:t>
            </a:r>
          </a:p>
        </p:txBody>
      </p:sp>
    </p:spTree>
    <p:extLst>
      <p:ext uri="{BB962C8B-B14F-4D97-AF65-F5344CB8AC3E}">
        <p14:creationId xmlns:p14="http://schemas.microsoft.com/office/powerpoint/2010/main" val="876154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Finite State Machines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92500" lnSpcReduction="20000"/>
          </a:bodyPr>
          <a:lstStyle/>
          <a:p>
            <a:r>
              <a:rPr lang="en-US" dirty="0"/>
              <a:t>In response to an input, such as data entry from the user or an input from an external device, the machine changes its state and then generates an output or carries out an action. </a:t>
            </a:r>
            <a:endParaRPr lang="en-US" dirty="0" smtClean="0"/>
          </a:p>
          <a:p>
            <a:r>
              <a:rPr lang="en-US" dirty="0" smtClean="0"/>
              <a:t>Both </a:t>
            </a:r>
            <a:r>
              <a:rPr lang="en-US" dirty="0"/>
              <a:t>the output and the next state can be determined solely on the basis of understanding the current state and the event that caused the transition. </a:t>
            </a:r>
            <a:endParaRPr lang="en-US" dirty="0" smtClean="0"/>
          </a:p>
          <a:p>
            <a:r>
              <a:rPr lang="en-US" dirty="0" smtClean="0"/>
              <a:t>In </a:t>
            </a:r>
            <a:r>
              <a:rPr lang="en-US" dirty="0"/>
              <a:t>that way, a system's behavior can be said to be deterministic; we can mathematically determine every possible state and, therefore, the outputs of the system, based on any set of inputs provided.</a:t>
            </a:r>
          </a:p>
        </p:txBody>
      </p:sp>
    </p:spTree>
    <p:extLst>
      <p:ext uri="{BB962C8B-B14F-4D97-AF65-F5344CB8AC3E}">
        <p14:creationId xmlns:p14="http://schemas.microsoft.com/office/powerpoint/2010/main" val="16899341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Decision Tables and Decision Trees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t>It's common to see a requirement that deals with a combination of inputs; different combinations of those inputs lead to different behaviors or outputs</a:t>
            </a:r>
            <a:r>
              <a:rPr lang="en-US" dirty="0" smtClean="0"/>
              <a:t>.</a:t>
            </a:r>
          </a:p>
          <a:p>
            <a:endParaRPr lang="en-US" dirty="0"/>
          </a:p>
        </p:txBody>
      </p:sp>
    </p:spTree>
    <p:extLst>
      <p:ext uri="{BB962C8B-B14F-4D97-AF65-F5344CB8AC3E}">
        <p14:creationId xmlns:p14="http://schemas.microsoft.com/office/powerpoint/2010/main" val="36962547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Activity Diagrams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a:t>Flowcharts and their new incarnation, the UML activity diagram, have the advantage of reasonable familiarity: even people with no computer-related training or background know what a flowchart is.</a:t>
            </a:r>
          </a:p>
        </p:txBody>
      </p:sp>
    </p:spTree>
    <p:extLst>
      <p:ext uri="{BB962C8B-B14F-4D97-AF65-F5344CB8AC3E}">
        <p14:creationId xmlns:p14="http://schemas.microsoft.com/office/powerpoint/2010/main" val="17479428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Entity-Relationship Models</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a:bodyPr>
          <a:lstStyle/>
          <a:p>
            <a:r>
              <a:rPr lang="en-US" dirty="0" smtClean="0"/>
              <a:t>If </a:t>
            </a:r>
            <a:r>
              <a:rPr lang="en-US" dirty="0"/>
              <a:t>the requirements within a set involve a description of the structure and relationships among data within the system, it's often convenient to represent that information in an entity-relationship diagram (ERD</a:t>
            </a:r>
            <a:r>
              <a:rPr lang="en-US" dirty="0" smtClean="0"/>
              <a:t>).</a:t>
            </a:r>
          </a:p>
          <a:p>
            <a:r>
              <a:rPr lang="en-US" dirty="0"/>
              <a:t>Although an ERD is a capable modeling technique, it has the potential disadvantage of being difficult for a nontechnical reader to understand. </a:t>
            </a:r>
            <a:endParaRPr lang="en-US" dirty="0" smtClean="0"/>
          </a:p>
          <a:p>
            <a:endParaRPr lang="en-US" dirty="0"/>
          </a:p>
        </p:txBody>
      </p:sp>
    </p:spTree>
    <p:extLst>
      <p:ext uri="{BB962C8B-B14F-4D97-AF65-F5344CB8AC3E}">
        <p14:creationId xmlns:p14="http://schemas.microsoft.com/office/powerpoint/2010/main" val="10522429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09551"/>
            <a:ext cx="8382000" cy="457200"/>
          </a:xfrm>
        </p:spPr>
        <p:txBody>
          <a:bodyPr>
            <a:normAutofit/>
          </a:bodyPr>
          <a:lstStyle/>
          <a:p>
            <a:r>
              <a:rPr lang="en-US" sz="2400" b="1" dirty="0"/>
              <a:t>Summary</a:t>
            </a:r>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
        <p:nvSpPr>
          <p:cNvPr id="3" name="Content Placeholder 2"/>
          <p:cNvSpPr>
            <a:spLocks noGrp="1"/>
          </p:cNvSpPr>
          <p:nvPr>
            <p:ph idx="1"/>
          </p:nvPr>
        </p:nvSpPr>
        <p:spPr>
          <a:xfrm>
            <a:off x="4191000" y="1047750"/>
            <a:ext cx="4800600" cy="3657600"/>
          </a:xfrm>
        </p:spPr>
        <p:txBody>
          <a:bodyPr>
            <a:normAutofit fontScale="85000" lnSpcReduction="20000"/>
          </a:bodyPr>
          <a:lstStyle/>
          <a:p>
            <a:r>
              <a:rPr lang="en-US" dirty="0"/>
              <a:t>When natural language isn't good enough, your team may apply technical methods to reduce the risk of misunderstanding and to thereby provide additional safety, security, and reliability for your system. </a:t>
            </a:r>
            <a:endParaRPr lang="en-US" dirty="0" smtClean="0"/>
          </a:p>
          <a:p>
            <a:r>
              <a:rPr lang="en-US" dirty="0" smtClean="0"/>
              <a:t>Technical </a:t>
            </a:r>
            <a:r>
              <a:rPr lang="en-US" dirty="0"/>
              <a:t>methods should be used sparingly, and common sense should guide the decision as to which formal technique will be used in a particular project. </a:t>
            </a:r>
            <a:endParaRPr lang="en-US" dirty="0" smtClean="0"/>
          </a:p>
          <a:p>
            <a:r>
              <a:rPr lang="en-US" smtClean="0"/>
              <a:t>If </a:t>
            </a:r>
            <a:r>
              <a:rPr lang="en-US" dirty="0"/>
              <a:t>you're building a nuclear reactor control system, perhaps every aspect of the system is critical; in most systems, however, it's unlikely that more than 10 percent of the requirements will require this degree of formality</a:t>
            </a:r>
            <a:r>
              <a:rPr lang="en-US"/>
              <a:t>. </a:t>
            </a:r>
            <a:endParaRPr lang="en-US" smtClean="0"/>
          </a:p>
          <a:p>
            <a:r>
              <a:rPr lang="en-US" smtClean="0"/>
              <a:t>Choose </a:t>
            </a:r>
            <a:r>
              <a:rPr lang="en-US" dirty="0"/>
              <a:t>the method that suits your team best and apply it only where it is really needed.</a:t>
            </a:r>
          </a:p>
          <a:p>
            <a:endParaRPr lang="en-US" dirty="0"/>
          </a:p>
        </p:txBody>
      </p:sp>
    </p:spTree>
    <p:extLst>
      <p:ext uri="{BB962C8B-B14F-4D97-AF65-F5344CB8AC3E}">
        <p14:creationId xmlns:p14="http://schemas.microsoft.com/office/powerpoint/2010/main" val="3114963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3200" b="1" dirty="0"/>
              <a:t>Barriers to Elicitation</a:t>
            </a:r>
          </a:p>
        </p:txBody>
      </p:sp>
      <p:sp>
        <p:nvSpPr>
          <p:cNvPr id="3" name="Content Placeholder 2"/>
          <p:cNvSpPr>
            <a:spLocks noGrp="1"/>
          </p:cNvSpPr>
          <p:nvPr>
            <p:ph idx="1"/>
          </p:nvPr>
        </p:nvSpPr>
        <p:spPr>
          <a:xfrm>
            <a:off x="152400" y="971551"/>
            <a:ext cx="8534400" cy="3623072"/>
          </a:xfrm>
        </p:spPr>
        <p:txBody>
          <a:bodyPr>
            <a:normAutofit/>
          </a:bodyPr>
          <a:lstStyle/>
          <a:p>
            <a:pPr marL="45720" indent="0">
              <a:buNone/>
            </a:pPr>
            <a:r>
              <a:rPr lang="en-US" sz="2400" b="1" dirty="0">
                <a:solidFill>
                  <a:schemeClr val="tx2"/>
                </a:solidFill>
                <a:latin typeface="+mj-lt"/>
                <a:ea typeface="+mj-ea"/>
                <a:cs typeface="+mj-cs"/>
              </a:rPr>
              <a:t>The "User and the Developer" Syndrome</a:t>
            </a:r>
          </a:p>
          <a:p>
            <a:pPr marL="45720" indent="0" fontAlgn="base">
              <a:buNone/>
            </a:pP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61014773"/>
              </p:ext>
            </p:extLst>
          </p:nvPr>
        </p:nvGraphicFramePr>
        <p:xfrm>
          <a:off x="533400" y="1657349"/>
          <a:ext cx="7848600" cy="1828801"/>
        </p:xfrm>
        <a:graphic>
          <a:graphicData uri="http://schemas.openxmlformats.org/drawingml/2006/table">
            <a:tbl>
              <a:tblPr/>
              <a:tblGrid>
                <a:gridCol w="3924300"/>
                <a:gridCol w="3924300"/>
              </a:tblGrid>
              <a:tr h="249910">
                <a:tc>
                  <a:txBody>
                    <a:bodyPr/>
                    <a:lstStyle/>
                    <a:p>
                      <a:pPr algn="ctr"/>
                      <a:r>
                        <a:rPr lang="en-US" sz="1800" dirty="0">
                          <a:solidFill>
                            <a:srgbClr val="FF0000"/>
                          </a:solidFill>
                        </a:rPr>
                        <a:t>Problem</a:t>
                      </a:r>
                    </a:p>
                  </a:txBody>
                  <a:tcPr marL="23448" marR="23448" marT="23448" marB="23448">
                    <a:lnL>
                      <a:noFill/>
                    </a:lnL>
                    <a:lnR>
                      <a:noFill/>
                    </a:lnR>
                    <a:lnT>
                      <a:noFill/>
                    </a:lnT>
                    <a:lnB>
                      <a:noFill/>
                    </a:lnB>
                  </a:tcPr>
                </a:tc>
                <a:tc>
                  <a:txBody>
                    <a:bodyPr/>
                    <a:lstStyle/>
                    <a:p>
                      <a:pPr algn="ctr"/>
                      <a:r>
                        <a:rPr lang="en-US" sz="1800" dirty="0">
                          <a:solidFill>
                            <a:srgbClr val="FF0000"/>
                          </a:solidFill>
                        </a:rPr>
                        <a:t>Solution</a:t>
                      </a:r>
                    </a:p>
                  </a:txBody>
                  <a:tcPr marL="23448" marR="23448" marT="23448" marB="23448">
                    <a:lnL>
                      <a:noFill/>
                    </a:lnL>
                    <a:lnR>
                      <a:noFill/>
                    </a:lnR>
                    <a:lnB>
                      <a:noFill/>
                    </a:lnB>
                  </a:tcPr>
                </a:tc>
              </a:tr>
              <a:tr h="440785">
                <a:tc>
                  <a:txBody>
                    <a:bodyPr/>
                    <a:lstStyle/>
                    <a:p>
                      <a:r>
                        <a:rPr lang="en-US" sz="1100" dirty="0"/>
                        <a:t>Users do not know what they want, or they know what they want but cannot articulate it.</a:t>
                      </a:r>
                    </a:p>
                  </a:txBody>
                  <a:tcPr marL="23448" marR="23448" marT="23448" marB="23448">
                    <a:lnL>
                      <a:noFill/>
                    </a:lnL>
                    <a:lnR>
                      <a:noFill/>
                    </a:lnR>
                    <a:lnT>
                      <a:noFill/>
                    </a:lnT>
                    <a:lnB>
                      <a:noFill/>
                    </a:lnB>
                  </a:tcPr>
                </a:tc>
                <a:tc>
                  <a:txBody>
                    <a:bodyPr/>
                    <a:lstStyle/>
                    <a:p>
                      <a:r>
                        <a:rPr lang="en-US" sz="1100"/>
                        <a:t>Recognize and appreciate the user as domain expert; try alternative communication and elicitation techniques.</a:t>
                      </a:r>
                    </a:p>
                  </a:txBody>
                  <a:tcPr marL="23448" marR="23448" marT="23448" marB="23448">
                    <a:lnL>
                      <a:noFill/>
                    </a:lnL>
                    <a:lnR>
                      <a:noFill/>
                    </a:lnR>
                    <a:lnT>
                      <a:noFill/>
                    </a:lnT>
                    <a:lnB>
                      <a:noFill/>
                    </a:lnB>
                  </a:tcPr>
                </a:tc>
              </a:tr>
              <a:tr h="381000">
                <a:tc>
                  <a:txBody>
                    <a:bodyPr/>
                    <a:lstStyle/>
                    <a:p>
                      <a:r>
                        <a:rPr lang="en-US" sz="1100"/>
                        <a:t>Users think they know what they want until developers give them what they said they wanted.</a:t>
                      </a:r>
                    </a:p>
                  </a:txBody>
                  <a:tcPr marL="23448" marR="23448" marT="23448" marB="23448">
                    <a:lnL>
                      <a:noFill/>
                    </a:lnL>
                    <a:lnR>
                      <a:noFill/>
                    </a:lnR>
                    <a:lnT>
                      <a:noFill/>
                    </a:lnT>
                    <a:lnB>
                      <a:noFill/>
                    </a:lnB>
                  </a:tcPr>
                </a:tc>
                <a:tc>
                  <a:txBody>
                    <a:bodyPr/>
                    <a:lstStyle/>
                    <a:p>
                      <a:r>
                        <a:rPr lang="en-US" sz="1100"/>
                        <a:t>Provide alternative elicitation techniques earlier: storyboarding, role playing, throwaway prototypes, and so on.</a:t>
                      </a:r>
                    </a:p>
                  </a:txBody>
                  <a:tcPr marL="23448" marR="23448" marT="23448" marB="23448">
                    <a:lnL>
                      <a:noFill/>
                    </a:lnL>
                    <a:lnR>
                      <a:noFill/>
                    </a:lnR>
                    <a:lnT>
                      <a:noFill/>
                    </a:lnT>
                    <a:lnB>
                      <a:noFill/>
                    </a:lnB>
                  </a:tcPr>
                </a:tc>
              </a:tr>
              <a:tr h="379824">
                <a:tc>
                  <a:txBody>
                    <a:bodyPr/>
                    <a:lstStyle/>
                    <a:p>
                      <a:r>
                        <a:rPr lang="en-US" sz="1100"/>
                        <a:t>Analysts think they understand user problems better than users do.</a:t>
                      </a:r>
                    </a:p>
                  </a:txBody>
                  <a:tcPr marL="23448" marR="23448" marT="23448" marB="23448">
                    <a:lnL>
                      <a:noFill/>
                    </a:lnL>
                    <a:lnR>
                      <a:noFill/>
                    </a:lnR>
                    <a:lnT>
                      <a:noFill/>
                    </a:lnT>
                    <a:lnB>
                      <a:noFill/>
                    </a:lnB>
                  </a:tcPr>
                </a:tc>
                <a:tc>
                  <a:txBody>
                    <a:bodyPr/>
                    <a:lstStyle/>
                    <a:p>
                      <a:r>
                        <a:rPr lang="en-US" sz="1100"/>
                        <a:t>Put the analyst in the user's place. Try role playing for an hour or a day.</a:t>
                      </a:r>
                    </a:p>
                  </a:txBody>
                  <a:tcPr marL="23448" marR="23448" marT="23448" marB="23448">
                    <a:lnL>
                      <a:noFill/>
                    </a:lnL>
                    <a:lnR>
                      <a:noFill/>
                    </a:lnR>
                    <a:lnT>
                      <a:noFill/>
                    </a:lnT>
                    <a:lnB>
                      <a:noFill/>
                    </a:lnB>
                  </a:tcPr>
                </a:tc>
              </a:tr>
              <a:tr h="302448">
                <a:tc>
                  <a:txBody>
                    <a:bodyPr/>
                    <a:lstStyle/>
                    <a:p>
                      <a:r>
                        <a:rPr lang="en-US" sz="1100"/>
                        <a:t>Everybody believes everybody else is politically motivated.</a:t>
                      </a:r>
                    </a:p>
                  </a:txBody>
                  <a:tcPr marL="23448" marR="23448" marT="23448" marB="23448">
                    <a:lnL>
                      <a:noFill/>
                    </a:lnL>
                    <a:lnR>
                      <a:noFill/>
                    </a:lnR>
                    <a:lnT>
                      <a:noFill/>
                    </a:lnT>
                    <a:lnB>
                      <a:noFill/>
                    </a:lnB>
                  </a:tcPr>
                </a:tc>
                <a:tc>
                  <a:txBody>
                    <a:bodyPr/>
                    <a:lstStyle/>
                    <a:p>
                      <a:r>
                        <a:rPr lang="en-US" sz="1100" dirty="0"/>
                        <a:t>Yes, its part of human nature, so let's get on with the program.</a:t>
                      </a:r>
                    </a:p>
                  </a:txBody>
                  <a:tcPr marL="23448" marR="23448" marT="23448" marB="23448">
                    <a:lnL>
                      <a:noFill/>
                    </a:lnL>
                    <a:lnR>
                      <a:noFill/>
                    </a:lnR>
                    <a:lnT>
                      <a:noFill/>
                    </a:lnT>
                    <a:lnB>
                      <a:noFill/>
                    </a:lnB>
                  </a:tcPr>
                </a:tc>
              </a:tr>
            </a:tbl>
          </a:graphicData>
        </a:graphic>
      </p:graphicFrame>
    </p:spTree>
    <p:extLst>
      <p:ext uri="{BB962C8B-B14F-4D97-AF65-F5344CB8AC3E}">
        <p14:creationId xmlns:p14="http://schemas.microsoft.com/office/powerpoint/2010/main" val="3932267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3200" b="1" dirty="0"/>
              <a:t>Summary</a:t>
            </a:r>
          </a:p>
        </p:txBody>
      </p:sp>
      <p:sp>
        <p:nvSpPr>
          <p:cNvPr id="3" name="Content Placeholder 2"/>
          <p:cNvSpPr>
            <a:spLocks noGrp="1"/>
          </p:cNvSpPr>
          <p:nvPr>
            <p:ph idx="1"/>
          </p:nvPr>
        </p:nvSpPr>
        <p:spPr>
          <a:xfrm>
            <a:off x="4572000" y="971551"/>
            <a:ext cx="4114800" cy="3623072"/>
          </a:xfrm>
        </p:spPr>
        <p:txBody>
          <a:bodyPr>
            <a:normAutofit fontScale="77500" lnSpcReduction="20000"/>
          </a:bodyPr>
          <a:lstStyle/>
          <a:p>
            <a:r>
              <a:rPr lang="en-US" dirty="0"/>
              <a:t>Understanding user and stakeholder needs moves us from the technical domain of bits and bytes, where many developers are most comfortable, into the domain of real people and real-world problems</a:t>
            </a:r>
            <a:r>
              <a:rPr lang="en-US" dirty="0" smtClean="0"/>
              <a:t>.</a:t>
            </a:r>
          </a:p>
          <a:p>
            <a:r>
              <a:rPr lang="en-US" dirty="0" smtClean="0"/>
              <a:t> </a:t>
            </a:r>
            <a:r>
              <a:rPr lang="en-US" dirty="0"/>
              <a:t>To help bridge this gap, we've described three endemic syndromes that development teams should be aware </a:t>
            </a:r>
            <a:r>
              <a:rPr lang="en-US" dirty="0" smtClean="0"/>
              <a:t>of.</a:t>
            </a:r>
          </a:p>
          <a:p>
            <a:r>
              <a:rPr lang="en-US" dirty="0" smtClean="0"/>
              <a:t>The </a:t>
            </a:r>
            <a:r>
              <a:rPr lang="en-US" dirty="0"/>
              <a:t>process of understanding user and stakeholder needs will be neither as straightforward nor as effective as we would like. Just as a variety of techniques can be used for analyzing and designing software </a:t>
            </a:r>
            <a:r>
              <a:rPr lang="en-US" dirty="0" smtClean="0"/>
              <a:t>solutions. </a:t>
            </a:r>
          </a:p>
          <a:p>
            <a:r>
              <a:rPr lang="en-US" dirty="0" smtClean="0"/>
              <a:t>We'll </a:t>
            </a:r>
            <a:r>
              <a:rPr lang="en-US" dirty="0"/>
              <a:t>need to apply a variety of techniques to help us gain a better understanding of real user and stakeholder requirements.</a:t>
            </a:r>
          </a:p>
          <a:p>
            <a:pPr marL="45720" indent="0">
              <a:buNone/>
            </a:pP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3733718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2800" b="1" dirty="0" smtClean="0"/>
              <a:t>The </a:t>
            </a:r>
            <a:r>
              <a:rPr lang="en-US" sz="2800" b="1" dirty="0"/>
              <a:t>Features of a Product or System</a:t>
            </a:r>
          </a:p>
        </p:txBody>
      </p:sp>
      <p:sp>
        <p:nvSpPr>
          <p:cNvPr id="3" name="Content Placeholder 2"/>
          <p:cNvSpPr>
            <a:spLocks noGrp="1"/>
          </p:cNvSpPr>
          <p:nvPr>
            <p:ph idx="1"/>
          </p:nvPr>
        </p:nvSpPr>
        <p:spPr>
          <a:xfrm>
            <a:off x="4572000" y="971551"/>
            <a:ext cx="4114800" cy="3623072"/>
          </a:xfrm>
        </p:spPr>
        <p:txBody>
          <a:bodyPr>
            <a:normAutofit lnSpcReduction="10000"/>
          </a:bodyPr>
          <a:lstStyle/>
          <a:p>
            <a:r>
              <a:rPr lang="en-US" dirty="0"/>
              <a:t>The development team must play a more active role in eliciting the requirements for the system.</a:t>
            </a:r>
          </a:p>
          <a:p>
            <a:r>
              <a:rPr lang="en-US" dirty="0"/>
              <a:t>Product or system features are high-level expressions of desired system behavior.</a:t>
            </a:r>
          </a:p>
          <a:p>
            <a:r>
              <a:rPr lang="en-US" dirty="0"/>
              <a:t>System features should be limited to 25–99, with fewer than 50 preferred.</a:t>
            </a:r>
          </a:p>
          <a:p>
            <a:r>
              <a:rPr lang="en-US" dirty="0"/>
              <a:t>Attributes provide additional information about a feature.</a:t>
            </a:r>
          </a:p>
          <a:p>
            <a:pPr marL="45720" indent="0">
              <a:buNone/>
            </a:pP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1227129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33350"/>
            <a:ext cx="8686800" cy="914399"/>
          </a:xfrm>
        </p:spPr>
        <p:txBody>
          <a:bodyPr>
            <a:normAutofit/>
          </a:bodyPr>
          <a:lstStyle/>
          <a:p>
            <a:r>
              <a:rPr lang="en-US" sz="2800" b="1" dirty="0"/>
              <a:t>Stakeholder and User Needs</a:t>
            </a:r>
          </a:p>
        </p:txBody>
      </p:sp>
      <p:sp>
        <p:nvSpPr>
          <p:cNvPr id="3" name="Content Placeholder 2"/>
          <p:cNvSpPr>
            <a:spLocks noGrp="1"/>
          </p:cNvSpPr>
          <p:nvPr>
            <p:ph idx="1"/>
          </p:nvPr>
        </p:nvSpPr>
        <p:spPr>
          <a:xfrm>
            <a:off x="4572000" y="971551"/>
            <a:ext cx="4114800" cy="3623072"/>
          </a:xfrm>
        </p:spPr>
        <p:txBody>
          <a:bodyPr>
            <a:normAutofit/>
          </a:bodyPr>
          <a:lstStyle/>
          <a:p>
            <a:r>
              <a:rPr lang="en-US" dirty="0" smtClean="0"/>
              <a:t>The </a:t>
            </a:r>
            <a:r>
              <a:rPr lang="en-US" dirty="0"/>
              <a:t>development team will build a better system only if it understands the true needs of the stakeholder. </a:t>
            </a:r>
            <a:endParaRPr lang="en-US" dirty="0" smtClean="0"/>
          </a:p>
          <a:p>
            <a:r>
              <a:rPr lang="en-US" dirty="0" smtClean="0"/>
              <a:t>That </a:t>
            </a:r>
            <a:r>
              <a:rPr lang="en-US" dirty="0"/>
              <a:t>knowledge will give the team the information it needs to make better decisions in the definition and implementation of the system. </a:t>
            </a:r>
            <a:endParaRPr lang="en-US" dirty="0" smtClean="0"/>
          </a:p>
          <a:p>
            <a:r>
              <a:rPr lang="en-US" dirty="0" smtClean="0"/>
              <a:t>This </a:t>
            </a:r>
            <a:r>
              <a:rPr lang="en-US" dirty="0"/>
              <a:t>set of inputs, which we call stakeholder or user needs, or just user needs for short, provides a crucial piece of the puzzle.</a:t>
            </a:r>
            <a:endParaRPr lang="en-US" dirty="0"/>
          </a:p>
        </p:txBody>
      </p:sp>
      <p:sp>
        <p:nvSpPr>
          <p:cNvPr id="5" name="Footer Placeholder 4"/>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318358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33350"/>
            <a:ext cx="7315200" cy="865573"/>
          </a:xfrm>
        </p:spPr>
        <p:txBody>
          <a:bodyPr>
            <a:normAutofit/>
          </a:bodyPr>
          <a:lstStyle/>
          <a:p>
            <a:r>
              <a:rPr lang="en-US" b="1" dirty="0" smtClean="0"/>
              <a:t>Features</a:t>
            </a:r>
            <a:endParaRPr lang="en-US" dirty="0"/>
          </a:p>
        </p:txBody>
      </p:sp>
      <p:sp>
        <p:nvSpPr>
          <p:cNvPr id="3" name="Content Placeholder 2"/>
          <p:cNvSpPr>
            <a:spLocks noGrp="1"/>
          </p:cNvSpPr>
          <p:nvPr>
            <p:ph idx="1"/>
          </p:nvPr>
        </p:nvSpPr>
        <p:spPr>
          <a:xfrm>
            <a:off x="3733800" y="895351"/>
            <a:ext cx="4495800" cy="3836670"/>
          </a:xfrm>
        </p:spPr>
        <p:txBody>
          <a:bodyPr>
            <a:normAutofit lnSpcReduction="10000"/>
          </a:bodyPr>
          <a:lstStyle/>
          <a:p>
            <a:r>
              <a:rPr lang="en-US" dirty="0"/>
              <a:t>Features are a convenient way to describe functionality without getting bogged down in detail</a:t>
            </a:r>
            <a:r>
              <a:rPr lang="en-US" dirty="0" smtClean="0"/>
              <a:t>.</a:t>
            </a:r>
          </a:p>
          <a:p>
            <a:r>
              <a:rPr lang="en-US" dirty="0" smtClean="0"/>
              <a:t>If the </a:t>
            </a:r>
            <a:r>
              <a:rPr lang="en-US" dirty="0"/>
              <a:t>team leaves the discussion without an understanding of the need behind the feature, then there is a real risk. </a:t>
            </a:r>
            <a:endParaRPr lang="en-US" dirty="0" smtClean="0"/>
          </a:p>
          <a:p>
            <a:r>
              <a:rPr lang="en-US" dirty="0" smtClean="0"/>
              <a:t>If </a:t>
            </a:r>
            <a:r>
              <a:rPr lang="en-US" dirty="0"/>
              <a:t>the feature does not solve the real need for any reason, then the system may fail to meet the users' objectives even though the implementation delivered the feature they requested.</a:t>
            </a:r>
          </a:p>
          <a:p>
            <a:pPr marL="45720" indent="0">
              <a:buNone/>
            </a:pPr>
            <a:endParaRPr lang="en-US" dirty="0"/>
          </a:p>
          <a:p>
            <a:pPr marL="45720" indent="0">
              <a:buNone/>
            </a:pPr>
            <a:endParaRPr lang="en-US" sz="3600" dirty="0">
              <a:solidFill>
                <a:schemeClr val="tx2"/>
              </a:solidFill>
              <a:latin typeface="+mj-lt"/>
              <a:ea typeface="+mj-ea"/>
              <a:cs typeface="+mj-cs"/>
            </a:endParaRPr>
          </a:p>
          <a:p>
            <a:pPr marL="45720" indent="0">
              <a:buNone/>
            </a:pPr>
            <a:endParaRPr lang="en-US" dirty="0"/>
          </a:p>
        </p:txBody>
      </p:sp>
      <p:sp>
        <p:nvSpPr>
          <p:cNvPr id="4" name="Footer Placeholder 3"/>
          <p:cNvSpPr>
            <a:spLocks noGrp="1"/>
          </p:cNvSpPr>
          <p:nvPr>
            <p:ph type="ftr" sz="quarter" idx="11"/>
          </p:nvPr>
        </p:nvSpPr>
        <p:spPr/>
        <p:txBody>
          <a:bodyPr/>
          <a:lstStyle/>
          <a:p>
            <a:r>
              <a:rPr lang="en-US" smtClean="0"/>
              <a:t>K Sathyarajasekaran VIT Chennai</a:t>
            </a:r>
            <a:endParaRPr lang="en-US"/>
          </a:p>
        </p:txBody>
      </p:sp>
    </p:spTree>
    <p:extLst>
      <p:ext uri="{BB962C8B-B14F-4D97-AF65-F5344CB8AC3E}">
        <p14:creationId xmlns:p14="http://schemas.microsoft.com/office/powerpoint/2010/main" val="87195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4959</TotalTime>
  <Words>3366</Words>
  <Application>Microsoft Office PowerPoint</Application>
  <PresentationFormat>On-screen Show (16:9)</PresentationFormat>
  <Paragraphs>283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Perspective</vt:lpstr>
      <vt:lpstr>Requirements Engineering and Management</vt:lpstr>
      <vt:lpstr>The Challenge of Requirements Elicitation</vt:lpstr>
      <vt:lpstr>Barriers to Elicitation</vt:lpstr>
      <vt:lpstr>Barriers to Elicitation</vt:lpstr>
      <vt:lpstr>Barriers to Elicitation</vt:lpstr>
      <vt:lpstr>Summary</vt:lpstr>
      <vt:lpstr>The Features of a Product or System</vt:lpstr>
      <vt:lpstr>Stakeholder and User Needs</vt:lpstr>
      <vt:lpstr>Features</vt:lpstr>
      <vt:lpstr>Examples of Features</vt:lpstr>
      <vt:lpstr>Managing Complexity by Picking the Level of Abstraction</vt:lpstr>
      <vt:lpstr>Attributes of Product Features</vt:lpstr>
      <vt:lpstr>Summary</vt:lpstr>
      <vt:lpstr>Interviewing</vt:lpstr>
      <vt:lpstr>Context-Free Questions</vt:lpstr>
      <vt:lpstr>The Moment of Truth: The Interview</vt:lpstr>
      <vt:lpstr>A Note on Questionnaires</vt:lpstr>
      <vt:lpstr>The questionnaire technique has some fundamental problems</vt:lpstr>
      <vt:lpstr>Requirements Workshops</vt:lpstr>
      <vt:lpstr>A properly run requirements workshop has many benefits</vt:lpstr>
      <vt:lpstr>Preparing for the Workshop</vt:lpstr>
      <vt:lpstr>Setting the Agenda</vt:lpstr>
      <vt:lpstr>Running the Workshop</vt:lpstr>
      <vt:lpstr>Brainstorming and Idea Reduction</vt:lpstr>
      <vt:lpstr>Benefits</vt:lpstr>
      <vt:lpstr>Rules of Brainstorming</vt:lpstr>
      <vt:lpstr>Idea Reduction</vt:lpstr>
      <vt:lpstr>Idea Reduction</vt:lpstr>
      <vt:lpstr>Idea Reduction</vt:lpstr>
      <vt:lpstr>Idea Reduction</vt:lpstr>
      <vt:lpstr>Idea Reduction</vt:lpstr>
      <vt:lpstr>Web-Based Brainstorming</vt:lpstr>
      <vt:lpstr>Storyboarding</vt:lpstr>
      <vt:lpstr>Types of Storyboards</vt:lpstr>
      <vt:lpstr>Types of Storyboards</vt:lpstr>
      <vt:lpstr>Types of Storyboards</vt:lpstr>
      <vt:lpstr>What Storyboards Do</vt:lpstr>
      <vt:lpstr>Tools for Storyboarding</vt:lpstr>
      <vt:lpstr>Technical Methods for Specifying Requirements</vt:lpstr>
      <vt:lpstr>technical specification methods</vt:lpstr>
      <vt:lpstr>Finite State Machines</vt:lpstr>
      <vt:lpstr>Decision Tables and Decision Trees</vt:lpstr>
      <vt:lpstr>Activity Diagrams</vt:lpstr>
      <vt:lpstr>Entity-Relationship Models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168</cp:revision>
  <dcterms:created xsi:type="dcterms:W3CDTF">2006-08-16T00:00:00Z</dcterms:created>
  <dcterms:modified xsi:type="dcterms:W3CDTF">2020-07-01T11:20:03Z</dcterms:modified>
</cp:coreProperties>
</file>