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77" r:id="rId2"/>
    <p:sldId id="256" r:id="rId3"/>
    <p:sldId id="258" r:id="rId4"/>
    <p:sldId id="272" r:id="rId5"/>
    <p:sldId id="274" r:id="rId6"/>
    <p:sldId id="275" r:id="rId7"/>
    <p:sldId id="276" r:id="rId8"/>
    <p:sldId id="273" r:id="rId9"/>
    <p:sldId id="260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1176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B0D0-40B9-4BA1-B309-3E84AB1B63F1}" type="datetimeFigureOut">
              <a:rPr lang="en-US" smtClean="0"/>
              <a:t>9/2/2020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F8FC-6131-4FF4-AB75-022562F8D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9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DDA6D-2E46-49DB-B22F-A85DAD4B479B}" type="datetime1">
              <a:rPr lang="en-US" smtClean="0"/>
              <a:t>9/2/2020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EF8158-438C-49E3-B3A7-F69E63209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Prof Alok Chauhan, VIT Chennai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66AB-78A7-429C-9E8E-E690B4BA80AC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Alok Chauhan,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8158-438C-49E3-B3A7-F69E63209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2803F-CD18-44AE-9810-195C50827DBD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Alok Chauhan,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8158-438C-49E3-B3A7-F69E63209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5860B-ECDC-43F4-B0C8-9C04BB2626C1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Alok Chauhan,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8158-438C-49E3-B3A7-F69E63209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08E2-A64C-485C-B441-B914BEA85592}" type="datetime1">
              <a:rPr lang="en-US" smtClean="0"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Alok Chauhan,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8158-438C-49E3-B3A7-F69E63209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90B8-6E21-4AE8-8215-982867BCB8B5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Alok Chauhan,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8158-438C-49E3-B3A7-F69E63209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21150-5DEA-4516-A6E8-A82E5EF0CCE5}" type="datetime1">
              <a:rPr lang="en-US" smtClean="0"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Alok Chauhan,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8158-438C-49E3-B3A7-F69E63209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804F-8AD2-474A-85F4-C272D6C48808}" type="datetime1">
              <a:rPr lang="en-US" smtClean="0"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Alok Chauhan,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8158-438C-49E3-B3A7-F69E63209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7388-7D98-41FB-8163-41E224749470}" type="datetime1">
              <a:rPr lang="en-US" smtClean="0"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Alok Chauhan,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8158-438C-49E3-B3A7-F69E63209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719F-A965-4522-9CEA-3E01416E219F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Alok Chauhan,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8158-438C-49E3-B3A7-F69E63209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A720-15F8-4804-90DC-4ACF50F8DC6A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 Alok Chauhan,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F8158-438C-49E3-B3A7-F69E63209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1574355-0002-40C0-9DBF-C76A2FDB13EB}" type="datetime1">
              <a:rPr lang="en-US" smtClean="0"/>
              <a:t>9/2/2020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EF8158-438C-49E3-B3A7-F69E63209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Prof Alok Chauhan,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609600"/>
            <a:ext cx="4114800" cy="3124200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Engineering and </a:t>
            </a:r>
            <a:r>
              <a:rPr lang="en-US" dirty="0" smtClean="0"/>
              <a:t>Management</a:t>
            </a:r>
            <a:r>
              <a:rPr lang="en-US" dirty="0"/>
              <a:t/>
            </a:r>
            <a:br>
              <a:rPr lang="en-US" dirty="0"/>
            </a:br>
            <a:r>
              <a:rPr lang="en-US" sz="2200" dirty="0"/>
              <a:t>Module 4 Defining the System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3733800"/>
            <a:ext cx="3048000" cy="213360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Prof Alok Chauhan</a:t>
            </a:r>
          </a:p>
          <a:p>
            <a:pPr marL="45720" indent="0">
              <a:buNone/>
            </a:pPr>
            <a:r>
              <a:rPr lang="en-US" dirty="0" smtClean="0"/>
              <a:t>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2133600"/>
            <a:ext cx="6400800" cy="19050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Organizing Requirements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48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85800"/>
            <a:ext cx="60960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Organizing requirements specifications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905000"/>
            <a:ext cx="4800600" cy="4191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System Complexity</a:t>
            </a:r>
          </a:p>
          <a:p>
            <a:pPr lvl="1"/>
            <a:r>
              <a:rPr lang="en-US" dirty="0" smtClean="0"/>
              <a:t>Access levels</a:t>
            </a:r>
          </a:p>
          <a:p>
            <a:r>
              <a:rPr lang="en-US" dirty="0" smtClean="0"/>
              <a:t>Product families</a:t>
            </a:r>
          </a:p>
          <a:p>
            <a:pPr lvl="1"/>
            <a:r>
              <a:rPr lang="en-US" dirty="0" smtClean="0"/>
              <a:t>Specification variety</a:t>
            </a:r>
          </a:p>
          <a:p>
            <a:r>
              <a:rPr lang="en-US" dirty="0" smtClean="0"/>
              <a:t>Subsystems</a:t>
            </a:r>
          </a:p>
          <a:p>
            <a:pPr lvl="1"/>
            <a:r>
              <a:rPr lang="en-US" dirty="0" smtClean="0"/>
              <a:t>Requirement subset</a:t>
            </a:r>
          </a:p>
          <a:p>
            <a:r>
              <a:rPr lang="en-US" dirty="0" smtClean="0"/>
              <a:t>Commercial goals</a:t>
            </a:r>
          </a:p>
          <a:p>
            <a:pPr lvl="1"/>
            <a:r>
              <a:rPr lang="en-US" dirty="0" smtClean="0"/>
              <a:t>Marketing</a:t>
            </a:r>
          </a:p>
          <a:p>
            <a:pPr lvl="1"/>
            <a:r>
              <a:rPr lang="en-US" dirty="0" smtClean="0"/>
              <a:t>Business </a:t>
            </a:r>
          </a:p>
          <a:p>
            <a:r>
              <a:rPr lang="en-US" dirty="0" smtClean="0"/>
              <a:t>Legal concerns</a:t>
            </a:r>
          </a:p>
          <a:p>
            <a:pPr lvl="1"/>
            <a:r>
              <a:rPr lang="en-US" dirty="0" smtClean="0"/>
              <a:t>Regulatory policies</a:t>
            </a:r>
          </a:p>
          <a:p>
            <a:r>
              <a:rPr lang="en-US" dirty="0" smtClean="0"/>
              <a:t>multiple requirements sets</a:t>
            </a:r>
          </a:p>
          <a:p>
            <a:pPr lvl="1"/>
            <a:r>
              <a:rPr lang="en-US" dirty="0" smtClean="0"/>
              <a:t>Vision document</a:t>
            </a:r>
          </a:p>
          <a:p>
            <a:pPr lvl="1"/>
            <a:r>
              <a:rPr lang="en-US" dirty="0" smtClean="0"/>
              <a:t>system use-case model </a:t>
            </a:r>
          </a:p>
          <a:p>
            <a:pPr lvl="1"/>
            <a:r>
              <a:rPr lang="en-US" dirty="0" smtClean="0"/>
              <a:t>supplementary requirements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10200" y="6556773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95870" y="6477000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0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533400"/>
            <a:ext cx="3886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Complex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981200"/>
            <a:ext cx="5486400" cy="3810000"/>
          </a:xfrm>
        </p:spPr>
        <p:txBody>
          <a:bodyPr/>
          <a:lstStyle/>
          <a:p>
            <a:r>
              <a:rPr lang="en-US" dirty="0" smtClean="0"/>
              <a:t>Systems which include hardware as well as software systems</a:t>
            </a:r>
          </a:p>
          <a:p>
            <a:r>
              <a:rPr lang="en-US" dirty="0" smtClean="0"/>
              <a:t>Apply systems engineering technique to organize requirements</a:t>
            </a:r>
          </a:p>
          <a:p>
            <a:r>
              <a:rPr lang="en-US" dirty="0" smtClean="0"/>
              <a:t>Represent system in terms of its subsystems (hierarchy of requirements)</a:t>
            </a:r>
          </a:p>
          <a:p>
            <a:pPr lvl="1"/>
            <a:r>
              <a:rPr lang="en-US" dirty="0" smtClean="0"/>
              <a:t>Results in generation of new system requirements (derived requirements)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43600" y="6556773"/>
            <a:ext cx="2246489" cy="301227"/>
          </a:xfrm>
        </p:spPr>
        <p:txBody>
          <a:bodyPr/>
          <a:lstStyle/>
          <a:p>
            <a:r>
              <a:rPr lang="en-US" smtClean="0"/>
              <a:t>Prof Alok Chauhan,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82015" y="6556248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0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709738"/>
            <a:ext cx="791527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76600" y="5334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2 Complex </a:t>
            </a:r>
            <a:r>
              <a:rPr lang="en-US" dirty="0"/>
              <a:t>systems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791200" y="6529064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202797" y="6528539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94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609601"/>
            <a:ext cx="4038600" cy="838200"/>
          </a:xfrm>
        </p:spPr>
        <p:txBody>
          <a:bodyPr/>
          <a:lstStyle/>
          <a:p>
            <a:r>
              <a:rPr lang="en-US" dirty="0"/>
              <a:t>Product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362200"/>
            <a:ext cx="4191000" cy="3539527"/>
          </a:xfrm>
        </p:spPr>
        <p:txBody>
          <a:bodyPr/>
          <a:lstStyle/>
          <a:p>
            <a:r>
              <a:rPr lang="en-US" dirty="0" smtClean="0"/>
              <a:t>Two levels of organization of requirements</a:t>
            </a:r>
          </a:p>
          <a:p>
            <a:pPr lvl="1"/>
            <a:r>
              <a:rPr lang="en-US" dirty="0" smtClean="0"/>
              <a:t>Level1 (family as a system)</a:t>
            </a:r>
          </a:p>
          <a:p>
            <a:pPr lvl="2"/>
            <a:r>
              <a:rPr lang="en-US" dirty="0" smtClean="0"/>
              <a:t>vision document</a:t>
            </a:r>
          </a:p>
          <a:p>
            <a:pPr lvl="2"/>
            <a:r>
              <a:rPr lang="en-US" dirty="0" smtClean="0"/>
              <a:t>use case model</a:t>
            </a:r>
          </a:p>
          <a:p>
            <a:pPr lvl="2"/>
            <a:r>
              <a:rPr lang="en-US" dirty="0" smtClean="0"/>
              <a:t>supplementary specification</a:t>
            </a:r>
          </a:p>
          <a:p>
            <a:pPr lvl="1"/>
            <a:r>
              <a:rPr lang="en-US" dirty="0" smtClean="0"/>
              <a:t>Level2 (product as a system)</a:t>
            </a:r>
          </a:p>
          <a:p>
            <a:pPr lvl="2"/>
            <a:r>
              <a:rPr lang="en-US" dirty="0" smtClean="0"/>
              <a:t>vision </a:t>
            </a:r>
            <a:r>
              <a:rPr lang="en-US" dirty="0"/>
              <a:t>document</a:t>
            </a:r>
          </a:p>
          <a:p>
            <a:pPr lvl="2"/>
            <a:r>
              <a:rPr lang="en-US" dirty="0" smtClean="0"/>
              <a:t>use </a:t>
            </a:r>
            <a:r>
              <a:rPr lang="en-US" dirty="0"/>
              <a:t>case model</a:t>
            </a:r>
          </a:p>
          <a:p>
            <a:pPr lvl="2"/>
            <a:r>
              <a:rPr lang="en-US" dirty="0" smtClean="0"/>
              <a:t>supplementary </a:t>
            </a:r>
            <a:r>
              <a:rPr lang="en-US" dirty="0"/>
              <a:t>specification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0" y="6556773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95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0" y="533401"/>
            <a:ext cx="3657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Vision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600200"/>
            <a:ext cx="54102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Scope</a:t>
            </a:r>
          </a:p>
          <a:p>
            <a:pPr lvl="1"/>
            <a:r>
              <a:rPr lang="en-US" dirty="0" smtClean="0"/>
              <a:t>User needs (problem domain) </a:t>
            </a:r>
          </a:p>
          <a:p>
            <a:pPr lvl="1"/>
            <a:r>
              <a:rPr lang="en-US" dirty="0" smtClean="0"/>
              <a:t>System features (solution domain)</a:t>
            </a:r>
          </a:p>
          <a:p>
            <a:pPr lvl="1"/>
            <a:r>
              <a:rPr lang="en-US" dirty="0" smtClean="0"/>
              <a:t>Common project requirements</a:t>
            </a:r>
          </a:p>
          <a:p>
            <a:r>
              <a:rPr lang="en-US" dirty="0"/>
              <a:t>Intended audience (primary internal </a:t>
            </a:r>
            <a:r>
              <a:rPr lang="en-US" dirty="0" smtClean="0"/>
              <a:t>stakeholders) </a:t>
            </a:r>
          </a:p>
          <a:p>
            <a:pPr lvl="1"/>
            <a:r>
              <a:rPr lang="en-US" dirty="0"/>
              <a:t>marketing and product management </a:t>
            </a:r>
            <a:r>
              <a:rPr lang="en-US" dirty="0" smtClean="0"/>
              <a:t>team (proxy for customer/user)</a:t>
            </a:r>
          </a:p>
          <a:p>
            <a:pPr lvl="1"/>
            <a:r>
              <a:rPr lang="en-US" dirty="0"/>
              <a:t> project team </a:t>
            </a:r>
            <a:endParaRPr lang="en-US" dirty="0" smtClean="0"/>
          </a:p>
          <a:p>
            <a:pPr lvl="1"/>
            <a:r>
              <a:rPr lang="en-US" dirty="0"/>
              <a:t>management team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556773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88942" y="6556248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87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828800"/>
            <a:ext cx="4191000" cy="3539527"/>
          </a:xfrm>
        </p:spPr>
        <p:txBody>
          <a:bodyPr>
            <a:normAutofit/>
          </a:bodyPr>
          <a:lstStyle/>
          <a:p>
            <a:r>
              <a:rPr lang="en-US" dirty="0" smtClean="0"/>
              <a:t>Contents (product version)</a:t>
            </a:r>
          </a:p>
          <a:p>
            <a:pPr lvl="1"/>
            <a:r>
              <a:rPr lang="en-US" dirty="0" smtClean="0"/>
              <a:t>Introduction</a:t>
            </a:r>
          </a:p>
          <a:p>
            <a:pPr lvl="2"/>
            <a:r>
              <a:rPr lang="en-US" dirty="0" smtClean="0"/>
              <a:t>Purpose</a:t>
            </a:r>
          </a:p>
          <a:p>
            <a:pPr lvl="2"/>
            <a:r>
              <a:rPr lang="en-US" dirty="0" smtClean="0"/>
              <a:t>Product overview</a:t>
            </a:r>
          </a:p>
          <a:p>
            <a:pPr lvl="2"/>
            <a:r>
              <a:rPr lang="en-US" dirty="0" smtClean="0"/>
              <a:t>references</a:t>
            </a:r>
          </a:p>
          <a:p>
            <a:pPr lvl="1"/>
            <a:r>
              <a:rPr lang="en-US" dirty="0" smtClean="0"/>
              <a:t>User details</a:t>
            </a:r>
          </a:p>
          <a:p>
            <a:pPr lvl="2"/>
            <a:r>
              <a:rPr lang="en-US" dirty="0" smtClean="0"/>
              <a:t>Demographics</a:t>
            </a:r>
          </a:p>
          <a:p>
            <a:pPr lvl="2"/>
            <a:r>
              <a:rPr lang="en-US" dirty="0" smtClean="0"/>
              <a:t>Profiles</a:t>
            </a:r>
          </a:p>
          <a:p>
            <a:pPr lvl="2"/>
            <a:r>
              <a:rPr lang="en-US" dirty="0" smtClean="0"/>
              <a:t>Environment</a:t>
            </a:r>
          </a:p>
          <a:p>
            <a:pPr lvl="2"/>
            <a:r>
              <a:rPr lang="en-US" b="1" dirty="0" smtClean="0"/>
              <a:t>Key needs</a:t>
            </a:r>
          </a:p>
          <a:p>
            <a:pPr lvl="2"/>
            <a:r>
              <a:rPr lang="en-US" dirty="0" smtClean="0"/>
              <a:t>alternatives</a:t>
            </a:r>
          </a:p>
          <a:p>
            <a:pPr lvl="2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257800" y="6556773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2797" y="6528539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4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447800"/>
            <a:ext cx="5486400" cy="4572000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Product details</a:t>
            </a:r>
          </a:p>
          <a:p>
            <a:pPr lvl="2"/>
            <a:r>
              <a:rPr lang="en-US" dirty="0" smtClean="0"/>
              <a:t>Perspective</a:t>
            </a:r>
          </a:p>
          <a:p>
            <a:pPr lvl="2"/>
            <a:r>
              <a:rPr lang="en-US" dirty="0" smtClean="0"/>
              <a:t>Position statement</a:t>
            </a:r>
          </a:p>
          <a:p>
            <a:pPr lvl="2"/>
            <a:r>
              <a:rPr lang="en-US" dirty="0" smtClean="0"/>
              <a:t>Capabilities</a:t>
            </a:r>
          </a:p>
          <a:p>
            <a:pPr lvl="3"/>
            <a:r>
              <a:rPr lang="en-US" dirty="0" smtClean="0"/>
              <a:t>Benefit </a:t>
            </a:r>
            <a:r>
              <a:rPr lang="en-US" dirty="0" err="1" smtClean="0"/>
              <a:t>vs</a:t>
            </a:r>
            <a:r>
              <a:rPr lang="en-US" dirty="0" smtClean="0"/>
              <a:t> feature</a:t>
            </a:r>
          </a:p>
          <a:p>
            <a:pPr lvl="2"/>
            <a:r>
              <a:rPr lang="en-US" dirty="0" smtClean="0"/>
              <a:t>Assumptions/dependencies</a:t>
            </a:r>
          </a:p>
          <a:p>
            <a:pPr lvl="2"/>
            <a:r>
              <a:rPr lang="en-US" dirty="0" smtClean="0"/>
              <a:t>Cost/pricing</a:t>
            </a:r>
          </a:p>
          <a:p>
            <a:pPr lvl="2"/>
            <a:r>
              <a:rPr lang="en-US" dirty="0" smtClean="0"/>
              <a:t>Feature attributes</a:t>
            </a:r>
          </a:p>
          <a:p>
            <a:pPr lvl="3"/>
            <a:r>
              <a:rPr lang="en-US" dirty="0" smtClean="0"/>
              <a:t>Status (proposed/approved/incorporated)</a:t>
            </a:r>
          </a:p>
          <a:p>
            <a:pPr lvl="3"/>
            <a:r>
              <a:rPr lang="en-US" dirty="0" smtClean="0"/>
              <a:t>Priority</a:t>
            </a:r>
          </a:p>
          <a:p>
            <a:pPr lvl="3"/>
            <a:r>
              <a:rPr lang="en-US" dirty="0" smtClean="0"/>
              <a:t>Effort</a:t>
            </a:r>
          </a:p>
          <a:p>
            <a:pPr lvl="3"/>
            <a:r>
              <a:rPr lang="en-US" dirty="0" smtClean="0"/>
              <a:t>Risk</a:t>
            </a:r>
          </a:p>
          <a:p>
            <a:pPr lvl="3"/>
            <a:r>
              <a:rPr lang="en-US" dirty="0" smtClean="0"/>
              <a:t>Stability</a:t>
            </a:r>
          </a:p>
          <a:p>
            <a:pPr lvl="3"/>
            <a:r>
              <a:rPr lang="en-US" dirty="0" smtClean="0"/>
              <a:t>Target release</a:t>
            </a:r>
          </a:p>
          <a:p>
            <a:pPr lvl="3"/>
            <a:r>
              <a:rPr lang="en-US" dirty="0" smtClean="0"/>
              <a:t>Assigned to</a:t>
            </a:r>
          </a:p>
          <a:p>
            <a:pPr lvl="3"/>
            <a:r>
              <a:rPr lang="en-US" dirty="0" smtClean="0"/>
              <a:t>reason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791200" y="6556773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2797" y="6528539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22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76400"/>
            <a:ext cx="3962400" cy="4724400"/>
          </a:xfrm>
        </p:spPr>
        <p:txBody>
          <a:bodyPr>
            <a:normAutofit lnSpcReduction="10000"/>
          </a:bodyPr>
          <a:lstStyle/>
          <a:p>
            <a:pPr lvl="1"/>
            <a:r>
              <a:rPr lang="en-US" b="1" dirty="0" smtClean="0"/>
              <a:t>Features</a:t>
            </a:r>
          </a:p>
          <a:p>
            <a:pPr lvl="2"/>
            <a:r>
              <a:rPr lang="en-US" dirty="0" smtClean="0"/>
              <a:t>Feature1</a:t>
            </a:r>
          </a:p>
          <a:p>
            <a:pPr lvl="2"/>
            <a:r>
              <a:rPr lang="en-US" dirty="0" smtClean="0"/>
              <a:t>feature2</a:t>
            </a:r>
          </a:p>
          <a:p>
            <a:pPr lvl="1"/>
            <a:r>
              <a:rPr lang="en-US" dirty="0" smtClean="0"/>
              <a:t>Key use cases</a:t>
            </a:r>
          </a:p>
          <a:p>
            <a:pPr lvl="1"/>
            <a:r>
              <a:rPr lang="en-US" dirty="0" smtClean="0"/>
              <a:t>Additional product requirements</a:t>
            </a:r>
          </a:p>
          <a:p>
            <a:pPr lvl="2"/>
            <a:r>
              <a:rPr lang="en-US" dirty="0" smtClean="0"/>
              <a:t>Standards</a:t>
            </a:r>
          </a:p>
          <a:p>
            <a:pPr lvl="2"/>
            <a:r>
              <a:rPr lang="en-US" dirty="0" smtClean="0"/>
              <a:t>Platform requirements</a:t>
            </a:r>
          </a:p>
          <a:p>
            <a:pPr lvl="2"/>
            <a:r>
              <a:rPr lang="en-US" dirty="0" smtClean="0"/>
              <a:t>Licensing/security/installation</a:t>
            </a:r>
          </a:p>
          <a:p>
            <a:pPr lvl="2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Documentation requirements</a:t>
            </a:r>
          </a:p>
          <a:p>
            <a:pPr lvl="2"/>
            <a:r>
              <a:rPr lang="en-US" dirty="0" smtClean="0"/>
              <a:t>User guide</a:t>
            </a:r>
          </a:p>
          <a:p>
            <a:pPr lvl="2"/>
            <a:r>
              <a:rPr lang="en-US" dirty="0" smtClean="0"/>
              <a:t>Online help</a:t>
            </a:r>
          </a:p>
          <a:p>
            <a:pPr lvl="2"/>
            <a:r>
              <a:rPr lang="en-US" dirty="0" smtClean="0"/>
              <a:t>Installation manual/configuration details/read me files</a:t>
            </a:r>
          </a:p>
          <a:p>
            <a:pPr lvl="2"/>
            <a:r>
              <a:rPr lang="en-US" dirty="0" smtClean="0"/>
              <a:t>Labeling/packaging</a:t>
            </a:r>
          </a:p>
          <a:p>
            <a:pPr lvl="1"/>
            <a:r>
              <a:rPr lang="en-US" dirty="0" smtClean="0"/>
              <a:t>glossary</a:t>
            </a:r>
          </a:p>
          <a:p>
            <a:pPr marL="514350" lvl="1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791200" y="6556773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2797" y="6542393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96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533400"/>
            <a:ext cx="44196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progression of the Vision document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981201"/>
            <a:ext cx="3505200" cy="3581399"/>
          </a:xfrm>
        </p:spPr>
        <p:txBody>
          <a:bodyPr/>
          <a:lstStyle/>
          <a:p>
            <a:r>
              <a:rPr lang="en-US" dirty="0"/>
              <a:t>Vision document v1.0</a:t>
            </a:r>
          </a:p>
          <a:p>
            <a:pPr lvl="1"/>
            <a:r>
              <a:rPr lang="en-US" dirty="0" smtClean="0"/>
              <a:t>General</a:t>
            </a:r>
          </a:p>
          <a:p>
            <a:pPr lvl="1"/>
            <a:r>
              <a:rPr lang="en-US" dirty="0" smtClean="0"/>
              <a:t>Users and markets</a:t>
            </a:r>
          </a:p>
          <a:p>
            <a:pPr lvl="1"/>
            <a:r>
              <a:rPr lang="en-US" dirty="0" smtClean="0"/>
              <a:t>Features of 1.0</a:t>
            </a:r>
          </a:p>
          <a:p>
            <a:pPr lvl="1"/>
            <a:r>
              <a:rPr lang="en-US" dirty="0" smtClean="0"/>
              <a:t>Other requirements</a:t>
            </a:r>
          </a:p>
          <a:p>
            <a:pPr lvl="1"/>
            <a:r>
              <a:rPr lang="en-US" dirty="0" smtClean="0"/>
              <a:t>Future features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0" y="6556773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6535466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7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2514600"/>
            <a:ext cx="3657600" cy="121920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Use case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524001"/>
            <a:ext cx="4495800" cy="4785360"/>
          </a:xfrm>
        </p:spPr>
        <p:txBody>
          <a:bodyPr/>
          <a:lstStyle/>
          <a:p>
            <a:r>
              <a:rPr lang="en-US" dirty="0"/>
              <a:t>Vision document v2.0 = Vision document </a:t>
            </a:r>
            <a:r>
              <a:rPr lang="en-US" dirty="0" smtClean="0"/>
              <a:t>v1.0 (+ features of v1.0, + future features)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+ Delta vision v2.0 (+ new features, - removed features, + future features)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0" y="6556773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2797" y="6477000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05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0" y="533400"/>
            <a:ext cx="4114800" cy="11540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Product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905001"/>
            <a:ext cx="5029200" cy="4404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Key concept </a:t>
            </a:r>
            <a:r>
              <a:rPr lang="en-US" dirty="0"/>
              <a:t>is that of a Product </a:t>
            </a:r>
            <a:r>
              <a:rPr lang="en-US" dirty="0" smtClean="0"/>
              <a:t>Champion</a:t>
            </a:r>
          </a:p>
          <a:p>
            <a:pPr lvl="1"/>
            <a:r>
              <a:rPr lang="en-US" dirty="0" smtClean="0"/>
              <a:t>Elicitation management</a:t>
            </a:r>
          </a:p>
          <a:p>
            <a:pPr lvl="1"/>
            <a:r>
              <a:rPr lang="en-US" dirty="0" smtClean="0"/>
              <a:t>Conflict management</a:t>
            </a:r>
          </a:p>
          <a:p>
            <a:pPr lvl="1"/>
            <a:r>
              <a:rPr lang="en-US" dirty="0" smtClean="0"/>
              <a:t>Features management</a:t>
            </a:r>
          </a:p>
          <a:p>
            <a:pPr lvl="1"/>
            <a:r>
              <a:rPr lang="en-US" dirty="0" smtClean="0"/>
              <a:t>Product vision owner</a:t>
            </a:r>
          </a:p>
          <a:p>
            <a:pPr lvl="1"/>
            <a:r>
              <a:rPr lang="en-US" dirty="0" smtClean="0"/>
              <a:t>Product advocate</a:t>
            </a:r>
          </a:p>
          <a:p>
            <a:pPr lvl="1"/>
            <a:r>
              <a:rPr lang="en-US" dirty="0" smtClean="0"/>
              <a:t>Negotiation with stakeholders</a:t>
            </a:r>
          </a:p>
          <a:p>
            <a:pPr lvl="1"/>
            <a:r>
              <a:rPr lang="en-US" dirty="0" smtClean="0"/>
              <a:t>Feature creep management</a:t>
            </a:r>
          </a:p>
          <a:p>
            <a:pPr lvl="1"/>
            <a:r>
              <a:rPr lang="en-US" dirty="0" smtClean="0"/>
              <a:t>Bridge between customer and development team</a:t>
            </a:r>
          </a:p>
          <a:p>
            <a:pPr lvl="1"/>
            <a:r>
              <a:rPr lang="en-US" dirty="0" smtClean="0"/>
              <a:t>Expectation management of stakeholders</a:t>
            </a:r>
          </a:p>
          <a:p>
            <a:pPr lvl="1"/>
            <a:r>
              <a:rPr lang="en-US" dirty="0" smtClean="0"/>
              <a:t>Communication with all stakeholders</a:t>
            </a:r>
          </a:p>
          <a:p>
            <a:pPr lvl="1"/>
            <a:r>
              <a:rPr lang="en-US" dirty="0" smtClean="0"/>
              <a:t>Requirement reviewer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67400" y="6556773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35466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752600"/>
            <a:ext cx="5029200" cy="35395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Software Product </a:t>
            </a:r>
            <a:r>
              <a:rPr lang="en-US" dirty="0" smtClean="0"/>
              <a:t>Company</a:t>
            </a:r>
          </a:p>
          <a:p>
            <a:pPr lvl="1"/>
            <a:r>
              <a:rPr lang="en-US" dirty="0"/>
              <a:t>Product Champion = Product Manager </a:t>
            </a:r>
            <a:endParaRPr lang="en-US" dirty="0" smtClean="0"/>
          </a:p>
          <a:p>
            <a:r>
              <a:rPr lang="en-US" dirty="0"/>
              <a:t>Product manager </a:t>
            </a:r>
            <a:r>
              <a:rPr lang="en-US" dirty="0" smtClean="0"/>
              <a:t>activities</a:t>
            </a:r>
          </a:p>
          <a:p>
            <a:pPr lvl="1"/>
            <a:r>
              <a:rPr lang="en-US" dirty="0" smtClean="0"/>
              <a:t>Vision facilitation</a:t>
            </a:r>
          </a:p>
          <a:p>
            <a:pPr lvl="1"/>
            <a:r>
              <a:rPr lang="en-US" dirty="0" smtClean="0"/>
              <a:t>Product road map control</a:t>
            </a:r>
          </a:p>
          <a:p>
            <a:pPr lvl="1"/>
            <a:r>
              <a:rPr lang="en-US" dirty="0" smtClean="0"/>
              <a:t>Creating whole product plan</a:t>
            </a:r>
          </a:p>
          <a:p>
            <a:pPr lvl="2"/>
            <a:r>
              <a:rPr lang="en-US" dirty="0" smtClean="0"/>
              <a:t>Introduction</a:t>
            </a:r>
          </a:p>
          <a:p>
            <a:pPr lvl="2"/>
            <a:r>
              <a:rPr lang="en-US" dirty="0" smtClean="0"/>
              <a:t>Solution summary</a:t>
            </a:r>
          </a:p>
          <a:p>
            <a:pPr lvl="2"/>
            <a:r>
              <a:rPr lang="en-US" dirty="0" smtClean="0"/>
              <a:t>Product configuration options</a:t>
            </a:r>
          </a:p>
          <a:p>
            <a:pPr lvl="2"/>
            <a:r>
              <a:rPr lang="en-US" dirty="0" smtClean="0"/>
              <a:t>Services and customer support</a:t>
            </a:r>
          </a:p>
          <a:p>
            <a:pPr lvl="2"/>
            <a:r>
              <a:rPr lang="en-US" dirty="0" smtClean="0"/>
              <a:t>Commercial terms</a:t>
            </a:r>
          </a:p>
          <a:p>
            <a:pPr lvl="2"/>
            <a:r>
              <a:rPr lang="en-US" dirty="0" smtClean="0"/>
              <a:t>Documentation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715000" y="6549846"/>
            <a:ext cx="2246489" cy="301227"/>
          </a:xfrm>
        </p:spPr>
        <p:txBody>
          <a:bodyPr/>
          <a:lstStyle/>
          <a:p>
            <a:r>
              <a:rPr lang="en-US" smtClean="0"/>
              <a:t>Prof Alok Chauhan,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2797" y="6477000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60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447800"/>
            <a:ext cx="5943600" cy="47244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Supervising the </a:t>
            </a:r>
            <a:r>
              <a:rPr lang="en-US" dirty="0" err="1"/>
              <a:t>the</a:t>
            </a:r>
            <a:r>
              <a:rPr lang="en-US" dirty="0"/>
              <a:t> Use-Case Model and Supplementary </a:t>
            </a:r>
            <a:r>
              <a:rPr lang="en-US" dirty="0" smtClean="0"/>
              <a:t>Requirements</a:t>
            </a:r>
          </a:p>
          <a:p>
            <a:pPr lvl="1"/>
            <a:r>
              <a:rPr lang="en-US" dirty="0" smtClean="0"/>
              <a:t>Product concept testing</a:t>
            </a:r>
          </a:p>
          <a:p>
            <a:pPr lvl="2"/>
            <a:r>
              <a:rPr lang="en-US" dirty="0" smtClean="0"/>
              <a:t>Concept generation</a:t>
            </a:r>
          </a:p>
          <a:p>
            <a:pPr lvl="2"/>
            <a:r>
              <a:rPr lang="en-US" dirty="0" smtClean="0"/>
              <a:t>Vision</a:t>
            </a:r>
          </a:p>
          <a:p>
            <a:pPr lvl="2"/>
            <a:r>
              <a:rPr lang="en-US" dirty="0" smtClean="0"/>
              <a:t>Use case model generation</a:t>
            </a:r>
          </a:p>
          <a:p>
            <a:pPr lvl="2"/>
            <a:r>
              <a:rPr lang="en-US" dirty="0" smtClean="0"/>
              <a:t>Alpha testing</a:t>
            </a:r>
          </a:p>
          <a:p>
            <a:pPr lvl="2"/>
            <a:r>
              <a:rPr lang="en-US" dirty="0" smtClean="0"/>
              <a:t>Beta testing</a:t>
            </a:r>
          </a:p>
          <a:p>
            <a:pPr lvl="1"/>
            <a:r>
              <a:rPr lang="en-US" dirty="0" smtClean="0"/>
              <a:t>User experience completion</a:t>
            </a:r>
          </a:p>
          <a:p>
            <a:pPr lvl="2"/>
            <a:r>
              <a:rPr lang="en-US" dirty="0" smtClean="0"/>
              <a:t>Documentation</a:t>
            </a:r>
          </a:p>
          <a:p>
            <a:pPr lvl="2"/>
            <a:r>
              <a:rPr lang="en-US" dirty="0" smtClean="0"/>
              <a:t>Presentation</a:t>
            </a:r>
          </a:p>
          <a:p>
            <a:pPr lvl="1"/>
            <a:r>
              <a:rPr lang="en-US" dirty="0" smtClean="0"/>
              <a:t>Stating commercial terms</a:t>
            </a:r>
          </a:p>
          <a:p>
            <a:pPr lvl="2"/>
            <a:r>
              <a:rPr lang="en-US" dirty="0"/>
              <a:t>Licensing</a:t>
            </a:r>
          </a:p>
          <a:p>
            <a:pPr lvl="2"/>
            <a:r>
              <a:rPr lang="en-US" dirty="0" smtClean="0"/>
              <a:t>Pricing</a:t>
            </a:r>
          </a:p>
          <a:p>
            <a:pPr lvl="2"/>
            <a:r>
              <a:rPr lang="en-US" dirty="0"/>
              <a:t>Customer </a:t>
            </a:r>
            <a:r>
              <a:rPr lang="en-US" dirty="0" smtClean="0"/>
              <a:t>support</a:t>
            </a:r>
            <a:endParaRPr lang="en-US" dirty="0"/>
          </a:p>
          <a:p>
            <a:pPr marL="514350" lvl="1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0" y="6556773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52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2057400"/>
            <a:ext cx="4572000" cy="3539527"/>
          </a:xfrm>
        </p:spPr>
        <p:txBody>
          <a:bodyPr/>
          <a:lstStyle/>
          <a:p>
            <a:pPr lvl="1"/>
            <a:r>
              <a:rPr lang="en-US" dirty="0"/>
              <a:t>product </a:t>
            </a:r>
            <a:r>
              <a:rPr lang="en-US" dirty="0" smtClean="0"/>
              <a:t>positioning</a:t>
            </a:r>
          </a:p>
          <a:p>
            <a:pPr lvl="2"/>
            <a:r>
              <a:rPr lang="en-US" dirty="0"/>
              <a:t>For</a:t>
            </a:r>
          </a:p>
          <a:p>
            <a:pPr lvl="2"/>
            <a:r>
              <a:rPr lang="en-US" dirty="0"/>
              <a:t>Who</a:t>
            </a:r>
          </a:p>
          <a:p>
            <a:pPr lvl="2"/>
            <a:r>
              <a:rPr lang="en-US" dirty="0"/>
              <a:t>The (product name)</a:t>
            </a:r>
          </a:p>
          <a:p>
            <a:pPr lvl="2"/>
            <a:r>
              <a:rPr lang="en-US" dirty="0"/>
              <a:t>That</a:t>
            </a:r>
          </a:p>
          <a:p>
            <a:pPr lvl="2"/>
            <a:r>
              <a:rPr lang="en-US" dirty="0"/>
              <a:t>Unlike</a:t>
            </a:r>
          </a:p>
          <a:p>
            <a:pPr lvl="2"/>
            <a:r>
              <a:rPr lang="en-US" dirty="0"/>
              <a:t>Our product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638800" y="6477000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95870" y="6528539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01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981200"/>
            <a:ext cx="4267200" cy="3539527"/>
          </a:xfrm>
        </p:spPr>
        <p:txBody>
          <a:bodyPr/>
          <a:lstStyle/>
          <a:p>
            <a:r>
              <a:rPr lang="en-US" dirty="0"/>
              <a:t>Supporting </a:t>
            </a:r>
            <a:r>
              <a:rPr lang="en-US" dirty="0" smtClean="0"/>
              <a:t>Activities</a:t>
            </a:r>
          </a:p>
          <a:p>
            <a:pPr lvl="1"/>
            <a:r>
              <a:rPr lang="en-US" dirty="0"/>
              <a:t>Branding and Product </a:t>
            </a:r>
            <a:r>
              <a:rPr lang="en-US" dirty="0" smtClean="0"/>
              <a:t>Labeling</a:t>
            </a:r>
          </a:p>
          <a:p>
            <a:pPr lvl="1"/>
            <a:r>
              <a:rPr lang="en-US" dirty="0"/>
              <a:t>End User Training Materials</a:t>
            </a:r>
          </a:p>
          <a:p>
            <a:pPr lvl="2"/>
            <a:r>
              <a:rPr lang="en-US" dirty="0"/>
              <a:t>product usage </a:t>
            </a:r>
            <a:endParaRPr lang="en-US" dirty="0" smtClean="0"/>
          </a:p>
          <a:p>
            <a:pPr lvl="2"/>
            <a:r>
              <a:rPr lang="en-US" dirty="0" smtClean="0"/>
              <a:t>application method</a:t>
            </a:r>
          </a:p>
          <a:p>
            <a:pPr lvl="1"/>
            <a:r>
              <a:rPr lang="en-US" dirty="0"/>
              <a:t>Product </a:t>
            </a:r>
            <a:r>
              <a:rPr lang="en-US" dirty="0" smtClean="0"/>
              <a:t>Demo</a:t>
            </a:r>
          </a:p>
          <a:p>
            <a:pPr lvl="1"/>
            <a:r>
              <a:rPr lang="en-US" dirty="0"/>
              <a:t>Sales and Marketing Collateral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791200" y="6522137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2797" y="6528539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009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0" y="609600"/>
            <a:ext cx="2667000" cy="9698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Assignment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2769833"/>
            <a:ext cx="5486400" cy="3539527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Product Champion in an IS/IT Shop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72200" y="6556773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549321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75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5200" y="2286000"/>
            <a:ext cx="4800600" cy="2133600"/>
          </a:xfrm>
        </p:spPr>
        <p:txBody>
          <a:bodyPr/>
          <a:lstStyle/>
          <a:p>
            <a:r>
              <a:rPr lang="en-US" dirty="0" smtClean="0"/>
              <a:t>Managing Scope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4873" y="1219200"/>
            <a:ext cx="6172200" cy="1905000"/>
          </a:xfrm>
        </p:spPr>
        <p:txBody>
          <a:bodyPr/>
          <a:lstStyle/>
          <a:p>
            <a:r>
              <a:rPr lang="en-US" dirty="0" smtClean="0"/>
              <a:t>Project scope problem</a:t>
            </a:r>
          </a:p>
          <a:p>
            <a:pPr lvl="1"/>
            <a:r>
              <a:rPr lang="en-US" dirty="0" smtClean="0"/>
              <a:t>Fixed resources</a:t>
            </a:r>
          </a:p>
          <a:p>
            <a:pPr lvl="1"/>
            <a:r>
              <a:rPr lang="en-US" dirty="0" smtClean="0"/>
              <a:t>Fixed time</a:t>
            </a:r>
          </a:p>
          <a:p>
            <a:pPr lvl="1"/>
            <a:r>
              <a:rPr lang="en-US" dirty="0" smtClean="0"/>
              <a:t>Scope actually given is 200% of what we have below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95600"/>
            <a:ext cx="55435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1" y="612389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Fig. 3 Project scope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191956" y="6493225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3579" y="6465516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50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209800"/>
            <a:ext cx="4495800" cy="3539527"/>
          </a:xfrm>
        </p:spPr>
        <p:txBody>
          <a:bodyPr/>
          <a:lstStyle/>
          <a:p>
            <a:pPr lvl="1"/>
            <a:r>
              <a:rPr lang="en-US" dirty="0" smtClean="0"/>
              <a:t>Brooks' law</a:t>
            </a:r>
          </a:p>
          <a:p>
            <a:pPr lvl="1"/>
            <a:r>
              <a:rPr lang="en-US" dirty="0" smtClean="0"/>
              <a:t>Functionality miss</a:t>
            </a:r>
          </a:p>
          <a:p>
            <a:pPr lvl="1"/>
            <a:r>
              <a:rPr lang="en-US" dirty="0" smtClean="0"/>
              <a:t>Deadline miss</a:t>
            </a:r>
          </a:p>
          <a:p>
            <a:pPr lvl="1"/>
            <a:r>
              <a:rPr lang="en-US" dirty="0" smtClean="0"/>
              <a:t>Quality miss 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715000" y="6556773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68161" y="6535466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609600"/>
            <a:ext cx="3429000" cy="1154097"/>
          </a:xfrm>
        </p:spPr>
        <p:txBody>
          <a:bodyPr/>
          <a:lstStyle/>
          <a:p>
            <a:r>
              <a:rPr lang="en-US" b="1" dirty="0" smtClean="0"/>
              <a:t>Use </a:t>
            </a:r>
            <a:r>
              <a:rPr lang="en-US" b="1" dirty="0"/>
              <a:t>Case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133601"/>
            <a:ext cx="6324600" cy="41757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We now need to elaborate on features of the proposed system</a:t>
            </a:r>
          </a:p>
          <a:p>
            <a:pPr algn="just"/>
            <a:r>
              <a:rPr lang="en-US" dirty="0"/>
              <a:t>Use case is the </a:t>
            </a:r>
            <a:r>
              <a:rPr lang="en-US" dirty="0" smtClean="0"/>
              <a:t>tool which </a:t>
            </a:r>
            <a:r>
              <a:rPr lang="en-US" dirty="0"/>
              <a:t>is helpful in this </a:t>
            </a:r>
            <a:r>
              <a:rPr lang="en-US" dirty="0" smtClean="0"/>
              <a:t>regard</a:t>
            </a:r>
          </a:p>
          <a:p>
            <a:pPr algn="just"/>
            <a:r>
              <a:rPr lang="en-US" dirty="0" smtClean="0"/>
              <a:t>Use </a:t>
            </a:r>
            <a:r>
              <a:rPr lang="en-US" dirty="0"/>
              <a:t>cases </a:t>
            </a:r>
            <a:r>
              <a:rPr lang="en-US" dirty="0" smtClean="0"/>
              <a:t>cover most of the requirements </a:t>
            </a:r>
            <a:r>
              <a:rPr lang="en-US" dirty="0"/>
              <a:t>for the </a:t>
            </a:r>
            <a:r>
              <a:rPr lang="en-US" dirty="0" smtClean="0"/>
              <a:t>system</a:t>
            </a:r>
            <a:endParaRPr lang="en-US" dirty="0"/>
          </a:p>
          <a:p>
            <a:pPr algn="just"/>
            <a:r>
              <a:rPr lang="en-US" dirty="0" smtClean="0"/>
              <a:t>Developers and users jointly write </a:t>
            </a:r>
            <a:r>
              <a:rPr lang="en-US" dirty="0"/>
              <a:t>the use </a:t>
            </a:r>
            <a:r>
              <a:rPr lang="en-US" dirty="0" smtClean="0"/>
              <a:t>cases</a:t>
            </a:r>
            <a:endParaRPr lang="en-US" dirty="0"/>
          </a:p>
          <a:p>
            <a:pPr algn="just"/>
            <a:r>
              <a:rPr lang="en-US" dirty="0"/>
              <a:t>Use </a:t>
            </a:r>
            <a:r>
              <a:rPr lang="en-US" dirty="0" smtClean="0"/>
              <a:t>cases have </a:t>
            </a:r>
            <a:r>
              <a:rPr lang="en-US" dirty="0"/>
              <a:t>a </a:t>
            </a:r>
            <a:r>
              <a:rPr lang="en-US" dirty="0" smtClean="0"/>
              <a:t>standard format</a:t>
            </a:r>
            <a:endParaRPr lang="en-US" dirty="0"/>
          </a:p>
          <a:p>
            <a:pPr algn="just"/>
            <a:r>
              <a:rPr lang="en-US" dirty="0"/>
              <a:t>Use cases </a:t>
            </a:r>
            <a:r>
              <a:rPr lang="en-US" dirty="0" smtClean="0"/>
              <a:t>lead to </a:t>
            </a:r>
            <a:r>
              <a:rPr lang="en-US" dirty="0"/>
              <a:t>test case </a:t>
            </a:r>
            <a:r>
              <a:rPr lang="en-US" dirty="0" smtClean="0"/>
              <a:t>development later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246489" cy="301227"/>
          </a:xfrm>
        </p:spPr>
        <p:txBody>
          <a:bodyPr/>
          <a:lstStyle/>
          <a:p>
            <a:r>
              <a:rPr lang="en-US" smtClean="0"/>
              <a:t>Prof Alok Chauhan,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1000" y="6400800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2209800"/>
            <a:ext cx="5486400" cy="3539527"/>
          </a:xfrm>
        </p:spPr>
        <p:txBody>
          <a:bodyPr>
            <a:normAutofit/>
          </a:bodyPr>
          <a:lstStyle/>
          <a:p>
            <a:r>
              <a:rPr lang="en-US" dirty="0" smtClean="0"/>
              <a:t>Scope management</a:t>
            </a:r>
          </a:p>
          <a:p>
            <a:pPr lvl="1"/>
            <a:r>
              <a:rPr lang="en-US" dirty="0" smtClean="0"/>
              <a:t>Requirements Baseline (ver 1.0)</a:t>
            </a:r>
          </a:p>
          <a:p>
            <a:pPr lvl="2"/>
            <a:r>
              <a:rPr lang="en-US" dirty="0" smtClean="0"/>
              <a:t>list of features  (25-50)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Setting priorities of features (by customers/users/ product managers—not the development team) why?</a:t>
            </a:r>
          </a:p>
          <a:p>
            <a:pPr lvl="2"/>
            <a:r>
              <a:rPr lang="en-US" dirty="0" smtClean="0"/>
              <a:t>critical</a:t>
            </a:r>
          </a:p>
          <a:p>
            <a:pPr lvl="2"/>
            <a:r>
              <a:rPr lang="en-US" dirty="0" smtClean="0"/>
              <a:t>Important</a:t>
            </a:r>
          </a:p>
          <a:p>
            <a:pPr lvl="2"/>
            <a:r>
              <a:rPr lang="en-US" dirty="0" smtClean="0"/>
              <a:t>useful </a:t>
            </a:r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715000" y="6556773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9724" y="6556248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5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905000"/>
            <a:ext cx="4953000" cy="4453927"/>
          </a:xfrm>
        </p:spPr>
        <p:txBody>
          <a:bodyPr/>
          <a:lstStyle/>
          <a:p>
            <a:pPr lvl="1"/>
            <a:r>
              <a:rPr lang="en-US" dirty="0" smtClean="0"/>
              <a:t>Effort assessment for features (rough estimate)</a:t>
            </a:r>
          </a:p>
          <a:p>
            <a:pPr lvl="2"/>
            <a:r>
              <a:rPr lang="en-US" dirty="0" smtClean="0"/>
              <a:t>High</a:t>
            </a:r>
          </a:p>
          <a:p>
            <a:pPr lvl="2"/>
            <a:r>
              <a:rPr lang="en-US" dirty="0" smtClean="0"/>
              <a:t>Medium</a:t>
            </a:r>
          </a:p>
          <a:p>
            <a:pPr lvl="2"/>
            <a:r>
              <a:rPr lang="en-US" dirty="0" smtClean="0"/>
              <a:t>Low</a:t>
            </a:r>
          </a:p>
          <a:p>
            <a:pPr lvl="1"/>
            <a:r>
              <a:rPr lang="en-US" dirty="0" smtClean="0"/>
              <a:t>Risk estimates for features (adverse impact on the schedule and/or the budget)</a:t>
            </a:r>
          </a:p>
          <a:p>
            <a:pPr lvl="2"/>
            <a:r>
              <a:rPr lang="en-US" dirty="0" smtClean="0"/>
              <a:t>High</a:t>
            </a:r>
          </a:p>
          <a:p>
            <a:pPr lvl="2"/>
            <a:r>
              <a:rPr lang="en-US" dirty="0" smtClean="0"/>
              <a:t>Medium</a:t>
            </a:r>
          </a:p>
          <a:p>
            <a:pPr lvl="2"/>
            <a:r>
              <a:rPr lang="en-US" dirty="0" smtClean="0"/>
              <a:t>Low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marL="5143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562600" y="6400800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68161" y="6528539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69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2057400"/>
            <a:ext cx="4648200" cy="4301527"/>
          </a:xfrm>
        </p:spPr>
        <p:txBody>
          <a:bodyPr/>
          <a:lstStyle/>
          <a:p>
            <a:r>
              <a:rPr lang="en-US" dirty="0" smtClean="0"/>
              <a:t>Scope reduction</a:t>
            </a:r>
          </a:p>
          <a:p>
            <a:pPr lvl="1"/>
            <a:r>
              <a:rPr lang="en-US" dirty="0" smtClean="0"/>
              <a:t>Scope Prioritization</a:t>
            </a:r>
          </a:p>
          <a:p>
            <a:pPr lvl="2"/>
            <a:r>
              <a:rPr lang="en-US" dirty="0" smtClean="0"/>
              <a:t>Based on priority, effort, risk</a:t>
            </a:r>
          </a:p>
          <a:p>
            <a:pPr lvl="1"/>
            <a:r>
              <a:rPr lang="en-US" dirty="0" smtClean="0"/>
              <a:t>Reasonable First Estimate</a:t>
            </a:r>
          </a:p>
          <a:p>
            <a:pPr lvl="2"/>
            <a:r>
              <a:rPr lang="en-US" dirty="0" smtClean="0"/>
              <a:t>at least the critical items by the deadline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867400" y="6556773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6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905001"/>
            <a:ext cx="4724400" cy="440436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Use case definition: It represents a function of the system the result of which has some value for an actor of the system</a:t>
            </a:r>
          </a:p>
          <a:p>
            <a:pPr algn="just"/>
            <a:r>
              <a:rPr lang="en-US" dirty="0" smtClean="0"/>
              <a:t>Actor definition: Anyone or anything that interacts with the system</a:t>
            </a:r>
          </a:p>
          <a:p>
            <a:pPr algn="just"/>
            <a:r>
              <a:rPr lang="en-US" dirty="0" smtClean="0"/>
              <a:t>Actor types</a:t>
            </a:r>
          </a:p>
          <a:p>
            <a:pPr lvl="1" algn="just"/>
            <a:r>
              <a:rPr lang="en-US" dirty="0" smtClean="0"/>
              <a:t>End users</a:t>
            </a:r>
          </a:p>
          <a:p>
            <a:pPr lvl="1" algn="just"/>
            <a:r>
              <a:rPr lang="en-US" dirty="0" smtClean="0"/>
              <a:t>Other applications</a:t>
            </a:r>
          </a:p>
          <a:p>
            <a:pPr lvl="1" algn="just"/>
            <a:r>
              <a:rPr lang="en-US" dirty="0" smtClean="0"/>
              <a:t>Any device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867400" y="6556773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82015" y="6556248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5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533400"/>
            <a:ext cx="49530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</a:t>
            </a:r>
            <a:r>
              <a:rPr lang="en-US" dirty="0"/>
              <a:t>the Use-Case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905000"/>
            <a:ext cx="5334000" cy="3886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Recognize the actors</a:t>
            </a:r>
          </a:p>
          <a:p>
            <a:pPr lvl="2" indent="-342900"/>
            <a:r>
              <a:rPr lang="en-US" dirty="0" smtClean="0"/>
              <a:t>Users ?</a:t>
            </a:r>
          </a:p>
          <a:p>
            <a:pPr lvl="2" indent="-342900"/>
            <a:r>
              <a:rPr lang="en-US" dirty="0" smtClean="0"/>
              <a:t>Information consumer ?</a:t>
            </a:r>
          </a:p>
          <a:p>
            <a:pPr lvl="2" indent="-342900"/>
            <a:r>
              <a:rPr lang="en-US" dirty="0" smtClean="0"/>
              <a:t>Information provider ?</a:t>
            </a:r>
          </a:p>
          <a:p>
            <a:pPr lvl="2" indent="-342900"/>
            <a:r>
              <a:rPr lang="en-US" dirty="0" smtClean="0"/>
              <a:t>Usage location ?</a:t>
            </a:r>
          </a:p>
          <a:p>
            <a:pPr lvl="2" indent="-342900"/>
            <a:r>
              <a:rPr lang="en-US" dirty="0" smtClean="0"/>
              <a:t>Support and maintenance ?</a:t>
            </a:r>
          </a:p>
          <a:p>
            <a:pPr lvl="2" indent="-342900"/>
            <a:r>
              <a:rPr lang="en-US" dirty="0" smtClean="0"/>
              <a:t>Other systems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Recognize the Use </a:t>
            </a:r>
            <a:r>
              <a:rPr lang="en-US" dirty="0" smtClean="0"/>
              <a:t>Cases for each actor</a:t>
            </a:r>
          </a:p>
          <a:p>
            <a:pPr lvl="2" indent="-342900"/>
            <a:r>
              <a:rPr lang="en-US" dirty="0" smtClean="0"/>
              <a:t>System usage ?</a:t>
            </a:r>
          </a:p>
          <a:p>
            <a:pPr lvl="2" indent="-342900"/>
            <a:r>
              <a:rPr lang="en-US" dirty="0" smtClean="0"/>
              <a:t>Create, store, change,  remove, read data ?</a:t>
            </a:r>
          </a:p>
          <a:p>
            <a:pPr lvl="2" indent="-342900"/>
            <a:r>
              <a:rPr lang="en-US" dirty="0" smtClean="0"/>
              <a:t>Notify the system  ?</a:t>
            </a:r>
          </a:p>
          <a:p>
            <a:pPr lvl="2" indent="-342900"/>
            <a:r>
              <a:rPr lang="en-US" dirty="0" smtClean="0"/>
              <a:t>Notified by the system ?</a:t>
            </a:r>
          </a:p>
          <a:p>
            <a:pPr lvl="2" indent="-342900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800100" lvl="2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lvl="2" indent="-34290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200" y="6563700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0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981200"/>
            <a:ext cx="6019800" cy="4495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Actor </a:t>
            </a:r>
            <a:r>
              <a:rPr lang="en-US" dirty="0"/>
              <a:t>and Use-Case </a:t>
            </a:r>
            <a:r>
              <a:rPr lang="en-US" dirty="0" smtClean="0"/>
              <a:t>Relationships</a:t>
            </a:r>
          </a:p>
          <a:p>
            <a:pPr lvl="2" indent="-342900"/>
            <a:r>
              <a:rPr lang="en-US" dirty="0" smtClean="0"/>
              <a:t>Initiator (only one actor)</a:t>
            </a:r>
          </a:p>
          <a:p>
            <a:pPr lvl="2" indent="-342900"/>
            <a:r>
              <a:rPr lang="en-US" dirty="0" smtClean="0"/>
              <a:t>Participator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Use case outlining</a:t>
            </a:r>
          </a:p>
          <a:p>
            <a:pPr lvl="2" indent="-342900"/>
            <a:r>
              <a:rPr lang="en-US" dirty="0"/>
              <a:t>Basic </a:t>
            </a:r>
            <a:r>
              <a:rPr lang="en-US" dirty="0" smtClean="0"/>
              <a:t>flow</a:t>
            </a:r>
          </a:p>
          <a:p>
            <a:pPr lvl="3" indent="-342900"/>
            <a:r>
              <a:rPr lang="en-US" dirty="0" smtClean="0"/>
              <a:t>Start</a:t>
            </a:r>
          </a:p>
          <a:p>
            <a:pPr lvl="3" indent="-342900"/>
            <a:r>
              <a:rPr lang="en-US" dirty="0" smtClean="0"/>
              <a:t>End</a:t>
            </a:r>
          </a:p>
          <a:p>
            <a:pPr lvl="3" indent="-342900"/>
            <a:r>
              <a:rPr lang="en-US" dirty="0" smtClean="0"/>
              <a:t>Repeat</a:t>
            </a:r>
          </a:p>
          <a:p>
            <a:pPr lvl="2" indent="-342900"/>
            <a:r>
              <a:rPr lang="en-US" dirty="0"/>
              <a:t>Alternate </a:t>
            </a:r>
            <a:r>
              <a:rPr lang="en-US" dirty="0" smtClean="0"/>
              <a:t>flow</a:t>
            </a:r>
          </a:p>
          <a:p>
            <a:pPr lvl="3" indent="-342900"/>
            <a:r>
              <a:rPr lang="en-US" dirty="0"/>
              <a:t>optional </a:t>
            </a:r>
            <a:r>
              <a:rPr lang="en-US" dirty="0" smtClean="0"/>
              <a:t>conditions</a:t>
            </a:r>
          </a:p>
          <a:p>
            <a:pPr lvl="3" indent="-342900"/>
            <a:r>
              <a:rPr lang="en-US" dirty="0"/>
              <a:t>odd </a:t>
            </a:r>
            <a:r>
              <a:rPr lang="en-US" dirty="0" smtClean="0"/>
              <a:t>situations</a:t>
            </a:r>
          </a:p>
          <a:p>
            <a:pPr lvl="3" indent="-342900"/>
            <a:r>
              <a:rPr lang="en-US" dirty="0" smtClean="0"/>
              <a:t>Variants</a:t>
            </a:r>
          </a:p>
          <a:p>
            <a:pPr lvl="3" indent="-342900"/>
            <a:r>
              <a:rPr lang="en-US" dirty="0" smtClean="0"/>
              <a:t>Mistakes</a:t>
            </a:r>
          </a:p>
          <a:p>
            <a:pPr lvl="3" indent="-342900"/>
            <a:r>
              <a:rPr lang="en-US" dirty="0" smtClean="0"/>
              <a:t>Impossible</a:t>
            </a:r>
          </a:p>
          <a:p>
            <a:pPr lvl="3" indent="-342900"/>
            <a:r>
              <a:rPr lang="en-US" dirty="0" smtClean="0"/>
              <a:t>Resource blocking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5791200" y="6556773"/>
            <a:ext cx="2246489" cy="301227"/>
          </a:xfrm>
        </p:spPr>
        <p:txBody>
          <a:bodyPr/>
          <a:lstStyle/>
          <a:p>
            <a:r>
              <a:rPr lang="en-US" smtClean="0"/>
              <a:t>Prof Alok Chauhan,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2797" y="6556248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7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2133600"/>
            <a:ext cx="5257800" cy="43434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smtClean="0"/>
              <a:t>Refinement</a:t>
            </a:r>
          </a:p>
          <a:p>
            <a:pPr lvl="2" indent="-342900"/>
            <a:r>
              <a:rPr lang="en-US" dirty="0" smtClean="0"/>
              <a:t>Additional </a:t>
            </a:r>
            <a:r>
              <a:rPr lang="en-US" dirty="0"/>
              <a:t>alternate </a:t>
            </a:r>
            <a:r>
              <a:rPr lang="en-US" dirty="0" smtClean="0"/>
              <a:t>flows and exception conditions</a:t>
            </a:r>
          </a:p>
          <a:p>
            <a:pPr lvl="2" indent="-342900"/>
            <a:r>
              <a:rPr lang="en-US" dirty="0"/>
              <a:t>Pre- and post-conditions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19800" y="6549846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5088" y="6528539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35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5486400"/>
            <a:ext cx="4048124" cy="392097"/>
          </a:xfrm>
        </p:spPr>
        <p:txBody>
          <a:bodyPr>
            <a:normAutofit fontScale="90000"/>
          </a:bodyPr>
          <a:lstStyle/>
          <a:p>
            <a:r>
              <a:rPr lang="en-US" sz="2000" dirty="0" smtClean="0"/>
              <a:t>Fig. 1 Example use case</a:t>
            </a:r>
            <a:endParaRPr lang="en-US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6781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791200" y="6556773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2797" y="6549321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0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609600"/>
            <a:ext cx="5029200" cy="11540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 Case </a:t>
            </a:r>
            <a:r>
              <a:rPr lang="en-US" b="1" dirty="0" smtClean="0"/>
              <a:t>Standard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133600"/>
            <a:ext cx="3733800" cy="35395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Four essential elements</a:t>
            </a:r>
          </a:p>
          <a:p>
            <a:pPr lvl="1"/>
            <a:r>
              <a:rPr lang="en-US" i="1" dirty="0" smtClean="0"/>
              <a:t>Name</a:t>
            </a:r>
          </a:p>
          <a:p>
            <a:pPr lvl="1"/>
            <a:r>
              <a:rPr lang="en-US" i="1" dirty="0"/>
              <a:t>Brief </a:t>
            </a:r>
            <a:r>
              <a:rPr lang="en-US" i="1" dirty="0" smtClean="0"/>
              <a:t>description</a:t>
            </a:r>
          </a:p>
          <a:p>
            <a:pPr lvl="1"/>
            <a:r>
              <a:rPr lang="en-US" i="1" dirty="0"/>
              <a:t>Actor(s</a:t>
            </a:r>
            <a:r>
              <a:rPr lang="en-US" i="1" dirty="0" smtClean="0"/>
              <a:t>)</a:t>
            </a:r>
          </a:p>
          <a:p>
            <a:pPr lvl="1"/>
            <a:r>
              <a:rPr lang="en-US" i="1" dirty="0"/>
              <a:t>Flow of </a:t>
            </a:r>
            <a:r>
              <a:rPr lang="en-US" i="1" dirty="0" smtClean="0"/>
              <a:t>events</a:t>
            </a:r>
          </a:p>
          <a:p>
            <a:pPr lvl="2"/>
            <a:r>
              <a:rPr lang="en-US" i="1" dirty="0"/>
              <a:t>basic </a:t>
            </a:r>
            <a:r>
              <a:rPr lang="en-US" i="1" dirty="0" smtClean="0"/>
              <a:t>flow</a:t>
            </a:r>
          </a:p>
          <a:p>
            <a:pPr lvl="2"/>
            <a:r>
              <a:rPr lang="en-US" i="1" dirty="0"/>
              <a:t>alternate </a:t>
            </a:r>
            <a:r>
              <a:rPr lang="en-US" i="1" dirty="0" smtClean="0"/>
              <a:t>flows</a:t>
            </a:r>
            <a:endParaRPr lang="en-US" dirty="0" smtClean="0"/>
          </a:p>
          <a:p>
            <a:r>
              <a:rPr lang="en-US" dirty="0"/>
              <a:t>optional </a:t>
            </a:r>
            <a:r>
              <a:rPr lang="en-US" dirty="0" smtClean="0"/>
              <a:t>elements</a:t>
            </a:r>
          </a:p>
          <a:p>
            <a:pPr lvl="1"/>
            <a:r>
              <a:rPr lang="en-US" i="1" dirty="0" smtClean="0"/>
              <a:t>Pre-conditions</a:t>
            </a:r>
          </a:p>
          <a:p>
            <a:pPr lvl="1"/>
            <a:r>
              <a:rPr lang="en-US" i="1" dirty="0" smtClean="0"/>
              <a:t>Post-conditions</a:t>
            </a:r>
          </a:p>
          <a:p>
            <a:pPr lvl="1"/>
            <a:r>
              <a:rPr lang="en-US" i="1" dirty="0"/>
              <a:t>System or </a:t>
            </a:r>
            <a:r>
              <a:rPr lang="en-US" i="1" dirty="0" smtClean="0"/>
              <a:t>subsystem</a:t>
            </a:r>
          </a:p>
          <a:p>
            <a:pPr lvl="1"/>
            <a:r>
              <a:rPr lang="en-US" i="1" dirty="0"/>
              <a:t>Other </a:t>
            </a:r>
            <a:r>
              <a:rPr lang="en-US" i="1" dirty="0" smtClean="0"/>
              <a:t>stakeholders</a:t>
            </a:r>
          </a:p>
          <a:p>
            <a:pPr lvl="1"/>
            <a:r>
              <a:rPr lang="en-US" i="1" dirty="0"/>
              <a:t>Special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19800" y="6556773"/>
            <a:ext cx="2246489" cy="301227"/>
          </a:xfrm>
        </p:spPr>
        <p:txBody>
          <a:bodyPr/>
          <a:lstStyle/>
          <a:p>
            <a:r>
              <a:rPr lang="en-US" dirty="0" smtClean="0"/>
              <a:t>Prof Alok Chauhan, VIT Chennai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68161" y="6556248"/>
            <a:ext cx="941203" cy="301752"/>
          </a:xfrm>
        </p:spPr>
        <p:txBody>
          <a:bodyPr/>
          <a:lstStyle/>
          <a:p>
            <a:fld id="{4FEF8158-438C-49E3-B3A7-F69E632090D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16704</TotalTime>
  <Words>988</Words>
  <Application>Microsoft Office PowerPoint</Application>
  <PresentationFormat>On-screen Show (4:3)</PresentationFormat>
  <Paragraphs>313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Perspective</vt:lpstr>
      <vt:lpstr>Requirements Engineering and Management Module 4 Defining the System  </vt:lpstr>
      <vt:lpstr>Use case </vt:lpstr>
      <vt:lpstr>Use Case </vt:lpstr>
      <vt:lpstr>PowerPoint Presentation</vt:lpstr>
      <vt:lpstr>Creating the Use-Case Model</vt:lpstr>
      <vt:lpstr>PowerPoint Presentation</vt:lpstr>
      <vt:lpstr>PowerPoint Presentation</vt:lpstr>
      <vt:lpstr>Fig. 1 Example use case</vt:lpstr>
      <vt:lpstr>Use Case Standard Format</vt:lpstr>
      <vt:lpstr>Organizing Requirements Information</vt:lpstr>
      <vt:lpstr>Organizing requirements specifications issues</vt:lpstr>
      <vt:lpstr>Complex systems</vt:lpstr>
      <vt:lpstr>PowerPoint Presentation</vt:lpstr>
      <vt:lpstr>Product Families</vt:lpstr>
      <vt:lpstr>Vision Document</vt:lpstr>
      <vt:lpstr>PowerPoint Presentation</vt:lpstr>
      <vt:lpstr>PowerPoint Presentation</vt:lpstr>
      <vt:lpstr>PowerPoint Presentation</vt:lpstr>
      <vt:lpstr>progression of the Vision document </vt:lpstr>
      <vt:lpstr>PowerPoint Presentation</vt:lpstr>
      <vt:lpstr>Product Management</vt:lpstr>
      <vt:lpstr>PowerPoint Presentation</vt:lpstr>
      <vt:lpstr>PowerPoint Presentation</vt:lpstr>
      <vt:lpstr>PowerPoint Presentation</vt:lpstr>
      <vt:lpstr>PowerPoint Presentation</vt:lpstr>
      <vt:lpstr>Assignment </vt:lpstr>
      <vt:lpstr>Managing Scope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Skill 3: Defining the System</dc:title>
  <dc:creator>User</dc:creator>
  <cp:lastModifiedBy>admin</cp:lastModifiedBy>
  <cp:revision>35</cp:revision>
  <dcterms:created xsi:type="dcterms:W3CDTF">2016-03-16T17:58:12Z</dcterms:created>
  <dcterms:modified xsi:type="dcterms:W3CDTF">2020-09-12T20:21:47Z</dcterms:modified>
</cp:coreProperties>
</file>