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74" r:id="rId7"/>
    <p:sldId id="281" r:id="rId8"/>
    <p:sldId id="282" r:id="rId9"/>
    <p:sldId id="283" r:id="rId10"/>
    <p:sldId id="284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7" r:id="rId26"/>
    <p:sldId id="308" r:id="rId27"/>
    <p:sldId id="306" r:id="rId28"/>
    <p:sldId id="309" r:id="rId29"/>
    <p:sldId id="310" r:id="rId30"/>
    <p:sldId id="305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B32D-4CC0-4EAB-BD28-35A4864E261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F70B64-077A-42FA-B252-8C3DD43D0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B32D-4CC0-4EAB-BD28-35A4864E261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0B64-077A-42FA-B252-8C3DD43D0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B32D-4CC0-4EAB-BD28-35A4864E261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0B64-077A-42FA-B252-8C3DD43D0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B32D-4CC0-4EAB-BD28-35A4864E261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0B64-077A-42FA-B252-8C3DD43D0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B32D-4CC0-4EAB-BD28-35A4864E261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0B64-077A-42FA-B252-8C3DD43D0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B32D-4CC0-4EAB-BD28-35A4864E261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0B64-077A-42FA-B252-8C3DD43D0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B32D-4CC0-4EAB-BD28-35A4864E261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0B64-077A-42FA-B252-8C3DD43D0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B32D-4CC0-4EAB-BD28-35A4864E261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0B64-077A-42FA-B252-8C3DD43D0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B32D-4CC0-4EAB-BD28-35A4864E261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0B64-077A-42FA-B252-8C3DD43D0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B32D-4CC0-4EAB-BD28-35A4864E261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0B64-077A-42FA-B252-8C3DD43D0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B32D-4CC0-4EAB-BD28-35A4864E261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0B64-077A-42FA-B252-8C3DD43D0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FD7B32D-4CC0-4EAB-BD28-35A4864E261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F70B64-077A-42FA-B252-8C3DD43D0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609600"/>
            <a:ext cx="4648200" cy="17526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Requirements Engineering and Management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b="1" dirty="0"/>
              <a:t>Module </a:t>
            </a:r>
            <a:r>
              <a:rPr lang="en-US" sz="2000" b="1" dirty="0" smtClean="0"/>
              <a:t>5 Refining </a:t>
            </a:r>
            <a:r>
              <a:rPr lang="en-US" sz="2000" b="1" dirty="0"/>
              <a:t>the System Definition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2590800"/>
            <a:ext cx="3657600" cy="1144632"/>
          </a:xfrm>
        </p:spPr>
        <p:txBody>
          <a:bodyPr/>
          <a:lstStyle/>
          <a:p>
            <a:r>
              <a:rPr lang="en-US" dirty="0"/>
              <a:t>Prof Alok Chauhan</a:t>
            </a:r>
          </a:p>
          <a:p>
            <a:r>
              <a:rPr lang="en-US" dirty="0"/>
              <a:t>VIT Chennai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19600" cy="163201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Extending Use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905000"/>
            <a:ext cx="4648200" cy="3810000"/>
          </a:xfrm>
        </p:spPr>
        <p:txBody>
          <a:bodyPr>
            <a:noAutofit/>
          </a:bodyPr>
          <a:lstStyle/>
          <a:p>
            <a:r>
              <a:rPr lang="en-US" dirty="0" smtClean="0"/>
              <a:t>extend an existing use case at the next release</a:t>
            </a:r>
          </a:p>
          <a:p>
            <a:pPr lvl="1"/>
            <a:r>
              <a:rPr lang="en-US" sz="2000" dirty="0" err="1" smtClean="0"/>
              <a:t>Updation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extension debate</a:t>
            </a:r>
          </a:p>
          <a:p>
            <a:pPr lvl="1"/>
            <a:r>
              <a:rPr lang="en-US" sz="2000" dirty="0" smtClean="0"/>
              <a:t>Easy maintenance</a:t>
            </a:r>
          </a:p>
          <a:p>
            <a:pPr lvl="1"/>
            <a:r>
              <a:rPr lang="en-US" sz="2000" dirty="0" smtClean="0"/>
              <a:t>Indicates future features</a:t>
            </a:r>
          </a:p>
          <a:p>
            <a:pPr lvl="1"/>
            <a:r>
              <a:rPr lang="en-US" sz="2000" dirty="0"/>
              <a:t>may represent </a:t>
            </a:r>
            <a:r>
              <a:rPr lang="en-US" sz="2000" dirty="0" smtClean="0"/>
              <a:t>an option rather than a </a:t>
            </a:r>
            <a:r>
              <a:rPr lang="en-US" sz="2000" dirty="0"/>
              <a:t>new, basic, or alternative </a:t>
            </a:r>
            <a:r>
              <a:rPr lang="en-US" sz="2000" dirty="0" smtClean="0"/>
              <a:t>flow</a:t>
            </a:r>
          </a:p>
          <a:p>
            <a:pPr lvl="1"/>
            <a:r>
              <a:rPr lang="en-US" sz="2000" dirty="0"/>
              <a:t>indicate the extension points in the basic flow and the conditions  (conditional </a:t>
            </a:r>
            <a:r>
              <a:rPr lang="en-US" sz="2000" dirty="0" smtClean="0"/>
              <a:t>guard)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3810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6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609600"/>
            <a:ext cx="3733800" cy="2013012"/>
          </a:xfrm>
        </p:spPr>
        <p:txBody>
          <a:bodyPr>
            <a:normAutofit/>
          </a:bodyPr>
          <a:lstStyle/>
          <a:p>
            <a:r>
              <a:rPr lang="en-US" dirty="0"/>
              <a:t>Including Use Cases in Other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43200"/>
            <a:ext cx="4343400" cy="3539527"/>
          </a:xfrm>
        </p:spPr>
        <p:txBody>
          <a:bodyPr/>
          <a:lstStyle/>
          <a:p>
            <a:endParaRPr lang="en-US" b="1" dirty="0" smtClean="0"/>
          </a:p>
          <a:p>
            <a:pPr lvl="1"/>
            <a:r>
              <a:rPr lang="en-US" sz="2000" dirty="0" smtClean="0"/>
              <a:t>similar </a:t>
            </a:r>
            <a:r>
              <a:rPr lang="en-US" sz="2000" dirty="0"/>
              <a:t>to a subroutine or include function in software</a:t>
            </a:r>
          </a:p>
        </p:txBody>
      </p:sp>
      <p:pic>
        <p:nvPicPr>
          <p:cNvPr id="4" name="Picture 2" descr="C:\Users\admin\Desktop\e content fall 20\e content swe 2003\include use 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845" y="1981200"/>
            <a:ext cx="3793156" cy="35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24290" y="579120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Include use case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228600"/>
            <a:ext cx="4495800" cy="17844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Developing the Supplementary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7239000" cy="4267200"/>
          </a:xfrm>
        </p:spPr>
        <p:txBody>
          <a:bodyPr>
            <a:noAutofit/>
          </a:bodyPr>
          <a:lstStyle/>
          <a:p>
            <a:r>
              <a:rPr lang="en-US" b="1" dirty="0"/>
              <a:t>Role of the Supplementary </a:t>
            </a:r>
            <a:r>
              <a:rPr lang="en-US" b="1" dirty="0" smtClean="0"/>
              <a:t>Specification</a:t>
            </a:r>
          </a:p>
          <a:p>
            <a:pPr lvl="1"/>
            <a:r>
              <a:rPr lang="en-US" sz="2000" dirty="0"/>
              <a:t>requirements that </a:t>
            </a:r>
            <a:r>
              <a:rPr lang="en-US" sz="2000" dirty="0" smtClean="0"/>
              <a:t>can not be expressed in use case model , </a:t>
            </a:r>
            <a:r>
              <a:rPr lang="en-US" sz="2000" dirty="0" smtClean="0">
                <a:solidFill>
                  <a:srgbClr val="FF0000"/>
                </a:solidFill>
              </a:rPr>
              <a:t>examples ??</a:t>
            </a:r>
          </a:p>
          <a:p>
            <a:pPr lvl="1"/>
            <a:r>
              <a:rPr lang="en-US" sz="2000" dirty="0"/>
              <a:t>80/20 rule for software </a:t>
            </a:r>
            <a:r>
              <a:rPr lang="en-US" sz="2000" dirty="0" smtClean="0"/>
              <a:t>requirements</a:t>
            </a:r>
          </a:p>
          <a:p>
            <a:pPr lvl="1"/>
            <a:r>
              <a:rPr lang="en-US" sz="2000" dirty="0" smtClean="0"/>
              <a:t>Complex systems</a:t>
            </a:r>
          </a:p>
          <a:p>
            <a:pPr lvl="2"/>
            <a:r>
              <a:rPr lang="en-US" sz="2000" dirty="0" smtClean="0"/>
              <a:t>Not much of </a:t>
            </a:r>
            <a:r>
              <a:rPr lang="en-US" sz="2000" dirty="0"/>
              <a:t>externally visible functional </a:t>
            </a:r>
            <a:r>
              <a:rPr lang="en-US" sz="2000" dirty="0" smtClean="0"/>
              <a:t>behavior</a:t>
            </a:r>
          </a:p>
          <a:p>
            <a:pPr lvl="1"/>
            <a:r>
              <a:rPr lang="en-US" sz="2000" dirty="0"/>
              <a:t>Functional </a:t>
            </a:r>
            <a:r>
              <a:rPr lang="en-US" sz="2000" dirty="0" smtClean="0"/>
              <a:t>Requirements not expressible </a:t>
            </a:r>
            <a:r>
              <a:rPr lang="en-US" sz="2000" dirty="0"/>
              <a:t>in the </a:t>
            </a:r>
            <a:r>
              <a:rPr lang="en-US" sz="2000" dirty="0" smtClean="0"/>
              <a:t>use case </a:t>
            </a:r>
            <a:r>
              <a:rPr lang="en-US" sz="2000" dirty="0"/>
              <a:t>format (Supplementary </a:t>
            </a:r>
            <a:r>
              <a:rPr lang="en-US" sz="2000" dirty="0" smtClean="0"/>
              <a:t>Specification is main document)</a:t>
            </a:r>
          </a:p>
          <a:p>
            <a:pPr lvl="2"/>
            <a:r>
              <a:rPr lang="en-US" sz="2000" dirty="0" smtClean="0"/>
              <a:t>algorithmic </a:t>
            </a:r>
            <a:r>
              <a:rPr lang="en-US" sz="2000" dirty="0"/>
              <a:t>and computational </a:t>
            </a:r>
            <a:r>
              <a:rPr lang="en-US" sz="2000" dirty="0" smtClean="0"/>
              <a:t>systems</a:t>
            </a:r>
          </a:p>
          <a:p>
            <a:pPr lvl="2"/>
            <a:r>
              <a:rPr lang="en-US" sz="2000" dirty="0"/>
              <a:t>embedded-controls systems </a:t>
            </a:r>
            <a:endParaRPr lang="en-US" sz="2000" dirty="0" smtClean="0"/>
          </a:p>
          <a:p>
            <a:pPr lvl="3"/>
            <a:r>
              <a:rPr lang="en-US" sz="2000" dirty="0"/>
              <a:t>state machines, </a:t>
            </a:r>
            <a:r>
              <a:rPr lang="en-US" sz="2000" dirty="0" smtClean="0"/>
              <a:t>logic expressions etc.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Language translators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81001"/>
            <a:ext cx="3276600" cy="2057400"/>
          </a:xfrm>
        </p:spPr>
        <p:txBody>
          <a:bodyPr>
            <a:normAutofit fontScale="90000"/>
          </a:bodyPr>
          <a:lstStyle/>
          <a:p>
            <a:r>
              <a:rPr lang="en-US" dirty="0"/>
              <a:t>Nonfunctional Requirements Categories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69833"/>
            <a:ext cx="3200400" cy="3539527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usability</a:t>
            </a:r>
            <a:endParaRPr lang="en-US" sz="2000" dirty="0" smtClean="0"/>
          </a:p>
          <a:p>
            <a:pPr lvl="1"/>
            <a:r>
              <a:rPr lang="en-US" sz="2000" dirty="0" smtClean="0"/>
              <a:t>reliability</a:t>
            </a:r>
          </a:p>
          <a:p>
            <a:pPr lvl="1"/>
            <a:r>
              <a:rPr lang="en-US" sz="2000" dirty="0" smtClean="0"/>
              <a:t>performance</a:t>
            </a:r>
          </a:p>
          <a:p>
            <a:pPr lvl="1"/>
            <a:r>
              <a:rPr lang="en-US" sz="2000" dirty="0" smtClean="0"/>
              <a:t>supportability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55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533401"/>
            <a:ext cx="2514600" cy="762000"/>
          </a:xfrm>
        </p:spPr>
        <p:txBody>
          <a:bodyPr/>
          <a:lstStyle/>
          <a:p>
            <a:r>
              <a:rPr lang="en-US" dirty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676400"/>
            <a:ext cx="5257800" cy="4191000"/>
          </a:xfrm>
        </p:spPr>
        <p:txBody>
          <a:bodyPr>
            <a:normAutofit/>
          </a:bodyPr>
          <a:lstStyle/>
          <a:p>
            <a:r>
              <a:rPr lang="en-US" b="1" dirty="0"/>
              <a:t>Usability</a:t>
            </a:r>
            <a:r>
              <a:rPr lang="en-US" dirty="0"/>
              <a:t>/ease of use </a:t>
            </a:r>
            <a:r>
              <a:rPr lang="en-US" dirty="0" smtClean="0"/>
              <a:t>metrics and other features as requirements</a:t>
            </a:r>
          </a:p>
          <a:p>
            <a:pPr lvl="1"/>
            <a:r>
              <a:rPr lang="en-US" sz="2000" dirty="0"/>
              <a:t> training time (novice users, </a:t>
            </a:r>
            <a:r>
              <a:rPr lang="en-US" sz="2000" dirty="0" smtClean="0"/>
              <a:t>normal users, "power</a:t>
            </a:r>
            <a:r>
              <a:rPr lang="en-US" sz="2000" dirty="0"/>
              <a:t>" </a:t>
            </a:r>
            <a:r>
              <a:rPr lang="en-US" sz="2000" dirty="0" smtClean="0"/>
              <a:t>users)</a:t>
            </a:r>
          </a:p>
          <a:p>
            <a:pPr lvl="1"/>
            <a:r>
              <a:rPr lang="en-US" sz="2000" dirty="0"/>
              <a:t>task times </a:t>
            </a:r>
            <a:endParaRPr lang="en-US" sz="2000" dirty="0" smtClean="0"/>
          </a:p>
          <a:p>
            <a:pPr lvl="1"/>
            <a:r>
              <a:rPr lang="en-US" sz="2000" dirty="0" smtClean="0"/>
              <a:t>Comparison with </a:t>
            </a:r>
            <a:r>
              <a:rPr lang="en-US" sz="2000" dirty="0"/>
              <a:t>other state-of-the-art </a:t>
            </a:r>
            <a:r>
              <a:rPr lang="en-US" sz="2000" dirty="0" smtClean="0"/>
              <a:t>systems</a:t>
            </a:r>
          </a:p>
          <a:p>
            <a:pPr lvl="1"/>
            <a:r>
              <a:rPr lang="en-US" sz="2000" dirty="0" smtClean="0"/>
              <a:t>Mentioning </a:t>
            </a:r>
            <a:r>
              <a:rPr lang="en-US" sz="2000" dirty="0"/>
              <a:t>the existence and required features of </a:t>
            </a:r>
            <a:r>
              <a:rPr lang="en-US" sz="2000" dirty="0" smtClean="0"/>
              <a:t>various </a:t>
            </a:r>
            <a:r>
              <a:rPr lang="en-US" sz="2000" dirty="0"/>
              <a:t>help </a:t>
            </a:r>
            <a:r>
              <a:rPr lang="en-US" sz="2000" dirty="0" smtClean="0"/>
              <a:t>materials</a:t>
            </a:r>
          </a:p>
          <a:p>
            <a:pPr lvl="1"/>
            <a:r>
              <a:rPr lang="en-US" sz="2000" dirty="0" smtClean="0"/>
              <a:t>HCI standards</a:t>
            </a:r>
          </a:p>
          <a:p>
            <a:pPr lvl="1"/>
            <a:r>
              <a:rPr lang="en-US" sz="2000" dirty="0"/>
              <a:t>User's Bill of Rights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609600"/>
            <a:ext cx="2209800" cy="665085"/>
          </a:xfrm>
        </p:spPr>
        <p:txBody>
          <a:bodyPr>
            <a:normAutofit fontScale="90000"/>
          </a:bodyPr>
          <a:lstStyle/>
          <a:p>
            <a:r>
              <a:rPr lang="en-US" dirty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00200"/>
            <a:ext cx="4800600" cy="4343400"/>
          </a:xfrm>
        </p:spPr>
        <p:txBody>
          <a:bodyPr>
            <a:normAutofit/>
          </a:bodyPr>
          <a:lstStyle/>
          <a:p>
            <a:r>
              <a:rPr lang="en-US" b="1" dirty="0" smtClean="0"/>
              <a:t>Reliability</a:t>
            </a:r>
            <a:r>
              <a:rPr lang="en-US" dirty="0" smtClean="0"/>
              <a:t> expressed in terms of</a:t>
            </a:r>
          </a:p>
          <a:p>
            <a:pPr lvl="1"/>
            <a:r>
              <a:rPr lang="en-US" sz="2000" dirty="0" smtClean="0"/>
              <a:t>Availability</a:t>
            </a:r>
          </a:p>
          <a:p>
            <a:pPr lvl="1"/>
            <a:r>
              <a:rPr lang="en-US" sz="2000" dirty="0"/>
              <a:t>Mean time between failures (MTBF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Mean time to repair (MTTR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Accuracy</a:t>
            </a:r>
          </a:p>
          <a:p>
            <a:pPr lvl="1"/>
            <a:r>
              <a:rPr lang="en-US" sz="2000" dirty="0"/>
              <a:t>defect rate (</a:t>
            </a:r>
            <a:r>
              <a:rPr lang="en-US" sz="2000" dirty="0" smtClean="0"/>
              <a:t>bugs/KLOC)</a:t>
            </a:r>
          </a:p>
          <a:p>
            <a:pPr lvl="1"/>
            <a:r>
              <a:rPr lang="en-US" sz="2000" dirty="0"/>
              <a:t> Bugs per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/>
              <a:t>"predictor" metrics </a:t>
            </a:r>
            <a:endParaRPr lang="en-US" sz="2000" dirty="0" smtClean="0"/>
          </a:p>
          <a:p>
            <a:pPr lvl="2"/>
            <a:r>
              <a:rPr lang="en-US" sz="2000" dirty="0"/>
              <a:t>cyclomatic complexity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533400"/>
            <a:ext cx="28956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676400"/>
            <a:ext cx="5105400" cy="4343400"/>
          </a:xfrm>
        </p:spPr>
        <p:txBody>
          <a:bodyPr>
            <a:normAutofit/>
          </a:bodyPr>
          <a:lstStyle/>
          <a:p>
            <a:r>
              <a:rPr lang="en-US" b="1" dirty="0" smtClean="0"/>
              <a:t>Performance</a:t>
            </a:r>
            <a:r>
              <a:rPr lang="en-US" dirty="0" smtClean="0"/>
              <a:t> expressed in terms of</a:t>
            </a:r>
          </a:p>
          <a:p>
            <a:pPr lvl="1"/>
            <a:r>
              <a:rPr lang="en-US" sz="2000" dirty="0" smtClean="0"/>
              <a:t>Transaction response time(average, max)</a:t>
            </a:r>
          </a:p>
          <a:p>
            <a:pPr lvl="1"/>
            <a:r>
              <a:rPr lang="en-US" sz="2000" dirty="0" smtClean="0"/>
              <a:t>Throughput (transactions/sec)</a:t>
            </a:r>
          </a:p>
          <a:p>
            <a:pPr lvl="1"/>
            <a:r>
              <a:rPr lang="en-US" sz="2000" dirty="0"/>
              <a:t>Capacity (the number of customers or </a:t>
            </a:r>
            <a:r>
              <a:rPr lang="en-US" sz="2000" dirty="0" smtClean="0"/>
              <a:t>transactions system can handle)</a:t>
            </a:r>
          </a:p>
          <a:p>
            <a:pPr lvl="1"/>
            <a:r>
              <a:rPr lang="en-US" sz="2000" dirty="0"/>
              <a:t> M</a:t>
            </a:r>
            <a:r>
              <a:rPr lang="en-US" sz="2000" dirty="0" smtClean="0"/>
              <a:t>odes of degradation</a:t>
            </a:r>
          </a:p>
          <a:p>
            <a:pPr lvl="1"/>
            <a:r>
              <a:rPr lang="en-US" sz="2000" dirty="0" smtClean="0"/>
              <a:t>Hardware resource sharing with other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33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609600"/>
            <a:ext cx="2971800" cy="1219201"/>
          </a:xfrm>
        </p:spPr>
        <p:txBody>
          <a:bodyPr>
            <a:normAutofit fontScale="90000"/>
          </a:bodyPr>
          <a:lstStyle/>
          <a:p>
            <a:r>
              <a:rPr lang="en-US" dirty="0"/>
              <a:t>Supportability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362200"/>
            <a:ext cx="5410200" cy="3539527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ease of modification/enhancement/repair</a:t>
            </a:r>
            <a:endParaRPr lang="en-US" sz="2000" dirty="0" smtClean="0"/>
          </a:p>
          <a:p>
            <a:pPr lvl="1"/>
            <a:r>
              <a:rPr lang="en-US" sz="2000" dirty="0" smtClean="0"/>
              <a:t>Overlapping with design 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53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609600"/>
            <a:ext cx="41910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828800"/>
            <a:ext cx="53340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Sources</a:t>
            </a:r>
            <a:endParaRPr lang="en-US" dirty="0" smtClean="0"/>
          </a:p>
          <a:p>
            <a:pPr lvl="1"/>
            <a:r>
              <a:rPr lang="en-US" sz="2000" dirty="0" smtClean="0"/>
              <a:t>design </a:t>
            </a:r>
            <a:r>
              <a:rPr lang="en-US" sz="2000" dirty="0"/>
              <a:t>options </a:t>
            </a:r>
            <a:r>
              <a:rPr lang="en-US" sz="2000" dirty="0" smtClean="0"/>
              <a:t>restriction</a:t>
            </a:r>
          </a:p>
          <a:p>
            <a:pPr lvl="2"/>
            <a:r>
              <a:rPr lang="en-US" sz="2000" dirty="0" smtClean="0"/>
              <a:t>Exclusion of options leads to restrictions</a:t>
            </a:r>
          </a:p>
          <a:p>
            <a:pPr lvl="1"/>
            <a:r>
              <a:rPr lang="en-US" sz="2000" dirty="0" smtClean="0"/>
              <a:t>development </a:t>
            </a:r>
            <a:r>
              <a:rPr lang="en-US" sz="2000" dirty="0"/>
              <a:t>process </a:t>
            </a:r>
            <a:r>
              <a:rPr lang="en-US" sz="2000" dirty="0" smtClean="0"/>
              <a:t>conditions</a:t>
            </a:r>
          </a:p>
          <a:p>
            <a:pPr lvl="2"/>
            <a:r>
              <a:rPr lang="en-US" sz="2000" dirty="0" smtClean="0"/>
              <a:t>Compatibility issues</a:t>
            </a:r>
          </a:p>
          <a:p>
            <a:pPr lvl="2"/>
            <a:r>
              <a:rPr lang="en-US" sz="2000" dirty="0" smtClean="0"/>
              <a:t>Application guidelines</a:t>
            </a:r>
          </a:p>
          <a:p>
            <a:pPr lvl="2"/>
            <a:r>
              <a:rPr lang="en-US" sz="2000" dirty="0" smtClean="0"/>
              <a:t>Organizational  </a:t>
            </a:r>
            <a:r>
              <a:rPr lang="en-US" sz="2000" dirty="0"/>
              <a:t>best practices </a:t>
            </a:r>
            <a:endParaRPr lang="en-US" sz="2000" dirty="0" smtClean="0"/>
          </a:p>
          <a:p>
            <a:pPr lvl="1"/>
            <a:r>
              <a:rPr lang="en-US" sz="2000" dirty="0" smtClean="0"/>
              <a:t>regulations/standards</a:t>
            </a:r>
          </a:p>
          <a:p>
            <a:pPr lvl="2"/>
            <a:r>
              <a:rPr lang="en-US" sz="2000" dirty="0" smtClean="0"/>
              <a:t>ISO</a:t>
            </a:r>
          </a:p>
          <a:p>
            <a:pPr lvl="2"/>
            <a:r>
              <a:rPr lang="en-US" sz="2000" dirty="0" smtClean="0"/>
              <a:t>IEEE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93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609600"/>
            <a:ext cx="4191000" cy="1752601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Design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362200"/>
            <a:ext cx="4724400" cy="3539527"/>
          </a:xfrm>
        </p:spPr>
        <p:txBody>
          <a:bodyPr/>
          <a:lstStyle/>
          <a:p>
            <a:pPr lvl="1"/>
            <a:r>
              <a:rPr lang="en-US" sz="2000" dirty="0" smtClean="0"/>
              <a:t>Differentiate </a:t>
            </a:r>
            <a:r>
              <a:rPr lang="en-US" sz="2000" dirty="0" smtClean="0"/>
              <a:t>from other requirements</a:t>
            </a:r>
          </a:p>
          <a:p>
            <a:pPr lvl="1"/>
            <a:r>
              <a:rPr lang="en-US" sz="2000" dirty="0" smtClean="0"/>
              <a:t>Create separate section for them in document</a:t>
            </a:r>
          </a:p>
          <a:p>
            <a:pPr lvl="1"/>
            <a:r>
              <a:rPr lang="en-US" sz="2000" dirty="0" smtClean="0"/>
              <a:t>Source identification</a:t>
            </a:r>
          </a:p>
          <a:p>
            <a:pPr lvl="1"/>
            <a:r>
              <a:rPr lang="en-US" sz="2000" dirty="0" smtClean="0"/>
              <a:t>Justification</a:t>
            </a:r>
          </a:p>
          <a:p>
            <a:r>
              <a:rPr lang="en-US" dirty="0">
                <a:solidFill>
                  <a:srgbClr val="FF0000"/>
                </a:solidFill>
              </a:rPr>
              <a:t>Are Design Constraints True Requirements?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650" y="609600"/>
            <a:ext cx="4324350" cy="11540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981200"/>
            <a:ext cx="4343400" cy="4343400"/>
          </a:xfrm>
        </p:spPr>
        <p:txBody>
          <a:bodyPr>
            <a:noAutofit/>
          </a:bodyPr>
          <a:lstStyle/>
          <a:p>
            <a:r>
              <a:rPr lang="en-US" b="1" dirty="0"/>
              <a:t>Software </a:t>
            </a:r>
            <a:r>
              <a:rPr lang="en-US" b="1" dirty="0" smtClean="0"/>
              <a:t>Requirements</a:t>
            </a:r>
          </a:p>
          <a:p>
            <a:pPr lvl="1"/>
            <a:r>
              <a:rPr lang="en-US" sz="2000" dirty="0" smtClean="0"/>
              <a:t>Look </a:t>
            </a:r>
            <a:r>
              <a:rPr lang="en-US" sz="2000" dirty="0"/>
              <a:t>beyond </a:t>
            </a:r>
            <a:r>
              <a:rPr lang="en-US" sz="2000" dirty="0" smtClean="0"/>
              <a:t>features and use cases</a:t>
            </a:r>
          </a:p>
          <a:p>
            <a:pPr lvl="1"/>
            <a:r>
              <a:rPr lang="en-US" sz="2000" dirty="0" smtClean="0"/>
              <a:t>System elements</a:t>
            </a:r>
          </a:p>
          <a:p>
            <a:pPr lvl="2"/>
            <a:r>
              <a:rPr lang="en-US" sz="2000" dirty="0" smtClean="0"/>
              <a:t>System inputs</a:t>
            </a:r>
          </a:p>
          <a:p>
            <a:pPr lvl="3"/>
            <a:r>
              <a:rPr lang="en-US" sz="2000" dirty="0" smtClean="0"/>
              <a:t>Content</a:t>
            </a:r>
          </a:p>
          <a:p>
            <a:pPr lvl="3"/>
            <a:r>
              <a:rPr lang="en-US" sz="2000" dirty="0" smtClean="0"/>
              <a:t>Device details</a:t>
            </a:r>
          </a:p>
          <a:p>
            <a:pPr lvl="3"/>
            <a:r>
              <a:rPr lang="en-US" sz="2000" dirty="0" smtClean="0"/>
              <a:t>Protocol</a:t>
            </a:r>
          </a:p>
          <a:p>
            <a:pPr lvl="2"/>
            <a:r>
              <a:rPr lang="en-US" sz="2000" dirty="0" smtClean="0"/>
              <a:t>System outputs</a:t>
            </a:r>
          </a:p>
          <a:p>
            <a:pPr lvl="3"/>
            <a:r>
              <a:rPr lang="en-US" sz="2000" dirty="0" smtClean="0"/>
              <a:t>Format</a:t>
            </a:r>
          </a:p>
          <a:p>
            <a:pPr lvl="3"/>
            <a:r>
              <a:rPr lang="en-US" sz="2000" dirty="0" smtClean="0"/>
              <a:t>Device details</a:t>
            </a:r>
          </a:p>
          <a:p>
            <a:pPr lvl="3"/>
            <a:r>
              <a:rPr lang="en-US" sz="2000" dirty="0" smtClean="0"/>
              <a:t>protocol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829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9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533400"/>
            <a:ext cx="43434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2438400"/>
            <a:ext cx="4994564" cy="3539527"/>
          </a:xfrm>
        </p:spPr>
        <p:txBody>
          <a:bodyPr/>
          <a:lstStyle/>
          <a:p>
            <a:pPr lvl="1"/>
            <a:r>
              <a:rPr lang="en-US" sz="2000" dirty="0" smtClean="0"/>
              <a:t>Physical </a:t>
            </a:r>
            <a:r>
              <a:rPr lang="en-US" sz="2000" dirty="0"/>
              <a:t>deliverables of the </a:t>
            </a:r>
            <a:r>
              <a:rPr lang="en-US" sz="2000" dirty="0" smtClean="0"/>
              <a:t>system</a:t>
            </a:r>
          </a:p>
          <a:p>
            <a:pPr lvl="1"/>
            <a:r>
              <a:rPr lang="en-US" sz="2000" dirty="0"/>
              <a:t>configuration and </a:t>
            </a:r>
            <a:r>
              <a:rPr lang="en-US" sz="2000" dirty="0" smtClean="0"/>
              <a:t>initialization requirements</a:t>
            </a:r>
          </a:p>
          <a:p>
            <a:pPr lvl="1"/>
            <a:r>
              <a:rPr lang="en-US" sz="2000" dirty="0"/>
              <a:t>training requirements</a:t>
            </a:r>
          </a:p>
          <a:p>
            <a:pPr lvl="1"/>
            <a:r>
              <a:rPr lang="en-US" sz="2000" dirty="0"/>
              <a:t>Internationalization and localization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33400"/>
            <a:ext cx="6096000" cy="1632012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Connecting Supplementary Specification and Use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69833"/>
            <a:ext cx="4343400" cy="3539527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defining </a:t>
            </a:r>
            <a:r>
              <a:rPr lang="en-US" dirty="0"/>
              <a:t>certain classes of nonfunctional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006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381000"/>
            <a:ext cx="3505200" cy="2209799"/>
          </a:xfrm>
        </p:spPr>
        <p:txBody>
          <a:bodyPr>
            <a:normAutofit fontScale="90000"/>
          </a:bodyPr>
          <a:lstStyle/>
          <a:p>
            <a:r>
              <a:rPr lang="en-US" dirty="0"/>
              <a:t>Supplementary Specification contents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2133600"/>
            <a:ext cx="4724400" cy="41910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Introduction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Functional requirements</a:t>
            </a:r>
          </a:p>
          <a:p>
            <a:pPr marL="1828800" lvl="3" indent="-514350"/>
            <a:r>
              <a:rPr lang="en-US" sz="2000" dirty="0" smtClean="0"/>
              <a:t>Not included in use case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Usability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Reliability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Performance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Supportability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Design constraints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Documentation 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Purchased components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81000"/>
            <a:ext cx="4419600" cy="2133600"/>
          </a:xfrm>
        </p:spPr>
        <p:txBody>
          <a:bodyPr>
            <a:normAutofit fontScale="90000"/>
          </a:bodyPr>
          <a:lstStyle/>
          <a:p>
            <a:r>
              <a:rPr lang="en-US" dirty="0"/>
              <a:t>Supplementary Specification contents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981200"/>
            <a:ext cx="5562600" cy="4267200"/>
          </a:xfrm>
        </p:spPr>
        <p:txBody>
          <a:bodyPr>
            <a:noAutofit/>
          </a:bodyPr>
          <a:lstStyle/>
          <a:p>
            <a:pPr marL="914400" lvl="1" indent="-514350">
              <a:buFont typeface="+mj-lt"/>
              <a:buAutoNum type="arabicPeriod" startAt="10"/>
            </a:pPr>
            <a:r>
              <a:rPr lang="en-US" sz="2000" dirty="0" smtClean="0"/>
              <a:t>Interfaces</a:t>
            </a:r>
          </a:p>
          <a:p>
            <a:pPr lvl="6" indent="-342900"/>
            <a:r>
              <a:rPr lang="en-US" sz="2000" dirty="0" smtClean="0"/>
              <a:t>User</a:t>
            </a:r>
          </a:p>
          <a:p>
            <a:pPr lvl="6" indent="-342900"/>
            <a:r>
              <a:rPr lang="en-US" sz="2000" dirty="0" smtClean="0"/>
              <a:t>Hardware </a:t>
            </a:r>
          </a:p>
          <a:p>
            <a:pPr lvl="6" indent="-342900"/>
            <a:r>
              <a:rPr lang="en-US" sz="2000" dirty="0" smtClean="0"/>
              <a:t>Software</a:t>
            </a:r>
          </a:p>
          <a:p>
            <a:pPr lvl="6" indent="-342900"/>
            <a:r>
              <a:rPr lang="en-US" sz="2000" dirty="0" smtClean="0"/>
              <a:t>Communication</a:t>
            </a:r>
          </a:p>
          <a:p>
            <a:pPr marL="914400" lvl="1" indent="-514350">
              <a:buFont typeface="+mj-lt"/>
              <a:buAutoNum type="arabicPeriod" startAt="11"/>
            </a:pPr>
            <a:r>
              <a:rPr lang="en-US" sz="2000" dirty="0" smtClean="0"/>
              <a:t>Licensing and security</a:t>
            </a:r>
          </a:p>
          <a:p>
            <a:pPr marL="914400" lvl="1" indent="-514350">
              <a:buFont typeface="+mj-lt"/>
              <a:buAutoNum type="arabicPeriod" startAt="11"/>
            </a:pPr>
            <a:r>
              <a:rPr lang="en-US" sz="2000" dirty="0" smtClean="0"/>
              <a:t>Legal, copyright and other notices</a:t>
            </a:r>
          </a:p>
          <a:p>
            <a:pPr marL="914400" lvl="1" indent="-514350">
              <a:buFont typeface="+mj-lt"/>
              <a:buAutoNum type="arabicPeriod" startAt="11"/>
            </a:pPr>
            <a:r>
              <a:rPr lang="en-US" sz="2000" dirty="0" smtClean="0"/>
              <a:t>Applicable standards</a:t>
            </a:r>
          </a:p>
          <a:p>
            <a:pPr marL="914400" lvl="1" indent="-514350">
              <a:buFont typeface="+mj-lt"/>
              <a:buAutoNum type="arabicPeriod" startAt="11"/>
            </a:pPr>
            <a:r>
              <a:rPr lang="en-US" sz="2000" dirty="0" smtClean="0"/>
              <a:t>Internationalization and localization</a:t>
            </a:r>
          </a:p>
          <a:p>
            <a:pPr marL="914400" lvl="1" indent="-514350">
              <a:buFont typeface="+mj-lt"/>
              <a:buAutoNum type="arabicPeriod" startAt="11"/>
            </a:pPr>
            <a:r>
              <a:rPr lang="en-US" sz="2000" dirty="0" smtClean="0"/>
              <a:t>Physical deliverables</a:t>
            </a:r>
          </a:p>
          <a:p>
            <a:pPr marL="914400" lvl="1" indent="-514350">
              <a:buFont typeface="+mj-lt"/>
              <a:buAutoNum type="arabicPeriod" startAt="11"/>
            </a:pPr>
            <a:r>
              <a:rPr lang="en-US" sz="2000" dirty="0" smtClean="0"/>
              <a:t>Installation and deployment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20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52400"/>
            <a:ext cx="5029200" cy="2144697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the Right </a:t>
            </a:r>
            <a:r>
              <a:rPr lang="en-US" dirty="0"/>
              <a:t>System -Use Cases to 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376056"/>
            <a:ext cx="4267200" cy="3962399"/>
          </a:xfrm>
        </p:spPr>
        <p:txBody>
          <a:bodyPr>
            <a:normAutofit/>
          </a:bodyPr>
          <a:lstStyle/>
          <a:p>
            <a:r>
              <a:rPr lang="en-US" dirty="0" smtClean="0"/>
              <a:t>Mapping </a:t>
            </a:r>
            <a:r>
              <a:rPr lang="en-US" dirty="0"/>
              <a:t>Requirements </a:t>
            </a:r>
            <a:r>
              <a:rPr lang="en-US" dirty="0" smtClean="0"/>
              <a:t>to </a:t>
            </a:r>
            <a:r>
              <a:rPr lang="en-US" dirty="0"/>
              <a:t>Design and </a:t>
            </a:r>
            <a:r>
              <a:rPr lang="en-US" dirty="0" smtClean="0"/>
              <a:t>Code</a:t>
            </a:r>
          </a:p>
          <a:p>
            <a:pPr lvl="1"/>
            <a:r>
              <a:rPr lang="en-US" sz="2000" dirty="0" smtClean="0"/>
              <a:t>Direct mapping only for some requirements</a:t>
            </a:r>
          </a:p>
          <a:p>
            <a:pPr lvl="1"/>
            <a:r>
              <a:rPr lang="en-US" sz="2000" dirty="0"/>
              <a:t>design of the solution does not follow the form of the requirements</a:t>
            </a:r>
            <a:endParaRPr lang="en-US" sz="2000" dirty="0" smtClean="0"/>
          </a:p>
          <a:p>
            <a:pPr lvl="1"/>
            <a:r>
              <a:rPr lang="en-US" sz="2000" dirty="0" smtClean="0"/>
              <a:t>Orthogonality Problem</a:t>
            </a:r>
          </a:p>
          <a:p>
            <a:pPr lvl="2"/>
            <a:r>
              <a:rPr lang="en-US" sz="2000" dirty="0" smtClean="0"/>
              <a:t>Requirement </a:t>
            </a:r>
            <a:r>
              <a:rPr lang="en-US" sz="2000" dirty="0" err="1" smtClean="0"/>
              <a:t>vs</a:t>
            </a:r>
            <a:r>
              <a:rPr lang="en-US" sz="2000" dirty="0" smtClean="0"/>
              <a:t> code, different languages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1027" name="Picture 3" descr="C:\Users\admin\Desktop\e content fall 20\e content swe 2003\orthogonality probl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5" y="3657600"/>
            <a:ext cx="2133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9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41148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</a:t>
            </a:r>
            <a:r>
              <a:rPr lang="en-US" dirty="0"/>
              <a:t>Cases to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209800"/>
            <a:ext cx="6324600" cy="4038600"/>
          </a:xfrm>
        </p:spPr>
        <p:txBody>
          <a:bodyPr>
            <a:noAutofit/>
          </a:bodyPr>
          <a:lstStyle/>
          <a:p>
            <a:pPr lvl="1"/>
            <a:r>
              <a:rPr lang="en-US" sz="2000" dirty="0" err="1"/>
              <a:t>Orthogonality</a:t>
            </a:r>
            <a:r>
              <a:rPr lang="en-US" sz="2000" dirty="0"/>
              <a:t> </a:t>
            </a:r>
            <a:r>
              <a:rPr lang="en-US" sz="2000" dirty="0" smtClean="0"/>
              <a:t>Problem</a:t>
            </a:r>
            <a:endParaRPr lang="en-US" sz="2000" dirty="0" smtClean="0"/>
          </a:p>
          <a:p>
            <a:pPr lvl="2"/>
            <a:r>
              <a:rPr lang="en-US" sz="2000" dirty="0" smtClean="0"/>
              <a:t>Logical </a:t>
            </a:r>
            <a:r>
              <a:rPr lang="en-US" sz="2000" dirty="0" smtClean="0"/>
              <a:t>structure </a:t>
            </a:r>
            <a:r>
              <a:rPr lang="en-US" sz="2000" dirty="0" err="1" smtClean="0"/>
              <a:t>vs</a:t>
            </a:r>
            <a:r>
              <a:rPr lang="en-US" sz="2000" dirty="0" smtClean="0"/>
              <a:t> process structure (performance requirements)</a:t>
            </a:r>
          </a:p>
          <a:p>
            <a:pPr lvl="2"/>
            <a:r>
              <a:rPr lang="en-US" sz="2000" dirty="0" smtClean="0"/>
              <a:t>Part </a:t>
            </a:r>
            <a:r>
              <a:rPr lang="en-US" sz="2000" dirty="0" err="1" smtClean="0"/>
              <a:t>vs</a:t>
            </a:r>
            <a:r>
              <a:rPr lang="en-US" sz="2000" dirty="0" smtClean="0"/>
              <a:t> whole</a:t>
            </a:r>
          </a:p>
          <a:p>
            <a:pPr lvl="2"/>
            <a:r>
              <a:rPr lang="en-US" sz="2000" dirty="0" smtClean="0"/>
              <a:t>Reuse (design optimization)</a:t>
            </a:r>
          </a:p>
          <a:p>
            <a:pPr lvl="1"/>
            <a:r>
              <a:rPr lang="en-US" sz="2000" dirty="0"/>
              <a:t>Object </a:t>
            </a:r>
            <a:r>
              <a:rPr lang="en-US" sz="2000" dirty="0" smtClean="0"/>
              <a:t>Oriented Analysis &amp; Design</a:t>
            </a:r>
          </a:p>
          <a:p>
            <a:pPr lvl="2"/>
            <a:r>
              <a:rPr lang="en-US" sz="2000" dirty="0" smtClean="0"/>
              <a:t>Takes care of orthogonality problem to some extent</a:t>
            </a:r>
          </a:p>
          <a:p>
            <a:pPr lvl="2"/>
            <a:r>
              <a:rPr lang="en-US" sz="2000" dirty="0"/>
              <a:t>Be aware of non-OO </a:t>
            </a:r>
            <a:r>
              <a:rPr lang="en-US" sz="2000" dirty="0" smtClean="0"/>
              <a:t>architecture</a:t>
            </a:r>
          </a:p>
          <a:p>
            <a:pPr lvl="1"/>
            <a:r>
              <a:rPr lang="en-US" sz="2000" dirty="0"/>
              <a:t>Use Case as a </a:t>
            </a:r>
            <a:r>
              <a:rPr lang="en-US" sz="2000" dirty="0" smtClean="0"/>
              <a:t>Requirement</a:t>
            </a:r>
          </a:p>
          <a:p>
            <a:pPr lvl="2"/>
            <a:r>
              <a:rPr lang="en-US" sz="2000" dirty="0" smtClean="0"/>
              <a:t>Helpful in </a:t>
            </a:r>
            <a:r>
              <a:rPr lang="en-US" sz="2000" dirty="0"/>
              <a:t>dealing with orthogonality problem  </a:t>
            </a:r>
          </a:p>
        </p:txBody>
      </p:sp>
    </p:spTree>
    <p:extLst>
      <p:ext uri="{BB962C8B-B14F-4D97-AF65-F5344CB8AC3E}">
        <p14:creationId xmlns:p14="http://schemas.microsoft.com/office/powerpoint/2010/main" val="22017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533400"/>
            <a:ext cx="4191000" cy="1708212"/>
          </a:xfrm>
        </p:spPr>
        <p:txBody>
          <a:bodyPr>
            <a:normAutofit/>
          </a:bodyPr>
          <a:lstStyle/>
          <a:p>
            <a:r>
              <a:rPr lang="en-US" dirty="0"/>
              <a:t>Use Cases to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688" y="2514600"/>
            <a:ext cx="4901911" cy="3539527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Looking at the problem of </a:t>
            </a:r>
            <a:r>
              <a:rPr lang="en-US" sz="2000" dirty="0" err="1" smtClean="0"/>
              <a:t>orthoganality</a:t>
            </a:r>
            <a:r>
              <a:rPr lang="en-US" sz="2000" dirty="0" smtClean="0"/>
              <a:t> in terms of software architecture</a:t>
            </a:r>
          </a:p>
          <a:p>
            <a:pPr lvl="1"/>
            <a:r>
              <a:rPr lang="en-US" sz="2000" dirty="0" smtClean="0"/>
              <a:t>4+1 view of architecture</a:t>
            </a:r>
          </a:p>
          <a:p>
            <a:pPr lvl="1"/>
            <a:r>
              <a:rPr lang="en-US" sz="2000" dirty="0" smtClean="0"/>
              <a:t>Confirms the importance of use case model</a:t>
            </a:r>
            <a:endParaRPr lang="en-US" sz="2000" dirty="0"/>
          </a:p>
        </p:txBody>
      </p:sp>
      <p:pic>
        <p:nvPicPr>
          <p:cNvPr id="1026" name="Picture 2" descr="C:\Users\admin\Desktop\e content fall 20\e content swe 2003\software 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399"/>
            <a:ext cx="34385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533400"/>
            <a:ext cx="41910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 to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145733"/>
            <a:ext cx="3886200" cy="3539527"/>
          </a:xfrm>
        </p:spPr>
        <p:txBody>
          <a:bodyPr/>
          <a:lstStyle/>
          <a:p>
            <a:pPr marL="571500" indent="-457200"/>
            <a:r>
              <a:rPr lang="en-US" dirty="0" smtClean="0"/>
              <a:t>Use Cases realization </a:t>
            </a:r>
            <a:r>
              <a:rPr lang="en-US" dirty="0"/>
              <a:t>in the Design </a:t>
            </a:r>
            <a:r>
              <a:rPr lang="en-US" dirty="0" smtClean="0"/>
              <a:t>Model</a:t>
            </a:r>
          </a:p>
          <a:p>
            <a:pPr marL="571500" indent="-457200"/>
            <a:r>
              <a:rPr lang="en-US" dirty="0"/>
              <a:t>use-case-driven </a:t>
            </a:r>
            <a:r>
              <a:rPr lang="en-US" dirty="0" smtClean="0"/>
              <a:t>design</a:t>
            </a:r>
          </a:p>
          <a:p>
            <a:pPr marL="571500" indent="-457200"/>
            <a:r>
              <a:rPr lang="en-US" dirty="0"/>
              <a:t>use </a:t>
            </a:r>
            <a:r>
              <a:rPr lang="en-US" dirty="0" smtClean="0"/>
              <a:t>case realization = collaboration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4851390"/>
            <a:ext cx="14668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2362199" y="5275253"/>
            <a:ext cx="16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2699" y="485139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&lt;&lt;trace&gt;&gt;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34690" y="4366369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24805"/>
            <a:ext cx="1523999" cy="178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062842" y="5732838"/>
            <a:ext cx="123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Accessing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609600"/>
            <a:ext cx="3343275" cy="1708212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 to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769833"/>
            <a:ext cx="3733800" cy="3539527"/>
          </a:xfrm>
        </p:spPr>
        <p:txBody>
          <a:bodyPr/>
          <a:lstStyle/>
          <a:p>
            <a:r>
              <a:rPr lang="en-US" dirty="0" smtClean="0"/>
              <a:t>Collaboration</a:t>
            </a:r>
          </a:p>
          <a:p>
            <a:pPr lvl="1"/>
            <a:r>
              <a:rPr lang="en-US" sz="2000" dirty="0" smtClean="0"/>
              <a:t>Structural (Class diagram)</a:t>
            </a:r>
          </a:p>
          <a:p>
            <a:pPr lvl="1"/>
            <a:r>
              <a:rPr lang="en-US" sz="2000" dirty="0" smtClean="0"/>
              <a:t>Behavioral (Sequence diagram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3" y="1271587"/>
            <a:ext cx="43719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5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029200"/>
            <a:ext cx="4038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2057400"/>
            <a:ext cx="60198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4572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 Cases to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881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304800"/>
            <a:ext cx="38100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524000"/>
            <a:ext cx="6400800" cy="4876800"/>
          </a:xfrm>
        </p:spPr>
        <p:txBody>
          <a:bodyPr>
            <a:noAutofit/>
          </a:bodyPr>
          <a:lstStyle/>
          <a:p>
            <a:pPr lvl="2"/>
            <a:r>
              <a:rPr lang="en-US" sz="1800" dirty="0" smtClean="0"/>
              <a:t>System functions</a:t>
            </a:r>
          </a:p>
          <a:p>
            <a:pPr lvl="3"/>
            <a:r>
              <a:rPr lang="en-US" sz="1800" dirty="0" smtClean="0"/>
              <a:t>Mapping(input) = output</a:t>
            </a:r>
          </a:p>
          <a:p>
            <a:pPr lvl="2"/>
            <a:r>
              <a:rPr lang="en-US" sz="1800" dirty="0" smtClean="0"/>
              <a:t>System attributes</a:t>
            </a:r>
          </a:p>
          <a:p>
            <a:pPr lvl="3"/>
            <a:r>
              <a:rPr lang="en-US" sz="1800" dirty="0" smtClean="0"/>
              <a:t>Non functional requirements</a:t>
            </a:r>
          </a:p>
          <a:p>
            <a:pPr lvl="2"/>
            <a:r>
              <a:rPr lang="en-US" sz="1800" dirty="0" smtClean="0"/>
              <a:t>System environment attributes</a:t>
            </a:r>
          </a:p>
          <a:p>
            <a:pPr lvl="3"/>
            <a:r>
              <a:rPr lang="en-US" sz="1800" dirty="0" smtClean="0"/>
              <a:t>Additional non-functional requirements</a:t>
            </a:r>
          </a:p>
          <a:p>
            <a:pPr lvl="1"/>
            <a:r>
              <a:rPr lang="en-US" dirty="0" smtClean="0"/>
              <a:t>Not requirements</a:t>
            </a:r>
          </a:p>
          <a:p>
            <a:pPr lvl="2"/>
            <a:r>
              <a:rPr lang="en-US" sz="1800" dirty="0"/>
              <a:t>Project </a:t>
            </a:r>
            <a:r>
              <a:rPr lang="en-US" sz="1800" dirty="0" smtClean="0"/>
              <a:t>Information</a:t>
            </a:r>
          </a:p>
          <a:p>
            <a:pPr lvl="3"/>
            <a:r>
              <a:rPr lang="en-US" sz="1800" dirty="0" smtClean="0"/>
              <a:t>Schedule</a:t>
            </a:r>
          </a:p>
          <a:p>
            <a:pPr lvl="3"/>
            <a:r>
              <a:rPr lang="en-US" sz="1800" dirty="0" smtClean="0"/>
              <a:t>Budget</a:t>
            </a:r>
          </a:p>
          <a:p>
            <a:pPr lvl="3"/>
            <a:r>
              <a:rPr lang="en-US" sz="1800" dirty="0" smtClean="0"/>
              <a:t>Tests</a:t>
            </a:r>
          </a:p>
          <a:p>
            <a:pPr lvl="2"/>
            <a:r>
              <a:rPr lang="en-US" sz="1800" dirty="0" smtClean="0"/>
              <a:t>Design Information</a:t>
            </a:r>
          </a:p>
          <a:p>
            <a:pPr lvl="3"/>
            <a:r>
              <a:rPr lang="en-US" sz="1800" dirty="0" smtClean="0"/>
              <a:t>Design/implementation</a:t>
            </a:r>
          </a:p>
          <a:p>
            <a:pPr lvl="4"/>
            <a:r>
              <a:rPr lang="en-US" sz="1800" dirty="0" smtClean="0"/>
              <a:t>May be considered as design constraint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17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533400"/>
            <a:ext cx="41148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 to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00" y="2040236"/>
            <a:ext cx="6019800" cy="3674764"/>
          </a:xfrm>
        </p:spPr>
        <p:txBody>
          <a:bodyPr/>
          <a:lstStyle/>
          <a:p>
            <a:r>
              <a:rPr lang="en-US" dirty="0" smtClean="0"/>
              <a:t>Realization of sets </a:t>
            </a:r>
            <a:r>
              <a:rPr lang="en-US" dirty="0"/>
              <a:t>of </a:t>
            </a:r>
            <a:r>
              <a:rPr lang="en-US" dirty="0" smtClean="0"/>
              <a:t>individual </a:t>
            </a:r>
            <a:r>
              <a:rPr lang="en-US" dirty="0"/>
              <a:t>r</a:t>
            </a:r>
            <a:r>
              <a:rPr lang="en-US" dirty="0" smtClean="0"/>
              <a:t>equirements </a:t>
            </a:r>
            <a:r>
              <a:rPr lang="en-US" dirty="0"/>
              <a:t>through </a:t>
            </a:r>
            <a:r>
              <a:rPr lang="en-US" dirty="0" smtClean="0"/>
              <a:t>collaborations</a:t>
            </a:r>
          </a:p>
          <a:p>
            <a:pPr marL="0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Requirement 1</a:t>
            </a:r>
          </a:p>
          <a:p>
            <a:pPr lvl="2"/>
            <a:r>
              <a:rPr lang="en-US" dirty="0" smtClean="0"/>
              <a:t>Requirement 2</a:t>
            </a:r>
          </a:p>
          <a:p>
            <a:pPr lvl="2"/>
            <a:r>
              <a:rPr lang="en-US" dirty="0" smtClean="0"/>
              <a:t>Requirement 3</a:t>
            </a:r>
          </a:p>
          <a:p>
            <a:pPr marL="571500" indent="-457200"/>
            <a:r>
              <a:rPr lang="en-US" dirty="0" smtClean="0"/>
              <a:t>Non functional requirements may be traced similarly to collaborations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98" y="3061785"/>
            <a:ext cx="14668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973782" y="3269604"/>
            <a:ext cx="1696316" cy="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73782" y="3581400"/>
            <a:ext cx="162704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73782" y="3810000"/>
            <a:ext cx="162704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31390" y="283840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&lt;&lt;trace&gt;&gt;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00825" y="2698083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609600"/>
            <a:ext cx="35814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 to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905000"/>
            <a:ext cx="5791200" cy="4343400"/>
          </a:xfrm>
        </p:spPr>
        <p:txBody>
          <a:bodyPr>
            <a:normAutofit/>
          </a:bodyPr>
          <a:lstStyle/>
          <a:p>
            <a:r>
              <a:rPr lang="en-US" dirty="0"/>
              <a:t>Design to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Iterative refinement of design models</a:t>
            </a:r>
          </a:p>
          <a:p>
            <a:r>
              <a:rPr lang="en-US" dirty="0" smtClean="0"/>
              <a:t>implementation </a:t>
            </a:r>
            <a:r>
              <a:rPr lang="en-US" dirty="0"/>
              <a:t>in terms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source files</a:t>
            </a:r>
          </a:p>
          <a:p>
            <a:pPr lvl="1"/>
            <a:r>
              <a:rPr lang="en-US" dirty="0" smtClean="0"/>
              <a:t>binaries</a:t>
            </a:r>
          </a:p>
          <a:p>
            <a:pPr lvl="1"/>
            <a:r>
              <a:rPr lang="en-US" dirty="0" err="1" smtClean="0"/>
              <a:t>executables</a:t>
            </a:r>
            <a:endParaRPr lang="en-US" dirty="0" smtClean="0"/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Design to implementation mapping may not be direct due to componentization</a:t>
            </a:r>
          </a:p>
          <a:p>
            <a:r>
              <a:rPr lang="en-US" dirty="0" smtClean="0"/>
              <a:t>Architectural view concept (4+1) should be utilized to link requirements to design to implementation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533400"/>
            <a:ext cx="4419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 to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981200"/>
            <a:ext cx="5410200" cy="3539527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From the perspective of tester</a:t>
            </a:r>
          </a:p>
          <a:p>
            <a:pPr lvl="1"/>
            <a:r>
              <a:rPr lang="en-US" dirty="0" smtClean="0"/>
              <a:t>System as a big black box</a:t>
            </a:r>
          </a:p>
          <a:p>
            <a:pPr lvl="1"/>
            <a:r>
              <a:rPr lang="en-US" dirty="0"/>
              <a:t> use-case technique </a:t>
            </a:r>
            <a:r>
              <a:rPr lang="en-US" dirty="0" smtClean="0"/>
              <a:t>provides necessary artifacts such as use case model and supplementary specification </a:t>
            </a:r>
            <a:r>
              <a:rPr lang="en-US" dirty="0"/>
              <a:t>that can directly drive the testing </a:t>
            </a:r>
            <a:r>
              <a:rPr lang="en-US" dirty="0" smtClean="0"/>
              <a:t>process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Traditional non-use-case-driven </a:t>
            </a:r>
            <a:r>
              <a:rPr lang="en-US" b="1" dirty="0">
                <a:solidFill>
                  <a:srgbClr val="FF0000"/>
                </a:solidFill>
              </a:rPr>
              <a:t>development </a:t>
            </a:r>
            <a:r>
              <a:rPr lang="en-US" b="1" dirty="0" smtClean="0">
                <a:solidFill>
                  <a:srgbClr val="FF0000"/>
                </a:solidFill>
              </a:rPr>
              <a:t>process (implication for testing ?)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09600"/>
            <a:ext cx="35814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 to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2209800"/>
            <a:ext cx="4419600" cy="3539527"/>
          </a:xfrm>
        </p:spPr>
        <p:txBody>
          <a:bodyPr>
            <a:normAutofit/>
          </a:bodyPr>
          <a:lstStyle/>
          <a:p>
            <a:r>
              <a:rPr lang="en-US" dirty="0" smtClean="0"/>
              <a:t>Use case ≠ test case</a:t>
            </a:r>
          </a:p>
          <a:p>
            <a:r>
              <a:rPr lang="en-US" dirty="0" smtClean="0"/>
              <a:t>Generating Test </a:t>
            </a:r>
            <a:r>
              <a:rPr lang="en-US" dirty="0"/>
              <a:t>Cases from Use </a:t>
            </a:r>
            <a:r>
              <a:rPr lang="en-US" dirty="0" smtClean="0"/>
              <a:t>Cases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Recognizing </a:t>
            </a:r>
            <a:r>
              <a:rPr lang="en-US" sz="2000" dirty="0" smtClean="0"/>
              <a:t>Use-Case Scenarios</a:t>
            </a:r>
          </a:p>
          <a:p>
            <a:pPr marL="1200150" lvl="2" indent="-342900"/>
            <a:r>
              <a:rPr lang="en-US" sz="2000" dirty="0" smtClean="0"/>
              <a:t>With the help of scenario matrix</a:t>
            </a:r>
          </a:p>
          <a:p>
            <a:pPr marL="857250" lvl="2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90030"/>
              </p:ext>
            </p:extLst>
          </p:nvPr>
        </p:nvGraphicFramePr>
        <p:xfrm>
          <a:off x="304800" y="48768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447800"/>
                <a:gridCol w="1219200"/>
                <a:gridCol w="1295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Originating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Alternate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alternate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2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609600"/>
            <a:ext cx="33528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 to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905000"/>
            <a:ext cx="5257800" cy="353952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sz="2000" dirty="0" smtClean="0"/>
              <a:t>Recognizing </a:t>
            </a:r>
            <a:r>
              <a:rPr lang="en-US" sz="2000" dirty="0"/>
              <a:t>Test </a:t>
            </a:r>
            <a:r>
              <a:rPr lang="en-US" sz="2000" dirty="0" smtClean="0"/>
              <a:t>Cases for each scenario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2000" dirty="0" smtClean="0"/>
              <a:t>Recognizing Test Conditions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2000" dirty="0" smtClean="0"/>
              <a:t>Adding </a:t>
            </a:r>
            <a:r>
              <a:rPr lang="en-US" sz="2000" dirty="0"/>
              <a:t>Data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83558"/>
              </p:ext>
            </p:extLst>
          </p:nvPr>
        </p:nvGraphicFramePr>
        <p:xfrm>
          <a:off x="762000" y="43434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014248"/>
                <a:gridCol w="1030014"/>
                <a:gridCol w="1030014"/>
                <a:gridCol w="1345324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Scenario/condition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value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value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value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6096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case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609600"/>
            <a:ext cx="37338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 to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2362201"/>
            <a:ext cx="4724400" cy="3947160"/>
          </a:xfrm>
        </p:spPr>
        <p:txBody>
          <a:bodyPr>
            <a:normAutofit/>
          </a:bodyPr>
          <a:lstStyle/>
          <a:p>
            <a:r>
              <a:rPr lang="en-US" dirty="0" smtClean="0"/>
              <a:t>Manage test coverage</a:t>
            </a:r>
          </a:p>
          <a:p>
            <a:pPr lvl="1"/>
            <a:r>
              <a:rPr lang="en-US" dirty="0" smtClean="0"/>
              <a:t>Exhaustive testing is costly</a:t>
            </a:r>
          </a:p>
          <a:p>
            <a:pPr lvl="1"/>
            <a:r>
              <a:rPr lang="en-US" dirty="0" smtClean="0"/>
              <a:t>Test critical use cases thoroughly</a:t>
            </a:r>
          </a:p>
          <a:p>
            <a:r>
              <a:rPr lang="en-US" dirty="0" smtClean="0"/>
              <a:t>Use case testing is basically black-box testing</a:t>
            </a:r>
          </a:p>
          <a:p>
            <a:r>
              <a:rPr lang="en-US" dirty="0" smtClean="0"/>
              <a:t>White-box testing = use case realization/collaboration testing = static part (class diagram) review + dynamic part (sequence diagram) inspection/execution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457200"/>
            <a:ext cx="3276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Tracing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182" y="1905000"/>
            <a:ext cx="4953000" cy="3539527"/>
          </a:xfrm>
        </p:spPr>
        <p:txBody>
          <a:bodyPr/>
          <a:lstStyle/>
          <a:p>
            <a:r>
              <a:rPr lang="en-US" dirty="0" smtClean="0"/>
              <a:t>Trace(Requirements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specification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architecture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design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implementation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testing) = quality </a:t>
            </a:r>
            <a:r>
              <a:rPr lang="en-US" dirty="0"/>
              <a:t>software </a:t>
            </a:r>
            <a:r>
              <a:rPr lang="en-US" dirty="0" smtClean="0"/>
              <a:t>implementation</a:t>
            </a:r>
          </a:p>
        </p:txBody>
      </p:sp>
      <p:pic>
        <p:nvPicPr>
          <p:cNvPr id="1026" name="Picture 2" descr="C:\Users\admin\Desktop\e content fall 20\e content swe 2003\tracing require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58102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4709" y="561583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Traceability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33400"/>
            <a:ext cx="30480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Tracing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981200"/>
            <a:ext cx="6629400" cy="4191000"/>
          </a:xfrm>
        </p:spPr>
        <p:txBody>
          <a:bodyPr>
            <a:noAutofit/>
          </a:bodyPr>
          <a:lstStyle/>
          <a:p>
            <a:r>
              <a:rPr lang="en-US" dirty="0"/>
              <a:t>requirement-to-requirement traceability </a:t>
            </a:r>
          </a:p>
          <a:p>
            <a:pPr lvl="1"/>
            <a:r>
              <a:rPr lang="en-US" sz="2000" dirty="0" smtClean="0"/>
              <a:t>Traceability Matrix (scan row/column for errors)</a:t>
            </a:r>
          </a:p>
          <a:p>
            <a:pPr lvl="2"/>
            <a:r>
              <a:rPr lang="en-US" sz="2000" dirty="0" smtClean="0"/>
              <a:t>User </a:t>
            </a:r>
            <a:r>
              <a:rPr lang="en-US" sz="2000" dirty="0"/>
              <a:t>Needs versus </a:t>
            </a:r>
            <a:r>
              <a:rPr lang="en-US" sz="2000" dirty="0" smtClean="0"/>
              <a:t>Features</a:t>
            </a:r>
          </a:p>
          <a:p>
            <a:pPr lvl="2"/>
            <a:r>
              <a:rPr lang="en-US" sz="2000" dirty="0"/>
              <a:t>Features versus Use </a:t>
            </a:r>
            <a:r>
              <a:rPr lang="en-US" sz="2000" dirty="0" smtClean="0"/>
              <a:t>Cases</a:t>
            </a:r>
          </a:p>
          <a:p>
            <a:pPr lvl="2"/>
            <a:r>
              <a:rPr lang="en-US" sz="2000" dirty="0" smtClean="0"/>
              <a:t>Features/system requirements </a:t>
            </a:r>
            <a:r>
              <a:rPr lang="en-US" sz="2000" dirty="0"/>
              <a:t>versus Supplementary </a:t>
            </a:r>
            <a:r>
              <a:rPr lang="en-US" sz="2000" dirty="0" smtClean="0"/>
              <a:t>Requirements</a:t>
            </a:r>
          </a:p>
          <a:p>
            <a:r>
              <a:rPr lang="en-US" dirty="0"/>
              <a:t>Tracing Requirements to </a:t>
            </a:r>
            <a:r>
              <a:rPr lang="en-US" dirty="0" smtClean="0"/>
              <a:t>Implementation</a:t>
            </a:r>
          </a:p>
          <a:p>
            <a:pPr lvl="1"/>
            <a:r>
              <a:rPr lang="en-US" sz="2000" dirty="0"/>
              <a:t>Tracing from use case to use-case </a:t>
            </a:r>
            <a:r>
              <a:rPr lang="en-US" sz="2000" dirty="0" smtClean="0"/>
              <a:t>realization </a:t>
            </a:r>
            <a:r>
              <a:rPr lang="en-US" sz="2000" b="1" dirty="0" smtClean="0">
                <a:solidFill>
                  <a:srgbClr val="00B050"/>
                </a:solidFill>
              </a:rPr>
              <a:t>√</a:t>
            </a:r>
          </a:p>
          <a:p>
            <a:pPr lvl="1"/>
            <a:r>
              <a:rPr lang="en-US" sz="2000" dirty="0"/>
              <a:t>Tracing from use-case realization to </a:t>
            </a:r>
            <a:r>
              <a:rPr lang="en-US" sz="2000" dirty="0" smtClean="0"/>
              <a:t>implementation (</a:t>
            </a:r>
            <a:r>
              <a:rPr lang="en-US" sz="2000" dirty="0"/>
              <a:t>classes) </a:t>
            </a:r>
            <a:r>
              <a:rPr lang="en-US" sz="2000" b="1" dirty="0">
                <a:solidFill>
                  <a:srgbClr val="00B050"/>
                </a:solidFill>
              </a:rPr>
              <a:t>√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/>
              <a:t>Direct tracing from requirement to code </a:t>
            </a:r>
            <a:r>
              <a:rPr lang="en-US" sz="2000" dirty="0"/>
              <a:t>not recommended </a:t>
            </a:r>
            <a:r>
              <a:rPr lang="en-US" sz="2000" dirty="0" smtClean="0"/>
              <a:t>(due to problem </a:t>
            </a:r>
            <a:r>
              <a:rPr lang="en-US" sz="2000" dirty="0"/>
              <a:t>of </a:t>
            </a:r>
            <a:r>
              <a:rPr lang="en-US" sz="2000" dirty="0" smtClean="0"/>
              <a:t>orthogonality) </a:t>
            </a:r>
            <a:r>
              <a:rPr lang="en-US" sz="2000" b="1" dirty="0" smtClean="0">
                <a:solidFill>
                  <a:srgbClr val="FF000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0743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533400"/>
            <a:ext cx="4038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Tracing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828800"/>
            <a:ext cx="5715000" cy="3886200"/>
          </a:xfrm>
        </p:spPr>
        <p:txBody>
          <a:bodyPr>
            <a:normAutofit/>
          </a:bodyPr>
          <a:lstStyle/>
          <a:p>
            <a:r>
              <a:rPr lang="en-US" dirty="0"/>
              <a:t>Tracing from supplementary requirements into implementation</a:t>
            </a:r>
          </a:p>
          <a:p>
            <a:pPr lvl="1"/>
            <a:r>
              <a:rPr lang="en-US" dirty="0"/>
              <a:t>trace individual requirements or groups of requirements to  a collaboration</a:t>
            </a:r>
          </a:p>
          <a:p>
            <a:pPr lvl="1"/>
            <a:r>
              <a:rPr lang="en-US" dirty="0"/>
              <a:t>trace to the specific code contained in the classes that realize the </a:t>
            </a:r>
            <a:r>
              <a:rPr lang="en-US" dirty="0" smtClean="0"/>
              <a:t>collaboration</a:t>
            </a:r>
          </a:p>
          <a:p>
            <a:r>
              <a:rPr lang="en-US" dirty="0"/>
              <a:t>Tracing use cases to test cases</a:t>
            </a:r>
          </a:p>
          <a:p>
            <a:pPr lvl="1"/>
            <a:r>
              <a:rPr lang="en-US" dirty="0"/>
              <a:t>Tracing use cases to test case </a:t>
            </a:r>
            <a:r>
              <a:rPr lang="en-US" dirty="0" smtClean="0"/>
              <a:t>scenarios</a:t>
            </a:r>
          </a:p>
          <a:p>
            <a:pPr lvl="1"/>
            <a:r>
              <a:rPr lang="en-US" dirty="0"/>
              <a:t>Traceability Matrix for Use Cases to </a:t>
            </a:r>
            <a:r>
              <a:rPr lang="en-US" dirty="0" smtClean="0"/>
              <a:t>Scenarios</a:t>
            </a:r>
          </a:p>
          <a:p>
            <a:pPr lvl="1"/>
            <a:r>
              <a:rPr lang="en-US" dirty="0"/>
              <a:t>Tracing scenarios to test cases</a:t>
            </a:r>
          </a:p>
          <a:p>
            <a:pPr lvl="1"/>
            <a:r>
              <a:rPr lang="en-US" dirty="0"/>
              <a:t>Traceability Matrix for Use Cases to Test Cases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609600"/>
            <a:ext cx="30480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Tracing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667000"/>
            <a:ext cx="5257800" cy="3539527"/>
          </a:xfrm>
        </p:spPr>
        <p:txBody>
          <a:bodyPr/>
          <a:lstStyle/>
          <a:p>
            <a:r>
              <a:rPr lang="en-US" dirty="0"/>
              <a:t>Tracing from Supplementary Requirements to Test </a:t>
            </a:r>
            <a:r>
              <a:rPr lang="en-US" dirty="0" smtClean="0"/>
              <a:t>Cases</a:t>
            </a:r>
          </a:p>
          <a:p>
            <a:pPr lvl="1"/>
            <a:r>
              <a:rPr lang="en-US" sz="2000" dirty="0"/>
              <a:t>trace individual requirements or groups of requirements to scenarios and test cases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609600"/>
            <a:ext cx="3276600" cy="1687497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versus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2590800"/>
            <a:ext cx="3048000" cy="3539527"/>
          </a:xfrm>
        </p:spPr>
        <p:txBody>
          <a:bodyPr/>
          <a:lstStyle/>
          <a:p>
            <a:pPr lvl="1"/>
            <a:r>
              <a:rPr lang="en-US" sz="2000" dirty="0" smtClean="0"/>
              <a:t>What </a:t>
            </a:r>
            <a:r>
              <a:rPr lang="en-US" sz="2000" dirty="0" err="1" smtClean="0"/>
              <a:t>vs</a:t>
            </a:r>
            <a:r>
              <a:rPr lang="en-US" sz="2000" dirty="0" smtClean="0"/>
              <a:t> how</a:t>
            </a:r>
          </a:p>
          <a:p>
            <a:pPr lvl="1"/>
            <a:r>
              <a:rPr lang="en-US" sz="2000" dirty="0" smtClean="0"/>
              <a:t>Users &amp; customers </a:t>
            </a:r>
            <a:r>
              <a:rPr lang="en-US" sz="2000" dirty="0" err="1" smtClean="0"/>
              <a:t>vs</a:t>
            </a:r>
            <a:r>
              <a:rPr lang="en-US" sz="2000" dirty="0" smtClean="0"/>
              <a:t> technologists</a:t>
            </a:r>
          </a:p>
          <a:p>
            <a:pPr lvl="1"/>
            <a:r>
              <a:rPr lang="en-US" sz="2000" dirty="0" smtClean="0"/>
              <a:t>Iterative process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5" y="3352800"/>
            <a:ext cx="37052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3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533400"/>
            <a:ext cx="4267200" cy="1154097"/>
          </a:xfrm>
        </p:spPr>
        <p:txBody>
          <a:bodyPr/>
          <a:lstStyle/>
          <a:p>
            <a:r>
              <a:rPr lang="en-US" dirty="0"/>
              <a:t>Traceability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2769833"/>
            <a:ext cx="4876800" cy="3539527"/>
          </a:xfrm>
        </p:spPr>
        <p:txBody>
          <a:bodyPr/>
          <a:lstStyle/>
          <a:p>
            <a:r>
              <a:rPr lang="en-US" dirty="0" smtClean="0"/>
              <a:t>Needed for larger projects</a:t>
            </a:r>
          </a:p>
          <a:p>
            <a:r>
              <a:rPr lang="en-US" dirty="0" smtClean="0"/>
              <a:t>For smaller projects spreadsheet or database may be used for traceability but would be difficult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457200"/>
            <a:ext cx="3581400" cy="170821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8800"/>
            <a:ext cx="4419600" cy="42672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sz="2900" dirty="0" smtClean="0"/>
              <a:t>Functional </a:t>
            </a:r>
            <a:r>
              <a:rPr lang="en-US" sz="2900" dirty="0"/>
              <a:t>software </a:t>
            </a:r>
            <a:r>
              <a:rPr lang="en-US" sz="2900" dirty="0" smtClean="0"/>
              <a:t>requirements</a:t>
            </a:r>
          </a:p>
          <a:p>
            <a:pPr lvl="2"/>
            <a:r>
              <a:rPr lang="en-US" sz="2900" dirty="0"/>
              <a:t>system </a:t>
            </a:r>
            <a:r>
              <a:rPr lang="en-US" sz="2900" dirty="0" smtClean="0"/>
              <a:t>behavior</a:t>
            </a:r>
          </a:p>
          <a:p>
            <a:pPr lvl="3"/>
            <a:r>
              <a:rPr lang="en-US" sz="2900" dirty="0"/>
              <a:t>inputs, </a:t>
            </a:r>
            <a:r>
              <a:rPr lang="en-US" sz="2900" dirty="0" smtClean="0"/>
              <a:t>outputs, functions </a:t>
            </a:r>
          </a:p>
          <a:p>
            <a:pPr lvl="3"/>
            <a:r>
              <a:rPr lang="en-US" sz="2900" dirty="0"/>
              <a:t>system </a:t>
            </a:r>
            <a:r>
              <a:rPr lang="en-US" sz="2900" dirty="0" smtClean="0"/>
              <a:t>action-oriented</a:t>
            </a:r>
          </a:p>
          <a:p>
            <a:pPr lvl="3"/>
            <a:r>
              <a:rPr lang="en-US" sz="2900" dirty="0" smtClean="0"/>
              <a:t>captured </a:t>
            </a:r>
            <a:r>
              <a:rPr lang="en-US" sz="2900" dirty="0"/>
              <a:t>in </a:t>
            </a:r>
            <a:r>
              <a:rPr lang="en-US" sz="2900" dirty="0" smtClean="0"/>
              <a:t>use cases</a:t>
            </a:r>
            <a:endParaRPr lang="en-US" sz="2900" dirty="0"/>
          </a:p>
          <a:p>
            <a:pPr lvl="1"/>
            <a:r>
              <a:rPr lang="en-US" sz="2900" dirty="0"/>
              <a:t>Nonfunctional software </a:t>
            </a:r>
            <a:r>
              <a:rPr lang="en-US" sz="2900" dirty="0" smtClean="0"/>
              <a:t>requirements</a:t>
            </a:r>
          </a:p>
          <a:p>
            <a:pPr lvl="2"/>
            <a:r>
              <a:rPr lang="en-US" sz="2900" dirty="0" smtClean="0"/>
              <a:t>System attributes</a:t>
            </a:r>
          </a:p>
          <a:p>
            <a:pPr lvl="2"/>
            <a:r>
              <a:rPr lang="en-US" sz="2900" dirty="0"/>
              <a:t>system environment </a:t>
            </a:r>
            <a:r>
              <a:rPr lang="en-US" sz="2900" dirty="0" smtClean="0"/>
              <a:t>attributes</a:t>
            </a:r>
            <a:endParaRPr lang="en-US" sz="2900" dirty="0"/>
          </a:p>
          <a:p>
            <a:pPr lvl="1"/>
            <a:r>
              <a:rPr lang="en-US" sz="2900" dirty="0"/>
              <a:t>Design </a:t>
            </a:r>
            <a:r>
              <a:rPr lang="en-US" sz="2900" dirty="0" smtClean="0"/>
              <a:t>constraints</a:t>
            </a:r>
          </a:p>
          <a:p>
            <a:pPr lvl="2"/>
            <a:r>
              <a:rPr lang="en-US" sz="2900" dirty="0" smtClean="0"/>
              <a:t>design </a:t>
            </a:r>
            <a:r>
              <a:rPr lang="en-US" sz="2900" dirty="0"/>
              <a:t>limits of the </a:t>
            </a:r>
            <a:r>
              <a:rPr lang="en-US" sz="2900" dirty="0" smtClean="0"/>
              <a:t>system</a:t>
            </a:r>
          </a:p>
          <a:p>
            <a:pPr lvl="2"/>
            <a:r>
              <a:rPr lang="en-US" sz="2900" dirty="0" smtClean="0"/>
              <a:t>external </a:t>
            </a:r>
            <a:r>
              <a:rPr lang="en-US" sz="2900" dirty="0"/>
              <a:t>behavior of the system </a:t>
            </a:r>
            <a:r>
              <a:rPr lang="en-US" sz="2900" dirty="0" smtClean="0"/>
              <a:t>is not affected</a:t>
            </a:r>
            <a:endParaRPr lang="en-US" sz="29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457200"/>
            <a:ext cx="2514600" cy="17844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Refining the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2362200"/>
            <a:ext cx="4648200" cy="3794760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Use case evolution</a:t>
            </a:r>
          </a:p>
          <a:p>
            <a:pPr lvl="1"/>
            <a:r>
              <a:rPr lang="en-US" sz="2200" dirty="0" smtClean="0"/>
              <a:t>Expand use case further</a:t>
            </a:r>
          </a:p>
          <a:p>
            <a:pPr lvl="1"/>
            <a:r>
              <a:rPr lang="en-US" sz="2200" dirty="0"/>
              <a:t>use-case </a:t>
            </a:r>
            <a:r>
              <a:rPr lang="en-US" sz="2200" dirty="0" smtClean="0"/>
              <a:t>expansion </a:t>
            </a:r>
            <a:r>
              <a:rPr lang="en-US" sz="2200" dirty="0"/>
              <a:t>is not system </a:t>
            </a:r>
            <a:r>
              <a:rPr lang="en-US" sz="2200" dirty="0" smtClean="0"/>
              <a:t>decomposition</a:t>
            </a:r>
          </a:p>
          <a:p>
            <a:pPr lvl="2"/>
            <a:r>
              <a:rPr lang="en-US" sz="2200" dirty="0"/>
              <a:t>refining a </a:t>
            </a:r>
            <a:r>
              <a:rPr lang="en-US" sz="2200" dirty="0" smtClean="0"/>
              <a:t>chain </a:t>
            </a:r>
            <a:r>
              <a:rPr lang="en-US" sz="2200" dirty="0"/>
              <a:t>of actions rather than hierarchically </a:t>
            </a:r>
            <a:r>
              <a:rPr lang="en-US" sz="2200" dirty="0" smtClean="0"/>
              <a:t>breaking actions </a:t>
            </a:r>
            <a:r>
              <a:rPr lang="en-US" sz="2200" dirty="0"/>
              <a:t>into </a:t>
            </a:r>
            <a:r>
              <a:rPr lang="en-US" sz="2200" dirty="0" smtClean="0"/>
              <a:t>subactions</a:t>
            </a:r>
          </a:p>
          <a:p>
            <a:pPr lvl="1"/>
            <a:r>
              <a:rPr lang="en-US" sz="2200" dirty="0" smtClean="0"/>
              <a:t>May not be needed for simple use cases</a:t>
            </a:r>
          </a:p>
          <a:p>
            <a:r>
              <a:rPr lang="en-US" sz="2200" b="1" dirty="0" smtClean="0"/>
              <a:t>Use case scope</a:t>
            </a:r>
          </a:p>
          <a:p>
            <a:pPr lvl="1"/>
            <a:r>
              <a:rPr lang="en-US" sz="2200" dirty="0" smtClean="0"/>
              <a:t>To decide if </a:t>
            </a:r>
            <a:r>
              <a:rPr lang="en-US" sz="2200" dirty="0"/>
              <a:t>a set of user interactions is one or several use cases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609600"/>
            <a:ext cx="2895600" cy="1784412"/>
          </a:xfrm>
        </p:spPr>
        <p:txBody>
          <a:bodyPr>
            <a:normAutofit fontScale="90000"/>
          </a:bodyPr>
          <a:lstStyle/>
          <a:p>
            <a:r>
              <a:rPr lang="en-US" dirty="0"/>
              <a:t>refinement process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2057400"/>
            <a:ext cx="4572000" cy="409956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dirty="0" smtClean="0"/>
              <a:t>Actors </a:t>
            </a:r>
            <a:r>
              <a:rPr lang="en-US" sz="2000" dirty="0" smtClean="0"/>
              <a:t>revision</a:t>
            </a:r>
          </a:p>
          <a:p>
            <a:pPr lvl="1"/>
            <a:r>
              <a:rPr lang="en-US" sz="2000" dirty="0" smtClean="0"/>
              <a:t>Use case name revision</a:t>
            </a:r>
          </a:p>
          <a:p>
            <a:pPr lvl="1"/>
            <a:r>
              <a:rPr lang="en-US" sz="2000" dirty="0" smtClean="0"/>
              <a:t>Use case description revision </a:t>
            </a:r>
          </a:p>
          <a:p>
            <a:pPr lvl="1"/>
            <a:r>
              <a:rPr lang="en-US" sz="2000" dirty="0" smtClean="0"/>
              <a:t>Flow of events revision</a:t>
            </a:r>
          </a:p>
          <a:p>
            <a:pPr lvl="2"/>
            <a:r>
              <a:rPr lang="en-US" sz="2000" dirty="0" smtClean="0"/>
              <a:t>Textually or other techniques such as UML interaction diagram</a:t>
            </a:r>
          </a:p>
          <a:p>
            <a:pPr lvl="2"/>
            <a:r>
              <a:rPr lang="en-US" sz="2000" dirty="0" smtClean="0"/>
              <a:t>Note all </a:t>
            </a:r>
            <a:r>
              <a:rPr lang="en-US" sz="2000" dirty="0"/>
              <a:t>alternative flows, including all possible error </a:t>
            </a:r>
            <a:r>
              <a:rPr lang="en-US" sz="2000" dirty="0" smtClean="0"/>
              <a:t>conditions</a:t>
            </a:r>
          </a:p>
          <a:p>
            <a:pPr lvl="2"/>
            <a:r>
              <a:rPr lang="en-US" sz="2000" dirty="0" smtClean="0"/>
              <a:t>Bring in the </a:t>
            </a:r>
            <a:r>
              <a:rPr lang="en-US" sz="2000" dirty="0"/>
              <a:t>testers </a:t>
            </a:r>
            <a:r>
              <a:rPr lang="en-US" sz="2000" dirty="0" smtClean="0"/>
              <a:t>who have expertise in identifying </a:t>
            </a:r>
            <a:r>
              <a:rPr lang="en-US" sz="2000" dirty="0"/>
              <a:t>"non-happy day" </a:t>
            </a:r>
            <a:r>
              <a:rPr lang="en-US" sz="2000" dirty="0" smtClean="0"/>
              <a:t>flows</a:t>
            </a:r>
            <a:r>
              <a:rPr lang="en-US" dirty="0" smtClean="0"/>
              <a:t>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381000"/>
            <a:ext cx="3581400" cy="2209801"/>
          </a:xfrm>
        </p:spPr>
        <p:txBody>
          <a:bodyPr>
            <a:normAutofit fontScale="90000"/>
          </a:bodyPr>
          <a:lstStyle/>
          <a:p>
            <a:r>
              <a:rPr lang="en-US" dirty="0"/>
              <a:t>Recognizing the Pre- and Post-conditions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2209801"/>
            <a:ext cx="5029200" cy="4099560"/>
          </a:xfrm>
        </p:spPr>
        <p:txBody>
          <a:bodyPr>
            <a:noAutofit/>
          </a:bodyPr>
          <a:lstStyle/>
          <a:p>
            <a:pPr lvl="2"/>
            <a:r>
              <a:rPr lang="en-US" sz="2000" dirty="0" smtClean="0"/>
              <a:t>are </a:t>
            </a:r>
            <a:r>
              <a:rPr lang="en-US" sz="2000" dirty="0" smtClean="0"/>
              <a:t>observable states</a:t>
            </a:r>
          </a:p>
          <a:p>
            <a:pPr lvl="2"/>
            <a:r>
              <a:rPr lang="en-US" sz="2000" dirty="0" smtClean="0"/>
              <a:t>pre-condition </a:t>
            </a:r>
            <a:r>
              <a:rPr lang="en-US" sz="2000" dirty="0"/>
              <a:t>is a constraint on </a:t>
            </a:r>
            <a:r>
              <a:rPr lang="en-US" sz="2000" dirty="0" smtClean="0"/>
              <a:t>beginning of a </a:t>
            </a:r>
            <a:r>
              <a:rPr lang="en-US" sz="2000" dirty="0"/>
              <a:t>use </a:t>
            </a:r>
            <a:r>
              <a:rPr lang="en-US" sz="2000" dirty="0" smtClean="0"/>
              <a:t>case</a:t>
            </a:r>
          </a:p>
          <a:p>
            <a:pPr lvl="2"/>
            <a:r>
              <a:rPr lang="en-US" sz="2000" dirty="0" smtClean="0"/>
              <a:t>Meant for whole use case and not </a:t>
            </a:r>
            <a:r>
              <a:rPr lang="en-US" sz="2000" dirty="0"/>
              <a:t>for only one individual </a:t>
            </a:r>
            <a:r>
              <a:rPr lang="en-US" sz="2000" dirty="0" smtClean="0"/>
              <a:t>flow but may be declared at that level</a:t>
            </a:r>
          </a:p>
          <a:p>
            <a:pPr lvl="2"/>
            <a:r>
              <a:rPr lang="en-US" sz="2000" dirty="0"/>
              <a:t>post-condition for a use case should be true not only for the main </a:t>
            </a:r>
            <a:r>
              <a:rPr lang="en-US" sz="2000" dirty="0" smtClean="0"/>
              <a:t>flow but </a:t>
            </a:r>
            <a:r>
              <a:rPr lang="en-US" sz="2000" dirty="0"/>
              <a:t>also for alternative flows </a:t>
            </a:r>
            <a:r>
              <a:rPr lang="en-US" sz="2000" dirty="0" smtClean="0"/>
              <a:t> as well</a:t>
            </a:r>
            <a:endParaRPr lang="en-US" sz="2000" dirty="0"/>
          </a:p>
          <a:p>
            <a:pPr lvl="2"/>
            <a:r>
              <a:rPr lang="en-US" sz="2000" dirty="0" smtClean="0"/>
              <a:t>post-condition = use case output </a:t>
            </a:r>
          </a:p>
          <a:p>
            <a:pPr lvl="2"/>
            <a:r>
              <a:rPr lang="en-US" sz="2000" dirty="0" smtClean="0"/>
              <a:t>use-case flow start event ≠ pre-condition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68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457200"/>
            <a:ext cx="3429000" cy="2241613"/>
          </a:xfrm>
        </p:spPr>
        <p:txBody>
          <a:bodyPr>
            <a:normAutofit fontScale="90000"/>
          </a:bodyPr>
          <a:lstStyle/>
          <a:p>
            <a:r>
              <a:rPr lang="en-US" dirty="0"/>
              <a:t>Recognizing Special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2971800"/>
            <a:ext cx="4267200" cy="3539527"/>
          </a:xfrm>
        </p:spPr>
        <p:txBody>
          <a:bodyPr>
            <a:normAutofit/>
          </a:bodyPr>
          <a:lstStyle/>
          <a:p>
            <a:pPr lvl="2"/>
            <a:r>
              <a:rPr lang="en-US" sz="2000" dirty="0" smtClean="0"/>
              <a:t>nonfunctional </a:t>
            </a:r>
            <a:r>
              <a:rPr lang="en-US" sz="2000" dirty="0" smtClean="0"/>
              <a:t>requirements such as </a:t>
            </a:r>
            <a:r>
              <a:rPr lang="en-US" sz="2000" dirty="0"/>
              <a:t>usability, reliability, </a:t>
            </a:r>
            <a:r>
              <a:rPr lang="en-US" sz="2000" dirty="0" smtClean="0"/>
              <a:t>performance etc.</a:t>
            </a:r>
          </a:p>
          <a:p>
            <a:pPr lvl="2"/>
            <a:r>
              <a:rPr lang="en-US" sz="2000" dirty="0"/>
              <a:t>Recorded in </a:t>
            </a:r>
            <a:r>
              <a:rPr lang="en-US" sz="2000" b="1" dirty="0"/>
              <a:t>supplementary specification </a:t>
            </a:r>
          </a:p>
        </p:txBody>
      </p:sp>
    </p:spTree>
    <p:extLst>
      <p:ext uri="{BB962C8B-B14F-4D97-AF65-F5344CB8AC3E}">
        <p14:creationId xmlns:p14="http://schemas.microsoft.com/office/powerpoint/2010/main" val="1761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4298</TotalTime>
  <Words>1318</Words>
  <Application>Microsoft Office PowerPoint</Application>
  <PresentationFormat>On-screen Show (4:3)</PresentationFormat>
  <Paragraphs>291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Perspective</vt:lpstr>
      <vt:lpstr>Requirements Engineering and Management Module 5 Refining the System Definition</vt:lpstr>
      <vt:lpstr>Software Requirements</vt:lpstr>
      <vt:lpstr>Software Requirements</vt:lpstr>
      <vt:lpstr>Requirements versus Design </vt:lpstr>
      <vt:lpstr>Types of requirements </vt:lpstr>
      <vt:lpstr>Refining the Use Cases</vt:lpstr>
      <vt:lpstr>refinement process </vt:lpstr>
      <vt:lpstr>Recognizing the Pre- and Post-conditions </vt:lpstr>
      <vt:lpstr>Recognizing Special Requirements </vt:lpstr>
      <vt:lpstr>Extending Use Cases </vt:lpstr>
      <vt:lpstr>Including Use Cases in Other Use Cases</vt:lpstr>
      <vt:lpstr>Developing the Supplementary Specification</vt:lpstr>
      <vt:lpstr>Nonfunctional Requirements Categories </vt:lpstr>
      <vt:lpstr>Usability</vt:lpstr>
      <vt:lpstr>Reliability</vt:lpstr>
      <vt:lpstr>Performance</vt:lpstr>
      <vt:lpstr>Supportability </vt:lpstr>
      <vt:lpstr>Design Constraints </vt:lpstr>
      <vt:lpstr>Handling Design Constraints </vt:lpstr>
      <vt:lpstr>Other Requirements </vt:lpstr>
      <vt:lpstr>Connecting Supplementary Specification and Use Cases </vt:lpstr>
      <vt:lpstr>Supplementary Specification contents </vt:lpstr>
      <vt:lpstr>Supplementary Specification contents </vt:lpstr>
      <vt:lpstr>Building the Right System -Use Cases to Implementation </vt:lpstr>
      <vt:lpstr>Use Cases to Implementation</vt:lpstr>
      <vt:lpstr>Use Cases to Implementation</vt:lpstr>
      <vt:lpstr>Use Cases to Implementation</vt:lpstr>
      <vt:lpstr>Use Cases to Implementation</vt:lpstr>
      <vt:lpstr>Sequence diagram</vt:lpstr>
      <vt:lpstr>Use Cases to Implementation</vt:lpstr>
      <vt:lpstr>Use Cases to Implementation</vt:lpstr>
      <vt:lpstr>Use Cases to Test Cases</vt:lpstr>
      <vt:lpstr>Use Cases to Test Cases</vt:lpstr>
      <vt:lpstr>Use Cases to Test Cases</vt:lpstr>
      <vt:lpstr>Use Cases to Test Cases</vt:lpstr>
      <vt:lpstr>Tracing Requirements</vt:lpstr>
      <vt:lpstr>Tracing Requirements</vt:lpstr>
      <vt:lpstr>Tracing Requirements</vt:lpstr>
      <vt:lpstr>Tracing Requirements</vt:lpstr>
      <vt:lpstr>Traceability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Skill 5: Refining the System Definition</dc:title>
  <dc:creator>User</dc:creator>
  <cp:lastModifiedBy>Windows User</cp:lastModifiedBy>
  <cp:revision>108</cp:revision>
  <dcterms:created xsi:type="dcterms:W3CDTF">2016-04-18T18:18:53Z</dcterms:created>
  <dcterms:modified xsi:type="dcterms:W3CDTF">2020-07-07T08:36:53Z</dcterms:modified>
</cp:coreProperties>
</file>