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0"/>
  </p:notesMasterIdLst>
  <p:sldIdLst>
    <p:sldId id="256" r:id="rId2"/>
    <p:sldId id="257" r:id="rId3"/>
    <p:sldId id="258" r:id="rId4"/>
    <p:sldId id="259" r:id="rId5"/>
    <p:sldId id="261" r:id="rId6"/>
    <p:sldId id="262" r:id="rId7"/>
    <p:sldId id="263" r:id="rId8"/>
    <p:sldId id="264" r:id="rId9"/>
    <p:sldId id="274" r:id="rId10"/>
    <p:sldId id="275" r:id="rId11"/>
    <p:sldId id="276" r:id="rId12"/>
    <p:sldId id="265" r:id="rId13"/>
    <p:sldId id="266" r:id="rId14"/>
    <p:sldId id="279" r:id="rId15"/>
    <p:sldId id="277" r:id="rId16"/>
    <p:sldId id="280" r:id="rId17"/>
    <p:sldId id="281" r:id="rId18"/>
    <p:sldId id="267" r:id="rId19"/>
    <p:sldId id="268" r:id="rId20"/>
    <p:sldId id="282" r:id="rId21"/>
    <p:sldId id="278" r:id="rId22"/>
    <p:sldId id="283" r:id="rId23"/>
    <p:sldId id="284" r:id="rId24"/>
    <p:sldId id="285" r:id="rId25"/>
    <p:sldId id="286" r:id="rId26"/>
    <p:sldId id="287" r:id="rId27"/>
    <p:sldId id="288" r:id="rId28"/>
    <p:sldId id="289" r:id="rId29"/>
    <p:sldId id="290" r:id="rId30"/>
    <p:sldId id="292" r:id="rId31"/>
    <p:sldId id="297" r:id="rId32"/>
    <p:sldId id="298" r:id="rId33"/>
    <p:sldId id="299" r:id="rId34"/>
    <p:sldId id="300" r:id="rId35"/>
    <p:sldId id="301" r:id="rId36"/>
    <p:sldId id="302" r:id="rId37"/>
    <p:sldId id="304" r:id="rId38"/>
    <p:sldId id="269" r:id="rId39"/>
    <p:sldId id="303" r:id="rId40"/>
    <p:sldId id="293" r:id="rId41"/>
    <p:sldId id="294" r:id="rId42"/>
    <p:sldId id="270" r:id="rId43"/>
    <p:sldId id="295" r:id="rId44"/>
    <p:sldId id="272" r:id="rId45"/>
    <p:sldId id="296" r:id="rId46"/>
    <p:sldId id="273" r:id="rId47"/>
    <p:sldId id="271" r:id="rId48"/>
    <p:sldId id="291" r:id="rId49"/>
  </p:sldIdLst>
  <p:sldSz cx="9144000" cy="5143500" type="screen16x9"/>
  <p:notesSz cx="6858000" cy="9144000"/>
  <p:embeddedFontLst>
    <p:embeddedFont>
      <p:font typeface="Calibri" panose="020F0502020204030204" pitchFamily="34" charset="0"/>
      <p:regular r:id="rId51"/>
      <p:bold r:id="rId52"/>
      <p:italic r:id="rId53"/>
      <p:boldItalic r:id="rId54"/>
    </p:embeddedFont>
    <p:embeddedFont>
      <p:font typeface="Work Sans" panose="020B060402020202020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59" roundtripDataSignature="AMtx7mgk2VsrU1yT7BStEh98YwH1gptG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 name="Google Shape;3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 name="Google Shape;4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 name="Google Shape;5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0"/>
          <p:cNvSpPr txBox="1">
            <a:spLocks noGrp="1"/>
          </p:cNvSpPr>
          <p:nvPr>
            <p:ph type="ctrTitle"/>
          </p:nvPr>
        </p:nvSpPr>
        <p:spPr>
          <a:xfrm>
            <a:off x="914400" y="1887468"/>
            <a:ext cx="7315200" cy="1946269"/>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subTitle" idx="1"/>
          </p:nvPr>
        </p:nvSpPr>
        <p:spPr>
          <a:xfrm>
            <a:off x="914400" y="3874898"/>
            <a:ext cx="7315200" cy="858474"/>
          </a:xfrm>
          <a:prstGeom prst="rect">
            <a:avLst/>
          </a:prstGeom>
          <a:noFill/>
          <a:ln>
            <a:noFill/>
          </a:ln>
        </p:spPr>
        <p:txBody>
          <a:bodyPr spcFirstLastPara="1" wrap="square" lIns="91425" tIns="45700" rIns="91425" bIns="45700" anchor="t" anchorCtr="0">
            <a:normAutofit/>
          </a:bodyPr>
          <a:lstStyle>
            <a:lvl1pPr lvl="0" algn="l">
              <a:spcBef>
                <a:spcPts val="440"/>
              </a:spcBef>
              <a:spcAft>
                <a:spcPts val="0"/>
              </a:spcAft>
              <a:buSzPts val="2200"/>
              <a:buNone/>
              <a:defRPr sz="2200">
                <a:solidFill>
                  <a:schemeClr val="lt1"/>
                </a:solidFill>
              </a:defRPr>
            </a:lvl1pPr>
            <a:lvl2pPr lvl="1" algn="ctr">
              <a:spcBef>
                <a:spcPts val="360"/>
              </a:spcBef>
              <a:spcAft>
                <a:spcPts val="0"/>
              </a:spcAft>
              <a:buSzPts val="1800"/>
              <a:buNone/>
              <a:defRPr>
                <a:solidFill>
                  <a:schemeClr val="lt1"/>
                </a:solidFill>
              </a:defRPr>
            </a:lvl2pPr>
            <a:lvl3pPr lvl="2" algn="ctr">
              <a:spcBef>
                <a:spcPts val="320"/>
              </a:spcBef>
              <a:spcAft>
                <a:spcPts val="0"/>
              </a:spcAft>
              <a:buSzPts val="1600"/>
              <a:buNone/>
              <a:defRPr>
                <a:solidFill>
                  <a:schemeClr val="lt1"/>
                </a:solidFill>
              </a:defRPr>
            </a:lvl3pPr>
            <a:lvl4pPr lvl="3" algn="ctr">
              <a:spcBef>
                <a:spcPts val="280"/>
              </a:spcBef>
              <a:spcAft>
                <a:spcPts val="0"/>
              </a:spcAft>
              <a:buSzPts val="1400"/>
              <a:buNone/>
              <a:defRPr>
                <a:solidFill>
                  <a:schemeClr val="lt1"/>
                </a:solidFill>
              </a:defRPr>
            </a:lvl4pPr>
            <a:lvl5pPr lvl="4" algn="ctr">
              <a:spcBef>
                <a:spcPts val="280"/>
              </a:spcBef>
              <a:spcAft>
                <a:spcPts val="0"/>
              </a:spcAft>
              <a:buSzPts val="1400"/>
              <a:buNone/>
              <a:defRPr>
                <a:solidFill>
                  <a:schemeClr val="lt1"/>
                </a:solidFill>
              </a:defRPr>
            </a:lvl5pPr>
            <a:lvl6pPr lvl="5" algn="ctr">
              <a:spcBef>
                <a:spcPts val="280"/>
              </a:spcBef>
              <a:spcAft>
                <a:spcPts val="0"/>
              </a:spcAft>
              <a:buSzPts val="1400"/>
              <a:buNone/>
              <a:defRPr>
                <a:solidFill>
                  <a:schemeClr val="lt1"/>
                </a:solidFill>
              </a:defRPr>
            </a:lvl6pPr>
            <a:lvl7pPr lvl="6" algn="ctr">
              <a:spcBef>
                <a:spcPts val="280"/>
              </a:spcBef>
              <a:spcAft>
                <a:spcPts val="0"/>
              </a:spcAft>
              <a:buSzPts val="1400"/>
              <a:buNone/>
              <a:defRPr>
                <a:solidFill>
                  <a:schemeClr val="lt1"/>
                </a:solidFill>
              </a:defRPr>
            </a:lvl7pPr>
            <a:lvl8pPr lvl="7" algn="ctr">
              <a:spcBef>
                <a:spcPts val="280"/>
              </a:spcBef>
              <a:spcAft>
                <a:spcPts val="0"/>
              </a:spcAft>
              <a:buSzPts val="1400"/>
              <a:buNone/>
              <a:defRPr>
                <a:solidFill>
                  <a:schemeClr val="lt1"/>
                </a:solidFill>
              </a:defRPr>
            </a:lvl8pPr>
            <a:lvl9pPr lvl="8" algn="ctr">
              <a:spcBef>
                <a:spcPts val="280"/>
              </a:spcBef>
              <a:spcAft>
                <a:spcPts val="0"/>
              </a:spcAft>
              <a:buSzPts val="1400"/>
              <a:buNone/>
              <a:defRPr>
                <a:solidFill>
                  <a:schemeClr val="lt1"/>
                </a:solidFill>
              </a:defRPr>
            </a:lvl9pPr>
          </a:lstStyle>
          <a:p>
            <a:endParaRPr/>
          </a:p>
        </p:txBody>
      </p:sp>
      <p:sp>
        <p:nvSpPr>
          <p:cNvPr id="20" name="Google Shape;20;p20"/>
          <p:cNvSpPr txBox="1">
            <a:spLocks noGrp="1"/>
          </p:cNvSpPr>
          <p:nvPr>
            <p:ph type="dt" idx="10"/>
          </p:nvPr>
        </p:nvSpPr>
        <p:spPr>
          <a:xfrm>
            <a:off x="6007690" y="411597"/>
            <a:ext cx="1189132" cy="2234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0"/>
          <p:cNvSpPr txBox="1">
            <a:spLocks noGrp="1"/>
          </p:cNvSpPr>
          <p:nvPr>
            <p:ph type="sldNum" idx="12"/>
          </p:nvPr>
        </p:nvSpPr>
        <p:spPr>
          <a:xfrm>
            <a:off x="7314416" y="411598"/>
            <a:ext cx="941203" cy="2263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20"/>
          <p:cNvSpPr txBox="1">
            <a:spLocks noGrp="1"/>
          </p:cNvSpPr>
          <p:nvPr>
            <p:ph type="ftr" idx="11"/>
          </p:nvPr>
        </p:nvSpPr>
        <p:spPr>
          <a:xfrm>
            <a:off x="5638800" y="4781550"/>
            <a:ext cx="2246489" cy="225920"/>
          </a:xfrm>
          <a:prstGeom prst="rect">
            <a:avLst/>
          </a:prstGeom>
          <a:noFill/>
          <a:ln>
            <a:noFill/>
          </a:ln>
        </p:spPr>
        <p:txBody>
          <a:bodyPr spcFirstLastPara="1" wrap="square" lIns="91425" tIns="0" rIns="91425" bIns="45700" anchor="t" anchorCtr="0">
            <a:noAutofit/>
          </a:bodyPr>
          <a:lstStyle>
            <a:lvl1pPr lvl="0" algn="ctr">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21"/>
          <p:cNvSpPr txBox="1">
            <a:spLocks noGrp="1"/>
          </p:cNvSpPr>
          <p:nvPr>
            <p:ph type="title"/>
          </p:nvPr>
        </p:nvSpPr>
        <p:spPr>
          <a:xfrm>
            <a:off x="914400" y="1158537"/>
            <a:ext cx="7315200" cy="86557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1"/>
          <p:cNvSpPr txBox="1">
            <a:spLocks noGrp="1"/>
          </p:cNvSpPr>
          <p:nvPr>
            <p:ph type="body" idx="1"/>
          </p:nvPr>
        </p:nvSpPr>
        <p:spPr>
          <a:xfrm>
            <a:off x="914400" y="2077375"/>
            <a:ext cx="7315200" cy="2654645"/>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21"/>
          <p:cNvSpPr txBox="1">
            <a:spLocks noGrp="1"/>
          </p:cNvSpPr>
          <p:nvPr>
            <p:ph type="dt" idx="10"/>
          </p:nvPr>
        </p:nvSpPr>
        <p:spPr>
          <a:xfrm>
            <a:off x="6007690" y="411597"/>
            <a:ext cx="1189132" cy="2234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1"/>
          <p:cNvSpPr txBox="1">
            <a:spLocks noGrp="1"/>
          </p:cNvSpPr>
          <p:nvPr>
            <p:ph type="ftr" idx="11"/>
          </p:nvPr>
        </p:nvSpPr>
        <p:spPr>
          <a:xfrm>
            <a:off x="6008689" y="641968"/>
            <a:ext cx="2246489" cy="225920"/>
          </a:xfrm>
          <a:prstGeom prst="rect">
            <a:avLst/>
          </a:prstGeom>
          <a:noFill/>
          <a:ln>
            <a:noFill/>
          </a:ln>
        </p:spPr>
        <p:txBody>
          <a:bodyPr spcFirstLastPara="1" wrap="square" lIns="91425" tIns="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1"/>
          <p:cNvSpPr txBox="1">
            <a:spLocks noGrp="1"/>
          </p:cNvSpPr>
          <p:nvPr>
            <p:ph type="sldNum" idx="12"/>
          </p:nvPr>
        </p:nvSpPr>
        <p:spPr>
          <a:xfrm>
            <a:off x="7314416" y="411598"/>
            <a:ext cx="941203" cy="226314"/>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chemeClr val="lt1"/>
                </a:solidFill>
                <a:latin typeface="Calibri"/>
                <a:ea typeface="Calibri"/>
                <a:cs typeface="Calibri"/>
                <a:sym typeface="Calibri"/>
              </a:defRPr>
            </a:lvl1pPr>
            <a:lvl2pPr marL="0" marR="0" lvl="1" indent="0" algn="r">
              <a:spcBef>
                <a:spcPts val="0"/>
              </a:spcBef>
              <a:buNone/>
              <a:defRPr sz="1200" b="0" i="0" u="none" strike="noStrike" cap="none">
                <a:solidFill>
                  <a:schemeClr val="lt1"/>
                </a:solidFill>
                <a:latin typeface="Calibri"/>
                <a:ea typeface="Calibri"/>
                <a:cs typeface="Calibri"/>
                <a:sym typeface="Calibri"/>
              </a:defRPr>
            </a:lvl2pPr>
            <a:lvl3pPr marL="0" marR="0" lvl="2" indent="0" algn="r">
              <a:spcBef>
                <a:spcPts val="0"/>
              </a:spcBef>
              <a:buNone/>
              <a:defRPr sz="1200" b="0" i="0" u="none" strike="noStrike" cap="none">
                <a:solidFill>
                  <a:schemeClr val="lt1"/>
                </a:solidFill>
                <a:latin typeface="Calibri"/>
                <a:ea typeface="Calibri"/>
                <a:cs typeface="Calibri"/>
                <a:sym typeface="Calibri"/>
              </a:defRPr>
            </a:lvl3pPr>
            <a:lvl4pPr marL="0" marR="0" lvl="3" indent="0" algn="r">
              <a:spcBef>
                <a:spcPts val="0"/>
              </a:spcBef>
              <a:buNone/>
              <a:defRPr sz="1200" b="0" i="0" u="none" strike="noStrike" cap="none">
                <a:solidFill>
                  <a:schemeClr val="lt1"/>
                </a:solidFill>
                <a:latin typeface="Calibri"/>
                <a:ea typeface="Calibri"/>
                <a:cs typeface="Calibri"/>
                <a:sym typeface="Calibri"/>
              </a:defRPr>
            </a:lvl4pPr>
            <a:lvl5pPr marL="0" marR="0" lvl="4" indent="0" algn="r">
              <a:spcBef>
                <a:spcPts val="0"/>
              </a:spcBef>
              <a:buNone/>
              <a:defRPr sz="1200" b="0" i="0" u="none" strike="noStrike" cap="none">
                <a:solidFill>
                  <a:schemeClr val="lt1"/>
                </a:solidFill>
                <a:latin typeface="Calibri"/>
                <a:ea typeface="Calibri"/>
                <a:cs typeface="Calibri"/>
                <a:sym typeface="Calibri"/>
              </a:defRPr>
            </a:lvl5pPr>
            <a:lvl6pPr marL="0" marR="0" lvl="5" indent="0" algn="r">
              <a:spcBef>
                <a:spcPts val="0"/>
              </a:spcBef>
              <a:buNone/>
              <a:defRPr sz="1200" b="0" i="0" u="none" strike="noStrike" cap="none">
                <a:solidFill>
                  <a:schemeClr val="lt1"/>
                </a:solidFill>
                <a:latin typeface="Calibri"/>
                <a:ea typeface="Calibri"/>
                <a:cs typeface="Calibri"/>
                <a:sym typeface="Calibri"/>
              </a:defRPr>
            </a:lvl6pPr>
            <a:lvl7pPr marL="0" marR="0" lvl="6" indent="0" algn="r">
              <a:spcBef>
                <a:spcPts val="0"/>
              </a:spcBef>
              <a:buNone/>
              <a:defRPr sz="1200" b="0" i="0" u="none" strike="noStrike" cap="none">
                <a:solidFill>
                  <a:schemeClr val="lt1"/>
                </a:solidFill>
                <a:latin typeface="Calibri"/>
                <a:ea typeface="Calibri"/>
                <a:cs typeface="Calibri"/>
                <a:sym typeface="Calibri"/>
              </a:defRPr>
            </a:lvl7pPr>
            <a:lvl8pPr marL="0" marR="0" lvl="7" indent="0" algn="r">
              <a:spcBef>
                <a:spcPts val="0"/>
              </a:spcBef>
              <a:buNone/>
              <a:defRPr sz="1200" b="0" i="0" u="none" strike="noStrike" cap="none">
                <a:solidFill>
                  <a:schemeClr val="lt1"/>
                </a:solidFill>
                <a:latin typeface="Calibri"/>
                <a:ea typeface="Calibri"/>
                <a:cs typeface="Calibri"/>
                <a:sym typeface="Calibri"/>
              </a:defRPr>
            </a:lvl8pPr>
            <a:lvl9pPr marL="0" marR="0" lvl="8" indent="0" algn="r">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
        <p:cNvGrpSpPr/>
        <p:nvPr/>
      </p:nvGrpSpPr>
      <p:grpSpPr>
        <a:xfrm>
          <a:off x="0" y="0"/>
          <a:ext cx="0" cy="0"/>
          <a:chOff x="0" y="0"/>
          <a:chExt cx="0" cy="0"/>
        </a:xfrm>
      </p:grpSpPr>
      <p:sp>
        <p:nvSpPr>
          <p:cNvPr id="10" name="Google Shape;10;p19"/>
          <p:cNvSpPr/>
          <p:nvPr/>
        </p:nvSpPr>
        <p:spPr>
          <a:xfrm>
            <a:off x="8435268" y="430355"/>
            <a:ext cx="86236" cy="429237"/>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 name="Google Shape;11;p19"/>
          <p:cNvSpPr/>
          <p:nvPr/>
        </p:nvSpPr>
        <p:spPr>
          <a:xfrm>
            <a:off x="8569419" y="430355"/>
            <a:ext cx="576072" cy="429237"/>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 name="Google Shape;12;p19"/>
          <p:cNvSpPr txBox="1">
            <a:spLocks noGrp="1"/>
          </p:cNvSpPr>
          <p:nvPr>
            <p:ph type="title"/>
          </p:nvPr>
        </p:nvSpPr>
        <p:spPr>
          <a:xfrm>
            <a:off x="914400" y="1158537"/>
            <a:ext cx="7315200" cy="865573"/>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lt2"/>
              </a:buClr>
              <a:buSzPts val="4000"/>
              <a:buFont typeface="Calibri"/>
              <a:buNone/>
              <a:defRPr sz="40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3" name="Google Shape;13;p19"/>
          <p:cNvSpPr txBox="1">
            <a:spLocks noGrp="1"/>
          </p:cNvSpPr>
          <p:nvPr>
            <p:ph type="body" idx="1"/>
          </p:nvPr>
        </p:nvSpPr>
        <p:spPr>
          <a:xfrm>
            <a:off x="914400" y="2077375"/>
            <a:ext cx="7315200" cy="2654645"/>
          </a:xfrm>
          <a:prstGeom prst="rect">
            <a:avLst/>
          </a:prstGeom>
          <a:noFill/>
          <a:ln>
            <a:noFill/>
          </a:ln>
        </p:spPr>
        <p:txBody>
          <a:bodyPr spcFirstLastPara="1" wrap="square" lIns="91425" tIns="45700" rIns="91425" bIns="45700" anchor="t" anchorCtr="0">
            <a:normAutofit/>
          </a:bodyPr>
          <a:lstStyle>
            <a:lvl1pPr marL="457200" marR="0" lvl="0" indent="-355600" algn="l" rtl="0">
              <a:spcBef>
                <a:spcPts val="400"/>
              </a:spcBef>
              <a:spcAft>
                <a:spcPts val="0"/>
              </a:spcAft>
              <a:buClr>
                <a:schemeClr val="lt2"/>
              </a:buClr>
              <a:buSzPts val="2000"/>
              <a:buFont typeface="Noto Sans Symbols"/>
              <a:buChar char="▪"/>
              <a:defRPr sz="2000" b="0" i="0" u="none" strike="noStrike" cap="none">
                <a:solidFill>
                  <a:schemeClr val="lt1"/>
                </a:solidFill>
                <a:latin typeface="Calibri"/>
                <a:ea typeface="Calibri"/>
                <a:cs typeface="Calibri"/>
                <a:sym typeface="Calibri"/>
              </a:defRPr>
            </a:lvl1pPr>
            <a:lvl2pPr marL="914400" marR="0" lvl="1" indent="-342900" algn="l" rtl="0">
              <a:spcBef>
                <a:spcPts val="360"/>
              </a:spcBef>
              <a:spcAft>
                <a:spcPts val="0"/>
              </a:spcAft>
              <a:buClr>
                <a:schemeClr val="lt2"/>
              </a:buClr>
              <a:buSzPts val="1800"/>
              <a:buFont typeface="Noto Sans Symbols"/>
              <a:buChar char="▪"/>
              <a:defRPr sz="1800" b="0" i="0" u="none" strike="noStrike" cap="none">
                <a:solidFill>
                  <a:schemeClr val="lt1"/>
                </a:solidFill>
                <a:latin typeface="Calibri"/>
                <a:ea typeface="Calibri"/>
                <a:cs typeface="Calibri"/>
                <a:sym typeface="Calibri"/>
              </a:defRPr>
            </a:lvl2pPr>
            <a:lvl3pPr marL="1371600" marR="0" lvl="2" indent="-330200" algn="l" rtl="0">
              <a:spcBef>
                <a:spcPts val="320"/>
              </a:spcBef>
              <a:spcAft>
                <a:spcPts val="0"/>
              </a:spcAft>
              <a:buClr>
                <a:schemeClr val="lt2"/>
              </a:buClr>
              <a:buSzPts val="1600"/>
              <a:buFont typeface="Noto Sans Symbols"/>
              <a:buChar char="▪"/>
              <a:defRPr sz="1600" b="0" i="0" u="none" strike="noStrike" cap="none">
                <a:solidFill>
                  <a:schemeClr val="lt1"/>
                </a:solidFill>
                <a:latin typeface="Calibri"/>
                <a:ea typeface="Calibri"/>
                <a:cs typeface="Calibri"/>
                <a:sym typeface="Calibri"/>
              </a:defRPr>
            </a:lvl3pPr>
            <a:lvl4pPr marL="1828800" marR="0" lvl="3" indent="-317500" algn="l" rtl="0">
              <a:spcBef>
                <a:spcPts val="280"/>
              </a:spcBef>
              <a:spcAft>
                <a:spcPts val="0"/>
              </a:spcAft>
              <a:buClr>
                <a:schemeClr val="lt2"/>
              </a:buClr>
              <a:buSzPts val="1400"/>
              <a:buFont typeface="Noto Sans Symbols"/>
              <a:buChar char="▪"/>
              <a:defRPr sz="1400" b="0" i="0" u="none" strike="noStrike" cap="none">
                <a:solidFill>
                  <a:schemeClr val="lt1"/>
                </a:solidFill>
                <a:latin typeface="Calibri"/>
                <a:ea typeface="Calibri"/>
                <a:cs typeface="Calibri"/>
                <a:sym typeface="Calibri"/>
              </a:defRPr>
            </a:lvl4pPr>
            <a:lvl5pPr marL="2286000" marR="0" lvl="4" indent="-317500" algn="l" rtl="0">
              <a:spcBef>
                <a:spcPts val="280"/>
              </a:spcBef>
              <a:spcAft>
                <a:spcPts val="0"/>
              </a:spcAft>
              <a:buClr>
                <a:schemeClr val="lt2"/>
              </a:buClr>
              <a:buSzPts val="1400"/>
              <a:buFont typeface="Noto Sans Symbols"/>
              <a:buChar char="▪"/>
              <a:defRPr sz="1400" b="0" i="0" u="none" strike="noStrike" cap="none">
                <a:solidFill>
                  <a:schemeClr val="lt1"/>
                </a:solidFill>
                <a:latin typeface="Calibri"/>
                <a:ea typeface="Calibri"/>
                <a:cs typeface="Calibri"/>
                <a:sym typeface="Calibri"/>
              </a:defRPr>
            </a:lvl5pPr>
            <a:lvl6pPr marL="2743200" marR="0" lvl="5" indent="-317500" algn="l" rtl="0">
              <a:spcBef>
                <a:spcPts val="280"/>
              </a:spcBef>
              <a:spcAft>
                <a:spcPts val="0"/>
              </a:spcAft>
              <a:buClr>
                <a:schemeClr val="lt2"/>
              </a:buClr>
              <a:buSzPts val="1400"/>
              <a:buFont typeface="Noto Sans Symbols"/>
              <a:buChar char="▪"/>
              <a:defRPr sz="1400" b="0" i="0" u="none" strike="noStrike" cap="none">
                <a:solidFill>
                  <a:schemeClr val="lt1"/>
                </a:solidFill>
                <a:latin typeface="Calibri"/>
                <a:ea typeface="Calibri"/>
                <a:cs typeface="Calibri"/>
                <a:sym typeface="Calibri"/>
              </a:defRPr>
            </a:lvl6pPr>
            <a:lvl7pPr marL="3200400" marR="0" lvl="6" indent="-317500" algn="l" rtl="0">
              <a:spcBef>
                <a:spcPts val="280"/>
              </a:spcBef>
              <a:spcAft>
                <a:spcPts val="0"/>
              </a:spcAft>
              <a:buClr>
                <a:schemeClr val="lt2"/>
              </a:buClr>
              <a:buSzPts val="1400"/>
              <a:buFont typeface="Noto Sans Symbols"/>
              <a:buChar char="▪"/>
              <a:defRPr sz="1400" b="0" i="0" u="none" strike="noStrike" cap="none">
                <a:solidFill>
                  <a:schemeClr val="lt1"/>
                </a:solidFill>
                <a:latin typeface="Calibri"/>
                <a:ea typeface="Calibri"/>
                <a:cs typeface="Calibri"/>
                <a:sym typeface="Calibri"/>
              </a:defRPr>
            </a:lvl7pPr>
            <a:lvl8pPr marL="3657600" marR="0" lvl="7" indent="-317500" algn="l" rtl="0">
              <a:spcBef>
                <a:spcPts val="280"/>
              </a:spcBef>
              <a:spcAft>
                <a:spcPts val="0"/>
              </a:spcAft>
              <a:buClr>
                <a:schemeClr val="lt2"/>
              </a:buClr>
              <a:buSzPts val="1400"/>
              <a:buFont typeface="Noto Sans Symbols"/>
              <a:buChar char="▪"/>
              <a:defRPr sz="1400" b="0" i="0" u="none" strike="noStrike" cap="none">
                <a:solidFill>
                  <a:schemeClr val="lt1"/>
                </a:solidFill>
                <a:latin typeface="Calibri"/>
                <a:ea typeface="Calibri"/>
                <a:cs typeface="Calibri"/>
                <a:sym typeface="Calibri"/>
              </a:defRPr>
            </a:lvl8pPr>
            <a:lvl9pPr marL="4114800" marR="0" lvl="8" indent="-317500" algn="l" rtl="0">
              <a:spcBef>
                <a:spcPts val="280"/>
              </a:spcBef>
              <a:spcAft>
                <a:spcPts val="0"/>
              </a:spcAft>
              <a:buClr>
                <a:schemeClr val="lt2"/>
              </a:buClr>
              <a:buSzPts val="1400"/>
              <a:buFont typeface="Noto Sans Symbols"/>
              <a:buChar char="▪"/>
              <a:defRPr sz="1400" b="0" i="0" u="none" strike="noStrike" cap="none">
                <a:solidFill>
                  <a:schemeClr val="lt1"/>
                </a:solidFill>
                <a:latin typeface="Calibri"/>
                <a:ea typeface="Calibri"/>
                <a:cs typeface="Calibri"/>
                <a:sym typeface="Calibri"/>
              </a:defRPr>
            </a:lvl9pPr>
          </a:lstStyle>
          <a:p>
            <a:endParaRPr/>
          </a:p>
        </p:txBody>
      </p:sp>
      <p:sp>
        <p:nvSpPr>
          <p:cNvPr id="14" name="Google Shape;14;p19"/>
          <p:cNvSpPr txBox="1">
            <a:spLocks noGrp="1"/>
          </p:cNvSpPr>
          <p:nvPr>
            <p:ph type="dt" idx="10"/>
          </p:nvPr>
        </p:nvSpPr>
        <p:spPr>
          <a:xfrm>
            <a:off x="6007690" y="411597"/>
            <a:ext cx="1189132" cy="223439"/>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5" name="Google Shape;15;p19"/>
          <p:cNvSpPr txBox="1">
            <a:spLocks noGrp="1"/>
          </p:cNvSpPr>
          <p:nvPr>
            <p:ph type="sldNum" idx="12"/>
          </p:nvPr>
        </p:nvSpPr>
        <p:spPr>
          <a:xfrm>
            <a:off x="7314416" y="411598"/>
            <a:ext cx="941203" cy="2263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6" name="Google Shape;16;p19"/>
          <p:cNvSpPr txBox="1">
            <a:spLocks noGrp="1"/>
          </p:cNvSpPr>
          <p:nvPr>
            <p:ph type="ftr" idx="11"/>
          </p:nvPr>
        </p:nvSpPr>
        <p:spPr>
          <a:xfrm>
            <a:off x="6008689" y="641968"/>
            <a:ext cx="2246489" cy="225920"/>
          </a:xfrm>
          <a:prstGeom prst="rect">
            <a:avLst/>
          </a:prstGeom>
          <a:noFill/>
          <a:ln>
            <a:noFill/>
          </a:ln>
        </p:spPr>
        <p:txBody>
          <a:bodyPr spcFirstLastPara="1" wrap="square" lIns="91425" tIns="0" rIns="91425" bIns="45700" anchor="t" anchorCtr="0">
            <a:noAutofit/>
          </a:bodyPr>
          <a:lstStyle>
            <a:lvl1pPr marR="0" lvl="0" algn="l" rtl="0">
              <a:spcBef>
                <a:spcPts val="0"/>
              </a:spcBef>
              <a:spcAft>
                <a:spcPts val="0"/>
              </a:spcAft>
              <a:buSzPts val="1400"/>
              <a:buNone/>
              <a:defRPr sz="10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1"/>
          <p:cNvSpPr txBox="1">
            <a:spLocks noGrp="1"/>
          </p:cNvSpPr>
          <p:nvPr>
            <p:ph type="ctrTitle"/>
          </p:nvPr>
        </p:nvSpPr>
        <p:spPr>
          <a:xfrm>
            <a:off x="457200" y="2257321"/>
            <a:ext cx="8077200" cy="58440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ts val="1100"/>
              <a:buFont typeface="Arial"/>
              <a:buNone/>
            </a:pPr>
            <a:r>
              <a:rPr lang="en-US" b="1"/>
              <a:t>SWE2005-SOFTWARE TESTING</a:t>
            </a:r>
            <a:endParaRPr b="1"/>
          </a:p>
          <a:p>
            <a:pPr marL="0" lvl="0" indent="0" algn="l" rtl="0">
              <a:spcBef>
                <a:spcPts val="0"/>
              </a:spcBef>
              <a:spcAft>
                <a:spcPts val="0"/>
              </a:spcAft>
              <a:buClr>
                <a:schemeClr val="lt2"/>
              </a:buClr>
              <a:buSzPts val="4800"/>
              <a:buFont typeface="Calibri"/>
              <a:buNone/>
            </a:pPr>
            <a:r>
              <a:rPr lang="en-US" sz="1900" b="1"/>
              <a:t>Black Box Testing Strategies</a:t>
            </a:r>
            <a:endParaRPr/>
          </a:p>
        </p:txBody>
      </p:sp>
      <p:sp>
        <p:nvSpPr>
          <p:cNvPr id="34" name="Google Shape;34;p1"/>
          <p:cNvSpPr txBox="1">
            <a:spLocks noGrp="1"/>
          </p:cNvSpPr>
          <p:nvPr>
            <p:ph type="subTitle" idx="1"/>
          </p:nvPr>
        </p:nvSpPr>
        <p:spPr>
          <a:xfrm>
            <a:off x="4010775" y="2571750"/>
            <a:ext cx="4724400" cy="1905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200"/>
              <a:buNone/>
            </a:pPr>
            <a:r>
              <a:rPr lang="en-US"/>
              <a:t>Module 2  </a:t>
            </a:r>
            <a:endParaRPr/>
          </a:p>
          <a:p>
            <a:pPr marL="0" lvl="0" indent="0" algn="l" rtl="0">
              <a:spcBef>
                <a:spcPts val="440"/>
              </a:spcBef>
              <a:spcAft>
                <a:spcPts val="0"/>
              </a:spcAft>
              <a:buSzPts val="2200"/>
              <a:buNone/>
            </a:pPr>
            <a:endParaRPr/>
          </a:p>
          <a:p>
            <a:pPr marL="0" lvl="0" indent="0" algn="l" rtl="0">
              <a:spcBef>
                <a:spcPts val="440"/>
              </a:spcBef>
              <a:spcAft>
                <a:spcPts val="0"/>
              </a:spcAft>
              <a:buSzPts val="2200"/>
              <a:buNone/>
            </a:pPr>
            <a:r>
              <a:rPr lang="en-US">
                <a:solidFill>
                  <a:schemeClr val="lt2"/>
                </a:solidFill>
              </a:rPr>
              <a:t>Dr. Shivani Gupta, </a:t>
            </a:r>
            <a:endParaRPr/>
          </a:p>
          <a:p>
            <a:pPr marL="0" lvl="0" indent="0" algn="l" rtl="0">
              <a:spcBef>
                <a:spcPts val="440"/>
              </a:spcBef>
              <a:spcAft>
                <a:spcPts val="0"/>
              </a:spcAft>
              <a:buSzPts val="2200"/>
              <a:buNone/>
            </a:pPr>
            <a:r>
              <a:rPr lang="en-US">
                <a:solidFill>
                  <a:schemeClr val="lt2"/>
                </a:solidFill>
              </a:rPr>
              <a:t>VIT Chennai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16E71-803B-4F95-B7B6-1CDE3F270BAD}"/>
              </a:ext>
            </a:extLst>
          </p:cNvPr>
          <p:cNvSpPr>
            <a:spLocks noGrp="1"/>
          </p:cNvSpPr>
          <p:nvPr>
            <p:ph type="title"/>
          </p:nvPr>
        </p:nvSpPr>
        <p:spPr>
          <a:xfrm>
            <a:off x="914400" y="846117"/>
            <a:ext cx="7315200" cy="865573"/>
          </a:xfrm>
        </p:spPr>
        <p:txBody>
          <a:bodyPr>
            <a:normAutofit fontScale="90000"/>
          </a:bodyPr>
          <a:lstStyle/>
          <a:p>
            <a:r>
              <a:rPr lang="en-US" b="1" dirty="0"/>
              <a:t>Here is the test condition</a:t>
            </a:r>
            <a:br>
              <a:rPr lang="en-US" dirty="0"/>
            </a:br>
            <a:endParaRPr lang="en-IN" dirty="0"/>
          </a:p>
        </p:txBody>
      </p:sp>
      <p:sp>
        <p:nvSpPr>
          <p:cNvPr id="3" name="Text Placeholder 2">
            <a:extLst>
              <a:ext uri="{FF2B5EF4-FFF2-40B4-BE49-F238E27FC236}">
                <a16:creationId xmlns:a16="http://schemas.microsoft.com/office/drawing/2014/main" id="{AD58D7BC-74CF-48F5-817E-CAE430F795A1}"/>
              </a:ext>
            </a:extLst>
          </p:cNvPr>
          <p:cNvSpPr>
            <a:spLocks noGrp="1"/>
          </p:cNvSpPr>
          <p:nvPr>
            <p:ph type="body" idx="1"/>
          </p:nvPr>
        </p:nvSpPr>
        <p:spPr>
          <a:xfrm>
            <a:off x="914400" y="1219201"/>
            <a:ext cx="7315200" cy="3512820"/>
          </a:xfrm>
        </p:spPr>
        <p:txBody>
          <a:bodyPr>
            <a:normAutofit fontScale="92500" lnSpcReduction="10000"/>
          </a:bodyPr>
          <a:lstStyle/>
          <a:p>
            <a:pPr algn="just"/>
            <a:r>
              <a:rPr lang="en-US" dirty="0"/>
              <a:t>Any Number greater than 10 entered in the Order Pizza field(let say 11) is considered invalid.</a:t>
            </a:r>
          </a:p>
          <a:p>
            <a:pPr algn="just"/>
            <a:r>
              <a:rPr lang="en-US" dirty="0"/>
              <a:t>Any Number less than 1 that is 0 or below, then it is considered invalid.</a:t>
            </a:r>
          </a:p>
          <a:p>
            <a:pPr algn="just"/>
            <a:r>
              <a:rPr lang="en-US" dirty="0"/>
              <a:t>Numbers 1 to 10 are considered valid</a:t>
            </a:r>
          </a:p>
          <a:p>
            <a:pPr algn="just"/>
            <a:r>
              <a:rPr lang="en-US" dirty="0"/>
              <a:t>Any 3 Digit Number say -100 is invalid.</a:t>
            </a:r>
          </a:p>
          <a:p>
            <a:pPr algn="just"/>
            <a:r>
              <a:rPr lang="en-US" dirty="0"/>
              <a:t>We cannot test all the possible values because if done, the number of test cases will be more than 100. To address this problem, we use equivalence partitioning hypothesis where we divide the possible values of tickets into groups or sets as shown below where the system behavior can be considered the same.</a:t>
            </a:r>
          </a:p>
          <a:p>
            <a:endParaRPr lang="en-IN" dirty="0"/>
          </a:p>
        </p:txBody>
      </p:sp>
    </p:spTree>
    <p:extLst>
      <p:ext uri="{BB962C8B-B14F-4D97-AF65-F5344CB8AC3E}">
        <p14:creationId xmlns:p14="http://schemas.microsoft.com/office/powerpoint/2010/main" val="3294573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FE75FA5-5801-415F-92C0-839D9D02AE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820" y="1552574"/>
            <a:ext cx="7269480" cy="2935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70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0"/>
          <p:cNvSpPr txBox="1">
            <a:spLocks noGrp="1"/>
          </p:cNvSpPr>
          <p:nvPr>
            <p:ph type="title"/>
          </p:nvPr>
        </p:nvSpPr>
        <p:spPr>
          <a:xfrm>
            <a:off x="914400" y="1158537"/>
            <a:ext cx="7315200" cy="865573"/>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2"/>
              </a:buClr>
              <a:buSzPts val="3600"/>
              <a:buFont typeface="Calibri"/>
              <a:buNone/>
            </a:pPr>
            <a:r>
              <a:rPr lang="en-US" sz="3600"/>
              <a:t>Boundary Value Analysis</a:t>
            </a:r>
            <a:br>
              <a:rPr lang="en-US" sz="3600"/>
            </a:br>
            <a:endParaRPr sz="3600"/>
          </a:p>
        </p:txBody>
      </p:sp>
      <p:sp>
        <p:nvSpPr>
          <p:cNvPr id="98" name="Google Shape;98;p10"/>
          <p:cNvSpPr txBox="1">
            <a:spLocks noGrp="1"/>
          </p:cNvSpPr>
          <p:nvPr>
            <p:ph type="body" idx="1"/>
          </p:nvPr>
        </p:nvSpPr>
        <p:spPr>
          <a:xfrm>
            <a:off x="914400" y="1916430"/>
            <a:ext cx="7315200" cy="3227070"/>
          </a:xfrm>
          <a:prstGeom prst="rect">
            <a:avLst/>
          </a:prstGeom>
          <a:noFill/>
          <a:ln>
            <a:noFill/>
          </a:ln>
        </p:spPr>
        <p:txBody>
          <a:bodyPr spcFirstLastPara="1" wrap="square" lIns="91425" tIns="45700" rIns="91425" bIns="45700" anchor="t" anchorCtr="0">
            <a:normAutofit/>
          </a:bodyPr>
          <a:lstStyle/>
          <a:p>
            <a:pPr marL="228600" lvl="0" indent="-182880" algn="just" rtl="0">
              <a:spcBef>
                <a:spcPts val="0"/>
              </a:spcBef>
              <a:spcAft>
                <a:spcPts val="0"/>
              </a:spcAft>
              <a:buSzPts val="2000"/>
              <a:buChar char="▪"/>
            </a:pPr>
            <a:r>
              <a:rPr lang="en-US" dirty="0"/>
              <a:t>From the name itself, we can understand that in this technique we focus on the values at boundaries as it is found that many applications have a high amount of issues on the boundaries.</a:t>
            </a:r>
            <a:endParaRPr dirty="0"/>
          </a:p>
          <a:p>
            <a:pPr marL="228600" lvl="0" indent="-182880" algn="just" rtl="0">
              <a:spcBef>
                <a:spcPts val="400"/>
              </a:spcBef>
              <a:spcAft>
                <a:spcPts val="0"/>
              </a:spcAft>
              <a:buSzPts val="2000"/>
              <a:buChar char="▪"/>
            </a:pPr>
            <a:r>
              <a:rPr lang="en-US" dirty="0"/>
              <a:t>Boundary means the values near the limit where the behavior of the system changes. In boundary value analysis both the valid inputs and invalid inputs are being tested to verify the issues.</a:t>
            </a:r>
            <a:endParaRPr dirty="0"/>
          </a:p>
          <a:p>
            <a:pPr marL="45720" lvl="0" indent="0" algn="l" rtl="0">
              <a:spcBef>
                <a:spcPts val="400"/>
              </a:spcBef>
              <a:spcAft>
                <a:spcPts val="0"/>
              </a:spcAft>
              <a:buSzPts val="20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1"/>
          <p:cNvSpPr txBox="1">
            <a:spLocks noGrp="1"/>
          </p:cNvSpPr>
          <p:nvPr>
            <p:ph type="title"/>
          </p:nvPr>
        </p:nvSpPr>
        <p:spPr>
          <a:xfrm>
            <a:off x="888822" y="638158"/>
            <a:ext cx="7315200" cy="865573"/>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2"/>
              </a:buClr>
              <a:buSzPts val="4000"/>
              <a:buFont typeface="Calibri"/>
              <a:buNone/>
            </a:pPr>
            <a:r>
              <a:rPr lang="en-US" b="1" dirty="0"/>
              <a:t>For Example:</a:t>
            </a:r>
            <a:endParaRPr dirty="0"/>
          </a:p>
        </p:txBody>
      </p:sp>
      <p:sp>
        <p:nvSpPr>
          <p:cNvPr id="105" name="Google Shape;105;p11"/>
          <p:cNvSpPr txBox="1">
            <a:spLocks noGrp="1"/>
          </p:cNvSpPr>
          <p:nvPr>
            <p:ph type="body" idx="1"/>
          </p:nvPr>
        </p:nvSpPr>
        <p:spPr>
          <a:xfrm>
            <a:off x="914400" y="1503731"/>
            <a:ext cx="4572000" cy="3228289"/>
          </a:xfrm>
          <a:prstGeom prst="rect">
            <a:avLst/>
          </a:prstGeom>
          <a:noFill/>
          <a:ln>
            <a:noFill/>
          </a:ln>
        </p:spPr>
        <p:txBody>
          <a:bodyPr spcFirstLastPara="1" wrap="square" lIns="91425" tIns="45700" rIns="91425" bIns="45700" anchor="t" anchorCtr="0">
            <a:normAutofit/>
          </a:bodyPr>
          <a:lstStyle/>
          <a:p>
            <a:pPr marL="45720" lvl="0" indent="0" algn="just" rtl="0">
              <a:spcBef>
                <a:spcPts val="0"/>
              </a:spcBef>
              <a:spcAft>
                <a:spcPts val="0"/>
              </a:spcAft>
              <a:buSzPts val="2000"/>
              <a:buNone/>
            </a:pPr>
            <a:r>
              <a:rPr lang="en-US" dirty="0"/>
              <a:t>If we want to test a field where values from 1 to 100 should be accepted then we choose the boundary values: 1-1, 1, 1+1, 100-1, 100, and 100+1. Instead of using all the values from 1 to 100, we just use 0, 1, 2, 99, 100, and 101.</a:t>
            </a:r>
            <a:endParaRPr dirty="0"/>
          </a:p>
        </p:txBody>
      </p:sp>
      <p:pic>
        <p:nvPicPr>
          <p:cNvPr id="107" name="Google Shape;107;p11" descr="Boundary Value Analysis"/>
          <p:cNvPicPr preferRelativeResize="0"/>
          <p:nvPr/>
        </p:nvPicPr>
        <p:blipFill rotWithShape="1">
          <a:blip r:embed="rId3">
            <a:alphaModFix/>
          </a:blip>
          <a:srcRect/>
          <a:stretch/>
        </p:blipFill>
        <p:spPr>
          <a:xfrm>
            <a:off x="5715000" y="1466850"/>
            <a:ext cx="3276600" cy="2209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19657-07DE-4921-B632-0CE46A30D4AE}"/>
              </a:ext>
            </a:extLst>
          </p:cNvPr>
          <p:cNvSpPr>
            <a:spLocks noGrp="1"/>
          </p:cNvSpPr>
          <p:nvPr>
            <p:ph type="title"/>
          </p:nvPr>
        </p:nvSpPr>
        <p:spPr>
          <a:xfrm>
            <a:off x="914400" y="548937"/>
            <a:ext cx="7315200" cy="865573"/>
          </a:xfrm>
        </p:spPr>
        <p:txBody>
          <a:bodyPr/>
          <a:lstStyle/>
          <a:p>
            <a:r>
              <a:rPr lang="en-US" dirty="0"/>
              <a:t>Practice Question</a:t>
            </a:r>
            <a:endParaRPr lang="en-IN" dirty="0"/>
          </a:p>
        </p:txBody>
      </p:sp>
      <p:sp>
        <p:nvSpPr>
          <p:cNvPr id="3" name="Text Placeholder 2">
            <a:extLst>
              <a:ext uri="{FF2B5EF4-FFF2-40B4-BE49-F238E27FC236}">
                <a16:creationId xmlns:a16="http://schemas.microsoft.com/office/drawing/2014/main" id="{06BD4486-DF4C-44A4-B607-CCB8E42CEA40}"/>
              </a:ext>
            </a:extLst>
          </p:cNvPr>
          <p:cNvSpPr>
            <a:spLocks noGrp="1"/>
          </p:cNvSpPr>
          <p:nvPr>
            <p:ph type="body" idx="1"/>
          </p:nvPr>
        </p:nvSpPr>
        <p:spPr>
          <a:xfrm>
            <a:off x="914400" y="1501141"/>
            <a:ext cx="7315200" cy="3230880"/>
          </a:xfrm>
        </p:spPr>
        <p:txBody>
          <a:bodyPr/>
          <a:lstStyle/>
          <a:p>
            <a:r>
              <a:rPr lang="en-US" dirty="0"/>
              <a:t>Let's consider the behavior of Order Pizza Text Box Below:</a:t>
            </a:r>
          </a:p>
          <a:p>
            <a:r>
              <a:rPr lang="en-US" b="1" dirty="0"/>
              <a:t>"Only 10 Pizza can be ordered"</a:t>
            </a:r>
            <a:endParaRPr lang="en-US" dirty="0"/>
          </a:p>
          <a:p>
            <a:endParaRPr lang="en-IN" dirty="0"/>
          </a:p>
        </p:txBody>
      </p:sp>
      <p:pic>
        <p:nvPicPr>
          <p:cNvPr id="5" name="Picture 4">
            <a:extLst>
              <a:ext uri="{FF2B5EF4-FFF2-40B4-BE49-F238E27FC236}">
                <a16:creationId xmlns:a16="http://schemas.microsoft.com/office/drawing/2014/main" id="{1C55879F-A6AB-4D33-B8CB-4FB4DD552482}"/>
              </a:ext>
            </a:extLst>
          </p:cNvPr>
          <p:cNvPicPr>
            <a:picLocks noChangeAspect="1"/>
          </p:cNvPicPr>
          <p:nvPr/>
        </p:nvPicPr>
        <p:blipFill>
          <a:blip r:embed="rId2"/>
          <a:stretch>
            <a:fillRect/>
          </a:stretch>
        </p:blipFill>
        <p:spPr>
          <a:xfrm>
            <a:off x="1211580" y="2361693"/>
            <a:ext cx="7101840" cy="1182114"/>
          </a:xfrm>
          <a:prstGeom prst="rect">
            <a:avLst/>
          </a:prstGeom>
        </p:spPr>
      </p:pic>
      <p:sp>
        <p:nvSpPr>
          <p:cNvPr id="6" name="Rectangle 5">
            <a:extLst>
              <a:ext uri="{FF2B5EF4-FFF2-40B4-BE49-F238E27FC236}">
                <a16:creationId xmlns:a16="http://schemas.microsoft.com/office/drawing/2014/main" id="{F15B28D6-8D24-4EB0-ACAC-1EA23A797183}"/>
              </a:ext>
            </a:extLst>
          </p:cNvPr>
          <p:cNvSpPr/>
          <p:nvPr/>
        </p:nvSpPr>
        <p:spPr>
          <a:xfrm>
            <a:off x="1158240" y="3881139"/>
            <a:ext cx="7475220" cy="523220"/>
          </a:xfrm>
          <a:prstGeom prst="rect">
            <a:avLst/>
          </a:prstGeom>
        </p:spPr>
        <p:txBody>
          <a:bodyPr wrap="square">
            <a:spAutoFit/>
          </a:bodyPr>
          <a:lstStyle/>
          <a:p>
            <a:r>
              <a:rPr lang="en-US" dirty="0">
                <a:solidFill>
                  <a:schemeClr val="bg1"/>
                </a:solidFill>
              </a:rPr>
              <a:t>Pizza values 1 to 10 is considered valid. A success message is shown.</a:t>
            </a:r>
          </a:p>
          <a:p>
            <a:r>
              <a:rPr lang="en-US" dirty="0">
                <a:solidFill>
                  <a:schemeClr val="bg1"/>
                </a:solidFill>
              </a:rPr>
              <a:t>While value 11 to 99 are considered invalid for order and an error message will appear, </a:t>
            </a:r>
          </a:p>
        </p:txBody>
      </p:sp>
    </p:spTree>
    <p:extLst>
      <p:ext uri="{BB962C8B-B14F-4D97-AF65-F5344CB8AC3E}">
        <p14:creationId xmlns:p14="http://schemas.microsoft.com/office/powerpoint/2010/main" val="245865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9320FC97-E851-4ED2-AC81-91AD86CC26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 y="1452563"/>
            <a:ext cx="7985759" cy="2982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814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8E271-0C4E-45A2-B1B8-5035FE4513A2}"/>
              </a:ext>
            </a:extLst>
          </p:cNvPr>
          <p:cNvSpPr>
            <a:spLocks noGrp="1"/>
          </p:cNvSpPr>
          <p:nvPr>
            <p:ph type="title"/>
          </p:nvPr>
        </p:nvSpPr>
        <p:spPr/>
        <p:txBody>
          <a:bodyPr>
            <a:normAutofit fontScale="90000"/>
          </a:bodyPr>
          <a:lstStyle/>
          <a:p>
            <a:r>
              <a:rPr lang="en-US" b="1" dirty="0"/>
              <a:t>Why Equivalence &amp; Boundary Analysis Testing</a:t>
            </a:r>
            <a:br>
              <a:rPr lang="en-US" b="1" dirty="0"/>
            </a:br>
            <a:endParaRPr lang="en-IN" dirty="0"/>
          </a:p>
        </p:txBody>
      </p:sp>
      <p:sp>
        <p:nvSpPr>
          <p:cNvPr id="3" name="Text Placeholder 2">
            <a:extLst>
              <a:ext uri="{FF2B5EF4-FFF2-40B4-BE49-F238E27FC236}">
                <a16:creationId xmlns:a16="http://schemas.microsoft.com/office/drawing/2014/main" id="{A04BF453-FC18-4422-8DF1-24D55408056A}"/>
              </a:ext>
            </a:extLst>
          </p:cNvPr>
          <p:cNvSpPr>
            <a:spLocks noGrp="1"/>
          </p:cNvSpPr>
          <p:nvPr>
            <p:ph type="body" idx="1"/>
          </p:nvPr>
        </p:nvSpPr>
        <p:spPr>
          <a:xfrm>
            <a:off x="914400" y="1630681"/>
            <a:ext cx="7315200" cy="3101340"/>
          </a:xfrm>
        </p:spPr>
        <p:txBody>
          <a:bodyPr/>
          <a:lstStyle/>
          <a:p>
            <a:r>
              <a:rPr lang="en-US" dirty="0"/>
              <a:t>This testing is used to reduce a very large number of test cases to manageable chunks.</a:t>
            </a:r>
          </a:p>
          <a:p>
            <a:endParaRPr lang="en-US" dirty="0"/>
          </a:p>
          <a:p>
            <a:r>
              <a:rPr lang="en-US" dirty="0"/>
              <a:t>Very clear guidelines on determining test cases without compromising on the effectiveness of testing.</a:t>
            </a:r>
          </a:p>
          <a:p>
            <a:endParaRPr lang="en-US" dirty="0"/>
          </a:p>
          <a:p>
            <a:r>
              <a:rPr lang="en-US" dirty="0"/>
              <a:t>Appropriate for calculation-intensive applications with a large number of variables/inputs</a:t>
            </a:r>
          </a:p>
          <a:p>
            <a:endParaRPr lang="en-IN" dirty="0"/>
          </a:p>
        </p:txBody>
      </p:sp>
    </p:spTree>
    <p:extLst>
      <p:ext uri="{BB962C8B-B14F-4D97-AF65-F5344CB8AC3E}">
        <p14:creationId xmlns:p14="http://schemas.microsoft.com/office/powerpoint/2010/main" val="4086562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05363-6000-4213-991B-BC4EFA618EA4}"/>
              </a:ext>
            </a:extLst>
          </p:cNvPr>
          <p:cNvSpPr>
            <a:spLocks noGrp="1"/>
          </p:cNvSpPr>
          <p:nvPr>
            <p:ph type="title"/>
          </p:nvPr>
        </p:nvSpPr>
        <p:spPr>
          <a:xfrm>
            <a:off x="807720" y="708957"/>
            <a:ext cx="7315200" cy="865573"/>
          </a:xfrm>
        </p:spPr>
        <p:txBody>
          <a:bodyPr/>
          <a:lstStyle/>
          <a:p>
            <a:r>
              <a:rPr lang="en-US" b="1" dirty="0"/>
              <a:t>Decision Table Testing</a:t>
            </a:r>
            <a:endParaRPr lang="en-IN" b="1" dirty="0"/>
          </a:p>
        </p:txBody>
      </p:sp>
      <p:sp>
        <p:nvSpPr>
          <p:cNvPr id="3" name="Text Placeholder 2">
            <a:extLst>
              <a:ext uri="{FF2B5EF4-FFF2-40B4-BE49-F238E27FC236}">
                <a16:creationId xmlns:a16="http://schemas.microsoft.com/office/drawing/2014/main" id="{79244300-AA41-4815-976B-47C32D16A143}"/>
              </a:ext>
            </a:extLst>
          </p:cNvPr>
          <p:cNvSpPr>
            <a:spLocks noGrp="1"/>
          </p:cNvSpPr>
          <p:nvPr>
            <p:ph type="body" idx="1"/>
          </p:nvPr>
        </p:nvSpPr>
        <p:spPr>
          <a:xfrm>
            <a:off x="914400" y="1676401"/>
            <a:ext cx="7315200" cy="3055620"/>
          </a:xfrm>
        </p:spPr>
        <p:txBody>
          <a:bodyPr>
            <a:normAutofit lnSpcReduction="10000"/>
          </a:bodyPr>
          <a:lstStyle/>
          <a:p>
            <a:pPr algn="just"/>
            <a:r>
              <a:rPr lang="en-US" dirty="0"/>
              <a:t>Decision table testing is a software testing technique used to test system behavior for different input combinations. </a:t>
            </a:r>
          </a:p>
          <a:p>
            <a:pPr algn="just"/>
            <a:endParaRPr lang="en-US" dirty="0"/>
          </a:p>
          <a:p>
            <a:pPr algn="just"/>
            <a:r>
              <a:rPr lang="en-US" dirty="0"/>
              <a:t>This is a systematic approach where the different input combinations and their corresponding system behavior (Output) are captured in a tabular form. </a:t>
            </a:r>
          </a:p>
          <a:p>
            <a:pPr algn="just"/>
            <a:endParaRPr lang="en-US" dirty="0"/>
          </a:p>
          <a:p>
            <a:pPr algn="just"/>
            <a:r>
              <a:rPr lang="en-US" dirty="0"/>
              <a:t>That is why it is also called as a </a:t>
            </a:r>
            <a:r>
              <a:rPr lang="en-US" b="1" dirty="0"/>
              <a:t>Cause-Effect</a:t>
            </a:r>
            <a:r>
              <a:rPr lang="en-US" dirty="0"/>
              <a:t> table where Cause and effects are captured for better test coverage.</a:t>
            </a:r>
          </a:p>
          <a:p>
            <a:endParaRPr lang="en-IN" dirty="0"/>
          </a:p>
        </p:txBody>
      </p:sp>
    </p:spTree>
    <p:extLst>
      <p:ext uri="{BB962C8B-B14F-4D97-AF65-F5344CB8AC3E}">
        <p14:creationId xmlns:p14="http://schemas.microsoft.com/office/powerpoint/2010/main" val="3525987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3" name="Google Shape;113;p12"/>
          <p:cNvSpPr txBox="1">
            <a:spLocks noGrp="1"/>
          </p:cNvSpPr>
          <p:nvPr>
            <p:ph type="body" idx="1"/>
          </p:nvPr>
        </p:nvSpPr>
        <p:spPr>
          <a:xfrm>
            <a:off x="914400" y="1504951"/>
            <a:ext cx="7315200" cy="3227070"/>
          </a:xfrm>
          <a:prstGeom prst="rect">
            <a:avLst/>
          </a:prstGeom>
          <a:noFill/>
          <a:ln>
            <a:noFill/>
          </a:ln>
        </p:spPr>
        <p:txBody>
          <a:bodyPr spcFirstLastPara="1" wrap="square" lIns="91425" tIns="45700" rIns="91425" bIns="45700" anchor="t" anchorCtr="0">
            <a:normAutofit/>
          </a:bodyPr>
          <a:lstStyle/>
          <a:p>
            <a:pPr marL="228600" lvl="0" indent="-182880" algn="l" rtl="0">
              <a:spcBef>
                <a:spcPts val="0"/>
              </a:spcBef>
              <a:spcAft>
                <a:spcPts val="0"/>
              </a:spcAft>
              <a:buSzPts val="2000"/>
              <a:buChar char="▪"/>
            </a:pPr>
            <a:r>
              <a:rPr lang="en-US" dirty="0"/>
              <a:t>As the name itself suggests that, wherever there are logical relationships like:</a:t>
            </a:r>
            <a:endParaRPr dirty="0"/>
          </a:p>
          <a:p>
            <a:pPr marL="731520" lvl="3" indent="0" algn="l" rtl="0">
              <a:spcBef>
                <a:spcPts val="280"/>
              </a:spcBef>
              <a:spcAft>
                <a:spcPts val="0"/>
              </a:spcAft>
              <a:buSzPts val="1400"/>
              <a:buNone/>
            </a:pPr>
            <a:r>
              <a:rPr lang="en-US" i="1" dirty="0"/>
              <a:t>If</a:t>
            </a:r>
            <a:br>
              <a:rPr lang="en-US" dirty="0"/>
            </a:br>
            <a:r>
              <a:rPr lang="en-US" i="1" dirty="0"/>
              <a:t>{</a:t>
            </a:r>
            <a:br>
              <a:rPr lang="en-US" dirty="0"/>
            </a:br>
            <a:r>
              <a:rPr lang="en-US" i="1" dirty="0"/>
              <a:t>(Condition = True)</a:t>
            </a:r>
            <a:br>
              <a:rPr lang="en-US" dirty="0"/>
            </a:br>
            <a:r>
              <a:rPr lang="en-US" i="1" dirty="0"/>
              <a:t>then action1 ;</a:t>
            </a:r>
            <a:br>
              <a:rPr lang="en-US" dirty="0"/>
            </a:br>
            <a:r>
              <a:rPr lang="en-US" i="1" dirty="0"/>
              <a:t>}</a:t>
            </a:r>
            <a:br>
              <a:rPr lang="en-US" dirty="0"/>
            </a:br>
            <a:r>
              <a:rPr lang="en-US" i="1" dirty="0"/>
              <a:t>else action2; /*(condition = False)*/</a:t>
            </a:r>
            <a:endParaRPr dirty="0"/>
          </a:p>
          <a:p>
            <a:pPr marL="228600" lvl="0" indent="-182880" algn="just" rtl="0">
              <a:spcBef>
                <a:spcPts val="400"/>
              </a:spcBef>
              <a:spcAft>
                <a:spcPts val="0"/>
              </a:spcAft>
              <a:buSzPts val="2000"/>
              <a:buChar char="▪"/>
            </a:pPr>
            <a:r>
              <a:rPr lang="en-US" dirty="0"/>
              <a:t>Then a tester will identify two outputs (action1 and action2) for two conditions (True and False). So based on the probable scenarios a Decision table is carved to prepare a set of test cases.</a:t>
            </a:r>
            <a:endParaRPr dirty="0"/>
          </a:p>
          <a:p>
            <a:pPr marL="228600" lvl="0" indent="-55879" algn="l" rtl="0">
              <a:spcBef>
                <a:spcPts val="400"/>
              </a:spcBef>
              <a:spcAft>
                <a:spcPts val="0"/>
              </a:spcAft>
              <a:buSzPts val="2000"/>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3"/>
          <p:cNvSpPr txBox="1">
            <a:spLocks noGrp="1"/>
          </p:cNvSpPr>
          <p:nvPr>
            <p:ph type="title"/>
          </p:nvPr>
        </p:nvSpPr>
        <p:spPr>
          <a:xfrm>
            <a:off x="838200" y="411480"/>
            <a:ext cx="7315200" cy="865573"/>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2"/>
              </a:buClr>
              <a:buSzPts val="4000"/>
              <a:buFont typeface="Calibri"/>
              <a:buNone/>
            </a:pPr>
            <a:r>
              <a:rPr lang="en-US" b="1" dirty="0"/>
              <a:t>Example 1:</a:t>
            </a:r>
            <a:endParaRPr dirty="0"/>
          </a:p>
        </p:txBody>
      </p:sp>
      <p:sp>
        <p:nvSpPr>
          <p:cNvPr id="120" name="Google Shape;120;p13"/>
          <p:cNvSpPr txBox="1">
            <a:spLocks noGrp="1"/>
          </p:cNvSpPr>
          <p:nvPr>
            <p:ph type="body" idx="1"/>
          </p:nvPr>
        </p:nvSpPr>
        <p:spPr>
          <a:xfrm>
            <a:off x="723900" y="1200150"/>
            <a:ext cx="4241622" cy="3531870"/>
          </a:xfrm>
          <a:prstGeom prst="rect">
            <a:avLst/>
          </a:prstGeom>
          <a:noFill/>
          <a:ln>
            <a:noFill/>
          </a:ln>
        </p:spPr>
        <p:txBody>
          <a:bodyPr spcFirstLastPara="1" wrap="square" lIns="91425" tIns="45700" rIns="91425" bIns="45700" anchor="t" anchorCtr="0">
            <a:normAutofit/>
          </a:bodyPr>
          <a:lstStyle/>
          <a:p>
            <a:pPr marL="228600" lvl="0" indent="-182880" algn="just" rtl="0">
              <a:spcBef>
                <a:spcPts val="0"/>
              </a:spcBef>
              <a:spcAft>
                <a:spcPts val="0"/>
              </a:spcAft>
              <a:buSzPts val="2000"/>
              <a:buChar char="▪"/>
            </a:pPr>
            <a:r>
              <a:rPr lang="en-US" dirty="0"/>
              <a:t>Take an example of XYZ bank that provides interest rate for the Male senior citizen as 10% and for the rest of the people 9%.</a:t>
            </a:r>
            <a:endParaRPr dirty="0"/>
          </a:p>
          <a:p>
            <a:pPr marL="228600" lvl="0" indent="-182880" algn="just" rtl="0">
              <a:spcBef>
                <a:spcPts val="400"/>
              </a:spcBef>
              <a:spcAft>
                <a:spcPts val="0"/>
              </a:spcAft>
              <a:buSzPts val="2000"/>
              <a:buChar char="▪"/>
            </a:pPr>
            <a:r>
              <a:rPr lang="en-US" dirty="0"/>
              <a:t>In this example condition, C1 has two values as true and false, condition C2 also has two values as true and false. The number of total possible combinations would then be four. This way we can derive test cases using a decision table.</a:t>
            </a:r>
            <a:endParaRPr dirty="0"/>
          </a:p>
        </p:txBody>
      </p:sp>
      <p:pic>
        <p:nvPicPr>
          <p:cNvPr id="122" name="Google Shape;122;p13" descr="Decision Table"/>
          <p:cNvPicPr preferRelativeResize="0"/>
          <p:nvPr/>
        </p:nvPicPr>
        <p:blipFill rotWithShape="1">
          <a:blip r:embed="rId3">
            <a:alphaModFix/>
          </a:blip>
          <a:srcRect/>
          <a:stretch/>
        </p:blipFill>
        <p:spPr>
          <a:xfrm>
            <a:off x="5257800" y="1352550"/>
            <a:ext cx="3733800" cy="3181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2"/>
          <p:cNvSpPr txBox="1">
            <a:spLocks noGrp="1"/>
          </p:cNvSpPr>
          <p:nvPr>
            <p:ph type="title"/>
          </p:nvPr>
        </p:nvSpPr>
        <p:spPr>
          <a:xfrm>
            <a:off x="914400" y="590550"/>
            <a:ext cx="7315200" cy="865573"/>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2"/>
              </a:buClr>
              <a:buSzPts val="4000"/>
              <a:buFont typeface="Calibri"/>
              <a:buNone/>
            </a:pPr>
            <a:r>
              <a:rPr lang="en-US" b="1" dirty="0"/>
              <a:t>OUTLINE</a:t>
            </a:r>
            <a:endParaRPr b="1" dirty="0"/>
          </a:p>
        </p:txBody>
      </p:sp>
      <p:sp>
        <p:nvSpPr>
          <p:cNvPr id="40" name="Google Shape;40;p2"/>
          <p:cNvSpPr txBox="1">
            <a:spLocks noGrp="1"/>
          </p:cNvSpPr>
          <p:nvPr>
            <p:ph type="body" idx="1"/>
          </p:nvPr>
        </p:nvSpPr>
        <p:spPr>
          <a:xfrm>
            <a:off x="914400" y="1657349"/>
            <a:ext cx="7315200" cy="3074671"/>
          </a:xfrm>
          <a:prstGeom prst="rect">
            <a:avLst/>
          </a:prstGeom>
          <a:noFill/>
          <a:ln>
            <a:noFill/>
          </a:ln>
        </p:spPr>
        <p:txBody>
          <a:bodyPr spcFirstLastPara="1" wrap="square" lIns="91425" tIns="45700" rIns="91425" bIns="45700" anchor="t" anchorCtr="0">
            <a:normAutofit lnSpcReduction="10000"/>
          </a:bodyPr>
          <a:lstStyle/>
          <a:p>
            <a:pPr marL="228600" lvl="0" indent="-182880" algn="l" rtl="0">
              <a:spcBef>
                <a:spcPts val="0"/>
              </a:spcBef>
              <a:spcAft>
                <a:spcPts val="0"/>
              </a:spcAft>
              <a:buSzPts val="2400"/>
              <a:buChar char="▪"/>
            </a:pPr>
            <a:r>
              <a:rPr lang="en-US" sz="2400" dirty="0"/>
              <a:t>What Is Black Box Testing ?</a:t>
            </a:r>
            <a:endParaRPr dirty="0"/>
          </a:p>
          <a:p>
            <a:pPr marL="228600" lvl="0" indent="-182880" algn="l" rtl="0">
              <a:spcBef>
                <a:spcPts val="480"/>
              </a:spcBef>
              <a:spcAft>
                <a:spcPts val="0"/>
              </a:spcAft>
              <a:buSzPts val="2400"/>
              <a:buChar char="▪"/>
            </a:pPr>
            <a:r>
              <a:rPr lang="en-US" sz="2400" dirty="0"/>
              <a:t>Types Of Black Box Testing</a:t>
            </a:r>
            <a:endParaRPr dirty="0"/>
          </a:p>
          <a:p>
            <a:pPr marL="228600" lvl="0" indent="-182880" algn="l" rtl="0">
              <a:spcBef>
                <a:spcPts val="480"/>
              </a:spcBef>
              <a:spcAft>
                <a:spcPts val="0"/>
              </a:spcAft>
              <a:buSzPts val="2400"/>
              <a:buChar char="▪"/>
            </a:pPr>
            <a:r>
              <a:rPr lang="en-US" sz="2400" dirty="0"/>
              <a:t>Black-Box Testing Techniques</a:t>
            </a:r>
            <a:endParaRPr dirty="0"/>
          </a:p>
          <a:p>
            <a:pPr marL="914400" lvl="3" indent="-182880" algn="l" rtl="0">
              <a:spcBef>
                <a:spcPts val="360"/>
              </a:spcBef>
              <a:spcAft>
                <a:spcPts val="0"/>
              </a:spcAft>
              <a:buSzPts val="1800"/>
              <a:buChar char="▪"/>
            </a:pPr>
            <a:r>
              <a:rPr lang="en-US" sz="1600" dirty="0"/>
              <a:t>Equivalence Partitioning</a:t>
            </a:r>
          </a:p>
          <a:p>
            <a:pPr marL="914400" lvl="3" indent="-182880" algn="l" rtl="0">
              <a:spcBef>
                <a:spcPts val="360"/>
              </a:spcBef>
              <a:spcAft>
                <a:spcPts val="0"/>
              </a:spcAft>
              <a:buSzPts val="1800"/>
              <a:buChar char="▪"/>
            </a:pPr>
            <a:r>
              <a:rPr lang="en-US" sz="1600" dirty="0"/>
              <a:t>Boundary Value Analysis (BVA)</a:t>
            </a:r>
            <a:endParaRPr sz="1600" dirty="0"/>
          </a:p>
          <a:p>
            <a:pPr marL="914400" lvl="3" indent="-182880" algn="l" rtl="0">
              <a:spcBef>
                <a:spcPts val="360"/>
              </a:spcBef>
              <a:spcAft>
                <a:spcPts val="0"/>
              </a:spcAft>
              <a:buSzPts val="1800"/>
              <a:buChar char="▪"/>
            </a:pPr>
            <a:r>
              <a:rPr lang="en-US" sz="1600" dirty="0"/>
              <a:t>Decision table based Testing </a:t>
            </a:r>
            <a:endParaRPr sz="1600" dirty="0"/>
          </a:p>
          <a:p>
            <a:pPr marL="914400" lvl="3" indent="-182880" algn="l" rtl="0">
              <a:spcBef>
                <a:spcPts val="360"/>
              </a:spcBef>
              <a:spcAft>
                <a:spcPts val="0"/>
              </a:spcAft>
              <a:buSzPts val="1800"/>
              <a:buChar char="▪"/>
            </a:pPr>
            <a:r>
              <a:rPr lang="en-US" sz="1600" dirty="0"/>
              <a:t>Cause-Effect Graphing Based Testing </a:t>
            </a:r>
          </a:p>
          <a:p>
            <a:pPr marL="914400" lvl="3" indent="-182880"/>
            <a:r>
              <a:rPr lang="en-US" sz="1600" dirty="0"/>
              <a:t>State Transition Testing</a:t>
            </a:r>
            <a:endParaRPr sz="1600" dirty="0"/>
          </a:p>
          <a:p>
            <a:pPr marL="914400" lvl="3" indent="-182880" algn="l" rtl="0">
              <a:spcBef>
                <a:spcPts val="360"/>
              </a:spcBef>
              <a:spcAft>
                <a:spcPts val="0"/>
              </a:spcAft>
              <a:buSzPts val="1800"/>
              <a:buChar char="▪"/>
            </a:pPr>
            <a:r>
              <a:rPr lang="en-US" sz="1600" dirty="0"/>
              <a:t>Error Guessing</a:t>
            </a:r>
            <a:endParaRPr sz="1600" dirty="0"/>
          </a:p>
        </p:txBody>
      </p:sp>
      <p:sp>
        <p:nvSpPr>
          <p:cNvPr id="41" name="Google Shape;41;p2"/>
          <p:cNvSpPr txBox="1">
            <a:spLocks noGrp="1"/>
          </p:cNvSpPr>
          <p:nvPr>
            <p:ph type="sldNum" idx="12"/>
          </p:nvPr>
        </p:nvSpPr>
        <p:spPr>
          <a:xfrm>
            <a:off x="7314416" y="411598"/>
            <a:ext cx="941203" cy="22631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C7C57-47B2-4BD3-A4B8-93A3B2D443E9}"/>
              </a:ext>
            </a:extLst>
          </p:cNvPr>
          <p:cNvSpPr>
            <a:spLocks noGrp="1"/>
          </p:cNvSpPr>
          <p:nvPr>
            <p:ph type="title"/>
          </p:nvPr>
        </p:nvSpPr>
        <p:spPr/>
        <p:txBody>
          <a:bodyPr>
            <a:normAutofit fontScale="90000"/>
          </a:bodyPr>
          <a:lstStyle/>
          <a:p>
            <a:r>
              <a:rPr lang="en-US" b="1" dirty="0"/>
              <a:t>Example 2: How to make Decision Base Table for Login Screen</a:t>
            </a:r>
            <a:br>
              <a:rPr lang="en-US" b="1" dirty="0"/>
            </a:br>
            <a:endParaRPr lang="en-IN" dirty="0"/>
          </a:p>
        </p:txBody>
      </p:sp>
      <p:sp>
        <p:nvSpPr>
          <p:cNvPr id="3" name="Text Placeholder 2">
            <a:extLst>
              <a:ext uri="{FF2B5EF4-FFF2-40B4-BE49-F238E27FC236}">
                <a16:creationId xmlns:a16="http://schemas.microsoft.com/office/drawing/2014/main" id="{75D316D2-6AA9-414E-89E8-083E0CE12108}"/>
              </a:ext>
            </a:extLst>
          </p:cNvPr>
          <p:cNvSpPr>
            <a:spLocks noGrp="1"/>
          </p:cNvSpPr>
          <p:nvPr>
            <p:ph type="body" idx="1"/>
          </p:nvPr>
        </p:nvSpPr>
        <p:spPr>
          <a:xfrm>
            <a:off x="914400" y="1645921"/>
            <a:ext cx="7315200" cy="3086100"/>
          </a:xfrm>
        </p:spPr>
        <p:txBody>
          <a:bodyPr/>
          <a:lstStyle/>
          <a:p>
            <a:r>
              <a:rPr lang="en-US" dirty="0"/>
              <a:t>Let's create a decision table for a login screen.</a:t>
            </a:r>
          </a:p>
          <a:p>
            <a:endParaRPr lang="en-IN" dirty="0"/>
          </a:p>
        </p:txBody>
      </p:sp>
      <p:pic>
        <p:nvPicPr>
          <p:cNvPr id="5" name="Picture 4">
            <a:extLst>
              <a:ext uri="{FF2B5EF4-FFF2-40B4-BE49-F238E27FC236}">
                <a16:creationId xmlns:a16="http://schemas.microsoft.com/office/drawing/2014/main" id="{4BE7264F-2784-4EAD-95B1-7123C8023DC2}"/>
              </a:ext>
            </a:extLst>
          </p:cNvPr>
          <p:cNvPicPr>
            <a:picLocks noChangeAspect="1"/>
          </p:cNvPicPr>
          <p:nvPr/>
        </p:nvPicPr>
        <p:blipFill>
          <a:blip r:embed="rId2"/>
          <a:stretch>
            <a:fillRect/>
          </a:stretch>
        </p:blipFill>
        <p:spPr>
          <a:xfrm>
            <a:off x="1028700" y="2255520"/>
            <a:ext cx="7101840" cy="2667000"/>
          </a:xfrm>
          <a:prstGeom prst="rect">
            <a:avLst/>
          </a:prstGeom>
        </p:spPr>
      </p:pic>
    </p:spTree>
    <p:extLst>
      <p:ext uri="{BB962C8B-B14F-4D97-AF65-F5344CB8AC3E}">
        <p14:creationId xmlns:p14="http://schemas.microsoft.com/office/powerpoint/2010/main" val="444288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0E9B50-0667-478E-BC9F-CFCBD229DEDB}"/>
              </a:ext>
            </a:extLst>
          </p:cNvPr>
          <p:cNvSpPr>
            <a:spLocks noGrp="1"/>
          </p:cNvSpPr>
          <p:nvPr>
            <p:ph type="body" idx="1"/>
          </p:nvPr>
        </p:nvSpPr>
        <p:spPr>
          <a:xfrm>
            <a:off x="914400" y="792480"/>
            <a:ext cx="7810500" cy="4221479"/>
          </a:xfrm>
        </p:spPr>
        <p:txBody>
          <a:bodyPr>
            <a:normAutofit fontScale="92500" lnSpcReduction="20000"/>
          </a:bodyPr>
          <a:lstStyle/>
          <a:p>
            <a:r>
              <a:rPr lang="en-US" dirty="0"/>
              <a:t>The condition is simple if the user provides correct username and password the user will be redirected to the homepage. If any of the input is wrong, an error message will be displayed.</a:t>
            </a:r>
          </a:p>
          <a:p>
            <a:pPr lvl="2"/>
            <a:r>
              <a:rPr lang="en-US" dirty="0"/>
              <a:t>T – Correct username/password</a:t>
            </a:r>
          </a:p>
          <a:p>
            <a:pPr lvl="2"/>
            <a:r>
              <a:rPr lang="en-US" dirty="0"/>
              <a:t>F – Wrong username/password</a:t>
            </a:r>
          </a:p>
          <a:p>
            <a:pPr lvl="2"/>
            <a:r>
              <a:rPr lang="en-US" dirty="0"/>
              <a:t>E – Error message is displayed</a:t>
            </a:r>
          </a:p>
          <a:p>
            <a:pPr lvl="2"/>
            <a:r>
              <a:rPr lang="en-US" dirty="0"/>
              <a:t>H – Home screen is displayed</a:t>
            </a:r>
          </a:p>
          <a:p>
            <a:r>
              <a:rPr lang="en-US" dirty="0"/>
              <a:t>Interpretation:</a:t>
            </a:r>
          </a:p>
          <a:p>
            <a:pPr lvl="1"/>
            <a:r>
              <a:rPr lang="en-US" dirty="0"/>
              <a:t>Case 1 – Username and password both were wrong. The user is shown an error message.</a:t>
            </a:r>
          </a:p>
          <a:p>
            <a:pPr lvl="1"/>
            <a:r>
              <a:rPr lang="en-US" dirty="0"/>
              <a:t>Case 2 – Username was correct, but the password was wrong. The user is shown an error message.</a:t>
            </a:r>
          </a:p>
          <a:p>
            <a:pPr lvl="1"/>
            <a:r>
              <a:rPr lang="en-US" dirty="0"/>
              <a:t>Case 3 – Username was wrong, but the password was correct. The user is shown an error message.</a:t>
            </a:r>
          </a:p>
          <a:p>
            <a:pPr lvl="1"/>
            <a:r>
              <a:rPr lang="en-US" dirty="0"/>
              <a:t>Case 4 – Username and password both were correct, and the user navigated to homepage</a:t>
            </a:r>
          </a:p>
          <a:p>
            <a:endParaRPr lang="en-IN" dirty="0"/>
          </a:p>
        </p:txBody>
      </p:sp>
    </p:spTree>
    <p:extLst>
      <p:ext uri="{BB962C8B-B14F-4D97-AF65-F5344CB8AC3E}">
        <p14:creationId xmlns:p14="http://schemas.microsoft.com/office/powerpoint/2010/main" val="2253051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6088D-7CA2-4E94-B3DE-D5F81CB9481D}"/>
              </a:ext>
            </a:extLst>
          </p:cNvPr>
          <p:cNvSpPr>
            <a:spLocks noGrp="1"/>
          </p:cNvSpPr>
          <p:nvPr>
            <p:ph type="title"/>
          </p:nvPr>
        </p:nvSpPr>
        <p:spPr/>
        <p:txBody>
          <a:bodyPr/>
          <a:lstStyle/>
          <a:p>
            <a:r>
              <a:rPr lang="en-US" dirty="0"/>
              <a:t>Decision Table</a:t>
            </a:r>
            <a:endParaRPr lang="en-IN" dirty="0"/>
          </a:p>
        </p:txBody>
      </p:sp>
      <p:graphicFrame>
        <p:nvGraphicFramePr>
          <p:cNvPr id="4" name="Table 3">
            <a:extLst>
              <a:ext uri="{FF2B5EF4-FFF2-40B4-BE49-F238E27FC236}">
                <a16:creationId xmlns:a16="http://schemas.microsoft.com/office/drawing/2014/main" id="{D18830AE-1907-4766-9543-9A6F46156095}"/>
              </a:ext>
            </a:extLst>
          </p:cNvPr>
          <p:cNvGraphicFramePr>
            <a:graphicFrameLocks noGrp="1"/>
          </p:cNvGraphicFramePr>
          <p:nvPr>
            <p:extLst>
              <p:ext uri="{D42A27DB-BD31-4B8C-83A1-F6EECF244321}">
                <p14:modId xmlns:p14="http://schemas.microsoft.com/office/powerpoint/2010/main" val="1083006946"/>
              </p:ext>
            </p:extLst>
          </p:nvPr>
        </p:nvGraphicFramePr>
        <p:xfrm>
          <a:off x="967740" y="2348548"/>
          <a:ext cx="7467600" cy="1773872"/>
        </p:xfrm>
        <a:graphic>
          <a:graphicData uri="http://schemas.openxmlformats.org/drawingml/2006/table">
            <a:tbl>
              <a:tblPr/>
              <a:tblGrid>
                <a:gridCol w="1493520">
                  <a:extLst>
                    <a:ext uri="{9D8B030D-6E8A-4147-A177-3AD203B41FA5}">
                      <a16:colId xmlns:a16="http://schemas.microsoft.com/office/drawing/2014/main" val="2356847975"/>
                    </a:ext>
                  </a:extLst>
                </a:gridCol>
                <a:gridCol w="1493520">
                  <a:extLst>
                    <a:ext uri="{9D8B030D-6E8A-4147-A177-3AD203B41FA5}">
                      <a16:colId xmlns:a16="http://schemas.microsoft.com/office/drawing/2014/main" val="1142546159"/>
                    </a:ext>
                  </a:extLst>
                </a:gridCol>
                <a:gridCol w="1493520">
                  <a:extLst>
                    <a:ext uri="{9D8B030D-6E8A-4147-A177-3AD203B41FA5}">
                      <a16:colId xmlns:a16="http://schemas.microsoft.com/office/drawing/2014/main" val="3821983566"/>
                    </a:ext>
                  </a:extLst>
                </a:gridCol>
                <a:gridCol w="1493520">
                  <a:extLst>
                    <a:ext uri="{9D8B030D-6E8A-4147-A177-3AD203B41FA5}">
                      <a16:colId xmlns:a16="http://schemas.microsoft.com/office/drawing/2014/main" val="1939164537"/>
                    </a:ext>
                  </a:extLst>
                </a:gridCol>
                <a:gridCol w="1493520">
                  <a:extLst>
                    <a:ext uri="{9D8B030D-6E8A-4147-A177-3AD203B41FA5}">
                      <a16:colId xmlns:a16="http://schemas.microsoft.com/office/drawing/2014/main" val="518941431"/>
                    </a:ext>
                  </a:extLst>
                </a:gridCol>
              </a:tblGrid>
              <a:tr h="443468">
                <a:tc>
                  <a:txBody>
                    <a:bodyPr/>
                    <a:lstStyle/>
                    <a:p>
                      <a:pPr algn="l" fontAlgn="t"/>
                      <a:r>
                        <a:rPr lang="en-IN" b="1">
                          <a:effectLst/>
                        </a:rPr>
                        <a:t>Conditions</a:t>
                      </a:r>
                      <a:endParaRPr lang="en-IN">
                        <a:effectLst/>
                      </a:endParaRPr>
                    </a:p>
                  </a:txBody>
                  <a:tcPr marL="50800" marR="50800" marT="50800" marB="50800">
                    <a:lnL w="12700" cap="flat" cmpd="sng" algn="ctr">
                      <a:solidFill>
                        <a:srgbClr val="9010A8"/>
                      </a:solidFill>
                      <a:prstDash val="solid"/>
                      <a:round/>
                      <a:headEnd type="none" w="med" len="med"/>
                      <a:tailEnd type="none" w="med" len="med"/>
                    </a:lnL>
                    <a:lnR w="12700" cap="flat" cmpd="sng" algn="ctr">
                      <a:solidFill>
                        <a:srgbClr val="300DA8"/>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b="1">
                          <a:effectLst/>
                        </a:rPr>
                        <a:t>Rule 1</a:t>
                      </a:r>
                      <a:endParaRPr lang="en-IN">
                        <a:effectLst/>
                      </a:endParaRPr>
                    </a:p>
                  </a:txBody>
                  <a:tcPr marL="50800" marR="50800" marT="50800" marB="50800">
                    <a:lnL w="12700" cap="flat" cmpd="sng" algn="ctr">
                      <a:solidFill>
                        <a:srgbClr val="300DA8"/>
                      </a:solidFill>
                      <a:prstDash val="solid"/>
                      <a:round/>
                      <a:headEnd type="none" w="med" len="med"/>
                      <a:tailEnd type="none" w="med" len="med"/>
                    </a:lnL>
                    <a:lnR w="12700" cap="flat" cmpd="sng" algn="ctr">
                      <a:solidFill>
                        <a:srgbClr val="D015A8"/>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b="1">
                          <a:effectLst/>
                        </a:rPr>
                        <a:t>Rule 2</a:t>
                      </a:r>
                      <a:endParaRPr lang="en-IN">
                        <a:effectLst/>
                      </a:endParaRPr>
                    </a:p>
                  </a:txBody>
                  <a:tcPr marL="50800" marR="50800" marT="50800" marB="50800">
                    <a:lnL w="12700" cap="flat" cmpd="sng" algn="ctr">
                      <a:solidFill>
                        <a:srgbClr val="D015A8"/>
                      </a:solidFill>
                      <a:prstDash val="solid"/>
                      <a:round/>
                      <a:headEnd type="none" w="med" len="med"/>
                      <a:tailEnd type="none" w="med" len="med"/>
                    </a:lnL>
                    <a:lnR w="12700" cap="flat" cmpd="sng" algn="ctr">
                      <a:solidFill>
                        <a:srgbClr val="5018A8"/>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b="1">
                          <a:effectLst/>
                        </a:rPr>
                        <a:t>Rule 3</a:t>
                      </a:r>
                      <a:endParaRPr lang="en-IN">
                        <a:effectLst/>
                      </a:endParaRPr>
                    </a:p>
                  </a:txBody>
                  <a:tcPr marL="50800" marR="50800" marT="50800" marB="50800">
                    <a:lnL w="12700" cap="flat" cmpd="sng" algn="ctr">
                      <a:solidFill>
                        <a:srgbClr val="5018A8"/>
                      </a:solidFill>
                      <a:prstDash val="solid"/>
                      <a:round/>
                      <a:headEnd type="none" w="med" len="med"/>
                      <a:tailEnd type="none" w="med" len="med"/>
                    </a:lnL>
                    <a:lnR w="12700" cap="flat" cmpd="sng" algn="ctr">
                      <a:solidFill>
                        <a:srgbClr val="F01EA8"/>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b="1">
                          <a:effectLst/>
                        </a:rPr>
                        <a:t>Rule 4</a:t>
                      </a:r>
                      <a:endParaRPr lang="en-IN">
                        <a:effectLst/>
                      </a:endParaRPr>
                    </a:p>
                  </a:txBody>
                  <a:tcPr marL="50800" marR="50800" marT="50800" marB="50800">
                    <a:lnL w="12700" cap="flat" cmpd="sng" algn="ctr">
                      <a:solidFill>
                        <a:srgbClr val="F01EA8"/>
                      </a:solidFill>
                      <a:prstDash val="solid"/>
                      <a:round/>
                      <a:headEnd type="none" w="med" len="med"/>
                      <a:tailEnd type="none" w="med" len="med"/>
                    </a:lnL>
                    <a:lnR w="12700" cap="flat" cmpd="sng" algn="ctr">
                      <a:solidFill>
                        <a:srgbClr val="D015A8"/>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620607350"/>
                  </a:ext>
                </a:extLst>
              </a:tr>
              <a:tr h="443468">
                <a:tc>
                  <a:txBody>
                    <a:bodyPr/>
                    <a:lstStyle/>
                    <a:p>
                      <a:pPr algn="l" fontAlgn="t"/>
                      <a:r>
                        <a:rPr lang="en-IN" b="1" dirty="0">
                          <a:effectLst/>
                        </a:rPr>
                        <a:t>Username (T/F)</a:t>
                      </a:r>
                      <a:endParaRPr lang="en-IN" dirty="0">
                        <a:effectLst/>
                      </a:endParaRPr>
                    </a:p>
                  </a:txBody>
                  <a:tcPr marL="50800" marR="50800" marT="50800" marB="50800">
                    <a:lnL w="12700" cap="flat" cmpd="sng" algn="ctr">
                      <a:solidFill>
                        <a:srgbClr val="F01EA8"/>
                      </a:solidFill>
                      <a:prstDash val="solid"/>
                      <a:round/>
                      <a:headEnd type="none" w="med" len="med"/>
                      <a:tailEnd type="none" w="med" len="med"/>
                    </a:lnL>
                    <a:lnR w="12700" cap="flat" cmpd="sng" algn="ctr">
                      <a:solidFill>
                        <a:srgbClr val="F02FA8"/>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F</a:t>
                      </a:r>
                    </a:p>
                  </a:txBody>
                  <a:tcPr marL="50800" marR="50800" marT="50800" marB="50800">
                    <a:lnL w="12700" cap="flat" cmpd="sng" algn="ctr">
                      <a:solidFill>
                        <a:srgbClr val="F02FA8"/>
                      </a:solidFill>
                      <a:prstDash val="solid"/>
                      <a:round/>
                      <a:headEnd type="none" w="med" len="med"/>
                      <a:tailEnd type="none" w="med" len="med"/>
                    </a:lnL>
                    <a:lnR w="12700" cap="flat" cmpd="sng" algn="ctr">
                      <a:solidFill>
                        <a:srgbClr val="D02DA8"/>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T</a:t>
                      </a:r>
                    </a:p>
                  </a:txBody>
                  <a:tcPr marL="50800" marR="50800" marT="50800" marB="50800">
                    <a:lnL w="12700" cap="flat" cmpd="sng" algn="ctr">
                      <a:solidFill>
                        <a:srgbClr val="D02DA8"/>
                      </a:solidFill>
                      <a:prstDash val="solid"/>
                      <a:round/>
                      <a:headEnd type="none" w="med" len="med"/>
                      <a:tailEnd type="none" w="med" len="med"/>
                    </a:lnL>
                    <a:lnR w="12700" cap="flat" cmpd="sng" algn="ctr">
                      <a:solidFill>
                        <a:srgbClr val="D02DA8"/>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F</a:t>
                      </a:r>
                    </a:p>
                  </a:txBody>
                  <a:tcPr marL="50800" marR="50800" marT="50800" marB="50800">
                    <a:lnL w="12700" cap="flat" cmpd="sng" algn="ctr">
                      <a:solidFill>
                        <a:srgbClr val="D02DA8"/>
                      </a:solidFill>
                      <a:prstDash val="solid"/>
                      <a:round/>
                      <a:headEnd type="none" w="med" len="med"/>
                      <a:tailEnd type="none" w="med" len="med"/>
                    </a:lnL>
                    <a:lnR w="12700" cap="flat" cmpd="sng" algn="ctr">
                      <a:solidFill>
                        <a:srgbClr val="D02DA8"/>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algn="l" fontAlgn="t"/>
                      <a:r>
                        <a:rPr lang="en-IN">
                          <a:effectLst/>
                        </a:rPr>
                        <a:t>T</a:t>
                      </a:r>
                    </a:p>
                  </a:txBody>
                  <a:tcPr marL="50800" marR="50800" marT="50800" marB="50800">
                    <a:lnL w="12700" cap="flat" cmpd="sng" algn="ctr">
                      <a:solidFill>
                        <a:srgbClr val="D02DA8"/>
                      </a:solidFill>
                      <a:prstDash val="solid"/>
                      <a:round/>
                      <a:headEnd type="none" w="med" len="med"/>
                      <a:tailEnd type="none" w="med" len="med"/>
                    </a:lnL>
                    <a:lnR w="12700" cap="flat" cmpd="sng" algn="ctr">
                      <a:solidFill>
                        <a:srgbClr val="D015A8"/>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67276863"/>
                  </a:ext>
                </a:extLst>
              </a:tr>
              <a:tr h="443468">
                <a:tc>
                  <a:txBody>
                    <a:bodyPr/>
                    <a:lstStyle/>
                    <a:p>
                      <a:pPr algn="l" fontAlgn="t"/>
                      <a:r>
                        <a:rPr lang="en-IN" b="1">
                          <a:effectLst/>
                        </a:rPr>
                        <a:t>Password (T/F)</a:t>
                      </a:r>
                      <a:endParaRPr lang="en-IN">
                        <a:effectLst/>
                      </a:endParaRPr>
                    </a:p>
                  </a:txBody>
                  <a:tcPr marL="50800" marR="50800" marT="50800" marB="50800">
                    <a:lnL w="12700" cap="flat" cmpd="sng" algn="ctr">
                      <a:solidFill>
                        <a:srgbClr val="D02DA8"/>
                      </a:solidFill>
                      <a:prstDash val="solid"/>
                      <a:round/>
                      <a:headEnd type="none" w="med" len="med"/>
                      <a:tailEnd type="none" w="med" len="med"/>
                    </a:lnL>
                    <a:lnR w="12700" cap="flat" cmpd="sng" algn="ctr">
                      <a:solidFill>
                        <a:srgbClr val="302EA8"/>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a:effectLst/>
                        </a:rPr>
                        <a:t>F</a:t>
                      </a:r>
                    </a:p>
                  </a:txBody>
                  <a:tcPr marL="50800" marR="50800" marT="50800" marB="50800">
                    <a:lnL w="12700" cap="flat" cmpd="sng" algn="ctr">
                      <a:solidFill>
                        <a:srgbClr val="302EA8"/>
                      </a:solidFill>
                      <a:prstDash val="solid"/>
                      <a:round/>
                      <a:headEnd type="none" w="med" len="med"/>
                      <a:tailEnd type="none" w="med" len="med"/>
                    </a:lnL>
                    <a:lnR w="12700" cap="flat" cmpd="sng" algn="ctr">
                      <a:solidFill>
                        <a:srgbClr val="302EA8"/>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a:effectLst/>
                        </a:rPr>
                        <a:t>F</a:t>
                      </a:r>
                    </a:p>
                  </a:txBody>
                  <a:tcPr marL="50800" marR="50800" marT="50800" marB="50800">
                    <a:lnL w="12700" cap="flat" cmpd="sng" algn="ctr">
                      <a:solidFill>
                        <a:srgbClr val="302EA8"/>
                      </a:solidFill>
                      <a:prstDash val="solid"/>
                      <a:round/>
                      <a:headEnd type="none" w="med" len="med"/>
                      <a:tailEnd type="none" w="med" len="med"/>
                    </a:lnL>
                    <a:lnR w="12700" cap="flat" cmpd="sng" algn="ctr">
                      <a:solidFill>
                        <a:srgbClr val="302EA8"/>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a:effectLst/>
                        </a:rPr>
                        <a:t>T</a:t>
                      </a:r>
                    </a:p>
                  </a:txBody>
                  <a:tcPr marL="50800" marR="50800" marT="50800" marB="50800">
                    <a:lnL w="12700" cap="flat" cmpd="sng" algn="ctr">
                      <a:solidFill>
                        <a:srgbClr val="302EA8"/>
                      </a:solidFill>
                      <a:prstDash val="solid"/>
                      <a:round/>
                      <a:headEnd type="none" w="med" len="med"/>
                      <a:tailEnd type="none" w="med" len="med"/>
                    </a:lnL>
                    <a:lnR w="12700" cap="flat" cmpd="sng" algn="ctr">
                      <a:solidFill>
                        <a:srgbClr val="302EA8"/>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a:effectLst/>
                        </a:rPr>
                        <a:t>T</a:t>
                      </a:r>
                    </a:p>
                  </a:txBody>
                  <a:tcPr marL="50800" marR="50800" marT="50800" marB="50800">
                    <a:lnL w="12700" cap="flat" cmpd="sng" algn="ctr">
                      <a:solidFill>
                        <a:srgbClr val="302EA8"/>
                      </a:solidFill>
                      <a:prstDash val="solid"/>
                      <a:round/>
                      <a:headEnd type="none" w="med" len="med"/>
                      <a:tailEnd type="none" w="med" len="med"/>
                    </a:lnL>
                    <a:lnR w="12700" cap="flat" cmpd="sng" algn="ctr">
                      <a:solidFill>
                        <a:srgbClr val="D015A8"/>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750571027"/>
                  </a:ext>
                </a:extLst>
              </a:tr>
              <a:tr h="443468">
                <a:tc>
                  <a:txBody>
                    <a:bodyPr/>
                    <a:lstStyle/>
                    <a:p>
                      <a:pPr algn="l" fontAlgn="t"/>
                      <a:r>
                        <a:rPr lang="en-IN" b="1">
                          <a:effectLst/>
                        </a:rPr>
                        <a:t>Output (E/H)</a:t>
                      </a:r>
                      <a:endParaRPr lang="en-IN">
                        <a:effectLst/>
                      </a:endParaRPr>
                    </a:p>
                  </a:txBody>
                  <a:tcPr marL="50800" marR="50800" marT="50800" marB="50800">
                    <a:lnL w="12700" cap="flat" cmpd="sng" algn="ctr">
                      <a:solidFill>
                        <a:srgbClr val="D000A8"/>
                      </a:solidFill>
                      <a:prstDash val="solid"/>
                      <a:round/>
                      <a:headEnd type="none" w="med" len="med"/>
                      <a:tailEnd type="none" w="med" len="med"/>
                    </a:lnL>
                    <a:lnR w="12700" cap="flat" cmpd="sng" algn="ctr">
                      <a:solidFill>
                        <a:srgbClr val="905EA7"/>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7000A8"/>
                      </a:solidFill>
                      <a:prstDash val="solid"/>
                      <a:round/>
                      <a:headEnd type="none" w="med" len="med"/>
                      <a:tailEnd type="none" w="med" len="med"/>
                    </a:lnB>
                    <a:solidFill>
                      <a:srgbClr val="FFFFFF"/>
                    </a:solidFill>
                  </a:tcPr>
                </a:tc>
                <a:tc>
                  <a:txBody>
                    <a:bodyPr/>
                    <a:lstStyle/>
                    <a:p>
                      <a:pPr algn="l" fontAlgn="t"/>
                      <a:r>
                        <a:rPr lang="en-IN">
                          <a:effectLst/>
                        </a:rPr>
                        <a:t>E</a:t>
                      </a:r>
                    </a:p>
                  </a:txBody>
                  <a:tcPr marL="50800" marR="50800" marT="50800" marB="50800">
                    <a:lnL w="12700" cap="flat" cmpd="sng" algn="ctr">
                      <a:solidFill>
                        <a:srgbClr val="905EA7"/>
                      </a:solidFill>
                      <a:prstDash val="solid"/>
                      <a:round/>
                      <a:headEnd type="none" w="med" len="med"/>
                      <a:tailEnd type="none" w="med" len="med"/>
                    </a:lnL>
                    <a:lnR w="12700" cap="flat" cmpd="sng" algn="ctr">
                      <a:solidFill>
                        <a:srgbClr val="105CA7"/>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305EA7"/>
                      </a:solidFill>
                      <a:prstDash val="solid"/>
                      <a:round/>
                      <a:headEnd type="none" w="med" len="med"/>
                      <a:tailEnd type="none" w="med" len="med"/>
                    </a:lnB>
                    <a:solidFill>
                      <a:srgbClr val="FFFFFF"/>
                    </a:solidFill>
                  </a:tcPr>
                </a:tc>
                <a:tc>
                  <a:txBody>
                    <a:bodyPr/>
                    <a:lstStyle/>
                    <a:p>
                      <a:pPr algn="l" fontAlgn="t"/>
                      <a:r>
                        <a:rPr lang="en-IN">
                          <a:effectLst/>
                        </a:rPr>
                        <a:t>E</a:t>
                      </a:r>
                    </a:p>
                  </a:txBody>
                  <a:tcPr marL="50800" marR="50800" marT="50800" marB="50800">
                    <a:lnL w="12700" cap="flat" cmpd="sng" algn="ctr">
                      <a:solidFill>
                        <a:srgbClr val="105CA7"/>
                      </a:solidFill>
                      <a:prstDash val="solid"/>
                      <a:round/>
                      <a:headEnd type="none" w="med" len="med"/>
                      <a:tailEnd type="none" w="med" len="med"/>
                    </a:lnL>
                    <a:lnR w="12700" cap="flat" cmpd="sng" algn="ctr">
                      <a:solidFill>
                        <a:srgbClr val="300EA8"/>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100CA8"/>
                      </a:solidFill>
                      <a:prstDash val="solid"/>
                      <a:round/>
                      <a:headEnd type="none" w="med" len="med"/>
                      <a:tailEnd type="none" w="med" len="med"/>
                    </a:lnB>
                    <a:solidFill>
                      <a:srgbClr val="FFFFFF"/>
                    </a:solidFill>
                  </a:tcPr>
                </a:tc>
                <a:tc>
                  <a:txBody>
                    <a:bodyPr/>
                    <a:lstStyle/>
                    <a:p>
                      <a:pPr algn="l" fontAlgn="t"/>
                      <a:r>
                        <a:rPr lang="en-IN">
                          <a:effectLst/>
                        </a:rPr>
                        <a:t>E</a:t>
                      </a:r>
                    </a:p>
                  </a:txBody>
                  <a:tcPr marL="50800" marR="50800" marT="50800" marB="50800">
                    <a:lnL w="12700" cap="flat" cmpd="sng" algn="ctr">
                      <a:solidFill>
                        <a:srgbClr val="300EA8"/>
                      </a:solidFill>
                      <a:prstDash val="solid"/>
                      <a:round/>
                      <a:headEnd type="none" w="med" len="med"/>
                      <a:tailEnd type="none" w="med" len="med"/>
                    </a:lnL>
                    <a:lnR w="12700" cap="flat" cmpd="sng" algn="ctr">
                      <a:solidFill>
                        <a:srgbClr val="B01FA8"/>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100EA8"/>
                      </a:solidFill>
                      <a:prstDash val="solid"/>
                      <a:round/>
                      <a:headEnd type="none" w="med" len="med"/>
                      <a:tailEnd type="none" w="med" len="med"/>
                    </a:lnB>
                    <a:solidFill>
                      <a:srgbClr val="FFFFFF"/>
                    </a:solidFill>
                  </a:tcPr>
                </a:tc>
                <a:tc>
                  <a:txBody>
                    <a:bodyPr/>
                    <a:lstStyle/>
                    <a:p>
                      <a:pPr algn="l" fontAlgn="t"/>
                      <a:r>
                        <a:rPr lang="en-IN" dirty="0">
                          <a:effectLst/>
                        </a:rPr>
                        <a:t>H</a:t>
                      </a:r>
                    </a:p>
                  </a:txBody>
                  <a:tcPr marL="50800" marR="50800" marT="50800" marB="50800">
                    <a:lnL w="12700" cap="flat" cmpd="sng" algn="ctr">
                      <a:solidFill>
                        <a:srgbClr val="B01FA8"/>
                      </a:solidFill>
                      <a:prstDash val="solid"/>
                      <a:round/>
                      <a:headEnd type="none" w="med" len="med"/>
                      <a:tailEnd type="none" w="med" len="med"/>
                    </a:lnL>
                    <a:lnR w="12700" cap="flat" cmpd="sng" algn="ctr">
                      <a:solidFill>
                        <a:srgbClr val="101FA8"/>
                      </a:solidFill>
                      <a:prstDash val="solid"/>
                      <a:round/>
                      <a:headEnd type="none" w="med" len="med"/>
                      <a:tailEnd type="none" w="med" len="med"/>
                    </a:lnR>
                    <a:lnT w="6350" cap="flat" cmpd="sng" algn="ctr">
                      <a:solidFill>
                        <a:srgbClr val="DDDDDD"/>
                      </a:solidFill>
                      <a:prstDash val="solid"/>
                      <a:round/>
                      <a:headEnd type="none" w="med" len="med"/>
                      <a:tailEnd type="none" w="med" len="med"/>
                    </a:lnT>
                    <a:lnB w="12700" cap="flat" cmpd="sng" algn="ctr">
                      <a:solidFill>
                        <a:srgbClr val="301FA8"/>
                      </a:solidFill>
                      <a:prstDash val="solid"/>
                      <a:round/>
                      <a:headEnd type="none" w="med" len="med"/>
                      <a:tailEnd type="none" w="med" len="med"/>
                    </a:lnB>
                    <a:solidFill>
                      <a:srgbClr val="FFFFFF"/>
                    </a:solidFill>
                  </a:tcPr>
                </a:tc>
                <a:extLst>
                  <a:ext uri="{0D108BD9-81ED-4DB2-BD59-A6C34878D82A}">
                    <a16:rowId xmlns:a16="http://schemas.microsoft.com/office/drawing/2014/main" val="1709283843"/>
                  </a:ext>
                </a:extLst>
              </a:tr>
            </a:tbl>
          </a:graphicData>
        </a:graphic>
      </p:graphicFrame>
    </p:spTree>
    <p:extLst>
      <p:ext uri="{BB962C8B-B14F-4D97-AF65-F5344CB8AC3E}">
        <p14:creationId xmlns:p14="http://schemas.microsoft.com/office/powerpoint/2010/main" val="253287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8A8F7-D337-4F63-9CFD-1606E5CDEA3D}"/>
              </a:ext>
            </a:extLst>
          </p:cNvPr>
          <p:cNvSpPr>
            <a:spLocks noGrp="1"/>
          </p:cNvSpPr>
          <p:nvPr>
            <p:ph type="title"/>
          </p:nvPr>
        </p:nvSpPr>
        <p:spPr>
          <a:xfrm>
            <a:off x="891540" y="236220"/>
            <a:ext cx="7315200" cy="865573"/>
          </a:xfrm>
        </p:spPr>
        <p:txBody>
          <a:bodyPr/>
          <a:lstStyle/>
          <a:p>
            <a:r>
              <a:rPr lang="en-US" dirty="0"/>
              <a:t>Practice Question</a:t>
            </a:r>
            <a:endParaRPr lang="en-IN" dirty="0"/>
          </a:p>
        </p:txBody>
      </p:sp>
      <p:sp>
        <p:nvSpPr>
          <p:cNvPr id="3" name="Text Placeholder 2">
            <a:extLst>
              <a:ext uri="{FF2B5EF4-FFF2-40B4-BE49-F238E27FC236}">
                <a16:creationId xmlns:a16="http://schemas.microsoft.com/office/drawing/2014/main" id="{F65DC705-6478-402A-80AC-0D4AB5D4928C}"/>
              </a:ext>
            </a:extLst>
          </p:cNvPr>
          <p:cNvSpPr>
            <a:spLocks noGrp="1"/>
          </p:cNvSpPr>
          <p:nvPr>
            <p:ph type="body" idx="1"/>
          </p:nvPr>
        </p:nvSpPr>
        <p:spPr>
          <a:xfrm>
            <a:off x="571500" y="1277053"/>
            <a:ext cx="7955280" cy="3454967"/>
          </a:xfrm>
        </p:spPr>
        <p:txBody>
          <a:bodyPr>
            <a:normAutofit lnSpcReduction="10000"/>
          </a:bodyPr>
          <a:lstStyle/>
          <a:p>
            <a:pPr algn="just"/>
            <a:r>
              <a:rPr lang="en-US" i="1" dirty="0"/>
              <a:t>Consider a Banking application that will ask the user to fill a personal loan application online. Based on the inputs, the application will display real-time whether the loan will get approval, rejection, or requires a visit to the branch for further documentation and discussion. Let’s assume that the loan amount is 5L. In addition to this, we won’t change it to reduce the complexity of this scenario.</a:t>
            </a:r>
            <a:r>
              <a:rPr lang="en-US" dirty="0"/>
              <a:t> </a:t>
            </a:r>
          </a:p>
          <a:p>
            <a:pPr algn="just"/>
            <a:r>
              <a:rPr lang="en-US" i="1" dirty="0"/>
              <a:t>Accordingly, the application has the following business rules:</a:t>
            </a:r>
            <a:endParaRPr lang="en-US" dirty="0"/>
          </a:p>
          <a:p>
            <a:pPr lvl="1" algn="just"/>
            <a:r>
              <a:rPr lang="en-US" i="1" dirty="0"/>
              <a:t>If you are Salaried and your Monthly Salary is greater than or equal to 75k, then your loan will be approved.</a:t>
            </a:r>
            <a:endParaRPr lang="en-US" dirty="0"/>
          </a:p>
          <a:p>
            <a:pPr lvl="1" algn="just"/>
            <a:r>
              <a:rPr lang="en-US" i="1" dirty="0"/>
              <a:t>If you are Salaried and your Monthly Salary is between 25k and 75k, then you will need to visit the branch for further discussion.</a:t>
            </a:r>
            <a:endParaRPr lang="en-US" dirty="0"/>
          </a:p>
          <a:p>
            <a:endParaRPr lang="en-IN" dirty="0"/>
          </a:p>
        </p:txBody>
      </p:sp>
    </p:spTree>
    <p:extLst>
      <p:ext uri="{BB962C8B-B14F-4D97-AF65-F5344CB8AC3E}">
        <p14:creationId xmlns:p14="http://schemas.microsoft.com/office/powerpoint/2010/main" val="1742371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7797CF-8422-4F58-A917-46D0F3E084DE}"/>
              </a:ext>
            </a:extLst>
          </p:cNvPr>
          <p:cNvSpPr>
            <a:spLocks noGrp="1"/>
          </p:cNvSpPr>
          <p:nvPr>
            <p:ph type="body" idx="1"/>
          </p:nvPr>
        </p:nvSpPr>
        <p:spPr>
          <a:xfrm>
            <a:off x="678180" y="670561"/>
            <a:ext cx="8023860" cy="4061460"/>
          </a:xfrm>
        </p:spPr>
        <p:txBody>
          <a:bodyPr/>
          <a:lstStyle/>
          <a:p>
            <a:pPr algn="just"/>
            <a:r>
              <a:rPr lang="en-US" i="1" dirty="0"/>
              <a:t>If you are Salaried and your Monthly Salary is less than 25k, then your loan will be rejected.</a:t>
            </a:r>
            <a:endParaRPr lang="en-US" dirty="0"/>
          </a:p>
          <a:p>
            <a:pPr algn="just"/>
            <a:r>
              <a:rPr lang="en-US" i="1" dirty="0"/>
              <a:t>If you are Not Salaried and your Monthly Salary is greater than or equal to 75k, then you will need to visit the branch for further discussion.</a:t>
            </a:r>
            <a:endParaRPr lang="en-US" dirty="0"/>
          </a:p>
          <a:p>
            <a:pPr algn="just"/>
            <a:r>
              <a:rPr lang="en-US" i="1" dirty="0"/>
              <a:t>If you are Not Salaried and your Monthly Salary is less than 75k, then your loan will be rejected, consequently.</a:t>
            </a:r>
            <a:endParaRPr lang="en-US" dirty="0"/>
          </a:p>
          <a:p>
            <a:endParaRPr lang="en-IN" dirty="0"/>
          </a:p>
        </p:txBody>
      </p:sp>
    </p:spTree>
    <p:extLst>
      <p:ext uri="{BB962C8B-B14F-4D97-AF65-F5344CB8AC3E}">
        <p14:creationId xmlns:p14="http://schemas.microsoft.com/office/powerpoint/2010/main" val="2140820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0F4C-D5C2-4051-82D1-0AE889F4A1EC}"/>
              </a:ext>
            </a:extLst>
          </p:cNvPr>
          <p:cNvSpPr>
            <a:spLocks noGrp="1"/>
          </p:cNvSpPr>
          <p:nvPr>
            <p:ph type="title"/>
          </p:nvPr>
        </p:nvSpPr>
        <p:spPr>
          <a:xfrm>
            <a:off x="914400" y="762297"/>
            <a:ext cx="7315200" cy="865573"/>
          </a:xfrm>
        </p:spPr>
        <p:txBody>
          <a:bodyPr/>
          <a:lstStyle/>
          <a:p>
            <a:r>
              <a:rPr lang="en-US" dirty="0"/>
              <a:t>Solution</a:t>
            </a:r>
            <a:endParaRPr lang="en-IN" dirty="0"/>
          </a:p>
        </p:txBody>
      </p:sp>
      <p:sp>
        <p:nvSpPr>
          <p:cNvPr id="3" name="Text Placeholder 2">
            <a:extLst>
              <a:ext uri="{FF2B5EF4-FFF2-40B4-BE49-F238E27FC236}">
                <a16:creationId xmlns:a16="http://schemas.microsoft.com/office/drawing/2014/main" id="{9229B0DD-069C-4762-8107-8EF547C2B1F0}"/>
              </a:ext>
            </a:extLst>
          </p:cNvPr>
          <p:cNvSpPr>
            <a:spLocks noGrp="1"/>
          </p:cNvSpPr>
          <p:nvPr>
            <p:ph type="body" idx="1"/>
          </p:nvPr>
        </p:nvSpPr>
        <p:spPr>
          <a:xfrm>
            <a:off x="914400" y="1836421"/>
            <a:ext cx="7315200" cy="2895600"/>
          </a:xfrm>
        </p:spPr>
        <p:txBody>
          <a:bodyPr/>
          <a:lstStyle/>
          <a:p>
            <a:pPr marL="114300" indent="0">
              <a:buNone/>
            </a:pPr>
            <a:r>
              <a:rPr lang="en-US" b="1" i="1" dirty="0"/>
              <a:t>Step 1 – Identify all possible Conditions</a:t>
            </a:r>
            <a:endParaRPr lang="en-US" dirty="0"/>
          </a:p>
          <a:p>
            <a:pPr marL="114300" indent="0">
              <a:buNone/>
            </a:pPr>
            <a:r>
              <a:rPr lang="en-US" dirty="0"/>
              <a:t>Consequently, the possible conditions are as below:</a:t>
            </a:r>
          </a:p>
          <a:p>
            <a:r>
              <a:rPr lang="en-US" i="1" dirty="0"/>
              <a:t>First, whether the person is Salaried or not.</a:t>
            </a:r>
            <a:endParaRPr lang="en-US" dirty="0"/>
          </a:p>
          <a:p>
            <a:r>
              <a:rPr lang="en-US" i="1" dirty="0"/>
              <a:t>Second, Monthly Salary of the applicant.</a:t>
            </a:r>
            <a:endParaRPr lang="en-US" dirty="0"/>
          </a:p>
          <a:p>
            <a:pPr marL="114300" indent="0">
              <a:buNone/>
            </a:pPr>
            <a:endParaRPr lang="en-IN" dirty="0"/>
          </a:p>
        </p:txBody>
      </p:sp>
    </p:spTree>
    <p:extLst>
      <p:ext uri="{BB962C8B-B14F-4D97-AF65-F5344CB8AC3E}">
        <p14:creationId xmlns:p14="http://schemas.microsoft.com/office/powerpoint/2010/main" val="82707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C32D73C-3F41-449C-81A5-BA43BFA60DE1}"/>
              </a:ext>
            </a:extLst>
          </p:cNvPr>
          <p:cNvSpPr>
            <a:spLocks noGrp="1"/>
          </p:cNvSpPr>
          <p:nvPr>
            <p:ph type="body" idx="1"/>
          </p:nvPr>
        </p:nvSpPr>
        <p:spPr>
          <a:xfrm>
            <a:off x="914400" y="1356361"/>
            <a:ext cx="7315200" cy="3375660"/>
          </a:xfrm>
        </p:spPr>
        <p:txBody>
          <a:bodyPr/>
          <a:lstStyle/>
          <a:p>
            <a:pPr marL="114300" indent="0">
              <a:buNone/>
            </a:pPr>
            <a:r>
              <a:rPr lang="en-US" b="1" i="1" dirty="0"/>
              <a:t>Step 2 – Identify the corresponding actions that may occur in the system </a:t>
            </a:r>
          </a:p>
          <a:p>
            <a:pPr marL="114300" indent="0">
              <a:buNone/>
            </a:pPr>
            <a:r>
              <a:rPr lang="en-US" dirty="0"/>
              <a:t>Therefore, the possible actions are:</a:t>
            </a:r>
          </a:p>
          <a:p>
            <a:r>
              <a:rPr lang="en-US" i="1" dirty="0"/>
              <a:t>Should the loan be approved (Possible values Y or N)</a:t>
            </a:r>
            <a:endParaRPr lang="en-US" dirty="0"/>
          </a:p>
          <a:p>
            <a:r>
              <a:rPr lang="en-US" i="1" dirty="0"/>
              <a:t>Should the loan be rejected (Possible values Y or N)</a:t>
            </a:r>
            <a:endParaRPr lang="en-US" dirty="0"/>
          </a:p>
          <a:p>
            <a:r>
              <a:rPr lang="en-US" i="1" dirty="0"/>
              <a:t>Should the applicant be called for further documentation and discussion (Possible values Y or N)</a:t>
            </a:r>
            <a:endParaRPr lang="en-US" dirty="0"/>
          </a:p>
          <a:p>
            <a:endParaRPr lang="en-IN" dirty="0"/>
          </a:p>
        </p:txBody>
      </p:sp>
    </p:spTree>
    <p:extLst>
      <p:ext uri="{BB962C8B-B14F-4D97-AF65-F5344CB8AC3E}">
        <p14:creationId xmlns:p14="http://schemas.microsoft.com/office/powerpoint/2010/main" val="3999451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4B0438-0CD4-45DF-91C4-4D103341B60B}"/>
              </a:ext>
            </a:extLst>
          </p:cNvPr>
          <p:cNvSpPr>
            <a:spLocks noGrp="1"/>
          </p:cNvSpPr>
          <p:nvPr>
            <p:ph type="body" idx="1"/>
          </p:nvPr>
        </p:nvSpPr>
        <p:spPr>
          <a:xfrm>
            <a:off x="914400" y="1440181"/>
            <a:ext cx="7315200" cy="3291840"/>
          </a:xfrm>
        </p:spPr>
        <p:txBody>
          <a:bodyPr>
            <a:normAutofit/>
          </a:bodyPr>
          <a:lstStyle/>
          <a:p>
            <a:pPr marL="114300" indent="0">
              <a:buNone/>
            </a:pPr>
            <a:r>
              <a:rPr lang="en-US" b="1" i="1" dirty="0"/>
              <a:t>Step 3 – Generate All possible Combinations of Conditions</a:t>
            </a:r>
            <a:endParaRPr lang="en-US" dirty="0"/>
          </a:p>
          <a:p>
            <a:pPr marL="114300" indent="0" algn="just">
              <a:buNone/>
            </a:pPr>
            <a:r>
              <a:rPr lang="en-US" dirty="0"/>
              <a:t>Each of these combinations forms a column of the decision table. Firstly, let’s see how many variations are possible for each condition:</a:t>
            </a:r>
          </a:p>
          <a:p>
            <a:r>
              <a:rPr lang="en-US" b="1" i="1" dirty="0"/>
              <a:t>Condition 1</a:t>
            </a:r>
            <a:r>
              <a:rPr lang="en-US" i="1" dirty="0"/>
              <a:t> – Whether the person is salaried or not – 2 Variations: Y or N</a:t>
            </a:r>
            <a:endParaRPr lang="en-US" dirty="0"/>
          </a:p>
          <a:p>
            <a:r>
              <a:rPr lang="en-US" b="1" i="1" dirty="0"/>
              <a:t>Condition 2</a:t>
            </a:r>
            <a:r>
              <a:rPr lang="en-US" i="1" dirty="0"/>
              <a:t> – Monthly Salary of the Applicant – 3 Variations : &lt;25k , 25k – 75k and &gt;75k</a:t>
            </a:r>
            <a:endParaRPr lang="en-US" dirty="0"/>
          </a:p>
          <a:p>
            <a:endParaRPr lang="en-IN" dirty="0"/>
          </a:p>
        </p:txBody>
      </p:sp>
    </p:spTree>
    <p:extLst>
      <p:ext uri="{BB962C8B-B14F-4D97-AF65-F5344CB8AC3E}">
        <p14:creationId xmlns:p14="http://schemas.microsoft.com/office/powerpoint/2010/main" val="3704449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C8BEB9-029D-4B0C-95D1-CA1EAE49C5B4}"/>
              </a:ext>
            </a:extLst>
          </p:cNvPr>
          <p:cNvSpPr>
            <a:spLocks noGrp="1"/>
          </p:cNvSpPr>
          <p:nvPr>
            <p:ph type="body" idx="1"/>
          </p:nvPr>
        </p:nvSpPr>
        <p:spPr>
          <a:xfrm>
            <a:off x="914400" y="1074421"/>
            <a:ext cx="7315200" cy="3657600"/>
          </a:xfrm>
        </p:spPr>
        <p:txBody>
          <a:bodyPr>
            <a:normAutofit/>
          </a:bodyPr>
          <a:lstStyle/>
          <a:p>
            <a:pPr marL="114300" indent="0">
              <a:buNone/>
            </a:pPr>
            <a:r>
              <a:rPr lang="en-US" dirty="0"/>
              <a:t>Subsequently, based on this our total combinations will come up as 2*3 = 6</a:t>
            </a:r>
          </a:p>
          <a:p>
            <a:r>
              <a:rPr lang="en-US" b="1" i="1" dirty="0"/>
              <a:t>1st Combination </a:t>
            </a:r>
            <a:r>
              <a:rPr lang="en-US" i="1" dirty="0"/>
              <a:t>: Salaried = Yes , Monthly Salary &lt; 25k</a:t>
            </a:r>
            <a:endParaRPr lang="en-US" dirty="0"/>
          </a:p>
          <a:p>
            <a:r>
              <a:rPr lang="en-US" b="1" i="1" dirty="0"/>
              <a:t>2nd Combination:</a:t>
            </a:r>
            <a:r>
              <a:rPr lang="en-US" i="1" dirty="0"/>
              <a:t> Salaried = Yes, Monthly Salary 25k – 75k</a:t>
            </a:r>
            <a:endParaRPr lang="en-US" dirty="0"/>
          </a:p>
          <a:p>
            <a:r>
              <a:rPr lang="en-US" b="1" i="1" dirty="0"/>
              <a:t>3rd Combination:</a:t>
            </a:r>
            <a:r>
              <a:rPr lang="en-US" i="1" dirty="0"/>
              <a:t> Salaried = Yes, Monthly Salary &gt;75k</a:t>
            </a:r>
            <a:endParaRPr lang="en-US" dirty="0"/>
          </a:p>
          <a:p>
            <a:r>
              <a:rPr lang="en-US" b="1" i="1" dirty="0"/>
              <a:t>4th Combination </a:t>
            </a:r>
            <a:r>
              <a:rPr lang="en-US" i="1" dirty="0"/>
              <a:t>: Salaried = No , Monthly Salary &lt; 25k</a:t>
            </a:r>
            <a:endParaRPr lang="en-US" dirty="0"/>
          </a:p>
          <a:p>
            <a:r>
              <a:rPr lang="en-US" b="1" i="1" dirty="0"/>
              <a:t>5th Combination:</a:t>
            </a:r>
            <a:r>
              <a:rPr lang="en-US" i="1" dirty="0"/>
              <a:t> Salaried = No, Monthly Salary 25k – 75k</a:t>
            </a:r>
            <a:endParaRPr lang="en-US" dirty="0"/>
          </a:p>
          <a:p>
            <a:r>
              <a:rPr lang="en-US" b="1" i="1" dirty="0"/>
              <a:t>6th Combination:</a:t>
            </a:r>
            <a:r>
              <a:rPr lang="en-US" i="1" dirty="0"/>
              <a:t> Salaried = No, Monthly Salary &gt;75k</a:t>
            </a:r>
            <a:endParaRPr lang="en-US" dirty="0"/>
          </a:p>
          <a:p>
            <a:endParaRPr lang="en-IN" dirty="0"/>
          </a:p>
        </p:txBody>
      </p:sp>
    </p:spTree>
    <p:extLst>
      <p:ext uri="{BB962C8B-B14F-4D97-AF65-F5344CB8AC3E}">
        <p14:creationId xmlns:p14="http://schemas.microsoft.com/office/powerpoint/2010/main" val="3483219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a:extLst>
              <a:ext uri="{FF2B5EF4-FFF2-40B4-BE49-F238E27FC236}">
                <a16:creationId xmlns:a16="http://schemas.microsoft.com/office/drawing/2014/main" id="{19AED250-33EB-4823-A8B5-EF86A31D8126}"/>
              </a:ext>
            </a:extLst>
          </p:cNvPr>
          <p:cNvGraphicFramePr>
            <a:graphicFrameLocks noGrp="1"/>
          </p:cNvGraphicFramePr>
          <p:nvPr>
            <p:extLst>
              <p:ext uri="{D42A27DB-BD31-4B8C-83A1-F6EECF244321}">
                <p14:modId xmlns:p14="http://schemas.microsoft.com/office/powerpoint/2010/main" val="1596788806"/>
              </p:ext>
            </p:extLst>
          </p:nvPr>
        </p:nvGraphicFramePr>
        <p:xfrm>
          <a:off x="289560" y="929640"/>
          <a:ext cx="8656320" cy="3819288"/>
        </p:xfrm>
        <a:graphic>
          <a:graphicData uri="http://schemas.openxmlformats.org/drawingml/2006/table">
            <a:tbl>
              <a:tblPr/>
              <a:tblGrid>
                <a:gridCol w="2500716">
                  <a:extLst>
                    <a:ext uri="{9D8B030D-6E8A-4147-A177-3AD203B41FA5}">
                      <a16:colId xmlns:a16="http://schemas.microsoft.com/office/drawing/2014/main" val="4281072772"/>
                    </a:ext>
                  </a:extLst>
                </a:gridCol>
                <a:gridCol w="1025934">
                  <a:extLst>
                    <a:ext uri="{9D8B030D-6E8A-4147-A177-3AD203B41FA5}">
                      <a16:colId xmlns:a16="http://schemas.microsoft.com/office/drawing/2014/main" val="776198205"/>
                    </a:ext>
                  </a:extLst>
                </a:gridCol>
                <a:gridCol w="1025934">
                  <a:extLst>
                    <a:ext uri="{9D8B030D-6E8A-4147-A177-3AD203B41FA5}">
                      <a16:colId xmlns:a16="http://schemas.microsoft.com/office/drawing/2014/main" val="2461266415"/>
                    </a:ext>
                  </a:extLst>
                </a:gridCol>
                <a:gridCol w="1025934">
                  <a:extLst>
                    <a:ext uri="{9D8B030D-6E8A-4147-A177-3AD203B41FA5}">
                      <a16:colId xmlns:a16="http://schemas.microsoft.com/office/drawing/2014/main" val="2009002476"/>
                    </a:ext>
                  </a:extLst>
                </a:gridCol>
                <a:gridCol w="1025934">
                  <a:extLst>
                    <a:ext uri="{9D8B030D-6E8A-4147-A177-3AD203B41FA5}">
                      <a16:colId xmlns:a16="http://schemas.microsoft.com/office/drawing/2014/main" val="3571541828"/>
                    </a:ext>
                  </a:extLst>
                </a:gridCol>
                <a:gridCol w="1025934">
                  <a:extLst>
                    <a:ext uri="{9D8B030D-6E8A-4147-A177-3AD203B41FA5}">
                      <a16:colId xmlns:a16="http://schemas.microsoft.com/office/drawing/2014/main" val="2446363720"/>
                    </a:ext>
                  </a:extLst>
                </a:gridCol>
                <a:gridCol w="1025934">
                  <a:extLst>
                    <a:ext uri="{9D8B030D-6E8A-4147-A177-3AD203B41FA5}">
                      <a16:colId xmlns:a16="http://schemas.microsoft.com/office/drawing/2014/main" val="1173705839"/>
                    </a:ext>
                  </a:extLst>
                </a:gridCol>
              </a:tblGrid>
              <a:tr h="422522">
                <a:tc>
                  <a:txBody>
                    <a:bodyPr/>
                    <a:lstStyle/>
                    <a:p>
                      <a:r>
                        <a:rPr lang="en-IN" sz="1400" b="1" i="1" dirty="0">
                          <a:solidFill>
                            <a:schemeClr val="tx1">
                              <a:lumMod val="65000"/>
                              <a:lumOff val="35000"/>
                            </a:schemeClr>
                          </a:solidFill>
                          <a:effectLst/>
                        </a:rPr>
                        <a:t>CONDITIONS</a:t>
                      </a:r>
                      <a:endParaRPr lang="en-IN" sz="1400" dirty="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b="1" i="1" dirty="0">
                          <a:solidFill>
                            <a:schemeClr val="tx1">
                              <a:lumMod val="65000"/>
                              <a:lumOff val="35000"/>
                            </a:schemeClr>
                          </a:solidFill>
                          <a:effectLst/>
                        </a:rPr>
                        <a:t>Combination # 1</a:t>
                      </a:r>
                      <a:endParaRPr lang="en-IN" sz="1400" dirty="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b="1" i="1" dirty="0">
                          <a:solidFill>
                            <a:schemeClr val="tx1">
                              <a:lumMod val="65000"/>
                              <a:lumOff val="35000"/>
                            </a:schemeClr>
                          </a:solidFill>
                          <a:effectLst/>
                        </a:rPr>
                        <a:t>Combination # 2</a:t>
                      </a:r>
                      <a:endParaRPr lang="en-IN" sz="1400" dirty="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b="1" i="1" dirty="0">
                          <a:solidFill>
                            <a:schemeClr val="tx1">
                              <a:lumMod val="65000"/>
                              <a:lumOff val="35000"/>
                            </a:schemeClr>
                          </a:solidFill>
                          <a:effectLst/>
                        </a:rPr>
                        <a:t>Combination # 3</a:t>
                      </a:r>
                      <a:endParaRPr lang="en-IN" sz="1400" dirty="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b="1" i="1">
                          <a:solidFill>
                            <a:schemeClr val="tx1">
                              <a:lumMod val="65000"/>
                              <a:lumOff val="35000"/>
                            </a:schemeClr>
                          </a:solidFill>
                          <a:effectLst/>
                        </a:rPr>
                        <a:t>Combination # 4</a:t>
                      </a:r>
                      <a:endParaRPr lang="en-IN" sz="140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b="1" i="1">
                          <a:solidFill>
                            <a:schemeClr val="tx1">
                              <a:lumMod val="65000"/>
                              <a:lumOff val="35000"/>
                            </a:schemeClr>
                          </a:solidFill>
                          <a:effectLst/>
                        </a:rPr>
                        <a:t>Combination # 5</a:t>
                      </a:r>
                      <a:endParaRPr lang="en-IN" sz="140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b="1" i="1">
                          <a:solidFill>
                            <a:schemeClr val="tx1">
                              <a:lumMod val="65000"/>
                              <a:lumOff val="35000"/>
                            </a:schemeClr>
                          </a:solidFill>
                          <a:effectLst/>
                        </a:rPr>
                        <a:t>Combination # 6</a:t>
                      </a:r>
                      <a:endParaRPr lang="en-IN" sz="140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01601933"/>
                  </a:ext>
                </a:extLst>
              </a:tr>
              <a:tr h="422522">
                <a:tc>
                  <a:txBody>
                    <a:bodyPr/>
                    <a:lstStyle/>
                    <a:p>
                      <a:r>
                        <a:rPr lang="en-IN" sz="1400" i="1" dirty="0">
                          <a:solidFill>
                            <a:schemeClr val="tx1">
                              <a:lumMod val="65000"/>
                              <a:lumOff val="35000"/>
                            </a:schemeClr>
                          </a:solidFill>
                          <a:effectLst/>
                        </a:rPr>
                        <a:t>Salaried?</a:t>
                      </a:r>
                      <a:endParaRPr lang="en-IN" sz="1400" dirty="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dirty="0">
                          <a:solidFill>
                            <a:schemeClr val="tx1">
                              <a:lumMod val="65000"/>
                              <a:lumOff val="35000"/>
                            </a:schemeClr>
                          </a:solidFill>
                          <a:effectLst/>
                        </a:rPr>
                        <a:t>Y</a:t>
                      </a:r>
                      <a:endParaRPr lang="en-IN" sz="1400" dirty="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dirty="0">
                          <a:solidFill>
                            <a:schemeClr val="tx1">
                              <a:lumMod val="65000"/>
                              <a:lumOff val="35000"/>
                            </a:schemeClr>
                          </a:solidFill>
                          <a:effectLst/>
                        </a:rPr>
                        <a:t>Y</a:t>
                      </a:r>
                      <a:endParaRPr lang="en-IN" sz="1400" dirty="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dirty="0">
                          <a:solidFill>
                            <a:schemeClr val="tx1">
                              <a:lumMod val="65000"/>
                              <a:lumOff val="35000"/>
                            </a:schemeClr>
                          </a:solidFill>
                          <a:effectLst/>
                        </a:rPr>
                        <a:t>Y</a:t>
                      </a:r>
                      <a:endParaRPr lang="en-IN" sz="1400" dirty="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dirty="0">
                          <a:solidFill>
                            <a:schemeClr val="tx1">
                              <a:lumMod val="65000"/>
                              <a:lumOff val="35000"/>
                            </a:schemeClr>
                          </a:solidFill>
                          <a:effectLst/>
                        </a:rPr>
                        <a:t>N</a:t>
                      </a:r>
                      <a:endParaRPr lang="en-IN" sz="1400" dirty="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dirty="0">
                          <a:solidFill>
                            <a:schemeClr val="tx1">
                              <a:lumMod val="65000"/>
                              <a:lumOff val="35000"/>
                            </a:schemeClr>
                          </a:solidFill>
                          <a:effectLst/>
                        </a:rPr>
                        <a:t>N</a:t>
                      </a:r>
                      <a:endParaRPr lang="en-IN" sz="1400" dirty="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a:solidFill>
                            <a:schemeClr val="tx1">
                              <a:lumMod val="65000"/>
                              <a:lumOff val="35000"/>
                            </a:schemeClr>
                          </a:solidFill>
                          <a:effectLst/>
                        </a:rPr>
                        <a:t>N</a:t>
                      </a:r>
                      <a:endParaRPr lang="en-IN" sz="140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03006593"/>
                  </a:ext>
                </a:extLst>
              </a:tr>
              <a:tr h="422522">
                <a:tc>
                  <a:txBody>
                    <a:bodyPr/>
                    <a:lstStyle/>
                    <a:p>
                      <a:r>
                        <a:rPr lang="en-IN" sz="1400" i="1">
                          <a:solidFill>
                            <a:schemeClr val="tx1">
                              <a:lumMod val="65000"/>
                              <a:lumOff val="35000"/>
                            </a:schemeClr>
                          </a:solidFill>
                          <a:effectLst/>
                        </a:rPr>
                        <a:t>Monthly Income &lt; 25k</a:t>
                      </a:r>
                      <a:endParaRPr lang="en-IN" sz="140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dirty="0">
                          <a:solidFill>
                            <a:schemeClr val="tx1">
                              <a:lumMod val="65000"/>
                              <a:lumOff val="35000"/>
                            </a:schemeClr>
                          </a:solidFill>
                          <a:effectLst/>
                        </a:rPr>
                        <a:t>Y</a:t>
                      </a:r>
                      <a:endParaRPr lang="en-IN" sz="1400" dirty="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dirty="0">
                          <a:solidFill>
                            <a:schemeClr val="tx1">
                              <a:lumMod val="65000"/>
                              <a:lumOff val="35000"/>
                            </a:schemeClr>
                          </a:solidFill>
                          <a:effectLst/>
                        </a:rPr>
                        <a:t>NA</a:t>
                      </a:r>
                      <a:endParaRPr lang="en-IN" sz="1400" dirty="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dirty="0">
                          <a:solidFill>
                            <a:schemeClr val="tx1">
                              <a:lumMod val="65000"/>
                              <a:lumOff val="35000"/>
                            </a:schemeClr>
                          </a:solidFill>
                          <a:effectLst/>
                        </a:rPr>
                        <a:t>NA</a:t>
                      </a:r>
                      <a:endParaRPr lang="en-IN" sz="1400" dirty="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dirty="0">
                          <a:solidFill>
                            <a:schemeClr val="tx1">
                              <a:lumMod val="65000"/>
                              <a:lumOff val="35000"/>
                            </a:schemeClr>
                          </a:solidFill>
                          <a:effectLst/>
                        </a:rPr>
                        <a:t>Y</a:t>
                      </a:r>
                      <a:endParaRPr lang="en-IN" sz="1400" dirty="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dirty="0">
                          <a:solidFill>
                            <a:schemeClr val="tx1">
                              <a:lumMod val="65000"/>
                              <a:lumOff val="35000"/>
                            </a:schemeClr>
                          </a:solidFill>
                          <a:effectLst/>
                        </a:rPr>
                        <a:t>NA</a:t>
                      </a:r>
                      <a:endParaRPr lang="en-IN" sz="1400" dirty="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a:solidFill>
                            <a:schemeClr val="tx1">
                              <a:lumMod val="65000"/>
                              <a:lumOff val="35000"/>
                            </a:schemeClr>
                          </a:solidFill>
                          <a:effectLst/>
                        </a:rPr>
                        <a:t>NA</a:t>
                      </a:r>
                      <a:endParaRPr lang="en-IN" sz="140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89488296"/>
                  </a:ext>
                </a:extLst>
              </a:tr>
              <a:tr h="422522">
                <a:tc>
                  <a:txBody>
                    <a:bodyPr/>
                    <a:lstStyle/>
                    <a:p>
                      <a:r>
                        <a:rPr lang="en-IN" sz="1400" i="1">
                          <a:solidFill>
                            <a:schemeClr val="tx1">
                              <a:lumMod val="65000"/>
                              <a:lumOff val="35000"/>
                            </a:schemeClr>
                          </a:solidFill>
                          <a:effectLst/>
                        </a:rPr>
                        <a:t>Monthly Income 25k – 75k</a:t>
                      </a:r>
                      <a:endParaRPr lang="en-IN" sz="140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a:solidFill>
                            <a:schemeClr val="tx1">
                              <a:lumMod val="65000"/>
                              <a:lumOff val="35000"/>
                            </a:schemeClr>
                          </a:solidFill>
                          <a:effectLst/>
                        </a:rPr>
                        <a:t>NA</a:t>
                      </a:r>
                      <a:endParaRPr lang="en-IN" sz="140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a:solidFill>
                            <a:schemeClr val="tx1">
                              <a:lumMod val="65000"/>
                              <a:lumOff val="35000"/>
                            </a:schemeClr>
                          </a:solidFill>
                          <a:effectLst/>
                        </a:rPr>
                        <a:t>Y</a:t>
                      </a:r>
                      <a:endParaRPr lang="en-IN" sz="140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dirty="0">
                          <a:solidFill>
                            <a:schemeClr val="tx1">
                              <a:lumMod val="65000"/>
                              <a:lumOff val="35000"/>
                            </a:schemeClr>
                          </a:solidFill>
                          <a:effectLst/>
                        </a:rPr>
                        <a:t>NA</a:t>
                      </a:r>
                      <a:endParaRPr lang="en-IN" sz="1400" dirty="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dirty="0">
                          <a:solidFill>
                            <a:schemeClr val="tx1">
                              <a:lumMod val="65000"/>
                              <a:lumOff val="35000"/>
                            </a:schemeClr>
                          </a:solidFill>
                          <a:effectLst/>
                        </a:rPr>
                        <a:t>NA</a:t>
                      </a:r>
                      <a:endParaRPr lang="en-IN" sz="1400" dirty="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dirty="0">
                          <a:solidFill>
                            <a:schemeClr val="tx1">
                              <a:lumMod val="65000"/>
                              <a:lumOff val="35000"/>
                            </a:schemeClr>
                          </a:solidFill>
                          <a:effectLst/>
                        </a:rPr>
                        <a:t>Y</a:t>
                      </a:r>
                      <a:endParaRPr lang="en-IN" sz="1400" dirty="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dirty="0">
                          <a:solidFill>
                            <a:schemeClr val="tx1">
                              <a:lumMod val="65000"/>
                              <a:lumOff val="35000"/>
                            </a:schemeClr>
                          </a:solidFill>
                          <a:effectLst/>
                        </a:rPr>
                        <a:t>NA</a:t>
                      </a:r>
                      <a:endParaRPr lang="en-IN" sz="1400" dirty="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40405861"/>
                  </a:ext>
                </a:extLst>
              </a:tr>
              <a:tr h="422522">
                <a:tc>
                  <a:txBody>
                    <a:bodyPr/>
                    <a:lstStyle/>
                    <a:p>
                      <a:r>
                        <a:rPr lang="en-IN" sz="1400" i="1">
                          <a:solidFill>
                            <a:schemeClr val="tx1">
                              <a:lumMod val="65000"/>
                              <a:lumOff val="35000"/>
                            </a:schemeClr>
                          </a:solidFill>
                          <a:effectLst/>
                        </a:rPr>
                        <a:t>Monthly Income &gt;75k</a:t>
                      </a:r>
                      <a:endParaRPr lang="en-IN" sz="140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a:solidFill>
                            <a:schemeClr val="tx1">
                              <a:lumMod val="65000"/>
                              <a:lumOff val="35000"/>
                            </a:schemeClr>
                          </a:solidFill>
                          <a:effectLst/>
                        </a:rPr>
                        <a:t>NA</a:t>
                      </a:r>
                      <a:endParaRPr lang="en-IN" sz="140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a:solidFill>
                            <a:schemeClr val="tx1">
                              <a:lumMod val="65000"/>
                              <a:lumOff val="35000"/>
                            </a:schemeClr>
                          </a:solidFill>
                          <a:effectLst/>
                        </a:rPr>
                        <a:t>NA</a:t>
                      </a:r>
                      <a:endParaRPr lang="en-IN" sz="140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a:solidFill>
                            <a:schemeClr val="tx1">
                              <a:lumMod val="65000"/>
                              <a:lumOff val="35000"/>
                            </a:schemeClr>
                          </a:solidFill>
                          <a:effectLst/>
                        </a:rPr>
                        <a:t>Y</a:t>
                      </a:r>
                      <a:endParaRPr lang="en-IN" sz="140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dirty="0">
                          <a:solidFill>
                            <a:schemeClr val="tx1">
                              <a:lumMod val="65000"/>
                              <a:lumOff val="35000"/>
                            </a:schemeClr>
                          </a:solidFill>
                          <a:effectLst/>
                        </a:rPr>
                        <a:t>NA</a:t>
                      </a:r>
                      <a:endParaRPr lang="en-IN" sz="1400" dirty="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a:solidFill>
                            <a:schemeClr val="tx1">
                              <a:lumMod val="65000"/>
                              <a:lumOff val="35000"/>
                            </a:schemeClr>
                          </a:solidFill>
                          <a:effectLst/>
                        </a:rPr>
                        <a:t>NA</a:t>
                      </a:r>
                      <a:endParaRPr lang="en-IN" sz="140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dirty="0">
                          <a:solidFill>
                            <a:schemeClr val="tx1">
                              <a:lumMod val="65000"/>
                              <a:lumOff val="35000"/>
                            </a:schemeClr>
                          </a:solidFill>
                          <a:effectLst/>
                        </a:rPr>
                        <a:t>Y</a:t>
                      </a:r>
                      <a:endParaRPr lang="en-IN" sz="1400" dirty="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26932180"/>
                  </a:ext>
                </a:extLst>
              </a:tr>
              <a:tr h="422522">
                <a:tc gridSpan="7">
                  <a:txBody>
                    <a:bodyPr/>
                    <a:lstStyle/>
                    <a:p>
                      <a:r>
                        <a:rPr lang="en-IN" sz="1400" b="1" i="1" dirty="0">
                          <a:solidFill>
                            <a:schemeClr val="tx1">
                              <a:lumMod val="65000"/>
                              <a:lumOff val="35000"/>
                            </a:schemeClr>
                          </a:solidFill>
                          <a:effectLst/>
                        </a:rPr>
                        <a:t>ACTIONS</a:t>
                      </a:r>
                      <a:endParaRPr lang="en-IN" sz="1400" dirty="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54504603"/>
                  </a:ext>
                </a:extLst>
              </a:tr>
              <a:tr h="422522">
                <a:tc>
                  <a:txBody>
                    <a:bodyPr/>
                    <a:lstStyle/>
                    <a:p>
                      <a:r>
                        <a:rPr lang="en-IN" sz="1400" i="1">
                          <a:solidFill>
                            <a:schemeClr val="tx1">
                              <a:lumMod val="65000"/>
                              <a:lumOff val="35000"/>
                            </a:schemeClr>
                          </a:solidFill>
                          <a:effectLst/>
                        </a:rPr>
                        <a:t>Loan Approved</a:t>
                      </a:r>
                      <a:endParaRPr lang="en-IN" sz="140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a:solidFill>
                            <a:schemeClr val="tx1">
                              <a:lumMod val="65000"/>
                              <a:lumOff val="35000"/>
                            </a:schemeClr>
                          </a:solidFill>
                          <a:effectLst/>
                        </a:rPr>
                        <a:t>NA</a:t>
                      </a:r>
                      <a:endParaRPr lang="en-IN" sz="140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a:solidFill>
                            <a:schemeClr val="tx1">
                              <a:lumMod val="65000"/>
                              <a:lumOff val="35000"/>
                            </a:schemeClr>
                          </a:solidFill>
                          <a:effectLst/>
                        </a:rPr>
                        <a:t>NA</a:t>
                      </a:r>
                      <a:endParaRPr lang="en-IN" sz="140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a:solidFill>
                            <a:schemeClr val="tx1">
                              <a:lumMod val="65000"/>
                              <a:lumOff val="35000"/>
                            </a:schemeClr>
                          </a:solidFill>
                          <a:effectLst/>
                        </a:rPr>
                        <a:t>Y</a:t>
                      </a:r>
                      <a:endParaRPr lang="en-IN" sz="140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dirty="0">
                          <a:solidFill>
                            <a:schemeClr val="tx1">
                              <a:lumMod val="65000"/>
                              <a:lumOff val="35000"/>
                            </a:schemeClr>
                          </a:solidFill>
                          <a:effectLst/>
                        </a:rPr>
                        <a:t>NA</a:t>
                      </a:r>
                      <a:endParaRPr lang="en-IN" sz="1400" dirty="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dirty="0">
                          <a:solidFill>
                            <a:schemeClr val="tx1">
                              <a:lumMod val="65000"/>
                              <a:lumOff val="35000"/>
                            </a:schemeClr>
                          </a:solidFill>
                          <a:effectLst/>
                        </a:rPr>
                        <a:t>NA</a:t>
                      </a:r>
                      <a:endParaRPr lang="en-IN" sz="1400" dirty="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dirty="0">
                          <a:solidFill>
                            <a:schemeClr val="tx1">
                              <a:lumMod val="65000"/>
                              <a:lumOff val="35000"/>
                            </a:schemeClr>
                          </a:solidFill>
                          <a:effectLst/>
                        </a:rPr>
                        <a:t>NA</a:t>
                      </a:r>
                      <a:endParaRPr lang="en-IN" sz="1400" dirty="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36358417"/>
                  </a:ext>
                </a:extLst>
              </a:tr>
              <a:tr h="422522">
                <a:tc>
                  <a:txBody>
                    <a:bodyPr/>
                    <a:lstStyle/>
                    <a:p>
                      <a:r>
                        <a:rPr lang="en-IN" sz="1400" i="1">
                          <a:solidFill>
                            <a:schemeClr val="tx1">
                              <a:lumMod val="65000"/>
                              <a:lumOff val="35000"/>
                            </a:schemeClr>
                          </a:solidFill>
                          <a:effectLst/>
                        </a:rPr>
                        <a:t>Loan Rejected</a:t>
                      </a:r>
                      <a:endParaRPr lang="en-IN" sz="140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a:solidFill>
                            <a:schemeClr val="tx1">
                              <a:lumMod val="65000"/>
                              <a:lumOff val="35000"/>
                            </a:schemeClr>
                          </a:solidFill>
                          <a:effectLst/>
                        </a:rPr>
                        <a:t>Y</a:t>
                      </a:r>
                      <a:endParaRPr lang="en-IN" sz="140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a:solidFill>
                            <a:schemeClr val="tx1">
                              <a:lumMod val="65000"/>
                              <a:lumOff val="35000"/>
                            </a:schemeClr>
                          </a:solidFill>
                          <a:effectLst/>
                        </a:rPr>
                        <a:t>NA</a:t>
                      </a:r>
                      <a:endParaRPr lang="en-IN" sz="140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a:solidFill>
                            <a:schemeClr val="tx1">
                              <a:lumMod val="65000"/>
                              <a:lumOff val="35000"/>
                            </a:schemeClr>
                          </a:solidFill>
                          <a:effectLst/>
                        </a:rPr>
                        <a:t>NA</a:t>
                      </a:r>
                      <a:endParaRPr lang="en-IN" sz="140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a:solidFill>
                            <a:schemeClr val="tx1">
                              <a:lumMod val="65000"/>
                              <a:lumOff val="35000"/>
                            </a:schemeClr>
                          </a:solidFill>
                          <a:effectLst/>
                        </a:rPr>
                        <a:t>Y</a:t>
                      </a:r>
                      <a:endParaRPr lang="en-IN" sz="140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dirty="0">
                          <a:solidFill>
                            <a:schemeClr val="tx1">
                              <a:lumMod val="65000"/>
                              <a:lumOff val="35000"/>
                            </a:schemeClr>
                          </a:solidFill>
                          <a:effectLst/>
                        </a:rPr>
                        <a:t>Y</a:t>
                      </a:r>
                      <a:endParaRPr lang="en-IN" sz="1400" dirty="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dirty="0">
                          <a:solidFill>
                            <a:schemeClr val="tx1">
                              <a:lumMod val="65000"/>
                              <a:lumOff val="35000"/>
                            </a:schemeClr>
                          </a:solidFill>
                          <a:effectLst/>
                        </a:rPr>
                        <a:t>NA</a:t>
                      </a:r>
                      <a:endParaRPr lang="en-IN" sz="1400" dirty="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56032538"/>
                  </a:ext>
                </a:extLst>
              </a:tr>
              <a:tr h="422522">
                <a:tc>
                  <a:txBody>
                    <a:bodyPr/>
                    <a:lstStyle/>
                    <a:p>
                      <a:r>
                        <a:rPr lang="en-IN" sz="1400" i="1">
                          <a:solidFill>
                            <a:schemeClr val="tx1">
                              <a:lumMod val="65000"/>
                              <a:lumOff val="35000"/>
                            </a:schemeClr>
                          </a:solidFill>
                          <a:effectLst/>
                        </a:rPr>
                        <a:t>Further Documentation &amp; Visit</a:t>
                      </a:r>
                      <a:endParaRPr lang="en-IN" sz="140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a:solidFill>
                            <a:schemeClr val="tx1">
                              <a:lumMod val="65000"/>
                              <a:lumOff val="35000"/>
                            </a:schemeClr>
                          </a:solidFill>
                          <a:effectLst/>
                        </a:rPr>
                        <a:t>NA</a:t>
                      </a:r>
                      <a:endParaRPr lang="en-IN" sz="140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a:solidFill>
                            <a:schemeClr val="tx1">
                              <a:lumMod val="65000"/>
                              <a:lumOff val="35000"/>
                            </a:schemeClr>
                          </a:solidFill>
                          <a:effectLst/>
                        </a:rPr>
                        <a:t>Y</a:t>
                      </a:r>
                      <a:endParaRPr lang="en-IN" sz="140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a:solidFill>
                            <a:schemeClr val="tx1">
                              <a:lumMod val="65000"/>
                              <a:lumOff val="35000"/>
                            </a:schemeClr>
                          </a:solidFill>
                          <a:effectLst/>
                        </a:rPr>
                        <a:t>NA</a:t>
                      </a:r>
                      <a:endParaRPr lang="en-IN" sz="140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a:solidFill>
                            <a:schemeClr val="tx1">
                              <a:lumMod val="65000"/>
                              <a:lumOff val="35000"/>
                            </a:schemeClr>
                          </a:solidFill>
                          <a:effectLst/>
                        </a:rPr>
                        <a:t>NA</a:t>
                      </a:r>
                      <a:endParaRPr lang="en-IN" sz="140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dirty="0">
                          <a:solidFill>
                            <a:schemeClr val="tx1">
                              <a:lumMod val="65000"/>
                              <a:lumOff val="35000"/>
                            </a:schemeClr>
                          </a:solidFill>
                          <a:effectLst/>
                        </a:rPr>
                        <a:t>NA</a:t>
                      </a:r>
                      <a:endParaRPr lang="en-IN" sz="1400" dirty="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tc>
                  <a:txBody>
                    <a:bodyPr/>
                    <a:lstStyle/>
                    <a:p>
                      <a:pPr algn="ctr"/>
                      <a:r>
                        <a:rPr lang="en-IN" sz="1400" i="1" dirty="0">
                          <a:solidFill>
                            <a:schemeClr val="tx1">
                              <a:lumMod val="65000"/>
                              <a:lumOff val="35000"/>
                            </a:schemeClr>
                          </a:solidFill>
                          <a:effectLst/>
                        </a:rPr>
                        <a:t>Y</a:t>
                      </a:r>
                      <a:endParaRPr lang="en-IN" sz="1400" dirty="0">
                        <a:solidFill>
                          <a:schemeClr val="tx1">
                            <a:lumMod val="65000"/>
                            <a:lumOff val="35000"/>
                          </a:schemeClr>
                        </a:solidFill>
                        <a:effectLst/>
                      </a:endParaRPr>
                    </a:p>
                  </a:txBody>
                  <a:tcPr marL="6196" marR="12392" marT="6196" marB="6196" anchor="ctr">
                    <a:lnL>
                      <a:noFill/>
                    </a:lnL>
                    <a:lnR>
                      <a:noFill/>
                    </a:lnR>
                    <a:lnT w="6350" cap="flat" cmpd="sng" algn="ctr">
                      <a:solidFill>
                        <a:srgbClr val="CCCCCC"/>
                      </a:solidFill>
                      <a:prstDash val="solid"/>
                      <a:round/>
                      <a:headEnd type="none" w="med" len="med"/>
                      <a:tailEnd type="none" w="med" len="med"/>
                    </a:lnT>
                    <a:lnB w="6350" cap="flat" cmpd="sng" algn="ctr">
                      <a:solidFill>
                        <a:srgbClr val="CCCCCC"/>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13498953"/>
                  </a:ext>
                </a:extLst>
              </a:tr>
            </a:tbl>
          </a:graphicData>
        </a:graphic>
      </p:graphicFrame>
    </p:spTree>
    <p:extLst>
      <p:ext uri="{BB962C8B-B14F-4D97-AF65-F5344CB8AC3E}">
        <p14:creationId xmlns:p14="http://schemas.microsoft.com/office/powerpoint/2010/main" val="1536117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3"/>
          <p:cNvSpPr txBox="1">
            <a:spLocks noGrp="1"/>
          </p:cNvSpPr>
          <p:nvPr>
            <p:ph type="title"/>
          </p:nvPr>
        </p:nvSpPr>
        <p:spPr>
          <a:xfrm>
            <a:off x="906780" y="867888"/>
            <a:ext cx="7315200" cy="865573"/>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2"/>
              </a:buClr>
              <a:buSzPts val="3600"/>
              <a:buFont typeface="Calibri"/>
              <a:buNone/>
            </a:pPr>
            <a:r>
              <a:rPr lang="en-US" sz="3600"/>
              <a:t>What Is Black Box Testing ?</a:t>
            </a:r>
            <a:br>
              <a:rPr lang="en-US" sz="3600"/>
            </a:br>
            <a:endParaRPr sz="3600"/>
          </a:p>
        </p:txBody>
      </p:sp>
      <p:sp>
        <p:nvSpPr>
          <p:cNvPr id="47" name="Google Shape;47;p3"/>
          <p:cNvSpPr txBox="1">
            <a:spLocks noGrp="1"/>
          </p:cNvSpPr>
          <p:nvPr>
            <p:ph type="body" idx="1"/>
          </p:nvPr>
        </p:nvSpPr>
        <p:spPr>
          <a:xfrm>
            <a:off x="881202" y="1036320"/>
            <a:ext cx="7315200" cy="3505200"/>
          </a:xfrm>
          <a:prstGeom prst="rect">
            <a:avLst/>
          </a:prstGeom>
          <a:noFill/>
          <a:ln>
            <a:noFill/>
          </a:ln>
        </p:spPr>
        <p:txBody>
          <a:bodyPr spcFirstLastPara="1" wrap="square" lIns="91425" tIns="45700" rIns="91425" bIns="45700" anchor="t" anchorCtr="0">
            <a:normAutofit/>
          </a:bodyPr>
          <a:lstStyle/>
          <a:p>
            <a:pPr marL="228600" lvl="0" indent="-182880" algn="just" rtl="0">
              <a:spcBef>
                <a:spcPts val="0"/>
              </a:spcBef>
              <a:spcAft>
                <a:spcPts val="0"/>
              </a:spcAft>
              <a:buSzPts val="2000"/>
              <a:buChar char="▪"/>
            </a:pPr>
            <a:r>
              <a:rPr lang="en-US"/>
              <a:t>Black Box Testing is also known as behavioral, opaque-box, closed-box, specification-based or eye-to-eye testing.</a:t>
            </a:r>
            <a:endParaRPr/>
          </a:p>
          <a:p>
            <a:pPr marL="228600" lvl="0" indent="-182880" algn="just" rtl="0">
              <a:spcBef>
                <a:spcPts val="400"/>
              </a:spcBef>
              <a:spcAft>
                <a:spcPts val="0"/>
              </a:spcAft>
              <a:buSzPts val="2000"/>
              <a:buChar char="▪"/>
            </a:pPr>
            <a:r>
              <a:rPr lang="en-US"/>
              <a:t>It is a Software Testing method that analyses the functionality of a software/application without knowing much about the internal structure/design of the item that is being tested and compares the input value with the output value.</a:t>
            </a:r>
            <a:endParaRPr/>
          </a:p>
          <a:p>
            <a:pPr marL="228600" lvl="0" indent="-55879" algn="l" rtl="0">
              <a:spcBef>
                <a:spcPts val="400"/>
              </a:spcBef>
              <a:spcAft>
                <a:spcPts val="0"/>
              </a:spcAft>
              <a:buSzPts val="2000"/>
              <a:buNone/>
            </a:pPr>
            <a:endParaRPr/>
          </a:p>
        </p:txBody>
      </p:sp>
      <p:sp>
        <p:nvSpPr>
          <p:cNvPr id="48" name="Google Shape;48;p3"/>
          <p:cNvSpPr txBox="1">
            <a:spLocks noGrp="1"/>
          </p:cNvSpPr>
          <p:nvPr>
            <p:ph type="ftr" idx="11"/>
          </p:nvPr>
        </p:nvSpPr>
        <p:spPr>
          <a:xfrm>
            <a:off x="6008689" y="641968"/>
            <a:ext cx="2246489" cy="225920"/>
          </a:xfrm>
          <a:prstGeom prst="rect">
            <a:avLst/>
          </a:prstGeom>
          <a:noFill/>
          <a:ln>
            <a:noFill/>
          </a:ln>
        </p:spPr>
        <p:txBody>
          <a:bodyPr spcFirstLastPara="1" wrap="square" lIns="91425" tIns="0" rIns="91425" bIns="45700" anchor="t" anchorCtr="0">
            <a:noAutofit/>
          </a:bodyPr>
          <a:lstStyle/>
          <a:p>
            <a:pPr marL="0" lvl="0" indent="0" algn="l" rtl="0">
              <a:spcBef>
                <a:spcPts val="0"/>
              </a:spcBef>
              <a:spcAft>
                <a:spcPts val="0"/>
              </a:spcAft>
              <a:buNone/>
            </a:pPr>
            <a:endParaRPr/>
          </a:p>
        </p:txBody>
      </p:sp>
      <p:pic>
        <p:nvPicPr>
          <p:cNvPr id="49" name="Google Shape;49;p3"/>
          <p:cNvPicPr preferRelativeResize="0"/>
          <p:nvPr/>
        </p:nvPicPr>
        <p:blipFill rotWithShape="1">
          <a:blip r:embed="rId3">
            <a:alphaModFix/>
          </a:blip>
          <a:srcRect/>
          <a:stretch/>
        </p:blipFill>
        <p:spPr>
          <a:xfrm>
            <a:off x="3200400" y="3028949"/>
            <a:ext cx="3257550" cy="207368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B77F-2184-4E59-AE7A-7F8E77BB5A00}"/>
              </a:ext>
            </a:extLst>
          </p:cNvPr>
          <p:cNvSpPr>
            <a:spLocks noGrp="1"/>
          </p:cNvSpPr>
          <p:nvPr>
            <p:ph type="title"/>
          </p:nvPr>
        </p:nvSpPr>
        <p:spPr>
          <a:xfrm>
            <a:off x="914400" y="1303317"/>
            <a:ext cx="7315200" cy="865573"/>
          </a:xfrm>
        </p:spPr>
        <p:txBody>
          <a:bodyPr>
            <a:normAutofit fontScale="90000"/>
          </a:bodyPr>
          <a:lstStyle/>
          <a:p>
            <a:r>
              <a:rPr lang="en-US" b="1" dirty="0"/>
              <a:t>Why is Decision Table Testing is important?</a:t>
            </a:r>
            <a:br>
              <a:rPr lang="en-US" b="1" dirty="0"/>
            </a:br>
            <a:endParaRPr lang="en-IN" dirty="0"/>
          </a:p>
        </p:txBody>
      </p:sp>
      <p:sp>
        <p:nvSpPr>
          <p:cNvPr id="3" name="Text Placeholder 2">
            <a:extLst>
              <a:ext uri="{FF2B5EF4-FFF2-40B4-BE49-F238E27FC236}">
                <a16:creationId xmlns:a16="http://schemas.microsoft.com/office/drawing/2014/main" id="{59E595AE-5058-44E7-A66D-0A7EAE88B1F1}"/>
              </a:ext>
            </a:extLst>
          </p:cNvPr>
          <p:cNvSpPr>
            <a:spLocks noGrp="1"/>
          </p:cNvSpPr>
          <p:nvPr>
            <p:ph type="body" idx="1"/>
          </p:nvPr>
        </p:nvSpPr>
        <p:spPr>
          <a:xfrm>
            <a:off x="914400" y="1736103"/>
            <a:ext cx="7665720" cy="2895600"/>
          </a:xfrm>
        </p:spPr>
        <p:txBody>
          <a:bodyPr>
            <a:normAutofit fontScale="92500"/>
          </a:bodyPr>
          <a:lstStyle/>
          <a:p>
            <a:pPr algn="just"/>
            <a:r>
              <a:rPr lang="en-US" dirty="0"/>
              <a:t>This testing technique becomes important when it is required to test different combination.</a:t>
            </a:r>
          </a:p>
          <a:p>
            <a:pPr algn="just"/>
            <a:r>
              <a:rPr lang="en-US" dirty="0"/>
              <a:t>The significance of this technique becomes immediately clear as the number of inputs increases. </a:t>
            </a:r>
          </a:p>
          <a:p>
            <a:pPr algn="just"/>
            <a:r>
              <a:rPr lang="en-US" dirty="0"/>
              <a:t>Number of possible Combinations is given by 2 ^ n , where n is the number of Inputs. For n = 10, which is very common in the web based testing, having big input forms, the number of combinations will be 1024. Obviously, you cannot test all but you will choose a rich sub-set of the possible combinations using decision based testing technique.</a:t>
            </a:r>
            <a:endParaRPr lang="en-IN" dirty="0"/>
          </a:p>
        </p:txBody>
      </p:sp>
    </p:spTree>
    <p:extLst>
      <p:ext uri="{BB962C8B-B14F-4D97-AF65-F5344CB8AC3E}">
        <p14:creationId xmlns:p14="http://schemas.microsoft.com/office/powerpoint/2010/main" val="561438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79C14-05AA-41BE-A48E-9E38DD6690D0}"/>
              </a:ext>
            </a:extLst>
          </p:cNvPr>
          <p:cNvSpPr>
            <a:spLocks noGrp="1"/>
          </p:cNvSpPr>
          <p:nvPr>
            <p:ph type="title"/>
          </p:nvPr>
        </p:nvSpPr>
        <p:spPr>
          <a:xfrm>
            <a:off x="914400" y="632757"/>
            <a:ext cx="7315200" cy="865573"/>
          </a:xfrm>
        </p:spPr>
        <p:txBody>
          <a:bodyPr/>
          <a:lstStyle/>
          <a:p>
            <a:r>
              <a:rPr lang="en-IN" dirty="0"/>
              <a:t> Question</a:t>
            </a:r>
          </a:p>
        </p:txBody>
      </p:sp>
      <p:sp>
        <p:nvSpPr>
          <p:cNvPr id="3" name="Text Placeholder 2">
            <a:extLst>
              <a:ext uri="{FF2B5EF4-FFF2-40B4-BE49-F238E27FC236}">
                <a16:creationId xmlns:a16="http://schemas.microsoft.com/office/drawing/2014/main" id="{F1EE68C7-ABD0-4B08-ADAF-0D726F215812}"/>
              </a:ext>
            </a:extLst>
          </p:cNvPr>
          <p:cNvSpPr>
            <a:spLocks noGrp="1"/>
          </p:cNvSpPr>
          <p:nvPr>
            <p:ph type="body" idx="1"/>
          </p:nvPr>
        </p:nvSpPr>
        <p:spPr>
          <a:xfrm>
            <a:off x="914400" y="1584961"/>
            <a:ext cx="7315200" cy="3147060"/>
          </a:xfrm>
        </p:spPr>
        <p:txBody>
          <a:bodyPr/>
          <a:lstStyle/>
          <a:p>
            <a:pPr algn="just"/>
            <a:r>
              <a:rPr lang="en-IN" dirty="0"/>
              <a:t>A program reads three number A, B and C with a range [1,50] and prints the largest number. Design test cases for this program using equivalence class testing technique.</a:t>
            </a:r>
          </a:p>
        </p:txBody>
      </p:sp>
    </p:spTree>
    <p:extLst>
      <p:ext uri="{BB962C8B-B14F-4D97-AF65-F5344CB8AC3E}">
        <p14:creationId xmlns:p14="http://schemas.microsoft.com/office/powerpoint/2010/main" val="280084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786F-ABFC-4DD2-950C-CE13BDC12795}"/>
              </a:ext>
            </a:extLst>
          </p:cNvPr>
          <p:cNvSpPr>
            <a:spLocks noGrp="1"/>
          </p:cNvSpPr>
          <p:nvPr>
            <p:ph type="title"/>
          </p:nvPr>
        </p:nvSpPr>
        <p:spPr>
          <a:xfrm>
            <a:off x="914400" y="571797"/>
            <a:ext cx="7315200" cy="865573"/>
          </a:xfrm>
        </p:spPr>
        <p:txBody>
          <a:bodyPr/>
          <a:lstStyle/>
          <a:p>
            <a:r>
              <a:rPr lang="en-IN" dirty="0"/>
              <a:t>Solution 1</a:t>
            </a:r>
          </a:p>
        </p:txBody>
      </p:sp>
      <p:sp>
        <p:nvSpPr>
          <p:cNvPr id="3" name="Text Placeholder 2">
            <a:extLst>
              <a:ext uri="{FF2B5EF4-FFF2-40B4-BE49-F238E27FC236}">
                <a16:creationId xmlns:a16="http://schemas.microsoft.com/office/drawing/2014/main" id="{8BD656C1-CEF5-4566-8F8C-1B90908E1D59}"/>
              </a:ext>
            </a:extLst>
          </p:cNvPr>
          <p:cNvSpPr>
            <a:spLocks noGrp="1"/>
          </p:cNvSpPr>
          <p:nvPr>
            <p:ph type="body" idx="1"/>
          </p:nvPr>
        </p:nvSpPr>
        <p:spPr>
          <a:xfrm>
            <a:off x="914400" y="1333501"/>
            <a:ext cx="7315200" cy="3398520"/>
          </a:xfrm>
        </p:spPr>
        <p:txBody>
          <a:bodyPr>
            <a:normAutofit lnSpcReduction="10000"/>
          </a:bodyPr>
          <a:lstStyle/>
          <a:p>
            <a:pPr marL="571500" indent="-457200">
              <a:buAutoNum type="arabicPeriod"/>
            </a:pPr>
            <a:r>
              <a:rPr lang="en-IN" dirty="0"/>
              <a:t>Partition the domain of input as valid values and invalid values, getting the following classes:</a:t>
            </a:r>
          </a:p>
          <a:p>
            <a:pPr marL="1028700" lvl="2" indent="0">
              <a:buNone/>
            </a:pPr>
            <a:r>
              <a:rPr lang="en-IN" dirty="0"/>
              <a:t>C1={1&lt;=A&lt;=50}</a:t>
            </a:r>
          </a:p>
          <a:p>
            <a:pPr marL="1028700" lvl="2" indent="0">
              <a:buNone/>
            </a:pPr>
            <a:r>
              <a:rPr lang="en-IN" dirty="0"/>
              <a:t>C2={1&lt;=B&lt;=50}</a:t>
            </a:r>
          </a:p>
          <a:p>
            <a:pPr marL="1028700" lvl="2" indent="0">
              <a:buNone/>
            </a:pPr>
            <a:r>
              <a:rPr lang="en-IN" dirty="0"/>
              <a:t>C3={1&lt;=C&lt;=50}</a:t>
            </a:r>
          </a:p>
          <a:p>
            <a:pPr marL="1028700" lvl="2" indent="0">
              <a:buNone/>
            </a:pPr>
            <a:r>
              <a:rPr lang="en-IN" dirty="0"/>
              <a:t>C4={A&lt;1}</a:t>
            </a:r>
          </a:p>
          <a:p>
            <a:pPr marL="1028700" lvl="2" indent="0">
              <a:buNone/>
            </a:pPr>
            <a:r>
              <a:rPr lang="en-IN" dirty="0"/>
              <a:t>C5={A&gt;50}</a:t>
            </a:r>
          </a:p>
          <a:p>
            <a:pPr marL="1028700" lvl="2" indent="0">
              <a:buNone/>
            </a:pPr>
            <a:r>
              <a:rPr lang="en-IN" dirty="0"/>
              <a:t>C6={B&lt;1}</a:t>
            </a:r>
          </a:p>
          <a:p>
            <a:pPr marL="1028700" lvl="2" indent="0">
              <a:buNone/>
            </a:pPr>
            <a:r>
              <a:rPr lang="en-IN" dirty="0"/>
              <a:t>C7={B&gt;50}</a:t>
            </a:r>
          </a:p>
          <a:p>
            <a:pPr marL="1028700" lvl="2" indent="0">
              <a:buNone/>
            </a:pPr>
            <a:r>
              <a:rPr lang="en-IN" dirty="0"/>
              <a:t>C8={C&lt;1}</a:t>
            </a:r>
          </a:p>
          <a:p>
            <a:pPr marL="1028700" lvl="2" indent="0">
              <a:buNone/>
            </a:pPr>
            <a:r>
              <a:rPr lang="en-IN" dirty="0"/>
              <a:t>C9={C&gt;50}</a:t>
            </a:r>
          </a:p>
          <a:p>
            <a:pPr marL="114300" indent="0">
              <a:buNone/>
            </a:pPr>
            <a:endParaRPr lang="en-IN" dirty="0"/>
          </a:p>
        </p:txBody>
      </p:sp>
    </p:spTree>
    <p:extLst>
      <p:ext uri="{BB962C8B-B14F-4D97-AF65-F5344CB8AC3E}">
        <p14:creationId xmlns:p14="http://schemas.microsoft.com/office/powerpoint/2010/main" val="3038369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59E57-21BC-4C14-93FC-349EAE234F16}"/>
              </a:ext>
            </a:extLst>
          </p:cNvPr>
          <p:cNvSpPr>
            <a:spLocks noGrp="1"/>
          </p:cNvSpPr>
          <p:nvPr>
            <p:ph type="title"/>
          </p:nvPr>
        </p:nvSpPr>
        <p:spPr>
          <a:xfrm>
            <a:off x="853440" y="320337"/>
            <a:ext cx="7315200" cy="865573"/>
          </a:xfrm>
        </p:spPr>
        <p:txBody>
          <a:bodyPr/>
          <a:lstStyle/>
          <a:p>
            <a:r>
              <a:rPr lang="en-IN" dirty="0"/>
              <a:t>Test Cases</a:t>
            </a:r>
          </a:p>
        </p:txBody>
      </p:sp>
      <p:sp>
        <p:nvSpPr>
          <p:cNvPr id="3" name="Text Placeholder 2">
            <a:extLst>
              <a:ext uri="{FF2B5EF4-FFF2-40B4-BE49-F238E27FC236}">
                <a16:creationId xmlns:a16="http://schemas.microsoft.com/office/drawing/2014/main" id="{7B5E4CD2-8558-4555-B91A-9CD51058EA46}"/>
              </a:ext>
            </a:extLst>
          </p:cNvPr>
          <p:cNvSpPr>
            <a:spLocks noGrp="1"/>
          </p:cNvSpPr>
          <p:nvPr>
            <p:ph type="body" idx="1"/>
          </p:nvPr>
        </p:nvSpPr>
        <p:spPr>
          <a:xfrm>
            <a:off x="914400" y="1371601"/>
            <a:ext cx="7315200" cy="3360420"/>
          </a:xfrm>
        </p:spPr>
        <p:txBody>
          <a:bodyPr/>
          <a:lstStyle/>
          <a:p>
            <a:endParaRPr lang="en-IN" dirty="0"/>
          </a:p>
        </p:txBody>
      </p:sp>
      <p:graphicFrame>
        <p:nvGraphicFramePr>
          <p:cNvPr id="4" name="Table 4">
            <a:extLst>
              <a:ext uri="{FF2B5EF4-FFF2-40B4-BE49-F238E27FC236}">
                <a16:creationId xmlns:a16="http://schemas.microsoft.com/office/drawing/2014/main" id="{6079144E-8BF6-4969-BED1-B1AF9D83CB3B}"/>
              </a:ext>
            </a:extLst>
          </p:cNvPr>
          <p:cNvGraphicFramePr>
            <a:graphicFrameLocks noGrp="1"/>
          </p:cNvGraphicFramePr>
          <p:nvPr>
            <p:extLst>
              <p:ext uri="{D42A27DB-BD31-4B8C-83A1-F6EECF244321}">
                <p14:modId xmlns:p14="http://schemas.microsoft.com/office/powerpoint/2010/main" val="137888544"/>
              </p:ext>
            </p:extLst>
          </p:nvPr>
        </p:nvGraphicFramePr>
        <p:xfrm>
          <a:off x="868680" y="1371601"/>
          <a:ext cx="7406640" cy="3718560"/>
        </p:xfrm>
        <a:graphic>
          <a:graphicData uri="http://schemas.openxmlformats.org/drawingml/2006/table">
            <a:tbl>
              <a:tblPr firstRow="1" bandRow="1">
                <a:tableStyleId>{5C22544A-7EE6-4342-B048-85BDC9FD1C3A}</a:tableStyleId>
              </a:tblPr>
              <a:tblGrid>
                <a:gridCol w="1234440">
                  <a:extLst>
                    <a:ext uri="{9D8B030D-6E8A-4147-A177-3AD203B41FA5}">
                      <a16:colId xmlns:a16="http://schemas.microsoft.com/office/drawing/2014/main" val="2638739949"/>
                    </a:ext>
                  </a:extLst>
                </a:gridCol>
                <a:gridCol w="1234440">
                  <a:extLst>
                    <a:ext uri="{9D8B030D-6E8A-4147-A177-3AD203B41FA5}">
                      <a16:colId xmlns:a16="http://schemas.microsoft.com/office/drawing/2014/main" val="4150898373"/>
                    </a:ext>
                  </a:extLst>
                </a:gridCol>
                <a:gridCol w="1234440">
                  <a:extLst>
                    <a:ext uri="{9D8B030D-6E8A-4147-A177-3AD203B41FA5}">
                      <a16:colId xmlns:a16="http://schemas.microsoft.com/office/drawing/2014/main" val="2966981903"/>
                    </a:ext>
                  </a:extLst>
                </a:gridCol>
                <a:gridCol w="1234440">
                  <a:extLst>
                    <a:ext uri="{9D8B030D-6E8A-4147-A177-3AD203B41FA5}">
                      <a16:colId xmlns:a16="http://schemas.microsoft.com/office/drawing/2014/main" val="1278728716"/>
                    </a:ext>
                  </a:extLst>
                </a:gridCol>
                <a:gridCol w="1234440">
                  <a:extLst>
                    <a:ext uri="{9D8B030D-6E8A-4147-A177-3AD203B41FA5}">
                      <a16:colId xmlns:a16="http://schemas.microsoft.com/office/drawing/2014/main" val="2977250319"/>
                    </a:ext>
                  </a:extLst>
                </a:gridCol>
                <a:gridCol w="1234440">
                  <a:extLst>
                    <a:ext uri="{9D8B030D-6E8A-4147-A177-3AD203B41FA5}">
                      <a16:colId xmlns:a16="http://schemas.microsoft.com/office/drawing/2014/main" val="1138967006"/>
                    </a:ext>
                  </a:extLst>
                </a:gridCol>
              </a:tblGrid>
              <a:tr h="476294">
                <a:tc>
                  <a:txBody>
                    <a:bodyPr/>
                    <a:lstStyle/>
                    <a:p>
                      <a:r>
                        <a:rPr lang="en-IN" dirty="0"/>
                        <a:t>Test Case ID</a:t>
                      </a:r>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Expected result</a:t>
                      </a:r>
                    </a:p>
                  </a:txBody>
                  <a:tcPr/>
                </a:tc>
                <a:tc>
                  <a:txBody>
                    <a:bodyPr/>
                    <a:lstStyle/>
                    <a:p>
                      <a:r>
                        <a:rPr lang="en-IN" dirty="0"/>
                        <a:t>Classes Covered</a:t>
                      </a:r>
                    </a:p>
                  </a:txBody>
                  <a:tcPr/>
                </a:tc>
                <a:extLst>
                  <a:ext uri="{0D108BD9-81ED-4DB2-BD59-A6C34878D82A}">
                    <a16:rowId xmlns:a16="http://schemas.microsoft.com/office/drawing/2014/main" val="1237226838"/>
                  </a:ext>
                </a:extLst>
              </a:tr>
              <a:tr h="296900">
                <a:tc>
                  <a:txBody>
                    <a:bodyPr/>
                    <a:lstStyle/>
                    <a:p>
                      <a:r>
                        <a:rPr lang="en-IN" dirty="0"/>
                        <a:t>1</a:t>
                      </a:r>
                    </a:p>
                  </a:txBody>
                  <a:tcPr/>
                </a:tc>
                <a:tc>
                  <a:txBody>
                    <a:bodyPr/>
                    <a:lstStyle/>
                    <a:p>
                      <a:r>
                        <a:rPr lang="en-IN" dirty="0"/>
                        <a:t>13</a:t>
                      </a:r>
                    </a:p>
                  </a:txBody>
                  <a:tcPr/>
                </a:tc>
                <a:tc>
                  <a:txBody>
                    <a:bodyPr/>
                    <a:lstStyle/>
                    <a:p>
                      <a:r>
                        <a:rPr lang="en-IN" dirty="0"/>
                        <a:t>25</a:t>
                      </a:r>
                    </a:p>
                  </a:txBody>
                  <a:tcPr/>
                </a:tc>
                <a:tc>
                  <a:txBody>
                    <a:bodyPr/>
                    <a:lstStyle/>
                    <a:p>
                      <a:r>
                        <a:rPr lang="en-IN" dirty="0"/>
                        <a:t>36</a:t>
                      </a:r>
                    </a:p>
                  </a:txBody>
                  <a:tcPr/>
                </a:tc>
                <a:tc>
                  <a:txBody>
                    <a:bodyPr/>
                    <a:lstStyle/>
                    <a:p>
                      <a:r>
                        <a:rPr lang="en-IN" dirty="0"/>
                        <a:t>C is largest</a:t>
                      </a:r>
                    </a:p>
                  </a:txBody>
                  <a:tcPr/>
                </a:tc>
                <a:tc>
                  <a:txBody>
                    <a:bodyPr/>
                    <a:lstStyle/>
                    <a:p>
                      <a:r>
                        <a:rPr lang="en-IN" dirty="0"/>
                        <a:t>C1, C2, C3</a:t>
                      </a:r>
                    </a:p>
                  </a:txBody>
                  <a:tcPr/>
                </a:tc>
                <a:extLst>
                  <a:ext uri="{0D108BD9-81ED-4DB2-BD59-A6C34878D82A}">
                    <a16:rowId xmlns:a16="http://schemas.microsoft.com/office/drawing/2014/main" val="770542350"/>
                  </a:ext>
                </a:extLst>
              </a:tr>
              <a:tr h="296900">
                <a:tc>
                  <a:txBody>
                    <a:bodyPr/>
                    <a:lstStyle/>
                    <a:p>
                      <a:r>
                        <a:rPr lang="en-IN" dirty="0"/>
                        <a:t>2</a:t>
                      </a:r>
                    </a:p>
                  </a:txBody>
                  <a:tcPr/>
                </a:tc>
                <a:tc>
                  <a:txBody>
                    <a:bodyPr/>
                    <a:lstStyle/>
                    <a:p>
                      <a:r>
                        <a:rPr lang="en-IN" dirty="0"/>
                        <a:t>0</a:t>
                      </a:r>
                    </a:p>
                  </a:txBody>
                  <a:tcPr/>
                </a:tc>
                <a:tc>
                  <a:txBody>
                    <a:bodyPr/>
                    <a:lstStyle/>
                    <a:p>
                      <a:r>
                        <a:rPr lang="en-IN" dirty="0"/>
                        <a:t>13</a:t>
                      </a:r>
                    </a:p>
                  </a:txBody>
                  <a:tcPr/>
                </a:tc>
                <a:tc>
                  <a:txBody>
                    <a:bodyPr/>
                    <a:lstStyle/>
                    <a:p>
                      <a:r>
                        <a:rPr lang="en-IN" dirty="0"/>
                        <a:t>45</a:t>
                      </a:r>
                    </a:p>
                  </a:txBody>
                  <a:tcPr/>
                </a:tc>
                <a:tc>
                  <a:txBody>
                    <a:bodyPr/>
                    <a:lstStyle/>
                    <a:p>
                      <a:r>
                        <a:rPr lang="en-IN" dirty="0"/>
                        <a:t>Invalid Input</a:t>
                      </a:r>
                    </a:p>
                  </a:txBody>
                  <a:tcPr/>
                </a:tc>
                <a:tc>
                  <a:txBody>
                    <a:bodyPr/>
                    <a:lstStyle/>
                    <a:p>
                      <a:r>
                        <a:rPr lang="en-IN" dirty="0"/>
                        <a:t>C4</a:t>
                      </a:r>
                    </a:p>
                  </a:txBody>
                  <a:tcPr/>
                </a:tc>
                <a:extLst>
                  <a:ext uri="{0D108BD9-81ED-4DB2-BD59-A6C34878D82A}">
                    <a16:rowId xmlns:a16="http://schemas.microsoft.com/office/drawing/2014/main" val="607080371"/>
                  </a:ext>
                </a:extLst>
              </a:tr>
              <a:tr h="476294">
                <a:tc>
                  <a:txBody>
                    <a:bodyPr/>
                    <a:lstStyle/>
                    <a:p>
                      <a:r>
                        <a:rPr lang="en-IN" dirty="0"/>
                        <a:t>3</a:t>
                      </a:r>
                    </a:p>
                  </a:txBody>
                  <a:tcPr/>
                </a:tc>
                <a:tc>
                  <a:txBody>
                    <a:bodyPr/>
                    <a:lstStyle/>
                    <a:p>
                      <a:r>
                        <a:rPr lang="en-IN" dirty="0"/>
                        <a:t>51</a:t>
                      </a:r>
                    </a:p>
                  </a:txBody>
                  <a:tcPr/>
                </a:tc>
                <a:tc>
                  <a:txBody>
                    <a:bodyPr/>
                    <a:lstStyle/>
                    <a:p>
                      <a:r>
                        <a:rPr lang="en-IN" dirty="0"/>
                        <a:t>34</a:t>
                      </a:r>
                    </a:p>
                  </a:txBody>
                  <a:tcPr/>
                </a:tc>
                <a:tc>
                  <a:txBody>
                    <a:bodyPr/>
                    <a:lstStyle/>
                    <a:p>
                      <a:r>
                        <a:rPr lang="en-IN" dirty="0"/>
                        <a:t>17</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Invalid Input</a:t>
                      </a:r>
                    </a:p>
                    <a:p>
                      <a:endParaRPr lang="en-IN" dirty="0"/>
                    </a:p>
                  </a:txBody>
                  <a:tcPr/>
                </a:tc>
                <a:tc>
                  <a:txBody>
                    <a:bodyPr/>
                    <a:lstStyle/>
                    <a:p>
                      <a:r>
                        <a:rPr lang="en-IN" dirty="0"/>
                        <a:t>C5</a:t>
                      </a:r>
                    </a:p>
                  </a:txBody>
                  <a:tcPr/>
                </a:tc>
                <a:extLst>
                  <a:ext uri="{0D108BD9-81ED-4DB2-BD59-A6C34878D82A}">
                    <a16:rowId xmlns:a16="http://schemas.microsoft.com/office/drawing/2014/main" val="3504476337"/>
                  </a:ext>
                </a:extLst>
              </a:tr>
              <a:tr h="476294">
                <a:tc>
                  <a:txBody>
                    <a:bodyPr/>
                    <a:lstStyle/>
                    <a:p>
                      <a:r>
                        <a:rPr lang="en-IN" dirty="0"/>
                        <a:t>4</a:t>
                      </a:r>
                    </a:p>
                  </a:txBody>
                  <a:tcPr/>
                </a:tc>
                <a:tc>
                  <a:txBody>
                    <a:bodyPr/>
                    <a:lstStyle/>
                    <a:p>
                      <a:r>
                        <a:rPr lang="en-IN" dirty="0"/>
                        <a:t>29</a:t>
                      </a:r>
                    </a:p>
                  </a:txBody>
                  <a:tcPr/>
                </a:tc>
                <a:tc>
                  <a:txBody>
                    <a:bodyPr/>
                    <a:lstStyle/>
                    <a:p>
                      <a:r>
                        <a:rPr lang="en-IN" dirty="0"/>
                        <a:t>0</a:t>
                      </a:r>
                    </a:p>
                  </a:txBody>
                  <a:tcPr/>
                </a:tc>
                <a:tc>
                  <a:txBody>
                    <a:bodyPr/>
                    <a:lstStyle/>
                    <a:p>
                      <a:r>
                        <a:rPr lang="en-IN" dirty="0"/>
                        <a:t>18</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Invalid Input</a:t>
                      </a:r>
                    </a:p>
                    <a:p>
                      <a:endParaRPr lang="en-IN" dirty="0"/>
                    </a:p>
                  </a:txBody>
                  <a:tcPr/>
                </a:tc>
                <a:tc>
                  <a:txBody>
                    <a:bodyPr/>
                    <a:lstStyle/>
                    <a:p>
                      <a:r>
                        <a:rPr lang="en-IN" dirty="0"/>
                        <a:t>C6</a:t>
                      </a:r>
                    </a:p>
                  </a:txBody>
                  <a:tcPr/>
                </a:tc>
                <a:extLst>
                  <a:ext uri="{0D108BD9-81ED-4DB2-BD59-A6C34878D82A}">
                    <a16:rowId xmlns:a16="http://schemas.microsoft.com/office/drawing/2014/main" val="1791371642"/>
                  </a:ext>
                </a:extLst>
              </a:tr>
              <a:tr h="476294">
                <a:tc>
                  <a:txBody>
                    <a:bodyPr/>
                    <a:lstStyle/>
                    <a:p>
                      <a:r>
                        <a:rPr lang="en-IN" dirty="0"/>
                        <a:t>5</a:t>
                      </a:r>
                    </a:p>
                  </a:txBody>
                  <a:tcPr/>
                </a:tc>
                <a:tc>
                  <a:txBody>
                    <a:bodyPr/>
                    <a:lstStyle/>
                    <a:p>
                      <a:r>
                        <a:rPr lang="en-IN" dirty="0"/>
                        <a:t>36</a:t>
                      </a:r>
                    </a:p>
                  </a:txBody>
                  <a:tcPr/>
                </a:tc>
                <a:tc>
                  <a:txBody>
                    <a:bodyPr/>
                    <a:lstStyle/>
                    <a:p>
                      <a:r>
                        <a:rPr lang="en-IN" dirty="0"/>
                        <a:t>53</a:t>
                      </a:r>
                    </a:p>
                  </a:txBody>
                  <a:tcPr/>
                </a:tc>
                <a:tc>
                  <a:txBody>
                    <a:bodyPr/>
                    <a:lstStyle/>
                    <a:p>
                      <a:r>
                        <a:rPr lang="en-IN" dirty="0"/>
                        <a:t>32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Invalid Input</a:t>
                      </a:r>
                    </a:p>
                    <a:p>
                      <a:endParaRPr lang="en-IN" dirty="0"/>
                    </a:p>
                  </a:txBody>
                  <a:tcPr/>
                </a:tc>
                <a:tc>
                  <a:txBody>
                    <a:bodyPr/>
                    <a:lstStyle/>
                    <a:p>
                      <a:r>
                        <a:rPr lang="en-IN" dirty="0"/>
                        <a:t>C7</a:t>
                      </a:r>
                    </a:p>
                  </a:txBody>
                  <a:tcPr/>
                </a:tc>
                <a:extLst>
                  <a:ext uri="{0D108BD9-81ED-4DB2-BD59-A6C34878D82A}">
                    <a16:rowId xmlns:a16="http://schemas.microsoft.com/office/drawing/2014/main" val="2188746488"/>
                  </a:ext>
                </a:extLst>
              </a:tr>
              <a:tr h="476294">
                <a:tc>
                  <a:txBody>
                    <a:bodyPr/>
                    <a:lstStyle/>
                    <a:p>
                      <a:r>
                        <a:rPr lang="en-IN" dirty="0"/>
                        <a:t>6</a:t>
                      </a:r>
                    </a:p>
                  </a:txBody>
                  <a:tcPr/>
                </a:tc>
                <a:tc>
                  <a:txBody>
                    <a:bodyPr/>
                    <a:lstStyle/>
                    <a:p>
                      <a:r>
                        <a:rPr lang="en-IN" dirty="0"/>
                        <a:t>27</a:t>
                      </a:r>
                    </a:p>
                  </a:txBody>
                  <a:tcPr/>
                </a:tc>
                <a:tc>
                  <a:txBody>
                    <a:bodyPr/>
                    <a:lstStyle/>
                    <a:p>
                      <a:r>
                        <a:rPr lang="en-IN" dirty="0"/>
                        <a:t>42</a:t>
                      </a:r>
                    </a:p>
                  </a:txBody>
                  <a:tcPr/>
                </a:tc>
                <a:tc>
                  <a:txBody>
                    <a:bodyPr/>
                    <a:lstStyle/>
                    <a:p>
                      <a:r>
                        <a:rPr lang="en-IN" dirty="0"/>
                        <a:t>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Invalid Input</a:t>
                      </a:r>
                    </a:p>
                    <a:p>
                      <a:endParaRPr lang="en-IN" dirty="0"/>
                    </a:p>
                  </a:txBody>
                  <a:tcPr/>
                </a:tc>
                <a:tc>
                  <a:txBody>
                    <a:bodyPr/>
                    <a:lstStyle/>
                    <a:p>
                      <a:r>
                        <a:rPr lang="en-IN" dirty="0"/>
                        <a:t>C8</a:t>
                      </a:r>
                    </a:p>
                  </a:txBody>
                  <a:tcPr/>
                </a:tc>
                <a:extLst>
                  <a:ext uri="{0D108BD9-81ED-4DB2-BD59-A6C34878D82A}">
                    <a16:rowId xmlns:a16="http://schemas.microsoft.com/office/drawing/2014/main" val="816806511"/>
                  </a:ext>
                </a:extLst>
              </a:tr>
              <a:tr h="476294">
                <a:tc>
                  <a:txBody>
                    <a:bodyPr/>
                    <a:lstStyle/>
                    <a:p>
                      <a:r>
                        <a:rPr lang="en-IN" dirty="0"/>
                        <a:t>7</a:t>
                      </a:r>
                    </a:p>
                  </a:txBody>
                  <a:tcPr/>
                </a:tc>
                <a:tc>
                  <a:txBody>
                    <a:bodyPr/>
                    <a:lstStyle/>
                    <a:p>
                      <a:r>
                        <a:rPr lang="en-IN" dirty="0"/>
                        <a:t>33</a:t>
                      </a:r>
                    </a:p>
                  </a:txBody>
                  <a:tcPr/>
                </a:tc>
                <a:tc>
                  <a:txBody>
                    <a:bodyPr/>
                    <a:lstStyle/>
                    <a:p>
                      <a:r>
                        <a:rPr lang="en-IN" dirty="0"/>
                        <a:t>21</a:t>
                      </a:r>
                    </a:p>
                  </a:txBody>
                  <a:tcPr/>
                </a:tc>
                <a:tc>
                  <a:txBody>
                    <a:bodyPr/>
                    <a:lstStyle/>
                    <a:p>
                      <a:r>
                        <a:rPr lang="en-IN" dirty="0"/>
                        <a:t>51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Invalid Input</a:t>
                      </a:r>
                    </a:p>
                    <a:p>
                      <a:endParaRPr lang="en-IN" dirty="0"/>
                    </a:p>
                  </a:txBody>
                  <a:tcPr/>
                </a:tc>
                <a:tc>
                  <a:txBody>
                    <a:bodyPr/>
                    <a:lstStyle/>
                    <a:p>
                      <a:r>
                        <a:rPr lang="en-IN" dirty="0"/>
                        <a:t>C9</a:t>
                      </a:r>
                    </a:p>
                  </a:txBody>
                  <a:tcPr/>
                </a:tc>
                <a:extLst>
                  <a:ext uri="{0D108BD9-81ED-4DB2-BD59-A6C34878D82A}">
                    <a16:rowId xmlns:a16="http://schemas.microsoft.com/office/drawing/2014/main" val="2235429207"/>
                  </a:ext>
                </a:extLst>
              </a:tr>
            </a:tbl>
          </a:graphicData>
        </a:graphic>
      </p:graphicFrame>
    </p:spTree>
    <p:extLst>
      <p:ext uri="{BB962C8B-B14F-4D97-AF65-F5344CB8AC3E}">
        <p14:creationId xmlns:p14="http://schemas.microsoft.com/office/powerpoint/2010/main" val="433754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77288-9796-4B2D-A32E-60117BB08418}"/>
              </a:ext>
            </a:extLst>
          </p:cNvPr>
          <p:cNvSpPr>
            <a:spLocks noGrp="1"/>
          </p:cNvSpPr>
          <p:nvPr>
            <p:ph type="title"/>
          </p:nvPr>
        </p:nvSpPr>
        <p:spPr/>
        <p:txBody>
          <a:bodyPr/>
          <a:lstStyle/>
          <a:p>
            <a:r>
              <a:rPr lang="en-IN" dirty="0"/>
              <a:t>Solution 2</a:t>
            </a:r>
          </a:p>
        </p:txBody>
      </p:sp>
      <p:sp>
        <p:nvSpPr>
          <p:cNvPr id="3" name="Text Placeholder 2">
            <a:extLst>
              <a:ext uri="{FF2B5EF4-FFF2-40B4-BE49-F238E27FC236}">
                <a16:creationId xmlns:a16="http://schemas.microsoft.com/office/drawing/2014/main" id="{3F3C72D2-09F4-459E-878B-B1B50551B0D2}"/>
              </a:ext>
            </a:extLst>
          </p:cNvPr>
          <p:cNvSpPr>
            <a:spLocks noGrp="1"/>
          </p:cNvSpPr>
          <p:nvPr>
            <p:ph type="body" idx="1"/>
          </p:nvPr>
        </p:nvSpPr>
        <p:spPr/>
        <p:txBody>
          <a:bodyPr>
            <a:normAutofit/>
          </a:bodyPr>
          <a:lstStyle/>
          <a:p>
            <a:r>
              <a:rPr lang="en-IN" dirty="0"/>
              <a:t>C1={A&gt;B, A&gt;C}</a:t>
            </a:r>
          </a:p>
          <a:p>
            <a:r>
              <a:rPr lang="en-IN" dirty="0"/>
              <a:t>C2={B&gt;A, B&gt;C}</a:t>
            </a:r>
          </a:p>
          <a:p>
            <a:r>
              <a:rPr lang="en-IN" dirty="0"/>
              <a:t>C3={C&gt;A, C&gt;B}</a:t>
            </a:r>
          </a:p>
          <a:p>
            <a:r>
              <a:rPr lang="en-IN" dirty="0"/>
              <a:t>C4={A=B, A≠C}</a:t>
            </a:r>
          </a:p>
          <a:p>
            <a:r>
              <a:rPr lang="en-IN" dirty="0"/>
              <a:t>C5={B=C, A≠B}</a:t>
            </a:r>
          </a:p>
          <a:p>
            <a:r>
              <a:rPr lang="en-IN" dirty="0"/>
              <a:t>C6={A=C, C≠B}</a:t>
            </a:r>
          </a:p>
          <a:p>
            <a:r>
              <a:rPr lang="en-IN" dirty="0"/>
              <a:t>C7={A=B,=C}</a:t>
            </a:r>
          </a:p>
          <a:p>
            <a:pPr marL="114300" indent="0">
              <a:buNone/>
            </a:pPr>
            <a:endParaRPr lang="en-IN" dirty="0"/>
          </a:p>
          <a:p>
            <a:endParaRPr lang="en-IN" dirty="0"/>
          </a:p>
        </p:txBody>
      </p:sp>
    </p:spTree>
    <p:extLst>
      <p:ext uri="{BB962C8B-B14F-4D97-AF65-F5344CB8AC3E}">
        <p14:creationId xmlns:p14="http://schemas.microsoft.com/office/powerpoint/2010/main" val="4171723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7FDD-D012-4D22-9DE1-6FE77EFAFD3C}"/>
              </a:ext>
            </a:extLst>
          </p:cNvPr>
          <p:cNvSpPr>
            <a:spLocks noGrp="1"/>
          </p:cNvSpPr>
          <p:nvPr>
            <p:ph type="title"/>
          </p:nvPr>
        </p:nvSpPr>
        <p:spPr/>
        <p:txBody>
          <a:bodyPr/>
          <a:lstStyle/>
          <a:p>
            <a:r>
              <a:rPr lang="en-IN" dirty="0"/>
              <a:t>Test Cases</a:t>
            </a:r>
          </a:p>
        </p:txBody>
      </p:sp>
      <p:sp>
        <p:nvSpPr>
          <p:cNvPr id="3" name="Text Placeholder 2">
            <a:extLst>
              <a:ext uri="{FF2B5EF4-FFF2-40B4-BE49-F238E27FC236}">
                <a16:creationId xmlns:a16="http://schemas.microsoft.com/office/drawing/2014/main" id="{154BC01F-D9C3-47D2-BBEB-2EA7F661275F}"/>
              </a:ext>
            </a:extLst>
          </p:cNvPr>
          <p:cNvSpPr>
            <a:spLocks noGrp="1"/>
          </p:cNvSpPr>
          <p:nvPr>
            <p:ph type="body" idx="1"/>
          </p:nvPr>
        </p:nvSpPr>
        <p:spPr/>
        <p:txBody>
          <a:bodyPr/>
          <a:lstStyle/>
          <a:p>
            <a:endParaRPr lang="en-IN" dirty="0"/>
          </a:p>
        </p:txBody>
      </p:sp>
      <p:graphicFrame>
        <p:nvGraphicFramePr>
          <p:cNvPr id="4" name="Table 4">
            <a:extLst>
              <a:ext uri="{FF2B5EF4-FFF2-40B4-BE49-F238E27FC236}">
                <a16:creationId xmlns:a16="http://schemas.microsoft.com/office/drawing/2014/main" id="{CAECFDAA-9B44-487B-9A59-D50512826984}"/>
              </a:ext>
            </a:extLst>
          </p:cNvPr>
          <p:cNvGraphicFramePr>
            <a:graphicFrameLocks noGrp="1"/>
          </p:cNvGraphicFramePr>
          <p:nvPr>
            <p:extLst>
              <p:ext uri="{D42A27DB-BD31-4B8C-83A1-F6EECF244321}">
                <p14:modId xmlns:p14="http://schemas.microsoft.com/office/powerpoint/2010/main" val="2581293654"/>
              </p:ext>
            </p:extLst>
          </p:nvPr>
        </p:nvGraphicFramePr>
        <p:xfrm>
          <a:off x="914400" y="2130762"/>
          <a:ext cx="7178040" cy="2601255"/>
        </p:xfrm>
        <a:graphic>
          <a:graphicData uri="http://schemas.openxmlformats.org/drawingml/2006/table">
            <a:tbl>
              <a:tblPr firstRow="1" bandRow="1">
                <a:tableStyleId>{5C22544A-7EE6-4342-B048-85BDC9FD1C3A}</a:tableStyleId>
              </a:tblPr>
              <a:tblGrid>
                <a:gridCol w="1196340">
                  <a:extLst>
                    <a:ext uri="{9D8B030D-6E8A-4147-A177-3AD203B41FA5}">
                      <a16:colId xmlns:a16="http://schemas.microsoft.com/office/drawing/2014/main" val="1263742400"/>
                    </a:ext>
                  </a:extLst>
                </a:gridCol>
                <a:gridCol w="1196340">
                  <a:extLst>
                    <a:ext uri="{9D8B030D-6E8A-4147-A177-3AD203B41FA5}">
                      <a16:colId xmlns:a16="http://schemas.microsoft.com/office/drawing/2014/main" val="827578303"/>
                    </a:ext>
                  </a:extLst>
                </a:gridCol>
                <a:gridCol w="1196340">
                  <a:extLst>
                    <a:ext uri="{9D8B030D-6E8A-4147-A177-3AD203B41FA5}">
                      <a16:colId xmlns:a16="http://schemas.microsoft.com/office/drawing/2014/main" val="2217718213"/>
                    </a:ext>
                  </a:extLst>
                </a:gridCol>
                <a:gridCol w="1196340">
                  <a:extLst>
                    <a:ext uri="{9D8B030D-6E8A-4147-A177-3AD203B41FA5}">
                      <a16:colId xmlns:a16="http://schemas.microsoft.com/office/drawing/2014/main" val="3906213292"/>
                    </a:ext>
                  </a:extLst>
                </a:gridCol>
                <a:gridCol w="1196340">
                  <a:extLst>
                    <a:ext uri="{9D8B030D-6E8A-4147-A177-3AD203B41FA5}">
                      <a16:colId xmlns:a16="http://schemas.microsoft.com/office/drawing/2014/main" val="329895545"/>
                    </a:ext>
                  </a:extLst>
                </a:gridCol>
                <a:gridCol w="1196340">
                  <a:extLst>
                    <a:ext uri="{9D8B030D-6E8A-4147-A177-3AD203B41FA5}">
                      <a16:colId xmlns:a16="http://schemas.microsoft.com/office/drawing/2014/main" val="2896686551"/>
                    </a:ext>
                  </a:extLst>
                </a:gridCol>
              </a:tblGrid>
              <a:tr h="520251">
                <a:tc>
                  <a:txBody>
                    <a:bodyPr/>
                    <a:lstStyle/>
                    <a:p>
                      <a:r>
                        <a:rPr lang="en-IN" dirty="0"/>
                        <a:t>Test Case ID</a:t>
                      </a:r>
                    </a:p>
                  </a:txBody>
                  <a:tcPr/>
                </a:tc>
                <a:tc>
                  <a:txBody>
                    <a:bodyPr/>
                    <a:lstStyle/>
                    <a:p>
                      <a:r>
                        <a:rPr lang="en-IN" dirty="0"/>
                        <a:t>A</a:t>
                      </a:r>
                    </a:p>
                  </a:txBody>
                  <a:tcPr/>
                </a:tc>
                <a:tc>
                  <a:txBody>
                    <a:bodyPr/>
                    <a:lstStyle/>
                    <a:p>
                      <a:r>
                        <a:rPr lang="en-IN" dirty="0"/>
                        <a:t>B</a:t>
                      </a:r>
                    </a:p>
                  </a:txBody>
                  <a:tcPr/>
                </a:tc>
                <a:tc>
                  <a:txBody>
                    <a:bodyPr/>
                    <a:lstStyle/>
                    <a:p>
                      <a:r>
                        <a:rPr lang="en-IN" dirty="0"/>
                        <a:t>C</a:t>
                      </a:r>
                    </a:p>
                  </a:txBody>
                  <a:tcPr/>
                </a:tc>
                <a:tc>
                  <a:txBody>
                    <a:bodyPr/>
                    <a:lstStyle/>
                    <a:p>
                      <a:r>
                        <a:rPr lang="en-IN" dirty="0"/>
                        <a:t>Expected result</a:t>
                      </a:r>
                    </a:p>
                  </a:txBody>
                  <a:tcPr/>
                </a:tc>
                <a:tc>
                  <a:txBody>
                    <a:bodyPr/>
                    <a:lstStyle/>
                    <a:p>
                      <a:r>
                        <a:rPr lang="en-IN" dirty="0"/>
                        <a:t>Classes covered</a:t>
                      </a:r>
                    </a:p>
                  </a:txBody>
                  <a:tcPr/>
                </a:tc>
                <a:extLst>
                  <a:ext uri="{0D108BD9-81ED-4DB2-BD59-A6C34878D82A}">
                    <a16:rowId xmlns:a16="http://schemas.microsoft.com/office/drawing/2014/main" val="3464818269"/>
                  </a:ext>
                </a:extLst>
              </a:tr>
              <a:tr h="520251">
                <a:tc>
                  <a:txBody>
                    <a:bodyPr/>
                    <a:lstStyle/>
                    <a:p>
                      <a:r>
                        <a:rPr lang="en-IN" dirty="0"/>
                        <a:t>1</a:t>
                      </a:r>
                    </a:p>
                  </a:txBody>
                  <a:tcPr/>
                </a:tc>
                <a:tc>
                  <a:txBody>
                    <a:bodyPr/>
                    <a:lstStyle/>
                    <a:p>
                      <a:r>
                        <a:rPr lang="en-IN" dirty="0"/>
                        <a:t>25</a:t>
                      </a:r>
                    </a:p>
                  </a:txBody>
                  <a:tcPr/>
                </a:tc>
                <a:tc>
                  <a:txBody>
                    <a:bodyPr/>
                    <a:lstStyle/>
                    <a:p>
                      <a:r>
                        <a:rPr lang="en-IN" dirty="0"/>
                        <a:t>13</a:t>
                      </a:r>
                    </a:p>
                  </a:txBody>
                  <a:tcPr/>
                </a:tc>
                <a:tc>
                  <a:txBody>
                    <a:bodyPr/>
                    <a:lstStyle/>
                    <a:p>
                      <a:r>
                        <a:rPr lang="en-IN" dirty="0"/>
                        <a:t>13</a:t>
                      </a:r>
                    </a:p>
                  </a:txBody>
                  <a:tcPr/>
                </a:tc>
                <a:tc>
                  <a:txBody>
                    <a:bodyPr/>
                    <a:lstStyle/>
                    <a:p>
                      <a:r>
                        <a:rPr lang="en-IN" dirty="0"/>
                        <a:t>A is largest</a:t>
                      </a:r>
                    </a:p>
                  </a:txBody>
                  <a:tcPr/>
                </a:tc>
                <a:tc>
                  <a:txBody>
                    <a:bodyPr/>
                    <a:lstStyle/>
                    <a:p>
                      <a:r>
                        <a:rPr lang="en-IN" dirty="0"/>
                        <a:t>C1, C5</a:t>
                      </a:r>
                    </a:p>
                  </a:txBody>
                  <a:tcPr/>
                </a:tc>
                <a:extLst>
                  <a:ext uri="{0D108BD9-81ED-4DB2-BD59-A6C34878D82A}">
                    <a16:rowId xmlns:a16="http://schemas.microsoft.com/office/drawing/2014/main" val="1286207715"/>
                  </a:ext>
                </a:extLst>
              </a:tr>
              <a:tr h="520251">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25</a:t>
                      </a:r>
                    </a:p>
                    <a:p>
                      <a:endParaRPr lang="en-IN" dirty="0"/>
                    </a:p>
                  </a:txBody>
                  <a:tcPr/>
                </a:tc>
                <a:tc>
                  <a:txBody>
                    <a:bodyPr/>
                    <a:lstStyle/>
                    <a:p>
                      <a:r>
                        <a:rPr lang="en-IN" dirty="0"/>
                        <a:t>40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25</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B is largest</a:t>
                      </a:r>
                    </a:p>
                    <a:p>
                      <a:endParaRPr lang="en-IN" dirty="0"/>
                    </a:p>
                  </a:txBody>
                  <a:tcPr/>
                </a:tc>
                <a:tc>
                  <a:txBody>
                    <a:bodyPr/>
                    <a:lstStyle/>
                    <a:p>
                      <a:r>
                        <a:rPr lang="en-IN" dirty="0"/>
                        <a:t>C2, C6</a:t>
                      </a:r>
                    </a:p>
                  </a:txBody>
                  <a:tcPr/>
                </a:tc>
                <a:extLst>
                  <a:ext uri="{0D108BD9-81ED-4DB2-BD59-A6C34878D82A}">
                    <a16:rowId xmlns:a16="http://schemas.microsoft.com/office/drawing/2014/main" val="1804186795"/>
                  </a:ext>
                </a:extLst>
              </a:tr>
              <a:tr h="520251">
                <a:tc>
                  <a:txBody>
                    <a:bodyPr/>
                    <a:lstStyle/>
                    <a:p>
                      <a:r>
                        <a:rPr lang="en-IN" dirty="0"/>
                        <a:t>3</a:t>
                      </a:r>
                    </a:p>
                  </a:txBody>
                  <a:tcPr/>
                </a:tc>
                <a:tc>
                  <a:txBody>
                    <a:bodyPr/>
                    <a:lstStyle/>
                    <a:p>
                      <a:r>
                        <a:rPr lang="en-IN" dirty="0"/>
                        <a:t>24</a:t>
                      </a:r>
                    </a:p>
                  </a:txBody>
                  <a:tcPr/>
                </a:tc>
                <a:tc>
                  <a:txBody>
                    <a:bodyPr/>
                    <a:lstStyle/>
                    <a:p>
                      <a:r>
                        <a:rPr lang="en-IN" dirty="0"/>
                        <a:t>24</a:t>
                      </a:r>
                    </a:p>
                  </a:txBody>
                  <a:tcPr/>
                </a:tc>
                <a:tc>
                  <a:txBody>
                    <a:bodyPr/>
                    <a:lstStyle/>
                    <a:p>
                      <a:r>
                        <a:rPr lang="en-IN" dirty="0"/>
                        <a:t>37</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C is largest</a:t>
                      </a:r>
                    </a:p>
                    <a:p>
                      <a:endParaRPr lang="en-IN" dirty="0"/>
                    </a:p>
                  </a:txBody>
                  <a:tcPr/>
                </a:tc>
                <a:tc>
                  <a:txBody>
                    <a:bodyPr/>
                    <a:lstStyle/>
                    <a:p>
                      <a:r>
                        <a:rPr lang="en-IN" dirty="0"/>
                        <a:t>C3, C4</a:t>
                      </a:r>
                    </a:p>
                  </a:txBody>
                  <a:tcPr/>
                </a:tc>
                <a:extLst>
                  <a:ext uri="{0D108BD9-81ED-4DB2-BD59-A6C34878D82A}">
                    <a16:rowId xmlns:a16="http://schemas.microsoft.com/office/drawing/2014/main" val="3216500554"/>
                  </a:ext>
                </a:extLst>
              </a:tr>
              <a:tr h="520251">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25</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25</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25</a:t>
                      </a:r>
                    </a:p>
                    <a:p>
                      <a:endParaRPr lang="en-IN" dirty="0"/>
                    </a:p>
                  </a:txBody>
                  <a:tcPr/>
                </a:tc>
                <a:tc>
                  <a:txBody>
                    <a:bodyPr/>
                    <a:lstStyle/>
                    <a:p>
                      <a:r>
                        <a:rPr lang="en-IN" dirty="0"/>
                        <a:t>Equal</a:t>
                      </a:r>
                    </a:p>
                  </a:txBody>
                  <a:tcPr/>
                </a:tc>
                <a:tc>
                  <a:txBody>
                    <a:bodyPr/>
                    <a:lstStyle/>
                    <a:p>
                      <a:r>
                        <a:rPr lang="en-IN" dirty="0"/>
                        <a:t>C7</a:t>
                      </a:r>
                    </a:p>
                  </a:txBody>
                  <a:tcPr/>
                </a:tc>
                <a:extLst>
                  <a:ext uri="{0D108BD9-81ED-4DB2-BD59-A6C34878D82A}">
                    <a16:rowId xmlns:a16="http://schemas.microsoft.com/office/drawing/2014/main" val="422529307"/>
                  </a:ext>
                </a:extLst>
              </a:tr>
            </a:tbl>
          </a:graphicData>
        </a:graphic>
      </p:graphicFrame>
    </p:spTree>
    <p:extLst>
      <p:ext uri="{BB962C8B-B14F-4D97-AF65-F5344CB8AC3E}">
        <p14:creationId xmlns:p14="http://schemas.microsoft.com/office/powerpoint/2010/main" val="30096123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40E14-81C0-498A-88D0-4057D9B2339C}"/>
              </a:ext>
            </a:extLst>
          </p:cNvPr>
          <p:cNvSpPr>
            <a:spLocks noGrp="1"/>
          </p:cNvSpPr>
          <p:nvPr>
            <p:ph type="title"/>
          </p:nvPr>
        </p:nvSpPr>
        <p:spPr/>
        <p:txBody>
          <a:bodyPr/>
          <a:lstStyle/>
          <a:p>
            <a:r>
              <a:rPr lang="en-IN" dirty="0"/>
              <a:t>Practice Question</a:t>
            </a:r>
          </a:p>
        </p:txBody>
      </p:sp>
      <p:sp>
        <p:nvSpPr>
          <p:cNvPr id="3" name="Text Placeholder 2">
            <a:extLst>
              <a:ext uri="{FF2B5EF4-FFF2-40B4-BE49-F238E27FC236}">
                <a16:creationId xmlns:a16="http://schemas.microsoft.com/office/drawing/2014/main" id="{ED327027-87E9-4D87-A508-AA01E9A7750D}"/>
              </a:ext>
            </a:extLst>
          </p:cNvPr>
          <p:cNvSpPr>
            <a:spLocks noGrp="1"/>
          </p:cNvSpPr>
          <p:nvPr>
            <p:ph type="body" idx="1"/>
          </p:nvPr>
        </p:nvSpPr>
        <p:spPr/>
        <p:txBody>
          <a:bodyPr anchor="ctr">
            <a:normAutofit fontScale="92500" lnSpcReduction="20000"/>
          </a:bodyPr>
          <a:lstStyle/>
          <a:p>
            <a:pPr marL="114300" indent="0">
              <a:buNone/>
            </a:pPr>
            <a:r>
              <a:rPr lang="en-IN" dirty="0"/>
              <a:t>1. A program determines the next date in the calendar. Its input is entered in the form of </a:t>
            </a:r>
            <a:r>
              <a:rPr lang="en-IN" dirty="0" err="1"/>
              <a:t>ddmmyyyy</a:t>
            </a:r>
            <a:r>
              <a:rPr lang="en-IN" dirty="0"/>
              <a:t> with following range:</a:t>
            </a:r>
          </a:p>
          <a:p>
            <a:pPr lvl="4"/>
            <a:r>
              <a:rPr lang="en-IN" sz="1800" dirty="0"/>
              <a:t>1&lt;= mm &lt;= 12</a:t>
            </a:r>
          </a:p>
          <a:p>
            <a:pPr lvl="4"/>
            <a:r>
              <a:rPr lang="en-IN" sz="1800" dirty="0"/>
              <a:t>1 &lt;=dd &lt;= 31</a:t>
            </a:r>
          </a:p>
          <a:p>
            <a:pPr lvl="4"/>
            <a:r>
              <a:rPr lang="en-IN" sz="1800" dirty="0"/>
              <a:t>1900 &lt;= YYYY&lt;=2025</a:t>
            </a:r>
          </a:p>
          <a:p>
            <a:pPr lvl="4"/>
            <a:endParaRPr lang="en-IN" sz="1800" dirty="0"/>
          </a:p>
          <a:p>
            <a:pPr marL="1943100" lvl="4" indent="0">
              <a:buNone/>
            </a:pPr>
            <a:r>
              <a:rPr lang="en-IN" sz="1800" dirty="0"/>
              <a:t>Its output would be the next date or </a:t>
            </a:r>
            <a:r>
              <a:rPr lang="en-IN" sz="1800" dirty="0" err="1"/>
              <a:t>erorr</a:t>
            </a:r>
            <a:r>
              <a:rPr lang="en-IN" sz="1800" dirty="0"/>
              <a:t> </a:t>
            </a:r>
            <a:r>
              <a:rPr lang="en-IN" sz="1800" dirty="0" err="1"/>
              <a:t>msg</a:t>
            </a:r>
            <a:r>
              <a:rPr lang="en-IN" sz="1800" dirty="0"/>
              <a:t> invalid date.</a:t>
            </a:r>
          </a:p>
          <a:p>
            <a:pPr marL="1943100" lvl="4" indent="0">
              <a:buNone/>
            </a:pPr>
            <a:r>
              <a:rPr lang="en-IN" sz="1800" dirty="0"/>
              <a:t>Design test cases using equivalence class partitioning method.</a:t>
            </a:r>
          </a:p>
        </p:txBody>
      </p:sp>
    </p:spTree>
    <p:extLst>
      <p:ext uri="{BB962C8B-B14F-4D97-AF65-F5344CB8AC3E}">
        <p14:creationId xmlns:p14="http://schemas.microsoft.com/office/powerpoint/2010/main" val="5439603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F903E1-E589-4BA4-81BE-6006A2D3609A}"/>
              </a:ext>
            </a:extLst>
          </p:cNvPr>
          <p:cNvSpPr>
            <a:spLocks noGrp="1"/>
          </p:cNvSpPr>
          <p:nvPr>
            <p:ph type="body" idx="1"/>
          </p:nvPr>
        </p:nvSpPr>
        <p:spPr>
          <a:xfrm>
            <a:off x="914400" y="1348741"/>
            <a:ext cx="7315200" cy="3383280"/>
          </a:xfrm>
        </p:spPr>
        <p:txBody>
          <a:bodyPr/>
          <a:lstStyle/>
          <a:p>
            <a:pPr marL="114300" indent="0" algn="just">
              <a:buNone/>
            </a:pPr>
            <a:r>
              <a:rPr lang="en-IN" dirty="0"/>
              <a:t>2.  A program calculated the total salary of an employee with conditions that if the working hours less than or equal to 8, then give normal salary. The hours over 8 on normal working days are calculated at the rate of 1.25 of the salary. However, on holidays or Sundays, the hours are calculated at the rate of 2.00 times of the salary. Design the test cases using decision table testing.</a:t>
            </a:r>
          </a:p>
        </p:txBody>
      </p:sp>
    </p:spTree>
    <p:extLst>
      <p:ext uri="{BB962C8B-B14F-4D97-AF65-F5344CB8AC3E}">
        <p14:creationId xmlns:p14="http://schemas.microsoft.com/office/powerpoint/2010/main" val="16478537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4"/>
          <p:cNvSpPr txBox="1">
            <a:spLocks noGrp="1"/>
          </p:cNvSpPr>
          <p:nvPr>
            <p:ph type="title"/>
          </p:nvPr>
        </p:nvSpPr>
        <p:spPr>
          <a:xfrm>
            <a:off x="914400" y="641969"/>
            <a:ext cx="7315200" cy="1243981"/>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2"/>
              </a:buClr>
              <a:buSzPts val="3600"/>
              <a:buFont typeface="Calibri"/>
              <a:buNone/>
            </a:pPr>
            <a:r>
              <a:rPr lang="en-US" sz="3600" b="1" dirty="0"/>
              <a:t>State Transition Testing</a:t>
            </a:r>
            <a:br>
              <a:rPr lang="en-US" sz="3600" b="1" dirty="0"/>
            </a:br>
            <a:endParaRPr sz="3600" b="1" dirty="0"/>
          </a:p>
        </p:txBody>
      </p:sp>
      <p:sp>
        <p:nvSpPr>
          <p:cNvPr id="128" name="Google Shape;128;p14"/>
          <p:cNvSpPr txBox="1">
            <a:spLocks noGrp="1"/>
          </p:cNvSpPr>
          <p:nvPr>
            <p:ph type="body" idx="1"/>
          </p:nvPr>
        </p:nvSpPr>
        <p:spPr>
          <a:xfrm>
            <a:off x="914400" y="1714499"/>
            <a:ext cx="8077200" cy="3017521"/>
          </a:xfrm>
          <a:prstGeom prst="rect">
            <a:avLst/>
          </a:prstGeom>
          <a:noFill/>
          <a:ln>
            <a:noFill/>
          </a:ln>
        </p:spPr>
        <p:txBody>
          <a:bodyPr spcFirstLastPara="1" wrap="square" lIns="91425" tIns="45700" rIns="91425" bIns="45700" anchor="t" anchorCtr="0">
            <a:normAutofit/>
          </a:bodyPr>
          <a:lstStyle/>
          <a:p>
            <a:pPr marL="228600" lvl="0" indent="-182880" algn="just" rtl="0">
              <a:spcBef>
                <a:spcPts val="0"/>
              </a:spcBef>
              <a:spcAft>
                <a:spcPts val="0"/>
              </a:spcAft>
              <a:buSzPts val="2000"/>
              <a:buChar char="▪"/>
            </a:pPr>
            <a:r>
              <a:rPr lang="en-US" dirty="0"/>
              <a:t>State Transition Testing is a technique that is used to test the different states of the system under test. </a:t>
            </a:r>
          </a:p>
          <a:p>
            <a:pPr marL="228600" lvl="0" indent="-182880" algn="just" rtl="0">
              <a:spcBef>
                <a:spcPts val="0"/>
              </a:spcBef>
              <a:spcAft>
                <a:spcPts val="0"/>
              </a:spcAft>
              <a:buSzPts val="2000"/>
              <a:buChar char="▪"/>
            </a:pPr>
            <a:r>
              <a:rPr lang="en-US" dirty="0"/>
              <a:t>The state of the system changes depending upon the conditions or events. The events trigger states which become scenarios and a tester needs to test them.</a:t>
            </a:r>
            <a:endParaRPr dirty="0"/>
          </a:p>
          <a:p>
            <a:pPr marL="228600" lvl="0" indent="-182880" algn="just" rtl="0">
              <a:spcBef>
                <a:spcPts val="400"/>
              </a:spcBef>
              <a:spcAft>
                <a:spcPts val="0"/>
              </a:spcAft>
              <a:buSzPts val="2000"/>
              <a:buChar char="▪"/>
            </a:pPr>
            <a:r>
              <a:rPr lang="en-US" dirty="0"/>
              <a:t>A systematic state transition diagram gives a clear view of the state changes but it is effective for simpler applications. </a:t>
            </a:r>
          </a:p>
          <a:p>
            <a:pPr marL="228600" lvl="0" indent="-55879" algn="l" rtl="0">
              <a:spcBef>
                <a:spcPts val="400"/>
              </a:spcBef>
              <a:spcAft>
                <a:spcPts val="0"/>
              </a:spcAft>
              <a:buSzPts val="2000"/>
              <a:buNone/>
            </a:pP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6651-AEAA-442D-B8C3-22E94063A4FD}"/>
              </a:ext>
            </a:extLst>
          </p:cNvPr>
          <p:cNvSpPr>
            <a:spLocks noGrp="1"/>
          </p:cNvSpPr>
          <p:nvPr>
            <p:ph type="title"/>
          </p:nvPr>
        </p:nvSpPr>
        <p:spPr/>
        <p:txBody>
          <a:bodyPr/>
          <a:lstStyle/>
          <a:p>
            <a:r>
              <a:rPr lang="en-IN" dirty="0"/>
              <a:t>States </a:t>
            </a:r>
          </a:p>
        </p:txBody>
      </p:sp>
      <p:sp>
        <p:nvSpPr>
          <p:cNvPr id="3" name="Text Placeholder 2">
            <a:extLst>
              <a:ext uri="{FF2B5EF4-FFF2-40B4-BE49-F238E27FC236}">
                <a16:creationId xmlns:a16="http://schemas.microsoft.com/office/drawing/2014/main" id="{FA6DA500-FF4D-466B-824F-AF15DD66A990}"/>
              </a:ext>
            </a:extLst>
          </p:cNvPr>
          <p:cNvSpPr>
            <a:spLocks noGrp="1"/>
          </p:cNvSpPr>
          <p:nvPr>
            <p:ph type="body" idx="1"/>
          </p:nvPr>
        </p:nvSpPr>
        <p:spPr/>
        <p:txBody>
          <a:bodyPr/>
          <a:lstStyle/>
          <a:p>
            <a:r>
              <a:rPr lang="en-IN" dirty="0"/>
              <a:t>New State</a:t>
            </a:r>
          </a:p>
          <a:p>
            <a:r>
              <a:rPr lang="en-IN" dirty="0"/>
              <a:t>Ready</a:t>
            </a:r>
          </a:p>
          <a:p>
            <a:r>
              <a:rPr lang="en-IN" dirty="0"/>
              <a:t>Running</a:t>
            </a:r>
          </a:p>
          <a:p>
            <a:r>
              <a:rPr lang="en-IN" dirty="0"/>
              <a:t>Waiting</a:t>
            </a:r>
          </a:p>
          <a:p>
            <a:r>
              <a:rPr lang="en-IN" dirty="0"/>
              <a:t>Terminated</a:t>
            </a:r>
          </a:p>
        </p:txBody>
      </p:sp>
    </p:spTree>
    <p:extLst>
      <p:ext uri="{BB962C8B-B14F-4D97-AF65-F5344CB8AC3E}">
        <p14:creationId xmlns:p14="http://schemas.microsoft.com/office/powerpoint/2010/main" val="79770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4"/>
          <p:cNvSpPr txBox="1">
            <a:spLocks noGrp="1"/>
          </p:cNvSpPr>
          <p:nvPr>
            <p:ph type="title"/>
          </p:nvPr>
        </p:nvSpPr>
        <p:spPr>
          <a:xfrm>
            <a:off x="914400" y="1158537"/>
            <a:ext cx="7315200" cy="651213"/>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2"/>
              </a:buClr>
              <a:buSzPts val="3600"/>
              <a:buFont typeface="Calibri"/>
              <a:buNone/>
            </a:pPr>
            <a:r>
              <a:rPr lang="en-US" sz="3600"/>
              <a:t>Types Of Black Box Testing</a:t>
            </a:r>
            <a:br>
              <a:rPr lang="en-US" sz="3600"/>
            </a:br>
            <a:endParaRPr sz="3600"/>
          </a:p>
        </p:txBody>
      </p:sp>
      <p:sp>
        <p:nvSpPr>
          <p:cNvPr id="56" name="Google Shape;56;p4"/>
          <p:cNvSpPr txBox="1">
            <a:spLocks noGrp="1"/>
          </p:cNvSpPr>
          <p:nvPr>
            <p:ph type="body" idx="1"/>
          </p:nvPr>
        </p:nvSpPr>
        <p:spPr>
          <a:xfrm>
            <a:off x="914400" y="1428751"/>
            <a:ext cx="7315200" cy="3303270"/>
          </a:xfrm>
          <a:prstGeom prst="rect">
            <a:avLst/>
          </a:prstGeom>
          <a:noFill/>
          <a:ln>
            <a:noFill/>
          </a:ln>
        </p:spPr>
        <p:txBody>
          <a:bodyPr spcFirstLastPara="1" wrap="square" lIns="91425" tIns="45700" rIns="91425" bIns="45700" anchor="t" anchorCtr="0">
            <a:normAutofit/>
          </a:bodyPr>
          <a:lstStyle/>
          <a:p>
            <a:pPr marL="228600" lvl="0" indent="-182880" algn="l" rtl="0">
              <a:lnSpc>
                <a:spcPct val="80000"/>
              </a:lnSpc>
              <a:spcBef>
                <a:spcPts val="0"/>
              </a:spcBef>
              <a:spcAft>
                <a:spcPts val="0"/>
              </a:spcAft>
              <a:buSzPts val="2015"/>
              <a:buChar char="▪"/>
            </a:pPr>
            <a:r>
              <a:rPr lang="en-US" sz="2015" dirty="0"/>
              <a:t>Practically, there are several types of Black Box Testing that are possible but if we consider the major variant of it then below mentioned are the two fundamental ones.</a:t>
            </a:r>
            <a:endParaRPr dirty="0"/>
          </a:p>
          <a:p>
            <a:pPr marL="45720" lvl="0" indent="0" algn="l" rtl="0">
              <a:lnSpc>
                <a:spcPct val="80000"/>
              </a:lnSpc>
              <a:spcBef>
                <a:spcPts val="403"/>
              </a:spcBef>
              <a:spcAft>
                <a:spcPts val="0"/>
              </a:spcAft>
              <a:buSzPts val="2015"/>
              <a:buNone/>
            </a:pPr>
            <a:endParaRPr sz="2015" dirty="0"/>
          </a:p>
          <a:p>
            <a:pPr marL="45720" lvl="0" indent="0" algn="l" rtl="0">
              <a:lnSpc>
                <a:spcPct val="80000"/>
              </a:lnSpc>
              <a:spcBef>
                <a:spcPts val="403"/>
              </a:spcBef>
              <a:spcAft>
                <a:spcPts val="0"/>
              </a:spcAft>
              <a:buSzPts val="2015"/>
              <a:buNone/>
            </a:pPr>
            <a:r>
              <a:rPr lang="en-US" sz="2015" dirty="0"/>
              <a:t>#1) Functional Testing</a:t>
            </a:r>
            <a:endParaRPr dirty="0"/>
          </a:p>
          <a:p>
            <a:pPr marL="228600" lvl="0" indent="-182880" algn="l" rtl="0">
              <a:lnSpc>
                <a:spcPct val="80000"/>
              </a:lnSpc>
              <a:spcBef>
                <a:spcPts val="403"/>
              </a:spcBef>
              <a:spcAft>
                <a:spcPts val="0"/>
              </a:spcAft>
              <a:buSzPts val="2015"/>
              <a:buChar char="▪"/>
            </a:pPr>
            <a:r>
              <a:rPr lang="en-US" sz="2015" dirty="0"/>
              <a:t>This type deals with the functional requirements or specifications of an application. Here, different actions or functions of the system are being tested by providing the input and comparing the actual output with the expected output.</a:t>
            </a:r>
            <a:endParaRPr dirty="0"/>
          </a:p>
          <a:p>
            <a:pPr marL="228600" lvl="0" indent="-182880" algn="l" rtl="0">
              <a:lnSpc>
                <a:spcPct val="80000"/>
              </a:lnSpc>
              <a:spcBef>
                <a:spcPts val="403"/>
              </a:spcBef>
              <a:spcAft>
                <a:spcPts val="0"/>
              </a:spcAft>
              <a:buSzPts val="2015"/>
              <a:buChar char="▪"/>
            </a:pPr>
            <a:r>
              <a:rPr lang="en-US" sz="2015" b="1" u="sng" dirty="0"/>
              <a:t>For Example</a:t>
            </a:r>
            <a:r>
              <a:rPr lang="en-US" sz="2015" u="sng" dirty="0"/>
              <a:t>,</a:t>
            </a:r>
            <a:r>
              <a:rPr lang="en-US" sz="2015" dirty="0"/>
              <a:t> when we test a Dropdown list, we click on it and verify that it expands and all the expected values are showing in the list.</a:t>
            </a:r>
            <a:endParaRPr dirty="0"/>
          </a:p>
          <a:p>
            <a:pPr marL="228600" lvl="0" indent="-84454" algn="l" rtl="0">
              <a:lnSpc>
                <a:spcPct val="80000"/>
              </a:lnSpc>
              <a:spcBef>
                <a:spcPts val="310"/>
              </a:spcBef>
              <a:spcAft>
                <a:spcPts val="0"/>
              </a:spcAft>
              <a:buSzPts val="1550"/>
              <a:buNone/>
            </a:pPr>
            <a:endParaRPr sz="155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7A9E2-72D7-459D-A628-78375E20101E}"/>
              </a:ext>
            </a:extLst>
          </p:cNvPr>
          <p:cNvSpPr>
            <a:spLocks noGrp="1"/>
          </p:cNvSpPr>
          <p:nvPr>
            <p:ph type="title"/>
          </p:nvPr>
        </p:nvSpPr>
        <p:spPr/>
        <p:txBody>
          <a:bodyPr>
            <a:normAutofit fontScale="90000"/>
          </a:bodyPr>
          <a:lstStyle/>
          <a:p>
            <a:r>
              <a:rPr lang="en-US" b="1" dirty="0"/>
              <a:t>When to use?</a:t>
            </a:r>
            <a:br>
              <a:rPr lang="en-US" b="1" dirty="0"/>
            </a:br>
            <a:endParaRPr lang="en-IN" b="1" dirty="0"/>
          </a:p>
        </p:txBody>
      </p:sp>
      <p:sp>
        <p:nvSpPr>
          <p:cNvPr id="3" name="Text Placeholder 2">
            <a:extLst>
              <a:ext uri="{FF2B5EF4-FFF2-40B4-BE49-F238E27FC236}">
                <a16:creationId xmlns:a16="http://schemas.microsoft.com/office/drawing/2014/main" id="{37458645-AFC2-4E10-861F-A44CB6D43635}"/>
              </a:ext>
            </a:extLst>
          </p:cNvPr>
          <p:cNvSpPr>
            <a:spLocks noGrp="1"/>
          </p:cNvSpPr>
          <p:nvPr>
            <p:ph type="body" idx="1"/>
          </p:nvPr>
        </p:nvSpPr>
        <p:spPr/>
        <p:txBody>
          <a:bodyPr>
            <a:normAutofit lnSpcReduction="10000"/>
          </a:bodyPr>
          <a:lstStyle/>
          <a:p>
            <a:pPr algn="just"/>
            <a:r>
              <a:rPr lang="en-US" sz="2400" dirty="0"/>
              <a:t>When we have sequence of events that occur and associated conditions that apply to those events</a:t>
            </a:r>
          </a:p>
          <a:p>
            <a:pPr algn="just"/>
            <a:r>
              <a:rPr lang="en-US" sz="2400" dirty="0"/>
              <a:t>When the proper handling of a particular event depends on the events and conditions that have occurred in the past</a:t>
            </a:r>
          </a:p>
          <a:p>
            <a:pPr algn="just"/>
            <a:r>
              <a:rPr lang="en-US" sz="2400" dirty="0"/>
              <a:t>It is used for real time systems with various states and transitions involved</a:t>
            </a:r>
          </a:p>
          <a:p>
            <a:endParaRPr lang="en-IN" dirty="0"/>
          </a:p>
        </p:txBody>
      </p:sp>
    </p:spTree>
    <p:extLst>
      <p:ext uri="{BB962C8B-B14F-4D97-AF65-F5344CB8AC3E}">
        <p14:creationId xmlns:p14="http://schemas.microsoft.com/office/powerpoint/2010/main" val="40849034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E1B52-51EC-4A39-AE0A-172317F5D067}"/>
              </a:ext>
            </a:extLst>
          </p:cNvPr>
          <p:cNvSpPr>
            <a:spLocks noGrp="1"/>
          </p:cNvSpPr>
          <p:nvPr>
            <p:ph type="title"/>
          </p:nvPr>
        </p:nvSpPr>
        <p:spPr/>
        <p:txBody>
          <a:bodyPr>
            <a:normAutofit fontScale="90000"/>
          </a:bodyPr>
          <a:lstStyle/>
          <a:p>
            <a:r>
              <a:rPr lang="en-US" b="1" dirty="0"/>
              <a:t>State Transition Model has four basic parts:</a:t>
            </a:r>
            <a:endParaRPr lang="en-IN" dirty="0"/>
          </a:p>
        </p:txBody>
      </p:sp>
      <p:sp>
        <p:nvSpPr>
          <p:cNvPr id="3" name="Text Placeholder 2">
            <a:extLst>
              <a:ext uri="{FF2B5EF4-FFF2-40B4-BE49-F238E27FC236}">
                <a16:creationId xmlns:a16="http://schemas.microsoft.com/office/drawing/2014/main" id="{D732D7CC-2177-4EF4-B57C-517A010D9626}"/>
              </a:ext>
            </a:extLst>
          </p:cNvPr>
          <p:cNvSpPr>
            <a:spLocks noGrp="1"/>
          </p:cNvSpPr>
          <p:nvPr>
            <p:ph type="body" idx="1"/>
          </p:nvPr>
        </p:nvSpPr>
        <p:spPr/>
        <p:txBody>
          <a:bodyPr>
            <a:normAutofit fontScale="92500" lnSpcReduction="20000"/>
          </a:bodyPr>
          <a:lstStyle/>
          <a:p>
            <a:pPr algn="just"/>
            <a:r>
              <a:rPr lang="en-US" sz="2400" i="1" dirty="0"/>
              <a:t>The states that the software may occupy (open/closed or funded/insufficient     funds);</a:t>
            </a:r>
            <a:endParaRPr lang="en-US" sz="2400" dirty="0"/>
          </a:p>
          <a:p>
            <a:pPr algn="just"/>
            <a:r>
              <a:rPr lang="en-US" sz="2400" i="1" dirty="0"/>
              <a:t>The transitions from one state to another (not all transitions are allowed);</a:t>
            </a:r>
            <a:endParaRPr lang="en-US" sz="2400" dirty="0"/>
          </a:p>
          <a:p>
            <a:pPr algn="just"/>
            <a:r>
              <a:rPr lang="en-US" sz="2400" i="1" dirty="0"/>
              <a:t>The events that cause a transition (closing a file or withdrawing money);</a:t>
            </a:r>
            <a:endParaRPr lang="en-US" sz="2400" dirty="0"/>
          </a:p>
          <a:p>
            <a:pPr algn="just"/>
            <a:r>
              <a:rPr lang="en-US" sz="2400" i="1" dirty="0"/>
              <a:t>The actions that result from a transition (an error message or being given your cash).</a:t>
            </a:r>
            <a:endParaRPr lang="en-US" sz="2400" dirty="0"/>
          </a:p>
          <a:p>
            <a:endParaRPr lang="en-IN" dirty="0"/>
          </a:p>
        </p:txBody>
      </p:sp>
    </p:spTree>
    <p:extLst>
      <p:ext uri="{BB962C8B-B14F-4D97-AF65-F5344CB8AC3E}">
        <p14:creationId xmlns:p14="http://schemas.microsoft.com/office/powerpoint/2010/main" val="4450325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5"/>
          <p:cNvSpPr txBox="1">
            <a:spLocks noGrp="1"/>
          </p:cNvSpPr>
          <p:nvPr>
            <p:ph type="title"/>
          </p:nvPr>
        </p:nvSpPr>
        <p:spPr>
          <a:xfrm>
            <a:off x="1048842" y="372588"/>
            <a:ext cx="7315200" cy="865573"/>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2"/>
              </a:buClr>
              <a:buSzPts val="4000"/>
              <a:buFont typeface="Calibri"/>
              <a:buNone/>
            </a:pPr>
            <a:r>
              <a:rPr lang="en-US" b="1" dirty="0"/>
              <a:t>For Example: Login Page</a:t>
            </a:r>
            <a:endParaRPr dirty="0"/>
          </a:p>
        </p:txBody>
      </p:sp>
      <p:pic>
        <p:nvPicPr>
          <p:cNvPr id="136" name="Google Shape;136;p15" descr="State Transition Testing"/>
          <p:cNvPicPr preferRelativeResize="0"/>
          <p:nvPr/>
        </p:nvPicPr>
        <p:blipFill rotWithShape="1">
          <a:blip r:embed="rId3">
            <a:alphaModFix/>
          </a:blip>
          <a:srcRect/>
          <a:stretch/>
        </p:blipFill>
        <p:spPr>
          <a:xfrm>
            <a:off x="939978" y="1733461"/>
            <a:ext cx="7944555" cy="323734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1660-809F-4152-80FB-055EB627814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B3ED6EE-4CA6-486B-8C45-DBB70B3E01A2}"/>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4955006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7"/>
          <p:cNvSpPr txBox="1">
            <a:spLocks noGrp="1"/>
          </p:cNvSpPr>
          <p:nvPr>
            <p:ph type="title"/>
          </p:nvPr>
        </p:nvSpPr>
        <p:spPr>
          <a:xfrm>
            <a:off x="914400" y="1158537"/>
            <a:ext cx="7315200" cy="865573"/>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2"/>
              </a:buClr>
              <a:buSzPts val="3600"/>
              <a:buFont typeface="Calibri"/>
              <a:buNone/>
            </a:pPr>
            <a:r>
              <a:rPr lang="en-US" b="1" dirty="0"/>
              <a:t>Graph-Based Testing</a:t>
            </a:r>
            <a:br>
              <a:rPr lang="en-US" sz="3600" dirty="0"/>
            </a:br>
            <a:endParaRPr sz="3600" dirty="0"/>
          </a:p>
        </p:txBody>
      </p:sp>
      <p:sp>
        <p:nvSpPr>
          <p:cNvPr id="149" name="Google Shape;149;p17"/>
          <p:cNvSpPr txBox="1">
            <a:spLocks noGrp="1"/>
          </p:cNvSpPr>
          <p:nvPr>
            <p:ph type="body" idx="1"/>
          </p:nvPr>
        </p:nvSpPr>
        <p:spPr>
          <a:xfrm>
            <a:off x="914400" y="2024109"/>
            <a:ext cx="7315200" cy="2707911"/>
          </a:xfrm>
          <a:prstGeom prst="rect">
            <a:avLst/>
          </a:prstGeom>
          <a:noFill/>
          <a:ln>
            <a:noFill/>
          </a:ln>
        </p:spPr>
        <p:txBody>
          <a:bodyPr spcFirstLastPara="1" wrap="square" lIns="91425" tIns="45700" rIns="91425" bIns="45700" anchor="t" anchorCtr="0">
            <a:normAutofit/>
          </a:bodyPr>
          <a:lstStyle/>
          <a:p>
            <a:pPr marL="388620" algn="just">
              <a:spcBef>
                <a:spcPts val="0"/>
              </a:spcBef>
              <a:buSzPts val="2000"/>
            </a:pPr>
            <a:r>
              <a:rPr lang="en-US" dirty="0"/>
              <a:t>Each and every application is a build-up of some objects. All such objects are identified and the graph is prepared. </a:t>
            </a:r>
          </a:p>
          <a:p>
            <a:pPr marL="388620" algn="just">
              <a:spcBef>
                <a:spcPts val="0"/>
              </a:spcBef>
              <a:buSzPts val="2000"/>
            </a:pPr>
            <a:endParaRPr lang="en-US" dirty="0"/>
          </a:p>
          <a:p>
            <a:pPr marL="388620" algn="just">
              <a:spcBef>
                <a:spcPts val="0"/>
              </a:spcBef>
              <a:buSzPts val="2000"/>
            </a:pPr>
            <a:r>
              <a:rPr lang="en-US" dirty="0"/>
              <a:t>From this object graph, each object relationship is identified and test cases are written accordingly to discover the errors.</a:t>
            </a:r>
            <a:endParaRPr dirty="0"/>
          </a:p>
        </p:txBody>
      </p:sp>
      <p:sp>
        <p:nvSpPr>
          <p:cNvPr id="150" name="Google Shape;150;p17"/>
          <p:cNvSpPr txBox="1">
            <a:spLocks noGrp="1"/>
          </p:cNvSpPr>
          <p:nvPr>
            <p:ph type="ftr" idx="11"/>
          </p:nvPr>
        </p:nvSpPr>
        <p:spPr>
          <a:xfrm>
            <a:off x="6008689" y="641968"/>
            <a:ext cx="2246489" cy="225920"/>
          </a:xfrm>
          <a:prstGeom prst="rect">
            <a:avLst/>
          </a:prstGeom>
          <a:noFill/>
          <a:ln>
            <a:noFill/>
          </a:ln>
        </p:spPr>
        <p:txBody>
          <a:bodyPr spcFirstLastPara="1" wrap="square" lIns="91425" tIns="0" rIns="91425" bIns="45700" anchor="t" anchorCtr="0">
            <a:noAutofit/>
          </a:bodyPr>
          <a:lstStyle/>
          <a:p>
            <a:pPr marL="0" lvl="0" indent="0" algn="l" rtl="0">
              <a:spcBef>
                <a:spcPts val="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E805A-0BDC-4079-9E5A-A683116FAD73}"/>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A5C949E0-8349-4C36-A651-0681B38F1B6F}"/>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690200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8"/>
          <p:cNvSpPr txBox="1">
            <a:spLocks noGrp="1"/>
          </p:cNvSpPr>
          <p:nvPr>
            <p:ph type="title"/>
          </p:nvPr>
        </p:nvSpPr>
        <p:spPr>
          <a:xfrm>
            <a:off x="914400" y="1158537"/>
            <a:ext cx="7315200" cy="865573"/>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2"/>
              </a:buClr>
              <a:buSzPts val="3600"/>
              <a:buFont typeface="Calibri"/>
              <a:buNone/>
            </a:pPr>
            <a:r>
              <a:rPr lang="en-US" sz="3600"/>
              <a:t>Advantages and Disadvantages</a:t>
            </a:r>
            <a:br>
              <a:rPr lang="en-US" sz="3600"/>
            </a:br>
            <a:endParaRPr sz="3600"/>
          </a:p>
        </p:txBody>
      </p:sp>
      <p:sp>
        <p:nvSpPr>
          <p:cNvPr id="156" name="Google Shape;156;p18"/>
          <p:cNvSpPr txBox="1">
            <a:spLocks noGrp="1"/>
          </p:cNvSpPr>
          <p:nvPr>
            <p:ph type="body" idx="1"/>
          </p:nvPr>
        </p:nvSpPr>
        <p:spPr>
          <a:xfrm>
            <a:off x="914400" y="1504950"/>
            <a:ext cx="7315200" cy="3505199"/>
          </a:xfrm>
          <a:prstGeom prst="rect">
            <a:avLst/>
          </a:prstGeom>
          <a:noFill/>
          <a:ln>
            <a:noFill/>
          </a:ln>
        </p:spPr>
        <p:txBody>
          <a:bodyPr spcFirstLastPara="1" wrap="square" lIns="91425" tIns="45700" rIns="91425" bIns="45700" anchor="t" anchorCtr="0">
            <a:normAutofit/>
          </a:bodyPr>
          <a:lstStyle/>
          <a:p>
            <a:pPr marL="45720" lvl="0" indent="0" algn="l" rtl="0">
              <a:lnSpc>
                <a:spcPct val="80000"/>
              </a:lnSpc>
              <a:spcBef>
                <a:spcPts val="0"/>
              </a:spcBef>
              <a:spcAft>
                <a:spcPts val="0"/>
              </a:spcAft>
              <a:buSzPts val="1700"/>
              <a:buNone/>
            </a:pPr>
            <a:r>
              <a:rPr lang="en-US" sz="1700" b="1" dirty="0"/>
              <a:t>Advantages</a:t>
            </a:r>
            <a:endParaRPr sz="1700" dirty="0"/>
          </a:p>
          <a:p>
            <a:pPr marL="228600" lvl="0" indent="-182880" algn="l" rtl="0">
              <a:lnSpc>
                <a:spcPct val="80000"/>
              </a:lnSpc>
              <a:spcBef>
                <a:spcPts val="340"/>
              </a:spcBef>
              <a:spcAft>
                <a:spcPts val="0"/>
              </a:spcAft>
              <a:buSzPts val="1700"/>
              <a:buChar char="▪"/>
            </a:pPr>
            <a:r>
              <a:rPr lang="en-US" sz="1700" dirty="0"/>
              <a:t>The tester need not have a technical background. It is important to test by being in the user's shoes and think from the user’s point of view.</a:t>
            </a:r>
            <a:endParaRPr dirty="0"/>
          </a:p>
          <a:p>
            <a:pPr marL="228600" lvl="0" indent="-182880" algn="l" rtl="0">
              <a:lnSpc>
                <a:spcPct val="80000"/>
              </a:lnSpc>
              <a:spcBef>
                <a:spcPts val="340"/>
              </a:spcBef>
              <a:spcAft>
                <a:spcPts val="0"/>
              </a:spcAft>
              <a:buSzPts val="1700"/>
              <a:buChar char="▪"/>
            </a:pPr>
            <a:r>
              <a:rPr lang="en-US" sz="1700" dirty="0"/>
              <a:t>Testing can be started once the development of the project/application is done. Both the testers and developers work independently without interfering in each other’s space.</a:t>
            </a:r>
            <a:endParaRPr dirty="0"/>
          </a:p>
          <a:p>
            <a:pPr marL="228600" lvl="0" indent="-182880" algn="l" rtl="0">
              <a:lnSpc>
                <a:spcPct val="80000"/>
              </a:lnSpc>
              <a:spcBef>
                <a:spcPts val="340"/>
              </a:spcBef>
              <a:spcAft>
                <a:spcPts val="0"/>
              </a:spcAft>
              <a:buSzPts val="1700"/>
              <a:buChar char="▪"/>
            </a:pPr>
            <a:r>
              <a:rPr lang="en-US" sz="1700" dirty="0"/>
              <a:t>It is more effective for large and complex applications.</a:t>
            </a:r>
            <a:endParaRPr dirty="0"/>
          </a:p>
          <a:p>
            <a:pPr marL="228600" lvl="0" indent="-182880" algn="l" rtl="0">
              <a:lnSpc>
                <a:spcPct val="80000"/>
              </a:lnSpc>
              <a:spcBef>
                <a:spcPts val="340"/>
              </a:spcBef>
              <a:spcAft>
                <a:spcPts val="0"/>
              </a:spcAft>
              <a:buSzPts val="1700"/>
              <a:buChar char="▪"/>
            </a:pPr>
            <a:r>
              <a:rPr lang="en-US" sz="1700" dirty="0"/>
              <a:t>Defects and inconsistencies can be identified at the early stage of testing.</a:t>
            </a:r>
            <a:endParaRPr dirty="0"/>
          </a:p>
          <a:p>
            <a:pPr marL="45720" lvl="0" indent="0" algn="l" rtl="0">
              <a:lnSpc>
                <a:spcPct val="80000"/>
              </a:lnSpc>
              <a:spcBef>
                <a:spcPts val="340"/>
              </a:spcBef>
              <a:spcAft>
                <a:spcPts val="0"/>
              </a:spcAft>
              <a:buSzPts val="1700"/>
              <a:buNone/>
            </a:pPr>
            <a:r>
              <a:rPr lang="en-US" sz="1700" b="1" dirty="0"/>
              <a:t>Disadvantages</a:t>
            </a:r>
            <a:endParaRPr sz="1700" dirty="0"/>
          </a:p>
          <a:p>
            <a:pPr marL="228600" lvl="0" indent="-182880" algn="l" rtl="0">
              <a:lnSpc>
                <a:spcPct val="80000"/>
              </a:lnSpc>
              <a:spcBef>
                <a:spcPts val="340"/>
              </a:spcBef>
              <a:spcAft>
                <a:spcPts val="0"/>
              </a:spcAft>
              <a:buSzPts val="1700"/>
              <a:buChar char="▪"/>
            </a:pPr>
            <a:r>
              <a:rPr lang="en-US" sz="1700" dirty="0"/>
              <a:t>Without any technical or programming knowledge, there are chances of ignoring possible conditions of the scenario to be tested.</a:t>
            </a:r>
            <a:endParaRPr dirty="0"/>
          </a:p>
          <a:p>
            <a:pPr marL="228600" lvl="0" indent="-182880" algn="l" rtl="0">
              <a:lnSpc>
                <a:spcPct val="80000"/>
              </a:lnSpc>
              <a:spcBef>
                <a:spcPts val="340"/>
              </a:spcBef>
              <a:spcAft>
                <a:spcPts val="0"/>
              </a:spcAft>
              <a:buSzPts val="1700"/>
              <a:buChar char="▪"/>
            </a:pPr>
            <a:r>
              <a:rPr lang="en-US" sz="1700" dirty="0"/>
              <a:t>In a stipulated time there are possibilities of testing less and skipping all possible inputs and their output testing.</a:t>
            </a:r>
            <a:endParaRPr dirty="0"/>
          </a:p>
          <a:p>
            <a:pPr marL="228600" lvl="0" indent="-182880" algn="l" rtl="0">
              <a:lnSpc>
                <a:spcPct val="80000"/>
              </a:lnSpc>
              <a:spcBef>
                <a:spcPts val="340"/>
              </a:spcBef>
              <a:spcAft>
                <a:spcPts val="0"/>
              </a:spcAft>
              <a:buSzPts val="1700"/>
              <a:buChar char="▪"/>
            </a:pPr>
            <a:r>
              <a:rPr lang="en-US" sz="1700" dirty="0"/>
              <a:t>A Complete Test Coverage is not possible for large and complex projects.</a:t>
            </a:r>
            <a:endParaRPr dirty="0"/>
          </a:p>
          <a:p>
            <a:pPr marL="228600" lvl="0" indent="-74929" algn="l" rtl="0">
              <a:lnSpc>
                <a:spcPct val="80000"/>
              </a:lnSpc>
              <a:spcBef>
                <a:spcPts val="340"/>
              </a:spcBef>
              <a:spcAft>
                <a:spcPts val="0"/>
              </a:spcAft>
              <a:buSzPts val="1700"/>
              <a:buNone/>
            </a:pPr>
            <a:endParaRPr sz="1700" dirty="0"/>
          </a:p>
        </p:txBody>
      </p:sp>
      <p:sp>
        <p:nvSpPr>
          <p:cNvPr id="157" name="Google Shape;157;p18"/>
          <p:cNvSpPr txBox="1">
            <a:spLocks noGrp="1"/>
          </p:cNvSpPr>
          <p:nvPr>
            <p:ph type="ftr" idx="11"/>
          </p:nvPr>
        </p:nvSpPr>
        <p:spPr>
          <a:xfrm>
            <a:off x="6008689" y="641968"/>
            <a:ext cx="2246489" cy="225920"/>
          </a:xfrm>
          <a:prstGeom prst="rect">
            <a:avLst/>
          </a:prstGeom>
          <a:noFill/>
          <a:ln>
            <a:noFill/>
          </a:ln>
        </p:spPr>
        <p:txBody>
          <a:bodyPr spcFirstLastPara="1" wrap="square" lIns="91425" tIns="0" rIns="91425" bIns="45700" anchor="t" anchorCtr="0">
            <a:noAutofit/>
          </a:bodyPr>
          <a:lstStyle/>
          <a:p>
            <a:pPr marL="0" lvl="0" indent="0" algn="l" rtl="0">
              <a:spcBef>
                <a:spcPts val="0"/>
              </a:spcBef>
              <a:spcAft>
                <a:spcPts val="0"/>
              </a:spcAft>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6"/>
          <p:cNvSpPr txBox="1">
            <a:spLocks noGrp="1"/>
          </p:cNvSpPr>
          <p:nvPr>
            <p:ph type="title"/>
          </p:nvPr>
        </p:nvSpPr>
        <p:spPr>
          <a:xfrm>
            <a:off x="914400" y="1158537"/>
            <a:ext cx="7315200" cy="865573"/>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2"/>
              </a:buClr>
              <a:buSzPts val="3600"/>
              <a:buFont typeface="Calibri"/>
              <a:buNone/>
            </a:pPr>
            <a:r>
              <a:rPr lang="en-US" sz="3600"/>
              <a:t>Error Guessing</a:t>
            </a:r>
            <a:br>
              <a:rPr lang="en-US" sz="3600"/>
            </a:br>
            <a:endParaRPr sz="3600"/>
          </a:p>
        </p:txBody>
      </p:sp>
      <p:sp>
        <p:nvSpPr>
          <p:cNvPr id="142" name="Google Shape;142;p16"/>
          <p:cNvSpPr txBox="1">
            <a:spLocks noGrp="1"/>
          </p:cNvSpPr>
          <p:nvPr>
            <p:ph type="body" idx="1"/>
          </p:nvPr>
        </p:nvSpPr>
        <p:spPr>
          <a:xfrm>
            <a:off x="914400" y="1798319"/>
            <a:ext cx="7315200" cy="2933701"/>
          </a:xfrm>
          <a:prstGeom prst="rect">
            <a:avLst/>
          </a:prstGeom>
          <a:noFill/>
          <a:ln>
            <a:noFill/>
          </a:ln>
        </p:spPr>
        <p:txBody>
          <a:bodyPr spcFirstLastPara="1" wrap="square" lIns="91425" tIns="45700" rIns="91425" bIns="45700" anchor="t" anchorCtr="0">
            <a:normAutofit/>
          </a:bodyPr>
          <a:lstStyle/>
          <a:p>
            <a:pPr marL="228600" lvl="0" indent="-182880" algn="just" rtl="0">
              <a:lnSpc>
                <a:spcPct val="80000"/>
              </a:lnSpc>
              <a:spcBef>
                <a:spcPts val="0"/>
              </a:spcBef>
              <a:spcAft>
                <a:spcPts val="0"/>
              </a:spcAft>
              <a:buSzPts val="1850"/>
              <a:buChar char="▪"/>
            </a:pPr>
            <a:r>
              <a:rPr lang="en-US" sz="1850" dirty="0"/>
              <a:t>This is a classic example of Experience-Based Testing.</a:t>
            </a:r>
            <a:endParaRPr dirty="0"/>
          </a:p>
          <a:p>
            <a:pPr marL="228600" lvl="0" indent="-182880" algn="just" rtl="0">
              <a:lnSpc>
                <a:spcPct val="80000"/>
              </a:lnSpc>
              <a:spcBef>
                <a:spcPts val="370"/>
              </a:spcBef>
              <a:spcAft>
                <a:spcPts val="0"/>
              </a:spcAft>
              <a:buSzPts val="1850"/>
              <a:buChar char="▪"/>
            </a:pPr>
            <a:r>
              <a:rPr lang="en-US" sz="1850" dirty="0"/>
              <a:t>In this technique, the tester can use his/her experience about the application behavior and functionalities to guess the error-prone areas. Many defects can be found using error guessing where most of the developers usually make mistakes.</a:t>
            </a:r>
            <a:endParaRPr dirty="0"/>
          </a:p>
          <a:p>
            <a:pPr marL="228600" lvl="0" indent="-182880" algn="just" rtl="0">
              <a:lnSpc>
                <a:spcPct val="80000"/>
              </a:lnSpc>
              <a:spcBef>
                <a:spcPts val="370"/>
              </a:spcBef>
              <a:spcAft>
                <a:spcPts val="0"/>
              </a:spcAft>
              <a:buSzPts val="1850"/>
              <a:buChar char="▪"/>
            </a:pPr>
            <a:r>
              <a:rPr lang="en-US" sz="1850" b="1" dirty="0"/>
              <a:t>Few common mistakes that  developers usually forget to handle:</a:t>
            </a:r>
            <a:br>
              <a:rPr lang="en-US" sz="1850" b="1" dirty="0"/>
            </a:br>
            <a:endParaRPr sz="1850" dirty="0"/>
          </a:p>
          <a:p>
            <a:pPr marL="685800" lvl="2" indent="-182880" algn="just" rtl="0">
              <a:lnSpc>
                <a:spcPct val="80000"/>
              </a:lnSpc>
              <a:spcBef>
                <a:spcPts val="296"/>
              </a:spcBef>
              <a:spcAft>
                <a:spcPts val="0"/>
              </a:spcAft>
              <a:buSzPts val="1480"/>
              <a:buChar char="▪"/>
            </a:pPr>
            <a:r>
              <a:rPr lang="en-US" sz="1480" dirty="0"/>
              <a:t>Divide by zero.</a:t>
            </a:r>
            <a:endParaRPr dirty="0"/>
          </a:p>
          <a:p>
            <a:pPr marL="685800" lvl="2" indent="-182880" algn="just" rtl="0">
              <a:lnSpc>
                <a:spcPct val="80000"/>
              </a:lnSpc>
              <a:spcBef>
                <a:spcPts val="296"/>
              </a:spcBef>
              <a:spcAft>
                <a:spcPts val="0"/>
              </a:spcAft>
              <a:buSzPts val="1480"/>
              <a:buChar char="▪"/>
            </a:pPr>
            <a:r>
              <a:rPr lang="en-US" sz="1480" dirty="0"/>
              <a:t>Handling null values in text fields.</a:t>
            </a:r>
            <a:endParaRPr dirty="0"/>
          </a:p>
          <a:p>
            <a:pPr marL="685800" lvl="2" indent="-182880" algn="just" rtl="0">
              <a:lnSpc>
                <a:spcPct val="80000"/>
              </a:lnSpc>
              <a:spcBef>
                <a:spcPts val="296"/>
              </a:spcBef>
              <a:spcAft>
                <a:spcPts val="0"/>
              </a:spcAft>
              <a:buSzPts val="1480"/>
              <a:buChar char="▪"/>
            </a:pPr>
            <a:r>
              <a:rPr lang="en-US" sz="1480" dirty="0"/>
              <a:t>Accepting the Submit button without any value.</a:t>
            </a:r>
            <a:endParaRPr dirty="0"/>
          </a:p>
          <a:p>
            <a:pPr marL="685800" lvl="2" indent="-182880" algn="just" rtl="0">
              <a:lnSpc>
                <a:spcPct val="80000"/>
              </a:lnSpc>
              <a:spcBef>
                <a:spcPts val="296"/>
              </a:spcBef>
              <a:spcAft>
                <a:spcPts val="0"/>
              </a:spcAft>
              <a:buSzPts val="1480"/>
              <a:buChar char="▪"/>
            </a:pPr>
            <a:r>
              <a:rPr lang="en-US" sz="1480" dirty="0"/>
              <a:t>File upload without attachment.</a:t>
            </a:r>
            <a:endParaRPr dirty="0"/>
          </a:p>
          <a:p>
            <a:pPr marL="685800" lvl="2" indent="-182880" algn="just" rtl="0">
              <a:lnSpc>
                <a:spcPct val="80000"/>
              </a:lnSpc>
              <a:spcBef>
                <a:spcPts val="296"/>
              </a:spcBef>
              <a:spcAft>
                <a:spcPts val="0"/>
              </a:spcAft>
              <a:buSzPts val="1480"/>
              <a:buChar char="▪"/>
            </a:pPr>
            <a:r>
              <a:rPr lang="en-US" sz="1480" dirty="0"/>
              <a:t>File upload with less than or more than the limit size.</a:t>
            </a:r>
            <a:endParaRPr dirty="0"/>
          </a:p>
          <a:p>
            <a:pPr marL="228600" lvl="0" indent="-65404" algn="l" rtl="0">
              <a:lnSpc>
                <a:spcPct val="80000"/>
              </a:lnSpc>
              <a:spcBef>
                <a:spcPts val="370"/>
              </a:spcBef>
              <a:spcAft>
                <a:spcPts val="0"/>
              </a:spcAft>
              <a:buSzPts val="1850"/>
              <a:buNone/>
            </a:pPr>
            <a:endParaRPr sz="1850" dirty="0"/>
          </a:p>
        </p:txBody>
      </p:sp>
      <p:sp>
        <p:nvSpPr>
          <p:cNvPr id="143" name="Google Shape;143;p16"/>
          <p:cNvSpPr txBox="1">
            <a:spLocks noGrp="1"/>
          </p:cNvSpPr>
          <p:nvPr>
            <p:ph type="ftr" idx="11"/>
          </p:nvPr>
        </p:nvSpPr>
        <p:spPr>
          <a:xfrm>
            <a:off x="6008689" y="641968"/>
            <a:ext cx="2246489" cy="225920"/>
          </a:xfrm>
          <a:prstGeom prst="rect">
            <a:avLst/>
          </a:prstGeom>
          <a:noFill/>
          <a:ln>
            <a:noFill/>
          </a:ln>
        </p:spPr>
        <p:txBody>
          <a:bodyPr spcFirstLastPara="1" wrap="square" lIns="91425" tIns="0" rIns="91425" bIns="45700" anchor="t" anchorCtr="0">
            <a:noAutofit/>
          </a:bodyPr>
          <a:lstStyle/>
          <a:p>
            <a:pPr marL="0" lvl="0" indent="0" algn="l" rtl="0">
              <a:spcBef>
                <a:spcPts val="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48FE5-4818-4A89-84BA-E65D2648EEAC}"/>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00B74637-0A6E-4667-B0F4-43BCCDC79AB1}"/>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306424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6"/>
          <p:cNvSpPr txBox="1">
            <a:spLocks noGrp="1"/>
          </p:cNvSpPr>
          <p:nvPr>
            <p:ph type="body" idx="1"/>
          </p:nvPr>
        </p:nvSpPr>
        <p:spPr>
          <a:xfrm>
            <a:off x="914400" y="1047751"/>
            <a:ext cx="7315200" cy="3684270"/>
          </a:xfrm>
          <a:prstGeom prst="rect">
            <a:avLst/>
          </a:prstGeom>
          <a:noFill/>
          <a:ln>
            <a:noFill/>
          </a:ln>
        </p:spPr>
        <p:txBody>
          <a:bodyPr spcFirstLastPara="1" wrap="square" lIns="91425" tIns="45700" rIns="91425" bIns="45700" anchor="t" anchorCtr="0">
            <a:normAutofit/>
          </a:bodyPr>
          <a:lstStyle/>
          <a:p>
            <a:pPr marL="45720" lvl="0" indent="0" algn="l" rtl="0">
              <a:spcBef>
                <a:spcPts val="0"/>
              </a:spcBef>
              <a:spcAft>
                <a:spcPts val="0"/>
              </a:spcAft>
              <a:buSzPts val="2000"/>
              <a:buNone/>
            </a:pPr>
            <a:r>
              <a:rPr lang="en-US" dirty="0"/>
              <a:t>#2) Non-Functional Testing</a:t>
            </a:r>
            <a:endParaRPr dirty="0"/>
          </a:p>
          <a:p>
            <a:pPr marL="228600" lvl="0" indent="-182880" algn="l" rtl="0">
              <a:spcBef>
                <a:spcPts val="400"/>
              </a:spcBef>
              <a:spcAft>
                <a:spcPts val="0"/>
              </a:spcAft>
              <a:buSzPts val="2000"/>
              <a:buChar char="▪"/>
            </a:pPr>
            <a:r>
              <a:rPr lang="en-US" dirty="0"/>
              <a:t>Apart from the functionalities of the requirements, there are several non-functional aspects as well that are required to be tested to improve the quality and performance of the application.</a:t>
            </a:r>
            <a:endParaRPr dirty="0"/>
          </a:p>
          <a:p>
            <a:pPr marL="228600" lvl="0" indent="-182880" algn="l" rtl="0">
              <a:spcBef>
                <a:spcPts val="400"/>
              </a:spcBef>
              <a:spcAft>
                <a:spcPts val="0"/>
              </a:spcAft>
              <a:buSzPts val="2000"/>
              <a:buChar char="▪"/>
            </a:pPr>
            <a:r>
              <a:rPr lang="en-US" b="1" dirty="0"/>
              <a:t>Few major types of Non-Functional Testing include:</a:t>
            </a:r>
            <a:endParaRPr dirty="0"/>
          </a:p>
          <a:p>
            <a:pPr marL="685800" lvl="2" indent="-182880" algn="l" rtl="0">
              <a:spcBef>
                <a:spcPts val="320"/>
              </a:spcBef>
              <a:spcAft>
                <a:spcPts val="0"/>
              </a:spcAft>
              <a:buSzPts val="1600"/>
              <a:buChar char="▪"/>
            </a:pPr>
            <a:r>
              <a:rPr lang="en-US" dirty="0"/>
              <a:t>Usability Testing</a:t>
            </a:r>
            <a:endParaRPr dirty="0"/>
          </a:p>
          <a:p>
            <a:pPr marL="685800" lvl="2" indent="-182880" algn="l" rtl="0">
              <a:spcBef>
                <a:spcPts val="320"/>
              </a:spcBef>
              <a:spcAft>
                <a:spcPts val="0"/>
              </a:spcAft>
              <a:buSzPts val="1600"/>
              <a:buChar char="▪"/>
            </a:pPr>
            <a:r>
              <a:rPr lang="en-US" dirty="0"/>
              <a:t>Load Testing</a:t>
            </a:r>
            <a:endParaRPr dirty="0"/>
          </a:p>
          <a:p>
            <a:pPr marL="685800" lvl="2" indent="-182880" algn="l" rtl="0">
              <a:spcBef>
                <a:spcPts val="320"/>
              </a:spcBef>
              <a:spcAft>
                <a:spcPts val="0"/>
              </a:spcAft>
              <a:buSzPts val="1600"/>
              <a:buChar char="▪"/>
            </a:pPr>
            <a:r>
              <a:rPr lang="en-US" dirty="0"/>
              <a:t>Performance Testing</a:t>
            </a:r>
            <a:endParaRPr dirty="0"/>
          </a:p>
          <a:p>
            <a:pPr marL="685800" lvl="2" indent="-182880" algn="l" rtl="0">
              <a:spcBef>
                <a:spcPts val="320"/>
              </a:spcBef>
              <a:spcAft>
                <a:spcPts val="0"/>
              </a:spcAft>
              <a:buSzPts val="1600"/>
              <a:buChar char="▪"/>
            </a:pPr>
            <a:r>
              <a:rPr lang="en-US" dirty="0"/>
              <a:t>Compatibility Testing</a:t>
            </a:r>
            <a:endParaRPr dirty="0"/>
          </a:p>
          <a:p>
            <a:pPr marL="685800" lvl="2" indent="-182880" algn="l" rtl="0">
              <a:spcBef>
                <a:spcPts val="320"/>
              </a:spcBef>
              <a:spcAft>
                <a:spcPts val="0"/>
              </a:spcAft>
              <a:buSzPts val="1600"/>
              <a:buChar char="▪"/>
            </a:pPr>
            <a:r>
              <a:rPr lang="en-US" dirty="0"/>
              <a:t>Stress Testing</a:t>
            </a:r>
            <a:endParaRPr dirty="0"/>
          </a:p>
          <a:p>
            <a:pPr marL="685800" lvl="2" indent="-182880" algn="l" rtl="0">
              <a:spcBef>
                <a:spcPts val="320"/>
              </a:spcBef>
              <a:spcAft>
                <a:spcPts val="0"/>
              </a:spcAft>
              <a:buSzPts val="1600"/>
              <a:buChar char="▪"/>
            </a:pPr>
            <a:r>
              <a:rPr lang="en-US" dirty="0"/>
              <a:t>Scalability Testing</a:t>
            </a:r>
            <a:endParaRPr dirty="0"/>
          </a:p>
          <a:p>
            <a:pPr marL="228600" lvl="0" indent="-55879" algn="l" rtl="0">
              <a:spcBef>
                <a:spcPts val="400"/>
              </a:spcBef>
              <a:spcAft>
                <a:spcPts val="0"/>
              </a:spcAft>
              <a:buSzPts val="2000"/>
              <a:buNone/>
            </a:pPr>
            <a:endParaRPr dirty="0"/>
          </a:p>
        </p:txBody>
      </p:sp>
      <p:sp>
        <p:nvSpPr>
          <p:cNvPr id="70" name="Google Shape;70;p6"/>
          <p:cNvSpPr txBox="1">
            <a:spLocks noGrp="1"/>
          </p:cNvSpPr>
          <p:nvPr>
            <p:ph type="ftr" idx="11"/>
          </p:nvPr>
        </p:nvSpPr>
        <p:spPr>
          <a:xfrm>
            <a:off x="6008689" y="641968"/>
            <a:ext cx="2246489" cy="225920"/>
          </a:xfrm>
          <a:prstGeom prst="rect">
            <a:avLst/>
          </a:prstGeom>
          <a:noFill/>
          <a:ln>
            <a:noFill/>
          </a:ln>
        </p:spPr>
        <p:txBody>
          <a:bodyPr spcFirstLastPara="1" wrap="square" lIns="91425" tIns="0" rIns="91425" bIns="45700" anchor="t"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7"/>
          <p:cNvSpPr txBox="1">
            <a:spLocks noGrp="1"/>
          </p:cNvSpPr>
          <p:nvPr>
            <p:ph type="title"/>
          </p:nvPr>
        </p:nvSpPr>
        <p:spPr>
          <a:xfrm>
            <a:off x="914400" y="1158537"/>
            <a:ext cx="7315200" cy="865573"/>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2"/>
              </a:buClr>
              <a:buSzPts val="3600"/>
              <a:buFont typeface="Calibri"/>
              <a:buNone/>
            </a:pPr>
            <a:r>
              <a:rPr lang="en-US" sz="3600"/>
              <a:t>Black Box Testing Techniques</a:t>
            </a:r>
            <a:br>
              <a:rPr lang="en-US" sz="3600"/>
            </a:br>
            <a:endParaRPr sz="3600"/>
          </a:p>
        </p:txBody>
      </p:sp>
      <p:sp>
        <p:nvSpPr>
          <p:cNvPr id="76" name="Google Shape;76;p7"/>
          <p:cNvSpPr txBox="1">
            <a:spLocks noGrp="1"/>
          </p:cNvSpPr>
          <p:nvPr>
            <p:ph type="body" idx="1"/>
          </p:nvPr>
        </p:nvSpPr>
        <p:spPr>
          <a:xfrm>
            <a:off x="914400" y="1657351"/>
            <a:ext cx="7315200" cy="3074670"/>
          </a:xfrm>
          <a:prstGeom prst="rect">
            <a:avLst/>
          </a:prstGeom>
          <a:noFill/>
          <a:ln>
            <a:noFill/>
          </a:ln>
        </p:spPr>
        <p:txBody>
          <a:bodyPr spcFirstLastPara="1" wrap="square" lIns="91425" tIns="45700" rIns="91425" bIns="45700" anchor="t" anchorCtr="0">
            <a:normAutofit/>
          </a:bodyPr>
          <a:lstStyle/>
          <a:p>
            <a:pPr marL="45720" lvl="0" indent="0" algn="l" rtl="0">
              <a:lnSpc>
                <a:spcPct val="90000"/>
              </a:lnSpc>
              <a:spcBef>
                <a:spcPts val="0"/>
              </a:spcBef>
              <a:spcAft>
                <a:spcPts val="0"/>
              </a:spcAft>
              <a:buSzPts val="1850"/>
              <a:buNone/>
            </a:pPr>
            <a:r>
              <a:rPr lang="en-US" sz="1850" dirty="0"/>
              <a:t>In order to systematically test a set of functions, it is necessary to design test cases. Testers can create test cases from the requirement specification document using the following Black Box Testing techniques.</a:t>
            </a:r>
            <a:endParaRPr dirty="0"/>
          </a:p>
          <a:p>
            <a:pPr marL="502919" lvl="1" indent="-182879" algn="l" rtl="0">
              <a:lnSpc>
                <a:spcPct val="90000"/>
              </a:lnSpc>
              <a:spcBef>
                <a:spcPts val="333"/>
              </a:spcBef>
              <a:spcAft>
                <a:spcPts val="0"/>
              </a:spcAft>
              <a:buSzPts val="1665"/>
              <a:buChar char="▪"/>
            </a:pPr>
            <a:r>
              <a:rPr lang="en-US" sz="1665" dirty="0"/>
              <a:t>Equivalence Partitioning</a:t>
            </a:r>
            <a:endParaRPr dirty="0"/>
          </a:p>
          <a:p>
            <a:pPr marL="502919" lvl="1" indent="-182879" algn="l" rtl="0">
              <a:lnSpc>
                <a:spcPct val="90000"/>
              </a:lnSpc>
              <a:spcBef>
                <a:spcPts val="333"/>
              </a:spcBef>
              <a:spcAft>
                <a:spcPts val="0"/>
              </a:spcAft>
              <a:buSzPts val="1665"/>
              <a:buChar char="▪"/>
            </a:pPr>
            <a:r>
              <a:rPr lang="en-US" sz="1665" dirty="0"/>
              <a:t>Boundary Value Analysis</a:t>
            </a:r>
            <a:endParaRPr dirty="0"/>
          </a:p>
          <a:p>
            <a:pPr marL="502919" lvl="1" indent="-182879" algn="l" rtl="0">
              <a:lnSpc>
                <a:spcPct val="90000"/>
              </a:lnSpc>
              <a:spcBef>
                <a:spcPts val="333"/>
              </a:spcBef>
              <a:spcAft>
                <a:spcPts val="0"/>
              </a:spcAft>
              <a:buSzPts val="1665"/>
              <a:buChar char="▪"/>
            </a:pPr>
            <a:r>
              <a:rPr lang="en-US" sz="1665" dirty="0"/>
              <a:t>Decision Table Testing</a:t>
            </a:r>
            <a:endParaRPr dirty="0"/>
          </a:p>
          <a:p>
            <a:pPr marL="502919" lvl="1" indent="-182879" algn="l" rtl="0">
              <a:lnSpc>
                <a:spcPct val="90000"/>
              </a:lnSpc>
              <a:spcBef>
                <a:spcPts val="333"/>
              </a:spcBef>
              <a:spcAft>
                <a:spcPts val="0"/>
              </a:spcAft>
              <a:buSzPts val="1665"/>
              <a:buChar char="▪"/>
            </a:pPr>
            <a:r>
              <a:rPr lang="en-US" sz="1665" dirty="0"/>
              <a:t>State Transition Testing</a:t>
            </a:r>
            <a:endParaRPr dirty="0"/>
          </a:p>
          <a:p>
            <a:pPr marL="502919" lvl="1" indent="-182879" algn="l" rtl="0">
              <a:lnSpc>
                <a:spcPct val="90000"/>
              </a:lnSpc>
              <a:spcBef>
                <a:spcPts val="333"/>
              </a:spcBef>
              <a:spcAft>
                <a:spcPts val="0"/>
              </a:spcAft>
              <a:buSzPts val="1665"/>
              <a:buChar char="▪"/>
            </a:pPr>
            <a:r>
              <a:rPr lang="en-US" sz="1665" dirty="0"/>
              <a:t>Error Guessing</a:t>
            </a:r>
            <a:endParaRPr dirty="0"/>
          </a:p>
          <a:p>
            <a:pPr marL="502919" lvl="1" indent="-182879" algn="l" rtl="0">
              <a:lnSpc>
                <a:spcPct val="90000"/>
              </a:lnSpc>
              <a:spcBef>
                <a:spcPts val="333"/>
              </a:spcBef>
              <a:spcAft>
                <a:spcPts val="0"/>
              </a:spcAft>
              <a:buSzPts val="1665"/>
              <a:buChar char="▪"/>
            </a:pPr>
            <a:r>
              <a:rPr lang="en-US" sz="1665" dirty="0"/>
              <a:t>Graph-Based Testing </a:t>
            </a:r>
            <a:endParaRPr dirty="0"/>
          </a:p>
          <a:p>
            <a:pPr marL="228600" lvl="0" indent="-65404" algn="l" rtl="0">
              <a:lnSpc>
                <a:spcPct val="90000"/>
              </a:lnSpc>
              <a:spcBef>
                <a:spcPts val="370"/>
              </a:spcBef>
              <a:spcAft>
                <a:spcPts val="0"/>
              </a:spcAft>
              <a:buSzPts val="1850"/>
              <a:buNone/>
            </a:pPr>
            <a:endParaRPr sz="18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8"/>
          <p:cNvSpPr txBox="1">
            <a:spLocks noGrp="1"/>
          </p:cNvSpPr>
          <p:nvPr>
            <p:ph type="title"/>
          </p:nvPr>
        </p:nvSpPr>
        <p:spPr>
          <a:xfrm>
            <a:off x="838200" y="1200150"/>
            <a:ext cx="7315200" cy="761999"/>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2"/>
              </a:buClr>
              <a:buSzPts val="3600"/>
              <a:buFont typeface="Calibri"/>
              <a:buNone/>
            </a:pPr>
            <a:r>
              <a:rPr lang="en-US" sz="3600"/>
              <a:t>Equivalence Partitioning Techniques</a:t>
            </a:r>
            <a:br>
              <a:rPr lang="en-US" sz="3600"/>
            </a:br>
            <a:endParaRPr sz="3600"/>
          </a:p>
        </p:txBody>
      </p:sp>
      <p:sp>
        <p:nvSpPr>
          <p:cNvPr id="83" name="Google Shape;83;p8"/>
          <p:cNvSpPr txBox="1">
            <a:spLocks noGrp="1"/>
          </p:cNvSpPr>
          <p:nvPr>
            <p:ph type="body" idx="1"/>
          </p:nvPr>
        </p:nvSpPr>
        <p:spPr>
          <a:xfrm>
            <a:off x="914400" y="1581151"/>
            <a:ext cx="7315200" cy="3150870"/>
          </a:xfrm>
          <a:prstGeom prst="rect">
            <a:avLst/>
          </a:prstGeom>
          <a:noFill/>
          <a:ln>
            <a:noFill/>
          </a:ln>
        </p:spPr>
        <p:txBody>
          <a:bodyPr spcFirstLastPara="1" wrap="square" lIns="91425" tIns="45700" rIns="91425" bIns="45700" anchor="t" anchorCtr="0">
            <a:normAutofit/>
          </a:bodyPr>
          <a:lstStyle/>
          <a:p>
            <a:pPr marL="228600" lvl="0" indent="-182880" algn="l" rtl="0">
              <a:spcBef>
                <a:spcPts val="0"/>
              </a:spcBef>
              <a:spcAft>
                <a:spcPts val="0"/>
              </a:spcAft>
              <a:buSzPts val="2000"/>
              <a:buChar char="▪"/>
            </a:pPr>
            <a:r>
              <a:rPr lang="en-US"/>
              <a:t>This technique is also known as Equivalence Class Partitioning (ECP). In this technique, input values to the system or application are divided into different classes or groups based on its similarity in the outcome.</a:t>
            </a:r>
            <a:endParaRPr/>
          </a:p>
          <a:p>
            <a:pPr marL="228600" lvl="0" indent="-182880" algn="l" rtl="0">
              <a:spcBef>
                <a:spcPts val="400"/>
              </a:spcBef>
              <a:spcAft>
                <a:spcPts val="0"/>
              </a:spcAft>
              <a:buSzPts val="2000"/>
              <a:buChar char="▪"/>
            </a:pPr>
            <a:r>
              <a:rPr lang="en-US"/>
              <a:t>Hence, instead of using each and every input value we can now use any one value from the group/class to test the outcome. In this way, we can maintain the test coverage while we can reduce a lot of rework and most importantly the time spent.</a:t>
            </a:r>
            <a:endParaRPr/>
          </a:p>
          <a:p>
            <a:pPr marL="45720" lvl="0" indent="0" algn="l" rtl="0">
              <a:spcBef>
                <a:spcPts val="400"/>
              </a:spcBef>
              <a:spcAft>
                <a:spcPts val="0"/>
              </a:spcAft>
              <a:buSzPts val="2000"/>
              <a:buNone/>
            </a:pPr>
            <a:endParaRPr/>
          </a:p>
        </p:txBody>
      </p:sp>
      <p:sp>
        <p:nvSpPr>
          <p:cNvPr id="84" name="Google Shape;84;p8"/>
          <p:cNvSpPr txBox="1">
            <a:spLocks noGrp="1"/>
          </p:cNvSpPr>
          <p:nvPr>
            <p:ph type="ftr" idx="11"/>
          </p:nvPr>
        </p:nvSpPr>
        <p:spPr>
          <a:xfrm>
            <a:off x="6008689" y="641968"/>
            <a:ext cx="2246489" cy="225920"/>
          </a:xfrm>
          <a:prstGeom prst="rect">
            <a:avLst/>
          </a:prstGeom>
          <a:noFill/>
          <a:ln>
            <a:noFill/>
          </a:ln>
        </p:spPr>
        <p:txBody>
          <a:bodyPr spcFirstLastPara="1" wrap="square" lIns="91425" tIns="0" rIns="91425" bIns="45700" anchor="t"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9"/>
          <p:cNvSpPr txBox="1">
            <a:spLocks noGrp="1"/>
          </p:cNvSpPr>
          <p:nvPr>
            <p:ph type="title"/>
          </p:nvPr>
        </p:nvSpPr>
        <p:spPr>
          <a:xfrm>
            <a:off x="685800" y="590550"/>
            <a:ext cx="7315200" cy="865573"/>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2"/>
              </a:buClr>
              <a:buSzPts val="4000"/>
              <a:buFont typeface="Calibri"/>
              <a:buNone/>
            </a:pPr>
            <a:r>
              <a:rPr lang="en-US"/>
              <a:t>Example:</a:t>
            </a:r>
            <a:endParaRPr/>
          </a:p>
        </p:txBody>
      </p:sp>
      <p:sp>
        <p:nvSpPr>
          <p:cNvPr id="90" name="Google Shape;90;p9"/>
          <p:cNvSpPr txBox="1">
            <a:spLocks noGrp="1"/>
          </p:cNvSpPr>
          <p:nvPr>
            <p:ph type="ftr" idx="11"/>
          </p:nvPr>
        </p:nvSpPr>
        <p:spPr>
          <a:xfrm>
            <a:off x="6008689" y="641968"/>
            <a:ext cx="2246489" cy="225920"/>
          </a:xfrm>
          <a:prstGeom prst="rect">
            <a:avLst/>
          </a:prstGeom>
          <a:noFill/>
          <a:ln>
            <a:noFill/>
          </a:ln>
        </p:spPr>
        <p:txBody>
          <a:bodyPr spcFirstLastPara="1" wrap="square" lIns="91425" tIns="0" rIns="91425" bIns="45700" anchor="t" anchorCtr="0">
            <a:noAutofit/>
          </a:bodyPr>
          <a:lstStyle/>
          <a:p>
            <a:pPr marL="0" lvl="0" indent="0" algn="l" rtl="0">
              <a:spcBef>
                <a:spcPts val="0"/>
              </a:spcBef>
              <a:spcAft>
                <a:spcPts val="0"/>
              </a:spcAft>
              <a:buNone/>
            </a:pPr>
            <a:endParaRPr/>
          </a:p>
        </p:txBody>
      </p:sp>
      <p:pic>
        <p:nvPicPr>
          <p:cNvPr id="91" name="Google Shape;91;p9"/>
          <p:cNvPicPr preferRelativeResize="0">
            <a:picLocks noGrp="1"/>
          </p:cNvPicPr>
          <p:nvPr>
            <p:ph type="body" idx="1"/>
          </p:nvPr>
        </p:nvPicPr>
        <p:blipFill rotWithShape="1">
          <a:blip r:embed="rId3">
            <a:alphaModFix/>
          </a:blip>
          <a:srcRect/>
          <a:stretch/>
        </p:blipFill>
        <p:spPr>
          <a:xfrm>
            <a:off x="5715000" y="1534211"/>
            <a:ext cx="3436055" cy="1847850"/>
          </a:xfrm>
          <a:prstGeom prst="rect">
            <a:avLst/>
          </a:prstGeom>
          <a:noFill/>
          <a:ln>
            <a:noFill/>
          </a:ln>
        </p:spPr>
      </p:pic>
      <p:sp>
        <p:nvSpPr>
          <p:cNvPr id="92" name="Google Shape;92;p9"/>
          <p:cNvSpPr/>
          <p:nvPr/>
        </p:nvSpPr>
        <p:spPr>
          <a:xfrm>
            <a:off x="609600" y="1496379"/>
            <a:ext cx="5105400" cy="34163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0" i="0" u="none" strike="noStrike" cap="none">
                <a:solidFill>
                  <a:schemeClr val="lt1"/>
                </a:solidFill>
                <a:latin typeface="Work Sans"/>
                <a:ea typeface="Work Sans"/>
                <a:cs typeface="Work Sans"/>
                <a:sym typeface="Work Sans"/>
              </a:rPr>
              <a:t>As present in the above image, an “AGE” text field accepts only the numbers from 18 to 60. There will be three sets of classes or groups.</a:t>
            </a:r>
            <a:endParaRPr/>
          </a:p>
          <a:p>
            <a:pPr marL="0" marR="0" lvl="0" indent="0" algn="just" rtl="0">
              <a:spcBef>
                <a:spcPts val="0"/>
              </a:spcBef>
              <a:spcAft>
                <a:spcPts val="0"/>
              </a:spcAft>
              <a:buNone/>
            </a:pPr>
            <a:r>
              <a:rPr lang="en-US" sz="1800" b="1" i="0" u="none" strike="noStrike" cap="none">
                <a:solidFill>
                  <a:schemeClr val="lt1"/>
                </a:solidFill>
                <a:latin typeface="Work Sans"/>
                <a:ea typeface="Work Sans"/>
                <a:cs typeface="Work Sans"/>
                <a:sym typeface="Work Sans"/>
              </a:rPr>
              <a:t>Two invalid classes will be:</a:t>
            </a:r>
            <a:endParaRPr sz="1800" b="0" i="0" u="none" strike="noStrike" cap="none">
              <a:solidFill>
                <a:schemeClr val="lt1"/>
              </a:solidFill>
              <a:latin typeface="Work Sans"/>
              <a:ea typeface="Work Sans"/>
              <a:cs typeface="Work Sans"/>
              <a:sym typeface="Work Sans"/>
            </a:endParaRPr>
          </a:p>
          <a:p>
            <a:pPr marL="0" marR="0" lvl="0" indent="0" algn="just" rtl="0">
              <a:spcBef>
                <a:spcPts val="0"/>
              </a:spcBef>
              <a:spcAft>
                <a:spcPts val="0"/>
              </a:spcAft>
              <a:buNone/>
            </a:pPr>
            <a:r>
              <a:rPr lang="en-US" sz="1800" b="0" i="0" u="none" strike="noStrike" cap="none">
                <a:solidFill>
                  <a:schemeClr val="lt1"/>
                </a:solidFill>
                <a:latin typeface="Work Sans"/>
                <a:ea typeface="Work Sans"/>
                <a:cs typeface="Work Sans"/>
                <a:sym typeface="Work Sans"/>
              </a:rPr>
              <a:t>a) Less than or equal to 17.</a:t>
            </a:r>
            <a:endParaRPr/>
          </a:p>
          <a:p>
            <a:pPr marL="0" marR="0" lvl="0" indent="0" algn="just" rtl="0">
              <a:spcBef>
                <a:spcPts val="0"/>
              </a:spcBef>
              <a:spcAft>
                <a:spcPts val="0"/>
              </a:spcAft>
              <a:buNone/>
            </a:pPr>
            <a:r>
              <a:rPr lang="en-US" sz="1800" b="0" i="0" u="none" strike="noStrike" cap="none">
                <a:solidFill>
                  <a:schemeClr val="lt1"/>
                </a:solidFill>
                <a:latin typeface="Work Sans"/>
                <a:ea typeface="Work Sans"/>
                <a:cs typeface="Work Sans"/>
                <a:sym typeface="Work Sans"/>
              </a:rPr>
              <a:t>b) Greater than or equal to 61.</a:t>
            </a:r>
            <a:endParaRPr/>
          </a:p>
          <a:p>
            <a:pPr marL="0" marR="0" lvl="0" indent="0" algn="just" rtl="0">
              <a:spcBef>
                <a:spcPts val="0"/>
              </a:spcBef>
              <a:spcAft>
                <a:spcPts val="0"/>
              </a:spcAft>
              <a:buNone/>
            </a:pPr>
            <a:r>
              <a:rPr lang="en-US" sz="1800" b="0" i="0" u="none" strike="noStrike" cap="none">
                <a:solidFill>
                  <a:schemeClr val="lt1"/>
                </a:solidFill>
                <a:latin typeface="Work Sans"/>
                <a:ea typeface="Work Sans"/>
                <a:cs typeface="Work Sans"/>
                <a:sym typeface="Work Sans"/>
              </a:rPr>
              <a:t>One valid class will be anything between 18 to 60.</a:t>
            </a:r>
            <a:endParaRPr/>
          </a:p>
          <a:p>
            <a:pPr marL="0" marR="0" lvl="0" indent="0" algn="just" rtl="0">
              <a:spcBef>
                <a:spcPts val="0"/>
              </a:spcBef>
              <a:spcAft>
                <a:spcPts val="0"/>
              </a:spcAft>
              <a:buNone/>
            </a:pPr>
            <a:r>
              <a:rPr lang="en-US" sz="1800" b="0" i="0" u="none" strike="noStrike" cap="none">
                <a:solidFill>
                  <a:schemeClr val="lt1"/>
                </a:solidFill>
                <a:latin typeface="Work Sans"/>
                <a:ea typeface="Work Sans"/>
                <a:cs typeface="Work Sans"/>
                <a:sym typeface="Work Sans"/>
              </a:rPr>
              <a:t>We have thus reduced the test cases to only 3 test cases based on the formed classes thereby covering all the possibilities. So, testing with anyone value from each set of the class is sufficient to test the above scenario.</a:t>
            </a:r>
            <a:endParaRPr sz="1800" b="0" i="0" u="none" strike="noStrike" cap="none">
              <a:solidFill>
                <a:schemeClr val="lt1"/>
              </a:solidFill>
              <a:latin typeface="Work Sans"/>
              <a:ea typeface="Work Sans"/>
              <a:cs typeface="Work Sans"/>
              <a:sym typeface="Work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19657-07DE-4921-B632-0CE46A30D4AE}"/>
              </a:ext>
            </a:extLst>
          </p:cNvPr>
          <p:cNvSpPr>
            <a:spLocks noGrp="1"/>
          </p:cNvSpPr>
          <p:nvPr>
            <p:ph type="title"/>
          </p:nvPr>
        </p:nvSpPr>
        <p:spPr>
          <a:xfrm>
            <a:off x="914400" y="548937"/>
            <a:ext cx="7315200" cy="865573"/>
          </a:xfrm>
        </p:spPr>
        <p:txBody>
          <a:bodyPr/>
          <a:lstStyle/>
          <a:p>
            <a:r>
              <a:rPr lang="en-US" dirty="0"/>
              <a:t>Practice Question</a:t>
            </a:r>
            <a:endParaRPr lang="en-IN" dirty="0"/>
          </a:p>
        </p:txBody>
      </p:sp>
      <p:sp>
        <p:nvSpPr>
          <p:cNvPr id="3" name="Text Placeholder 2">
            <a:extLst>
              <a:ext uri="{FF2B5EF4-FFF2-40B4-BE49-F238E27FC236}">
                <a16:creationId xmlns:a16="http://schemas.microsoft.com/office/drawing/2014/main" id="{06BD4486-DF4C-44A4-B607-CCB8E42CEA40}"/>
              </a:ext>
            </a:extLst>
          </p:cNvPr>
          <p:cNvSpPr>
            <a:spLocks noGrp="1"/>
          </p:cNvSpPr>
          <p:nvPr>
            <p:ph type="body" idx="1"/>
          </p:nvPr>
        </p:nvSpPr>
        <p:spPr>
          <a:xfrm>
            <a:off x="914400" y="1501141"/>
            <a:ext cx="7315200" cy="3230880"/>
          </a:xfrm>
        </p:spPr>
        <p:txBody>
          <a:bodyPr/>
          <a:lstStyle/>
          <a:p>
            <a:r>
              <a:rPr lang="en-US" dirty="0"/>
              <a:t>Let's consider the behavior of Order Pizza Text Box Below:</a:t>
            </a:r>
          </a:p>
          <a:p>
            <a:r>
              <a:rPr lang="en-US" b="1" dirty="0"/>
              <a:t>"Only 10 Pizza can be ordered"</a:t>
            </a:r>
            <a:endParaRPr lang="en-US" dirty="0"/>
          </a:p>
          <a:p>
            <a:endParaRPr lang="en-IN" dirty="0"/>
          </a:p>
        </p:txBody>
      </p:sp>
      <p:pic>
        <p:nvPicPr>
          <p:cNvPr id="5" name="Picture 4">
            <a:extLst>
              <a:ext uri="{FF2B5EF4-FFF2-40B4-BE49-F238E27FC236}">
                <a16:creationId xmlns:a16="http://schemas.microsoft.com/office/drawing/2014/main" id="{1C55879F-A6AB-4D33-B8CB-4FB4DD552482}"/>
              </a:ext>
            </a:extLst>
          </p:cNvPr>
          <p:cNvPicPr>
            <a:picLocks noChangeAspect="1"/>
          </p:cNvPicPr>
          <p:nvPr/>
        </p:nvPicPr>
        <p:blipFill>
          <a:blip r:embed="rId2"/>
          <a:stretch>
            <a:fillRect/>
          </a:stretch>
        </p:blipFill>
        <p:spPr>
          <a:xfrm>
            <a:off x="1211580" y="2361693"/>
            <a:ext cx="7101840" cy="1182114"/>
          </a:xfrm>
          <a:prstGeom prst="rect">
            <a:avLst/>
          </a:prstGeom>
        </p:spPr>
      </p:pic>
      <p:sp>
        <p:nvSpPr>
          <p:cNvPr id="6" name="Rectangle 5">
            <a:extLst>
              <a:ext uri="{FF2B5EF4-FFF2-40B4-BE49-F238E27FC236}">
                <a16:creationId xmlns:a16="http://schemas.microsoft.com/office/drawing/2014/main" id="{F15B28D6-8D24-4EB0-ACAC-1EA23A797183}"/>
              </a:ext>
            </a:extLst>
          </p:cNvPr>
          <p:cNvSpPr/>
          <p:nvPr/>
        </p:nvSpPr>
        <p:spPr>
          <a:xfrm>
            <a:off x="1158240" y="3881139"/>
            <a:ext cx="7475220" cy="523220"/>
          </a:xfrm>
          <a:prstGeom prst="rect">
            <a:avLst/>
          </a:prstGeom>
        </p:spPr>
        <p:txBody>
          <a:bodyPr wrap="square">
            <a:spAutoFit/>
          </a:bodyPr>
          <a:lstStyle/>
          <a:p>
            <a:r>
              <a:rPr lang="en-US" dirty="0">
                <a:solidFill>
                  <a:schemeClr val="bg1"/>
                </a:solidFill>
              </a:rPr>
              <a:t>Pizza values 1 to 10 is considered valid. A success message is shown.</a:t>
            </a:r>
          </a:p>
          <a:p>
            <a:r>
              <a:rPr lang="en-US" dirty="0">
                <a:solidFill>
                  <a:schemeClr val="bg1"/>
                </a:solidFill>
              </a:rPr>
              <a:t>While value 11 to 99 are considered invalid for order and an error message will appear, </a:t>
            </a:r>
          </a:p>
        </p:txBody>
      </p:sp>
    </p:spTree>
    <p:extLst>
      <p:ext uri="{BB962C8B-B14F-4D97-AF65-F5344CB8AC3E}">
        <p14:creationId xmlns:p14="http://schemas.microsoft.com/office/powerpoint/2010/main" val="139216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erspective">
  <a:themeElements>
    <a:clrScheme name="Perspective">
      <a:dk1>
        <a:srgbClr val="000000"/>
      </a:dk1>
      <a:lt1>
        <a:srgbClr val="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959</TotalTime>
  <Words>2977</Words>
  <Application>Microsoft Office PowerPoint</Application>
  <PresentationFormat>On-screen Show (16:9)</PresentationFormat>
  <Paragraphs>369</Paragraphs>
  <Slides>48</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Noto Sans Symbols</vt:lpstr>
      <vt:lpstr>Work Sans</vt:lpstr>
      <vt:lpstr>Calibri</vt:lpstr>
      <vt:lpstr>Arial</vt:lpstr>
      <vt:lpstr>Perspective</vt:lpstr>
      <vt:lpstr>SWE2005-SOFTWARE TESTING Black Box Testing Strategies</vt:lpstr>
      <vt:lpstr>OUTLINE</vt:lpstr>
      <vt:lpstr>What Is Black Box Testing ? </vt:lpstr>
      <vt:lpstr>Types Of Black Box Testing </vt:lpstr>
      <vt:lpstr>PowerPoint Presentation</vt:lpstr>
      <vt:lpstr>Black Box Testing Techniques </vt:lpstr>
      <vt:lpstr>Equivalence Partitioning Techniques </vt:lpstr>
      <vt:lpstr>Example:</vt:lpstr>
      <vt:lpstr>Practice Question</vt:lpstr>
      <vt:lpstr>Here is the test condition </vt:lpstr>
      <vt:lpstr>PowerPoint Presentation</vt:lpstr>
      <vt:lpstr>Boundary Value Analysis </vt:lpstr>
      <vt:lpstr>For Example:</vt:lpstr>
      <vt:lpstr>Practice Question</vt:lpstr>
      <vt:lpstr>PowerPoint Presentation</vt:lpstr>
      <vt:lpstr>Why Equivalence &amp; Boundary Analysis Testing </vt:lpstr>
      <vt:lpstr>Decision Table Testing</vt:lpstr>
      <vt:lpstr>PowerPoint Presentation</vt:lpstr>
      <vt:lpstr>Example 1:</vt:lpstr>
      <vt:lpstr>Example 2: How to make Decision Base Table for Login Screen </vt:lpstr>
      <vt:lpstr>PowerPoint Presentation</vt:lpstr>
      <vt:lpstr>Decision Table</vt:lpstr>
      <vt:lpstr>Practice Question</vt:lpstr>
      <vt:lpstr>PowerPoint Presentation</vt:lpstr>
      <vt:lpstr>Solution</vt:lpstr>
      <vt:lpstr>PowerPoint Presentation</vt:lpstr>
      <vt:lpstr>PowerPoint Presentation</vt:lpstr>
      <vt:lpstr>PowerPoint Presentation</vt:lpstr>
      <vt:lpstr>PowerPoint Presentation</vt:lpstr>
      <vt:lpstr>Why is Decision Table Testing is important? </vt:lpstr>
      <vt:lpstr> Question</vt:lpstr>
      <vt:lpstr>Solution 1</vt:lpstr>
      <vt:lpstr>Test Cases</vt:lpstr>
      <vt:lpstr>Solution 2</vt:lpstr>
      <vt:lpstr>Test Cases</vt:lpstr>
      <vt:lpstr>Practice Question</vt:lpstr>
      <vt:lpstr>PowerPoint Presentation</vt:lpstr>
      <vt:lpstr>State Transition Testing </vt:lpstr>
      <vt:lpstr>States </vt:lpstr>
      <vt:lpstr>When to use? </vt:lpstr>
      <vt:lpstr>State Transition Model has four basic parts:</vt:lpstr>
      <vt:lpstr>For Example: Login Page</vt:lpstr>
      <vt:lpstr>PowerPoint Presentation</vt:lpstr>
      <vt:lpstr>Graph-Based Testing </vt:lpstr>
      <vt:lpstr>PowerPoint Presentation</vt:lpstr>
      <vt:lpstr>Advantages and Disadvantages </vt:lpstr>
      <vt:lpstr>Error Guessing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SWE2005-SOFTWARE TESTING Black Box Testing Strategies</dc:title>
  <dc:creator>vitbpl</dc:creator>
  <cp:lastModifiedBy>gshivani554@outlook.com</cp:lastModifiedBy>
  <cp:revision>25</cp:revision>
  <dcterms:created xsi:type="dcterms:W3CDTF">2006-08-16T00:00:00Z</dcterms:created>
  <dcterms:modified xsi:type="dcterms:W3CDTF">2020-07-20T12:29:55Z</dcterms:modified>
</cp:coreProperties>
</file>