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notesMasterIdLst>
    <p:notesMasterId r:id="rId27"/>
  </p:notesMasterIdLst>
  <p:sldIdLst>
    <p:sldId id="256" r:id="rId2"/>
    <p:sldId id="285" r:id="rId3"/>
    <p:sldId id="286" r:id="rId4"/>
    <p:sldId id="287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21763-BC8E-4DAD-90EA-582480353A6E}" type="doc">
      <dgm:prSet loTypeId="urn:microsoft.com/office/officeart/2005/8/layout/pyramid1" loCatId="pyramid" qsTypeId="urn:microsoft.com/office/officeart/2005/8/quickstyle/simple1" qsCatId="simple" csTypeId="urn:microsoft.com/office/officeart/2005/8/colors/accent2_4" csCatId="accent2" phldr="1"/>
      <dgm:spPr/>
    </dgm:pt>
    <dgm:pt modelId="{1D53E0A2-A518-4BD5-9D36-01C88C5B1DAA}">
      <dgm:prSet phldrT="[Text]" custT="1"/>
      <dgm:spPr/>
      <dgm:t>
        <a:bodyPr/>
        <a:lstStyle/>
        <a:p>
          <a:r>
            <a:rPr lang="en-US" sz="1600" dirty="0" smtClean="0"/>
            <a:t>Needs</a:t>
          </a:r>
          <a:endParaRPr lang="en-US" sz="1600" dirty="0"/>
        </a:p>
      </dgm:t>
    </dgm:pt>
    <dgm:pt modelId="{FF581CE4-DAC9-4500-A694-5F51A9FB82C1}" type="parTrans" cxnId="{77118D3E-20AB-4245-822C-466485485DD3}">
      <dgm:prSet/>
      <dgm:spPr/>
      <dgm:t>
        <a:bodyPr/>
        <a:lstStyle/>
        <a:p>
          <a:endParaRPr lang="en-US"/>
        </a:p>
      </dgm:t>
    </dgm:pt>
    <dgm:pt modelId="{115E8556-470C-4D72-B485-D8C3195AE403}" type="sibTrans" cxnId="{77118D3E-20AB-4245-822C-466485485DD3}">
      <dgm:prSet/>
      <dgm:spPr/>
      <dgm:t>
        <a:bodyPr/>
        <a:lstStyle/>
        <a:p>
          <a:endParaRPr lang="en-US"/>
        </a:p>
      </dgm:t>
    </dgm:pt>
    <dgm:pt modelId="{C1B7DDE3-F655-4665-A554-7E21CCA6F594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5B972F1B-D783-4084-822A-E741ADB7C67B}" type="parTrans" cxnId="{80981B1E-B33A-42AB-B861-13A5AF0E4DA3}">
      <dgm:prSet/>
      <dgm:spPr/>
      <dgm:t>
        <a:bodyPr/>
        <a:lstStyle/>
        <a:p>
          <a:endParaRPr lang="en-US"/>
        </a:p>
      </dgm:t>
    </dgm:pt>
    <dgm:pt modelId="{4147FF58-8594-4926-A699-B95A1E40D9F2}" type="sibTrans" cxnId="{80981B1E-B33A-42AB-B861-13A5AF0E4DA3}">
      <dgm:prSet/>
      <dgm:spPr/>
      <dgm:t>
        <a:bodyPr/>
        <a:lstStyle/>
        <a:p>
          <a:endParaRPr lang="en-US"/>
        </a:p>
      </dgm:t>
    </dgm:pt>
    <dgm:pt modelId="{8E1F01A8-B4B8-48FA-A0C2-864A0B51F1EC}">
      <dgm:prSet phldrT="[Text]"/>
      <dgm:spPr/>
      <dgm:t>
        <a:bodyPr/>
        <a:lstStyle/>
        <a:p>
          <a:r>
            <a:rPr lang="en-US" dirty="0" smtClean="0"/>
            <a:t>Software Requirements</a:t>
          </a:r>
          <a:endParaRPr lang="en-US" dirty="0"/>
        </a:p>
      </dgm:t>
    </dgm:pt>
    <dgm:pt modelId="{B8073A7B-40E2-4164-AAA1-4E526BB7CDB1}" type="parTrans" cxnId="{769DEE6E-4179-49DD-892A-A3C8649DAEB5}">
      <dgm:prSet/>
      <dgm:spPr/>
      <dgm:t>
        <a:bodyPr/>
        <a:lstStyle/>
        <a:p>
          <a:endParaRPr lang="en-US"/>
        </a:p>
      </dgm:t>
    </dgm:pt>
    <dgm:pt modelId="{82B8470A-7BFF-42AF-A3B3-4373EFB6B83C}" type="sibTrans" cxnId="{769DEE6E-4179-49DD-892A-A3C8649DAEB5}">
      <dgm:prSet/>
      <dgm:spPr/>
      <dgm:t>
        <a:bodyPr/>
        <a:lstStyle/>
        <a:p>
          <a:endParaRPr lang="en-US"/>
        </a:p>
      </dgm:t>
    </dgm:pt>
    <dgm:pt modelId="{EAC239A3-0E58-4A75-91CD-C976072E9925}" type="pres">
      <dgm:prSet presAssocID="{D5E21763-BC8E-4DAD-90EA-582480353A6E}" presName="Name0" presStyleCnt="0">
        <dgm:presLayoutVars>
          <dgm:dir/>
          <dgm:animLvl val="lvl"/>
          <dgm:resizeHandles val="exact"/>
        </dgm:presLayoutVars>
      </dgm:prSet>
      <dgm:spPr/>
    </dgm:pt>
    <dgm:pt modelId="{35661732-BD55-4DF2-97AD-BF04B4273DE7}" type="pres">
      <dgm:prSet presAssocID="{1D53E0A2-A518-4BD5-9D36-01C88C5B1DAA}" presName="Name8" presStyleCnt="0"/>
      <dgm:spPr/>
    </dgm:pt>
    <dgm:pt modelId="{459034DB-82EE-4C26-8417-E06D36116C38}" type="pres">
      <dgm:prSet presAssocID="{1D53E0A2-A518-4BD5-9D36-01C88C5B1DAA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C4715-E611-4C5E-9445-374BBAA742B3}" type="pres">
      <dgm:prSet presAssocID="{1D53E0A2-A518-4BD5-9D36-01C88C5B1DA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22C32-45DD-4D49-B9A0-E8293514FFE3}" type="pres">
      <dgm:prSet presAssocID="{C1B7DDE3-F655-4665-A554-7E21CCA6F594}" presName="Name8" presStyleCnt="0"/>
      <dgm:spPr/>
    </dgm:pt>
    <dgm:pt modelId="{9278F258-C061-4188-A5A1-4E5D97E533B6}" type="pres">
      <dgm:prSet presAssocID="{C1B7DDE3-F655-4665-A554-7E21CCA6F59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81080-D558-4894-BC72-C2C9D9F53560}" type="pres">
      <dgm:prSet presAssocID="{C1B7DDE3-F655-4665-A554-7E21CCA6F59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6FE76-C7C6-46BF-A793-A95F6B2110C6}" type="pres">
      <dgm:prSet presAssocID="{8E1F01A8-B4B8-48FA-A0C2-864A0B51F1EC}" presName="Name8" presStyleCnt="0"/>
      <dgm:spPr/>
    </dgm:pt>
    <dgm:pt modelId="{EF67BAFD-9199-4351-93ED-2248E9C1551F}" type="pres">
      <dgm:prSet presAssocID="{8E1F01A8-B4B8-48FA-A0C2-864A0B51F1EC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EBB2A-35E8-421C-A2CE-D121B0DA993B}" type="pres">
      <dgm:prSet presAssocID="{8E1F01A8-B4B8-48FA-A0C2-864A0B51F1E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27C381-C10F-4E57-BF9C-EB9DF004A5BB}" type="presOf" srcId="{8E1F01A8-B4B8-48FA-A0C2-864A0B51F1EC}" destId="{A39EBB2A-35E8-421C-A2CE-D121B0DA993B}" srcOrd="1" destOrd="0" presId="urn:microsoft.com/office/officeart/2005/8/layout/pyramid1"/>
    <dgm:cxn modelId="{769DEE6E-4179-49DD-892A-A3C8649DAEB5}" srcId="{D5E21763-BC8E-4DAD-90EA-582480353A6E}" destId="{8E1F01A8-B4B8-48FA-A0C2-864A0B51F1EC}" srcOrd="2" destOrd="0" parTransId="{B8073A7B-40E2-4164-AAA1-4E526BB7CDB1}" sibTransId="{82B8470A-7BFF-42AF-A3B3-4373EFB6B83C}"/>
    <dgm:cxn modelId="{35D9B590-0AD0-4711-BBA6-379EF376BFC5}" type="presOf" srcId="{C1B7DDE3-F655-4665-A554-7E21CCA6F594}" destId="{08781080-D558-4894-BC72-C2C9D9F53560}" srcOrd="1" destOrd="0" presId="urn:microsoft.com/office/officeart/2005/8/layout/pyramid1"/>
    <dgm:cxn modelId="{5E2393E5-86E7-49CC-8694-E0F948A6AE08}" type="presOf" srcId="{C1B7DDE3-F655-4665-A554-7E21CCA6F594}" destId="{9278F258-C061-4188-A5A1-4E5D97E533B6}" srcOrd="0" destOrd="0" presId="urn:microsoft.com/office/officeart/2005/8/layout/pyramid1"/>
    <dgm:cxn modelId="{7C5682BE-62B2-450D-B7C7-4CFF21D872A9}" type="presOf" srcId="{8E1F01A8-B4B8-48FA-A0C2-864A0B51F1EC}" destId="{EF67BAFD-9199-4351-93ED-2248E9C1551F}" srcOrd="0" destOrd="0" presId="urn:microsoft.com/office/officeart/2005/8/layout/pyramid1"/>
    <dgm:cxn modelId="{77118D3E-20AB-4245-822C-466485485DD3}" srcId="{D5E21763-BC8E-4DAD-90EA-582480353A6E}" destId="{1D53E0A2-A518-4BD5-9D36-01C88C5B1DAA}" srcOrd="0" destOrd="0" parTransId="{FF581CE4-DAC9-4500-A694-5F51A9FB82C1}" sibTransId="{115E8556-470C-4D72-B485-D8C3195AE403}"/>
    <dgm:cxn modelId="{5DA0065D-0445-4EE8-B273-0E253CC085EF}" type="presOf" srcId="{D5E21763-BC8E-4DAD-90EA-582480353A6E}" destId="{EAC239A3-0E58-4A75-91CD-C976072E9925}" srcOrd="0" destOrd="0" presId="urn:microsoft.com/office/officeart/2005/8/layout/pyramid1"/>
    <dgm:cxn modelId="{26E5C97B-2E5B-40EE-B050-08428B007A73}" type="presOf" srcId="{1D53E0A2-A518-4BD5-9D36-01C88C5B1DAA}" destId="{F0FC4715-E611-4C5E-9445-374BBAA742B3}" srcOrd="1" destOrd="0" presId="urn:microsoft.com/office/officeart/2005/8/layout/pyramid1"/>
    <dgm:cxn modelId="{80981B1E-B33A-42AB-B861-13A5AF0E4DA3}" srcId="{D5E21763-BC8E-4DAD-90EA-582480353A6E}" destId="{C1B7DDE3-F655-4665-A554-7E21CCA6F594}" srcOrd="1" destOrd="0" parTransId="{5B972F1B-D783-4084-822A-E741ADB7C67B}" sibTransId="{4147FF58-8594-4926-A699-B95A1E40D9F2}"/>
    <dgm:cxn modelId="{46798FBD-DC35-4805-86CD-3F575BE267BE}" type="presOf" srcId="{1D53E0A2-A518-4BD5-9D36-01C88C5B1DAA}" destId="{459034DB-82EE-4C26-8417-E06D36116C38}" srcOrd="0" destOrd="0" presId="urn:microsoft.com/office/officeart/2005/8/layout/pyramid1"/>
    <dgm:cxn modelId="{768B8C59-772E-43BA-AD3E-694581D3E81C}" type="presParOf" srcId="{EAC239A3-0E58-4A75-91CD-C976072E9925}" destId="{35661732-BD55-4DF2-97AD-BF04B4273DE7}" srcOrd="0" destOrd="0" presId="urn:microsoft.com/office/officeart/2005/8/layout/pyramid1"/>
    <dgm:cxn modelId="{638872C8-FA4B-4DF5-A67D-F3BF2B0B6EAD}" type="presParOf" srcId="{35661732-BD55-4DF2-97AD-BF04B4273DE7}" destId="{459034DB-82EE-4C26-8417-E06D36116C38}" srcOrd="0" destOrd="0" presId="urn:microsoft.com/office/officeart/2005/8/layout/pyramid1"/>
    <dgm:cxn modelId="{3988FF76-E89A-4541-9089-5EA0A5DEA6A9}" type="presParOf" srcId="{35661732-BD55-4DF2-97AD-BF04B4273DE7}" destId="{F0FC4715-E611-4C5E-9445-374BBAA742B3}" srcOrd="1" destOrd="0" presId="urn:microsoft.com/office/officeart/2005/8/layout/pyramid1"/>
    <dgm:cxn modelId="{A64341A6-CF2B-4383-B217-90C9041C98C3}" type="presParOf" srcId="{EAC239A3-0E58-4A75-91CD-C976072E9925}" destId="{6F222C32-45DD-4D49-B9A0-E8293514FFE3}" srcOrd="1" destOrd="0" presId="urn:microsoft.com/office/officeart/2005/8/layout/pyramid1"/>
    <dgm:cxn modelId="{D76ECDB8-889B-489C-8C24-D9EB4C398597}" type="presParOf" srcId="{6F222C32-45DD-4D49-B9A0-E8293514FFE3}" destId="{9278F258-C061-4188-A5A1-4E5D97E533B6}" srcOrd="0" destOrd="0" presId="urn:microsoft.com/office/officeart/2005/8/layout/pyramid1"/>
    <dgm:cxn modelId="{8A3F90AF-CFEE-45D8-8C25-885B7C67F979}" type="presParOf" srcId="{6F222C32-45DD-4D49-B9A0-E8293514FFE3}" destId="{08781080-D558-4894-BC72-C2C9D9F53560}" srcOrd="1" destOrd="0" presId="urn:microsoft.com/office/officeart/2005/8/layout/pyramid1"/>
    <dgm:cxn modelId="{682B836A-3DA2-4B0A-B168-F7F0D03F0266}" type="presParOf" srcId="{EAC239A3-0E58-4A75-91CD-C976072E9925}" destId="{CFB6FE76-C7C6-46BF-A793-A95F6B2110C6}" srcOrd="2" destOrd="0" presId="urn:microsoft.com/office/officeart/2005/8/layout/pyramid1"/>
    <dgm:cxn modelId="{9DE2759E-798D-4154-A3B9-4E471576B7B9}" type="presParOf" srcId="{CFB6FE76-C7C6-46BF-A793-A95F6B2110C6}" destId="{EF67BAFD-9199-4351-93ED-2248E9C1551F}" srcOrd="0" destOrd="0" presId="urn:microsoft.com/office/officeart/2005/8/layout/pyramid1"/>
    <dgm:cxn modelId="{048B4B26-45FE-4311-B07E-062A963A1815}" type="presParOf" srcId="{CFB6FE76-C7C6-46BF-A793-A95F6B2110C6}" destId="{A39EBB2A-35E8-421C-A2CE-D121B0DA993B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034DB-82EE-4C26-8417-E06D36116C38}">
      <dsp:nvSpPr>
        <dsp:cNvPr id="0" name=""/>
        <dsp:cNvSpPr/>
      </dsp:nvSpPr>
      <dsp:spPr>
        <a:xfrm>
          <a:off x="1168399" y="0"/>
          <a:ext cx="1168400" cy="1032933"/>
        </a:xfrm>
        <a:prstGeom prst="trapezoid">
          <a:avLst>
            <a:gd name="adj" fmla="val 56557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Needs</a:t>
          </a:r>
          <a:endParaRPr lang="en-US" sz="1600" kern="1200" dirty="0"/>
        </a:p>
      </dsp:txBody>
      <dsp:txXfrm>
        <a:off x="1168399" y="0"/>
        <a:ext cx="1168400" cy="1032933"/>
      </dsp:txXfrm>
    </dsp:sp>
    <dsp:sp modelId="{9278F258-C061-4188-A5A1-4E5D97E533B6}">
      <dsp:nvSpPr>
        <dsp:cNvPr id="0" name=""/>
        <dsp:cNvSpPr/>
      </dsp:nvSpPr>
      <dsp:spPr>
        <a:xfrm>
          <a:off x="584199" y="1032933"/>
          <a:ext cx="2336800" cy="1032933"/>
        </a:xfrm>
        <a:prstGeom prst="trapezoid">
          <a:avLst>
            <a:gd name="adj" fmla="val 56557"/>
          </a:avLst>
        </a:prstGeom>
        <a:solidFill>
          <a:schemeClr val="accent2">
            <a:shade val="50000"/>
            <a:hueOff val="-544321"/>
            <a:satOff val="-27203"/>
            <a:lumOff val="355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Features</a:t>
          </a:r>
          <a:endParaRPr lang="en-US" sz="3000" kern="1200" dirty="0"/>
        </a:p>
      </dsp:txBody>
      <dsp:txXfrm>
        <a:off x="993139" y="1032933"/>
        <a:ext cx="1518920" cy="1032933"/>
      </dsp:txXfrm>
    </dsp:sp>
    <dsp:sp modelId="{EF67BAFD-9199-4351-93ED-2248E9C1551F}">
      <dsp:nvSpPr>
        <dsp:cNvPr id="0" name=""/>
        <dsp:cNvSpPr/>
      </dsp:nvSpPr>
      <dsp:spPr>
        <a:xfrm>
          <a:off x="0" y="2065866"/>
          <a:ext cx="3505200" cy="1032933"/>
        </a:xfrm>
        <a:prstGeom prst="trapezoid">
          <a:avLst>
            <a:gd name="adj" fmla="val 56557"/>
          </a:avLst>
        </a:prstGeom>
        <a:solidFill>
          <a:schemeClr val="accent2">
            <a:shade val="50000"/>
            <a:hueOff val="-544321"/>
            <a:satOff val="-27203"/>
            <a:lumOff val="355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Software Requirements</a:t>
          </a:r>
          <a:endParaRPr lang="en-US" sz="3000" kern="1200" dirty="0"/>
        </a:p>
      </dsp:txBody>
      <dsp:txXfrm>
        <a:off x="613409" y="2065866"/>
        <a:ext cx="2278380" cy="1032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D064-B7D0-4B0D-B8E3-0891457B2120}" type="datetime1">
              <a:rPr lang="en-US" smtClean="0"/>
              <a:t>7/27/2020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K Sathyarajasekaran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6407-2E2D-4E07-93BB-368B931150F7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CDD7-82C7-4010-828F-6A8E1EA36281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0403-9AEC-4B59-9A91-F4C169AD6081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755-CD3C-41CB-919B-26675354CD12}" type="datetime1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B620-5C55-4187-8458-C192BD673EDC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E288-FDFC-495B-8990-BB453631E72D}" type="datetime1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6F86-8C4F-4F9C-A84F-0147A75F5BA9}" type="datetime1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B7A9-D54E-454E-995C-5D0C10456424}" type="datetime1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A33F-EC3B-46B4-A321-9A6CBB658D5E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8804-B90F-4C01-B4CA-C249C475EBB8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E439BDB-0AC6-4765-8D8A-B4CC8CC86CF5}" type="datetime1">
              <a:rPr lang="en-US" smtClean="0"/>
              <a:t>7/27/2020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K Sathyarajasekaran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Requirements Engineering and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Module 1 </a:t>
            </a:r>
            <a:r>
              <a:rPr lang="en-US" dirty="0"/>
              <a:t>Requirements Management and </a:t>
            </a:r>
            <a:r>
              <a:rPr lang="en-US" dirty="0" smtClean="0"/>
              <a:t>Problem Analysis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K Sathyarajasekaran,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6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b="1" dirty="0"/>
              <a:t>Requirements Management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047751"/>
            <a:ext cx="4724400" cy="3684270"/>
          </a:xfrm>
        </p:spPr>
        <p:txBody>
          <a:bodyPr>
            <a:normAutofit/>
          </a:bodyPr>
          <a:lstStyle/>
          <a:p>
            <a:r>
              <a:rPr lang="en-US" dirty="0"/>
              <a:t>Information systems and other applications developed for use within a company </a:t>
            </a:r>
            <a:endParaRPr lang="en-US" dirty="0" smtClean="0"/>
          </a:p>
          <a:p>
            <a:r>
              <a:rPr lang="en-US" dirty="0"/>
              <a:t>Software developed and sold as commercial products </a:t>
            </a:r>
            <a:endParaRPr lang="en-US" dirty="0" smtClean="0"/>
          </a:p>
          <a:p>
            <a:r>
              <a:rPr lang="en-US" dirty="0"/>
              <a:t>Software that runs on computers embedded in other devices, machines, or complex systems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6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b="1" dirty="0"/>
              <a:t>The Road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1"/>
            <a:ext cx="9144000" cy="99059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Since we are embarking on a journey to develop quality software—on time and on budget—that meets customers' real needs, it may well be helpful to have a map of the territory.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8595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The Problem 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Stakeholder Needs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Moving Toward the Solution 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Features of the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Software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6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b="1" dirty="0"/>
              <a:t>The Road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1"/>
            <a:ext cx="9144000" cy="990599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Since we are embarking on a journey to develop quality software—on time and on budget—that meets customers' real needs, it may well be helpful to have a map of the territory.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8595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The Problem 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Stakeholder Needs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Moving Toward the Solution 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Features of the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Software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7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6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1"/>
            <a:ext cx="9144000" cy="9905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/>
              <a:t>Overview of the problem domain and the solution domain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1885950"/>
            <a:ext cx="4724400" cy="12003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Needs- Problem 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Features- Solution domain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Software Requirements- solution domain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02912599"/>
              </p:ext>
            </p:extLst>
          </p:nvPr>
        </p:nvGraphicFramePr>
        <p:xfrm>
          <a:off x="457200" y="1868037"/>
          <a:ext cx="35052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44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229600" cy="8655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Requirements and the Software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6080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team's development process defines who is doing what, when, and how.</a:t>
            </a:r>
          </a:p>
          <a:p>
            <a:r>
              <a:rPr lang="en-US" dirty="0"/>
              <a:t>In the waterfall model, software activities proceeded through a sequence of steps, and requirements were "fixed" early.</a:t>
            </a:r>
          </a:p>
          <a:p>
            <a:r>
              <a:rPr lang="en-US" dirty="0"/>
              <a:t>In the spiral model, the first steps were taken to a more risk-driven and incremental approach to development.</a:t>
            </a:r>
          </a:p>
          <a:p>
            <a:r>
              <a:rPr lang="en-US" dirty="0"/>
              <a:t>The iterative approach, a hybrid of the waterfall and spiral models, decouples the lifecycle phases from the software activities that take place in each phase.</a:t>
            </a:r>
          </a:p>
          <a:p>
            <a:r>
              <a:rPr lang="en-US" dirty="0"/>
              <a:t>The iterative model is a more robust model and provides for successive refinement of the requirements over time.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382000" cy="8655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Waterfall model of software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950"/>
            <a:ext cx="7391400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6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382000" cy="865573"/>
          </a:xfrm>
        </p:spPr>
        <p:txBody>
          <a:bodyPr>
            <a:normAutofit/>
          </a:bodyPr>
          <a:lstStyle/>
          <a:p>
            <a:r>
              <a:rPr lang="en-US" b="1" dirty="0"/>
              <a:t>The spiral model of development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52550"/>
            <a:ext cx="4800600" cy="335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16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382000" cy="8655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Lifecycle phases in the iterative approach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504951"/>
            <a:ext cx="4762500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0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382000" cy="865573"/>
          </a:xfrm>
        </p:spPr>
        <p:txBody>
          <a:bodyPr>
            <a:normAutofit/>
          </a:bodyPr>
          <a:lstStyle/>
          <a:p>
            <a:r>
              <a:rPr lang="en-US" b="1" dirty="0"/>
              <a:t>Requirements in the Iterative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91000" y="158115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 management perspective, the iterative approach provides two major advantages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Better adaptability to requirements change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Better scope management.</a:t>
            </a:r>
          </a:p>
        </p:txBody>
      </p:sp>
    </p:spTree>
    <p:extLst>
      <p:ext uri="{BB962C8B-B14F-4D97-AF65-F5344CB8AC3E}">
        <p14:creationId xmlns:p14="http://schemas.microsoft.com/office/powerpoint/2010/main" val="144271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382000" cy="865573"/>
          </a:xfrm>
        </p:spPr>
        <p:txBody>
          <a:bodyPr>
            <a:normAutofit/>
          </a:bodyPr>
          <a:lstStyle/>
          <a:p>
            <a:r>
              <a:rPr lang="en-US" b="1" dirty="0"/>
              <a:t>The Five Steps in Problem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91000" y="1581150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Gain agreement on the problem definition.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 the root causes—the problem behind the problem.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the stakeholders and the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solution system boundary.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Identify the constraints to be imposed on the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543800" cy="685801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The Requirements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047750"/>
            <a:ext cx="4343400" cy="36842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goal of software development is to develop quality software—on time and on budget—that meets customers' real needs.</a:t>
            </a:r>
          </a:p>
          <a:p>
            <a:r>
              <a:rPr lang="en-US" dirty="0"/>
              <a:t>Project success depends on effective requirements management.</a:t>
            </a:r>
          </a:p>
          <a:p>
            <a:r>
              <a:rPr lang="en-US" dirty="0"/>
              <a:t>Requirements errors are the most common type of systems development error and the most costly to fix.</a:t>
            </a:r>
          </a:p>
          <a:p>
            <a:r>
              <a:rPr lang="en-US" dirty="0"/>
              <a:t>A few key skills can significantly reduce requirements errors and thus improve software quality.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8382000" cy="865573"/>
          </a:xfrm>
        </p:spPr>
        <p:txBody>
          <a:bodyPr>
            <a:noAutofit/>
          </a:bodyPr>
          <a:lstStyle/>
          <a:p>
            <a:r>
              <a:rPr lang="en-US" sz="3200" b="1" dirty="0"/>
              <a:t>Step 1: Gain Agreement on the Problem Definition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64421"/>
              </p:ext>
            </p:extLst>
          </p:nvPr>
        </p:nvGraphicFramePr>
        <p:xfrm>
          <a:off x="1219200" y="1352550"/>
          <a:ext cx="6601368" cy="2324233"/>
        </p:xfrm>
        <a:graphic>
          <a:graphicData uri="http://schemas.openxmlformats.org/drawingml/2006/table">
            <a:tbl>
              <a:tblPr/>
              <a:tblGrid>
                <a:gridCol w="3300684"/>
                <a:gridCol w="3300684"/>
              </a:tblGrid>
              <a:tr h="31631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Element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Description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</a:tr>
              <a:tr h="316316">
                <a:tc>
                  <a:txBody>
                    <a:bodyPr/>
                    <a:lstStyle/>
                    <a:p>
                      <a:r>
                        <a:rPr lang="en-US" sz="1600"/>
                        <a:t>The problem of . . .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Describe the problem.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3867">
                <a:tc>
                  <a:txBody>
                    <a:bodyPr/>
                    <a:lstStyle/>
                    <a:p>
                      <a:r>
                        <a:rPr lang="en-US" sz="1600" dirty="0"/>
                        <a:t>Affects . . .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Identify stakeholders affected by the problem.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3867">
                <a:tc>
                  <a:txBody>
                    <a:bodyPr/>
                    <a:lstStyle/>
                    <a:p>
                      <a:r>
                        <a:rPr lang="en-US" sz="1600"/>
                        <a:t>And results in . . .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Describe the impact of this problem on stakeholders and business activity.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3867">
                <a:tc>
                  <a:txBody>
                    <a:bodyPr/>
                    <a:lstStyle/>
                    <a:p>
                      <a:r>
                        <a:rPr lang="en-US" sz="1600"/>
                        <a:t>Benefits of a solution . . .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Indicate the proposed solution and list a few key benefits.</a:t>
                      </a:r>
                    </a:p>
                  </a:txBody>
                  <a:tcPr marL="34382" marR="34382" marT="34382" marB="343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0"/>
            <a:ext cx="8382000" cy="865573"/>
          </a:xfrm>
        </p:spPr>
        <p:txBody>
          <a:bodyPr>
            <a:noAutofit/>
          </a:bodyPr>
          <a:lstStyle/>
          <a:p>
            <a:r>
              <a:rPr lang="en-US" sz="3200" b="1" dirty="0"/>
              <a:t>Step 2: Understand the Root Causes—The Problem Behind the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352551"/>
            <a:ext cx="677227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1"/>
            <a:ext cx="8382000" cy="609600"/>
          </a:xfrm>
        </p:spPr>
        <p:txBody>
          <a:bodyPr>
            <a:noAutofit/>
          </a:bodyPr>
          <a:lstStyle/>
          <a:p>
            <a:r>
              <a:rPr lang="en-US" sz="3200" b="1" dirty="0"/>
              <a:t>Step 3: Identify the Stakeholders and the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62400" y="120015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Who are the users of the system?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Who is the customer (economic buyer) for the system?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Who else will be affected by the outputs the system produces?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Who will evaluate and approve the system when it is delivered and deployed?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Are there any other internal or external users of the system whose needs must be addressed?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Who will maintain the new system?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Is there anyone else who cares?</a:t>
            </a:r>
          </a:p>
        </p:txBody>
      </p:sp>
    </p:spTree>
    <p:extLst>
      <p:ext uri="{BB962C8B-B14F-4D97-AF65-F5344CB8AC3E}">
        <p14:creationId xmlns:p14="http://schemas.microsoft.com/office/powerpoint/2010/main" val="13418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1"/>
            <a:ext cx="8382000" cy="609600"/>
          </a:xfrm>
        </p:spPr>
        <p:txBody>
          <a:bodyPr>
            <a:noAutofit/>
          </a:bodyPr>
          <a:lstStyle/>
          <a:p>
            <a:r>
              <a:rPr lang="en-US" sz="3200" b="1" dirty="0"/>
              <a:t>Step 4: Define the Solution System Boundary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043113"/>
            <a:ext cx="6657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65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85751"/>
            <a:ext cx="8382000" cy="609600"/>
          </a:xfrm>
        </p:spPr>
        <p:txBody>
          <a:bodyPr>
            <a:noAutofit/>
          </a:bodyPr>
          <a:lstStyle/>
          <a:p>
            <a:r>
              <a:rPr lang="en-US" sz="2400" b="1" dirty="0"/>
              <a:t>Step 5: Identify the Constraints to Be Imposed on the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389745"/>
              </p:ext>
            </p:extLst>
          </p:nvPr>
        </p:nvGraphicFramePr>
        <p:xfrm>
          <a:off x="304800" y="971550"/>
          <a:ext cx="6019801" cy="4036374"/>
        </p:xfrm>
        <a:graphic>
          <a:graphicData uri="http://schemas.openxmlformats.org/drawingml/2006/table">
            <a:tbl>
              <a:tblPr/>
              <a:tblGrid>
                <a:gridCol w="942230"/>
                <a:gridCol w="5077571"/>
              </a:tblGrid>
              <a:tr h="11986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Source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Sample Considerations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95101">
                <a:tc>
                  <a:txBody>
                    <a:bodyPr/>
                    <a:lstStyle/>
                    <a:p>
                      <a:r>
                        <a:rPr lang="en-US" sz="1200" dirty="0"/>
                        <a:t>Economics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What financial or budgetary constraints apply?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there costs of goods sold or any product pricing considerations?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there any licensing issues?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401292">
                <a:tc>
                  <a:txBody>
                    <a:bodyPr/>
                    <a:lstStyle/>
                    <a:p>
                      <a:r>
                        <a:rPr lang="en-US" sz="1200" dirty="0"/>
                        <a:t>Politics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Do internal or external political issues affect potential solutions?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there any interdepartmental problems or issues?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776526">
                <a:tc>
                  <a:txBody>
                    <a:bodyPr/>
                    <a:lstStyle/>
                    <a:p>
                      <a:r>
                        <a:rPr lang="en-US" sz="1200" dirty="0"/>
                        <a:t>Technology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we restricted in our choice of technologies?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we constrained to work within existing platforms or technologies?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we prohibited from using any new technologies?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we expected to use any purchased software packages?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r>
                        <a:rPr lang="en-US" sz="1200" dirty="0"/>
                        <a:t>Systems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Is the solution to be built on our existing systems?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Must we maintain compatibility with existing solutions?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What operating systems and environments must be supported?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there environmental or regulatory constraints?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there legal constraints?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What are the security requirements?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What other standards might restrict us?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588908">
                <a:tc>
                  <a:txBody>
                    <a:bodyPr/>
                    <a:lstStyle/>
                    <a:p>
                      <a:r>
                        <a:rPr lang="en-US" sz="1200"/>
                        <a:t>Schedule and resources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Is the schedule defined?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Are we restricted to existing resources?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Can we use outside labor?</a:t>
                      </a:r>
                    </a:p>
                    <a:p>
                      <a:pPr>
                        <a:buFont typeface="Arial"/>
                        <a:buChar char="•"/>
                      </a:pPr>
                      <a:r>
                        <a:rPr lang="en-US" sz="1200" dirty="0"/>
                        <a:t>Can we expand resources? Temporarily? Permanently?</a:t>
                      </a:r>
                    </a:p>
                  </a:txBody>
                  <a:tcPr marL="9386" marR="9386" marT="9386" marB="938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8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09550"/>
            <a:ext cx="7315200" cy="865573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047751"/>
            <a:ext cx="5029200" cy="3684270"/>
          </a:xfrm>
        </p:spPr>
        <p:txBody>
          <a:bodyPr>
            <a:normAutofit/>
          </a:bodyPr>
          <a:lstStyle/>
          <a:p>
            <a:r>
              <a:rPr lang="en-US" dirty="0"/>
              <a:t>A good understanding of the problem to be solved and the root causes of the problem</a:t>
            </a:r>
          </a:p>
          <a:p>
            <a:r>
              <a:rPr lang="en-US" dirty="0"/>
              <a:t>Proper identification of the stakeholders whose collective judgment will ultimately determine the success or failure of our system</a:t>
            </a:r>
          </a:p>
          <a:p>
            <a:r>
              <a:rPr lang="en-US" dirty="0"/>
              <a:t>An understanding of where the boundaries of the solution are likely to be found</a:t>
            </a:r>
          </a:p>
          <a:p>
            <a:r>
              <a:rPr lang="en-US" dirty="0"/>
              <a:t>An understanding of the constraints and the degrees of freedom we have to solve the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6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686800" cy="914399"/>
          </a:xfrm>
        </p:spPr>
        <p:txBody>
          <a:bodyPr>
            <a:normAutofit/>
          </a:bodyPr>
          <a:lstStyle/>
          <a:p>
            <a:r>
              <a:rPr lang="en-US" sz="3200" b="1" dirty="0"/>
              <a:t>The Root Causes of Project Success </a:t>
            </a:r>
            <a:r>
              <a:rPr lang="en-US" sz="3200" b="1" dirty="0" smtClean="0"/>
              <a:t>and Failure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71551"/>
            <a:ext cx="4114800" cy="3623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1994 Standish Group study noted the three most commonly cited factors that caused projects to be "challenged":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Lack of user input: 13 percent of all projects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Incomplete requirements and specifications: 12 percent of all projects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Changing requirements and specifications: 12 percent of all projects</a:t>
            </a:r>
          </a:p>
          <a:p>
            <a:pPr fontAlgn="base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686800" cy="914399"/>
          </a:xfrm>
        </p:spPr>
        <p:txBody>
          <a:bodyPr>
            <a:normAutofit/>
          </a:bodyPr>
          <a:lstStyle/>
          <a:p>
            <a:r>
              <a:rPr lang="en-US" sz="3200" b="1" dirty="0"/>
              <a:t>The Root Causes of Project Success </a:t>
            </a:r>
            <a:r>
              <a:rPr lang="en-US" sz="3200" b="1" dirty="0" smtClean="0"/>
              <a:t>and Failure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71551"/>
            <a:ext cx="4114800" cy="362307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What were the primary "success factors" for those projects</a:t>
            </a:r>
            <a:r>
              <a:rPr lang="en-US" dirty="0" smtClean="0"/>
              <a:t>?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User involvement: 16 percent of all successful projects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Executive management support: 14 percent of all successful projects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Clear statement of requirements: 12 percent of all successful projects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686800" cy="9143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two largest problems, appearing in about half the responses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71551"/>
            <a:ext cx="4114800" cy="3623072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Requirements specifications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Managing customer requirements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895351"/>
            <a:ext cx="4495800" cy="3836670"/>
          </a:xfrm>
        </p:spPr>
        <p:txBody>
          <a:bodyPr/>
          <a:lstStyle/>
          <a:p>
            <a:r>
              <a:rPr lang="en-US" dirty="0"/>
              <a:t>Requirements errors are likely to be the most common class of error</a:t>
            </a:r>
            <a:r>
              <a:rPr lang="en-US" dirty="0" smtClean="0"/>
              <a:t>.</a:t>
            </a:r>
          </a:p>
          <a:p>
            <a:r>
              <a:rPr lang="en-US" dirty="0"/>
              <a:t>Requirements errors are likely to be the most expensive errors to </a:t>
            </a:r>
            <a:r>
              <a:rPr lang="en-US" dirty="0" smtClean="0"/>
              <a:t>fix.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  <a:p>
            <a:pPr marL="45720" indent="0">
              <a:buNone/>
            </a:pPr>
            <a:r>
              <a:rPr lang="en-US" dirty="0"/>
              <a:t>Requirements errors are likely to consume 25 percent to 40 percent of the total project budget.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5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686800" cy="8655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Requirements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1"/>
            <a:ext cx="8610600" cy="3684270"/>
          </a:xfrm>
        </p:spPr>
        <p:txBody>
          <a:bodyPr>
            <a:normAutofit/>
          </a:bodyPr>
          <a:lstStyle/>
          <a:p>
            <a:r>
              <a:rPr lang="en-US" dirty="0"/>
              <a:t>A requirement is a capability that is imposed on the system.</a:t>
            </a:r>
          </a:p>
          <a:p>
            <a:r>
              <a:rPr lang="en-US" dirty="0"/>
              <a:t>Requirements management is a process of systematically eliciting, organizing, and documenting requirements for a complex system.</a:t>
            </a:r>
          </a:p>
          <a:p>
            <a:r>
              <a:rPr lang="en-US" dirty="0"/>
              <a:t>Our challenge is to understand users' problems in their culture and their language and to build systems that meet their needs.</a:t>
            </a:r>
          </a:p>
          <a:p>
            <a:r>
              <a:rPr lang="en-US" dirty="0"/>
              <a:t>A feature is a service that the system provides to fulfill one or more stakeholder needs.</a:t>
            </a:r>
          </a:p>
          <a:p>
            <a:r>
              <a:rPr lang="en-US" dirty="0"/>
              <a:t>A use case describes a sequence of actions, performed by a system, that yields a result of value to a user.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b="1" dirty="0"/>
              <a:t>What Is a Software Requirement?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047751"/>
            <a:ext cx="4724400" cy="3684270"/>
          </a:xfrm>
        </p:spPr>
        <p:txBody>
          <a:bodyPr>
            <a:normAutofit/>
          </a:bodyPr>
          <a:lstStyle/>
          <a:p>
            <a:r>
              <a:rPr lang="en-US" dirty="0"/>
              <a:t>A software capability needed by the user to solve a problem to achieve an objective</a:t>
            </a:r>
          </a:p>
          <a:p>
            <a:r>
              <a:rPr lang="en-US" dirty="0"/>
              <a:t>A software capability that must be met or possessed by a system or system component to satisfy a contract, standard, specification, or other formally imposed documentation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b="1" dirty="0"/>
              <a:t>What Is Requirements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047751"/>
            <a:ext cx="4724400" cy="3684270"/>
          </a:xfrm>
        </p:spPr>
        <p:txBody>
          <a:bodyPr>
            <a:normAutofit/>
          </a:bodyPr>
          <a:lstStyle/>
          <a:p>
            <a:r>
              <a:rPr lang="en-US" dirty="0"/>
              <a:t>a systematic approach to eliciting, organizing, and documenting the requirements of the system, and a process that establishes and maintains agreement between the customer and the project team on the changing requirements of the system.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5343</TotalTime>
  <Words>1328</Words>
  <Application>Microsoft Office PowerPoint</Application>
  <PresentationFormat>On-screen Show (16:9)</PresentationFormat>
  <Paragraphs>165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Perspective</vt:lpstr>
      <vt:lpstr>Requirements Engineering and Management</vt:lpstr>
      <vt:lpstr>The Requirements Problem</vt:lpstr>
      <vt:lpstr>The Root Causes of Project Success and Failure</vt:lpstr>
      <vt:lpstr>The Root Causes of Project Success and Failure</vt:lpstr>
      <vt:lpstr>The two largest problems, appearing in about half the responses</vt:lpstr>
      <vt:lpstr>Summary </vt:lpstr>
      <vt:lpstr>Introduction to Requirements Management</vt:lpstr>
      <vt:lpstr>What Is a Software Requirement?</vt:lpstr>
      <vt:lpstr>What Is Requirements Management?</vt:lpstr>
      <vt:lpstr>Requirements Management Techniques</vt:lpstr>
      <vt:lpstr>The Road Map</vt:lpstr>
      <vt:lpstr>The Road Map</vt:lpstr>
      <vt:lpstr>Summary</vt:lpstr>
      <vt:lpstr>Requirements and the Software Lifecycle</vt:lpstr>
      <vt:lpstr>Waterfall model of software development</vt:lpstr>
      <vt:lpstr>The spiral model of development</vt:lpstr>
      <vt:lpstr>Lifecycle phases in the iterative approach</vt:lpstr>
      <vt:lpstr>Requirements in the Iterative Model</vt:lpstr>
      <vt:lpstr>The Five Steps in Problem Analysis</vt:lpstr>
      <vt:lpstr>Step 1: Gain Agreement on the Problem Definition</vt:lpstr>
      <vt:lpstr>Step 2: Understand the Root Causes—The Problem Behind the Problem</vt:lpstr>
      <vt:lpstr>Step 3: Identify the Stakeholders and the Users</vt:lpstr>
      <vt:lpstr>Step 4: Define the Solution System Boundary</vt:lpstr>
      <vt:lpstr>Step 5: Identify the Constraints to Be Imposed on the Solution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148</cp:revision>
  <dcterms:created xsi:type="dcterms:W3CDTF">2006-08-16T00:00:00Z</dcterms:created>
  <dcterms:modified xsi:type="dcterms:W3CDTF">2020-07-27T07:14:56Z</dcterms:modified>
</cp:coreProperties>
</file>