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35"/>
  </p:notesMasterIdLst>
  <p:sldIdLst>
    <p:sldId id="256" r:id="rId2"/>
    <p:sldId id="436" r:id="rId3"/>
    <p:sldId id="419" r:id="rId4"/>
    <p:sldId id="285" r:id="rId5"/>
    <p:sldId id="437" r:id="rId6"/>
    <p:sldId id="438" r:id="rId7"/>
    <p:sldId id="439" r:id="rId8"/>
    <p:sldId id="474" r:id="rId9"/>
    <p:sldId id="475" r:id="rId10"/>
    <p:sldId id="476" r:id="rId11"/>
    <p:sldId id="478" r:id="rId12"/>
    <p:sldId id="479" r:id="rId13"/>
    <p:sldId id="477" r:id="rId14"/>
    <p:sldId id="480" r:id="rId15"/>
    <p:sldId id="481" r:id="rId16"/>
    <p:sldId id="482" r:id="rId17"/>
    <p:sldId id="486" r:id="rId18"/>
    <p:sldId id="441" r:id="rId19"/>
    <p:sldId id="483" r:id="rId20"/>
    <p:sldId id="484" r:id="rId21"/>
    <p:sldId id="485" r:id="rId22"/>
    <p:sldId id="445" r:id="rId23"/>
    <p:sldId id="487" r:id="rId24"/>
    <p:sldId id="446" r:id="rId25"/>
    <p:sldId id="447" r:id="rId26"/>
    <p:sldId id="449" r:id="rId27"/>
    <p:sldId id="450" r:id="rId28"/>
    <p:sldId id="451" r:id="rId29"/>
    <p:sldId id="453" r:id="rId30"/>
    <p:sldId id="452" r:id="rId31"/>
    <p:sldId id="454" r:id="rId32"/>
    <p:sldId id="455" r:id="rId33"/>
    <p:sldId id="488" r:id="rId34"/>
    <p:sldId id="489" r:id="rId35"/>
    <p:sldId id="330" r:id="rId36"/>
    <p:sldId id="378" r:id="rId37"/>
    <p:sldId id="380" r:id="rId38"/>
    <p:sldId id="381" r:id="rId39"/>
    <p:sldId id="382" r:id="rId40"/>
    <p:sldId id="496" r:id="rId41"/>
    <p:sldId id="385" r:id="rId42"/>
    <p:sldId id="352" r:id="rId43"/>
    <p:sldId id="353" r:id="rId44"/>
    <p:sldId id="490" r:id="rId45"/>
    <p:sldId id="457" r:id="rId46"/>
    <p:sldId id="458" r:id="rId47"/>
    <p:sldId id="459" r:id="rId48"/>
    <p:sldId id="460" r:id="rId49"/>
    <p:sldId id="497" r:id="rId50"/>
    <p:sldId id="495" r:id="rId51"/>
    <p:sldId id="354" r:id="rId52"/>
    <p:sldId id="355" r:id="rId53"/>
    <p:sldId id="388" r:id="rId54"/>
    <p:sldId id="387" r:id="rId55"/>
    <p:sldId id="356" r:id="rId56"/>
    <p:sldId id="392" r:id="rId57"/>
    <p:sldId id="393" r:id="rId58"/>
    <p:sldId id="394" r:id="rId59"/>
    <p:sldId id="498" r:id="rId60"/>
    <p:sldId id="540" r:id="rId61"/>
    <p:sldId id="358" r:id="rId62"/>
    <p:sldId id="359" r:id="rId63"/>
    <p:sldId id="398" r:id="rId64"/>
    <p:sldId id="403" r:id="rId65"/>
    <p:sldId id="399" r:id="rId66"/>
    <p:sldId id="404" r:id="rId67"/>
    <p:sldId id="400" r:id="rId68"/>
    <p:sldId id="401" r:id="rId69"/>
    <p:sldId id="405" r:id="rId70"/>
    <p:sldId id="402" r:id="rId71"/>
    <p:sldId id="406" r:id="rId72"/>
    <p:sldId id="411" r:id="rId73"/>
    <p:sldId id="462" r:id="rId74"/>
    <p:sldId id="426" r:id="rId75"/>
    <p:sldId id="427" r:id="rId76"/>
    <p:sldId id="428" r:id="rId77"/>
    <p:sldId id="429" r:id="rId78"/>
    <p:sldId id="430" r:id="rId79"/>
    <p:sldId id="431" r:id="rId80"/>
    <p:sldId id="432" r:id="rId81"/>
    <p:sldId id="523" r:id="rId82"/>
    <p:sldId id="524" r:id="rId83"/>
    <p:sldId id="525" r:id="rId84"/>
    <p:sldId id="526" r:id="rId85"/>
    <p:sldId id="527" r:id="rId86"/>
    <p:sldId id="528" r:id="rId87"/>
    <p:sldId id="531" r:id="rId88"/>
    <p:sldId id="529" r:id="rId89"/>
    <p:sldId id="503" r:id="rId90"/>
    <p:sldId id="532" r:id="rId91"/>
    <p:sldId id="533" r:id="rId92"/>
    <p:sldId id="534" r:id="rId93"/>
    <p:sldId id="535" r:id="rId94"/>
    <p:sldId id="536" r:id="rId95"/>
    <p:sldId id="537" r:id="rId96"/>
    <p:sldId id="538" r:id="rId97"/>
    <p:sldId id="440" r:id="rId98"/>
    <p:sldId id="504" r:id="rId99"/>
    <p:sldId id="442" r:id="rId100"/>
    <p:sldId id="443" r:id="rId101"/>
    <p:sldId id="444" r:id="rId102"/>
    <p:sldId id="505" r:id="rId103"/>
    <p:sldId id="506" r:id="rId104"/>
    <p:sldId id="507" r:id="rId105"/>
    <p:sldId id="448" r:id="rId106"/>
    <p:sldId id="508" r:id="rId107"/>
    <p:sldId id="509" r:id="rId108"/>
    <p:sldId id="510" r:id="rId109"/>
    <p:sldId id="511" r:id="rId110"/>
    <p:sldId id="512" r:id="rId111"/>
    <p:sldId id="513" r:id="rId112"/>
    <p:sldId id="514" r:id="rId113"/>
    <p:sldId id="456" r:id="rId114"/>
    <p:sldId id="515" r:id="rId115"/>
    <p:sldId id="516" r:id="rId116"/>
    <p:sldId id="517" r:id="rId117"/>
    <p:sldId id="518" r:id="rId118"/>
    <p:sldId id="542" r:id="rId119"/>
    <p:sldId id="543" r:id="rId120"/>
    <p:sldId id="544" r:id="rId121"/>
    <p:sldId id="545" r:id="rId122"/>
    <p:sldId id="519" r:id="rId123"/>
    <p:sldId id="520" r:id="rId124"/>
    <p:sldId id="541" r:id="rId125"/>
    <p:sldId id="522" r:id="rId126"/>
    <p:sldId id="472" r:id="rId127"/>
    <p:sldId id="463" r:id="rId128"/>
    <p:sldId id="546" r:id="rId129"/>
    <p:sldId id="547" r:id="rId130"/>
    <p:sldId id="465" r:id="rId131"/>
    <p:sldId id="548" r:id="rId132"/>
    <p:sldId id="549" r:id="rId133"/>
    <p:sldId id="466" r:id="rId13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A60AF3-A51F-4882-B4CB-D617D1602900}">
          <p14:sldIdLst>
            <p14:sldId id="256"/>
            <p14:sldId id="436"/>
            <p14:sldId id="419"/>
            <p14:sldId id="285"/>
            <p14:sldId id="437"/>
            <p14:sldId id="438"/>
            <p14:sldId id="439"/>
            <p14:sldId id="474"/>
            <p14:sldId id="475"/>
            <p14:sldId id="476"/>
            <p14:sldId id="478"/>
            <p14:sldId id="479"/>
            <p14:sldId id="477"/>
            <p14:sldId id="480"/>
            <p14:sldId id="481"/>
            <p14:sldId id="482"/>
            <p14:sldId id="486"/>
            <p14:sldId id="441"/>
            <p14:sldId id="483"/>
            <p14:sldId id="484"/>
            <p14:sldId id="485"/>
            <p14:sldId id="445"/>
            <p14:sldId id="487"/>
            <p14:sldId id="446"/>
            <p14:sldId id="447"/>
            <p14:sldId id="449"/>
            <p14:sldId id="450"/>
            <p14:sldId id="451"/>
            <p14:sldId id="453"/>
            <p14:sldId id="452"/>
            <p14:sldId id="454"/>
            <p14:sldId id="455"/>
            <p14:sldId id="488"/>
            <p14:sldId id="489"/>
            <p14:sldId id="330"/>
            <p14:sldId id="378"/>
            <p14:sldId id="380"/>
            <p14:sldId id="381"/>
            <p14:sldId id="382"/>
            <p14:sldId id="496"/>
            <p14:sldId id="385"/>
            <p14:sldId id="352"/>
            <p14:sldId id="353"/>
            <p14:sldId id="490"/>
            <p14:sldId id="457"/>
            <p14:sldId id="458"/>
            <p14:sldId id="459"/>
            <p14:sldId id="460"/>
            <p14:sldId id="497"/>
            <p14:sldId id="495"/>
            <p14:sldId id="354"/>
            <p14:sldId id="355"/>
            <p14:sldId id="388"/>
            <p14:sldId id="387"/>
            <p14:sldId id="356"/>
            <p14:sldId id="392"/>
            <p14:sldId id="393"/>
            <p14:sldId id="394"/>
            <p14:sldId id="498"/>
            <p14:sldId id="540"/>
            <p14:sldId id="358"/>
            <p14:sldId id="359"/>
            <p14:sldId id="398"/>
            <p14:sldId id="403"/>
            <p14:sldId id="399"/>
            <p14:sldId id="404"/>
            <p14:sldId id="400"/>
            <p14:sldId id="401"/>
            <p14:sldId id="405"/>
            <p14:sldId id="402"/>
            <p14:sldId id="406"/>
            <p14:sldId id="411"/>
            <p14:sldId id="462"/>
            <p14:sldId id="426"/>
            <p14:sldId id="427"/>
            <p14:sldId id="428"/>
            <p14:sldId id="429"/>
            <p14:sldId id="430"/>
            <p14:sldId id="431"/>
            <p14:sldId id="432"/>
            <p14:sldId id="523"/>
            <p14:sldId id="524"/>
            <p14:sldId id="525"/>
            <p14:sldId id="526"/>
            <p14:sldId id="527"/>
            <p14:sldId id="528"/>
            <p14:sldId id="531"/>
            <p14:sldId id="529"/>
            <p14:sldId id="503"/>
            <p14:sldId id="532"/>
            <p14:sldId id="533"/>
            <p14:sldId id="534"/>
            <p14:sldId id="535"/>
            <p14:sldId id="536"/>
            <p14:sldId id="537"/>
            <p14:sldId id="538"/>
            <p14:sldId id="440"/>
            <p14:sldId id="504"/>
            <p14:sldId id="442"/>
            <p14:sldId id="443"/>
            <p14:sldId id="444"/>
            <p14:sldId id="505"/>
            <p14:sldId id="506"/>
            <p14:sldId id="507"/>
            <p14:sldId id="448"/>
            <p14:sldId id="508"/>
            <p14:sldId id="509"/>
            <p14:sldId id="510"/>
            <p14:sldId id="511"/>
            <p14:sldId id="512"/>
            <p14:sldId id="513"/>
            <p14:sldId id="514"/>
            <p14:sldId id="456"/>
            <p14:sldId id="515"/>
            <p14:sldId id="516"/>
            <p14:sldId id="517"/>
            <p14:sldId id="518"/>
            <p14:sldId id="542"/>
            <p14:sldId id="543"/>
            <p14:sldId id="544"/>
            <p14:sldId id="545"/>
            <p14:sldId id="519"/>
            <p14:sldId id="520"/>
            <p14:sldId id="541"/>
            <p14:sldId id="522"/>
            <p14:sldId id="472"/>
            <p14:sldId id="463"/>
            <p14:sldId id="546"/>
            <p14:sldId id="547"/>
            <p14:sldId id="465"/>
            <p14:sldId id="548"/>
            <p14:sldId id="549"/>
            <p14:sldId id="46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78" d="100"/>
          <a:sy n="78" d="100"/>
        </p:scale>
        <p:origin x="940" y="44"/>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095501-73F2-41BA-85CC-22557878FAFE}" type="datetimeFigureOut">
              <a:rPr lang="en-IN" smtClean="0"/>
              <a:t>07-09-2020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6130DD-32EB-4721-81EC-BC5717B4C7AA}" type="slidenum">
              <a:rPr lang="en-IN" smtClean="0"/>
              <a:t>‹#›</a:t>
            </a:fld>
            <a:endParaRPr lang="en-IN"/>
          </a:p>
        </p:txBody>
      </p:sp>
    </p:spTree>
    <p:extLst>
      <p:ext uri="{BB962C8B-B14F-4D97-AF65-F5344CB8AC3E}">
        <p14:creationId xmlns:p14="http://schemas.microsoft.com/office/powerpoint/2010/main" val="807249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1DC6AFD5-425B-4134-818F-785372A36703}"/>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43C24E62-FF87-446A-8B04-6A4111B7EC42}"/>
              </a:ext>
            </a:extLst>
          </p:cNvPr>
          <p:cNvSpPr>
            <a:spLocks noGrp="1" noChangeArrowheads="1"/>
          </p:cNvSpPr>
          <p:nvPr>
            <p:ph type="body" idx="1"/>
          </p:nvPr>
        </p:nvSpPr>
        <p:spPr>
          <a:noFill/>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A4BCB29-853A-469A-BEBC-246BCB682D51}"/>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2741B094-43CB-4C83-B1E7-AA0019F9F31E}"/>
              </a:ext>
            </a:extLst>
          </p:cNvPr>
          <p:cNvSpPr>
            <a:spLocks noGrp="1" noChangeArrowheads="1"/>
          </p:cNvSpPr>
          <p:nvPr>
            <p:ph type="body" idx="1"/>
          </p:nvPr>
        </p:nvSpPr>
        <p:spPr>
          <a:noFill/>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76927885-6BD7-4FCB-89FF-F199E84DB76F}"/>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AD58F773-AEEC-471F-994F-54692A6B78A9}"/>
              </a:ext>
            </a:extLst>
          </p:cNvPr>
          <p:cNvSpPr>
            <a:spLocks noGrp="1" noChangeArrowheads="1"/>
          </p:cNvSpPr>
          <p:nvPr>
            <p:ph type="body" idx="1"/>
          </p:nvPr>
        </p:nvSpPr>
        <p:spPr>
          <a:noFill/>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05D5F12-5DA9-4C71-90F8-885942F75750}"/>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30477D85-0E93-4C5E-954F-C960C9175A71}"/>
              </a:ext>
            </a:extLst>
          </p:cNvPr>
          <p:cNvSpPr>
            <a:spLocks noGrp="1" noChangeArrowheads="1"/>
          </p:cNvSpPr>
          <p:nvPr>
            <p:ph type="body" idx="1"/>
          </p:nvPr>
        </p:nvSpPr>
        <p:spPr>
          <a:noFill/>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20EEE929-4F65-49D5-9072-F91A4169C757}"/>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A3F20837-212C-42F9-BA2A-0CD532E52626}"/>
              </a:ext>
            </a:extLst>
          </p:cNvPr>
          <p:cNvSpPr>
            <a:spLocks noGrp="1" noChangeArrowheads="1"/>
          </p:cNvSpPr>
          <p:nvPr>
            <p:ph type="body" idx="1"/>
          </p:nvPr>
        </p:nvSpPr>
        <p:spPr>
          <a:noFill/>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7DC50CC2-8D79-46CE-BF7D-888F14719AB7}"/>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3773073B-2658-4ED1-B432-3F77963DDD47}"/>
              </a:ext>
            </a:extLst>
          </p:cNvPr>
          <p:cNvSpPr>
            <a:spLocks noGrp="1" noChangeArrowheads="1"/>
          </p:cNvSpPr>
          <p:nvPr>
            <p:ph type="body" idx="1"/>
          </p:nvPr>
        </p:nvSpPr>
        <p:spPr>
          <a:noFill/>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CB84A6FF-A72E-4406-87BB-B4B65811FE0B}"/>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85B4A77B-A682-46DC-B796-B1686EC5D7FC}"/>
              </a:ext>
            </a:extLst>
          </p:cNvPr>
          <p:cNvSpPr>
            <a:spLocks noGrp="1" noChangeArrowheads="1"/>
          </p:cNvSpPr>
          <p:nvPr>
            <p:ph type="body" idx="1"/>
          </p:nvPr>
        </p:nvSpPr>
        <p:spPr>
          <a:noFill/>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367B2FFB-6CD4-47EF-BA95-9130401A2938}"/>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2D7CC049-04F6-4C4D-BA18-6559D337CC5F}"/>
              </a:ext>
            </a:extLst>
          </p:cNvPr>
          <p:cNvSpPr>
            <a:spLocks noGrp="1" noChangeArrowheads="1"/>
          </p:cNvSpPr>
          <p:nvPr>
            <p:ph type="body" idx="1"/>
          </p:nvPr>
        </p:nvSpPr>
        <p:spPr>
          <a:noFill/>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C268CDD4-D3D4-495A-9583-7A8AF9A06096}"/>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607FACC1-F958-4F93-B1C7-3CD4F2069B7C}"/>
              </a:ext>
            </a:extLst>
          </p:cNvPr>
          <p:cNvSpPr>
            <a:spLocks noGrp="1" noChangeArrowheads="1"/>
          </p:cNvSpPr>
          <p:nvPr>
            <p:ph type="body" idx="1"/>
          </p:nvPr>
        </p:nvSpPr>
        <p:spPr>
          <a:noFill/>
        </p:spPr>
        <p:txBody>
          <a:bodyPr/>
          <a:lstStyle/>
          <a:p>
            <a:pPr eaLnBrk="1" hangingPunct="1"/>
            <a:endParaRPr lang="en-I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B60674A8-B8AA-4448-B160-74914F1FFB76}"/>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33F70F4F-A43B-481D-8DC4-6A65E1AE694E}"/>
              </a:ext>
            </a:extLst>
          </p:cNvPr>
          <p:cNvSpPr>
            <a:spLocks noGrp="1" noChangeArrowheads="1"/>
          </p:cNvSpPr>
          <p:nvPr>
            <p:ph type="body" idx="1"/>
          </p:nvPr>
        </p:nvSpPr>
        <p:spPr>
          <a:noFill/>
        </p:spPr>
        <p:txBody>
          <a:bodyPr/>
          <a:lstStyle/>
          <a:p>
            <a:pPr eaLnBrk="1" hangingPunct="1"/>
            <a:endParaRPr lang="en-I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4325DF78-F357-458A-B4E9-114AA3365C21}"/>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C9DB717F-D63D-4497-BD3D-75B3645DC5BF}"/>
              </a:ext>
            </a:extLst>
          </p:cNvPr>
          <p:cNvSpPr>
            <a:spLocks noGrp="1" noChangeArrowheads="1"/>
          </p:cNvSpPr>
          <p:nvPr>
            <p:ph type="body" idx="1"/>
          </p:nvPr>
        </p:nvSpPr>
        <p:spPr>
          <a:noFill/>
        </p:spPr>
        <p:txBody>
          <a:bodyPr/>
          <a:lstStyle/>
          <a:p>
            <a:pPr eaLnBrk="1" hangingPunct="1"/>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AA4A3C3-4B72-4C44-8BC2-15B2EAC78051}"/>
              </a:ext>
            </a:extLst>
          </p:cNvPr>
          <p:cNvSpPr>
            <a:spLocks noGrp="1" noRot="1" noChangeAspect="1" noChangeArrowheads="1" noTextEdit="1"/>
          </p:cNvSpPr>
          <p:nvPr>
            <p:ph type="sldImg"/>
          </p:nvPr>
        </p:nvSpPr>
        <p:spPr>
          <a:ln/>
        </p:spPr>
      </p:sp>
      <p:sp>
        <p:nvSpPr>
          <p:cNvPr id="19459" name="Rectangle 3">
            <a:extLst>
              <a:ext uri="{FF2B5EF4-FFF2-40B4-BE49-F238E27FC236}">
                <a16:creationId xmlns:a16="http://schemas.microsoft.com/office/drawing/2014/main" id="{3C196498-438F-4744-BCCB-26503505B0A7}"/>
              </a:ext>
            </a:extLst>
          </p:cNvPr>
          <p:cNvSpPr>
            <a:spLocks noGrp="1" noChangeArrowheads="1"/>
          </p:cNvSpPr>
          <p:nvPr>
            <p:ph type="body" idx="1"/>
          </p:nvPr>
        </p:nvSpPr>
        <p:spPr>
          <a:noFill/>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9C13EDFE-E9D2-4524-AFF5-6490752B96B0}"/>
              </a:ext>
            </a:extLst>
          </p:cNvPr>
          <p:cNvSpPr>
            <a:spLocks noGrp="1" noRot="1" noChangeAspect="1" noChangeArrowheads="1" noTextEdit="1"/>
          </p:cNvSpPr>
          <p:nvPr>
            <p:ph type="sldImg"/>
          </p:nvPr>
        </p:nvSpPr>
        <p:spPr>
          <a:ln/>
        </p:spPr>
      </p:sp>
      <p:sp>
        <p:nvSpPr>
          <p:cNvPr id="76803" name="Rectangle 3">
            <a:extLst>
              <a:ext uri="{FF2B5EF4-FFF2-40B4-BE49-F238E27FC236}">
                <a16:creationId xmlns:a16="http://schemas.microsoft.com/office/drawing/2014/main" id="{710BEE9E-6C25-4894-8668-7A38005D525C}"/>
              </a:ext>
            </a:extLst>
          </p:cNvPr>
          <p:cNvSpPr>
            <a:spLocks noGrp="1" noChangeArrowheads="1"/>
          </p:cNvSpPr>
          <p:nvPr>
            <p:ph type="body" idx="1"/>
          </p:nvPr>
        </p:nvSpPr>
        <p:spPr>
          <a:noFill/>
        </p:spPr>
        <p:txBody>
          <a:bodyPr/>
          <a:lstStyle/>
          <a:p>
            <a:pPr eaLnBrk="1" hangingPunct="1"/>
            <a:endParaRPr lang="en-I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4465D598-26B7-4BE4-B6F0-A0A575B0D6FA}"/>
              </a:ext>
            </a:extLst>
          </p:cNvPr>
          <p:cNvSpPr>
            <a:spLocks noGrp="1" noRot="1" noChangeAspect="1" noChangeArrowheads="1" noTextEdit="1"/>
          </p:cNvSpPr>
          <p:nvPr>
            <p:ph type="sldImg"/>
          </p:nvPr>
        </p:nvSpPr>
        <p:spPr>
          <a:ln/>
        </p:spPr>
      </p:sp>
      <p:sp>
        <p:nvSpPr>
          <p:cNvPr id="78851" name="Rectangle 3">
            <a:extLst>
              <a:ext uri="{FF2B5EF4-FFF2-40B4-BE49-F238E27FC236}">
                <a16:creationId xmlns:a16="http://schemas.microsoft.com/office/drawing/2014/main" id="{2FEA851C-7B3A-42FF-A66B-85031054F02F}"/>
              </a:ext>
            </a:extLst>
          </p:cNvPr>
          <p:cNvSpPr>
            <a:spLocks noGrp="1" noChangeArrowheads="1"/>
          </p:cNvSpPr>
          <p:nvPr>
            <p:ph type="body" idx="1"/>
          </p:nvPr>
        </p:nvSpPr>
        <p:spPr>
          <a:noFill/>
        </p:spPr>
        <p:txBody>
          <a:bodyPr/>
          <a:lstStyle/>
          <a:p>
            <a:pPr eaLnBrk="1" hangingPunct="1"/>
            <a:endParaRPr lang="en-I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AAA9BBF3-0C8F-49E4-96ED-5A5E4AEDF547}"/>
              </a:ext>
            </a:extLst>
          </p:cNvPr>
          <p:cNvSpPr>
            <a:spLocks noGrp="1" noRot="1" noChangeAspect="1" noChangeArrowheads="1" noTextEdit="1"/>
          </p:cNvSpPr>
          <p:nvPr>
            <p:ph type="sldImg"/>
          </p:nvPr>
        </p:nvSpPr>
        <p:spPr>
          <a:ln/>
        </p:spPr>
      </p:sp>
      <p:sp>
        <p:nvSpPr>
          <p:cNvPr id="80899" name="Rectangle 3">
            <a:extLst>
              <a:ext uri="{FF2B5EF4-FFF2-40B4-BE49-F238E27FC236}">
                <a16:creationId xmlns:a16="http://schemas.microsoft.com/office/drawing/2014/main" id="{E52A3258-D9B7-42C1-97DF-CECC80E5C23F}"/>
              </a:ext>
            </a:extLst>
          </p:cNvPr>
          <p:cNvSpPr>
            <a:spLocks noGrp="1" noChangeArrowheads="1"/>
          </p:cNvSpPr>
          <p:nvPr>
            <p:ph type="body" idx="1"/>
          </p:nvPr>
        </p:nvSpPr>
        <p:spPr>
          <a:noFill/>
        </p:spPr>
        <p:txBody>
          <a:bodyPr/>
          <a:lstStyle/>
          <a:p>
            <a:pPr eaLnBrk="1" hangingPunct="1"/>
            <a:endParaRPr lang="en-I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E1366C1C-7985-4090-A87B-9292CEC8E8F0}"/>
              </a:ext>
            </a:extLst>
          </p:cNvPr>
          <p:cNvSpPr>
            <a:spLocks noGrp="1" noRot="1" noChangeAspect="1" noChangeArrowheads="1" noTextEdit="1"/>
          </p:cNvSpPr>
          <p:nvPr>
            <p:ph type="sldImg"/>
          </p:nvPr>
        </p:nvSpPr>
        <p:spPr>
          <a:ln/>
        </p:spPr>
      </p:sp>
      <p:sp>
        <p:nvSpPr>
          <p:cNvPr id="82947" name="Rectangle 3">
            <a:extLst>
              <a:ext uri="{FF2B5EF4-FFF2-40B4-BE49-F238E27FC236}">
                <a16:creationId xmlns:a16="http://schemas.microsoft.com/office/drawing/2014/main" id="{0FAF07C0-016F-48DA-8FB6-299D126C52A0}"/>
              </a:ext>
            </a:extLst>
          </p:cNvPr>
          <p:cNvSpPr>
            <a:spLocks noGrp="1" noChangeArrowheads="1"/>
          </p:cNvSpPr>
          <p:nvPr>
            <p:ph type="body" idx="1"/>
          </p:nvPr>
        </p:nvSpPr>
        <p:spPr>
          <a:noFill/>
        </p:spPr>
        <p:txBody>
          <a:bodyPr/>
          <a:lstStyle/>
          <a:p>
            <a:pPr eaLnBrk="1" hangingPunct="1"/>
            <a:endParaRPr lang="en-I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01D114E9-68ED-49D2-A334-5C7C3AE0EC2F}"/>
              </a:ext>
            </a:extLst>
          </p:cNvPr>
          <p:cNvSpPr>
            <a:spLocks noGrp="1" noRot="1" noChangeAspect="1" noChangeArrowheads="1" noTextEdit="1"/>
          </p:cNvSpPr>
          <p:nvPr>
            <p:ph type="sldImg"/>
          </p:nvPr>
        </p:nvSpPr>
        <p:spPr>
          <a:ln/>
        </p:spPr>
      </p:sp>
      <p:sp>
        <p:nvSpPr>
          <p:cNvPr id="84995" name="Rectangle 3">
            <a:extLst>
              <a:ext uri="{FF2B5EF4-FFF2-40B4-BE49-F238E27FC236}">
                <a16:creationId xmlns:a16="http://schemas.microsoft.com/office/drawing/2014/main" id="{2A70AA19-B097-456B-BF6D-750462768478}"/>
              </a:ext>
            </a:extLst>
          </p:cNvPr>
          <p:cNvSpPr>
            <a:spLocks noGrp="1" noChangeArrowheads="1"/>
          </p:cNvSpPr>
          <p:nvPr>
            <p:ph type="body" idx="1"/>
          </p:nvPr>
        </p:nvSpPr>
        <p:spPr>
          <a:noFill/>
        </p:spPr>
        <p:txBody>
          <a:bodyPr/>
          <a:lstStyle/>
          <a:p>
            <a:pPr eaLnBrk="1" hangingPunct="1"/>
            <a:endParaRPr lang="en-I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AF1AB91D-2CCF-4A9A-82A9-3CC61EAA5EBA}"/>
              </a:ext>
            </a:extLst>
          </p:cNvPr>
          <p:cNvSpPr>
            <a:spLocks noGrp="1" noRot="1" noChangeAspect="1" noChangeArrowheads="1" noTextEdit="1"/>
          </p:cNvSpPr>
          <p:nvPr>
            <p:ph type="sldImg"/>
          </p:nvPr>
        </p:nvSpPr>
        <p:spPr>
          <a:ln/>
        </p:spPr>
      </p:sp>
      <p:sp>
        <p:nvSpPr>
          <p:cNvPr id="87043" name="Rectangle 3">
            <a:extLst>
              <a:ext uri="{FF2B5EF4-FFF2-40B4-BE49-F238E27FC236}">
                <a16:creationId xmlns:a16="http://schemas.microsoft.com/office/drawing/2014/main" id="{6E8E04FC-EC37-4577-99BD-865E3E56200A}"/>
              </a:ext>
            </a:extLst>
          </p:cNvPr>
          <p:cNvSpPr>
            <a:spLocks noGrp="1" noChangeArrowheads="1"/>
          </p:cNvSpPr>
          <p:nvPr>
            <p:ph type="body" idx="1"/>
          </p:nvPr>
        </p:nvSpPr>
        <p:spPr>
          <a:noFill/>
        </p:spPr>
        <p:txBody>
          <a:bodyPr/>
          <a:lstStyle/>
          <a:p>
            <a:pPr eaLnBrk="1" hangingPunct="1"/>
            <a:endParaRPr lang="en-I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F820FB11-F78A-46EC-9314-E1336C498A68}"/>
              </a:ext>
            </a:extLst>
          </p:cNvPr>
          <p:cNvSpPr>
            <a:spLocks noGrp="1" noRot="1" noChangeAspect="1" noChangeArrowheads="1" noTextEdit="1"/>
          </p:cNvSpPr>
          <p:nvPr>
            <p:ph type="sldImg"/>
          </p:nvPr>
        </p:nvSpPr>
        <p:spPr>
          <a:ln/>
        </p:spPr>
      </p:sp>
      <p:sp>
        <p:nvSpPr>
          <p:cNvPr id="89091" name="Rectangle 3">
            <a:extLst>
              <a:ext uri="{FF2B5EF4-FFF2-40B4-BE49-F238E27FC236}">
                <a16:creationId xmlns:a16="http://schemas.microsoft.com/office/drawing/2014/main" id="{7670B593-0725-4F72-98BE-95334D10E9B6}"/>
              </a:ext>
            </a:extLst>
          </p:cNvPr>
          <p:cNvSpPr>
            <a:spLocks noGrp="1" noChangeArrowheads="1"/>
          </p:cNvSpPr>
          <p:nvPr>
            <p:ph type="body" idx="1"/>
          </p:nvPr>
        </p:nvSpPr>
        <p:spPr>
          <a:noFill/>
        </p:spPr>
        <p:txBody>
          <a:bodyPr/>
          <a:lstStyle/>
          <a:p>
            <a:pPr eaLnBrk="1" hangingPunct="1"/>
            <a:endParaRPr lang="en-I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01BB21A4-5F05-4637-B820-27F884969D6B}"/>
              </a:ext>
            </a:extLst>
          </p:cNvPr>
          <p:cNvSpPr>
            <a:spLocks noGrp="1" noRot="1" noChangeAspect="1" noChangeArrowheads="1" noTextEdit="1"/>
          </p:cNvSpPr>
          <p:nvPr>
            <p:ph type="sldImg"/>
          </p:nvPr>
        </p:nvSpPr>
        <p:spPr>
          <a:ln/>
        </p:spPr>
      </p:sp>
      <p:sp>
        <p:nvSpPr>
          <p:cNvPr id="91139" name="Rectangle 3">
            <a:extLst>
              <a:ext uri="{FF2B5EF4-FFF2-40B4-BE49-F238E27FC236}">
                <a16:creationId xmlns:a16="http://schemas.microsoft.com/office/drawing/2014/main" id="{88A40771-4B5F-4F26-9460-9A9D08FF51FD}"/>
              </a:ext>
            </a:extLst>
          </p:cNvPr>
          <p:cNvSpPr>
            <a:spLocks noGrp="1" noChangeArrowheads="1"/>
          </p:cNvSpPr>
          <p:nvPr>
            <p:ph type="body" idx="1"/>
          </p:nvPr>
        </p:nvSpPr>
        <p:spPr>
          <a:noFill/>
        </p:spPr>
        <p:txBody>
          <a:bodyPr/>
          <a:lstStyle/>
          <a:p>
            <a:pPr eaLnBrk="1" hangingPunct="1"/>
            <a:endParaRPr lang="en-I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CA8E6863-6032-412D-A583-C45575BECCA7}"/>
              </a:ext>
            </a:extLst>
          </p:cNvPr>
          <p:cNvSpPr>
            <a:spLocks noGrp="1" noRot="1" noChangeAspect="1" noChangeArrowheads="1" noTextEdit="1"/>
          </p:cNvSpPr>
          <p:nvPr>
            <p:ph type="sldImg"/>
          </p:nvPr>
        </p:nvSpPr>
        <p:spPr>
          <a:ln/>
        </p:spPr>
      </p:sp>
      <p:sp>
        <p:nvSpPr>
          <p:cNvPr id="93187" name="Rectangle 3">
            <a:extLst>
              <a:ext uri="{FF2B5EF4-FFF2-40B4-BE49-F238E27FC236}">
                <a16:creationId xmlns:a16="http://schemas.microsoft.com/office/drawing/2014/main" id="{0F84E453-38C3-48F8-8882-452E3262EE78}"/>
              </a:ext>
            </a:extLst>
          </p:cNvPr>
          <p:cNvSpPr>
            <a:spLocks noGrp="1" noChangeArrowheads="1"/>
          </p:cNvSpPr>
          <p:nvPr>
            <p:ph type="body" idx="1"/>
          </p:nvPr>
        </p:nvSpPr>
        <p:spPr>
          <a:noFill/>
        </p:spPr>
        <p:txBody>
          <a:bodyPr/>
          <a:lstStyle/>
          <a:p>
            <a:pPr eaLnBrk="1" hangingPunct="1"/>
            <a:endParaRPr lang="en-I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0D34AFD7-C151-46F3-9BBA-C1742BDB0A33}"/>
              </a:ext>
            </a:extLst>
          </p:cNvPr>
          <p:cNvSpPr>
            <a:spLocks noGrp="1" noRot="1" noChangeAspect="1" noChangeArrowheads="1" noTextEdit="1"/>
          </p:cNvSpPr>
          <p:nvPr>
            <p:ph type="sldImg"/>
          </p:nvPr>
        </p:nvSpPr>
        <p:spPr>
          <a:ln/>
        </p:spPr>
      </p:sp>
      <p:sp>
        <p:nvSpPr>
          <p:cNvPr id="95235" name="Rectangle 3">
            <a:extLst>
              <a:ext uri="{FF2B5EF4-FFF2-40B4-BE49-F238E27FC236}">
                <a16:creationId xmlns:a16="http://schemas.microsoft.com/office/drawing/2014/main" id="{C1541F8C-83F8-4179-8C51-EDC7520F234A}"/>
              </a:ext>
            </a:extLst>
          </p:cNvPr>
          <p:cNvSpPr>
            <a:spLocks noGrp="1" noChangeArrowheads="1"/>
          </p:cNvSpPr>
          <p:nvPr>
            <p:ph type="body" idx="1"/>
          </p:nvPr>
        </p:nvSpPr>
        <p:spPr>
          <a:noFill/>
        </p:spPr>
        <p:txBody>
          <a:bodyPr/>
          <a:lstStyle/>
          <a:p>
            <a:pPr eaLnBrk="1" hangingPunct="1"/>
            <a:endParaRPr lang="en-I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9260BF7-6EE7-463B-A5BC-5472D790312D}"/>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0AFF80A0-C264-4989-960C-43159E00796C}"/>
              </a:ext>
            </a:extLst>
          </p:cNvPr>
          <p:cNvSpPr>
            <a:spLocks noGrp="1" noChangeArrowheads="1"/>
          </p:cNvSpPr>
          <p:nvPr>
            <p:ph type="body" idx="1"/>
          </p:nvPr>
        </p:nvSpPr>
        <p:spPr>
          <a:noFill/>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EF73912-354D-4D5B-89DF-0709047DC6FE}"/>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87C73AAD-F78E-43AE-8C38-D24173BF1B64}"/>
              </a:ext>
            </a:extLst>
          </p:cNvPr>
          <p:cNvSpPr>
            <a:spLocks noGrp="1" noChangeArrowheads="1"/>
          </p:cNvSpPr>
          <p:nvPr>
            <p:ph type="body" idx="1"/>
          </p:nvPr>
        </p:nvSpPr>
        <p:spPr>
          <a:noFill/>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8D31CBD-7046-4DBE-A7DA-CF1E2E5B09F8}"/>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143572B6-2DFB-4244-828E-E56B31A21201}"/>
              </a:ext>
            </a:extLst>
          </p:cNvPr>
          <p:cNvSpPr>
            <a:spLocks noGrp="1" noChangeArrowheads="1"/>
          </p:cNvSpPr>
          <p:nvPr>
            <p:ph type="body" idx="1"/>
          </p:nvPr>
        </p:nvSpPr>
        <p:spPr>
          <a:noFill/>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17F8E8A3-8ECE-4E0D-85C6-5D90E37DBF9A}"/>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B5750111-0CE0-47FE-84CC-B8DDB9462BEE}"/>
              </a:ext>
            </a:extLst>
          </p:cNvPr>
          <p:cNvSpPr>
            <a:spLocks noGrp="1" noChangeArrowheads="1"/>
          </p:cNvSpPr>
          <p:nvPr>
            <p:ph type="body" idx="1"/>
          </p:nvPr>
        </p:nvSpPr>
        <p:spPr>
          <a:noFill/>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2EF1DBF7-B82A-4AA4-B647-82E2909ADF1E}"/>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2756CEFF-17BE-4B13-B65E-FEBF4D616EA5}"/>
              </a:ext>
            </a:extLst>
          </p:cNvPr>
          <p:cNvSpPr>
            <a:spLocks noGrp="1" noChangeArrowheads="1"/>
          </p:cNvSpPr>
          <p:nvPr>
            <p:ph type="body" idx="1"/>
          </p:nvPr>
        </p:nvSpPr>
        <p:spPr>
          <a:noFill/>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74B621B-8139-4C80-9C87-D6B706C82011}"/>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F4E30E5D-FB91-4917-BD98-72229BF7F2EF}"/>
              </a:ext>
            </a:extLst>
          </p:cNvPr>
          <p:cNvSpPr>
            <a:spLocks noGrp="1" noChangeArrowheads="1"/>
          </p:cNvSpPr>
          <p:nvPr>
            <p:ph type="body" idx="1"/>
          </p:nvPr>
        </p:nvSpPr>
        <p:spPr>
          <a:noFill/>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86FB7CC-D949-4EE8-94FF-932146978827}"/>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BD571F89-C39A-40C7-BB34-3A53CCE68420}"/>
              </a:ext>
            </a:extLst>
          </p:cNvPr>
          <p:cNvSpPr>
            <a:spLocks noGrp="1" noChangeArrowheads="1"/>
          </p:cNvSpPr>
          <p:nvPr>
            <p:ph type="body" idx="1"/>
          </p:nvPr>
        </p:nvSpPr>
        <p:spPr>
          <a:noFill/>
        </p:spPr>
        <p:txBody>
          <a:bodyPr/>
          <a:lstStyle/>
          <a:p>
            <a:pPr eaLnBrk="1" hangingPunct="1"/>
            <a:endParaRPr lang="en-I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87468"/>
            <a:ext cx="7315200" cy="1946269"/>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914400" y="3874898"/>
            <a:ext cx="7315200" cy="858474"/>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472FC06-F82B-4055-A6F3-511E167FA7EC}" type="datetime1">
              <a:rPr lang="en-US" smtClean="0"/>
              <a:t>9/7/2020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a:xfrm>
            <a:off x="5638800" y="4781550"/>
            <a:ext cx="2246489" cy="225920"/>
          </a:xfrm>
        </p:spPr>
        <p:txBody>
          <a:bodyPr/>
          <a:lstStyle>
            <a:lvl1pPr algn="ctr">
              <a:defRPr>
                <a:solidFill>
                  <a:schemeClr val="tx1">
                    <a:lumMod val="65000"/>
                  </a:schemeClr>
                </a:solidFill>
              </a:defRPr>
            </a:lvl1pPr>
          </a:lstStyle>
          <a:p>
            <a:r>
              <a:rPr lang="en-US"/>
              <a:t>Dr. V.Vani  VIT Chennai</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CC1FF0-8615-41B3-9101-5779FFEA5EC5}" type="datetime1">
              <a:rPr lang="en-US" smtClean="0"/>
              <a:t>9/7/2020</a:t>
            </a:fld>
            <a:endParaRPr lang="en-US"/>
          </a:p>
        </p:txBody>
      </p:sp>
      <p:sp>
        <p:nvSpPr>
          <p:cNvPr id="5" name="Footer Placeholder 4"/>
          <p:cNvSpPr>
            <a:spLocks noGrp="1"/>
          </p:cNvSpPr>
          <p:nvPr>
            <p:ph type="ftr" sz="quarter" idx="11"/>
          </p:nvPr>
        </p:nvSpPr>
        <p:spPr/>
        <p:txBody>
          <a:bodyPr/>
          <a:lstStyle/>
          <a:p>
            <a:r>
              <a:rPr lang="en-US"/>
              <a:t>Dr. V.Vani  VIT Chennai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1" y="1370032"/>
            <a:ext cx="1492499" cy="336334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370032"/>
            <a:ext cx="5241476" cy="33633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CAF115-F9D6-437E-9A9E-149D30C6DF55}" type="datetime1">
              <a:rPr lang="en-US" smtClean="0"/>
              <a:t>9/7/2020</a:t>
            </a:fld>
            <a:endParaRPr lang="en-US"/>
          </a:p>
        </p:txBody>
      </p:sp>
      <p:sp>
        <p:nvSpPr>
          <p:cNvPr id="5" name="Footer Placeholder 4"/>
          <p:cNvSpPr>
            <a:spLocks noGrp="1"/>
          </p:cNvSpPr>
          <p:nvPr>
            <p:ph type="ftr" sz="quarter" idx="11"/>
          </p:nvPr>
        </p:nvSpPr>
        <p:spPr/>
        <p:txBody>
          <a:bodyPr/>
          <a:lstStyle/>
          <a:p>
            <a:r>
              <a:rPr lang="en-US"/>
              <a:t>Dr. V.Vani  VIT Chennai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a:t>Click to edit Master title style</a:t>
            </a:r>
          </a:p>
        </p:txBody>
      </p:sp>
      <p:sp>
        <p:nvSpPr>
          <p:cNvPr id="3" name="Text Placeholder 2"/>
          <p:cNvSpPr>
            <a:spLocks noGrp="1"/>
          </p:cNvSpPr>
          <p:nvPr>
            <p:ph type="body" sz="half" idx="1"/>
          </p:nvPr>
        </p:nvSpPr>
        <p:spPr>
          <a:xfrm>
            <a:off x="457200" y="1200151"/>
            <a:ext cx="4044462"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2338" y="1200151"/>
            <a:ext cx="4044462"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9C884BE-1FBB-42B6-9DAF-B22D95C7CA2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680949B-0516-4401-BEF9-543D1AA0B564}"/>
              </a:ext>
            </a:extLst>
          </p:cNvPr>
          <p:cNvSpPr>
            <a:spLocks noGrp="1" noChangeArrowheads="1"/>
          </p:cNvSpPr>
          <p:nvPr>
            <p:ph type="ftr" sz="quarter" idx="11"/>
          </p:nvPr>
        </p:nvSpPr>
        <p:spPr>
          <a:ln/>
        </p:spPr>
        <p:txBody>
          <a:bodyPr/>
          <a:lstStyle>
            <a:lvl1pPr>
              <a:defRPr/>
            </a:lvl1pPr>
          </a:lstStyle>
          <a:p>
            <a:pPr>
              <a:defRPr/>
            </a:pPr>
            <a:r>
              <a:rPr lang="en-US"/>
              <a:t>ref boris beizer</a:t>
            </a:r>
          </a:p>
        </p:txBody>
      </p:sp>
      <p:sp>
        <p:nvSpPr>
          <p:cNvPr id="7" name="Rectangle 6">
            <a:extLst>
              <a:ext uri="{FF2B5EF4-FFF2-40B4-BE49-F238E27FC236}">
                <a16:creationId xmlns:a16="http://schemas.microsoft.com/office/drawing/2014/main" id="{8697D37C-B902-4E7C-8E53-96535199BCAA}"/>
              </a:ext>
            </a:extLst>
          </p:cNvPr>
          <p:cNvSpPr>
            <a:spLocks noGrp="1" noChangeArrowheads="1"/>
          </p:cNvSpPr>
          <p:nvPr>
            <p:ph type="sldNum" sz="quarter" idx="12"/>
          </p:nvPr>
        </p:nvSpPr>
        <p:spPr>
          <a:ln/>
        </p:spPr>
        <p:txBody>
          <a:bodyPr/>
          <a:lstStyle>
            <a:lvl1pPr>
              <a:defRPr/>
            </a:lvl1pPr>
          </a:lstStyle>
          <a:p>
            <a:fld id="{26939667-06E2-46BD-8625-2D132AEA50BC}" type="slidenum">
              <a:rPr lang="en-US" altLang="en-US"/>
              <a:pPr/>
              <a:t>‹#›</a:t>
            </a:fld>
            <a:endParaRPr lang="en-US" altLang="en-US"/>
          </a:p>
        </p:txBody>
      </p:sp>
    </p:spTree>
    <p:extLst>
      <p:ext uri="{BB962C8B-B14F-4D97-AF65-F5344CB8AC3E}">
        <p14:creationId xmlns:p14="http://schemas.microsoft.com/office/powerpoint/2010/main" val="1074876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A94AD7-80D5-4395-B1C1-7ABD7EF6E688}" type="datetime1">
              <a:rPr lang="en-US" smtClean="0"/>
              <a:t>9/7/2020</a:t>
            </a:fld>
            <a:endParaRPr lang="en-US"/>
          </a:p>
        </p:txBody>
      </p:sp>
      <p:sp>
        <p:nvSpPr>
          <p:cNvPr id="5" name="Footer Placeholder 4"/>
          <p:cNvSpPr>
            <a:spLocks noGrp="1"/>
          </p:cNvSpPr>
          <p:nvPr>
            <p:ph type="ftr" sz="quarter" idx="11"/>
          </p:nvPr>
        </p:nvSpPr>
        <p:spPr>
          <a:xfrm>
            <a:off x="6477000" y="4781550"/>
            <a:ext cx="2246489" cy="225920"/>
          </a:xfrm>
        </p:spPr>
        <p:txBody>
          <a:bodyPr/>
          <a:lstStyle>
            <a:lvl1pPr>
              <a:defRPr>
                <a:solidFill>
                  <a:schemeClr val="tx1">
                    <a:lumMod val="65000"/>
                  </a:schemeClr>
                </a:solidFill>
              </a:defRPr>
            </a:lvl1pPr>
          </a:lstStyle>
          <a:p>
            <a:r>
              <a:rPr lang="en-US"/>
              <a:t>Dr. V.Vani  VIT Chennai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763179"/>
            <a:ext cx="7315200" cy="970194"/>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914400" y="2898823"/>
            <a:ext cx="7315200" cy="82382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8101D3-89F0-400D-A47B-B18C87021B04}" type="datetime1">
              <a:rPr lang="en-US" smtClean="0"/>
              <a:t>9/7/2020</a:t>
            </a:fld>
            <a:endParaRPr lang="en-US"/>
          </a:p>
        </p:txBody>
      </p:sp>
      <p:sp>
        <p:nvSpPr>
          <p:cNvPr id="5" name="Footer Placeholder 4"/>
          <p:cNvSpPr>
            <a:spLocks noGrp="1"/>
          </p:cNvSpPr>
          <p:nvPr>
            <p:ph type="ftr" sz="quarter" idx="11"/>
          </p:nvPr>
        </p:nvSpPr>
        <p:spPr/>
        <p:txBody>
          <a:bodyPr/>
          <a:lstStyle/>
          <a:p>
            <a:r>
              <a:rPr lang="en-US"/>
              <a:t>Dr. V.Vani  VIT Chennai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EE707FF-ED0A-4F67-B24F-89CCBBEBFF9E}" type="datetime1">
              <a:rPr lang="en-US" smtClean="0"/>
              <a:t>9/7/2020</a:t>
            </a:fld>
            <a:endParaRPr lang="en-US"/>
          </a:p>
        </p:txBody>
      </p:sp>
      <p:sp>
        <p:nvSpPr>
          <p:cNvPr id="6" name="Footer Placeholder 5"/>
          <p:cNvSpPr>
            <a:spLocks noGrp="1"/>
          </p:cNvSpPr>
          <p:nvPr>
            <p:ph type="ftr" sz="quarter" idx="11"/>
          </p:nvPr>
        </p:nvSpPr>
        <p:spPr/>
        <p:txBody>
          <a:bodyPr/>
          <a:lstStyle/>
          <a:p>
            <a:r>
              <a:rPr lang="en-US"/>
              <a:t>Dr. V.Vani  VIT Chennai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8"/>
          <p:cNvSpPr>
            <a:spLocks noGrp="1"/>
          </p:cNvSpPr>
          <p:nvPr>
            <p:ph type="title"/>
          </p:nvPr>
        </p:nvSpPr>
        <p:spPr>
          <a:xfrm>
            <a:off x="914400" y="1158537"/>
            <a:ext cx="7315200" cy="865573"/>
          </a:xfrm>
        </p:spPr>
        <p:txBody>
          <a:bodyPr/>
          <a:lstStyle/>
          <a:p>
            <a:r>
              <a:rPr lang="en-US"/>
              <a:t>Click to edit Master title style</a:t>
            </a:r>
          </a:p>
        </p:txBody>
      </p:sp>
      <p:sp>
        <p:nvSpPr>
          <p:cNvPr id="8" name="Content Placeholder 7"/>
          <p:cNvSpPr>
            <a:spLocks noGrp="1"/>
          </p:cNvSpPr>
          <p:nvPr>
            <p:ph sz="quarter" idx="13"/>
          </p:nvPr>
        </p:nvSpPr>
        <p:spPr>
          <a:xfrm>
            <a:off x="914400" y="2057400"/>
            <a:ext cx="3566160" cy="2695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057401"/>
            <a:ext cx="3566160" cy="26967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057400"/>
            <a:ext cx="336499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057400"/>
            <a:ext cx="336206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F26F441-5C78-41BB-80AE-8BAFA2014BA5}" type="datetime1">
              <a:rPr lang="en-US" smtClean="0"/>
              <a:t>9/7/2020</a:t>
            </a:fld>
            <a:endParaRPr lang="en-US"/>
          </a:p>
        </p:txBody>
      </p:sp>
      <p:sp>
        <p:nvSpPr>
          <p:cNvPr id="8" name="Footer Placeholder 7"/>
          <p:cNvSpPr>
            <a:spLocks noGrp="1"/>
          </p:cNvSpPr>
          <p:nvPr>
            <p:ph type="ftr" sz="quarter" idx="11"/>
          </p:nvPr>
        </p:nvSpPr>
        <p:spPr/>
        <p:txBody>
          <a:bodyPr/>
          <a:lstStyle/>
          <a:p>
            <a:r>
              <a:rPr lang="en-US"/>
              <a:t>Dr. V.Vani  VIT Chennai</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914400" y="1158537"/>
            <a:ext cx="7315200" cy="865573"/>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2537460"/>
            <a:ext cx="3566160" cy="2215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2537460"/>
            <a:ext cx="3566160" cy="2215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BACC75-2B43-45E7-9631-5D3ADE99CB5B}" type="datetime1">
              <a:rPr lang="en-US" smtClean="0"/>
              <a:t>9/7/2020</a:t>
            </a:fld>
            <a:endParaRPr lang="en-US"/>
          </a:p>
        </p:txBody>
      </p:sp>
      <p:sp>
        <p:nvSpPr>
          <p:cNvPr id="4" name="Footer Placeholder 3"/>
          <p:cNvSpPr>
            <a:spLocks noGrp="1"/>
          </p:cNvSpPr>
          <p:nvPr>
            <p:ph type="ftr" sz="quarter" idx="11"/>
          </p:nvPr>
        </p:nvSpPr>
        <p:spPr/>
        <p:txBody>
          <a:bodyPr/>
          <a:lstStyle/>
          <a:p>
            <a:r>
              <a:rPr lang="en-US"/>
              <a:t>Dr. V.Vani  VIT Chennai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5A7AC-201F-47C7-8329-06D128C03EC1}" type="datetime1">
              <a:rPr lang="en-US" smtClean="0"/>
              <a:t>9/7/2020</a:t>
            </a:fld>
            <a:endParaRPr lang="en-US"/>
          </a:p>
        </p:txBody>
      </p:sp>
      <p:sp>
        <p:nvSpPr>
          <p:cNvPr id="3" name="Footer Placeholder 2"/>
          <p:cNvSpPr>
            <a:spLocks noGrp="1"/>
          </p:cNvSpPr>
          <p:nvPr>
            <p:ph type="ftr" sz="quarter" idx="11"/>
          </p:nvPr>
        </p:nvSpPr>
        <p:spPr/>
        <p:txBody>
          <a:bodyPr/>
          <a:lstStyle/>
          <a:p>
            <a:r>
              <a:rPr lang="en-US"/>
              <a:t>Dr. V.Vani  VIT Chennai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69022"/>
            <a:ext cx="2950936" cy="1629761"/>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4021752" y="1370032"/>
            <a:ext cx="4207848" cy="3357461"/>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3045822"/>
            <a:ext cx="2950936" cy="16840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20A0B1-D968-482A-A114-805E10D3C124}" type="datetime1">
              <a:rPr lang="en-US" smtClean="0"/>
              <a:t>9/7/2020</a:t>
            </a:fld>
            <a:endParaRPr lang="en-US"/>
          </a:p>
        </p:txBody>
      </p:sp>
      <p:sp>
        <p:nvSpPr>
          <p:cNvPr id="6" name="Footer Placeholder 5"/>
          <p:cNvSpPr>
            <a:spLocks noGrp="1"/>
          </p:cNvSpPr>
          <p:nvPr>
            <p:ph type="ftr" sz="quarter" idx="11"/>
          </p:nvPr>
        </p:nvSpPr>
        <p:spPr/>
        <p:txBody>
          <a:bodyPr/>
          <a:lstStyle/>
          <a:p>
            <a:r>
              <a:rPr lang="en-US"/>
              <a:t>Dr. V.Vani  VIT Chennai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2953512" cy="1632204"/>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4191000" y="1714500"/>
            <a:ext cx="4038600" cy="25146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3044952"/>
            <a:ext cx="2953512" cy="16870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38EB0D-1B2C-4982-9E9F-A318015190C7}" type="datetime1">
              <a:rPr lang="en-US" smtClean="0"/>
              <a:t>9/7/2020</a:t>
            </a:fld>
            <a:endParaRPr lang="en-US"/>
          </a:p>
        </p:txBody>
      </p:sp>
      <p:sp>
        <p:nvSpPr>
          <p:cNvPr id="6" name="Footer Placeholder 5"/>
          <p:cNvSpPr>
            <a:spLocks noGrp="1"/>
          </p:cNvSpPr>
          <p:nvPr>
            <p:ph type="ftr" sz="quarter" idx="11"/>
          </p:nvPr>
        </p:nvSpPr>
        <p:spPr/>
        <p:txBody>
          <a:bodyPr/>
          <a:lstStyle/>
          <a:p>
            <a:r>
              <a:rPr lang="en-US"/>
              <a:t>Dr. V.Vani  VIT Chennai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p:cNvSpPr/>
          <p:nvPr/>
        </p:nvSpPr>
        <p:spPr>
          <a:xfrm>
            <a:off x="8435268" y="430355"/>
            <a:ext cx="86236"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569419" y="430355"/>
            <a:ext cx="576072"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914400" y="1158537"/>
            <a:ext cx="7315200" cy="865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077375"/>
            <a:ext cx="7315200" cy="26546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0" y="411597"/>
            <a:ext cx="1189132" cy="223439"/>
          </a:xfrm>
          <a:prstGeom prst="rect">
            <a:avLst/>
          </a:prstGeom>
        </p:spPr>
        <p:txBody>
          <a:bodyPr vert="horz" lIns="91440" tIns="45720" rIns="91440" bIns="45720" rtlCol="0" anchor="ctr"/>
          <a:lstStyle>
            <a:lvl1pPr algn="l">
              <a:defRPr sz="1200">
                <a:solidFill>
                  <a:schemeClr val="tx1">
                    <a:alpha val="50000"/>
                  </a:schemeClr>
                </a:solidFill>
              </a:defRPr>
            </a:lvl1pPr>
          </a:lstStyle>
          <a:p>
            <a:fld id="{DD63B65C-7B23-4857-BCE5-BADA25B4747B}" type="datetime1">
              <a:rPr lang="en-US" smtClean="0"/>
              <a:t>9/7/2020</a:t>
            </a:fld>
            <a:endParaRPr lang="en-US" dirty="0"/>
          </a:p>
        </p:txBody>
      </p:sp>
      <p:sp>
        <p:nvSpPr>
          <p:cNvPr id="6" name="Slide Number Placeholder 5"/>
          <p:cNvSpPr>
            <a:spLocks noGrp="1"/>
          </p:cNvSpPr>
          <p:nvPr>
            <p:ph type="sldNum" sz="quarter" idx="4"/>
          </p:nvPr>
        </p:nvSpPr>
        <p:spPr>
          <a:xfrm>
            <a:off x="7314416" y="411598"/>
            <a:ext cx="941203" cy="226314"/>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dirty="0"/>
          </a:p>
        </p:txBody>
      </p:sp>
      <p:sp>
        <p:nvSpPr>
          <p:cNvPr id="5" name="Footer Placeholder 4"/>
          <p:cNvSpPr>
            <a:spLocks noGrp="1"/>
          </p:cNvSpPr>
          <p:nvPr>
            <p:ph type="ftr" sz="quarter" idx="3"/>
          </p:nvPr>
        </p:nvSpPr>
        <p:spPr>
          <a:xfrm>
            <a:off x="6008689" y="641968"/>
            <a:ext cx="2246489" cy="225920"/>
          </a:xfrm>
          <a:prstGeom prst="rect">
            <a:avLst/>
          </a:prstGeom>
        </p:spPr>
        <p:txBody>
          <a:bodyPr vert="horz" lIns="91440" tIns="0" rIns="91440" bIns="45720" rtlCol="0" anchor="t"/>
          <a:lstStyle>
            <a:lvl1pPr algn="l">
              <a:defRPr sz="1000">
                <a:solidFill>
                  <a:schemeClr val="tx1"/>
                </a:solidFill>
              </a:defRPr>
            </a:lvl1pPr>
          </a:lstStyle>
          <a:p>
            <a:r>
              <a:rPr lang="en-US" dirty="0"/>
              <a:t>Dr. </a:t>
            </a:r>
            <a:r>
              <a:rPr lang="en-US" dirty="0" err="1"/>
              <a:t>V.Vani</a:t>
            </a:r>
            <a:r>
              <a:rPr lang="en-US" dirty="0"/>
              <a:t>  VIT Chennai</a:t>
            </a:r>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hf hd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14350"/>
            <a:ext cx="8229600" cy="1946269"/>
          </a:xfrm>
        </p:spPr>
        <p:txBody>
          <a:bodyPr>
            <a:normAutofit/>
          </a:bodyPr>
          <a:lstStyle/>
          <a:p>
            <a:r>
              <a:rPr lang="en-IN" dirty="0"/>
              <a:t>SWE2005-SOFTWARE TESTING</a:t>
            </a:r>
          </a:p>
        </p:txBody>
      </p:sp>
      <p:sp>
        <p:nvSpPr>
          <p:cNvPr id="3" name="Subtitle 2"/>
          <p:cNvSpPr>
            <a:spLocks noGrp="1"/>
          </p:cNvSpPr>
          <p:nvPr>
            <p:ph type="subTitle" idx="1"/>
          </p:nvPr>
        </p:nvSpPr>
        <p:spPr>
          <a:xfrm>
            <a:off x="3657600" y="2647950"/>
            <a:ext cx="5105400" cy="1905000"/>
          </a:xfrm>
        </p:spPr>
        <p:txBody>
          <a:bodyPr>
            <a:normAutofit/>
          </a:bodyPr>
          <a:lstStyle/>
          <a:p>
            <a:r>
              <a:rPr lang="en-IN" dirty="0"/>
              <a:t>Module 3 </a:t>
            </a:r>
          </a:p>
          <a:p>
            <a:endParaRPr lang="en-IN" dirty="0"/>
          </a:p>
          <a:p>
            <a:r>
              <a:rPr lang="en-IN" dirty="0"/>
              <a:t>WHITE BOX TESTING</a:t>
            </a:r>
          </a:p>
          <a:p>
            <a:r>
              <a:rPr lang="en-IN" dirty="0"/>
              <a:t>	</a:t>
            </a:r>
          </a:p>
          <a:p>
            <a:endParaRPr lang="en-IN" dirty="0">
              <a:solidFill>
                <a:schemeClr val="tx2"/>
              </a:solidFill>
            </a:endParaRPr>
          </a:p>
        </p:txBody>
      </p:sp>
      <p:sp>
        <p:nvSpPr>
          <p:cNvPr id="5" name="Slide Number Placeholder 4"/>
          <p:cNvSpPr>
            <a:spLocks noGrp="1"/>
          </p:cNvSpPr>
          <p:nvPr>
            <p:ph type="sldNum" sz="quarter" idx="11"/>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3601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EA8F7-774D-4140-83FE-E92D37D3F506}"/>
              </a:ext>
            </a:extLst>
          </p:cNvPr>
          <p:cNvSpPr>
            <a:spLocks noGrp="1"/>
          </p:cNvSpPr>
          <p:nvPr>
            <p:ph type="title"/>
          </p:nvPr>
        </p:nvSpPr>
        <p:spPr>
          <a:xfrm>
            <a:off x="927847" y="819150"/>
            <a:ext cx="7315200" cy="865573"/>
          </a:xfrm>
        </p:spPr>
        <p:txBody>
          <a:bodyPr>
            <a:noAutofit/>
          </a:bodyPr>
          <a:lstStyle/>
          <a:p>
            <a:r>
              <a:rPr lang="en-US" sz="2000" dirty="0"/>
              <a:t>Now, let's see the two different scenarios and calculation of the percentage of Statement Coverage for given source code.</a:t>
            </a:r>
            <a:endParaRPr lang="en-IN" sz="2000" dirty="0"/>
          </a:p>
        </p:txBody>
      </p:sp>
      <p:sp>
        <p:nvSpPr>
          <p:cNvPr id="3" name="Content Placeholder 2">
            <a:extLst>
              <a:ext uri="{FF2B5EF4-FFF2-40B4-BE49-F238E27FC236}">
                <a16:creationId xmlns:a16="http://schemas.microsoft.com/office/drawing/2014/main" id="{D8A854AB-AC95-450D-9C6E-CC0A2A5CF8FD}"/>
              </a:ext>
            </a:extLst>
          </p:cNvPr>
          <p:cNvSpPr>
            <a:spLocks noGrp="1"/>
          </p:cNvSpPr>
          <p:nvPr>
            <p:ph idx="1"/>
          </p:nvPr>
        </p:nvSpPr>
        <p:spPr>
          <a:xfrm>
            <a:off x="894550" y="1684723"/>
            <a:ext cx="7315200" cy="2654645"/>
          </a:xfrm>
        </p:spPr>
        <p:txBody>
          <a:bodyPr/>
          <a:lstStyle/>
          <a:p>
            <a:r>
              <a:rPr lang="it-IT" b="1" dirty="0"/>
              <a:t>Scenario 1:</a:t>
            </a:r>
            <a:br>
              <a:rPr lang="it-IT" dirty="0"/>
            </a:br>
            <a:r>
              <a:rPr lang="it-IT" b="1" dirty="0"/>
              <a:t>If a = 5, b = 4</a:t>
            </a:r>
            <a:endParaRPr lang="en-IN" dirty="0"/>
          </a:p>
        </p:txBody>
      </p:sp>
      <p:sp>
        <p:nvSpPr>
          <p:cNvPr id="4" name="Footer Placeholder 3">
            <a:extLst>
              <a:ext uri="{FF2B5EF4-FFF2-40B4-BE49-F238E27FC236}">
                <a16:creationId xmlns:a16="http://schemas.microsoft.com/office/drawing/2014/main" id="{AE97EA79-D88A-4945-B1EC-B61D8DEB75FE}"/>
              </a:ext>
            </a:extLst>
          </p:cNvPr>
          <p:cNvSpPr>
            <a:spLocks noGrp="1"/>
          </p:cNvSpPr>
          <p:nvPr>
            <p:ph type="ftr" sz="quarter" idx="11"/>
          </p:nvPr>
        </p:nvSpPr>
        <p:spPr/>
        <p:txBody>
          <a:bodyPr/>
          <a:lstStyle/>
          <a:p>
            <a:r>
              <a:rPr lang="en-US"/>
              <a:t>Dr. V.Vani  VIT Chennai</a:t>
            </a:r>
          </a:p>
        </p:txBody>
      </p:sp>
      <p:sp>
        <p:nvSpPr>
          <p:cNvPr id="5" name="Slide Number Placeholder 4">
            <a:extLst>
              <a:ext uri="{FF2B5EF4-FFF2-40B4-BE49-F238E27FC236}">
                <a16:creationId xmlns:a16="http://schemas.microsoft.com/office/drawing/2014/main" id="{E0E906E2-98BA-4286-AB13-DFD4315D46D0}"/>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6" name="Rectangle 5">
            <a:extLst>
              <a:ext uri="{FF2B5EF4-FFF2-40B4-BE49-F238E27FC236}">
                <a16:creationId xmlns:a16="http://schemas.microsoft.com/office/drawing/2014/main" id="{B777645B-9A43-4806-91A3-0A107447DBCA}"/>
              </a:ext>
            </a:extLst>
          </p:cNvPr>
          <p:cNvSpPr/>
          <p:nvPr/>
        </p:nvSpPr>
        <p:spPr>
          <a:xfrm>
            <a:off x="945776" y="2309187"/>
            <a:ext cx="7606553" cy="2339102"/>
          </a:xfrm>
          <a:prstGeom prst="rect">
            <a:avLst/>
          </a:prstGeom>
        </p:spPr>
        <p:txBody>
          <a:bodyPr wrap="square">
            <a:spAutoFit/>
          </a:bodyPr>
          <a:lstStyle/>
          <a:p>
            <a:pPr marL="285750" indent="-285750">
              <a:buFont typeface="Arial" panose="020B0604020202020204" pitchFamily="34" charset="0"/>
              <a:buChar char="•"/>
            </a:pPr>
            <a:r>
              <a:rPr lang="en-US" sz="1600" dirty="0">
                <a:latin typeface="verdana" panose="020B0604030504040204" pitchFamily="34" charset="0"/>
              </a:rPr>
              <a:t>In scenario 1, we can see the value of sum will be 9 that is greater than 0 and as per the condition result will be "</a:t>
            </a:r>
            <a:r>
              <a:rPr lang="en-US" sz="1600" b="1" dirty="0">
                <a:latin typeface="verdana" panose="020B0604030504040204" pitchFamily="34" charset="0"/>
              </a:rPr>
              <a:t>This is a positive result.</a:t>
            </a:r>
            <a:r>
              <a:rPr lang="en-US" sz="1600" dirty="0">
                <a:latin typeface="verdana" panose="020B0604030504040204" pitchFamily="34" charset="0"/>
              </a:rPr>
              <a:t>" The statements highlighted in yellow color are executed statements of this scenario.</a:t>
            </a:r>
          </a:p>
          <a:p>
            <a:pPr marL="285750" indent="-285750">
              <a:buFont typeface="Arial" panose="020B0604020202020204" pitchFamily="34" charset="0"/>
              <a:buChar char="•"/>
            </a:pPr>
            <a:r>
              <a:rPr lang="en-US" sz="1600" dirty="0">
                <a:latin typeface="verdana" panose="020B0604030504040204" pitchFamily="34" charset="0"/>
              </a:rPr>
              <a:t>To calculate statement coverage of the first scenario, take the total number of statements that is 7 and the number of used statements that is 5.</a:t>
            </a:r>
          </a:p>
          <a:p>
            <a:pPr>
              <a:buFont typeface="+mj-lt"/>
              <a:buAutoNum type="arabicPeriod"/>
            </a:pPr>
            <a:r>
              <a:rPr lang="en-US" sz="1600" dirty="0">
                <a:latin typeface="verdana" panose="020B0604030504040204" pitchFamily="34" charset="0"/>
              </a:rPr>
              <a:t>Total number of statements = 7  </a:t>
            </a:r>
          </a:p>
          <a:p>
            <a:pPr>
              <a:buFont typeface="+mj-lt"/>
              <a:buAutoNum type="arabicPeriod"/>
            </a:pPr>
            <a:r>
              <a:rPr lang="en-US" sz="1600" dirty="0">
                <a:latin typeface="verdana" panose="020B0604030504040204" pitchFamily="34" charset="0"/>
              </a:rPr>
              <a:t>Number of executed statements = 5  </a:t>
            </a:r>
            <a:endParaRPr lang="en-US" sz="1600" b="0" i="0" dirty="0">
              <a:effectLst/>
              <a:latin typeface="verdana" panose="020B0604030504040204" pitchFamily="34" charset="0"/>
            </a:endParaRPr>
          </a:p>
        </p:txBody>
      </p:sp>
      <p:sp>
        <p:nvSpPr>
          <p:cNvPr id="7" name="Rectangle 6">
            <a:extLst>
              <a:ext uri="{FF2B5EF4-FFF2-40B4-BE49-F238E27FC236}">
                <a16:creationId xmlns:a16="http://schemas.microsoft.com/office/drawing/2014/main" id="{CF64E946-BFFD-4279-BEB5-78EA100D49B3}"/>
              </a:ext>
            </a:extLst>
          </p:cNvPr>
          <p:cNvSpPr/>
          <p:nvPr/>
        </p:nvSpPr>
        <p:spPr>
          <a:xfrm>
            <a:off x="5028416" y="3808572"/>
            <a:ext cx="3886984" cy="1200329"/>
          </a:xfrm>
          <a:prstGeom prst="rect">
            <a:avLst/>
          </a:prstGeom>
        </p:spPr>
        <p:txBody>
          <a:bodyPr wrap="square">
            <a:spAutoFit/>
          </a:bodyPr>
          <a:lstStyle/>
          <a:p>
            <a:r>
              <a:rPr lang="en-US" sz="2400" dirty="0">
                <a:solidFill>
                  <a:schemeClr val="tx2"/>
                </a:solidFill>
                <a:latin typeface="verdana" panose="020B0604030504040204" pitchFamily="34" charset="0"/>
              </a:rPr>
              <a:t>Statement coverage = 5/7*100= 500/7= 71%   </a:t>
            </a:r>
            <a:endParaRPr lang="en-US" sz="2400" b="0" i="0" dirty="0">
              <a:solidFill>
                <a:schemeClr val="tx2"/>
              </a:solidFill>
              <a:effectLst/>
              <a:latin typeface="verdana" panose="020B0604030504040204" pitchFamily="34" charset="0"/>
            </a:endParaRPr>
          </a:p>
        </p:txBody>
      </p:sp>
    </p:spTree>
    <p:extLst>
      <p:ext uri="{BB962C8B-B14F-4D97-AF65-F5344CB8AC3E}">
        <p14:creationId xmlns:p14="http://schemas.microsoft.com/office/powerpoint/2010/main" val="238838674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227C501-BF3A-4CF2-8968-FC9BD8EEE703}"/>
              </a:ext>
            </a:extLst>
          </p:cNvPr>
          <p:cNvSpPr>
            <a:spLocks noGrp="1" noChangeArrowheads="1"/>
          </p:cNvSpPr>
          <p:nvPr>
            <p:ph type="title"/>
          </p:nvPr>
        </p:nvSpPr>
        <p:spPr>
          <a:xfrm>
            <a:off x="914400" y="666750"/>
            <a:ext cx="7315200" cy="865573"/>
          </a:xfrm>
        </p:spPr>
        <p:txBody>
          <a:bodyPr/>
          <a:lstStyle/>
          <a:p>
            <a:pPr eaLnBrk="1" hangingPunct="1"/>
            <a:r>
              <a:rPr lang="en-US" altLang="en-US" dirty="0"/>
              <a:t>def-use Associations</a:t>
            </a:r>
          </a:p>
        </p:txBody>
      </p:sp>
      <p:sp>
        <p:nvSpPr>
          <p:cNvPr id="20483" name="Rectangle 3">
            <a:extLst>
              <a:ext uri="{FF2B5EF4-FFF2-40B4-BE49-F238E27FC236}">
                <a16:creationId xmlns:a16="http://schemas.microsoft.com/office/drawing/2014/main" id="{DD7F4424-C853-4B44-8B0D-BB806D85F442}"/>
              </a:ext>
            </a:extLst>
          </p:cNvPr>
          <p:cNvSpPr>
            <a:spLocks noGrp="1" noChangeArrowheads="1"/>
          </p:cNvSpPr>
          <p:nvPr>
            <p:ph type="body" idx="1"/>
          </p:nvPr>
        </p:nvSpPr>
        <p:spPr>
          <a:xfrm>
            <a:off x="762000" y="2114550"/>
            <a:ext cx="7067550" cy="2457450"/>
          </a:xfrm>
        </p:spPr>
        <p:txBody>
          <a:bodyPr/>
          <a:lstStyle/>
          <a:p>
            <a:pPr eaLnBrk="1" hangingPunct="1">
              <a:lnSpc>
                <a:spcPct val="90000"/>
              </a:lnSpc>
            </a:pPr>
            <a:r>
              <a:rPr lang="en-US" altLang="en-US" sz="1800" dirty="0"/>
              <a:t>A def-use association is a triple (</a:t>
            </a:r>
            <a:r>
              <a:rPr lang="en-US" altLang="en-US" sz="1800" dirty="0">
                <a:latin typeface="Lucida Calligraphy" panose="03010101010101010101" pitchFamily="66" charset="0"/>
              </a:rPr>
              <a:t>x,</a:t>
            </a:r>
            <a:r>
              <a:rPr lang="en-US" altLang="en-US" sz="1800" dirty="0"/>
              <a:t> </a:t>
            </a:r>
            <a:r>
              <a:rPr lang="en-US" altLang="en-US" sz="1800" dirty="0">
                <a:latin typeface="Lucida Calligraphy" panose="03010101010101010101" pitchFamily="66" charset="0"/>
              </a:rPr>
              <a:t>d</a:t>
            </a:r>
            <a:r>
              <a:rPr lang="en-US" altLang="en-US" sz="1800" dirty="0"/>
              <a:t>, </a:t>
            </a:r>
            <a:r>
              <a:rPr lang="en-US" altLang="en-US" sz="1800" dirty="0">
                <a:latin typeface="Lucida Calligraphy" panose="03010101010101010101" pitchFamily="66" charset="0"/>
              </a:rPr>
              <a:t>u</a:t>
            </a:r>
            <a:r>
              <a:rPr lang="en-US" altLang="en-US" sz="1800" dirty="0"/>
              <a:t>,), where: </a:t>
            </a:r>
            <a:br>
              <a:rPr lang="en-US" altLang="en-US" sz="1800" dirty="0"/>
            </a:br>
            <a:br>
              <a:rPr lang="en-US" altLang="en-US" sz="1800" dirty="0"/>
            </a:br>
            <a:r>
              <a:rPr lang="en-US" altLang="en-US" sz="1800" dirty="0"/>
              <a:t>  </a:t>
            </a:r>
            <a:r>
              <a:rPr lang="en-US" altLang="en-US" sz="1800" dirty="0">
                <a:latin typeface="Lucida Calligraphy" panose="03010101010101010101" pitchFamily="66" charset="0"/>
              </a:rPr>
              <a:t>x</a:t>
            </a:r>
            <a:r>
              <a:rPr lang="en-US" altLang="en-US" sz="1800" dirty="0"/>
              <a:t>   is a variable, </a:t>
            </a:r>
            <a:br>
              <a:rPr lang="en-US" altLang="en-US" sz="1800" dirty="0"/>
            </a:br>
            <a:r>
              <a:rPr lang="en-US" altLang="en-US" sz="1800" dirty="0"/>
              <a:t>  </a:t>
            </a:r>
            <a:r>
              <a:rPr lang="en-US" altLang="en-US" sz="1800" dirty="0">
                <a:latin typeface="Lucida Calligraphy" panose="03010101010101010101" pitchFamily="66" charset="0"/>
              </a:rPr>
              <a:t>d</a:t>
            </a:r>
            <a:r>
              <a:rPr lang="en-US" altLang="en-US" sz="1800" dirty="0"/>
              <a:t>   is a node containing a definition of </a:t>
            </a:r>
            <a:r>
              <a:rPr lang="en-US" altLang="en-US" sz="1800" dirty="0">
                <a:latin typeface="Lucida Calligraphy" panose="03010101010101010101" pitchFamily="66" charset="0"/>
              </a:rPr>
              <a:t>x</a:t>
            </a:r>
            <a:r>
              <a:rPr lang="en-US" altLang="en-US" sz="1800" dirty="0"/>
              <a:t>, </a:t>
            </a:r>
            <a:br>
              <a:rPr lang="en-US" altLang="en-US" sz="1800" dirty="0"/>
            </a:br>
            <a:r>
              <a:rPr lang="en-US" altLang="en-US" sz="1800" dirty="0"/>
              <a:t>  </a:t>
            </a:r>
            <a:r>
              <a:rPr lang="en-US" altLang="en-US" sz="1800" dirty="0">
                <a:latin typeface="Lucida Calligraphy" panose="03010101010101010101" pitchFamily="66" charset="0"/>
              </a:rPr>
              <a:t>u</a:t>
            </a:r>
            <a:r>
              <a:rPr lang="en-US" altLang="en-US" sz="1800" dirty="0"/>
              <a:t>   is either a statement or predicate node  containing a use of </a:t>
            </a:r>
            <a:r>
              <a:rPr lang="en-US" altLang="en-US" sz="1800" dirty="0">
                <a:latin typeface="Lucida Calligraphy" panose="03010101010101010101" pitchFamily="66" charset="0"/>
              </a:rPr>
              <a:t>x</a:t>
            </a:r>
            <a:r>
              <a:rPr lang="en-US" altLang="en-US" sz="1800" dirty="0"/>
              <a:t>, </a:t>
            </a:r>
            <a:br>
              <a:rPr lang="en-US" altLang="en-US" sz="1800" dirty="0"/>
            </a:br>
            <a:br>
              <a:rPr lang="en-US" altLang="en-US" sz="1800" dirty="0"/>
            </a:br>
            <a:r>
              <a:rPr lang="en-US" altLang="en-US" sz="1800" dirty="0"/>
              <a:t>and there is a sub-path in the flow graph from </a:t>
            </a:r>
            <a:r>
              <a:rPr lang="en-US" altLang="en-US" sz="1800" dirty="0">
                <a:latin typeface="Lucida Calligraphy" panose="03010101010101010101" pitchFamily="66" charset="0"/>
              </a:rPr>
              <a:t>d</a:t>
            </a:r>
            <a:r>
              <a:rPr lang="en-US" altLang="en-US" sz="1800" dirty="0"/>
              <a:t>  to </a:t>
            </a:r>
            <a:r>
              <a:rPr lang="en-US" altLang="en-US" sz="1800" dirty="0">
                <a:latin typeface="Lucida Calligraphy" panose="03010101010101010101" pitchFamily="66" charset="0"/>
              </a:rPr>
              <a:t>u</a:t>
            </a:r>
            <a:r>
              <a:rPr lang="en-US" altLang="en-US" sz="1800" dirty="0"/>
              <a:t> </a:t>
            </a:r>
            <a:br>
              <a:rPr lang="en-US" altLang="en-US" sz="1800" dirty="0"/>
            </a:br>
            <a:r>
              <a:rPr lang="en-US" altLang="en-US" sz="1800" dirty="0"/>
              <a:t>with no other definition of </a:t>
            </a:r>
            <a:r>
              <a:rPr lang="en-US" altLang="en-US" sz="1800" dirty="0">
                <a:latin typeface="Lucida Calligraphy" panose="03010101010101010101" pitchFamily="66" charset="0"/>
              </a:rPr>
              <a:t>x</a:t>
            </a:r>
            <a:r>
              <a:rPr lang="en-US" altLang="en-US" sz="1800" dirty="0"/>
              <a:t> between </a:t>
            </a:r>
            <a:r>
              <a:rPr lang="en-US" altLang="en-US" sz="1800" dirty="0">
                <a:latin typeface="Lucida Calligraphy" panose="03010101010101010101" pitchFamily="66" charset="0"/>
              </a:rPr>
              <a:t>d</a:t>
            </a:r>
            <a:r>
              <a:rPr lang="en-US" altLang="en-US" sz="1800" dirty="0"/>
              <a:t>  and </a:t>
            </a:r>
            <a:r>
              <a:rPr lang="en-US" altLang="en-US" sz="1800" dirty="0">
                <a:latin typeface="Lucida Calligraphy" panose="03010101010101010101" pitchFamily="66" charset="0"/>
              </a:rPr>
              <a:t>u</a:t>
            </a:r>
            <a:r>
              <a:rPr lang="en-US" altLang="en-US" sz="1800" dirty="0"/>
              <a:t>.</a:t>
            </a:r>
          </a:p>
          <a:p>
            <a:pPr eaLnBrk="1" hangingPunct="1">
              <a:lnSpc>
                <a:spcPct val="90000"/>
              </a:lnSpc>
            </a:pPr>
            <a:endParaRPr lang="en-US" altLang="en-US" sz="18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4FAB175-9492-4489-B98B-FF5035F04152}"/>
              </a:ext>
            </a:extLst>
          </p:cNvPr>
          <p:cNvSpPr>
            <a:spLocks noGrp="1" noChangeArrowheads="1"/>
          </p:cNvSpPr>
          <p:nvPr>
            <p:ph type="title"/>
          </p:nvPr>
        </p:nvSpPr>
        <p:spPr>
          <a:xfrm>
            <a:off x="838200" y="514350"/>
            <a:ext cx="6648450" cy="408385"/>
          </a:xfrm>
        </p:spPr>
        <p:txBody>
          <a:bodyPr>
            <a:normAutofit fontScale="90000"/>
          </a:bodyPr>
          <a:lstStyle/>
          <a:p>
            <a:pPr eaLnBrk="1" hangingPunct="1"/>
            <a:r>
              <a:rPr lang="en-US" altLang="en-US" b="1" dirty="0"/>
              <a:t>Example: Def-Use Associations</a:t>
            </a:r>
            <a:endParaRPr lang="en-US" altLang="en-US" sz="2700" b="1" baseline="-25000" dirty="0"/>
          </a:p>
        </p:txBody>
      </p:sp>
      <p:sp>
        <p:nvSpPr>
          <p:cNvPr id="21507" name="Oval 3">
            <a:extLst>
              <a:ext uri="{FF2B5EF4-FFF2-40B4-BE49-F238E27FC236}">
                <a16:creationId xmlns:a16="http://schemas.microsoft.com/office/drawing/2014/main" id="{4093FB14-5464-462B-8D66-1E05C6A81E50}"/>
              </a:ext>
            </a:extLst>
          </p:cNvPr>
          <p:cNvSpPr>
            <a:spLocks noChangeArrowheads="1"/>
          </p:cNvSpPr>
          <p:nvPr/>
        </p:nvSpPr>
        <p:spPr bwMode="auto">
          <a:xfrm>
            <a:off x="2661048" y="1208485"/>
            <a:ext cx="391715" cy="40124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en-US" sz="1350" b="1">
                <a:latin typeface="Helvetica" panose="020B0604020202020204" pitchFamily="34" charset="0"/>
              </a:rPr>
              <a:t>1</a:t>
            </a:r>
          </a:p>
        </p:txBody>
      </p:sp>
      <p:sp>
        <p:nvSpPr>
          <p:cNvPr id="21508" name="Rectangle 4">
            <a:extLst>
              <a:ext uri="{FF2B5EF4-FFF2-40B4-BE49-F238E27FC236}">
                <a16:creationId xmlns:a16="http://schemas.microsoft.com/office/drawing/2014/main" id="{C14BBF83-3D03-4FD4-A0B7-64BFFDF7E258}"/>
              </a:ext>
            </a:extLst>
          </p:cNvPr>
          <p:cNvSpPr>
            <a:spLocks noChangeArrowheads="1"/>
          </p:cNvSpPr>
          <p:nvPr/>
        </p:nvSpPr>
        <p:spPr bwMode="auto">
          <a:xfrm>
            <a:off x="2586038" y="2576512"/>
            <a:ext cx="552450" cy="30122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en-US" sz="1200">
                <a:latin typeface="Comic Sans MS" panose="030F0702030302020204" pitchFamily="66" charset="0"/>
              </a:rPr>
              <a:t>3</a:t>
            </a:r>
          </a:p>
        </p:txBody>
      </p:sp>
      <p:sp>
        <p:nvSpPr>
          <p:cNvPr id="21509" name="Oval 5">
            <a:extLst>
              <a:ext uri="{FF2B5EF4-FFF2-40B4-BE49-F238E27FC236}">
                <a16:creationId xmlns:a16="http://schemas.microsoft.com/office/drawing/2014/main" id="{3555132D-E0F7-434B-BCA7-468190DC1A3B}"/>
              </a:ext>
            </a:extLst>
          </p:cNvPr>
          <p:cNvSpPr>
            <a:spLocks noChangeArrowheads="1"/>
          </p:cNvSpPr>
          <p:nvPr/>
        </p:nvSpPr>
        <p:spPr bwMode="auto">
          <a:xfrm>
            <a:off x="2187179" y="3331369"/>
            <a:ext cx="391715" cy="401241"/>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en-US" sz="1350" b="1">
                <a:latin typeface="Helvetica" panose="020B0604020202020204" pitchFamily="34" charset="0"/>
              </a:rPr>
              <a:t>4</a:t>
            </a:r>
          </a:p>
        </p:txBody>
      </p:sp>
      <p:sp>
        <p:nvSpPr>
          <p:cNvPr id="21510" name="Oval 6">
            <a:extLst>
              <a:ext uri="{FF2B5EF4-FFF2-40B4-BE49-F238E27FC236}">
                <a16:creationId xmlns:a16="http://schemas.microsoft.com/office/drawing/2014/main" id="{FA41F034-1205-4D85-A320-D9D69676B483}"/>
              </a:ext>
            </a:extLst>
          </p:cNvPr>
          <p:cNvSpPr>
            <a:spLocks noChangeArrowheads="1"/>
          </p:cNvSpPr>
          <p:nvPr/>
        </p:nvSpPr>
        <p:spPr bwMode="auto">
          <a:xfrm>
            <a:off x="3033713" y="3306366"/>
            <a:ext cx="391716" cy="4000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en-US" sz="1350" b="1">
                <a:latin typeface="Helvetica" panose="020B0604020202020204" pitchFamily="34" charset="0"/>
              </a:rPr>
              <a:t>5</a:t>
            </a:r>
          </a:p>
        </p:txBody>
      </p:sp>
      <p:cxnSp>
        <p:nvCxnSpPr>
          <p:cNvPr id="21511" name="AutoShape 7">
            <a:extLst>
              <a:ext uri="{FF2B5EF4-FFF2-40B4-BE49-F238E27FC236}">
                <a16:creationId xmlns:a16="http://schemas.microsoft.com/office/drawing/2014/main" id="{DE692823-E3DE-42A7-9F58-07049BD1361D}"/>
              </a:ext>
            </a:extLst>
          </p:cNvPr>
          <p:cNvCxnSpPr>
            <a:cxnSpLocks noChangeShapeType="1"/>
            <a:stCxn id="21508" idx="2"/>
            <a:endCxn id="21509" idx="7"/>
          </p:cNvCxnSpPr>
          <p:nvPr/>
        </p:nvCxnSpPr>
        <p:spPr bwMode="auto">
          <a:xfrm flipH="1">
            <a:off x="2521744" y="2877741"/>
            <a:ext cx="340519" cy="511969"/>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12" name="AutoShape 8">
            <a:extLst>
              <a:ext uri="{FF2B5EF4-FFF2-40B4-BE49-F238E27FC236}">
                <a16:creationId xmlns:a16="http://schemas.microsoft.com/office/drawing/2014/main" id="{6EC5B63C-588E-433F-9EE1-19B97E5A1F23}"/>
              </a:ext>
            </a:extLst>
          </p:cNvPr>
          <p:cNvCxnSpPr>
            <a:cxnSpLocks noChangeShapeType="1"/>
            <a:stCxn id="21508" idx="2"/>
            <a:endCxn id="21510" idx="0"/>
          </p:cNvCxnSpPr>
          <p:nvPr/>
        </p:nvCxnSpPr>
        <p:spPr bwMode="auto">
          <a:xfrm>
            <a:off x="2862262" y="2877741"/>
            <a:ext cx="367904" cy="42862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13" name="Text Box 9">
            <a:extLst>
              <a:ext uri="{FF2B5EF4-FFF2-40B4-BE49-F238E27FC236}">
                <a16:creationId xmlns:a16="http://schemas.microsoft.com/office/drawing/2014/main" id="{96E923D5-FB6D-41E3-886D-F4AF4E7C16F8}"/>
              </a:ext>
            </a:extLst>
          </p:cNvPr>
          <p:cNvSpPr txBox="1">
            <a:spLocks noChangeArrowheads="1"/>
          </p:cNvSpPr>
          <p:nvPr/>
        </p:nvSpPr>
        <p:spPr bwMode="auto">
          <a:xfrm>
            <a:off x="3055144" y="1266825"/>
            <a:ext cx="908447"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nSpc>
                <a:spcPct val="90000"/>
              </a:lnSpc>
              <a:spcBef>
                <a:spcPct val="50000"/>
              </a:spcBef>
            </a:pPr>
            <a:r>
              <a:rPr lang="en-US" altLang="en-US" sz="1200">
                <a:latin typeface="Comic Sans MS" panose="030F0702030302020204" pitchFamily="66" charset="0"/>
              </a:rPr>
              <a:t>read (x, y)</a:t>
            </a:r>
          </a:p>
        </p:txBody>
      </p:sp>
      <p:sp>
        <p:nvSpPr>
          <p:cNvPr id="21514" name="Text Box 10">
            <a:extLst>
              <a:ext uri="{FF2B5EF4-FFF2-40B4-BE49-F238E27FC236}">
                <a16:creationId xmlns:a16="http://schemas.microsoft.com/office/drawing/2014/main" id="{18A08F87-D0E8-4D7E-9BFC-D0773F17FB53}"/>
              </a:ext>
            </a:extLst>
          </p:cNvPr>
          <p:cNvSpPr txBox="1">
            <a:spLocks noChangeArrowheads="1"/>
          </p:cNvSpPr>
          <p:nvPr/>
        </p:nvSpPr>
        <p:spPr bwMode="auto">
          <a:xfrm>
            <a:off x="1496616" y="3401616"/>
            <a:ext cx="757238"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nSpc>
                <a:spcPct val="90000"/>
              </a:lnSpc>
              <a:spcBef>
                <a:spcPct val="50000"/>
              </a:spcBef>
            </a:pPr>
            <a:r>
              <a:rPr lang="en-US" altLang="en-US" sz="1200">
                <a:latin typeface="Comic Sans MS" panose="030F0702030302020204" pitchFamily="66" charset="0"/>
              </a:rPr>
              <a:t>w = x + 1</a:t>
            </a:r>
          </a:p>
        </p:txBody>
      </p:sp>
      <p:sp>
        <p:nvSpPr>
          <p:cNvPr id="21515" name="Text Box 11">
            <a:extLst>
              <a:ext uri="{FF2B5EF4-FFF2-40B4-BE49-F238E27FC236}">
                <a16:creationId xmlns:a16="http://schemas.microsoft.com/office/drawing/2014/main" id="{9F1B32A0-1D74-4BF4-B53A-0387AF66A990}"/>
              </a:ext>
            </a:extLst>
          </p:cNvPr>
          <p:cNvSpPr txBox="1">
            <a:spLocks noChangeArrowheads="1"/>
          </p:cNvSpPr>
          <p:nvPr/>
        </p:nvSpPr>
        <p:spPr bwMode="auto">
          <a:xfrm>
            <a:off x="2358628" y="3099197"/>
            <a:ext cx="365522"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nSpc>
                <a:spcPct val="90000"/>
              </a:lnSpc>
              <a:spcBef>
                <a:spcPct val="50000"/>
              </a:spcBef>
            </a:pPr>
            <a:r>
              <a:rPr lang="en-US" altLang="en-US" sz="1200">
                <a:latin typeface="Comic Sans MS" panose="030F0702030302020204" pitchFamily="66" charset="0"/>
              </a:rPr>
              <a:t>T</a:t>
            </a:r>
          </a:p>
        </p:txBody>
      </p:sp>
      <p:sp>
        <p:nvSpPr>
          <p:cNvPr id="21516" name="Text Box 12">
            <a:extLst>
              <a:ext uri="{FF2B5EF4-FFF2-40B4-BE49-F238E27FC236}">
                <a16:creationId xmlns:a16="http://schemas.microsoft.com/office/drawing/2014/main" id="{1F9E2F63-D66F-46EC-9FC7-B17282588C5B}"/>
              </a:ext>
            </a:extLst>
          </p:cNvPr>
          <p:cNvSpPr txBox="1">
            <a:spLocks noChangeArrowheads="1"/>
          </p:cNvSpPr>
          <p:nvPr/>
        </p:nvSpPr>
        <p:spPr bwMode="auto">
          <a:xfrm>
            <a:off x="3112294" y="3059906"/>
            <a:ext cx="365522"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nSpc>
                <a:spcPct val="90000"/>
              </a:lnSpc>
              <a:spcBef>
                <a:spcPct val="50000"/>
              </a:spcBef>
            </a:pPr>
            <a:r>
              <a:rPr lang="en-US" altLang="en-US" sz="1200">
                <a:latin typeface="Comic Sans MS" panose="030F0702030302020204" pitchFamily="66" charset="0"/>
              </a:rPr>
              <a:t>F</a:t>
            </a:r>
          </a:p>
        </p:txBody>
      </p:sp>
      <p:sp>
        <p:nvSpPr>
          <p:cNvPr id="21517" name="Text Box 13">
            <a:extLst>
              <a:ext uri="{FF2B5EF4-FFF2-40B4-BE49-F238E27FC236}">
                <a16:creationId xmlns:a16="http://schemas.microsoft.com/office/drawing/2014/main" id="{4D7AC341-A7A1-4D7E-B1DD-55ED28B6261C}"/>
              </a:ext>
            </a:extLst>
          </p:cNvPr>
          <p:cNvSpPr txBox="1">
            <a:spLocks noChangeArrowheads="1"/>
          </p:cNvSpPr>
          <p:nvPr/>
        </p:nvSpPr>
        <p:spPr bwMode="auto">
          <a:xfrm>
            <a:off x="3426619" y="3338513"/>
            <a:ext cx="757238"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nSpc>
                <a:spcPct val="90000"/>
              </a:lnSpc>
              <a:spcBef>
                <a:spcPct val="50000"/>
              </a:spcBef>
            </a:pPr>
            <a:r>
              <a:rPr lang="en-US" altLang="en-US" sz="1200">
                <a:latin typeface="Comic Sans MS" panose="030F0702030302020204" pitchFamily="66" charset="0"/>
              </a:rPr>
              <a:t>y = y + 1</a:t>
            </a:r>
          </a:p>
        </p:txBody>
      </p:sp>
      <p:sp>
        <p:nvSpPr>
          <p:cNvPr id="21518" name="Oval 14">
            <a:extLst>
              <a:ext uri="{FF2B5EF4-FFF2-40B4-BE49-F238E27FC236}">
                <a16:creationId xmlns:a16="http://schemas.microsoft.com/office/drawing/2014/main" id="{67676EAF-6493-4E94-A848-CA1D38E68E7A}"/>
              </a:ext>
            </a:extLst>
          </p:cNvPr>
          <p:cNvSpPr>
            <a:spLocks noChangeArrowheads="1"/>
          </p:cNvSpPr>
          <p:nvPr/>
        </p:nvSpPr>
        <p:spPr bwMode="auto">
          <a:xfrm>
            <a:off x="2683669" y="4055269"/>
            <a:ext cx="391716" cy="4000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en-US" sz="1350" b="1">
                <a:latin typeface="Helvetica" panose="020B0604020202020204" pitchFamily="34" charset="0"/>
              </a:rPr>
              <a:t>6</a:t>
            </a:r>
          </a:p>
        </p:txBody>
      </p:sp>
      <p:cxnSp>
        <p:nvCxnSpPr>
          <p:cNvPr id="21519" name="AutoShape 15">
            <a:extLst>
              <a:ext uri="{FF2B5EF4-FFF2-40B4-BE49-F238E27FC236}">
                <a16:creationId xmlns:a16="http://schemas.microsoft.com/office/drawing/2014/main" id="{A99E64FE-A2CB-43D3-AD40-9BE587265F4B}"/>
              </a:ext>
            </a:extLst>
          </p:cNvPr>
          <p:cNvCxnSpPr>
            <a:cxnSpLocks noChangeShapeType="1"/>
            <a:stCxn id="21509" idx="5"/>
            <a:endCxn id="21518" idx="1"/>
          </p:cNvCxnSpPr>
          <p:nvPr/>
        </p:nvCxnSpPr>
        <p:spPr bwMode="auto">
          <a:xfrm>
            <a:off x="2521744" y="3674269"/>
            <a:ext cx="219075" cy="439341"/>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0" name="AutoShape 16">
            <a:extLst>
              <a:ext uri="{FF2B5EF4-FFF2-40B4-BE49-F238E27FC236}">
                <a16:creationId xmlns:a16="http://schemas.microsoft.com/office/drawing/2014/main" id="{EA137E73-011F-4D2A-86DF-7083B952E333}"/>
              </a:ext>
            </a:extLst>
          </p:cNvPr>
          <p:cNvCxnSpPr>
            <a:cxnSpLocks noChangeShapeType="1"/>
            <a:stCxn id="21510" idx="4"/>
            <a:endCxn id="21518" idx="7"/>
          </p:cNvCxnSpPr>
          <p:nvPr/>
        </p:nvCxnSpPr>
        <p:spPr bwMode="auto">
          <a:xfrm flipH="1">
            <a:off x="3018235" y="3706416"/>
            <a:ext cx="211931" cy="407194"/>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1" name="AutoShape 17">
            <a:extLst>
              <a:ext uri="{FF2B5EF4-FFF2-40B4-BE49-F238E27FC236}">
                <a16:creationId xmlns:a16="http://schemas.microsoft.com/office/drawing/2014/main" id="{742B0D5F-51A7-4D23-B5AB-71B897B410D6}"/>
              </a:ext>
            </a:extLst>
          </p:cNvPr>
          <p:cNvCxnSpPr>
            <a:cxnSpLocks noChangeShapeType="1"/>
            <a:stCxn id="21518" idx="4"/>
          </p:cNvCxnSpPr>
          <p:nvPr/>
        </p:nvCxnSpPr>
        <p:spPr bwMode="auto">
          <a:xfrm>
            <a:off x="2880123" y="4455319"/>
            <a:ext cx="1190" cy="402431"/>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22" name="Text Box 18">
            <a:extLst>
              <a:ext uri="{FF2B5EF4-FFF2-40B4-BE49-F238E27FC236}">
                <a16:creationId xmlns:a16="http://schemas.microsoft.com/office/drawing/2014/main" id="{36195FB9-40D1-4A5A-B65D-D0DD76D03F39}"/>
              </a:ext>
            </a:extLst>
          </p:cNvPr>
          <p:cNvSpPr txBox="1">
            <a:spLocks noChangeArrowheads="1"/>
          </p:cNvSpPr>
          <p:nvPr/>
        </p:nvSpPr>
        <p:spPr bwMode="auto">
          <a:xfrm>
            <a:off x="3067050" y="4140994"/>
            <a:ext cx="1158479"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nSpc>
                <a:spcPct val="90000"/>
              </a:lnSpc>
              <a:spcBef>
                <a:spcPct val="50000"/>
              </a:spcBef>
            </a:pPr>
            <a:r>
              <a:rPr lang="en-US" altLang="en-US" sz="1200">
                <a:latin typeface="Comic Sans MS" panose="030F0702030302020204" pitchFamily="66" charset="0"/>
              </a:rPr>
              <a:t>print (x,y,w,z)</a:t>
            </a:r>
          </a:p>
        </p:txBody>
      </p:sp>
      <p:sp>
        <p:nvSpPr>
          <p:cNvPr id="21523" name="Oval 19">
            <a:extLst>
              <a:ext uri="{FF2B5EF4-FFF2-40B4-BE49-F238E27FC236}">
                <a16:creationId xmlns:a16="http://schemas.microsoft.com/office/drawing/2014/main" id="{BF632DB1-F75E-413C-A85B-9B325B7C1FE8}"/>
              </a:ext>
            </a:extLst>
          </p:cNvPr>
          <p:cNvSpPr>
            <a:spLocks noChangeArrowheads="1"/>
          </p:cNvSpPr>
          <p:nvPr/>
        </p:nvSpPr>
        <p:spPr bwMode="auto">
          <a:xfrm>
            <a:off x="2658667" y="1844279"/>
            <a:ext cx="391715" cy="4000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en-US" sz="1350" b="1">
                <a:latin typeface="Helvetica" panose="020B0604020202020204" pitchFamily="34" charset="0"/>
              </a:rPr>
              <a:t>2</a:t>
            </a:r>
          </a:p>
        </p:txBody>
      </p:sp>
      <p:sp>
        <p:nvSpPr>
          <p:cNvPr id="21524" name="Text Box 20">
            <a:extLst>
              <a:ext uri="{FF2B5EF4-FFF2-40B4-BE49-F238E27FC236}">
                <a16:creationId xmlns:a16="http://schemas.microsoft.com/office/drawing/2014/main" id="{A4F05B8F-743B-4450-AA3A-365CABDA6209}"/>
              </a:ext>
            </a:extLst>
          </p:cNvPr>
          <p:cNvSpPr txBox="1">
            <a:spLocks noChangeArrowheads="1"/>
          </p:cNvSpPr>
          <p:nvPr/>
        </p:nvSpPr>
        <p:spPr bwMode="auto">
          <a:xfrm>
            <a:off x="3052763" y="1901429"/>
            <a:ext cx="908447"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nSpc>
                <a:spcPct val="90000"/>
              </a:lnSpc>
              <a:spcBef>
                <a:spcPct val="50000"/>
              </a:spcBef>
            </a:pPr>
            <a:r>
              <a:rPr lang="en-US" altLang="en-US" sz="1200">
                <a:latin typeface="Comic Sans MS" panose="030F0702030302020204" pitchFamily="66" charset="0"/>
              </a:rPr>
              <a:t>z = x + 2</a:t>
            </a:r>
          </a:p>
        </p:txBody>
      </p:sp>
      <p:sp>
        <p:nvSpPr>
          <p:cNvPr id="21525" name="Text Box 21">
            <a:extLst>
              <a:ext uri="{FF2B5EF4-FFF2-40B4-BE49-F238E27FC236}">
                <a16:creationId xmlns:a16="http://schemas.microsoft.com/office/drawing/2014/main" id="{69A30B1F-61B2-41B5-971C-C84745D4C24C}"/>
              </a:ext>
            </a:extLst>
          </p:cNvPr>
          <p:cNvSpPr txBox="1">
            <a:spLocks noChangeArrowheads="1"/>
          </p:cNvSpPr>
          <p:nvPr/>
        </p:nvSpPr>
        <p:spPr bwMode="auto">
          <a:xfrm>
            <a:off x="3140869" y="2595563"/>
            <a:ext cx="757238"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nSpc>
                <a:spcPct val="90000"/>
              </a:lnSpc>
              <a:spcBef>
                <a:spcPct val="50000"/>
              </a:spcBef>
            </a:pPr>
            <a:r>
              <a:rPr lang="en-US" altLang="en-US" sz="1200">
                <a:latin typeface="Comic Sans MS" panose="030F0702030302020204" pitchFamily="66" charset="0"/>
              </a:rPr>
              <a:t>z &lt; y</a:t>
            </a:r>
          </a:p>
        </p:txBody>
      </p:sp>
      <p:cxnSp>
        <p:nvCxnSpPr>
          <p:cNvPr id="21526" name="AutoShape 22">
            <a:extLst>
              <a:ext uri="{FF2B5EF4-FFF2-40B4-BE49-F238E27FC236}">
                <a16:creationId xmlns:a16="http://schemas.microsoft.com/office/drawing/2014/main" id="{1B89D7DC-8EE1-452A-B0EA-B7E6480CD714}"/>
              </a:ext>
            </a:extLst>
          </p:cNvPr>
          <p:cNvCxnSpPr>
            <a:cxnSpLocks noChangeShapeType="1"/>
            <a:stCxn id="21507" idx="4"/>
            <a:endCxn id="21523" idx="0"/>
          </p:cNvCxnSpPr>
          <p:nvPr/>
        </p:nvCxnSpPr>
        <p:spPr bwMode="auto">
          <a:xfrm flipH="1">
            <a:off x="2855119" y="1609725"/>
            <a:ext cx="2381" cy="234554"/>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7" name="AutoShape 23">
            <a:extLst>
              <a:ext uri="{FF2B5EF4-FFF2-40B4-BE49-F238E27FC236}">
                <a16:creationId xmlns:a16="http://schemas.microsoft.com/office/drawing/2014/main" id="{CB8C447C-5A41-4E9F-97A8-5F6D150A441F}"/>
              </a:ext>
            </a:extLst>
          </p:cNvPr>
          <p:cNvCxnSpPr>
            <a:cxnSpLocks noChangeShapeType="1"/>
            <a:stCxn id="21523" idx="4"/>
            <a:endCxn id="21508" idx="0"/>
          </p:cNvCxnSpPr>
          <p:nvPr/>
        </p:nvCxnSpPr>
        <p:spPr bwMode="auto">
          <a:xfrm>
            <a:off x="2855119" y="2244329"/>
            <a:ext cx="7144" cy="332184"/>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28" name="Text Box 24">
            <a:extLst>
              <a:ext uri="{FF2B5EF4-FFF2-40B4-BE49-F238E27FC236}">
                <a16:creationId xmlns:a16="http://schemas.microsoft.com/office/drawing/2014/main" id="{D344F9BB-4DEB-4347-A8AD-0366558BE956}"/>
              </a:ext>
            </a:extLst>
          </p:cNvPr>
          <p:cNvSpPr txBox="1">
            <a:spLocks noChangeArrowheads="1"/>
          </p:cNvSpPr>
          <p:nvPr/>
        </p:nvSpPr>
        <p:spPr bwMode="auto">
          <a:xfrm>
            <a:off x="4283869" y="1691879"/>
            <a:ext cx="3514725" cy="1505027"/>
          </a:xfrm>
          <a:prstGeom prst="rect">
            <a:avLst/>
          </a:prstGeom>
          <a:noFill/>
          <a:ln w="12700">
            <a:solidFill>
              <a:srgbClr val="99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nSpc>
                <a:spcPct val="90000"/>
              </a:lnSpc>
              <a:spcBef>
                <a:spcPct val="50000"/>
              </a:spcBef>
            </a:pPr>
            <a:r>
              <a:rPr lang="en-US" altLang="en-US" sz="1800" i="1">
                <a:latin typeface="Palatino" pitchFamily="64" charset="0"/>
              </a:rPr>
              <a:t>Some</a:t>
            </a:r>
            <a:r>
              <a:rPr lang="en-US" altLang="en-US" sz="1800">
                <a:latin typeface="Palatino" pitchFamily="64" charset="0"/>
              </a:rPr>
              <a:t> Def-Use Associations:</a:t>
            </a:r>
          </a:p>
          <a:p>
            <a:pPr>
              <a:lnSpc>
                <a:spcPct val="90000"/>
              </a:lnSpc>
              <a:spcBef>
                <a:spcPct val="50000"/>
              </a:spcBef>
            </a:pPr>
            <a:r>
              <a:rPr lang="en-US" altLang="en-US" sz="1800">
                <a:latin typeface="Palatino" pitchFamily="64" charset="0"/>
              </a:rPr>
              <a:t>(x, 1, 2), (x, 1, 4), …</a:t>
            </a:r>
          </a:p>
          <a:p>
            <a:pPr>
              <a:lnSpc>
                <a:spcPct val="90000"/>
              </a:lnSpc>
              <a:spcBef>
                <a:spcPct val="50000"/>
              </a:spcBef>
            </a:pPr>
            <a:r>
              <a:rPr lang="en-US" altLang="en-US" sz="1800">
                <a:latin typeface="Palatino" pitchFamily="64" charset="0"/>
              </a:rPr>
              <a:t>(y, 1, (3,t)), (y, 1, (3,f)), (y, 1, 5), …</a:t>
            </a:r>
          </a:p>
          <a:p>
            <a:pPr>
              <a:lnSpc>
                <a:spcPct val="90000"/>
              </a:lnSpc>
              <a:spcBef>
                <a:spcPct val="50000"/>
              </a:spcBef>
            </a:pPr>
            <a:r>
              <a:rPr lang="en-US" altLang="en-US" sz="1800">
                <a:latin typeface="Palatino" pitchFamily="64" charset="0"/>
              </a:rPr>
              <a:t>(z, 2, (3,t)),...</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8B4E180-9BA4-4186-BD4D-124D5B1761F3}"/>
              </a:ext>
            </a:extLst>
          </p:cNvPr>
          <p:cNvSpPr>
            <a:spLocks noGrp="1" noChangeArrowheads="1"/>
          </p:cNvSpPr>
          <p:nvPr>
            <p:ph type="title"/>
          </p:nvPr>
        </p:nvSpPr>
        <p:spPr>
          <a:xfrm>
            <a:off x="762000" y="342900"/>
            <a:ext cx="6724650" cy="647700"/>
          </a:xfrm>
        </p:spPr>
        <p:txBody>
          <a:bodyPr>
            <a:normAutofit fontScale="90000"/>
          </a:bodyPr>
          <a:lstStyle/>
          <a:p>
            <a:pPr eaLnBrk="1" hangingPunct="1"/>
            <a:r>
              <a:rPr lang="en-US" altLang="en-US" b="1" dirty="0"/>
              <a:t>Example: Def-Use Associations</a:t>
            </a:r>
          </a:p>
        </p:txBody>
      </p:sp>
      <p:sp>
        <p:nvSpPr>
          <p:cNvPr id="22531" name="Rectangle 3">
            <a:extLst>
              <a:ext uri="{FF2B5EF4-FFF2-40B4-BE49-F238E27FC236}">
                <a16:creationId xmlns:a16="http://schemas.microsoft.com/office/drawing/2014/main" id="{15276D44-B4C6-46A9-AF7A-7F567EF2F404}"/>
              </a:ext>
            </a:extLst>
          </p:cNvPr>
          <p:cNvSpPr>
            <a:spLocks noGrp="1" noChangeArrowheads="1"/>
          </p:cNvSpPr>
          <p:nvPr>
            <p:ph type="body" idx="1"/>
          </p:nvPr>
        </p:nvSpPr>
        <p:spPr>
          <a:xfrm>
            <a:off x="1771650" y="1194198"/>
            <a:ext cx="5715000" cy="3777853"/>
          </a:xfrm>
        </p:spPr>
        <p:txBody>
          <a:bodyPr>
            <a:normAutofit lnSpcReduction="10000"/>
          </a:bodyPr>
          <a:lstStyle/>
          <a:p>
            <a:pPr eaLnBrk="1" hangingPunct="1">
              <a:lnSpc>
                <a:spcPct val="90000"/>
              </a:lnSpc>
              <a:buFontTx/>
              <a:buNone/>
            </a:pPr>
            <a:r>
              <a:rPr lang="en-US" altLang="en-US" sz="1800"/>
              <a:t>What are all the </a:t>
            </a:r>
            <a:r>
              <a:rPr lang="en-US" altLang="en-US" sz="1800" i="1"/>
              <a:t>def-use associations</a:t>
            </a:r>
            <a:r>
              <a:rPr lang="en-US" altLang="en-US" sz="1800"/>
              <a:t> for the program below?</a:t>
            </a:r>
          </a:p>
          <a:p>
            <a:pPr eaLnBrk="1" hangingPunct="1">
              <a:lnSpc>
                <a:spcPct val="90000"/>
              </a:lnSpc>
              <a:buFontTx/>
              <a:buNone/>
            </a:pPr>
            <a:r>
              <a:rPr lang="en-US" altLang="en-US" sz="1800"/>
              <a:t>	</a:t>
            </a:r>
          </a:p>
          <a:p>
            <a:pPr eaLnBrk="1" hangingPunct="1">
              <a:lnSpc>
                <a:spcPct val="90000"/>
              </a:lnSpc>
              <a:buFontTx/>
              <a:buNone/>
            </a:pPr>
            <a:r>
              <a:rPr lang="en-US" altLang="en-US" sz="1500">
                <a:latin typeface="Comic Sans MS" panose="030F0702030302020204" pitchFamily="66" charset="0"/>
              </a:rPr>
              <a:t>	read (z)</a:t>
            </a:r>
            <a:br>
              <a:rPr lang="en-US" altLang="en-US" sz="1500">
                <a:latin typeface="Comic Sans MS" panose="030F0702030302020204" pitchFamily="66" charset="0"/>
              </a:rPr>
            </a:br>
            <a:r>
              <a:rPr lang="en-US" altLang="en-US" sz="1500">
                <a:latin typeface="Comic Sans MS" panose="030F0702030302020204" pitchFamily="66" charset="0"/>
              </a:rPr>
              <a:t>x = 0 </a:t>
            </a:r>
            <a:br>
              <a:rPr lang="en-US" altLang="en-US" sz="1500">
                <a:latin typeface="Comic Sans MS" panose="030F0702030302020204" pitchFamily="66" charset="0"/>
              </a:rPr>
            </a:br>
            <a:r>
              <a:rPr lang="en-US" altLang="en-US" sz="1500">
                <a:latin typeface="Comic Sans MS" panose="030F0702030302020204" pitchFamily="66" charset="0"/>
              </a:rPr>
              <a:t>y = 0</a:t>
            </a:r>
            <a:br>
              <a:rPr lang="en-US" altLang="en-US" sz="1500">
                <a:latin typeface="Comic Sans MS" panose="030F0702030302020204" pitchFamily="66" charset="0"/>
              </a:rPr>
            </a:br>
            <a:r>
              <a:rPr lang="en-US" altLang="en-US" sz="1500">
                <a:latin typeface="Comic Sans MS" panose="030F0702030302020204" pitchFamily="66" charset="0"/>
              </a:rPr>
              <a:t>if (z </a:t>
            </a:r>
            <a:r>
              <a:rPr lang="en-US" altLang="en-US" sz="1500">
                <a:latin typeface="Comic Sans MS" panose="030F0702030302020204" pitchFamily="66" charset="0"/>
                <a:sym typeface="Symbol" panose="05050102010706020507" pitchFamily="18" charset="2"/>
              </a:rPr>
              <a:t></a:t>
            </a:r>
            <a:r>
              <a:rPr lang="en-US" altLang="en-US" sz="1500">
                <a:latin typeface="Comic Sans MS" panose="030F0702030302020204" pitchFamily="66" charset="0"/>
              </a:rPr>
              <a:t> 0)</a:t>
            </a:r>
            <a:br>
              <a:rPr lang="en-US" altLang="en-US" sz="1500">
                <a:latin typeface="Comic Sans MS" panose="030F0702030302020204" pitchFamily="66" charset="0"/>
              </a:rPr>
            </a:br>
            <a:r>
              <a:rPr lang="en-US" altLang="en-US" sz="1500">
                <a:latin typeface="Comic Sans MS" panose="030F0702030302020204" pitchFamily="66" charset="0"/>
              </a:rPr>
              <a:t>{</a:t>
            </a:r>
          </a:p>
          <a:p>
            <a:pPr eaLnBrk="1" hangingPunct="1">
              <a:lnSpc>
                <a:spcPct val="90000"/>
              </a:lnSpc>
              <a:buFontTx/>
              <a:buNone/>
            </a:pPr>
            <a:r>
              <a:rPr lang="en-US" altLang="en-US" sz="1500">
                <a:latin typeface="Comic Sans MS" panose="030F0702030302020204" pitchFamily="66" charset="0"/>
              </a:rPr>
              <a:t>		x = sqrt (z)</a:t>
            </a:r>
            <a:br>
              <a:rPr lang="en-US" altLang="en-US" sz="1500">
                <a:latin typeface="Comic Sans MS" panose="030F0702030302020204" pitchFamily="66" charset="0"/>
              </a:rPr>
            </a:br>
            <a:r>
              <a:rPr lang="en-US" altLang="en-US" sz="1500">
                <a:latin typeface="Comic Sans MS" panose="030F0702030302020204" pitchFamily="66" charset="0"/>
              </a:rPr>
              <a:t>	if (0 </a:t>
            </a:r>
            <a:r>
              <a:rPr lang="en-US" altLang="en-US" sz="1500">
                <a:latin typeface="Comic Sans MS" panose="030F0702030302020204" pitchFamily="66" charset="0"/>
                <a:sym typeface="Symbol" panose="05050102010706020507" pitchFamily="18" charset="2"/>
              </a:rPr>
              <a:t></a:t>
            </a:r>
            <a:r>
              <a:rPr lang="en-US" altLang="en-US" sz="1500">
                <a:latin typeface="Comic Sans MS" panose="030F0702030302020204" pitchFamily="66" charset="0"/>
              </a:rPr>
              <a:t> x &amp;&amp; x </a:t>
            </a:r>
            <a:r>
              <a:rPr lang="en-US" altLang="en-US" sz="1500">
                <a:latin typeface="Comic Sans MS" panose="030F0702030302020204" pitchFamily="66" charset="0"/>
                <a:sym typeface="Symbol" panose="05050102010706020507" pitchFamily="18" charset="2"/>
              </a:rPr>
              <a:t></a:t>
            </a:r>
            <a:r>
              <a:rPr lang="en-US" altLang="en-US" sz="1500">
                <a:latin typeface="Comic Sans MS" panose="030F0702030302020204" pitchFamily="66" charset="0"/>
              </a:rPr>
              <a:t> 5)</a:t>
            </a:r>
            <a:br>
              <a:rPr lang="en-US" altLang="en-US" sz="1500">
                <a:latin typeface="Comic Sans MS" panose="030F0702030302020204" pitchFamily="66" charset="0"/>
              </a:rPr>
            </a:br>
            <a:r>
              <a:rPr lang="en-US" altLang="en-US" sz="1500">
                <a:latin typeface="Comic Sans MS" panose="030F0702030302020204" pitchFamily="66" charset="0"/>
              </a:rPr>
              <a:t>		y = f (x) </a:t>
            </a:r>
            <a:br>
              <a:rPr lang="en-US" altLang="en-US" sz="1500">
                <a:latin typeface="Comic Sans MS" panose="030F0702030302020204" pitchFamily="66" charset="0"/>
              </a:rPr>
            </a:br>
            <a:r>
              <a:rPr lang="en-US" altLang="en-US" sz="1500">
                <a:latin typeface="Comic Sans MS" panose="030F0702030302020204" pitchFamily="66" charset="0"/>
              </a:rPr>
              <a:t>	else</a:t>
            </a:r>
            <a:br>
              <a:rPr lang="en-US" altLang="en-US" sz="1500">
                <a:latin typeface="Comic Sans MS" panose="030F0702030302020204" pitchFamily="66" charset="0"/>
              </a:rPr>
            </a:br>
            <a:r>
              <a:rPr lang="en-US" altLang="en-US" sz="1500">
                <a:latin typeface="Comic Sans MS" panose="030F0702030302020204" pitchFamily="66" charset="0"/>
              </a:rPr>
              <a:t>		y = h (z)</a:t>
            </a:r>
          </a:p>
          <a:p>
            <a:pPr eaLnBrk="1" hangingPunct="1">
              <a:lnSpc>
                <a:spcPct val="90000"/>
              </a:lnSpc>
              <a:buFontTx/>
              <a:buNone/>
            </a:pPr>
            <a:r>
              <a:rPr lang="en-US" altLang="en-US" sz="1500">
                <a:latin typeface="Comic Sans MS" panose="030F0702030302020204" pitchFamily="66" charset="0"/>
              </a:rPr>
              <a:t>	}</a:t>
            </a:r>
          </a:p>
          <a:p>
            <a:pPr eaLnBrk="1" hangingPunct="1">
              <a:lnSpc>
                <a:spcPct val="90000"/>
              </a:lnSpc>
              <a:buFontTx/>
              <a:buNone/>
            </a:pPr>
            <a:r>
              <a:rPr lang="en-US" altLang="en-US" sz="1500">
                <a:latin typeface="Comic Sans MS" panose="030F0702030302020204" pitchFamily="66" charset="0"/>
              </a:rPr>
              <a:t>	y = g (x, y)</a:t>
            </a:r>
          </a:p>
          <a:p>
            <a:pPr eaLnBrk="1" hangingPunct="1">
              <a:lnSpc>
                <a:spcPct val="90000"/>
              </a:lnSpc>
              <a:buFontTx/>
              <a:buNone/>
            </a:pPr>
            <a:r>
              <a:rPr lang="en-US" altLang="en-US" sz="1500">
                <a:latin typeface="Comic Sans MS" panose="030F0702030302020204" pitchFamily="66" charset="0"/>
              </a:rPr>
              <a:t>	print (y)</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FFF0880-6167-4DD9-9850-66FABCACDF0B}"/>
              </a:ext>
            </a:extLst>
          </p:cNvPr>
          <p:cNvSpPr>
            <a:spLocks noGrp="1" noChangeArrowheads="1"/>
          </p:cNvSpPr>
          <p:nvPr>
            <p:ph type="title"/>
          </p:nvPr>
        </p:nvSpPr>
        <p:spPr>
          <a:xfrm>
            <a:off x="1143000" y="285750"/>
            <a:ext cx="6343650" cy="857250"/>
          </a:xfrm>
        </p:spPr>
        <p:txBody>
          <a:bodyPr>
            <a:normAutofit fontScale="90000"/>
          </a:bodyPr>
          <a:lstStyle/>
          <a:p>
            <a:pPr eaLnBrk="1" hangingPunct="1"/>
            <a:r>
              <a:rPr lang="en-US" altLang="en-US" b="1" i="1" dirty="0"/>
              <a:t>Example: Def-Use Associations</a:t>
            </a:r>
            <a:endParaRPr lang="en-US" altLang="en-US" sz="2700" b="1" i="1" baseline="-25000" dirty="0"/>
          </a:p>
        </p:txBody>
      </p:sp>
      <p:sp>
        <p:nvSpPr>
          <p:cNvPr id="23555" name="Rectangle 3">
            <a:extLst>
              <a:ext uri="{FF2B5EF4-FFF2-40B4-BE49-F238E27FC236}">
                <a16:creationId xmlns:a16="http://schemas.microsoft.com/office/drawing/2014/main" id="{623ACFA3-FF88-45E9-B332-5ED015F8674B}"/>
              </a:ext>
            </a:extLst>
          </p:cNvPr>
          <p:cNvSpPr>
            <a:spLocks noGrp="1" noChangeArrowheads="1"/>
          </p:cNvSpPr>
          <p:nvPr>
            <p:ph type="body" idx="1"/>
          </p:nvPr>
        </p:nvSpPr>
        <p:spPr>
          <a:xfrm>
            <a:off x="4399360" y="1246585"/>
            <a:ext cx="2972990" cy="3668315"/>
          </a:xfrm>
        </p:spPr>
        <p:txBody>
          <a:bodyPr>
            <a:normAutofit lnSpcReduction="10000"/>
          </a:bodyPr>
          <a:lstStyle/>
          <a:p>
            <a:pPr eaLnBrk="1" hangingPunct="1">
              <a:lnSpc>
                <a:spcPct val="90000"/>
              </a:lnSpc>
              <a:buFontTx/>
              <a:buNone/>
            </a:pPr>
            <a:r>
              <a:rPr lang="en-US" altLang="en-US" sz="1800"/>
              <a:t>	</a:t>
            </a:r>
            <a:r>
              <a:rPr lang="en-US" altLang="en-US" sz="1800">
                <a:latin typeface="Comic Sans MS" panose="030F0702030302020204" pitchFamily="66" charset="0"/>
              </a:rPr>
              <a:t>read (</a:t>
            </a:r>
            <a:r>
              <a:rPr lang="en-US" altLang="en-US" sz="1800">
                <a:solidFill>
                  <a:srgbClr val="EA3612"/>
                </a:solidFill>
                <a:latin typeface="Comic Sans MS" panose="030F0702030302020204" pitchFamily="66" charset="0"/>
              </a:rPr>
              <a:t>z</a:t>
            </a:r>
            <a:r>
              <a:rPr lang="en-US" altLang="en-US" sz="1800">
                <a:latin typeface="Comic Sans MS" panose="030F0702030302020204" pitchFamily="66" charset="0"/>
              </a:rPr>
              <a:t>)</a:t>
            </a:r>
            <a:br>
              <a:rPr lang="en-US" altLang="en-US" sz="1800">
                <a:latin typeface="Comic Sans MS" panose="030F0702030302020204" pitchFamily="66" charset="0"/>
              </a:rPr>
            </a:br>
            <a:r>
              <a:rPr lang="en-US" altLang="en-US" sz="1800">
                <a:latin typeface="Comic Sans MS" panose="030F0702030302020204" pitchFamily="66" charset="0"/>
              </a:rPr>
              <a:t>x = 0 </a:t>
            </a:r>
            <a:br>
              <a:rPr lang="en-US" altLang="en-US" sz="1800">
                <a:latin typeface="Comic Sans MS" panose="030F0702030302020204" pitchFamily="66" charset="0"/>
              </a:rPr>
            </a:br>
            <a:r>
              <a:rPr lang="en-US" altLang="en-US" sz="1800">
                <a:latin typeface="Comic Sans MS" panose="030F0702030302020204" pitchFamily="66" charset="0"/>
              </a:rPr>
              <a:t>y = 0</a:t>
            </a:r>
            <a:br>
              <a:rPr lang="en-US" altLang="en-US" sz="1800">
                <a:latin typeface="Comic Sans MS" panose="030F0702030302020204" pitchFamily="66" charset="0"/>
              </a:rPr>
            </a:br>
            <a:r>
              <a:rPr lang="en-US" altLang="en-US" sz="1800">
                <a:latin typeface="Comic Sans MS" panose="030F0702030302020204" pitchFamily="66" charset="0"/>
              </a:rPr>
              <a:t>if (</a:t>
            </a:r>
            <a:r>
              <a:rPr lang="en-US" altLang="en-US" sz="1800">
                <a:solidFill>
                  <a:srgbClr val="EA3612"/>
                </a:solidFill>
                <a:latin typeface="Comic Sans MS" panose="030F0702030302020204" pitchFamily="66" charset="0"/>
              </a:rPr>
              <a:t>z</a:t>
            </a:r>
            <a:r>
              <a:rPr lang="en-US" altLang="en-US" sz="1800">
                <a:latin typeface="Comic Sans MS" panose="030F0702030302020204" pitchFamily="66" charset="0"/>
              </a:rPr>
              <a:t> </a:t>
            </a:r>
            <a:r>
              <a:rPr lang="en-US" altLang="en-US" sz="1800">
                <a:latin typeface="Comic Sans MS" panose="030F0702030302020204" pitchFamily="66" charset="0"/>
                <a:sym typeface="Symbol" panose="05050102010706020507" pitchFamily="18" charset="2"/>
              </a:rPr>
              <a:t></a:t>
            </a:r>
            <a:r>
              <a:rPr lang="en-US" altLang="en-US" sz="1800">
                <a:latin typeface="Comic Sans MS" panose="030F0702030302020204" pitchFamily="66" charset="0"/>
              </a:rPr>
              <a:t> 0)</a:t>
            </a:r>
            <a:br>
              <a:rPr lang="en-US" altLang="en-US" sz="1800">
                <a:latin typeface="Comic Sans MS" panose="030F0702030302020204" pitchFamily="66" charset="0"/>
              </a:rPr>
            </a:br>
            <a:r>
              <a:rPr lang="en-US" altLang="en-US" sz="1800">
                <a:latin typeface="Comic Sans MS" panose="030F0702030302020204" pitchFamily="66" charset="0"/>
              </a:rPr>
              <a:t>{</a:t>
            </a:r>
          </a:p>
          <a:p>
            <a:pPr eaLnBrk="1" hangingPunct="1">
              <a:lnSpc>
                <a:spcPct val="90000"/>
              </a:lnSpc>
              <a:buFontTx/>
              <a:buNone/>
            </a:pPr>
            <a:r>
              <a:rPr lang="en-US" altLang="en-US" sz="1800">
                <a:latin typeface="Comic Sans MS" panose="030F0702030302020204" pitchFamily="66" charset="0"/>
              </a:rPr>
              <a:t>		x = sqrt (</a:t>
            </a:r>
            <a:r>
              <a:rPr lang="en-US" altLang="en-US" sz="1800">
                <a:solidFill>
                  <a:srgbClr val="EA3612"/>
                </a:solidFill>
                <a:latin typeface="Comic Sans MS" panose="030F0702030302020204" pitchFamily="66" charset="0"/>
              </a:rPr>
              <a:t>z</a:t>
            </a:r>
            <a:r>
              <a:rPr lang="en-US" altLang="en-US" sz="1800">
                <a:latin typeface="Comic Sans MS" panose="030F0702030302020204" pitchFamily="66" charset="0"/>
              </a:rPr>
              <a:t>)</a:t>
            </a:r>
            <a:br>
              <a:rPr lang="en-US" altLang="en-US" sz="1800">
                <a:latin typeface="Comic Sans MS" panose="030F0702030302020204" pitchFamily="66" charset="0"/>
              </a:rPr>
            </a:br>
            <a:r>
              <a:rPr lang="en-US" altLang="en-US" sz="1800">
                <a:latin typeface="Comic Sans MS" panose="030F0702030302020204" pitchFamily="66" charset="0"/>
              </a:rPr>
              <a:t>	if (0 </a:t>
            </a:r>
            <a:r>
              <a:rPr lang="en-US" altLang="en-US" sz="1800">
                <a:latin typeface="Comic Sans MS" panose="030F0702030302020204" pitchFamily="66" charset="0"/>
                <a:sym typeface="Symbol" panose="05050102010706020507" pitchFamily="18" charset="2"/>
              </a:rPr>
              <a:t></a:t>
            </a:r>
            <a:r>
              <a:rPr lang="en-US" altLang="en-US" sz="1800">
                <a:latin typeface="Comic Sans MS" panose="030F0702030302020204" pitchFamily="66" charset="0"/>
              </a:rPr>
              <a:t> x &amp;&amp; x </a:t>
            </a:r>
            <a:r>
              <a:rPr lang="en-US" altLang="en-US" sz="1800">
                <a:latin typeface="Comic Sans MS" panose="030F0702030302020204" pitchFamily="66" charset="0"/>
                <a:sym typeface="Symbol" panose="05050102010706020507" pitchFamily="18" charset="2"/>
              </a:rPr>
              <a:t></a:t>
            </a:r>
            <a:r>
              <a:rPr lang="en-US" altLang="en-US" sz="1800">
                <a:latin typeface="Comic Sans MS" panose="030F0702030302020204" pitchFamily="66" charset="0"/>
              </a:rPr>
              <a:t> 5)</a:t>
            </a:r>
            <a:br>
              <a:rPr lang="en-US" altLang="en-US" sz="1800">
                <a:latin typeface="Comic Sans MS" panose="030F0702030302020204" pitchFamily="66" charset="0"/>
              </a:rPr>
            </a:br>
            <a:r>
              <a:rPr lang="en-US" altLang="en-US" sz="1800">
                <a:latin typeface="Comic Sans MS" panose="030F0702030302020204" pitchFamily="66" charset="0"/>
              </a:rPr>
              <a:t>		y = f (x) </a:t>
            </a:r>
            <a:br>
              <a:rPr lang="en-US" altLang="en-US" sz="1800">
                <a:latin typeface="Comic Sans MS" panose="030F0702030302020204" pitchFamily="66" charset="0"/>
              </a:rPr>
            </a:br>
            <a:r>
              <a:rPr lang="en-US" altLang="en-US" sz="1800">
                <a:latin typeface="Comic Sans MS" panose="030F0702030302020204" pitchFamily="66" charset="0"/>
              </a:rPr>
              <a:t>	else</a:t>
            </a:r>
            <a:br>
              <a:rPr lang="en-US" altLang="en-US" sz="1800">
                <a:latin typeface="Comic Sans MS" panose="030F0702030302020204" pitchFamily="66" charset="0"/>
              </a:rPr>
            </a:br>
            <a:r>
              <a:rPr lang="en-US" altLang="en-US" sz="1800">
                <a:latin typeface="Comic Sans MS" panose="030F0702030302020204" pitchFamily="66" charset="0"/>
              </a:rPr>
              <a:t>		y = h (</a:t>
            </a:r>
            <a:r>
              <a:rPr lang="en-US" altLang="en-US" sz="1800">
                <a:solidFill>
                  <a:srgbClr val="EA3612"/>
                </a:solidFill>
                <a:latin typeface="Comic Sans MS" panose="030F0702030302020204" pitchFamily="66" charset="0"/>
              </a:rPr>
              <a:t>z</a:t>
            </a:r>
            <a:r>
              <a:rPr lang="en-US" altLang="en-US" sz="1800">
                <a:latin typeface="Comic Sans MS" panose="030F0702030302020204" pitchFamily="66" charset="0"/>
              </a:rPr>
              <a:t>)</a:t>
            </a:r>
          </a:p>
          <a:p>
            <a:pPr eaLnBrk="1" hangingPunct="1">
              <a:lnSpc>
                <a:spcPct val="90000"/>
              </a:lnSpc>
              <a:buFontTx/>
              <a:buNone/>
            </a:pPr>
            <a:r>
              <a:rPr lang="en-US" altLang="en-US" sz="1800">
                <a:latin typeface="Comic Sans MS" panose="030F0702030302020204" pitchFamily="66" charset="0"/>
              </a:rPr>
              <a:t>	}</a:t>
            </a:r>
          </a:p>
          <a:p>
            <a:pPr eaLnBrk="1" hangingPunct="1">
              <a:lnSpc>
                <a:spcPct val="90000"/>
              </a:lnSpc>
              <a:buFontTx/>
              <a:buNone/>
            </a:pPr>
            <a:r>
              <a:rPr lang="en-US" altLang="en-US" sz="1800">
                <a:latin typeface="Comic Sans MS" panose="030F0702030302020204" pitchFamily="66" charset="0"/>
              </a:rPr>
              <a:t>	y = g (x, y)</a:t>
            </a:r>
          </a:p>
          <a:p>
            <a:pPr eaLnBrk="1" hangingPunct="1">
              <a:lnSpc>
                <a:spcPct val="90000"/>
              </a:lnSpc>
              <a:buFontTx/>
              <a:buNone/>
            </a:pPr>
            <a:r>
              <a:rPr lang="en-US" altLang="en-US" sz="1800">
                <a:latin typeface="Comic Sans MS" panose="030F0702030302020204" pitchFamily="66" charset="0"/>
              </a:rPr>
              <a:t>	print (y)</a:t>
            </a:r>
          </a:p>
        </p:txBody>
      </p:sp>
      <p:sp>
        <p:nvSpPr>
          <p:cNvPr id="23556" name="Text Box 4">
            <a:extLst>
              <a:ext uri="{FF2B5EF4-FFF2-40B4-BE49-F238E27FC236}">
                <a16:creationId xmlns:a16="http://schemas.microsoft.com/office/drawing/2014/main" id="{6FD3ED4A-90B9-4217-9EA2-A91B5CE1ADCB}"/>
              </a:ext>
            </a:extLst>
          </p:cNvPr>
          <p:cNvSpPr txBox="1">
            <a:spLocks noChangeArrowheads="1"/>
          </p:cNvSpPr>
          <p:nvPr/>
        </p:nvSpPr>
        <p:spPr bwMode="auto">
          <a:xfrm>
            <a:off x="1613297" y="1468042"/>
            <a:ext cx="2756297" cy="466281"/>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nSpc>
                <a:spcPct val="90000"/>
              </a:lnSpc>
              <a:spcBef>
                <a:spcPct val="50000"/>
              </a:spcBef>
            </a:pPr>
            <a:r>
              <a:rPr lang="en-US" altLang="en-US" sz="1350">
                <a:latin typeface="Palatino" pitchFamily="64" charset="0"/>
              </a:rPr>
              <a:t>def-use associations for variable z.</a:t>
            </a:r>
          </a:p>
        </p:txBody>
      </p:sp>
      <p:sp>
        <p:nvSpPr>
          <p:cNvPr id="23557" name="Line 5">
            <a:extLst>
              <a:ext uri="{FF2B5EF4-FFF2-40B4-BE49-F238E27FC236}">
                <a16:creationId xmlns:a16="http://schemas.microsoft.com/office/drawing/2014/main" id="{8A153E26-8266-41F6-B81D-73B498554158}"/>
              </a:ext>
            </a:extLst>
          </p:cNvPr>
          <p:cNvSpPr>
            <a:spLocks noChangeShapeType="1"/>
          </p:cNvSpPr>
          <p:nvPr/>
        </p:nvSpPr>
        <p:spPr bwMode="auto">
          <a:xfrm flipH="1">
            <a:off x="5143500" y="1543050"/>
            <a:ext cx="285750" cy="514350"/>
          </a:xfrm>
          <a:prstGeom prst="line">
            <a:avLst/>
          </a:prstGeom>
          <a:noFill/>
          <a:ln w="9525">
            <a:solidFill>
              <a:srgbClr val="FF8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23558" name="Line 6">
            <a:extLst>
              <a:ext uri="{FF2B5EF4-FFF2-40B4-BE49-F238E27FC236}">
                <a16:creationId xmlns:a16="http://schemas.microsoft.com/office/drawing/2014/main" id="{71B87CEA-E22B-4A05-A8D7-5577AD778C08}"/>
              </a:ext>
            </a:extLst>
          </p:cNvPr>
          <p:cNvSpPr>
            <a:spLocks noChangeShapeType="1"/>
          </p:cNvSpPr>
          <p:nvPr/>
        </p:nvSpPr>
        <p:spPr bwMode="auto">
          <a:xfrm>
            <a:off x="5429250" y="1543050"/>
            <a:ext cx="742950" cy="1028700"/>
          </a:xfrm>
          <a:prstGeom prst="line">
            <a:avLst/>
          </a:prstGeom>
          <a:noFill/>
          <a:ln w="9525">
            <a:solidFill>
              <a:srgbClr val="FF8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23559" name="Line 7">
            <a:extLst>
              <a:ext uri="{FF2B5EF4-FFF2-40B4-BE49-F238E27FC236}">
                <a16:creationId xmlns:a16="http://schemas.microsoft.com/office/drawing/2014/main" id="{FAAAF97E-9BAF-4FA7-8115-E786399CE9E5}"/>
              </a:ext>
            </a:extLst>
          </p:cNvPr>
          <p:cNvSpPr>
            <a:spLocks noChangeShapeType="1"/>
          </p:cNvSpPr>
          <p:nvPr/>
        </p:nvSpPr>
        <p:spPr bwMode="auto">
          <a:xfrm>
            <a:off x="5429250" y="1543050"/>
            <a:ext cx="1085850" cy="2057400"/>
          </a:xfrm>
          <a:prstGeom prst="line">
            <a:avLst/>
          </a:prstGeom>
          <a:noFill/>
          <a:ln w="9525">
            <a:solidFill>
              <a:srgbClr val="FF8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41C02CE6-EB7C-4F80-A9DD-1B937455CBF7}"/>
              </a:ext>
            </a:extLst>
          </p:cNvPr>
          <p:cNvSpPr>
            <a:spLocks noGrp="1" noChangeArrowheads="1"/>
          </p:cNvSpPr>
          <p:nvPr>
            <p:ph type="title"/>
          </p:nvPr>
        </p:nvSpPr>
        <p:spPr>
          <a:xfrm>
            <a:off x="990600" y="228600"/>
            <a:ext cx="6496050" cy="857250"/>
          </a:xfrm>
        </p:spPr>
        <p:txBody>
          <a:bodyPr>
            <a:normAutofit fontScale="90000"/>
          </a:bodyPr>
          <a:lstStyle/>
          <a:p>
            <a:pPr eaLnBrk="1" hangingPunct="1"/>
            <a:r>
              <a:rPr lang="en-US" altLang="en-US" b="1" dirty="0"/>
              <a:t>Example: Def-Use Associations</a:t>
            </a:r>
            <a:endParaRPr lang="en-US" altLang="en-US" sz="2700" b="1" baseline="-25000" dirty="0"/>
          </a:p>
        </p:txBody>
      </p:sp>
      <p:sp>
        <p:nvSpPr>
          <p:cNvPr id="24579" name="Rectangle 3">
            <a:extLst>
              <a:ext uri="{FF2B5EF4-FFF2-40B4-BE49-F238E27FC236}">
                <a16:creationId xmlns:a16="http://schemas.microsoft.com/office/drawing/2014/main" id="{ED3771D8-689D-411C-8D42-74FF86E81570}"/>
              </a:ext>
            </a:extLst>
          </p:cNvPr>
          <p:cNvSpPr>
            <a:spLocks noGrp="1" noChangeArrowheads="1"/>
          </p:cNvSpPr>
          <p:nvPr>
            <p:ph type="body" idx="1"/>
          </p:nvPr>
        </p:nvSpPr>
        <p:spPr>
          <a:xfrm>
            <a:off x="2166938" y="1189435"/>
            <a:ext cx="2627710" cy="3668315"/>
          </a:xfrm>
        </p:spPr>
        <p:txBody>
          <a:bodyPr>
            <a:normAutofit lnSpcReduction="10000"/>
          </a:bodyPr>
          <a:lstStyle/>
          <a:p>
            <a:pPr eaLnBrk="1" hangingPunct="1">
              <a:lnSpc>
                <a:spcPct val="90000"/>
              </a:lnSpc>
              <a:buFontTx/>
              <a:buNone/>
            </a:pPr>
            <a:r>
              <a:rPr lang="en-US" altLang="en-US" sz="1500"/>
              <a:t>	</a:t>
            </a:r>
            <a:r>
              <a:rPr lang="en-US" altLang="en-US" sz="1500">
                <a:latin typeface="Comic Sans MS" panose="030F0702030302020204" pitchFamily="66" charset="0"/>
              </a:rPr>
              <a:t>read (z)</a:t>
            </a:r>
            <a:br>
              <a:rPr lang="en-US" altLang="en-US" sz="1500">
                <a:latin typeface="Comic Sans MS" panose="030F0702030302020204" pitchFamily="66" charset="0"/>
              </a:rPr>
            </a:br>
            <a:r>
              <a:rPr lang="en-US" altLang="en-US" sz="1500">
                <a:solidFill>
                  <a:srgbClr val="00CC00"/>
                </a:solidFill>
                <a:latin typeface="Comic Sans MS" panose="030F0702030302020204" pitchFamily="66" charset="0"/>
              </a:rPr>
              <a:t>x</a:t>
            </a:r>
            <a:r>
              <a:rPr lang="en-US" altLang="en-US" sz="1500">
                <a:latin typeface="Comic Sans MS" panose="030F0702030302020204" pitchFamily="66" charset="0"/>
              </a:rPr>
              <a:t> = 0 </a:t>
            </a:r>
            <a:br>
              <a:rPr lang="en-US" altLang="en-US" sz="1500">
                <a:latin typeface="Comic Sans MS" panose="030F0702030302020204" pitchFamily="66" charset="0"/>
              </a:rPr>
            </a:br>
            <a:r>
              <a:rPr lang="en-US" altLang="en-US" sz="1500">
                <a:latin typeface="Comic Sans MS" panose="030F0702030302020204" pitchFamily="66" charset="0"/>
              </a:rPr>
              <a:t>y = 0</a:t>
            </a:r>
            <a:br>
              <a:rPr lang="en-US" altLang="en-US" sz="1500">
                <a:latin typeface="Comic Sans MS" panose="030F0702030302020204" pitchFamily="66" charset="0"/>
              </a:rPr>
            </a:br>
            <a:r>
              <a:rPr lang="en-US" altLang="en-US" sz="1500">
                <a:latin typeface="Comic Sans MS" panose="030F0702030302020204" pitchFamily="66" charset="0"/>
              </a:rPr>
              <a:t>if (z </a:t>
            </a:r>
            <a:r>
              <a:rPr lang="en-US" altLang="en-US" sz="1500">
                <a:latin typeface="Comic Sans MS" panose="030F0702030302020204" pitchFamily="66" charset="0"/>
                <a:sym typeface="Symbol" panose="05050102010706020507" pitchFamily="18" charset="2"/>
              </a:rPr>
              <a:t></a:t>
            </a:r>
            <a:r>
              <a:rPr lang="en-US" altLang="en-US" sz="1500">
                <a:latin typeface="Comic Sans MS" panose="030F0702030302020204" pitchFamily="66" charset="0"/>
              </a:rPr>
              <a:t> 0)</a:t>
            </a:r>
            <a:br>
              <a:rPr lang="en-US" altLang="en-US" sz="1500">
                <a:latin typeface="Comic Sans MS" panose="030F0702030302020204" pitchFamily="66" charset="0"/>
              </a:rPr>
            </a:br>
            <a:r>
              <a:rPr lang="en-US" altLang="en-US" sz="1500">
                <a:latin typeface="Comic Sans MS" panose="030F0702030302020204" pitchFamily="66" charset="0"/>
              </a:rPr>
              <a:t>{</a:t>
            </a:r>
          </a:p>
          <a:p>
            <a:pPr eaLnBrk="1" hangingPunct="1">
              <a:lnSpc>
                <a:spcPct val="90000"/>
              </a:lnSpc>
              <a:buFontTx/>
              <a:buNone/>
            </a:pPr>
            <a:r>
              <a:rPr lang="en-US" altLang="en-US" sz="1500">
                <a:latin typeface="Comic Sans MS" panose="030F0702030302020204" pitchFamily="66" charset="0"/>
              </a:rPr>
              <a:t>		</a:t>
            </a:r>
            <a:r>
              <a:rPr lang="en-US" altLang="en-US" sz="1500">
                <a:solidFill>
                  <a:srgbClr val="00CC00"/>
                </a:solidFill>
                <a:latin typeface="Comic Sans MS" panose="030F0702030302020204" pitchFamily="66" charset="0"/>
              </a:rPr>
              <a:t>x</a:t>
            </a:r>
            <a:r>
              <a:rPr lang="en-US" altLang="en-US" sz="1500">
                <a:latin typeface="Comic Sans MS" panose="030F0702030302020204" pitchFamily="66" charset="0"/>
              </a:rPr>
              <a:t> = sqrt (z)</a:t>
            </a:r>
            <a:br>
              <a:rPr lang="en-US" altLang="en-US" sz="1500">
                <a:latin typeface="Comic Sans MS" panose="030F0702030302020204" pitchFamily="66" charset="0"/>
              </a:rPr>
            </a:br>
            <a:r>
              <a:rPr lang="en-US" altLang="en-US" sz="1500">
                <a:latin typeface="Comic Sans MS" panose="030F0702030302020204" pitchFamily="66" charset="0"/>
              </a:rPr>
              <a:t>	if (0 </a:t>
            </a:r>
            <a:r>
              <a:rPr lang="en-US" altLang="en-US" sz="1500">
                <a:latin typeface="Comic Sans MS" panose="030F0702030302020204" pitchFamily="66" charset="0"/>
                <a:sym typeface="Symbol" panose="05050102010706020507" pitchFamily="18" charset="2"/>
              </a:rPr>
              <a:t></a:t>
            </a:r>
            <a:r>
              <a:rPr lang="en-US" altLang="en-US" sz="1500">
                <a:latin typeface="Comic Sans MS" panose="030F0702030302020204" pitchFamily="66" charset="0"/>
              </a:rPr>
              <a:t> </a:t>
            </a:r>
            <a:r>
              <a:rPr lang="en-US" altLang="en-US" sz="1500">
                <a:solidFill>
                  <a:srgbClr val="00CC00"/>
                </a:solidFill>
                <a:latin typeface="Comic Sans MS" panose="030F0702030302020204" pitchFamily="66" charset="0"/>
              </a:rPr>
              <a:t>x</a:t>
            </a:r>
            <a:r>
              <a:rPr lang="en-US" altLang="en-US" sz="1500">
                <a:latin typeface="Comic Sans MS" panose="030F0702030302020204" pitchFamily="66" charset="0"/>
              </a:rPr>
              <a:t> &amp;&amp; </a:t>
            </a:r>
            <a:r>
              <a:rPr lang="en-US" altLang="en-US" sz="1500">
                <a:solidFill>
                  <a:srgbClr val="00CC00"/>
                </a:solidFill>
                <a:latin typeface="Comic Sans MS" panose="030F0702030302020204" pitchFamily="66" charset="0"/>
              </a:rPr>
              <a:t>x</a:t>
            </a:r>
            <a:r>
              <a:rPr lang="en-US" altLang="en-US" sz="1500">
                <a:latin typeface="Comic Sans MS" panose="030F0702030302020204" pitchFamily="66" charset="0"/>
              </a:rPr>
              <a:t> </a:t>
            </a:r>
            <a:r>
              <a:rPr lang="en-US" altLang="en-US" sz="1500">
                <a:latin typeface="Comic Sans MS" panose="030F0702030302020204" pitchFamily="66" charset="0"/>
                <a:sym typeface="Symbol" panose="05050102010706020507" pitchFamily="18" charset="2"/>
              </a:rPr>
              <a:t></a:t>
            </a:r>
            <a:r>
              <a:rPr lang="en-US" altLang="en-US" sz="1500">
                <a:latin typeface="Comic Sans MS" panose="030F0702030302020204" pitchFamily="66" charset="0"/>
              </a:rPr>
              <a:t> 5)</a:t>
            </a:r>
            <a:br>
              <a:rPr lang="en-US" altLang="en-US" sz="1500">
                <a:latin typeface="Comic Sans MS" panose="030F0702030302020204" pitchFamily="66" charset="0"/>
              </a:rPr>
            </a:br>
            <a:r>
              <a:rPr lang="en-US" altLang="en-US" sz="1500">
                <a:latin typeface="Comic Sans MS" panose="030F0702030302020204" pitchFamily="66" charset="0"/>
              </a:rPr>
              <a:t>		</a:t>
            </a:r>
          </a:p>
          <a:p>
            <a:pPr eaLnBrk="1" hangingPunct="1">
              <a:lnSpc>
                <a:spcPct val="90000"/>
              </a:lnSpc>
              <a:buFontTx/>
              <a:buNone/>
            </a:pPr>
            <a:r>
              <a:rPr lang="en-US" altLang="en-US" sz="1500">
                <a:latin typeface="Comic Sans MS" panose="030F0702030302020204" pitchFamily="66" charset="0"/>
              </a:rPr>
              <a:t>			y = f (</a:t>
            </a:r>
            <a:r>
              <a:rPr lang="en-US" altLang="en-US" sz="1500">
                <a:solidFill>
                  <a:srgbClr val="00CC00"/>
                </a:solidFill>
                <a:latin typeface="Comic Sans MS" panose="030F0702030302020204" pitchFamily="66" charset="0"/>
              </a:rPr>
              <a:t>x</a:t>
            </a:r>
            <a:r>
              <a:rPr lang="en-US" altLang="en-US" sz="1500">
                <a:latin typeface="Comic Sans MS" panose="030F0702030302020204" pitchFamily="66" charset="0"/>
              </a:rPr>
              <a:t>) </a:t>
            </a:r>
            <a:br>
              <a:rPr lang="en-US" altLang="en-US" sz="1500">
                <a:latin typeface="Comic Sans MS" panose="030F0702030302020204" pitchFamily="66" charset="0"/>
              </a:rPr>
            </a:br>
            <a:r>
              <a:rPr lang="en-US" altLang="en-US" sz="1500">
                <a:latin typeface="Comic Sans MS" panose="030F0702030302020204" pitchFamily="66" charset="0"/>
              </a:rPr>
              <a:t>	else</a:t>
            </a:r>
            <a:br>
              <a:rPr lang="en-US" altLang="en-US" sz="1500">
                <a:latin typeface="Comic Sans MS" panose="030F0702030302020204" pitchFamily="66" charset="0"/>
              </a:rPr>
            </a:br>
            <a:r>
              <a:rPr lang="en-US" altLang="en-US" sz="1500">
                <a:latin typeface="Comic Sans MS" panose="030F0702030302020204" pitchFamily="66" charset="0"/>
              </a:rPr>
              <a:t>		y = h (z)</a:t>
            </a:r>
          </a:p>
          <a:p>
            <a:pPr eaLnBrk="1" hangingPunct="1">
              <a:lnSpc>
                <a:spcPct val="90000"/>
              </a:lnSpc>
              <a:buFontTx/>
              <a:buNone/>
            </a:pPr>
            <a:r>
              <a:rPr lang="en-US" altLang="en-US" sz="1500">
                <a:latin typeface="Comic Sans MS" panose="030F0702030302020204" pitchFamily="66" charset="0"/>
              </a:rPr>
              <a:t>	}</a:t>
            </a:r>
          </a:p>
          <a:p>
            <a:pPr eaLnBrk="1" hangingPunct="1">
              <a:lnSpc>
                <a:spcPct val="90000"/>
              </a:lnSpc>
              <a:buFontTx/>
              <a:buNone/>
            </a:pPr>
            <a:r>
              <a:rPr lang="en-US" altLang="en-US" sz="1500">
                <a:latin typeface="Comic Sans MS" panose="030F0702030302020204" pitchFamily="66" charset="0"/>
              </a:rPr>
              <a:t>	y = g (</a:t>
            </a:r>
            <a:r>
              <a:rPr lang="en-US" altLang="en-US" sz="1500">
                <a:solidFill>
                  <a:srgbClr val="00CC00"/>
                </a:solidFill>
                <a:latin typeface="Comic Sans MS" panose="030F0702030302020204" pitchFamily="66" charset="0"/>
              </a:rPr>
              <a:t>x</a:t>
            </a:r>
            <a:r>
              <a:rPr lang="en-US" altLang="en-US" sz="1500">
                <a:latin typeface="Comic Sans MS" panose="030F0702030302020204" pitchFamily="66" charset="0"/>
              </a:rPr>
              <a:t>, y)</a:t>
            </a:r>
          </a:p>
          <a:p>
            <a:pPr eaLnBrk="1" hangingPunct="1">
              <a:lnSpc>
                <a:spcPct val="90000"/>
              </a:lnSpc>
              <a:buFontTx/>
              <a:buNone/>
            </a:pPr>
            <a:r>
              <a:rPr lang="en-US" altLang="en-US" sz="1500">
                <a:latin typeface="Comic Sans MS" panose="030F0702030302020204" pitchFamily="66" charset="0"/>
              </a:rPr>
              <a:t>	print (y)</a:t>
            </a:r>
            <a:endParaRPr lang="en-US" altLang="en-US" sz="1800">
              <a:latin typeface="Comic Sans MS" panose="030F0702030302020204" pitchFamily="66" charset="0"/>
            </a:endParaRPr>
          </a:p>
        </p:txBody>
      </p:sp>
      <p:sp>
        <p:nvSpPr>
          <p:cNvPr id="24580" name="Freeform 4">
            <a:extLst>
              <a:ext uri="{FF2B5EF4-FFF2-40B4-BE49-F238E27FC236}">
                <a16:creationId xmlns:a16="http://schemas.microsoft.com/office/drawing/2014/main" id="{AFAD406E-2427-4CB3-9616-3A161D96B2AA}"/>
              </a:ext>
            </a:extLst>
          </p:cNvPr>
          <p:cNvSpPr>
            <a:spLocks/>
          </p:cNvSpPr>
          <p:nvPr/>
        </p:nvSpPr>
        <p:spPr bwMode="auto">
          <a:xfrm>
            <a:off x="1612107" y="1629966"/>
            <a:ext cx="1416844" cy="2370534"/>
          </a:xfrm>
          <a:custGeom>
            <a:avLst/>
            <a:gdLst>
              <a:gd name="T0" fmla="*/ 1155846 w 1216"/>
              <a:gd name="T1" fmla="*/ 0 h 1957"/>
              <a:gd name="T2" fmla="*/ 122731 w 1216"/>
              <a:gd name="T3" fmla="*/ 1645767 h 1957"/>
              <a:gd name="T4" fmla="*/ 1889125 w 1216"/>
              <a:gd name="T5" fmla="*/ 3160712 h 1957"/>
              <a:gd name="T6" fmla="*/ 0 60000 65536"/>
              <a:gd name="T7" fmla="*/ 0 60000 65536"/>
              <a:gd name="T8" fmla="*/ 0 60000 65536"/>
            </a:gdLst>
            <a:ahLst/>
            <a:cxnLst>
              <a:cxn ang="T6">
                <a:pos x="T0" y="T1"/>
              </a:cxn>
              <a:cxn ang="T7">
                <a:pos x="T2" y="T3"/>
              </a:cxn>
              <a:cxn ang="T8">
                <a:pos x="T4" y="T5"/>
              </a:cxn>
            </a:cxnLst>
            <a:rect l="0" t="0" r="r" b="b"/>
            <a:pathLst>
              <a:path w="1216" h="1957">
                <a:moveTo>
                  <a:pt x="744" y="0"/>
                </a:moveTo>
                <a:cubicBezTo>
                  <a:pt x="372" y="346"/>
                  <a:pt x="0" y="693"/>
                  <a:pt x="79" y="1019"/>
                </a:cubicBezTo>
                <a:cubicBezTo>
                  <a:pt x="158" y="1345"/>
                  <a:pt x="687" y="1651"/>
                  <a:pt x="1216" y="1957"/>
                </a:cubicBezTo>
              </a:path>
            </a:pathLst>
          </a:custGeom>
          <a:noFill/>
          <a:ln w="12700" cap="flat" cmpd="sng">
            <a:solidFill>
              <a:srgbClr val="00CC00"/>
            </a:solidFill>
            <a:prstDash val="solid"/>
            <a:round/>
            <a:headEnd type="none" w="med" len="me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24581" name="Text Box 5">
            <a:extLst>
              <a:ext uri="{FF2B5EF4-FFF2-40B4-BE49-F238E27FC236}">
                <a16:creationId xmlns:a16="http://schemas.microsoft.com/office/drawing/2014/main" id="{DBEDB7D0-73E7-4C1A-885D-638591789E73}"/>
              </a:ext>
            </a:extLst>
          </p:cNvPr>
          <p:cNvSpPr txBox="1">
            <a:spLocks noChangeArrowheads="1"/>
          </p:cNvSpPr>
          <p:nvPr/>
        </p:nvSpPr>
        <p:spPr bwMode="auto">
          <a:xfrm>
            <a:off x="4457701" y="1251348"/>
            <a:ext cx="2602706" cy="466281"/>
          </a:xfrm>
          <a:prstGeom prst="rect">
            <a:avLst/>
          </a:prstGeom>
          <a:noFill/>
          <a:ln w="12700">
            <a:solidFill>
              <a:srgbClr val="00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nSpc>
                <a:spcPct val="90000"/>
              </a:lnSpc>
              <a:spcBef>
                <a:spcPct val="50000"/>
              </a:spcBef>
            </a:pPr>
            <a:r>
              <a:rPr lang="en-US" altLang="en-US" sz="1350">
                <a:latin typeface="Palatino" pitchFamily="64" charset="0"/>
              </a:rPr>
              <a:t>def-use associations for variable x.</a:t>
            </a:r>
          </a:p>
        </p:txBody>
      </p:sp>
      <p:sp>
        <p:nvSpPr>
          <p:cNvPr id="24582" name="Freeform 6">
            <a:extLst>
              <a:ext uri="{FF2B5EF4-FFF2-40B4-BE49-F238E27FC236}">
                <a16:creationId xmlns:a16="http://schemas.microsoft.com/office/drawing/2014/main" id="{93E3643D-1F21-46B1-80E9-AF0A205F30FB}"/>
              </a:ext>
            </a:extLst>
          </p:cNvPr>
          <p:cNvSpPr>
            <a:spLocks/>
          </p:cNvSpPr>
          <p:nvPr/>
        </p:nvSpPr>
        <p:spPr bwMode="auto">
          <a:xfrm>
            <a:off x="2686050" y="2439591"/>
            <a:ext cx="971550" cy="360759"/>
          </a:xfrm>
          <a:custGeom>
            <a:avLst/>
            <a:gdLst>
              <a:gd name="T0" fmla="*/ 286910 w 903"/>
              <a:gd name="T1" fmla="*/ 0 h 364"/>
              <a:gd name="T2" fmla="*/ 139151 w 903"/>
              <a:gd name="T3" fmla="*/ 342259 h 364"/>
              <a:gd name="T4" fmla="*/ 1123254 w 903"/>
              <a:gd name="T5" fmla="*/ 478369 h 364"/>
              <a:gd name="T6" fmla="*/ 1176332 w 903"/>
              <a:gd name="T7" fmla="*/ 322437 h 3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03" h="364">
                <a:moveTo>
                  <a:pt x="200" y="0"/>
                </a:moveTo>
                <a:cubicBezTo>
                  <a:pt x="100" y="99"/>
                  <a:pt x="0" y="199"/>
                  <a:pt x="97" y="259"/>
                </a:cubicBezTo>
                <a:cubicBezTo>
                  <a:pt x="194" y="319"/>
                  <a:pt x="663" y="364"/>
                  <a:pt x="783" y="362"/>
                </a:cubicBezTo>
                <a:cubicBezTo>
                  <a:pt x="903" y="360"/>
                  <a:pt x="813" y="264"/>
                  <a:pt x="820" y="244"/>
                </a:cubicBezTo>
              </a:path>
            </a:pathLst>
          </a:custGeom>
          <a:noFill/>
          <a:ln w="12700" cap="flat" cmpd="sng">
            <a:solidFill>
              <a:srgbClr val="00CC00"/>
            </a:solidFill>
            <a:prstDash val="solid"/>
            <a:round/>
            <a:headEnd type="none" w="med" len="me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24583" name="Freeform 7">
            <a:extLst>
              <a:ext uri="{FF2B5EF4-FFF2-40B4-BE49-F238E27FC236}">
                <a16:creationId xmlns:a16="http://schemas.microsoft.com/office/drawing/2014/main" id="{EE106FF7-74FA-42C7-9C61-6AEA6558FD13}"/>
              </a:ext>
            </a:extLst>
          </p:cNvPr>
          <p:cNvSpPr>
            <a:spLocks/>
          </p:cNvSpPr>
          <p:nvPr/>
        </p:nvSpPr>
        <p:spPr bwMode="auto">
          <a:xfrm>
            <a:off x="2457450" y="2457450"/>
            <a:ext cx="1714500" cy="457200"/>
          </a:xfrm>
          <a:custGeom>
            <a:avLst/>
            <a:gdLst>
              <a:gd name="T0" fmla="*/ 584541 w 1490"/>
              <a:gd name="T1" fmla="*/ 0 h 475"/>
              <a:gd name="T2" fmla="*/ 75177 w 1490"/>
              <a:gd name="T3" fmla="*/ 304158 h 475"/>
              <a:gd name="T4" fmla="*/ 1037138 w 1490"/>
              <a:gd name="T5" fmla="*/ 578799 h 475"/>
              <a:gd name="T6" fmla="*/ 2101893 w 1490"/>
              <a:gd name="T7" fmla="*/ 492813 h 475"/>
              <a:gd name="T8" fmla="*/ 2137180 w 1490"/>
              <a:gd name="T9" fmla="*/ 322125 h 4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90" h="475">
                <a:moveTo>
                  <a:pt x="381" y="0"/>
                </a:moveTo>
                <a:cubicBezTo>
                  <a:pt x="190" y="81"/>
                  <a:pt x="0" y="162"/>
                  <a:pt x="49" y="237"/>
                </a:cubicBezTo>
                <a:cubicBezTo>
                  <a:pt x="98" y="312"/>
                  <a:pt x="456" y="427"/>
                  <a:pt x="676" y="451"/>
                </a:cubicBezTo>
                <a:cubicBezTo>
                  <a:pt x="896" y="475"/>
                  <a:pt x="1250" y="417"/>
                  <a:pt x="1370" y="384"/>
                </a:cubicBezTo>
                <a:cubicBezTo>
                  <a:pt x="1490" y="351"/>
                  <a:pt x="1388" y="273"/>
                  <a:pt x="1393" y="251"/>
                </a:cubicBezTo>
              </a:path>
            </a:pathLst>
          </a:custGeom>
          <a:noFill/>
          <a:ln w="12700" cap="flat" cmpd="sng">
            <a:solidFill>
              <a:srgbClr val="00CC00"/>
            </a:solidFill>
            <a:prstDash val="solid"/>
            <a:round/>
            <a:headEnd type="none" w="med" len="me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24584" name="Freeform 8">
            <a:extLst>
              <a:ext uri="{FF2B5EF4-FFF2-40B4-BE49-F238E27FC236}">
                <a16:creationId xmlns:a16="http://schemas.microsoft.com/office/drawing/2014/main" id="{39CB8480-6AE7-4178-AF1C-A6D3DB40AE08}"/>
              </a:ext>
            </a:extLst>
          </p:cNvPr>
          <p:cNvSpPr>
            <a:spLocks/>
          </p:cNvSpPr>
          <p:nvPr/>
        </p:nvSpPr>
        <p:spPr bwMode="auto">
          <a:xfrm>
            <a:off x="2277666" y="2457450"/>
            <a:ext cx="2008584" cy="1257300"/>
          </a:xfrm>
          <a:custGeom>
            <a:avLst/>
            <a:gdLst>
              <a:gd name="T0" fmla="*/ 821622 w 1708"/>
              <a:gd name="T1" fmla="*/ 0 h 761"/>
              <a:gd name="T2" fmla="*/ 34496 w 1708"/>
              <a:gd name="T3" fmla="*/ 372289 h 761"/>
              <a:gd name="T4" fmla="*/ 613081 w 1708"/>
              <a:gd name="T5" fmla="*/ 1136692 h 761"/>
              <a:gd name="T6" fmla="*/ 2350404 w 1708"/>
              <a:gd name="T7" fmla="*/ 1625734 h 761"/>
              <a:gd name="T8" fmla="*/ 2580897 w 1708"/>
              <a:gd name="T9" fmla="*/ 1447299 h 7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8" h="761">
                <a:moveTo>
                  <a:pt x="524" y="0"/>
                </a:moveTo>
                <a:cubicBezTo>
                  <a:pt x="284" y="41"/>
                  <a:pt x="44" y="83"/>
                  <a:pt x="22" y="169"/>
                </a:cubicBezTo>
                <a:cubicBezTo>
                  <a:pt x="0" y="255"/>
                  <a:pt x="145" y="421"/>
                  <a:pt x="391" y="516"/>
                </a:cubicBezTo>
                <a:cubicBezTo>
                  <a:pt x="637" y="611"/>
                  <a:pt x="1290" y="715"/>
                  <a:pt x="1499" y="738"/>
                </a:cubicBezTo>
                <a:cubicBezTo>
                  <a:pt x="1708" y="761"/>
                  <a:pt x="1677" y="709"/>
                  <a:pt x="1646" y="657"/>
                </a:cubicBezTo>
              </a:path>
            </a:pathLst>
          </a:custGeom>
          <a:noFill/>
          <a:ln w="12700" cap="flat" cmpd="sng">
            <a:solidFill>
              <a:srgbClr val="00CC00"/>
            </a:solidFill>
            <a:prstDash val="solid"/>
            <a:round/>
            <a:headEnd type="none" w="med" len="me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24585" name="Freeform 9">
            <a:extLst>
              <a:ext uri="{FF2B5EF4-FFF2-40B4-BE49-F238E27FC236}">
                <a16:creationId xmlns:a16="http://schemas.microsoft.com/office/drawing/2014/main" id="{C91B0133-E530-4F04-BB2C-89A9CE9BC05B}"/>
              </a:ext>
            </a:extLst>
          </p:cNvPr>
          <p:cNvSpPr>
            <a:spLocks/>
          </p:cNvSpPr>
          <p:nvPr/>
        </p:nvSpPr>
        <p:spPr bwMode="auto">
          <a:xfrm>
            <a:off x="2095500" y="2343150"/>
            <a:ext cx="933450" cy="1600200"/>
          </a:xfrm>
          <a:custGeom>
            <a:avLst/>
            <a:gdLst>
              <a:gd name="T0" fmla="*/ 1002262 w 832"/>
              <a:gd name="T1" fmla="*/ 150984 h 1399"/>
              <a:gd name="T2" fmla="*/ 40390 w 832"/>
              <a:gd name="T3" fmla="*/ 330944 h 1399"/>
              <a:gd name="T4" fmla="*/ 1244600 w 832"/>
              <a:gd name="T5" fmla="*/ 2133600 h 1399"/>
              <a:gd name="T6" fmla="*/ 0 60000 65536"/>
              <a:gd name="T7" fmla="*/ 0 60000 65536"/>
              <a:gd name="T8" fmla="*/ 0 60000 65536"/>
            </a:gdLst>
            <a:ahLst/>
            <a:cxnLst>
              <a:cxn ang="T6">
                <a:pos x="T0" y="T1"/>
              </a:cxn>
              <a:cxn ang="T7">
                <a:pos x="T2" y="T3"/>
              </a:cxn>
              <a:cxn ang="T8">
                <a:pos x="T4" y="T5"/>
              </a:cxn>
            </a:cxnLst>
            <a:rect l="0" t="0" r="r" b="b"/>
            <a:pathLst>
              <a:path w="832" h="1399">
                <a:moveTo>
                  <a:pt x="670" y="99"/>
                </a:moveTo>
                <a:cubicBezTo>
                  <a:pt x="335" y="49"/>
                  <a:pt x="0" y="0"/>
                  <a:pt x="27" y="217"/>
                </a:cubicBezTo>
                <a:cubicBezTo>
                  <a:pt x="54" y="434"/>
                  <a:pt x="443" y="916"/>
                  <a:pt x="832" y="1399"/>
                </a:cubicBezTo>
              </a:path>
            </a:pathLst>
          </a:custGeom>
          <a:noFill/>
          <a:ln w="12700" cap="flat" cmpd="sng">
            <a:solidFill>
              <a:srgbClr val="00CC00"/>
            </a:solidFill>
            <a:prstDash val="solid"/>
            <a:round/>
            <a:headEnd type="none" w="med" len="me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F4E0863-6D1A-4A4B-8D8C-541402CF8721}"/>
              </a:ext>
            </a:extLst>
          </p:cNvPr>
          <p:cNvSpPr>
            <a:spLocks noGrp="1" noChangeArrowheads="1"/>
          </p:cNvSpPr>
          <p:nvPr>
            <p:ph type="title"/>
          </p:nvPr>
        </p:nvSpPr>
        <p:spPr>
          <a:xfrm>
            <a:off x="762000" y="114300"/>
            <a:ext cx="6724650" cy="857250"/>
          </a:xfrm>
        </p:spPr>
        <p:txBody>
          <a:bodyPr>
            <a:normAutofit/>
          </a:bodyPr>
          <a:lstStyle/>
          <a:p>
            <a:pPr eaLnBrk="1" hangingPunct="1"/>
            <a:r>
              <a:rPr lang="en-US" altLang="en-US" b="1" dirty="0"/>
              <a:t>Example: Def-Use Associations</a:t>
            </a:r>
            <a:endParaRPr lang="en-US" altLang="en-US" sz="2700" b="1" baseline="-25000" dirty="0"/>
          </a:p>
        </p:txBody>
      </p:sp>
      <p:sp>
        <p:nvSpPr>
          <p:cNvPr id="25603" name="Rectangle 3">
            <a:extLst>
              <a:ext uri="{FF2B5EF4-FFF2-40B4-BE49-F238E27FC236}">
                <a16:creationId xmlns:a16="http://schemas.microsoft.com/office/drawing/2014/main" id="{B8DCC7EE-E8AE-48CF-A42D-3AF17B5D9F06}"/>
              </a:ext>
            </a:extLst>
          </p:cNvPr>
          <p:cNvSpPr>
            <a:spLocks noGrp="1" noChangeArrowheads="1"/>
          </p:cNvSpPr>
          <p:nvPr>
            <p:ph type="body" idx="1"/>
          </p:nvPr>
        </p:nvSpPr>
        <p:spPr>
          <a:xfrm>
            <a:off x="2200275" y="1076325"/>
            <a:ext cx="2627710" cy="3668316"/>
          </a:xfrm>
        </p:spPr>
        <p:txBody>
          <a:bodyPr/>
          <a:lstStyle/>
          <a:p>
            <a:pPr eaLnBrk="1" hangingPunct="1">
              <a:lnSpc>
                <a:spcPct val="90000"/>
              </a:lnSpc>
              <a:buFontTx/>
              <a:buNone/>
            </a:pPr>
            <a:r>
              <a:rPr lang="en-US" altLang="en-US" sz="1500"/>
              <a:t>	</a:t>
            </a:r>
            <a:r>
              <a:rPr lang="en-US" altLang="en-US" sz="1500">
                <a:latin typeface="Comic Sans MS" panose="030F0702030302020204" pitchFamily="66" charset="0"/>
              </a:rPr>
              <a:t>read (z)</a:t>
            </a:r>
            <a:br>
              <a:rPr lang="en-US" altLang="en-US" sz="1500">
                <a:latin typeface="Comic Sans MS" panose="030F0702030302020204" pitchFamily="66" charset="0"/>
              </a:rPr>
            </a:br>
            <a:r>
              <a:rPr lang="en-US" altLang="en-US" sz="1500">
                <a:latin typeface="Comic Sans MS" panose="030F0702030302020204" pitchFamily="66" charset="0"/>
              </a:rPr>
              <a:t>x = 0 </a:t>
            </a:r>
            <a:br>
              <a:rPr lang="en-US" altLang="en-US" sz="1500">
                <a:latin typeface="Comic Sans MS" panose="030F0702030302020204" pitchFamily="66" charset="0"/>
              </a:rPr>
            </a:br>
            <a:r>
              <a:rPr lang="en-US" altLang="en-US" sz="1500">
                <a:solidFill>
                  <a:schemeClr val="hlink"/>
                </a:solidFill>
                <a:latin typeface="Comic Sans MS" panose="030F0702030302020204" pitchFamily="66" charset="0"/>
              </a:rPr>
              <a:t>y</a:t>
            </a:r>
            <a:r>
              <a:rPr lang="en-US" altLang="en-US" sz="1500">
                <a:latin typeface="Comic Sans MS" panose="030F0702030302020204" pitchFamily="66" charset="0"/>
              </a:rPr>
              <a:t> = 0</a:t>
            </a:r>
            <a:br>
              <a:rPr lang="en-US" altLang="en-US" sz="1500">
                <a:latin typeface="Comic Sans MS" panose="030F0702030302020204" pitchFamily="66" charset="0"/>
              </a:rPr>
            </a:br>
            <a:r>
              <a:rPr lang="en-US" altLang="en-US" sz="1500">
                <a:latin typeface="Comic Sans MS" panose="030F0702030302020204" pitchFamily="66" charset="0"/>
              </a:rPr>
              <a:t>if (z </a:t>
            </a:r>
            <a:r>
              <a:rPr lang="en-US" altLang="en-US" sz="1500">
                <a:latin typeface="Comic Sans MS" panose="030F0702030302020204" pitchFamily="66" charset="0"/>
                <a:sym typeface="Symbol" panose="05050102010706020507" pitchFamily="18" charset="2"/>
              </a:rPr>
              <a:t></a:t>
            </a:r>
            <a:r>
              <a:rPr lang="en-US" altLang="en-US" sz="1500">
                <a:latin typeface="Comic Sans MS" panose="030F0702030302020204" pitchFamily="66" charset="0"/>
              </a:rPr>
              <a:t> 0)</a:t>
            </a:r>
            <a:br>
              <a:rPr lang="en-US" altLang="en-US" sz="1500">
                <a:latin typeface="Comic Sans MS" panose="030F0702030302020204" pitchFamily="66" charset="0"/>
              </a:rPr>
            </a:br>
            <a:r>
              <a:rPr lang="en-US" altLang="en-US" sz="1500">
                <a:latin typeface="Comic Sans MS" panose="030F0702030302020204" pitchFamily="66" charset="0"/>
              </a:rPr>
              <a:t>{</a:t>
            </a:r>
          </a:p>
          <a:p>
            <a:pPr eaLnBrk="1" hangingPunct="1">
              <a:lnSpc>
                <a:spcPct val="90000"/>
              </a:lnSpc>
              <a:buFontTx/>
              <a:buNone/>
            </a:pPr>
            <a:r>
              <a:rPr lang="en-US" altLang="en-US" sz="1500">
                <a:latin typeface="Comic Sans MS" panose="030F0702030302020204" pitchFamily="66" charset="0"/>
              </a:rPr>
              <a:t>		x = sqrt (z)</a:t>
            </a:r>
            <a:br>
              <a:rPr lang="en-US" altLang="en-US" sz="1500">
                <a:latin typeface="Comic Sans MS" panose="030F0702030302020204" pitchFamily="66" charset="0"/>
              </a:rPr>
            </a:br>
            <a:r>
              <a:rPr lang="en-US" altLang="en-US" sz="1500">
                <a:latin typeface="Comic Sans MS" panose="030F0702030302020204" pitchFamily="66" charset="0"/>
              </a:rPr>
              <a:t>	if (0 </a:t>
            </a:r>
            <a:r>
              <a:rPr lang="en-US" altLang="en-US" sz="1500">
                <a:latin typeface="Comic Sans MS" panose="030F0702030302020204" pitchFamily="66" charset="0"/>
                <a:sym typeface="Symbol" panose="05050102010706020507" pitchFamily="18" charset="2"/>
              </a:rPr>
              <a:t></a:t>
            </a:r>
            <a:r>
              <a:rPr lang="en-US" altLang="en-US" sz="1500">
                <a:latin typeface="Comic Sans MS" panose="030F0702030302020204" pitchFamily="66" charset="0"/>
              </a:rPr>
              <a:t> x &amp;&amp; x </a:t>
            </a:r>
            <a:r>
              <a:rPr lang="en-US" altLang="en-US" sz="1500">
                <a:latin typeface="Comic Sans MS" panose="030F0702030302020204" pitchFamily="66" charset="0"/>
                <a:sym typeface="Symbol" panose="05050102010706020507" pitchFamily="18" charset="2"/>
              </a:rPr>
              <a:t></a:t>
            </a:r>
            <a:r>
              <a:rPr lang="en-US" altLang="en-US" sz="1500">
                <a:latin typeface="Comic Sans MS" panose="030F0702030302020204" pitchFamily="66" charset="0"/>
              </a:rPr>
              <a:t> 5)</a:t>
            </a:r>
            <a:br>
              <a:rPr lang="en-US" altLang="en-US" sz="1500">
                <a:latin typeface="Comic Sans MS" panose="030F0702030302020204" pitchFamily="66" charset="0"/>
              </a:rPr>
            </a:br>
            <a:r>
              <a:rPr lang="en-US" altLang="en-US" sz="1500">
                <a:latin typeface="Comic Sans MS" panose="030F0702030302020204" pitchFamily="66" charset="0"/>
              </a:rPr>
              <a:t>		</a:t>
            </a:r>
            <a:r>
              <a:rPr lang="en-US" altLang="en-US" sz="1500">
                <a:solidFill>
                  <a:schemeClr val="hlink"/>
                </a:solidFill>
                <a:latin typeface="Comic Sans MS" panose="030F0702030302020204" pitchFamily="66" charset="0"/>
              </a:rPr>
              <a:t>y</a:t>
            </a:r>
            <a:r>
              <a:rPr lang="en-US" altLang="en-US" sz="1500">
                <a:latin typeface="Comic Sans MS" panose="030F0702030302020204" pitchFamily="66" charset="0"/>
              </a:rPr>
              <a:t> = f (x) </a:t>
            </a:r>
            <a:br>
              <a:rPr lang="en-US" altLang="en-US" sz="1500">
                <a:latin typeface="Comic Sans MS" panose="030F0702030302020204" pitchFamily="66" charset="0"/>
              </a:rPr>
            </a:br>
            <a:r>
              <a:rPr lang="en-US" altLang="en-US" sz="1500">
                <a:latin typeface="Comic Sans MS" panose="030F0702030302020204" pitchFamily="66" charset="0"/>
              </a:rPr>
              <a:t>	else</a:t>
            </a:r>
            <a:br>
              <a:rPr lang="en-US" altLang="en-US" sz="1500">
                <a:latin typeface="Comic Sans MS" panose="030F0702030302020204" pitchFamily="66" charset="0"/>
              </a:rPr>
            </a:br>
            <a:r>
              <a:rPr lang="en-US" altLang="en-US" sz="1500">
                <a:latin typeface="Comic Sans MS" panose="030F0702030302020204" pitchFamily="66" charset="0"/>
              </a:rPr>
              <a:t>		</a:t>
            </a:r>
            <a:r>
              <a:rPr lang="en-US" altLang="en-US" sz="1500">
                <a:solidFill>
                  <a:schemeClr val="hlink"/>
                </a:solidFill>
                <a:latin typeface="Comic Sans MS" panose="030F0702030302020204" pitchFamily="66" charset="0"/>
              </a:rPr>
              <a:t>y</a:t>
            </a:r>
            <a:r>
              <a:rPr lang="en-US" altLang="en-US" sz="1500">
                <a:latin typeface="Comic Sans MS" panose="030F0702030302020204" pitchFamily="66" charset="0"/>
              </a:rPr>
              <a:t> = h (z)</a:t>
            </a:r>
          </a:p>
          <a:p>
            <a:pPr eaLnBrk="1" hangingPunct="1">
              <a:lnSpc>
                <a:spcPct val="90000"/>
              </a:lnSpc>
              <a:buFontTx/>
              <a:buNone/>
            </a:pPr>
            <a:r>
              <a:rPr lang="en-US" altLang="en-US" sz="1500">
                <a:latin typeface="Comic Sans MS" panose="030F0702030302020204" pitchFamily="66" charset="0"/>
              </a:rPr>
              <a:t>	}</a:t>
            </a:r>
          </a:p>
          <a:p>
            <a:pPr eaLnBrk="1" hangingPunct="1">
              <a:lnSpc>
                <a:spcPct val="90000"/>
              </a:lnSpc>
              <a:buFontTx/>
              <a:buNone/>
            </a:pPr>
            <a:r>
              <a:rPr lang="en-US" altLang="en-US" sz="1500">
                <a:latin typeface="Comic Sans MS" panose="030F0702030302020204" pitchFamily="66" charset="0"/>
              </a:rPr>
              <a:t>	</a:t>
            </a:r>
            <a:r>
              <a:rPr lang="en-US" altLang="en-US" sz="1500">
                <a:solidFill>
                  <a:schemeClr val="hlink"/>
                </a:solidFill>
                <a:latin typeface="Comic Sans MS" panose="030F0702030302020204" pitchFamily="66" charset="0"/>
              </a:rPr>
              <a:t>y</a:t>
            </a:r>
            <a:r>
              <a:rPr lang="en-US" altLang="en-US" sz="1500">
                <a:latin typeface="Comic Sans MS" panose="030F0702030302020204" pitchFamily="66" charset="0"/>
              </a:rPr>
              <a:t>=g (x, </a:t>
            </a:r>
            <a:r>
              <a:rPr lang="en-US" altLang="en-US" sz="1500">
                <a:solidFill>
                  <a:schemeClr val="hlink"/>
                </a:solidFill>
                <a:latin typeface="Comic Sans MS" panose="030F0702030302020204" pitchFamily="66" charset="0"/>
              </a:rPr>
              <a:t>y</a:t>
            </a:r>
            <a:r>
              <a:rPr lang="en-US" altLang="en-US" sz="1500">
                <a:latin typeface="Comic Sans MS" panose="030F0702030302020204" pitchFamily="66" charset="0"/>
              </a:rPr>
              <a:t>)</a:t>
            </a:r>
          </a:p>
          <a:p>
            <a:pPr eaLnBrk="1" hangingPunct="1">
              <a:lnSpc>
                <a:spcPct val="90000"/>
              </a:lnSpc>
              <a:buFontTx/>
              <a:buNone/>
            </a:pPr>
            <a:r>
              <a:rPr lang="en-US" altLang="en-US" sz="1500">
                <a:latin typeface="Comic Sans MS" panose="030F0702030302020204" pitchFamily="66" charset="0"/>
              </a:rPr>
              <a:t>	print (</a:t>
            </a:r>
            <a:r>
              <a:rPr lang="en-US" altLang="en-US" sz="1500">
                <a:solidFill>
                  <a:schemeClr val="hlink"/>
                </a:solidFill>
                <a:latin typeface="Comic Sans MS" panose="030F0702030302020204" pitchFamily="66" charset="0"/>
              </a:rPr>
              <a:t>y</a:t>
            </a:r>
            <a:r>
              <a:rPr lang="en-US" altLang="en-US" sz="1500">
                <a:latin typeface="Comic Sans MS" panose="030F0702030302020204" pitchFamily="66" charset="0"/>
              </a:rPr>
              <a:t>)</a:t>
            </a:r>
          </a:p>
        </p:txBody>
      </p:sp>
      <p:sp>
        <p:nvSpPr>
          <p:cNvPr id="25604" name="Freeform 4">
            <a:extLst>
              <a:ext uri="{FF2B5EF4-FFF2-40B4-BE49-F238E27FC236}">
                <a16:creationId xmlns:a16="http://schemas.microsoft.com/office/drawing/2014/main" id="{C85712F9-AA3F-4402-BDEC-519000EB55A4}"/>
              </a:ext>
            </a:extLst>
          </p:cNvPr>
          <p:cNvSpPr>
            <a:spLocks/>
          </p:cNvSpPr>
          <p:nvPr/>
        </p:nvSpPr>
        <p:spPr bwMode="auto">
          <a:xfrm>
            <a:off x="3200400" y="3143250"/>
            <a:ext cx="428625" cy="342900"/>
          </a:xfrm>
          <a:custGeom>
            <a:avLst/>
            <a:gdLst>
              <a:gd name="T0" fmla="*/ 571500 w 255"/>
              <a:gd name="T1" fmla="*/ 0 h 369"/>
              <a:gd name="T2" fmla="*/ 91888 w 255"/>
              <a:gd name="T3" fmla="*/ 255239 h 369"/>
              <a:gd name="T4" fmla="*/ 26894 w 255"/>
              <a:gd name="T5" fmla="*/ 457200 h 369"/>
              <a:gd name="T6" fmla="*/ 0 60000 65536"/>
              <a:gd name="T7" fmla="*/ 0 60000 65536"/>
              <a:gd name="T8" fmla="*/ 0 60000 65536"/>
            </a:gdLst>
            <a:ahLst/>
            <a:cxnLst>
              <a:cxn ang="T6">
                <a:pos x="T0" y="T1"/>
              </a:cxn>
              <a:cxn ang="T7">
                <a:pos x="T2" y="T3"/>
              </a:cxn>
              <a:cxn ang="T8">
                <a:pos x="T4" y="T5"/>
              </a:cxn>
            </a:cxnLst>
            <a:rect l="0" t="0" r="r" b="b"/>
            <a:pathLst>
              <a:path w="255" h="369">
                <a:moveTo>
                  <a:pt x="255" y="0"/>
                </a:moveTo>
                <a:cubicBezTo>
                  <a:pt x="168" y="72"/>
                  <a:pt x="82" y="144"/>
                  <a:pt x="41" y="206"/>
                </a:cubicBezTo>
                <a:cubicBezTo>
                  <a:pt x="0" y="268"/>
                  <a:pt x="6" y="318"/>
                  <a:pt x="12" y="369"/>
                </a:cubicBezTo>
              </a:path>
            </a:pathLst>
          </a:custGeom>
          <a:noFill/>
          <a:ln w="12700" cap="flat" cmpd="sng">
            <a:solidFill>
              <a:schemeClr val="hlink"/>
            </a:solidFill>
            <a:prstDash val="solid"/>
            <a:round/>
            <a:headEnd type="none" w="med" len="me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25605" name="Freeform 5">
            <a:extLst>
              <a:ext uri="{FF2B5EF4-FFF2-40B4-BE49-F238E27FC236}">
                <a16:creationId xmlns:a16="http://schemas.microsoft.com/office/drawing/2014/main" id="{8954827F-6874-43B0-8023-0EB342D3EF28}"/>
              </a:ext>
            </a:extLst>
          </p:cNvPr>
          <p:cNvSpPr>
            <a:spLocks/>
          </p:cNvSpPr>
          <p:nvPr/>
        </p:nvSpPr>
        <p:spPr bwMode="auto">
          <a:xfrm>
            <a:off x="3086100" y="2686050"/>
            <a:ext cx="514350" cy="800100"/>
          </a:xfrm>
          <a:custGeom>
            <a:avLst/>
            <a:gdLst>
              <a:gd name="T0" fmla="*/ 685800 w 370"/>
              <a:gd name="T1" fmla="*/ 0 h 739"/>
              <a:gd name="T2" fmla="*/ 83408 w 370"/>
              <a:gd name="T3" fmla="*/ 789634 h 739"/>
              <a:gd name="T4" fmla="*/ 179791 w 370"/>
              <a:gd name="T5" fmla="*/ 1066800 h 739"/>
              <a:gd name="T6" fmla="*/ 0 60000 65536"/>
              <a:gd name="T7" fmla="*/ 0 60000 65536"/>
              <a:gd name="T8" fmla="*/ 0 60000 65536"/>
            </a:gdLst>
            <a:ahLst/>
            <a:cxnLst>
              <a:cxn ang="T6">
                <a:pos x="T0" y="T1"/>
              </a:cxn>
              <a:cxn ang="T7">
                <a:pos x="T2" y="T3"/>
              </a:cxn>
              <a:cxn ang="T8">
                <a:pos x="T4" y="T5"/>
              </a:cxn>
            </a:cxnLst>
            <a:rect l="0" t="0" r="r" b="b"/>
            <a:pathLst>
              <a:path w="370" h="739">
                <a:moveTo>
                  <a:pt x="370" y="0"/>
                </a:moveTo>
                <a:cubicBezTo>
                  <a:pt x="230" y="212"/>
                  <a:pt x="90" y="424"/>
                  <a:pt x="45" y="547"/>
                </a:cubicBezTo>
                <a:cubicBezTo>
                  <a:pt x="0" y="670"/>
                  <a:pt x="48" y="704"/>
                  <a:pt x="97" y="739"/>
                </a:cubicBezTo>
              </a:path>
            </a:pathLst>
          </a:custGeom>
          <a:noFill/>
          <a:ln w="12700" cap="flat" cmpd="sng">
            <a:solidFill>
              <a:schemeClr val="hlink"/>
            </a:solidFill>
            <a:prstDash val="solid"/>
            <a:round/>
            <a:headEnd type="none" w="med" len="me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25606" name="Freeform 6">
            <a:extLst>
              <a:ext uri="{FF2B5EF4-FFF2-40B4-BE49-F238E27FC236}">
                <a16:creationId xmlns:a16="http://schemas.microsoft.com/office/drawing/2014/main" id="{C33AEBB1-F2F1-426E-8C82-7CC7DF5A145B}"/>
              </a:ext>
            </a:extLst>
          </p:cNvPr>
          <p:cNvSpPr>
            <a:spLocks/>
          </p:cNvSpPr>
          <p:nvPr/>
        </p:nvSpPr>
        <p:spPr bwMode="auto">
          <a:xfrm>
            <a:off x="2114550" y="1771650"/>
            <a:ext cx="1028700" cy="1714500"/>
          </a:xfrm>
          <a:custGeom>
            <a:avLst/>
            <a:gdLst>
              <a:gd name="T0" fmla="*/ 464734 w 971"/>
              <a:gd name="T1" fmla="*/ 0 h 1757"/>
              <a:gd name="T2" fmla="*/ 151144 w 971"/>
              <a:gd name="T3" fmla="*/ 1036962 h 1757"/>
              <a:gd name="T4" fmla="*/ 1371600 w 971"/>
              <a:gd name="T5" fmla="*/ 2286000 h 1757"/>
              <a:gd name="T6" fmla="*/ 0 60000 65536"/>
              <a:gd name="T7" fmla="*/ 0 60000 65536"/>
              <a:gd name="T8" fmla="*/ 0 60000 65536"/>
            </a:gdLst>
            <a:ahLst/>
            <a:cxnLst>
              <a:cxn ang="T6">
                <a:pos x="T0" y="T1"/>
              </a:cxn>
              <a:cxn ang="T7">
                <a:pos x="T2" y="T3"/>
              </a:cxn>
              <a:cxn ang="T8">
                <a:pos x="T4" y="T5"/>
              </a:cxn>
            </a:cxnLst>
            <a:rect l="0" t="0" r="r" b="b"/>
            <a:pathLst>
              <a:path w="971" h="1757">
                <a:moveTo>
                  <a:pt x="329" y="0"/>
                </a:moveTo>
                <a:cubicBezTo>
                  <a:pt x="164" y="252"/>
                  <a:pt x="0" y="504"/>
                  <a:pt x="107" y="797"/>
                </a:cubicBezTo>
                <a:cubicBezTo>
                  <a:pt x="214" y="1090"/>
                  <a:pt x="592" y="1423"/>
                  <a:pt x="971" y="1757"/>
                </a:cubicBezTo>
              </a:path>
            </a:pathLst>
          </a:custGeom>
          <a:noFill/>
          <a:ln w="12700" cap="flat" cmpd="sng">
            <a:solidFill>
              <a:schemeClr val="hlink"/>
            </a:solidFill>
            <a:prstDash val="solid"/>
            <a:round/>
            <a:headEnd type="none" w="med" len="me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25607" name="Freeform 7">
            <a:extLst>
              <a:ext uri="{FF2B5EF4-FFF2-40B4-BE49-F238E27FC236}">
                <a16:creationId xmlns:a16="http://schemas.microsoft.com/office/drawing/2014/main" id="{EB278382-4EDF-4CA7-8D56-6B783FE37C85}"/>
              </a:ext>
            </a:extLst>
          </p:cNvPr>
          <p:cNvSpPr>
            <a:spLocks/>
          </p:cNvSpPr>
          <p:nvPr/>
        </p:nvSpPr>
        <p:spPr bwMode="auto">
          <a:xfrm>
            <a:off x="2343150" y="3714750"/>
            <a:ext cx="738188" cy="447675"/>
          </a:xfrm>
          <a:custGeom>
            <a:avLst/>
            <a:gdLst>
              <a:gd name="T0" fmla="*/ 266690 w 668"/>
              <a:gd name="T1" fmla="*/ 0 h 462"/>
              <a:gd name="T2" fmla="*/ 58937 w 668"/>
              <a:gd name="T3" fmla="*/ 363050 h 462"/>
              <a:gd name="T4" fmla="*/ 624734 w 668"/>
              <a:gd name="T5" fmla="*/ 582688 h 462"/>
              <a:gd name="T6" fmla="*/ 984250 w 668"/>
              <a:gd name="T7" fmla="*/ 449613 h 46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68" h="462">
                <a:moveTo>
                  <a:pt x="181" y="0"/>
                </a:moveTo>
                <a:cubicBezTo>
                  <a:pt x="90" y="103"/>
                  <a:pt x="0" y="206"/>
                  <a:pt x="40" y="281"/>
                </a:cubicBezTo>
                <a:cubicBezTo>
                  <a:pt x="80" y="356"/>
                  <a:pt x="319" y="440"/>
                  <a:pt x="424" y="451"/>
                </a:cubicBezTo>
                <a:cubicBezTo>
                  <a:pt x="529" y="462"/>
                  <a:pt x="598" y="405"/>
                  <a:pt x="668" y="348"/>
                </a:cubicBezTo>
              </a:path>
            </a:pathLst>
          </a:custGeom>
          <a:noFill/>
          <a:ln w="12700" cap="flat" cmpd="sng">
            <a:solidFill>
              <a:schemeClr val="hlink"/>
            </a:solidFill>
            <a:prstDash val="solid"/>
            <a:round/>
            <a:headEnd type="none" w="med" len="me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25608" name="Text Box 8">
            <a:extLst>
              <a:ext uri="{FF2B5EF4-FFF2-40B4-BE49-F238E27FC236}">
                <a16:creationId xmlns:a16="http://schemas.microsoft.com/office/drawing/2014/main" id="{6CE31ED9-5063-493B-923F-A1CF95F09A50}"/>
              </a:ext>
            </a:extLst>
          </p:cNvPr>
          <p:cNvSpPr txBox="1">
            <a:spLocks noChangeArrowheads="1"/>
          </p:cNvSpPr>
          <p:nvPr/>
        </p:nvSpPr>
        <p:spPr bwMode="auto">
          <a:xfrm>
            <a:off x="4592241" y="1278732"/>
            <a:ext cx="2838450" cy="279307"/>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nSpc>
                <a:spcPct val="90000"/>
              </a:lnSpc>
              <a:spcBef>
                <a:spcPct val="50000"/>
              </a:spcBef>
            </a:pPr>
            <a:r>
              <a:rPr lang="en-US" altLang="en-US" sz="1350">
                <a:latin typeface="Palatino" pitchFamily="64" charset="0"/>
              </a:rPr>
              <a:t>def-use associations for variable y.</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C29732F-ADB9-4EF3-9FBB-5D34BEA3DA58}"/>
              </a:ext>
            </a:extLst>
          </p:cNvPr>
          <p:cNvSpPr>
            <a:spLocks noGrp="1" noChangeArrowheads="1"/>
          </p:cNvSpPr>
          <p:nvPr>
            <p:ph type="title"/>
          </p:nvPr>
        </p:nvSpPr>
        <p:spPr>
          <a:xfrm>
            <a:off x="914400" y="590550"/>
            <a:ext cx="7315200" cy="865573"/>
          </a:xfrm>
        </p:spPr>
        <p:txBody>
          <a:bodyPr/>
          <a:lstStyle/>
          <a:p>
            <a:pPr eaLnBrk="1" hangingPunct="1"/>
            <a:r>
              <a:rPr lang="en-US" altLang="en-US" dirty="0"/>
              <a:t>Definition-Clear Paths</a:t>
            </a:r>
          </a:p>
        </p:txBody>
      </p:sp>
      <p:sp>
        <p:nvSpPr>
          <p:cNvPr id="26627" name="Rectangle 3">
            <a:extLst>
              <a:ext uri="{FF2B5EF4-FFF2-40B4-BE49-F238E27FC236}">
                <a16:creationId xmlns:a16="http://schemas.microsoft.com/office/drawing/2014/main" id="{5CF0DE9D-52A7-43BC-8B75-E90225A130AF}"/>
              </a:ext>
            </a:extLst>
          </p:cNvPr>
          <p:cNvSpPr>
            <a:spLocks noGrp="1" noChangeArrowheads="1"/>
          </p:cNvSpPr>
          <p:nvPr>
            <p:ph type="body" idx="1"/>
          </p:nvPr>
        </p:nvSpPr>
        <p:spPr/>
        <p:txBody>
          <a:bodyPr/>
          <a:lstStyle/>
          <a:p>
            <a:pPr algn="just" eaLnBrk="1" hangingPunct="1">
              <a:lnSpc>
                <a:spcPct val="90000"/>
              </a:lnSpc>
            </a:pPr>
            <a:r>
              <a:rPr lang="en-US" altLang="en-US" sz="1800" dirty="0"/>
              <a:t>A path (</a:t>
            </a:r>
            <a:r>
              <a:rPr lang="en-US" altLang="en-US" sz="1800" dirty="0" err="1">
                <a:latin typeface="Comic Sans MS" panose="030F0702030302020204" pitchFamily="66" charset="0"/>
              </a:rPr>
              <a:t>i</a:t>
            </a:r>
            <a:r>
              <a:rPr lang="en-US" altLang="en-US" sz="1800" dirty="0"/>
              <a:t>, </a:t>
            </a:r>
            <a:r>
              <a:rPr lang="en-US" altLang="en-US" sz="1800" dirty="0">
                <a:latin typeface="Comic Sans MS" panose="030F0702030302020204" pitchFamily="66" charset="0"/>
              </a:rPr>
              <a:t>n</a:t>
            </a:r>
            <a:r>
              <a:rPr lang="en-US" altLang="en-US" sz="1800" baseline="-25000" dirty="0">
                <a:latin typeface="Comic Sans MS" panose="030F0702030302020204" pitchFamily="66" charset="0"/>
              </a:rPr>
              <a:t>1</a:t>
            </a:r>
            <a:r>
              <a:rPr lang="en-US" altLang="en-US" sz="1800" dirty="0"/>
              <a:t>, ..., </a:t>
            </a:r>
            <a:r>
              <a:rPr lang="en-US" altLang="en-US" sz="1800" dirty="0">
                <a:latin typeface="Comic Sans MS" panose="030F0702030302020204" pitchFamily="66" charset="0"/>
              </a:rPr>
              <a:t>n</a:t>
            </a:r>
            <a:r>
              <a:rPr lang="en-US" altLang="en-US" sz="1800" baseline="-25000" dirty="0">
                <a:latin typeface="Comic Sans MS" panose="030F0702030302020204" pitchFamily="66" charset="0"/>
              </a:rPr>
              <a:t>m</a:t>
            </a:r>
            <a:r>
              <a:rPr lang="en-US" altLang="en-US" sz="1800" dirty="0"/>
              <a:t>, </a:t>
            </a:r>
            <a:r>
              <a:rPr lang="en-US" altLang="en-US" sz="1800" dirty="0">
                <a:latin typeface="Comic Sans MS" panose="030F0702030302020204" pitchFamily="66" charset="0"/>
              </a:rPr>
              <a:t>j</a:t>
            </a:r>
            <a:r>
              <a:rPr lang="en-US" altLang="en-US" sz="1800" dirty="0"/>
              <a:t>) is called a </a:t>
            </a:r>
            <a:r>
              <a:rPr lang="en-US" altLang="en-US" sz="1800" i="1" dirty="0"/>
              <a:t>definition-clear path</a:t>
            </a:r>
            <a:r>
              <a:rPr lang="en-US" altLang="en-US" sz="1800" dirty="0"/>
              <a:t> with respect to </a:t>
            </a:r>
            <a:r>
              <a:rPr lang="en-US" altLang="en-US" sz="1800" dirty="0">
                <a:latin typeface="Comic Sans MS" panose="030F0702030302020204" pitchFamily="66" charset="0"/>
              </a:rPr>
              <a:t>x</a:t>
            </a:r>
            <a:r>
              <a:rPr lang="en-US" altLang="en-US" sz="1800" dirty="0"/>
              <a:t> from node </a:t>
            </a:r>
            <a:r>
              <a:rPr lang="en-US" altLang="en-US" sz="1800" dirty="0" err="1">
                <a:latin typeface="Comic Sans MS" panose="030F0702030302020204" pitchFamily="66" charset="0"/>
              </a:rPr>
              <a:t>i</a:t>
            </a:r>
            <a:r>
              <a:rPr lang="en-US" altLang="en-US" sz="1800" dirty="0"/>
              <a:t> to node </a:t>
            </a:r>
            <a:r>
              <a:rPr lang="en-US" altLang="en-US" sz="1800" dirty="0">
                <a:latin typeface="Comic Sans MS" panose="030F0702030302020204" pitchFamily="66" charset="0"/>
              </a:rPr>
              <a:t>j</a:t>
            </a:r>
            <a:r>
              <a:rPr lang="en-US" altLang="en-US" sz="1800" dirty="0"/>
              <a:t> if it contains no definitions of variable </a:t>
            </a:r>
            <a:r>
              <a:rPr lang="en-US" altLang="en-US" sz="1800" dirty="0">
                <a:latin typeface="Comic Sans MS" panose="030F0702030302020204" pitchFamily="66" charset="0"/>
              </a:rPr>
              <a:t>x</a:t>
            </a:r>
            <a:r>
              <a:rPr lang="en-US" altLang="en-US" sz="1800" dirty="0"/>
              <a:t>  in nodes   (</a:t>
            </a:r>
            <a:r>
              <a:rPr lang="en-US" altLang="en-US" sz="1800" dirty="0">
                <a:latin typeface="Comic Sans MS" panose="030F0702030302020204" pitchFamily="66" charset="0"/>
              </a:rPr>
              <a:t>n</a:t>
            </a:r>
            <a:r>
              <a:rPr lang="en-US" altLang="en-US" sz="1800" baseline="-25000" dirty="0">
                <a:latin typeface="Comic Sans MS" panose="030F0702030302020204" pitchFamily="66" charset="0"/>
              </a:rPr>
              <a:t>1</a:t>
            </a:r>
            <a:r>
              <a:rPr lang="en-US" altLang="en-US" sz="1800" dirty="0"/>
              <a:t>, ..., </a:t>
            </a:r>
            <a:r>
              <a:rPr lang="en-US" altLang="en-US" sz="1800" dirty="0">
                <a:latin typeface="Comic Sans MS" panose="030F0702030302020204" pitchFamily="66" charset="0"/>
              </a:rPr>
              <a:t>n</a:t>
            </a:r>
            <a:r>
              <a:rPr lang="en-US" altLang="en-US" sz="1800" baseline="-25000" dirty="0">
                <a:latin typeface="Comic Sans MS" panose="030F0702030302020204" pitchFamily="66" charset="0"/>
              </a:rPr>
              <a:t>m </a:t>
            </a:r>
            <a:r>
              <a:rPr lang="en-US" altLang="en-US" sz="1800" dirty="0"/>
              <a:t>, </a:t>
            </a:r>
            <a:r>
              <a:rPr lang="en-US" altLang="en-US" sz="1800" dirty="0">
                <a:latin typeface="Comic Sans MS" panose="030F0702030302020204" pitchFamily="66" charset="0"/>
              </a:rPr>
              <a:t>j</a:t>
            </a:r>
            <a:r>
              <a:rPr lang="en-US" altLang="en-US" sz="1800" dirty="0"/>
              <a:t>) .</a:t>
            </a:r>
            <a:br>
              <a:rPr lang="en-US" altLang="en-US" sz="1800" dirty="0"/>
            </a:br>
            <a:endParaRPr lang="en-US" altLang="en-US" sz="1800" dirty="0"/>
          </a:p>
          <a:p>
            <a:pPr algn="just" eaLnBrk="1" hangingPunct="1">
              <a:lnSpc>
                <a:spcPct val="90000"/>
              </a:lnSpc>
            </a:pPr>
            <a:r>
              <a:rPr lang="en-US" altLang="en-US" sz="1800" dirty="0"/>
              <a:t>The family of data flow criteria requires that the test data execute definition-clear paths from each node containing  a definition of a variable to specified nodes containing </a:t>
            </a:r>
            <a:r>
              <a:rPr lang="en-US" altLang="en-US" sz="1800" i="1" dirty="0"/>
              <a:t>c-use</a:t>
            </a:r>
            <a:r>
              <a:rPr lang="en-US" altLang="en-US" sz="1800" dirty="0"/>
              <a:t> and edges containing </a:t>
            </a:r>
            <a:r>
              <a:rPr lang="en-US" altLang="en-US" sz="1800" i="1" dirty="0"/>
              <a:t>p-use</a:t>
            </a:r>
            <a:r>
              <a:rPr lang="en-US" altLang="en-US" sz="1800" dirty="0"/>
              <a:t> of that variable.</a:t>
            </a:r>
          </a:p>
          <a:p>
            <a:pPr eaLnBrk="1" hangingPunct="1">
              <a:lnSpc>
                <a:spcPct val="90000"/>
              </a:lnSpc>
              <a:buFontTx/>
              <a:buNone/>
            </a:pPr>
            <a:endParaRPr lang="en-US" altLang="en-US" sz="18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C0E222E-B73A-491F-844B-0A0D705FEDC0}"/>
              </a:ext>
            </a:extLst>
          </p:cNvPr>
          <p:cNvSpPr>
            <a:spLocks noGrp="1" noChangeArrowheads="1"/>
          </p:cNvSpPr>
          <p:nvPr>
            <p:ph type="title"/>
          </p:nvPr>
        </p:nvSpPr>
        <p:spPr>
          <a:xfrm>
            <a:off x="762000" y="666750"/>
            <a:ext cx="7315200" cy="865573"/>
          </a:xfrm>
        </p:spPr>
        <p:txBody>
          <a:bodyPr>
            <a:normAutofit fontScale="90000"/>
          </a:bodyPr>
          <a:lstStyle/>
          <a:p>
            <a:pPr eaLnBrk="1" hangingPunct="1"/>
            <a:r>
              <a:rPr lang="en-US" altLang="en-US" dirty="0"/>
              <a:t>Dynamic Data-Flow Testing Strategies</a:t>
            </a:r>
          </a:p>
        </p:txBody>
      </p:sp>
      <p:sp>
        <p:nvSpPr>
          <p:cNvPr id="27651" name="Rectangle 3">
            <a:extLst>
              <a:ext uri="{FF2B5EF4-FFF2-40B4-BE49-F238E27FC236}">
                <a16:creationId xmlns:a16="http://schemas.microsoft.com/office/drawing/2014/main" id="{DC73E9F7-A785-49A3-8C1E-BB21C9AF3D8F}"/>
              </a:ext>
            </a:extLst>
          </p:cNvPr>
          <p:cNvSpPr>
            <a:spLocks noGrp="1" noChangeArrowheads="1"/>
          </p:cNvSpPr>
          <p:nvPr>
            <p:ph type="body" idx="1"/>
          </p:nvPr>
        </p:nvSpPr>
        <p:spPr>
          <a:xfrm>
            <a:off x="914400" y="1657350"/>
            <a:ext cx="7315200" cy="2654645"/>
          </a:xfrm>
        </p:spPr>
        <p:txBody>
          <a:bodyPr/>
          <a:lstStyle/>
          <a:p>
            <a:pPr eaLnBrk="1" hangingPunct="1"/>
            <a:r>
              <a:rPr lang="en-US" altLang="en-US" dirty="0"/>
              <a:t>All </a:t>
            </a:r>
            <a:r>
              <a:rPr lang="en-US" altLang="en-US" b="1" dirty="0"/>
              <a:t>du</a:t>
            </a:r>
            <a:r>
              <a:rPr lang="en-US" altLang="en-US" dirty="0"/>
              <a:t> Paths (ADUP)</a:t>
            </a:r>
          </a:p>
          <a:p>
            <a:pPr eaLnBrk="1" hangingPunct="1"/>
            <a:r>
              <a:rPr lang="en-US" altLang="en-US" dirty="0"/>
              <a:t>All </a:t>
            </a:r>
            <a:r>
              <a:rPr lang="en-US" altLang="en-US" b="1" dirty="0"/>
              <a:t>Uses</a:t>
            </a:r>
            <a:r>
              <a:rPr lang="en-US" altLang="en-US" dirty="0"/>
              <a:t> (AU)</a:t>
            </a:r>
          </a:p>
          <a:p>
            <a:pPr eaLnBrk="1" hangingPunct="1"/>
            <a:r>
              <a:rPr lang="en-US" altLang="en-US" dirty="0"/>
              <a:t>All p uses/some c uses(APU+C)</a:t>
            </a:r>
          </a:p>
          <a:p>
            <a:r>
              <a:rPr lang="en-US" altLang="en-US" dirty="0"/>
              <a:t>All c uses/some p uses(ACU+P)</a:t>
            </a:r>
          </a:p>
          <a:p>
            <a:r>
              <a:rPr lang="en-US" altLang="en-US" dirty="0"/>
              <a:t>All Predicate Uses(APU)</a:t>
            </a:r>
          </a:p>
          <a:p>
            <a:r>
              <a:rPr lang="en-US" altLang="en-US" dirty="0"/>
              <a:t>All Computational Uses(ACU)</a:t>
            </a:r>
          </a:p>
          <a:p>
            <a:r>
              <a:rPr lang="en-US" altLang="en-US" dirty="0"/>
              <a:t>All Definition(AU)</a:t>
            </a:r>
          </a:p>
          <a:p>
            <a:endParaRPr lang="en-US" altLang="en-US" dirty="0"/>
          </a:p>
          <a:p>
            <a:pPr eaLnBrk="1" hangingPunct="1"/>
            <a:endParaRPr lang="en-US" alt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A598099-07C8-4F89-9AB0-FE07305C1B59}"/>
              </a:ext>
            </a:extLst>
          </p:cNvPr>
          <p:cNvSpPr>
            <a:spLocks noGrp="1" noChangeArrowheads="1"/>
          </p:cNvSpPr>
          <p:nvPr>
            <p:ph type="title"/>
          </p:nvPr>
        </p:nvSpPr>
        <p:spPr/>
        <p:txBody>
          <a:bodyPr/>
          <a:lstStyle/>
          <a:p>
            <a:pPr eaLnBrk="1" hangingPunct="1"/>
            <a:r>
              <a:rPr lang="en-US" altLang="en-US"/>
              <a:t>All du Paths Strategy (ADUP)</a:t>
            </a:r>
          </a:p>
        </p:txBody>
      </p:sp>
      <p:sp>
        <p:nvSpPr>
          <p:cNvPr id="28675" name="Rectangle 3">
            <a:extLst>
              <a:ext uri="{FF2B5EF4-FFF2-40B4-BE49-F238E27FC236}">
                <a16:creationId xmlns:a16="http://schemas.microsoft.com/office/drawing/2014/main" id="{A09FC1DE-871B-448E-93FC-A888425BABF0}"/>
              </a:ext>
            </a:extLst>
          </p:cNvPr>
          <p:cNvSpPr>
            <a:spLocks noGrp="1" noChangeArrowheads="1"/>
          </p:cNvSpPr>
          <p:nvPr>
            <p:ph type="body" idx="1"/>
          </p:nvPr>
        </p:nvSpPr>
        <p:spPr/>
        <p:txBody>
          <a:bodyPr/>
          <a:lstStyle/>
          <a:p>
            <a:pPr eaLnBrk="1" hangingPunct="1">
              <a:lnSpc>
                <a:spcPct val="90000"/>
              </a:lnSpc>
            </a:pPr>
            <a:r>
              <a:rPr lang="en-US" altLang="en-US" b="1"/>
              <a:t>ADUP</a:t>
            </a:r>
            <a:r>
              <a:rPr lang="en-US" altLang="en-US"/>
              <a:t> is one of the strongest data-flow testing strategies.</a:t>
            </a:r>
          </a:p>
          <a:p>
            <a:pPr eaLnBrk="1" hangingPunct="1">
              <a:lnSpc>
                <a:spcPct val="90000"/>
              </a:lnSpc>
            </a:pPr>
            <a:r>
              <a:rPr lang="en-US" altLang="en-US" b="1"/>
              <a:t>ADUP</a:t>
            </a:r>
            <a:r>
              <a:rPr lang="en-US" altLang="en-US"/>
              <a:t> requires that </a:t>
            </a:r>
            <a:r>
              <a:rPr lang="en-US" altLang="en-US" u="sng"/>
              <a:t>every </a:t>
            </a:r>
            <a:r>
              <a:rPr lang="en-US" altLang="en-US" b="1" u="sng"/>
              <a:t>du</a:t>
            </a:r>
            <a:r>
              <a:rPr lang="en-US" altLang="en-US" u="sng"/>
              <a:t> path</a:t>
            </a:r>
            <a:r>
              <a:rPr lang="en-US" altLang="en-US"/>
              <a:t> from </a:t>
            </a:r>
            <a:r>
              <a:rPr lang="en-US" altLang="en-US" u="sng"/>
              <a:t>every definition</a:t>
            </a:r>
            <a:r>
              <a:rPr lang="en-US" altLang="en-US"/>
              <a:t> of </a:t>
            </a:r>
            <a:r>
              <a:rPr lang="en-US" altLang="en-US" u="sng"/>
              <a:t>every variable</a:t>
            </a:r>
            <a:r>
              <a:rPr lang="en-US" altLang="en-US"/>
              <a:t> to </a:t>
            </a:r>
            <a:r>
              <a:rPr lang="en-US" altLang="en-US" u="sng"/>
              <a:t>every use</a:t>
            </a:r>
            <a:r>
              <a:rPr lang="en-US" altLang="en-US"/>
              <a:t> of that definition be exercised under some test All </a:t>
            </a:r>
            <a:r>
              <a:rPr lang="en-US" altLang="en-US" b="1"/>
              <a:t>du</a:t>
            </a:r>
            <a:r>
              <a:rPr lang="en-US" altLang="en-US"/>
              <a:t> Paths Strategy (ADUP).</a:t>
            </a:r>
          </a:p>
          <a:p>
            <a:pPr eaLnBrk="1" hangingPunct="1">
              <a:lnSpc>
                <a:spcPct val="90000"/>
              </a:lnSpc>
            </a:pPr>
            <a:endParaRPr lang="en-US" alt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8F7F676D-2C69-43FF-90D8-28D534C17895}"/>
              </a:ext>
            </a:extLst>
          </p:cNvPr>
          <p:cNvSpPr>
            <a:spLocks noGrp="1" noChangeArrowheads="1"/>
          </p:cNvSpPr>
          <p:nvPr>
            <p:ph type="title"/>
          </p:nvPr>
        </p:nvSpPr>
        <p:spPr/>
        <p:txBody>
          <a:bodyPr/>
          <a:lstStyle/>
          <a:p>
            <a:pPr eaLnBrk="1" hangingPunct="1"/>
            <a:r>
              <a:rPr lang="en-US" altLang="en-US"/>
              <a:t>An example: All-du-paths</a:t>
            </a:r>
            <a:endParaRPr lang="en-US" altLang="en-US" sz="2700" baseline="-25000"/>
          </a:p>
        </p:txBody>
      </p:sp>
      <p:sp>
        <p:nvSpPr>
          <p:cNvPr id="29699" name="Rectangle 3">
            <a:extLst>
              <a:ext uri="{FF2B5EF4-FFF2-40B4-BE49-F238E27FC236}">
                <a16:creationId xmlns:a16="http://schemas.microsoft.com/office/drawing/2014/main" id="{133A2646-0725-473F-8219-8272A79905FA}"/>
              </a:ext>
            </a:extLst>
          </p:cNvPr>
          <p:cNvSpPr>
            <a:spLocks noGrp="1" noChangeArrowheads="1"/>
          </p:cNvSpPr>
          <p:nvPr>
            <p:ph type="body" idx="1"/>
          </p:nvPr>
        </p:nvSpPr>
        <p:spPr/>
        <p:txBody>
          <a:bodyPr>
            <a:normAutofit fontScale="92500" lnSpcReduction="10000"/>
          </a:bodyPr>
          <a:lstStyle/>
          <a:p>
            <a:pPr eaLnBrk="1" hangingPunct="1">
              <a:lnSpc>
                <a:spcPct val="90000"/>
              </a:lnSpc>
              <a:buFontTx/>
              <a:buNone/>
            </a:pPr>
            <a:r>
              <a:rPr lang="en-US" altLang="en-US" sz="1800"/>
              <a:t>What are all the du-paths in the following program ?</a:t>
            </a:r>
          </a:p>
          <a:p>
            <a:pPr eaLnBrk="1" hangingPunct="1">
              <a:lnSpc>
                <a:spcPct val="90000"/>
              </a:lnSpc>
              <a:buFontTx/>
              <a:buNone/>
            </a:pPr>
            <a:endParaRPr lang="en-US" altLang="en-US" sz="1800"/>
          </a:p>
          <a:p>
            <a:pPr eaLnBrk="1" hangingPunct="1">
              <a:lnSpc>
                <a:spcPct val="90000"/>
              </a:lnSpc>
              <a:buFontTx/>
              <a:buNone/>
            </a:pPr>
            <a:r>
              <a:rPr lang="en-US" altLang="en-US" sz="1800">
                <a:latin typeface="Comic Sans MS" panose="030F0702030302020204" pitchFamily="66" charset="0"/>
              </a:rPr>
              <a:t>		read (x,y);</a:t>
            </a:r>
          </a:p>
          <a:p>
            <a:pPr eaLnBrk="1" hangingPunct="1">
              <a:lnSpc>
                <a:spcPct val="90000"/>
              </a:lnSpc>
              <a:buFontTx/>
              <a:buNone/>
            </a:pPr>
            <a:r>
              <a:rPr lang="en-US" altLang="en-US" sz="1800">
                <a:latin typeface="Comic Sans MS" panose="030F0702030302020204" pitchFamily="66" charset="0"/>
              </a:rPr>
              <a:t>		for (i = 1; i &lt;= 2; i++)</a:t>
            </a:r>
          </a:p>
          <a:p>
            <a:pPr eaLnBrk="1" hangingPunct="1">
              <a:lnSpc>
                <a:spcPct val="90000"/>
              </a:lnSpc>
              <a:buFontTx/>
              <a:buNone/>
            </a:pPr>
            <a:r>
              <a:rPr lang="en-US" altLang="en-US" sz="1800">
                <a:latin typeface="Comic Sans MS" panose="030F0702030302020204" pitchFamily="66" charset="0"/>
              </a:rPr>
              <a:t>			print (</a:t>
            </a:r>
            <a:r>
              <a:rPr lang="en-US" altLang="en-US" sz="1800"/>
              <a:t>“</a:t>
            </a:r>
            <a:r>
              <a:rPr lang="en-US" altLang="en-US" sz="1800">
                <a:latin typeface="Comic Sans MS" panose="030F0702030302020204" pitchFamily="66" charset="0"/>
              </a:rPr>
              <a:t>hello</a:t>
            </a:r>
            <a:r>
              <a:rPr lang="en-US" altLang="en-US" sz="1800"/>
              <a:t>”</a:t>
            </a:r>
            <a:r>
              <a:rPr lang="en-US" altLang="en-US" sz="1800">
                <a:latin typeface="Comic Sans MS" panose="030F0702030302020204" pitchFamily="66" charset="0"/>
              </a:rPr>
              <a:t>);</a:t>
            </a:r>
          </a:p>
          <a:p>
            <a:pPr eaLnBrk="1" hangingPunct="1">
              <a:lnSpc>
                <a:spcPct val="90000"/>
              </a:lnSpc>
              <a:buFontTx/>
              <a:buNone/>
            </a:pPr>
            <a:r>
              <a:rPr lang="en-US" altLang="en-US" sz="1800">
                <a:latin typeface="Comic Sans MS" panose="030F0702030302020204" pitchFamily="66" charset="0"/>
              </a:rPr>
              <a:t>		S</a:t>
            </a:r>
            <a:r>
              <a:rPr lang="en-US" altLang="en-US" sz="1800" baseline="-10000">
                <a:latin typeface="Comic Sans MS" panose="030F0702030302020204" pitchFamily="66" charset="0"/>
              </a:rPr>
              <a:t>a</a:t>
            </a:r>
            <a:r>
              <a:rPr lang="en-US" altLang="en-US" sz="1800">
                <a:latin typeface="Comic Sans MS" panose="030F0702030302020204" pitchFamily="66" charset="0"/>
              </a:rPr>
              <a:t>;</a:t>
            </a:r>
          </a:p>
          <a:p>
            <a:pPr eaLnBrk="1" hangingPunct="1">
              <a:lnSpc>
                <a:spcPct val="90000"/>
              </a:lnSpc>
              <a:buFontTx/>
              <a:buNone/>
            </a:pPr>
            <a:r>
              <a:rPr lang="en-US" altLang="en-US" sz="1800">
                <a:latin typeface="Comic Sans MS" panose="030F0702030302020204" pitchFamily="66" charset="0"/>
              </a:rPr>
              <a:t>		if (y &lt; 0)</a:t>
            </a:r>
          </a:p>
          <a:p>
            <a:pPr eaLnBrk="1" hangingPunct="1">
              <a:lnSpc>
                <a:spcPct val="90000"/>
              </a:lnSpc>
              <a:buFontTx/>
              <a:buNone/>
            </a:pPr>
            <a:r>
              <a:rPr lang="en-US" altLang="en-US" sz="1800">
                <a:latin typeface="Comic Sans MS" panose="030F0702030302020204" pitchFamily="66" charset="0"/>
              </a:rPr>
              <a:t>			S</a:t>
            </a:r>
            <a:r>
              <a:rPr lang="en-US" altLang="en-US" sz="1800" baseline="-10000">
                <a:latin typeface="Comic Sans MS" panose="030F0702030302020204" pitchFamily="66" charset="0"/>
              </a:rPr>
              <a:t>b</a:t>
            </a:r>
            <a:r>
              <a:rPr lang="en-US" altLang="en-US" sz="1800">
                <a:latin typeface="Comic Sans MS" panose="030F0702030302020204" pitchFamily="66" charset="0"/>
              </a:rPr>
              <a:t>;</a:t>
            </a:r>
          </a:p>
          <a:p>
            <a:pPr eaLnBrk="1" hangingPunct="1">
              <a:lnSpc>
                <a:spcPct val="90000"/>
              </a:lnSpc>
              <a:buFontTx/>
              <a:buNone/>
            </a:pPr>
            <a:r>
              <a:rPr lang="en-US" altLang="en-US" sz="1800">
                <a:latin typeface="Comic Sans MS" panose="030F0702030302020204" pitchFamily="66" charset="0"/>
              </a:rPr>
              <a:t>		else</a:t>
            </a:r>
          </a:p>
          <a:p>
            <a:pPr eaLnBrk="1" hangingPunct="1">
              <a:lnSpc>
                <a:spcPct val="90000"/>
              </a:lnSpc>
              <a:buFontTx/>
              <a:buNone/>
            </a:pPr>
            <a:r>
              <a:rPr lang="en-US" altLang="en-US" sz="1800">
                <a:latin typeface="Comic Sans MS" panose="030F0702030302020204" pitchFamily="66" charset="0"/>
              </a:rPr>
              <a:t>			print (x);</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9A25A-97FB-4A7D-B593-923C6075CED9}"/>
              </a:ext>
            </a:extLst>
          </p:cNvPr>
          <p:cNvSpPr>
            <a:spLocks noGrp="1"/>
          </p:cNvSpPr>
          <p:nvPr>
            <p:ph type="title"/>
          </p:nvPr>
        </p:nvSpPr>
        <p:spPr>
          <a:xfrm>
            <a:off x="940419" y="662405"/>
            <a:ext cx="7315200" cy="865573"/>
          </a:xfrm>
        </p:spPr>
        <p:txBody>
          <a:bodyPr>
            <a:normAutofit fontScale="90000"/>
          </a:bodyPr>
          <a:lstStyle/>
          <a:p>
            <a:r>
              <a:rPr lang="it-IT" b="1" dirty="0"/>
              <a:t>Scenario 2:</a:t>
            </a:r>
            <a:br>
              <a:rPr lang="it-IT" dirty="0"/>
            </a:br>
            <a:r>
              <a:rPr lang="it-IT" b="1" dirty="0"/>
              <a:t>If A = -2, B = -7</a:t>
            </a:r>
            <a:endParaRPr lang="en-IN" dirty="0"/>
          </a:p>
        </p:txBody>
      </p:sp>
      <p:sp>
        <p:nvSpPr>
          <p:cNvPr id="3" name="Content Placeholder 2">
            <a:extLst>
              <a:ext uri="{FF2B5EF4-FFF2-40B4-BE49-F238E27FC236}">
                <a16:creationId xmlns:a16="http://schemas.microsoft.com/office/drawing/2014/main" id="{D186EAF8-9168-4FC2-A553-035434FFF506}"/>
              </a:ext>
            </a:extLst>
          </p:cNvPr>
          <p:cNvSpPr>
            <a:spLocks noGrp="1"/>
          </p:cNvSpPr>
          <p:nvPr>
            <p:ph idx="1"/>
          </p:nvPr>
        </p:nvSpPr>
        <p:spPr>
          <a:xfrm>
            <a:off x="685800" y="1499323"/>
            <a:ext cx="8153400" cy="2930095"/>
          </a:xfrm>
        </p:spPr>
        <p:txBody>
          <a:bodyPr>
            <a:normAutofit fontScale="92500" lnSpcReduction="20000"/>
          </a:bodyPr>
          <a:lstStyle/>
          <a:p>
            <a:r>
              <a:rPr lang="en-US" dirty="0"/>
              <a:t>In scenario 2, we can see the value of sum will be -9 that is less than 0 and as per the condition, result will be "</a:t>
            </a:r>
            <a:r>
              <a:rPr lang="en-US" b="1" dirty="0"/>
              <a:t>This is a negative result.</a:t>
            </a:r>
            <a:r>
              <a:rPr lang="en-US" dirty="0"/>
              <a:t>" The statements highlighted in yellow color are executed statements of this scenario.</a:t>
            </a:r>
          </a:p>
          <a:p>
            <a:r>
              <a:rPr lang="en-US" dirty="0"/>
              <a:t>To calculate statement coverage of the first scenario, take the total number of statements that is 7 and the number of used statements that is 6.</a:t>
            </a:r>
          </a:p>
          <a:p>
            <a:r>
              <a:rPr lang="en-US" dirty="0"/>
              <a:t>Total number of statements = 7</a:t>
            </a:r>
            <a:br>
              <a:rPr lang="en-US" dirty="0"/>
            </a:br>
            <a:r>
              <a:rPr lang="en-US" dirty="0"/>
              <a:t>Number of executed statements = 6</a:t>
            </a:r>
          </a:p>
          <a:p>
            <a:r>
              <a:rPr lang="en-US" sz="3000" dirty="0">
                <a:solidFill>
                  <a:schemeClr val="tx2"/>
                </a:solidFill>
              </a:rPr>
              <a:t>Statement coverage = 6/7*100 = 600/7  = 85% </a:t>
            </a:r>
          </a:p>
          <a:p>
            <a:r>
              <a:rPr lang="en-US" dirty="0"/>
              <a:t>But, we can see all the statements are covered in both scenario and we can consider that the overall statement coverage is 100%.</a:t>
            </a:r>
            <a:r>
              <a:rPr lang="en-US" sz="3000" dirty="0">
                <a:solidFill>
                  <a:schemeClr val="tx2"/>
                </a:solidFill>
              </a:rPr>
              <a:t> </a:t>
            </a:r>
          </a:p>
          <a:p>
            <a:endParaRPr lang="en-US" dirty="0"/>
          </a:p>
          <a:p>
            <a:endParaRPr lang="en-IN" dirty="0"/>
          </a:p>
        </p:txBody>
      </p:sp>
      <p:sp>
        <p:nvSpPr>
          <p:cNvPr id="5" name="Slide Number Placeholder 4">
            <a:extLst>
              <a:ext uri="{FF2B5EF4-FFF2-40B4-BE49-F238E27FC236}">
                <a16:creationId xmlns:a16="http://schemas.microsoft.com/office/drawing/2014/main" id="{D342C8C0-5B3A-4704-A0DA-DD14EE841026}"/>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30415383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9BC0864-952F-463C-9AEC-39381D6FB3ED}"/>
              </a:ext>
            </a:extLst>
          </p:cNvPr>
          <p:cNvSpPr>
            <a:spLocks noGrp="1" noChangeArrowheads="1"/>
          </p:cNvSpPr>
          <p:nvPr>
            <p:ph type="title"/>
          </p:nvPr>
        </p:nvSpPr>
        <p:spPr>
          <a:xfrm>
            <a:off x="760810" y="162532"/>
            <a:ext cx="7315200" cy="865573"/>
          </a:xfrm>
        </p:spPr>
        <p:txBody>
          <a:bodyPr/>
          <a:lstStyle/>
          <a:p>
            <a:pPr eaLnBrk="1" hangingPunct="1"/>
            <a:r>
              <a:rPr lang="en-US" altLang="en-US" dirty="0"/>
              <a:t>An example: All-du-paths</a:t>
            </a:r>
            <a:endParaRPr lang="en-US" altLang="en-US" sz="2700" baseline="-25000" dirty="0"/>
          </a:p>
        </p:txBody>
      </p:sp>
      <p:sp>
        <p:nvSpPr>
          <p:cNvPr id="30723" name="Oval 3">
            <a:extLst>
              <a:ext uri="{FF2B5EF4-FFF2-40B4-BE49-F238E27FC236}">
                <a16:creationId xmlns:a16="http://schemas.microsoft.com/office/drawing/2014/main" id="{ABE4FFB5-899E-4ADC-8C6F-499E06DB05FB}"/>
              </a:ext>
            </a:extLst>
          </p:cNvPr>
          <p:cNvSpPr>
            <a:spLocks noChangeArrowheads="1"/>
          </p:cNvSpPr>
          <p:nvPr/>
        </p:nvSpPr>
        <p:spPr bwMode="auto">
          <a:xfrm>
            <a:off x="2880123" y="1243013"/>
            <a:ext cx="391715" cy="401241"/>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en-US" sz="1350" b="1">
                <a:latin typeface="Helvetica" panose="020B0604020202020204" pitchFamily="34" charset="0"/>
              </a:rPr>
              <a:t>1</a:t>
            </a:r>
          </a:p>
        </p:txBody>
      </p:sp>
      <p:sp>
        <p:nvSpPr>
          <p:cNvPr id="30724" name="Rectangle 4">
            <a:extLst>
              <a:ext uri="{FF2B5EF4-FFF2-40B4-BE49-F238E27FC236}">
                <a16:creationId xmlns:a16="http://schemas.microsoft.com/office/drawing/2014/main" id="{E846ED69-7EF4-4DA1-A725-AD1E5E51FD8A}"/>
              </a:ext>
            </a:extLst>
          </p:cNvPr>
          <p:cNvSpPr>
            <a:spLocks noChangeArrowheads="1"/>
          </p:cNvSpPr>
          <p:nvPr/>
        </p:nvSpPr>
        <p:spPr bwMode="auto">
          <a:xfrm>
            <a:off x="2805113" y="2611041"/>
            <a:ext cx="552450" cy="30122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en-US" sz="1200">
                <a:latin typeface="Comic Sans MS" panose="030F0702030302020204" pitchFamily="66" charset="0"/>
              </a:rPr>
              <a:t>3</a:t>
            </a:r>
          </a:p>
        </p:txBody>
      </p:sp>
      <p:sp>
        <p:nvSpPr>
          <p:cNvPr id="30725" name="Oval 5">
            <a:extLst>
              <a:ext uri="{FF2B5EF4-FFF2-40B4-BE49-F238E27FC236}">
                <a16:creationId xmlns:a16="http://schemas.microsoft.com/office/drawing/2014/main" id="{FDFA88DA-9388-4E37-B176-C1B4F74035CD}"/>
              </a:ext>
            </a:extLst>
          </p:cNvPr>
          <p:cNvSpPr>
            <a:spLocks noChangeArrowheads="1"/>
          </p:cNvSpPr>
          <p:nvPr/>
        </p:nvSpPr>
        <p:spPr bwMode="auto">
          <a:xfrm>
            <a:off x="2406254" y="3365898"/>
            <a:ext cx="391715" cy="40124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en-US" sz="1350" b="1">
                <a:latin typeface="Helvetica" panose="020B0604020202020204" pitchFamily="34" charset="0"/>
              </a:rPr>
              <a:t>4</a:t>
            </a:r>
          </a:p>
        </p:txBody>
      </p:sp>
      <p:sp>
        <p:nvSpPr>
          <p:cNvPr id="30726" name="Oval 6">
            <a:extLst>
              <a:ext uri="{FF2B5EF4-FFF2-40B4-BE49-F238E27FC236}">
                <a16:creationId xmlns:a16="http://schemas.microsoft.com/office/drawing/2014/main" id="{5EABA0B2-EEA9-4C14-AA23-98346AC543A0}"/>
              </a:ext>
            </a:extLst>
          </p:cNvPr>
          <p:cNvSpPr>
            <a:spLocks noChangeArrowheads="1"/>
          </p:cNvSpPr>
          <p:nvPr/>
        </p:nvSpPr>
        <p:spPr bwMode="auto">
          <a:xfrm>
            <a:off x="3252788" y="3340894"/>
            <a:ext cx="391716" cy="4000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en-US" sz="1350" b="1">
                <a:latin typeface="Helvetica" panose="020B0604020202020204" pitchFamily="34" charset="0"/>
              </a:rPr>
              <a:t>5</a:t>
            </a:r>
          </a:p>
        </p:txBody>
      </p:sp>
      <p:cxnSp>
        <p:nvCxnSpPr>
          <p:cNvPr id="30727" name="AutoShape 7">
            <a:extLst>
              <a:ext uri="{FF2B5EF4-FFF2-40B4-BE49-F238E27FC236}">
                <a16:creationId xmlns:a16="http://schemas.microsoft.com/office/drawing/2014/main" id="{D48A3074-F7D6-4AFD-A7BF-0CA54EC3F193}"/>
              </a:ext>
            </a:extLst>
          </p:cNvPr>
          <p:cNvCxnSpPr>
            <a:cxnSpLocks noChangeShapeType="1"/>
            <a:stCxn id="30724" idx="2"/>
            <a:endCxn id="30725" idx="7"/>
          </p:cNvCxnSpPr>
          <p:nvPr/>
        </p:nvCxnSpPr>
        <p:spPr bwMode="auto">
          <a:xfrm flipH="1">
            <a:off x="2740819" y="2912269"/>
            <a:ext cx="340519" cy="511969"/>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28" name="AutoShape 8">
            <a:extLst>
              <a:ext uri="{FF2B5EF4-FFF2-40B4-BE49-F238E27FC236}">
                <a16:creationId xmlns:a16="http://schemas.microsoft.com/office/drawing/2014/main" id="{F5CC2BB2-7F0C-4428-A2BA-6CCD3D25EFF1}"/>
              </a:ext>
            </a:extLst>
          </p:cNvPr>
          <p:cNvCxnSpPr>
            <a:cxnSpLocks noChangeShapeType="1"/>
            <a:stCxn id="30724" idx="2"/>
            <a:endCxn id="30726" idx="0"/>
          </p:cNvCxnSpPr>
          <p:nvPr/>
        </p:nvCxnSpPr>
        <p:spPr bwMode="auto">
          <a:xfrm>
            <a:off x="3081337" y="2912269"/>
            <a:ext cx="367904" cy="42862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29" name="Text Box 9">
            <a:extLst>
              <a:ext uri="{FF2B5EF4-FFF2-40B4-BE49-F238E27FC236}">
                <a16:creationId xmlns:a16="http://schemas.microsoft.com/office/drawing/2014/main" id="{2E705B36-8823-4D95-9A1D-B9445B40F043}"/>
              </a:ext>
            </a:extLst>
          </p:cNvPr>
          <p:cNvSpPr txBox="1">
            <a:spLocks noChangeArrowheads="1"/>
          </p:cNvSpPr>
          <p:nvPr/>
        </p:nvSpPr>
        <p:spPr bwMode="auto">
          <a:xfrm>
            <a:off x="3324226" y="1872854"/>
            <a:ext cx="908447"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nSpc>
                <a:spcPct val="90000"/>
              </a:lnSpc>
              <a:spcBef>
                <a:spcPct val="50000"/>
              </a:spcBef>
            </a:pPr>
            <a:r>
              <a:rPr lang="en-US" altLang="en-US" sz="1200">
                <a:latin typeface="Comic Sans MS" panose="030F0702030302020204" pitchFamily="66" charset="0"/>
              </a:rPr>
              <a:t>read (x, y)</a:t>
            </a:r>
            <a:br>
              <a:rPr lang="en-US" altLang="en-US" sz="1200">
                <a:latin typeface="Comic Sans MS" panose="030F0702030302020204" pitchFamily="66" charset="0"/>
              </a:rPr>
            </a:br>
            <a:r>
              <a:rPr lang="en-US" altLang="en-US" sz="1200">
                <a:latin typeface="Comic Sans MS" panose="030F0702030302020204" pitchFamily="66" charset="0"/>
              </a:rPr>
              <a:t>i = 1</a:t>
            </a:r>
          </a:p>
        </p:txBody>
      </p:sp>
      <p:sp>
        <p:nvSpPr>
          <p:cNvPr id="30730" name="Text Box 10">
            <a:extLst>
              <a:ext uri="{FF2B5EF4-FFF2-40B4-BE49-F238E27FC236}">
                <a16:creationId xmlns:a16="http://schemas.microsoft.com/office/drawing/2014/main" id="{971A7F31-C8CD-43ED-89BB-6DEC60D182D1}"/>
              </a:ext>
            </a:extLst>
          </p:cNvPr>
          <p:cNvSpPr txBox="1">
            <a:spLocks noChangeArrowheads="1"/>
          </p:cNvSpPr>
          <p:nvPr/>
        </p:nvSpPr>
        <p:spPr bwMode="auto">
          <a:xfrm>
            <a:off x="1362075" y="3436144"/>
            <a:ext cx="1110854" cy="517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nSpc>
                <a:spcPct val="90000"/>
              </a:lnSpc>
              <a:spcBef>
                <a:spcPct val="50000"/>
              </a:spcBef>
            </a:pPr>
            <a:r>
              <a:rPr lang="en-US" altLang="en-US" sz="1200">
                <a:latin typeface="Comic Sans MS" panose="030F0702030302020204" pitchFamily="66" charset="0"/>
              </a:rPr>
              <a:t>print(“hello”)</a:t>
            </a:r>
          </a:p>
          <a:p>
            <a:pPr>
              <a:lnSpc>
                <a:spcPct val="90000"/>
              </a:lnSpc>
              <a:spcBef>
                <a:spcPct val="50000"/>
              </a:spcBef>
            </a:pPr>
            <a:r>
              <a:rPr lang="en-US" altLang="en-US" sz="1200">
                <a:latin typeface="Comic Sans MS" panose="030F0702030302020204" pitchFamily="66" charset="0"/>
              </a:rPr>
              <a:t>i = i + 1</a:t>
            </a:r>
          </a:p>
        </p:txBody>
      </p:sp>
      <p:sp>
        <p:nvSpPr>
          <p:cNvPr id="30731" name="Text Box 11">
            <a:extLst>
              <a:ext uri="{FF2B5EF4-FFF2-40B4-BE49-F238E27FC236}">
                <a16:creationId xmlns:a16="http://schemas.microsoft.com/office/drawing/2014/main" id="{9F54D5C9-9911-4EBE-A613-186A5F5A2F6F}"/>
              </a:ext>
            </a:extLst>
          </p:cNvPr>
          <p:cNvSpPr txBox="1">
            <a:spLocks noChangeArrowheads="1"/>
          </p:cNvSpPr>
          <p:nvPr/>
        </p:nvSpPr>
        <p:spPr bwMode="auto">
          <a:xfrm>
            <a:off x="2577703" y="3133725"/>
            <a:ext cx="365522"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nSpc>
                <a:spcPct val="90000"/>
              </a:lnSpc>
              <a:spcBef>
                <a:spcPct val="50000"/>
              </a:spcBef>
            </a:pPr>
            <a:r>
              <a:rPr lang="en-US" altLang="en-US" sz="1200">
                <a:latin typeface="Comic Sans MS" panose="030F0702030302020204" pitchFamily="66" charset="0"/>
              </a:rPr>
              <a:t>T</a:t>
            </a:r>
          </a:p>
        </p:txBody>
      </p:sp>
      <p:sp>
        <p:nvSpPr>
          <p:cNvPr id="30732" name="Text Box 12">
            <a:extLst>
              <a:ext uri="{FF2B5EF4-FFF2-40B4-BE49-F238E27FC236}">
                <a16:creationId xmlns:a16="http://schemas.microsoft.com/office/drawing/2014/main" id="{BD31A6FF-70BC-4100-806C-C602FF1E9822}"/>
              </a:ext>
            </a:extLst>
          </p:cNvPr>
          <p:cNvSpPr txBox="1">
            <a:spLocks noChangeArrowheads="1"/>
          </p:cNvSpPr>
          <p:nvPr/>
        </p:nvSpPr>
        <p:spPr bwMode="auto">
          <a:xfrm>
            <a:off x="3331369" y="3094435"/>
            <a:ext cx="365522"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nSpc>
                <a:spcPct val="90000"/>
              </a:lnSpc>
              <a:spcBef>
                <a:spcPct val="50000"/>
              </a:spcBef>
            </a:pPr>
            <a:r>
              <a:rPr lang="en-US" altLang="en-US" sz="1200">
                <a:latin typeface="Comic Sans MS" panose="030F0702030302020204" pitchFamily="66" charset="0"/>
              </a:rPr>
              <a:t>F</a:t>
            </a:r>
          </a:p>
        </p:txBody>
      </p:sp>
      <p:sp>
        <p:nvSpPr>
          <p:cNvPr id="30733" name="Text Box 13">
            <a:extLst>
              <a:ext uri="{FF2B5EF4-FFF2-40B4-BE49-F238E27FC236}">
                <a16:creationId xmlns:a16="http://schemas.microsoft.com/office/drawing/2014/main" id="{0DCE97EC-B6B1-472E-819F-4D6CF60C4958}"/>
              </a:ext>
            </a:extLst>
          </p:cNvPr>
          <p:cNvSpPr txBox="1">
            <a:spLocks noChangeArrowheads="1"/>
          </p:cNvSpPr>
          <p:nvPr/>
        </p:nvSpPr>
        <p:spPr bwMode="auto">
          <a:xfrm>
            <a:off x="3645694" y="3411141"/>
            <a:ext cx="353616"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nSpc>
                <a:spcPct val="90000"/>
              </a:lnSpc>
              <a:spcBef>
                <a:spcPct val="50000"/>
              </a:spcBef>
            </a:pPr>
            <a:r>
              <a:rPr lang="en-US" altLang="en-US" sz="1200">
                <a:latin typeface="Comic Sans MS" panose="030F0702030302020204" pitchFamily="66" charset="0"/>
              </a:rPr>
              <a:t>S</a:t>
            </a:r>
            <a:r>
              <a:rPr lang="en-US" altLang="en-US" sz="1200" baseline="-10000">
                <a:latin typeface="Comic Sans MS" panose="030F0702030302020204" pitchFamily="66" charset="0"/>
              </a:rPr>
              <a:t>a</a:t>
            </a:r>
          </a:p>
        </p:txBody>
      </p:sp>
      <p:cxnSp>
        <p:nvCxnSpPr>
          <p:cNvPr id="30734" name="AutoShape 14">
            <a:extLst>
              <a:ext uri="{FF2B5EF4-FFF2-40B4-BE49-F238E27FC236}">
                <a16:creationId xmlns:a16="http://schemas.microsoft.com/office/drawing/2014/main" id="{7DB83A8A-0881-48A6-B2C2-C0A24587FCE6}"/>
              </a:ext>
            </a:extLst>
          </p:cNvPr>
          <p:cNvCxnSpPr>
            <a:cxnSpLocks noChangeShapeType="1"/>
            <a:stCxn id="30726" idx="5"/>
          </p:cNvCxnSpPr>
          <p:nvPr/>
        </p:nvCxnSpPr>
        <p:spPr bwMode="auto">
          <a:xfrm>
            <a:off x="3587354" y="3682603"/>
            <a:ext cx="341709" cy="414338"/>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35" name="Text Box 15">
            <a:extLst>
              <a:ext uri="{FF2B5EF4-FFF2-40B4-BE49-F238E27FC236}">
                <a16:creationId xmlns:a16="http://schemas.microsoft.com/office/drawing/2014/main" id="{0CFD44B8-E793-43AA-A19A-71F9B3E199D1}"/>
              </a:ext>
            </a:extLst>
          </p:cNvPr>
          <p:cNvSpPr txBox="1">
            <a:spLocks noChangeArrowheads="1"/>
          </p:cNvSpPr>
          <p:nvPr/>
        </p:nvSpPr>
        <p:spPr bwMode="auto">
          <a:xfrm>
            <a:off x="4186238" y="4194572"/>
            <a:ext cx="464344"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nSpc>
                <a:spcPct val="90000"/>
              </a:lnSpc>
              <a:spcBef>
                <a:spcPct val="50000"/>
              </a:spcBef>
            </a:pPr>
            <a:r>
              <a:rPr lang="en-US" altLang="en-US" sz="1200">
                <a:latin typeface="Comic Sans MS" panose="030F0702030302020204" pitchFamily="66" charset="0"/>
              </a:rPr>
              <a:t>y &lt; o</a:t>
            </a:r>
          </a:p>
        </p:txBody>
      </p:sp>
      <p:sp>
        <p:nvSpPr>
          <p:cNvPr id="30736" name="Oval 16">
            <a:extLst>
              <a:ext uri="{FF2B5EF4-FFF2-40B4-BE49-F238E27FC236}">
                <a16:creationId xmlns:a16="http://schemas.microsoft.com/office/drawing/2014/main" id="{B4FF21E1-F254-47C0-BC92-4B0A75EF0BCE}"/>
              </a:ext>
            </a:extLst>
          </p:cNvPr>
          <p:cNvSpPr>
            <a:spLocks noChangeArrowheads="1"/>
          </p:cNvSpPr>
          <p:nvPr/>
        </p:nvSpPr>
        <p:spPr bwMode="auto">
          <a:xfrm>
            <a:off x="2877742" y="1878806"/>
            <a:ext cx="391715" cy="4000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en-US" sz="1350" b="1">
                <a:latin typeface="Helvetica" panose="020B0604020202020204" pitchFamily="34" charset="0"/>
              </a:rPr>
              <a:t>2</a:t>
            </a:r>
          </a:p>
        </p:txBody>
      </p:sp>
      <p:sp>
        <p:nvSpPr>
          <p:cNvPr id="30737" name="Text Box 17">
            <a:extLst>
              <a:ext uri="{FF2B5EF4-FFF2-40B4-BE49-F238E27FC236}">
                <a16:creationId xmlns:a16="http://schemas.microsoft.com/office/drawing/2014/main" id="{B2B2CBCA-DF1C-4709-9375-41F420FD959C}"/>
              </a:ext>
            </a:extLst>
          </p:cNvPr>
          <p:cNvSpPr txBox="1">
            <a:spLocks noChangeArrowheads="1"/>
          </p:cNvSpPr>
          <p:nvPr/>
        </p:nvSpPr>
        <p:spPr bwMode="auto">
          <a:xfrm>
            <a:off x="3359944" y="2630091"/>
            <a:ext cx="757238"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nSpc>
                <a:spcPct val="90000"/>
              </a:lnSpc>
              <a:spcBef>
                <a:spcPct val="50000"/>
              </a:spcBef>
            </a:pPr>
            <a:r>
              <a:rPr lang="en-US" altLang="en-US" sz="1200">
                <a:latin typeface="Comic Sans MS" panose="030F0702030302020204" pitchFamily="66" charset="0"/>
              </a:rPr>
              <a:t>i &lt;= 2</a:t>
            </a:r>
          </a:p>
        </p:txBody>
      </p:sp>
      <p:cxnSp>
        <p:nvCxnSpPr>
          <p:cNvPr id="30738" name="AutoShape 18">
            <a:extLst>
              <a:ext uri="{FF2B5EF4-FFF2-40B4-BE49-F238E27FC236}">
                <a16:creationId xmlns:a16="http://schemas.microsoft.com/office/drawing/2014/main" id="{1A2D6386-7F7C-4736-96B1-BF5828EDE775}"/>
              </a:ext>
            </a:extLst>
          </p:cNvPr>
          <p:cNvCxnSpPr>
            <a:cxnSpLocks noChangeShapeType="1"/>
            <a:stCxn id="30723" idx="4"/>
            <a:endCxn id="30736" idx="0"/>
          </p:cNvCxnSpPr>
          <p:nvPr/>
        </p:nvCxnSpPr>
        <p:spPr bwMode="auto">
          <a:xfrm flipH="1">
            <a:off x="3074194" y="1644254"/>
            <a:ext cx="2381" cy="234553"/>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9" name="AutoShape 19">
            <a:extLst>
              <a:ext uri="{FF2B5EF4-FFF2-40B4-BE49-F238E27FC236}">
                <a16:creationId xmlns:a16="http://schemas.microsoft.com/office/drawing/2014/main" id="{0B151F4A-76D5-4D43-8D24-0DC4B236015C}"/>
              </a:ext>
            </a:extLst>
          </p:cNvPr>
          <p:cNvCxnSpPr>
            <a:cxnSpLocks noChangeShapeType="1"/>
            <a:stCxn id="30736" idx="4"/>
            <a:endCxn id="30724" idx="0"/>
          </p:cNvCxnSpPr>
          <p:nvPr/>
        </p:nvCxnSpPr>
        <p:spPr bwMode="auto">
          <a:xfrm>
            <a:off x="3074194" y="2278857"/>
            <a:ext cx="7144" cy="33218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40" name="Freeform 20">
            <a:extLst>
              <a:ext uri="{FF2B5EF4-FFF2-40B4-BE49-F238E27FC236}">
                <a16:creationId xmlns:a16="http://schemas.microsoft.com/office/drawing/2014/main" id="{7934BA88-C173-41E1-8AD8-A2FA78019E34}"/>
              </a:ext>
            </a:extLst>
          </p:cNvPr>
          <p:cNvSpPr>
            <a:spLocks/>
          </p:cNvSpPr>
          <p:nvPr/>
        </p:nvSpPr>
        <p:spPr bwMode="auto">
          <a:xfrm>
            <a:off x="2105026" y="2703910"/>
            <a:ext cx="689372" cy="879872"/>
          </a:xfrm>
          <a:custGeom>
            <a:avLst/>
            <a:gdLst>
              <a:gd name="T0" fmla="*/ 392113 w 579"/>
              <a:gd name="T1" fmla="*/ 1173162 h 657"/>
              <a:gd name="T2" fmla="*/ 87313 w 579"/>
              <a:gd name="T3" fmla="*/ 249989 h 657"/>
              <a:gd name="T4" fmla="*/ 919163 w 579"/>
              <a:gd name="T5" fmla="*/ 0 h 657"/>
              <a:gd name="T6" fmla="*/ 0 60000 65536"/>
              <a:gd name="T7" fmla="*/ 0 60000 65536"/>
              <a:gd name="T8" fmla="*/ 0 60000 65536"/>
            </a:gdLst>
            <a:ahLst/>
            <a:cxnLst>
              <a:cxn ang="T6">
                <a:pos x="T0" y="T1"/>
              </a:cxn>
              <a:cxn ang="T7">
                <a:pos x="T2" y="T3"/>
              </a:cxn>
              <a:cxn ang="T8">
                <a:pos x="T4" y="T5"/>
              </a:cxn>
            </a:cxnLst>
            <a:rect l="0" t="0" r="r" b="b"/>
            <a:pathLst>
              <a:path w="579" h="657">
                <a:moveTo>
                  <a:pt x="247" y="657"/>
                </a:moveTo>
                <a:cubicBezTo>
                  <a:pt x="123" y="453"/>
                  <a:pt x="0" y="249"/>
                  <a:pt x="55" y="140"/>
                </a:cubicBezTo>
                <a:cubicBezTo>
                  <a:pt x="110" y="31"/>
                  <a:pt x="344" y="15"/>
                  <a:pt x="579" y="0"/>
                </a:cubicBezTo>
              </a:path>
            </a:pathLst>
          </a:custGeom>
          <a:noFill/>
          <a:ln w="12700" cap="flat" cmpd="sng">
            <a:solidFill>
              <a:schemeClr val="tx1"/>
            </a:solidFill>
            <a:prstDash val="solid"/>
            <a:round/>
            <a:headEnd type="none" w="med" len="me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30741" name="Rectangle 21">
            <a:extLst>
              <a:ext uri="{FF2B5EF4-FFF2-40B4-BE49-F238E27FC236}">
                <a16:creationId xmlns:a16="http://schemas.microsoft.com/office/drawing/2014/main" id="{94228017-D6A7-4DC9-9062-37E72A126A5C}"/>
              </a:ext>
            </a:extLst>
          </p:cNvPr>
          <p:cNvSpPr>
            <a:spLocks noChangeArrowheads="1"/>
          </p:cNvSpPr>
          <p:nvPr/>
        </p:nvSpPr>
        <p:spPr bwMode="auto">
          <a:xfrm>
            <a:off x="3644504" y="4183856"/>
            <a:ext cx="552450" cy="30122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en-US" sz="1200">
                <a:latin typeface="Comic Sans MS" panose="030F0702030302020204" pitchFamily="66" charset="0"/>
              </a:rPr>
              <a:t>6</a:t>
            </a:r>
          </a:p>
        </p:txBody>
      </p:sp>
      <p:cxnSp>
        <p:nvCxnSpPr>
          <p:cNvPr id="30742" name="AutoShape 22">
            <a:extLst>
              <a:ext uri="{FF2B5EF4-FFF2-40B4-BE49-F238E27FC236}">
                <a16:creationId xmlns:a16="http://schemas.microsoft.com/office/drawing/2014/main" id="{48158414-8653-4366-A143-7E4E4B8E8FC2}"/>
              </a:ext>
            </a:extLst>
          </p:cNvPr>
          <p:cNvCxnSpPr>
            <a:cxnSpLocks noChangeShapeType="1"/>
            <a:stCxn id="30744" idx="2"/>
            <a:endCxn id="30745" idx="0"/>
          </p:cNvCxnSpPr>
          <p:nvPr/>
        </p:nvCxnSpPr>
        <p:spPr bwMode="auto">
          <a:xfrm flipH="1">
            <a:off x="5524500" y="1685925"/>
            <a:ext cx="541735" cy="696516"/>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43" name="Text Box 23">
            <a:extLst>
              <a:ext uri="{FF2B5EF4-FFF2-40B4-BE49-F238E27FC236}">
                <a16:creationId xmlns:a16="http://schemas.microsoft.com/office/drawing/2014/main" id="{FD0A972E-8EBF-49B3-8BE6-53870F7FA8E1}"/>
              </a:ext>
            </a:extLst>
          </p:cNvPr>
          <p:cNvSpPr txBox="1">
            <a:spLocks noChangeArrowheads="1"/>
          </p:cNvSpPr>
          <p:nvPr/>
        </p:nvSpPr>
        <p:spPr bwMode="auto">
          <a:xfrm>
            <a:off x="6323410" y="1376363"/>
            <a:ext cx="464344"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nSpc>
                <a:spcPct val="90000"/>
              </a:lnSpc>
              <a:spcBef>
                <a:spcPct val="50000"/>
              </a:spcBef>
            </a:pPr>
            <a:r>
              <a:rPr lang="en-US" altLang="en-US" sz="1200">
                <a:latin typeface="Comic Sans MS" panose="030F0702030302020204" pitchFamily="66" charset="0"/>
              </a:rPr>
              <a:t>y &lt; o</a:t>
            </a:r>
          </a:p>
        </p:txBody>
      </p:sp>
      <p:sp>
        <p:nvSpPr>
          <p:cNvPr id="30744" name="Rectangle 24">
            <a:extLst>
              <a:ext uri="{FF2B5EF4-FFF2-40B4-BE49-F238E27FC236}">
                <a16:creationId xmlns:a16="http://schemas.microsoft.com/office/drawing/2014/main" id="{520B8F64-378F-4146-944D-47BD8AFDD92A}"/>
              </a:ext>
            </a:extLst>
          </p:cNvPr>
          <p:cNvSpPr>
            <a:spLocks noChangeArrowheads="1"/>
          </p:cNvSpPr>
          <p:nvPr/>
        </p:nvSpPr>
        <p:spPr bwMode="auto">
          <a:xfrm>
            <a:off x="5790010" y="1383507"/>
            <a:ext cx="552450" cy="302419"/>
          </a:xfrm>
          <a:prstGeom prst="rect">
            <a:avLst/>
          </a:prstGeom>
          <a:noFill/>
          <a:ln w="12700">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en-US" sz="1200">
                <a:latin typeface="Comic Sans MS" panose="030F0702030302020204" pitchFamily="66" charset="0"/>
              </a:rPr>
              <a:t>6</a:t>
            </a:r>
          </a:p>
        </p:txBody>
      </p:sp>
      <p:sp>
        <p:nvSpPr>
          <p:cNvPr id="30745" name="Oval 25">
            <a:extLst>
              <a:ext uri="{FF2B5EF4-FFF2-40B4-BE49-F238E27FC236}">
                <a16:creationId xmlns:a16="http://schemas.microsoft.com/office/drawing/2014/main" id="{9AE1FC4F-CDFA-43FE-B1B2-1AF5783B769A}"/>
              </a:ext>
            </a:extLst>
          </p:cNvPr>
          <p:cNvSpPr>
            <a:spLocks noChangeArrowheads="1"/>
          </p:cNvSpPr>
          <p:nvPr/>
        </p:nvSpPr>
        <p:spPr bwMode="auto">
          <a:xfrm>
            <a:off x="5328048" y="2382441"/>
            <a:ext cx="391715" cy="4000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en-US" sz="1350" b="1">
                <a:latin typeface="Helvetica" panose="020B0604020202020204" pitchFamily="34" charset="0"/>
              </a:rPr>
              <a:t>7</a:t>
            </a:r>
          </a:p>
        </p:txBody>
      </p:sp>
      <p:sp>
        <p:nvSpPr>
          <p:cNvPr id="30746" name="Text Box 26">
            <a:extLst>
              <a:ext uri="{FF2B5EF4-FFF2-40B4-BE49-F238E27FC236}">
                <a16:creationId xmlns:a16="http://schemas.microsoft.com/office/drawing/2014/main" id="{381487F9-F117-4D41-9372-EDA1A2D3A257}"/>
              </a:ext>
            </a:extLst>
          </p:cNvPr>
          <p:cNvSpPr txBox="1">
            <a:spLocks noChangeArrowheads="1"/>
          </p:cNvSpPr>
          <p:nvPr/>
        </p:nvSpPr>
        <p:spPr bwMode="auto">
          <a:xfrm>
            <a:off x="6818710" y="2131219"/>
            <a:ext cx="757238"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nSpc>
                <a:spcPct val="90000"/>
              </a:lnSpc>
              <a:spcBef>
                <a:spcPct val="50000"/>
              </a:spcBef>
            </a:pPr>
            <a:r>
              <a:rPr lang="en-US" altLang="en-US" sz="1200">
                <a:latin typeface="Comic Sans MS" panose="030F0702030302020204" pitchFamily="66" charset="0"/>
              </a:rPr>
              <a:t>print x</a:t>
            </a:r>
          </a:p>
        </p:txBody>
      </p:sp>
      <p:sp>
        <p:nvSpPr>
          <p:cNvPr id="30747" name="Oval 27">
            <a:extLst>
              <a:ext uri="{FF2B5EF4-FFF2-40B4-BE49-F238E27FC236}">
                <a16:creationId xmlns:a16="http://schemas.microsoft.com/office/drawing/2014/main" id="{1756D368-4A9A-4453-B3A1-1A4704690B34}"/>
              </a:ext>
            </a:extLst>
          </p:cNvPr>
          <p:cNvSpPr>
            <a:spLocks noChangeArrowheads="1"/>
          </p:cNvSpPr>
          <p:nvPr/>
        </p:nvSpPr>
        <p:spPr bwMode="auto">
          <a:xfrm>
            <a:off x="6523435" y="2396729"/>
            <a:ext cx="391715" cy="4000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en-US" sz="1350" b="1">
                <a:latin typeface="Helvetica" panose="020B0604020202020204" pitchFamily="34" charset="0"/>
              </a:rPr>
              <a:t>8</a:t>
            </a:r>
          </a:p>
        </p:txBody>
      </p:sp>
      <p:cxnSp>
        <p:nvCxnSpPr>
          <p:cNvPr id="30748" name="AutoShape 28">
            <a:extLst>
              <a:ext uri="{FF2B5EF4-FFF2-40B4-BE49-F238E27FC236}">
                <a16:creationId xmlns:a16="http://schemas.microsoft.com/office/drawing/2014/main" id="{2DDF6817-059D-4F8C-9C55-6B9E015C7255}"/>
              </a:ext>
            </a:extLst>
          </p:cNvPr>
          <p:cNvCxnSpPr>
            <a:cxnSpLocks noChangeShapeType="1"/>
            <a:stCxn id="30744" idx="2"/>
            <a:endCxn id="30747" idx="0"/>
          </p:cNvCxnSpPr>
          <p:nvPr/>
        </p:nvCxnSpPr>
        <p:spPr bwMode="auto">
          <a:xfrm>
            <a:off x="6066235" y="1685925"/>
            <a:ext cx="653653" cy="710804"/>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49" name="Oval 29">
            <a:extLst>
              <a:ext uri="{FF2B5EF4-FFF2-40B4-BE49-F238E27FC236}">
                <a16:creationId xmlns:a16="http://schemas.microsoft.com/office/drawing/2014/main" id="{76428CBF-4D99-4B02-B7F5-546B5C6C661B}"/>
              </a:ext>
            </a:extLst>
          </p:cNvPr>
          <p:cNvSpPr>
            <a:spLocks noChangeArrowheads="1"/>
          </p:cNvSpPr>
          <p:nvPr/>
        </p:nvSpPr>
        <p:spPr bwMode="auto">
          <a:xfrm>
            <a:off x="5942410" y="3419475"/>
            <a:ext cx="391715" cy="401241"/>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en-US" sz="1350" b="1">
                <a:latin typeface="Helvetica" panose="020B0604020202020204" pitchFamily="34" charset="0"/>
              </a:rPr>
              <a:t>9</a:t>
            </a:r>
          </a:p>
        </p:txBody>
      </p:sp>
      <p:cxnSp>
        <p:nvCxnSpPr>
          <p:cNvPr id="30750" name="AutoShape 30">
            <a:extLst>
              <a:ext uri="{FF2B5EF4-FFF2-40B4-BE49-F238E27FC236}">
                <a16:creationId xmlns:a16="http://schemas.microsoft.com/office/drawing/2014/main" id="{27C8B0C7-D531-4B97-B156-660E85350899}"/>
              </a:ext>
            </a:extLst>
          </p:cNvPr>
          <p:cNvCxnSpPr>
            <a:cxnSpLocks noChangeShapeType="1"/>
            <a:stCxn id="30745" idx="4"/>
            <a:endCxn id="30749" idx="0"/>
          </p:cNvCxnSpPr>
          <p:nvPr/>
        </p:nvCxnSpPr>
        <p:spPr bwMode="auto">
          <a:xfrm>
            <a:off x="5524500" y="2782491"/>
            <a:ext cx="614363" cy="636984"/>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51" name="AutoShape 31">
            <a:extLst>
              <a:ext uri="{FF2B5EF4-FFF2-40B4-BE49-F238E27FC236}">
                <a16:creationId xmlns:a16="http://schemas.microsoft.com/office/drawing/2014/main" id="{481C6372-CFE6-4B27-BE62-9D2C3D6DA7E5}"/>
              </a:ext>
            </a:extLst>
          </p:cNvPr>
          <p:cNvCxnSpPr>
            <a:cxnSpLocks noChangeShapeType="1"/>
            <a:stCxn id="30747" idx="4"/>
            <a:endCxn id="30749" idx="0"/>
          </p:cNvCxnSpPr>
          <p:nvPr/>
        </p:nvCxnSpPr>
        <p:spPr bwMode="auto">
          <a:xfrm flipH="1">
            <a:off x="6138863" y="2796778"/>
            <a:ext cx="581025" cy="62269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52" name="Text Box 32">
            <a:extLst>
              <a:ext uri="{FF2B5EF4-FFF2-40B4-BE49-F238E27FC236}">
                <a16:creationId xmlns:a16="http://schemas.microsoft.com/office/drawing/2014/main" id="{D3E3EC18-9AE4-4F98-B34A-47188E592A84}"/>
              </a:ext>
            </a:extLst>
          </p:cNvPr>
          <p:cNvSpPr txBox="1">
            <a:spLocks noChangeArrowheads="1"/>
          </p:cNvSpPr>
          <p:nvPr/>
        </p:nvSpPr>
        <p:spPr bwMode="auto">
          <a:xfrm>
            <a:off x="5598319" y="1865710"/>
            <a:ext cx="365522"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nSpc>
                <a:spcPct val="90000"/>
              </a:lnSpc>
              <a:spcBef>
                <a:spcPct val="50000"/>
              </a:spcBef>
            </a:pPr>
            <a:r>
              <a:rPr lang="en-US" altLang="en-US" sz="1200">
                <a:latin typeface="Comic Sans MS" panose="030F0702030302020204" pitchFamily="66" charset="0"/>
              </a:rPr>
              <a:t>T</a:t>
            </a:r>
          </a:p>
        </p:txBody>
      </p:sp>
      <p:sp>
        <p:nvSpPr>
          <p:cNvPr id="30753" name="Text Box 33">
            <a:extLst>
              <a:ext uri="{FF2B5EF4-FFF2-40B4-BE49-F238E27FC236}">
                <a16:creationId xmlns:a16="http://schemas.microsoft.com/office/drawing/2014/main" id="{B5B7268C-FEAD-493B-A4D3-F911D329FA5E}"/>
              </a:ext>
            </a:extLst>
          </p:cNvPr>
          <p:cNvSpPr txBox="1">
            <a:spLocks noChangeArrowheads="1"/>
          </p:cNvSpPr>
          <p:nvPr/>
        </p:nvSpPr>
        <p:spPr bwMode="auto">
          <a:xfrm>
            <a:off x="6348413" y="1847850"/>
            <a:ext cx="365522"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nSpc>
                <a:spcPct val="90000"/>
              </a:lnSpc>
              <a:spcBef>
                <a:spcPct val="50000"/>
              </a:spcBef>
            </a:pPr>
            <a:r>
              <a:rPr lang="en-US" altLang="en-US" sz="1200">
                <a:latin typeface="Comic Sans MS" panose="030F0702030302020204" pitchFamily="66" charset="0"/>
              </a:rPr>
              <a:t>F</a:t>
            </a:r>
          </a:p>
        </p:txBody>
      </p:sp>
      <p:sp>
        <p:nvSpPr>
          <p:cNvPr id="30754" name="Line 34">
            <a:extLst>
              <a:ext uri="{FF2B5EF4-FFF2-40B4-BE49-F238E27FC236}">
                <a16:creationId xmlns:a16="http://schemas.microsoft.com/office/drawing/2014/main" id="{4FA2AE8E-0263-47AD-8D6A-068EFFD376C9}"/>
              </a:ext>
            </a:extLst>
          </p:cNvPr>
          <p:cNvSpPr>
            <a:spLocks noChangeShapeType="1"/>
          </p:cNvSpPr>
          <p:nvPr/>
        </p:nvSpPr>
        <p:spPr bwMode="auto">
          <a:xfrm flipH="1">
            <a:off x="3639741" y="4485085"/>
            <a:ext cx="280988" cy="31551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30755" name="Line 35">
            <a:extLst>
              <a:ext uri="{FF2B5EF4-FFF2-40B4-BE49-F238E27FC236}">
                <a16:creationId xmlns:a16="http://schemas.microsoft.com/office/drawing/2014/main" id="{8F8E0976-D5EB-4621-9B17-FD592F65519D}"/>
              </a:ext>
            </a:extLst>
          </p:cNvPr>
          <p:cNvSpPr>
            <a:spLocks noChangeShapeType="1"/>
          </p:cNvSpPr>
          <p:nvPr/>
        </p:nvSpPr>
        <p:spPr bwMode="auto">
          <a:xfrm>
            <a:off x="3912394" y="4494610"/>
            <a:ext cx="263129" cy="30599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30756" name="Text Box 36">
            <a:extLst>
              <a:ext uri="{FF2B5EF4-FFF2-40B4-BE49-F238E27FC236}">
                <a16:creationId xmlns:a16="http://schemas.microsoft.com/office/drawing/2014/main" id="{4F9C80B0-26F5-43BC-9D1B-82C66AA73E2E}"/>
              </a:ext>
            </a:extLst>
          </p:cNvPr>
          <p:cNvSpPr txBox="1">
            <a:spLocks noChangeArrowheads="1"/>
          </p:cNvSpPr>
          <p:nvPr/>
        </p:nvSpPr>
        <p:spPr bwMode="auto">
          <a:xfrm>
            <a:off x="5057776" y="2453879"/>
            <a:ext cx="3262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nSpc>
                <a:spcPct val="90000"/>
              </a:lnSpc>
              <a:spcBef>
                <a:spcPct val="50000"/>
              </a:spcBef>
            </a:pPr>
            <a:r>
              <a:rPr lang="en-US" altLang="en-US" sz="1200">
                <a:latin typeface="Comic Sans MS" panose="030F0702030302020204" pitchFamily="66" charset="0"/>
              </a:rPr>
              <a:t>S</a:t>
            </a:r>
            <a:r>
              <a:rPr lang="en-US" altLang="en-US" sz="1200" baseline="-10000">
                <a:latin typeface="Comic Sans MS" panose="030F0702030302020204" pitchFamily="66" charset="0"/>
              </a:rPr>
              <a:t>b</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D5183CF-AEF4-4BF7-8C58-039A16F40524}"/>
              </a:ext>
            </a:extLst>
          </p:cNvPr>
          <p:cNvSpPr>
            <a:spLocks noGrp="1" noChangeArrowheads="1"/>
          </p:cNvSpPr>
          <p:nvPr>
            <p:ph type="title"/>
          </p:nvPr>
        </p:nvSpPr>
        <p:spPr>
          <a:xfrm>
            <a:off x="685800" y="253795"/>
            <a:ext cx="7315200" cy="865573"/>
          </a:xfrm>
        </p:spPr>
        <p:txBody>
          <a:bodyPr/>
          <a:lstStyle/>
          <a:p>
            <a:pPr eaLnBrk="1" hangingPunct="1"/>
            <a:r>
              <a:rPr lang="en-US" altLang="en-US" dirty="0"/>
              <a:t>Example: pow(</a:t>
            </a:r>
            <a:r>
              <a:rPr lang="en-US" altLang="en-US" dirty="0" err="1"/>
              <a:t>x,y</a:t>
            </a:r>
            <a:r>
              <a:rPr lang="en-US" altLang="en-US" dirty="0"/>
              <a:t>)</a:t>
            </a:r>
          </a:p>
        </p:txBody>
      </p:sp>
      <p:sp>
        <p:nvSpPr>
          <p:cNvPr id="31748" name="Oval 4">
            <a:extLst>
              <a:ext uri="{FF2B5EF4-FFF2-40B4-BE49-F238E27FC236}">
                <a16:creationId xmlns:a16="http://schemas.microsoft.com/office/drawing/2014/main" id="{3155C02E-4356-4E62-9165-16D45C7B52E4}"/>
              </a:ext>
            </a:extLst>
          </p:cNvPr>
          <p:cNvSpPr>
            <a:spLocks noChangeArrowheads="1"/>
          </p:cNvSpPr>
          <p:nvPr/>
        </p:nvSpPr>
        <p:spPr bwMode="auto">
          <a:xfrm>
            <a:off x="3429000"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1749" name="Oval 5">
            <a:extLst>
              <a:ext uri="{FF2B5EF4-FFF2-40B4-BE49-F238E27FC236}">
                <a16:creationId xmlns:a16="http://schemas.microsoft.com/office/drawing/2014/main" id="{2C7491B9-0548-4283-8BF7-58CEA8424265}"/>
              </a:ext>
            </a:extLst>
          </p:cNvPr>
          <p:cNvSpPr>
            <a:spLocks noChangeArrowheads="1"/>
          </p:cNvSpPr>
          <p:nvPr/>
        </p:nvSpPr>
        <p:spPr bwMode="auto">
          <a:xfrm>
            <a:off x="4114800"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1750" name="Oval 6">
            <a:extLst>
              <a:ext uri="{FF2B5EF4-FFF2-40B4-BE49-F238E27FC236}">
                <a16:creationId xmlns:a16="http://schemas.microsoft.com/office/drawing/2014/main" id="{04681096-125B-4A1F-83BD-2E3AB563A632}"/>
              </a:ext>
            </a:extLst>
          </p:cNvPr>
          <p:cNvSpPr>
            <a:spLocks noChangeArrowheads="1"/>
          </p:cNvSpPr>
          <p:nvPr/>
        </p:nvSpPr>
        <p:spPr bwMode="auto">
          <a:xfrm>
            <a:off x="4857750"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1751" name="Oval 7">
            <a:extLst>
              <a:ext uri="{FF2B5EF4-FFF2-40B4-BE49-F238E27FC236}">
                <a16:creationId xmlns:a16="http://schemas.microsoft.com/office/drawing/2014/main" id="{50487C8B-AFB5-47FC-917F-9BFA24D3C62A}"/>
              </a:ext>
            </a:extLst>
          </p:cNvPr>
          <p:cNvSpPr>
            <a:spLocks noChangeArrowheads="1"/>
          </p:cNvSpPr>
          <p:nvPr/>
        </p:nvSpPr>
        <p:spPr bwMode="auto">
          <a:xfrm>
            <a:off x="6297216"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1752" name="Oval 8">
            <a:extLst>
              <a:ext uri="{FF2B5EF4-FFF2-40B4-BE49-F238E27FC236}">
                <a16:creationId xmlns:a16="http://schemas.microsoft.com/office/drawing/2014/main" id="{6EEEF20B-6D7A-4C39-BCF9-A8395A22ECAE}"/>
              </a:ext>
            </a:extLst>
          </p:cNvPr>
          <p:cNvSpPr>
            <a:spLocks noChangeArrowheads="1"/>
          </p:cNvSpPr>
          <p:nvPr/>
        </p:nvSpPr>
        <p:spPr bwMode="auto">
          <a:xfrm>
            <a:off x="5611416"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1753" name="Oval 9">
            <a:extLst>
              <a:ext uri="{FF2B5EF4-FFF2-40B4-BE49-F238E27FC236}">
                <a16:creationId xmlns:a16="http://schemas.microsoft.com/office/drawing/2014/main" id="{F81FDDEA-FD58-467C-AD29-E041FAD35C7A}"/>
              </a:ext>
            </a:extLst>
          </p:cNvPr>
          <p:cNvSpPr>
            <a:spLocks noChangeArrowheads="1"/>
          </p:cNvSpPr>
          <p:nvPr/>
        </p:nvSpPr>
        <p:spPr bwMode="auto">
          <a:xfrm>
            <a:off x="7040166"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1754" name="Oval 10">
            <a:extLst>
              <a:ext uri="{FF2B5EF4-FFF2-40B4-BE49-F238E27FC236}">
                <a16:creationId xmlns:a16="http://schemas.microsoft.com/office/drawing/2014/main" id="{BFC7369B-749D-43C8-8168-9821F2507830}"/>
              </a:ext>
            </a:extLst>
          </p:cNvPr>
          <p:cNvSpPr>
            <a:spLocks noChangeArrowheads="1"/>
          </p:cNvSpPr>
          <p:nvPr/>
        </p:nvSpPr>
        <p:spPr bwMode="auto">
          <a:xfrm>
            <a:off x="7725966"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1755" name="Text Box 11">
            <a:extLst>
              <a:ext uri="{FF2B5EF4-FFF2-40B4-BE49-F238E27FC236}">
                <a16:creationId xmlns:a16="http://schemas.microsoft.com/office/drawing/2014/main" id="{08C05E40-03E1-49A2-A6F6-2E2028041543}"/>
              </a:ext>
            </a:extLst>
          </p:cNvPr>
          <p:cNvSpPr txBox="1">
            <a:spLocks noChangeArrowheads="1"/>
          </p:cNvSpPr>
          <p:nvPr/>
        </p:nvSpPr>
        <p:spPr bwMode="auto">
          <a:xfrm>
            <a:off x="3404869" y="284520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1</a:t>
            </a:r>
          </a:p>
        </p:txBody>
      </p:sp>
      <p:sp>
        <p:nvSpPr>
          <p:cNvPr id="31756" name="Text Box 12">
            <a:extLst>
              <a:ext uri="{FF2B5EF4-FFF2-40B4-BE49-F238E27FC236}">
                <a16:creationId xmlns:a16="http://schemas.microsoft.com/office/drawing/2014/main" id="{984DA7EA-3CEC-45D2-BB97-77E986E337DA}"/>
              </a:ext>
            </a:extLst>
          </p:cNvPr>
          <p:cNvSpPr txBox="1">
            <a:spLocks noChangeArrowheads="1"/>
          </p:cNvSpPr>
          <p:nvPr/>
        </p:nvSpPr>
        <p:spPr bwMode="auto">
          <a:xfrm>
            <a:off x="4090669" y="284520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5</a:t>
            </a:r>
          </a:p>
        </p:txBody>
      </p:sp>
      <p:sp>
        <p:nvSpPr>
          <p:cNvPr id="31757" name="Text Box 13">
            <a:extLst>
              <a:ext uri="{FF2B5EF4-FFF2-40B4-BE49-F238E27FC236}">
                <a16:creationId xmlns:a16="http://schemas.microsoft.com/office/drawing/2014/main" id="{E9BB9EA0-F395-4979-B809-E5E5B6969297}"/>
              </a:ext>
            </a:extLst>
          </p:cNvPr>
          <p:cNvSpPr txBox="1">
            <a:spLocks noChangeArrowheads="1"/>
          </p:cNvSpPr>
          <p:nvPr/>
        </p:nvSpPr>
        <p:spPr bwMode="auto">
          <a:xfrm>
            <a:off x="4833619" y="284520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8</a:t>
            </a:r>
          </a:p>
        </p:txBody>
      </p:sp>
      <p:sp>
        <p:nvSpPr>
          <p:cNvPr id="31758" name="Text Box 14">
            <a:extLst>
              <a:ext uri="{FF2B5EF4-FFF2-40B4-BE49-F238E27FC236}">
                <a16:creationId xmlns:a16="http://schemas.microsoft.com/office/drawing/2014/main" id="{24C3BB64-0F07-4C90-B72B-9E71595F995E}"/>
              </a:ext>
            </a:extLst>
          </p:cNvPr>
          <p:cNvSpPr txBox="1">
            <a:spLocks noChangeArrowheads="1"/>
          </p:cNvSpPr>
          <p:nvPr/>
        </p:nvSpPr>
        <p:spPr bwMode="auto">
          <a:xfrm>
            <a:off x="5587285" y="284520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9</a:t>
            </a:r>
          </a:p>
        </p:txBody>
      </p:sp>
      <p:sp>
        <p:nvSpPr>
          <p:cNvPr id="31759" name="Text Box 15">
            <a:extLst>
              <a:ext uri="{FF2B5EF4-FFF2-40B4-BE49-F238E27FC236}">
                <a16:creationId xmlns:a16="http://schemas.microsoft.com/office/drawing/2014/main" id="{01C8FEE0-2D4E-44DB-889A-3EA4DF2D4EA3}"/>
              </a:ext>
            </a:extLst>
          </p:cNvPr>
          <p:cNvSpPr txBox="1">
            <a:spLocks noChangeArrowheads="1"/>
          </p:cNvSpPr>
          <p:nvPr/>
        </p:nvSpPr>
        <p:spPr bwMode="auto">
          <a:xfrm>
            <a:off x="6968747" y="2845207"/>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16</a:t>
            </a:r>
          </a:p>
        </p:txBody>
      </p:sp>
      <p:sp>
        <p:nvSpPr>
          <p:cNvPr id="31760" name="Text Box 16">
            <a:extLst>
              <a:ext uri="{FF2B5EF4-FFF2-40B4-BE49-F238E27FC236}">
                <a16:creationId xmlns:a16="http://schemas.microsoft.com/office/drawing/2014/main" id="{3E388AC6-4FE6-44D7-9323-4B94588DF0B5}"/>
              </a:ext>
            </a:extLst>
          </p:cNvPr>
          <p:cNvSpPr txBox="1">
            <a:spLocks noChangeArrowheads="1"/>
          </p:cNvSpPr>
          <p:nvPr/>
        </p:nvSpPr>
        <p:spPr bwMode="auto">
          <a:xfrm>
            <a:off x="6225797" y="2845207"/>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14</a:t>
            </a:r>
          </a:p>
        </p:txBody>
      </p:sp>
      <p:sp>
        <p:nvSpPr>
          <p:cNvPr id="31761" name="Text Box 17">
            <a:extLst>
              <a:ext uri="{FF2B5EF4-FFF2-40B4-BE49-F238E27FC236}">
                <a16:creationId xmlns:a16="http://schemas.microsoft.com/office/drawing/2014/main" id="{897E7C1E-365E-40F4-A4CC-485E85CAF7FA}"/>
              </a:ext>
            </a:extLst>
          </p:cNvPr>
          <p:cNvSpPr txBox="1">
            <a:spLocks noChangeArrowheads="1"/>
          </p:cNvSpPr>
          <p:nvPr/>
        </p:nvSpPr>
        <p:spPr bwMode="auto">
          <a:xfrm>
            <a:off x="7652166" y="2845207"/>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17</a:t>
            </a:r>
          </a:p>
        </p:txBody>
      </p:sp>
      <p:sp>
        <p:nvSpPr>
          <p:cNvPr id="31762" name="Line 18">
            <a:extLst>
              <a:ext uri="{FF2B5EF4-FFF2-40B4-BE49-F238E27FC236}">
                <a16:creationId xmlns:a16="http://schemas.microsoft.com/office/drawing/2014/main" id="{D409BC6B-1092-4CC2-9A93-99998B6ABCE6}"/>
              </a:ext>
            </a:extLst>
          </p:cNvPr>
          <p:cNvSpPr>
            <a:spLocks noChangeShapeType="1"/>
          </p:cNvSpPr>
          <p:nvPr/>
        </p:nvSpPr>
        <p:spPr bwMode="auto">
          <a:xfrm>
            <a:off x="3657600" y="2971800"/>
            <a:ext cx="457200" cy="0"/>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31763" name="Line 19">
            <a:extLst>
              <a:ext uri="{FF2B5EF4-FFF2-40B4-BE49-F238E27FC236}">
                <a16:creationId xmlns:a16="http://schemas.microsoft.com/office/drawing/2014/main" id="{1D0F4407-ED66-42A1-88D6-FA1FDEB6D831}"/>
              </a:ext>
            </a:extLst>
          </p:cNvPr>
          <p:cNvSpPr>
            <a:spLocks noChangeShapeType="1"/>
          </p:cNvSpPr>
          <p:nvPr/>
        </p:nvSpPr>
        <p:spPr bwMode="auto">
          <a:xfrm>
            <a:off x="5086350" y="2971800"/>
            <a:ext cx="514350" cy="0"/>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31764" name="Line 20">
            <a:extLst>
              <a:ext uri="{FF2B5EF4-FFF2-40B4-BE49-F238E27FC236}">
                <a16:creationId xmlns:a16="http://schemas.microsoft.com/office/drawing/2014/main" id="{2DE99B7D-8554-4429-9DFB-EB85C556BBCA}"/>
              </a:ext>
            </a:extLst>
          </p:cNvPr>
          <p:cNvSpPr>
            <a:spLocks noChangeShapeType="1"/>
          </p:cNvSpPr>
          <p:nvPr/>
        </p:nvSpPr>
        <p:spPr bwMode="auto">
          <a:xfrm>
            <a:off x="5840016" y="2971800"/>
            <a:ext cx="457200" cy="0"/>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31765" name="Line 21">
            <a:extLst>
              <a:ext uri="{FF2B5EF4-FFF2-40B4-BE49-F238E27FC236}">
                <a16:creationId xmlns:a16="http://schemas.microsoft.com/office/drawing/2014/main" id="{8DC367C5-067E-43D9-BEF3-F0DF42411843}"/>
              </a:ext>
            </a:extLst>
          </p:cNvPr>
          <p:cNvSpPr>
            <a:spLocks noChangeShapeType="1"/>
          </p:cNvSpPr>
          <p:nvPr/>
        </p:nvSpPr>
        <p:spPr bwMode="auto">
          <a:xfrm>
            <a:off x="7268766" y="2971800"/>
            <a:ext cx="457200" cy="0"/>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cxnSp>
        <p:nvCxnSpPr>
          <p:cNvPr id="31766" name="AutoShape 22">
            <a:extLst>
              <a:ext uri="{FF2B5EF4-FFF2-40B4-BE49-F238E27FC236}">
                <a16:creationId xmlns:a16="http://schemas.microsoft.com/office/drawing/2014/main" id="{BC7CD107-232C-45B5-A2EE-1B3A5334FD42}"/>
              </a:ext>
            </a:extLst>
          </p:cNvPr>
          <p:cNvCxnSpPr>
            <a:cxnSpLocks noChangeShapeType="1"/>
            <a:stCxn id="31756" idx="0"/>
            <a:endCxn id="31757" idx="0"/>
          </p:cNvCxnSpPr>
          <p:nvPr/>
        </p:nvCxnSpPr>
        <p:spPr bwMode="auto">
          <a:xfrm rot="5400000" flipH="1" flipV="1">
            <a:off x="4601766" y="2473732"/>
            <a:ext cx="12700" cy="742950"/>
          </a:xfrm>
          <a:prstGeom prst="bentConnector3">
            <a:avLst>
              <a:gd name="adj1" fmla="val 1800000"/>
            </a:avLst>
          </a:prstGeom>
          <a:noFill/>
          <a:ln w="12700">
            <a:solidFill>
              <a:schemeClr val="tx1"/>
            </a:solidFill>
            <a:miter lim="800000"/>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7" name="AutoShape 23">
            <a:extLst>
              <a:ext uri="{FF2B5EF4-FFF2-40B4-BE49-F238E27FC236}">
                <a16:creationId xmlns:a16="http://schemas.microsoft.com/office/drawing/2014/main" id="{9475725A-1B8C-49AF-BA97-3784223D2764}"/>
              </a:ext>
            </a:extLst>
          </p:cNvPr>
          <p:cNvCxnSpPr>
            <a:cxnSpLocks noChangeShapeType="1"/>
            <a:stCxn id="31756" idx="2"/>
            <a:endCxn id="31757" idx="2"/>
          </p:cNvCxnSpPr>
          <p:nvPr/>
        </p:nvCxnSpPr>
        <p:spPr bwMode="auto">
          <a:xfrm rot="16200000" flipH="1">
            <a:off x="4601766" y="2750731"/>
            <a:ext cx="12700" cy="742950"/>
          </a:xfrm>
          <a:prstGeom prst="bentConnector3">
            <a:avLst>
              <a:gd name="adj1" fmla="val 1800000"/>
            </a:avLst>
          </a:prstGeom>
          <a:noFill/>
          <a:ln w="12700">
            <a:solidFill>
              <a:schemeClr val="tx1"/>
            </a:solidFill>
            <a:miter lim="800000"/>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8" name="AutoShape 24">
            <a:extLst>
              <a:ext uri="{FF2B5EF4-FFF2-40B4-BE49-F238E27FC236}">
                <a16:creationId xmlns:a16="http://schemas.microsoft.com/office/drawing/2014/main" id="{83A82C84-DEC5-441A-8C26-98459ECE242E}"/>
              </a:ext>
            </a:extLst>
          </p:cNvPr>
          <p:cNvCxnSpPr>
            <a:cxnSpLocks noChangeShapeType="1"/>
          </p:cNvCxnSpPr>
          <p:nvPr/>
        </p:nvCxnSpPr>
        <p:spPr bwMode="auto">
          <a:xfrm rot="16200000" flipH="1">
            <a:off x="6771680" y="2715221"/>
            <a:ext cx="1191" cy="742950"/>
          </a:xfrm>
          <a:prstGeom prst="bentConnector3">
            <a:avLst>
              <a:gd name="adj1" fmla="val 14400000"/>
            </a:avLst>
          </a:prstGeom>
          <a:noFill/>
          <a:ln w="12700">
            <a:solidFill>
              <a:schemeClr val="tx1"/>
            </a:solidFill>
            <a:miter lim="800000"/>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9" name="AutoShape 25">
            <a:extLst>
              <a:ext uri="{FF2B5EF4-FFF2-40B4-BE49-F238E27FC236}">
                <a16:creationId xmlns:a16="http://schemas.microsoft.com/office/drawing/2014/main" id="{1EB6D94A-E6C8-490A-8D53-2856B637356A}"/>
              </a:ext>
            </a:extLst>
          </p:cNvPr>
          <p:cNvCxnSpPr>
            <a:cxnSpLocks noChangeShapeType="1"/>
          </p:cNvCxnSpPr>
          <p:nvPr/>
        </p:nvCxnSpPr>
        <p:spPr bwMode="auto">
          <a:xfrm rot="5400000" flipV="1">
            <a:off x="6771680" y="2486621"/>
            <a:ext cx="1191" cy="742950"/>
          </a:xfrm>
          <a:prstGeom prst="bentConnector3">
            <a:avLst>
              <a:gd name="adj1" fmla="val -14400000"/>
            </a:avLst>
          </a:prstGeom>
          <a:noFill/>
          <a:ln w="12700">
            <a:solidFill>
              <a:schemeClr val="tx1"/>
            </a:solidFill>
            <a:miter lim="800000"/>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70" name="AutoShape 26">
            <a:extLst>
              <a:ext uri="{FF2B5EF4-FFF2-40B4-BE49-F238E27FC236}">
                <a16:creationId xmlns:a16="http://schemas.microsoft.com/office/drawing/2014/main" id="{45DAAE07-B6BB-4612-A106-41DF5E680A33}"/>
              </a:ext>
            </a:extLst>
          </p:cNvPr>
          <p:cNvCxnSpPr>
            <a:cxnSpLocks noChangeShapeType="1"/>
            <a:stCxn id="31758" idx="3"/>
            <a:endCxn id="31758" idx="2"/>
          </p:cNvCxnSpPr>
          <p:nvPr/>
        </p:nvCxnSpPr>
        <p:spPr bwMode="auto">
          <a:xfrm flipH="1">
            <a:off x="5726907" y="2983707"/>
            <a:ext cx="139622" cy="138499"/>
          </a:xfrm>
          <a:prstGeom prst="curvedConnector4">
            <a:avLst>
              <a:gd name="adj1" fmla="val -163728"/>
              <a:gd name="adj2" fmla="val 265055"/>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71" name="Text Box 27">
            <a:extLst>
              <a:ext uri="{FF2B5EF4-FFF2-40B4-BE49-F238E27FC236}">
                <a16:creationId xmlns:a16="http://schemas.microsoft.com/office/drawing/2014/main" id="{B19011D0-2A07-468C-A1FF-BBDF7FC89D1F}"/>
              </a:ext>
            </a:extLst>
          </p:cNvPr>
          <p:cNvSpPr txBox="1">
            <a:spLocks noChangeArrowheads="1"/>
          </p:cNvSpPr>
          <p:nvPr/>
        </p:nvSpPr>
        <p:spPr bwMode="auto">
          <a:xfrm>
            <a:off x="3694833" y="2673757"/>
            <a:ext cx="2696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a</a:t>
            </a:r>
          </a:p>
        </p:txBody>
      </p:sp>
      <p:sp>
        <p:nvSpPr>
          <p:cNvPr id="31772" name="Text Box 28">
            <a:extLst>
              <a:ext uri="{FF2B5EF4-FFF2-40B4-BE49-F238E27FC236}">
                <a16:creationId xmlns:a16="http://schemas.microsoft.com/office/drawing/2014/main" id="{E2370D0E-AE85-4279-AA15-EB050012414B}"/>
              </a:ext>
            </a:extLst>
          </p:cNvPr>
          <p:cNvSpPr txBox="1">
            <a:spLocks noChangeArrowheads="1"/>
          </p:cNvSpPr>
          <p:nvPr/>
        </p:nvSpPr>
        <p:spPr bwMode="auto">
          <a:xfrm>
            <a:off x="4492322" y="2445157"/>
            <a:ext cx="2760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b</a:t>
            </a:r>
          </a:p>
        </p:txBody>
      </p:sp>
      <p:sp>
        <p:nvSpPr>
          <p:cNvPr id="31773" name="Text Box 29">
            <a:extLst>
              <a:ext uri="{FF2B5EF4-FFF2-40B4-BE49-F238E27FC236}">
                <a16:creationId xmlns:a16="http://schemas.microsoft.com/office/drawing/2014/main" id="{16B9F5DA-A39F-485B-A7F8-6E60E70D9510}"/>
              </a:ext>
            </a:extLst>
          </p:cNvPr>
          <p:cNvSpPr txBox="1">
            <a:spLocks noChangeArrowheads="1"/>
          </p:cNvSpPr>
          <p:nvPr/>
        </p:nvSpPr>
        <p:spPr bwMode="auto">
          <a:xfrm>
            <a:off x="4498734" y="3245257"/>
            <a:ext cx="2632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c</a:t>
            </a:r>
          </a:p>
        </p:txBody>
      </p:sp>
      <p:sp>
        <p:nvSpPr>
          <p:cNvPr id="31774" name="Text Box 30">
            <a:extLst>
              <a:ext uri="{FF2B5EF4-FFF2-40B4-BE49-F238E27FC236}">
                <a16:creationId xmlns:a16="http://schemas.microsoft.com/office/drawing/2014/main" id="{C6C0EBEC-0978-4E3B-9CD4-F93B493EEDAF}"/>
              </a:ext>
            </a:extLst>
          </p:cNvPr>
          <p:cNvSpPr txBox="1">
            <a:spLocks noChangeArrowheads="1"/>
          </p:cNvSpPr>
          <p:nvPr/>
        </p:nvSpPr>
        <p:spPr bwMode="auto">
          <a:xfrm>
            <a:off x="5178329" y="2730907"/>
            <a:ext cx="2744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d</a:t>
            </a:r>
          </a:p>
        </p:txBody>
      </p:sp>
      <p:sp>
        <p:nvSpPr>
          <p:cNvPr id="31775" name="Text Box 31">
            <a:extLst>
              <a:ext uri="{FF2B5EF4-FFF2-40B4-BE49-F238E27FC236}">
                <a16:creationId xmlns:a16="http://schemas.microsoft.com/office/drawing/2014/main" id="{F3B4E878-E145-4F5B-BA0D-ADAFC934211F}"/>
              </a:ext>
            </a:extLst>
          </p:cNvPr>
          <p:cNvSpPr txBox="1">
            <a:spLocks noChangeArrowheads="1"/>
          </p:cNvSpPr>
          <p:nvPr/>
        </p:nvSpPr>
        <p:spPr bwMode="auto">
          <a:xfrm>
            <a:off x="5809177" y="3302407"/>
            <a:ext cx="27122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e</a:t>
            </a:r>
          </a:p>
        </p:txBody>
      </p:sp>
      <p:sp>
        <p:nvSpPr>
          <p:cNvPr id="31776" name="Text Box 32">
            <a:extLst>
              <a:ext uri="{FF2B5EF4-FFF2-40B4-BE49-F238E27FC236}">
                <a16:creationId xmlns:a16="http://schemas.microsoft.com/office/drawing/2014/main" id="{DC408E50-8293-4931-9070-5D7C1A67810C}"/>
              </a:ext>
            </a:extLst>
          </p:cNvPr>
          <p:cNvSpPr txBox="1">
            <a:spLocks noChangeArrowheads="1"/>
          </p:cNvSpPr>
          <p:nvPr/>
        </p:nvSpPr>
        <p:spPr bwMode="auto">
          <a:xfrm>
            <a:off x="5869739" y="2673757"/>
            <a:ext cx="2632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f</a:t>
            </a:r>
          </a:p>
        </p:txBody>
      </p:sp>
      <p:sp>
        <p:nvSpPr>
          <p:cNvPr id="31777" name="Text Box 33">
            <a:extLst>
              <a:ext uri="{FF2B5EF4-FFF2-40B4-BE49-F238E27FC236}">
                <a16:creationId xmlns:a16="http://schemas.microsoft.com/office/drawing/2014/main" id="{136CD9E0-F17E-411A-8620-744065F8E9A7}"/>
              </a:ext>
            </a:extLst>
          </p:cNvPr>
          <p:cNvSpPr txBox="1">
            <a:spLocks noChangeArrowheads="1"/>
          </p:cNvSpPr>
          <p:nvPr/>
        </p:nvSpPr>
        <p:spPr bwMode="auto">
          <a:xfrm>
            <a:off x="6668832" y="2445157"/>
            <a:ext cx="2664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g</a:t>
            </a:r>
          </a:p>
        </p:txBody>
      </p:sp>
      <p:sp>
        <p:nvSpPr>
          <p:cNvPr id="31778" name="Text Box 34">
            <a:extLst>
              <a:ext uri="{FF2B5EF4-FFF2-40B4-BE49-F238E27FC236}">
                <a16:creationId xmlns:a16="http://schemas.microsoft.com/office/drawing/2014/main" id="{6815DFFB-B88C-40AC-AE3E-B3A037A4A9DB}"/>
              </a:ext>
            </a:extLst>
          </p:cNvPr>
          <p:cNvSpPr txBox="1">
            <a:spLocks noChangeArrowheads="1"/>
          </p:cNvSpPr>
          <p:nvPr/>
        </p:nvSpPr>
        <p:spPr bwMode="auto">
          <a:xfrm>
            <a:off x="6665626" y="3245257"/>
            <a:ext cx="2728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h</a:t>
            </a:r>
          </a:p>
        </p:txBody>
      </p:sp>
      <p:sp>
        <p:nvSpPr>
          <p:cNvPr id="31779" name="Text Box 35">
            <a:extLst>
              <a:ext uri="{FF2B5EF4-FFF2-40B4-BE49-F238E27FC236}">
                <a16:creationId xmlns:a16="http://schemas.microsoft.com/office/drawing/2014/main" id="{515CFAA4-05D3-431B-9965-E5362EAF2F37}"/>
              </a:ext>
            </a:extLst>
          </p:cNvPr>
          <p:cNvSpPr txBox="1">
            <a:spLocks noChangeArrowheads="1"/>
          </p:cNvSpPr>
          <p:nvPr/>
        </p:nvSpPr>
        <p:spPr bwMode="auto">
          <a:xfrm>
            <a:off x="7316718" y="2673757"/>
            <a:ext cx="22794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i</a:t>
            </a:r>
          </a:p>
        </p:txBody>
      </p:sp>
      <p:sp>
        <p:nvSpPr>
          <p:cNvPr id="37" name="TextBox 36">
            <a:extLst>
              <a:ext uri="{FF2B5EF4-FFF2-40B4-BE49-F238E27FC236}">
                <a16:creationId xmlns:a16="http://schemas.microsoft.com/office/drawing/2014/main" id="{B9C7A36A-0E15-4E7C-9CFF-8E5FD4EF18FF}"/>
              </a:ext>
            </a:extLst>
          </p:cNvPr>
          <p:cNvSpPr txBox="1"/>
          <p:nvPr/>
        </p:nvSpPr>
        <p:spPr>
          <a:xfrm>
            <a:off x="1015860" y="1089536"/>
            <a:ext cx="6324600" cy="4078039"/>
          </a:xfrm>
          <a:prstGeom prst="rect">
            <a:avLst/>
          </a:prstGeom>
          <a:noFill/>
        </p:spPr>
        <p:txBody>
          <a:bodyPr wrap="square">
            <a:spAutoFit/>
          </a:bodyPr>
          <a:lstStyle/>
          <a:p>
            <a:pPr algn="l"/>
            <a:r>
              <a:rPr lang="en-US" sz="1100" b="1" u="none" strike="noStrike" dirty="0">
                <a:effectLst/>
                <a:latin typeface="Times New Roman" panose="02020603050405020304" pitchFamily="18" charset="0"/>
                <a:ea typeface="Times New Roman" panose="02020603050405020304" pitchFamily="18" charset="0"/>
              </a:rPr>
              <a:t>/* pow(</a:t>
            </a:r>
            <a:r>
              <a:rPr lang="en-US" sz="1100" b="1" u="none" strike="noStrike" dirty="0" err="1">
                <a:effectLst/>
                <a:latin typeface="Times New Roman" panose="02020603050405020304" pitchFamily="18" charset="0"/>
                <a:ea typeface="Times New Roman" panose="02020603050405020304" pitchFamily="18" charset="0"/>
              </a:rPr>
              <a:t>x,y</a:t>
            </a:r>
            <a:r>
              <a:rPr lang="en-US" sz="1100" b="1" u="none" strike="noStrike" dirty="0">
                <a:effectLst/>
                <a:latin typeface="Times New Roman" panose="02020603050405020304" pitchFamily="18" charset="0"/>
                <a:ea typeface="Times New Roman" panose="02020603050405020304" pitchFamily="18" charset="0"/>
              </a:rPr>
              <a:t>) </a:t>
            </a:r>
            <a:endParaRPr lang="en-IN" sz="2800" b="1" u="sng" dirty="0">
              <a:effectLst/>
              <a:latin typeface="Times New Roman" panose="02020603050405020304" pitchFamily="18" charset="0"/>
              <a:ea typeface="Times New Roman" panose="02020603050405020304" pitchFamily="18" charset="0"/>
            </a:endParaRPr>
          </a:p>
          <a:p>
            <a:pPr marL="38100" algn="l"/>
            <a:r>
              <a:rPr lang="en-US" sz="1100" b="1" u="none" strike="noStrike" dirty="0">
                <a:effectLst/>
                <a:latin typeface="Times New Roman" panose="02020603050405020304" pitchFamily="18" charset="0"/>
                <a:ea typeface="Times New Roman" panose="02020603050405020304" pitchFamily="18" charset="0"/>
              </a:rPr>
              <a:t>   This program computes x to the power of y, where x and y are integers.</a:t>
            </a:r>
            <a:endParaRPr lang="en-IN" sz="2800" b="1" u="sng" dirty="0">
              <a:effectLst/>
              <a:latin typeface="Times New Roman" panose="02020603050405020304" pitchFamily="18" charset="0"/>
              <a:ea typeface="Times New Roman" panose="02020603050405020304" pitchFamily="18" charset="0"/>
            </a:endParaRPr>
          </a:p>
          <a:p>
            <a:pPr marL="38100" algn="l"/>
            <a:r>
              <a:rPr lang="en-US" sz="1100" b="1" u="none" strike="noStrike" dirty="0">
                <a:effectLst/>
                <a:latin typeface="Times New Roman" panose="02020603050405020304" pitchFamily="18" charset="0"/>
                <a:ea typeface="Times New Roman" panose="02020603050405020304" pitchFamily="18" charset="0"/>
              </a:rPr>
              <a:t>    INPUT:     The x and y values.</a:t>
            </a:r>
            <a:endParaRPr lang="en-IN" sz="2800" b="1" u="sng" dirty="0">
              <a:effectLst/>
              <a:latin typeface="Times New Roman" panose="02020603050405020304" pitchFamily="18" charset="0"/>
              <a:ea typeface="Times New Roman" panose="02020603050405020304" pitchFamily="18" charset="0"/>
            </a:endParaRPr>
          </a:p>
          <a:p>
            <a:pPr marL="38100" algn="l"/>
            <a:r>
              <a:rPr lang="en-US" sz="1100" b="1" u="none" strike="noStrike" dirty="0">
                <a:effectLst/>
                <a:latin typeface="Times New Roman" panose="02020603050405020304" pitchFamily="18" charset="0"/>
                <a:ea typeface="Times New Roman" panose="02020603050405020304" pitchFamily="18" charset="0"/>
              </a:rPr>
              <a:t>    OUTPUT: x raised to the power of y is printed to </a:t>
            </a:r>
            <a:r>
              <a:rPr lang="en-US" sz="1100" b="1" u="none" strike="noStrike" dirty="0" err="1">
                <a:effectLst/>
                <a:latin typeface="Times New Roman" panose="02020603050405020304" pitchFamily="18" charset="0"/>
                <a:ea typeface="Times New Roman" panose="02020603050405020304" pitchFamily="18" charset="0"/>
              </a:rPr>
              <a:t>stdout</a:t>
            </a:r>
            <a:r>
              <a:rPr lang="en-US" sz="1100" b="1" u="none" strike="noStrike" dirty="0">
                <a:effectLst/>
                <a:latin typeface="Times New Roman" panose="02020603050405020304" pitchFamily="18" charset="0"/>
                <a:ea typeface="Times New Roman" panose="02020603050405020304" pitchFamily="18" charset="0"/>
              </a:rPr>
              <a:t>.</a:t>
            </a:r>
            <a:endParaRPr lang="en-IN" sz="2800" b="1" u="sng" dirty="0">
              <a:effectLst/>
              <a:latin typeface="Times New Roman" panose="02020603050405020304" pitchFamily="18" charset="0"/>
              <a:ea typeface="Times New Roman" panose="02020603050405020304" pitchFamily="18" charset="0"/>
            </a:endParaRPr>
          </a:p>
          <a:p>
            <a:pPr marL="38100" algn="l"/>
            <a:r>
              <a:rPr lang="en-US" sz="1100" b="1" u="none" strike="noStrike" dirty="0">
                <a:effectLst/>
                <a:latin typeface="Times New Roman" panose="02020603050405020304" pitchFamily="18" charset="0"/>
                <a:ea typeface="Times New Roman" panose="02020603050405020304" pitchFamily="18" charset="0"/>
              </a:rPr>
              <a:t>*/</a:t>
            </a:r>
            <a:endParaRPr lang="en-IN" sz="2800" b="1" u="sng" dirty="0">
              <a:effectLst/>
              <a:latin typeface="Times New Roman" panose="02020603050405020304" pitchFamily="18" charset="0"/>
              <a:ea typeface="Times New Roman" panose="02020603050405020304" pitchFamily="18" charset="0"/>
            </a:endParaRPr>
          </a:p>
          <a:p>
            <a:pPr marL="342900" lvl="0" indent="-342900" algn="l">
              <a:buFont typeface="+mj-lt"/>
              <a:buAutoNum type="arabicPeriod"/>
              <a:tabLst>
                <a:tab pos="457200" algn="l"/>
              </a:tabLst>
            </a:pPr>
            <a:r>
              <a:rPr lang="en-US" sz="1100" b="1" u="none" strike="noStrike" dirty="0">
                <a:effectLst/>
                <a:latin typeface="Times New Roman" panose="02020603050405020304" pitchFamily="18" charset="0"/>
                <a:ea typeface="Times New Roman" panose="02020603050405020304" pitchFamily="18" charset="0"/>
              </a:rPr>
              <a:t>void pow (int x, y)</a:t>
            </a:r>
            <a:endParaRPr lang="en-IN" sz="2800" b="1" u="sng" dirty="0">
              <a:effectLst/>
              <a:latin typeface="Times New Roman" panose="02020603050405020304" pitchFamily="18" charset="0"/>
              <a:ea typeface="Times New Roman" panose="02020603050405020304" pitchFamily="18" charset="0"/>
            </a:endParaRPr>
          </a:p>
          <a:p>
            <a:pPr marL="342900" lvl="0" indent="-342900" algn="l">
              <a:buFont typeface="+mj-lt"/>
              <a:buAutoNum type="arabicPeriod"/>
              <a:tabLst>
                <a:tab pos="457200" algn="l"/>
              </a:tabLst>
            </a:pPr>
            <a:r>
              <a:rPr lang="en-US" sz="1100" b="1" u="none" strike="noStrike" dirty="0">
                <a:effectLst/>
                <a:latin typeface="Times New Roman" panose="02020603050405020304" pitchFamily="18" charset="0"/>
                <a:ea typeface="Times New Roman" panose="02020603050405020304" pitchFamily="18" charset="0"/>
              </a:rPr>
              <a:t>{ </a:t>
            </a:r>
            <a:endParaRPr lang="en-IN" sz="2800" b="1" u="sng" dirty="0">
              <a:effectLst/>
              <a:latin typeface="Times New Roman" panose="02020603050405020304" pitchFamily="18" charset="0"/>
              <a:ea typeface="Times New Roman" panose="02020603050405020304" pitchFamily="18" charset="0"/>
            </a:endParaRPr>
          </a:p>
          <a:p>
            <a:pPr marL="342900" lvl="0" indent="-342900" algn="l">
              <a:buFont typeface="+mj-lt"/>
              <a:buAutoNum type="arabicPeriod"/>
              <a:tabLst>
                <a:tab pos="457200" algn="l"/>
              </a:tabLst>
            </a:pPr>
            <a:r>
              <a:rPr lang="en-US" sz="1100" b="1" u="none" strike="noStrike" dirty="0">
                <a:effectLst/>
                <a:latin typeface="Times New Roman" panose="02020603050405020304" pitchFamily="18" charset="0"/>
                <a:ea typeface="Times New Roman" panose="02020603050405020304" pitchFamily="18" charset="0"/>
              </a:rPr>
              <a:t>float z;</a:t>
            </a:r>
            <a:endParaRPr lang="en-IN" sz="2800" b="1" u="sng" dirty="0">
              <a:effectLst/>
              <a:latin typeface="Times New Roman" panose="02020603050405020304" pitchFamily="18" charset="0"/>
              <a:ea typeface="Times New Roman" panose="02020603050405020304" pitchFamily="18" charset="0"/>
            </a:endParaRPr>
          </a:p>
          <a:p>
            <a:pPr marL="342900" lvl="0" indent="-342900" algn="l">
              <a:buFont typeface="+mj-lt"/>
              <a:buAutoNum type="arabicPeriod"/>
              <a:tabLst>
                <a:tab pos="457200" algn="l"/>
              </a:tabLst>
            </a:pPr>
            <a:r>
              <a:rPr lang="en-US" sz="1100" b="1" u="none" strike="noStrike" dirty="0">
                <a:effectLst/>
                <a:latin typeface="Times New Roman" panose="02020603050405020304" pitchFamily="18" charset="0"/>
                <a:ea typeface="Times New Roman" panose="02020603050405020304" pitchFamily="18" charset="0"/>
              </a:rPr>
              <a:t>int p;</a:t>
            </a:r>
            <a:endParaRPr lang="en-IN" sz="2800" b="1" u="sng" dirty="0">
              <a:effectLst/>
              <a:latin typeface="Times New Roman" panose="02020603050405020304" pitchFamily="18" charset="0"/>
              <a:ea typeface="Times New Roman" panose="02020603050405020304" pitchFamily="18" charset="0"/>
            </a:endParaRPr>
          </a:p>
          <a:p>
            <a:pPr marL="342900" lvl="0" indent="-342900" algn="l">
              <a:buFont typeface="+mj-lt"/>
              <a:buAutoNum type="arabicPeriod"/>
              <a:tabLst>
                <a:tab pos="457200" algn="l"/>
              </a:tabLst>
            </a:pPr>
            <a:r>
              <a:rPr lang="en-US" sz="1100" b="1" u="none" strike="noStrike" dirty="0">
                <a:effectLst/>
                <a:latin typeface="Times New Roman" panose="02020603050405020304" pitchFamily="18" charset="0"/>
                <a:ea typeface="Times New Roman" panose="02020603050405020304" pitchFamily="18" charset="0"/>
              </a:rPr>
              <a:t>if (y &lt; 0)</a:t>
            </a:r>
            <a:endParaRPr lang="en-IN" sz="2800" b="1" u="sng" dirty="0">
              <a:effectLst/>
              <a:latin typeface="Times New Roman" panose="02020603050405020304" pitchFamily="18" charset="0"/>
              <a:ea typeface="Times New Roman" panose="02020603050405020304" pitchFamily="18" charset="0"/>
            </a:endParaRPr>
          </a:p>
          <a:p>
            <a:pPr marL="342900" lvl="0" indent="-342900" algn="l">
              <a:buFont typeface="+mj-lt"/>
              <a:buAutoNum type="arabicPeriod"/>
              <a:tabLst>
                <a:tab pos="457200" algn="l"/>
              </a:tabLst>
            </a:pPr>
            <a:r>
              <a:rPr lang="en-US" sz="1100" b="1" u="none" strike="noStrike" dirty="0">
                <a:effectLst/>
                <a:latin typeface="Times New Roman" panose="02020603050405020304" pitchFamily="18" charset="0"/>
                <a:ea typeface="Times New Roman" panose="02020603050405020304" pitchFamily="18" charset="0"/>
              </a:rPr>
              <a:t>    p = 0 – y;</a:t>
            </a:r>
            <a:endParaRPr lang="en-IN" sz="2800" b="1" u="sng" dirty="0">
              <a:effectLst/>
              <a:latin typeface="Times New Roman" panose="02020603050405020304" pitchFamily="18" charset="0"/>
              <a:ea typeface="Times New Roman" panose="02020603050405020304" pitchFamily="18" charset="0"/>
            </a:endParaRPr>
          </a:p>
          <a:p>
            <a:pPr marL="342900" lvl="0" indent="-342900" algn="l">
              <a:buFont typeface="+mj-lt"/>
              <a:buAutoNum type="arabicPeriod"/>
              <a:tabLst>
                <a:tab pos="457200" algn="l"/>
              </a:tabLst>
            </a:pPr>
            <a:r>
              <a:rPr lang="en-US" sz="1100" b="1" u="none" strike="noStrike" dirty="0">
                <a:effectLst/>
                <a:latin typeface="Times New Roman" panose="02020603050405020304" pitchFamily="18" charset="0"/>
                <a:ea typeface="Times New Roman" panose="02020603050405020304" pitchFamily="18" charset="0"/>
              </a:rPr>
              <a:t>else p = y;</a:t>
            </a:r>
            <a:endParaRPr lang="en-IN" sz="2800" b="1" u="sng" dirty="0">
              <a:effectLst/>
              <a:latin typeface="Times New Roman" panose="02020603050405020304" pitchFamily="18" charset="0"/>
              <a:ea typeface="Times New Roman" panose="02020603050405020304" pitchFamily="18" charset="0"/>
            </a:endParaRPr>
          </a:p>
          <a:p>
            <a:pPr marL="342900" lvl="0" indent="-342900" algn="l">
              <a:buFont typeface="+mj-lt"/>
              <a:buAutoNum type="arabicPeriod"/>
              <a:tabLst>
                <a:tab pos="457200" algn="l"/>
              </a:tabLst>
            </a:pPr>
            <a:r>
              <a:rPr lang="en-US" sz="1100" b="1" u="none" strike="noStrike" dirty="0">
                <a:effectLst/>
                <a:latin typeface="Times New Roman" panose="02020603050405020304" pitchFamily="18" charset="0"/>
                <a:ea typeface="Times New Roman" panose="02020603050405020304" pitchFamily="18" charset="0"/>
              </a:rPr>
              <a:t>z = 1.0;</a:t>
            </a:r>
            <a:endParaRPr lang="en-IN" sz="2800" b="1" u="sng" dirty="0">
              <a:effectLst/>
              <a:latin typeface="Times New Roman" panose="02020603050405020304" pitchFamily="18" charset="0"/>
              <a:ea typeface="Times New Roman" panose="02020603050405020304" pitchFamily="18" charset="0"/>
            </a:endParaRPr>
          </a:p>
          <a:p>
            <a:pPr marL="342900" lvl="0" indent="-342900" algn="l">
              <a:buFont typeface="+mj-lt"/>
              <a:buAutoNum type="arabicPeriod"/>
              <a:tabLst>
                <a:tab pos="457200" algn="l"/>
              </a:tabLst>
            </a:pPr>
            <a:r>
              <a:rPr lang="en-US" sz="1100" b="1" u="none" strike="noStrike" dirty="0">
                <a:effectLst/>
                <a:latin typeface="Times New Roman" panose="02020603050405020304" pitchFamily="18" charset="0"/>
                <a:ea typeface="Times New Roman" panose="02020603050405020304" pitchFamily="18" charset="0"/>
              </a:rPr>
              <a:t>while (p != 0)</a:t>
            </a:r>
            <a:endParaRPr lang="en-IN" sz="2800" b="1" u="sng" dirty="0">
              <a:effectLst/>
              <a:latin typeface="Times New Roman" panose="02020603050405020304" pitchFamily="18" charset="0"/>
              <a:ea typeface="Times New Roman" panose="02020603050405020304" pitchFamily="18" charset="0"/>
            </a:endParaRPr>
          </a:p>
          <a:p>
            <a:pPr marL="342900" lvl="0" indent="-342900" algn="l">
              <a:buFont typeface="+mj-lt"/>
              <a:buAutoNum type="arabicPeriod"/>
              <a:tabLst>
                <a:tab pos="457200" algn="l"/>
              </a:tabLst>
            </a:pPr>
            <a:r>
              <a:rPr lang="en-US" sz="1100" b="1" u="none" strike="noStrike" dirty="0">
                <a:effectLst/>
                <a:latin typeface="Times New Roman" panose="02020603050405020304" pitchFamily="18" charset="0"/>
                <a:ea typeface="Times New Roman" panose="02020603050405020304" pitchFamily="18" charset="0"/>
              </a:rPr>
              <a:t>    {</a:t>
            </a:r>
            <a:endParaRPr lang="en-IN" sz="2800" b="1" u="sng" dirty="0">
              <a:effectLst/>
              <a:latin typeface="Times New Roman" panose="02020603050405020304" pitchFamily="18" charset="0"/>
              <a:ea typeface="Times New Roman" panose="02020603050405020304" pitchFamily="18" charset="0"/>
            </a:endParaRPr>
          </a:p>
          <a:p>
            <a:pPr marL="342900" lvl="0" indent="-342900" algn="l">
              <a:buFont typeface="+mj-lt"/>
              <a:buAutoNum type="arabicPeriod"/>
              <a:tabLst>
                <a:tab pos="457200" algn="l"/>
              </a:tabLst>
            </a:pPr>
            <a:r>
              <a:rPr lang="en-US" sz="1100" b="1" u="none" strike="noStrike" dirty="0">
                <a:effectLst/>
                <a:latin typeface="Times New Roman" panose="02020603050405020304" pitchFamily="18" charset="0"/>
                <a:ea typeface="Times New Roman" panose="02020603050405020304" pitchFamily="18" charset="0"/>
              </a:rPr>
              <a:t>    z = z * x;</a:t>
            </a:r>
            <a:endParaRPr lang="en-IN" sz="2800" b="1" u="sng" dirty="0">
              <a:effectLst/>
              <a:latin typeface="Times New Roman" panose="02020603050405020304" pitchFamily="18" charset="0"/>
              <a:ea typeface="Times New Roman" panose="02020603050405020304" pitchFamily="18" charset="0"/>
            </a:endParaRPr>
          </a:p>
          <a:p>
            <a:pPr marL="342900" lvl="0" indent="-342900" algn="l">
              <a:buFont typeface="+mj-lt"/>
              <a:buAutoNum type="arabicPeriod"/>
              <a:tabLst>
                <a:tab pos="457200" algn="l"/>
              </a:tabLst>
            </a:pPr>
            <a:r>
              <a:rPr lang="en-US" sz="1100" b="1" u="none" strike="noStrike" dirty="0">
                <a:effectLst/>
                <a:latin typeface="Times New Roman" panose="02020603050405020304" pitchFamily="18" charset="0"/>
                <a:ea typeface="Times New Roman" panose="02020603050405020304" pitchFamily="18" charset="0"/>
              </a:rPr>
              <a:t>    p = p – 1;</a:t>
            </a:r>
            <a:endParaRPr lang="en-IN" sz="2800" b="1" u="sng" dirty="0">
              <a:effectLst/>
              <a:latin typeface="Times New Roman" panose="02020603050405020304" pitchFamily="18" charset="0"/>
              <a:ea typeface="Times New Roman" panose="02020603050405020304" pitchFamily="18" charset="0"/>
            </a:endParaRPr>
          </a:p>
          <a:p>
            <a:pPr marL="342900" lvl="0" indent="-342900" algn="l">
              <a:buFont typeface="+mj-lt"/>
              <a:buAutoNum type="arabicPeriod"/>
              <a:tabLst>
                <a:tab pos="457200" algn="l"/>
              </a:tabLst>
            </a:pPr>
            <a:r>
              <a:rPr lang="en-US" sz="1100" b="1" u="none" strike="noStrike" dirty="0">
                <a:effectLst/>
                <a:latin typeface="Times New Roman" panose="02020603050405020304" pitchFamily="18" charset="0"/>
                <a:ea typeface="Times New Roman" panose="02020603050405020304" pitchFamily="18" charset="0"/>
              </a:rPr>
              <a:t>    }</a:t>
            </a:r>
            <a:endParaRPr lang="en-IN" sz="2800" b="1" u="sng" dirty="0">
              <a:effectLst/>
              <a:latin typeface="Times New Roman" panose="02020603050405020304" pitchFamily="18" charset="0"/>
              <a:ea typeface="Times New Roman" panose="02020603050405020304" pitchFamily="18" charset="0"/>
            </a:endParaRPr>
          </a:p>
          <a:p>
            <a:pPr marL="342900" lvl="0" indent="-342900" algn="l">
              <a:buFont typeface="+mj-lt"/>
              <a:buAutoNum type="arabicPeriod"/>
              <a:tabLst>
                <a:tab pos="457200" algn="l"/>
              </a:tabLst>
            </a:pPr>
            <a:r>
              <a:rPr lang="en-US" sz="1100" b="1" u="none" strike="noStrike" dirty="0">
                <a:effectLst/>
                <a:latin typeface="Times New Roman" panose="02020603050405020304" pitchFamily="18" charset="0"/>
                <a:ea typeface="Times New Roman" panose="02020603050405020304" pitchFamily="18" charset="0"/>
              </a:rPr>
              <a:t>if (y &lt; 0)</a:t>
            </a:r>
            <a:endParaRPr lang="en-IN" sz="2800" b="1" u="sng" dirty="0">
              <a:effectLst/>
              <a:latin typeface="Times New Roman" panose="02020603050405020304" pitchFamily="18" charset="0"/>
              <a:ea typeface="Times New Roman" panose="02020603050405020304" pitchFamily="18" charset="0"/>
            </a:endParaRPr>
          </a:p>
          <a:p>
            <a:pPr marL="342900" lvl="0" indent="-342900" algn="l">
              <a:buFont typeface="+mj-lt"/>
              <a:buAutoNum type="arabicPeriod"/>
              <a:tabLst>
                <a:tab pos="457200" algn="l"/>
              </a:tabLst>
            </a:pPr>
            <a:r>
              <a:rPr lang="en-US" sz="1100" b="1" u="none" strike="noStrike" dirty="0">
                <a:effectLst/>
                <a:latin typeface="Times New Roman" panose="02020603050405020304" pitchFamily="18" charset="0"/>
                <a:ea typeface="Times New Roman" panose="02020603050405020304" pitchFamily="18" charset="0"/>
              </a:rPr>
              <a:t>    z = 1.0 / z;</a:t>
            </a:r>
            <a:endParaRPr lang="en-IN" sz="2800" b="1" u="sng" dirty="0">
              <a:effectLst/>
              <a:latin typeface="Times New Roman" panose="02020603050405020304" pitchFamily="18" charset="0"/>
              <a:ea typeface="Times New Roman" panose="02020603050405020304" pitchFamily="18" charset="0"/>
            </a:endParaRPr>
          </a:p>
          <a:p>
            <a:pPr marL="342900" lvl="0" indent="-342900" algn="l">
              <a:buFont typeface="+mj-lt"/>
              <a:buAutoNum type="arabicPeriod"/>
              <a:tabLst>
                <a:tab pos="457200" algn="l"/>
              </a:tabLst>
            </a:pPr>
            <a:r>
              <a:rPr lang="en-US" sz="1100" b="1" u="none" strike="noStrike" dirty="0" err="1">
                <a:effectLst/>
                <a:latin typeface="Times New Roman" panose="02020603050405020304" pitchFamily="18" charset="0"/>
                <a:ea typeface="Times New Roman" panose="02020603050405020304" pitchFamily="18" charset="0"/>
              </a:rPr>
              <a:t>printf</a:t>
            </a:r>
            <a:r>
              <a:rPr lang="en-US" sz="1100" b="1" u="none" strike="noStrike" dirty="0">
                <a:effectLst/>
                <a:latin typeface="Times New Roman" panose="02020603050405020304" pitchFamily="18" charset="0"/>
                <a:ea typeface="Times New Roman" panose="02020603050405020304" pitchFamily="18" charset="0"/>
              </a:rPr>
              <a:t>(z);</a:t>
            </a:r>
            <a:endParaRPr lang="en-IN" sz="2800" b="1" u="sng" dirty="0">
              <a:effectLst/>
              <a:latin typeface="Times New Roman" panose="02020603050405020304" pitchFamily="18" charset="0"/>
              <a:ea typeface="Times New Roman" panose="02020603050405020304" pitchFamily="18" charset="0"/>
            </a:endParaRPr>
          </a:p>
          <a:p>
            <a:pPr marL="342900" lvl="0" indent="-342900" algn="l">
              <a:buFont typeface="+mj-lt"/>
              <a:buAutoNum type="arabicPeriod"/>
              <a:tabLst>
                <a:tab pos="457200" algn="l"/>
              </a:tabLst>
            </a:pPr>
            <a:r>
              <a:rPr lang="en-US" sz="1800" b="1" u="none" strike="noStrike" dirty="0">
                <a:effectLst/>
                <a:latin typeface="Times New Roman" panose="02020603050405020304" pitchFamily="18" charset="0"/>
                <a:ea typeface="Times New Roman" panose="02020603050405020304" pitchFamily="18" charset="0"/>
              </a:rPr>
              <a:t>}</a:t>
            </a:r>
            <a:endParaRPr lang="en-IN" sz="4400" b="1" u="sng"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ADE11E4-7CAA-4BA4-98FB-5F300A0AE2FA}"/>
              </a:ext>
            </a:extLst>
          </p:cNvPr>
          <p:cNvSpPr>
            <a:spLocks noGrp="1" noChangeArrowheads="1"/>
          </p:cNvSpPr>
          <p:nvPr>
            <p:ph type="title"/>
          </p:nvPr>
        </p:nvSpPr>
        <p:spPr>
          <a:xfrm>
            <a:off x="838200" y="228600"/>
            <a:ext cx="6705600" cy="800100"/>
          </a:xfrm>
        </p:spPr>
        <p:txBody>
          <a:bodyPr>
            <a:normAutofit fontScale="90000"/>
          </a:bodyPr>
          <a:lstStyle/>
          <a:p>
            <a:pPr eaLnBrk="1" hangingPunct="1"/>
            <a:br>
              <a:rPr lang="en-US" altLang="en-US" dirty="0"/>
            </a:br>
            <a:r>
              <a:rPr lang="en-US" altLang="en-US" b="1" dirty="0"/>
              <a:t>du-Path for Variable x</a:t>
            </a:r>
          </a:p>
        </p:txBody>
      </p:sp>
      <p:sp>
        <p:nvSpPr>
          <p:cNvPr id="32771" name="Rectangle 3">
            <a:extLst>
              <a:ext uri="{FF2B5EF4-FFF2-40B4-BE49-F238E27FC236}">
                <a16:creationId xmlns:a16="http://schemas.microsoft.com/office/drawing/2014/main" id="{4F72C8D9-FE50-4669-A332-A120F22D634B}"/>
              </a:ext>
            </a:extLst>
          </p:cNvPr>
          <p:cNvSpPr>
            <a:spLocks noChangeArrowheads="1"/>
          </p:cNvSpPr>
          <p:nvPr/>
        </p:nvSpPr>
        <p:spPr bwMode="auto">
          <a:xfrm>
            <a:off x="1637407" y="1211205"/>
            <a:ext cx="63639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dirty="0">
                <a:solidFill>
                  <a:srgbClr val="000000"/>
                </a:solidFill>
                <a:latin typeface="Times New Roman" panose="02020603050405020304" pitchFamily="18" charset="0"/>
              </a:rPr>
              <a:t>/* pow(</a:t>
            </a:r>
            <a:r>
              <a:rPr lang="en-US" altLang="en-US" sz="1050" b="1" dirty="0" err="1">
                <a:solidFill>
                  <a:srgbClr val="000000"/>
                </a:solidFill>
                <a:latin typeface="Times New Roman" panose="02020603050405020304" pitchFamily="18" charset="0"/>
              </a:rPr>
              <a:t>x,y</a:t>
            </a:r>
            <a:r>
              <a:rPr lang="en-US" altLang="en-US" sz="1050" b="1" dirty="0">
                <a:solidFill>
                  <a:srgbClr val="000000"/>
                </a:solidFill>
                <a:latin typeface="Times New Roman" panose="02020603050405020304" pitchFamily="18" charset="0"/>
              </a:rPr>
              <a:t>)</a:t>
            </a:r>
            <a:endParaRPr lang="en-US" altLang="en-US" sz="1800" b="1" dirty="0">
              <a:latin typeface="Comic Sans MS" panose="030F0702030302020204" pitchFamily="66" charset="0"/>
            </a:endParaRPr>
          </a:p>
        </p:txBody>
      </p:sp>
      <p:sp>
        <p:nvSpPr>
          <p:cNvPr id="32772" name="Rectangle 4">
            <a:extLst>
              <a:ext uri="{FF2B5EF4-FFF2-40B4-BE49-F238E27FC236}">
                <a16:creationId xmlns:a16="http://schemas.microsoft.com/office/drawing/2014/main" id="{D26B4F82-D4A3-40E4-950C-7F045D7164F5}"/>
              </a:ext>
            </a:extLst>
          </p:cNvPr>
          <p:cNvSpPr>
            <a:spLocks noChangeArrowheads="1"/>
          </p:cNvSpPr>
          <p:nvPr/>
        </p:nvSpPr>
        <p:spPr bwMode="auto">
          <a:xfrm>
            <a:off x="1694260" y="1301354"/>
            <a:ext cx="41918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   This program computes x to the power of y, where x and y are integers.</a:t>
            </a:r>
            <a:endParaRPr lang="en-US" altLang="en-US" sz="1800" b="1">
              <a:latin typeface="Comic Sans MS" panose="030F0702030302020204" pitchFamily="66" charset="0"/>
            </a:endParaRPr>
          </a:p>
        </p:txBody>
      </p:sp>
      <p:sp>
        <p:nvSpPr>
          <p:cNvPr id="32773" name="Rectangle 5">
            <a:extLst>
              <a:ext uri="{FF2B5EF4-FFF2-40B4-BE49-F238E27FC236}">
                <a16:creationId xmlns:a16="http://schemas.microsoft.com/office/drawing/2014/main" id="{71606FD0-B80A-448F-B07D-B117DFD648CE}"/>
              </a:ext>
            </a:extLst>
          </p:cNvPr>
          <p:cNvSpPr>
            <a:spLocks noChangeArrowheads="1"/>
          </p:cNvSpPr>
          <p:nvPr/>
        </p:nvSpPr>
        <p:spPr bwMode="auto">
          <a:xfrm>
            <a:off x="1694260" y="1456135"/>
            <a:ext cx="187230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    INPUT:     The x and y values.</a:t>
            </a:r>
            <a:endParaRPr lang="en-US" altLang="en-US" sz="1800" b="1">
              <a:latin typeface="Comic Sans MS" panose="030F0702030302020204" pitchFamily="66" charset="0"/>
            </a:endParaRPr>
          </a:p>
        </p:txBody>
      </p:sp>
      <p:sp>
        <p:nvSpPr>
          <p:cNvPr id="32774" name="Rectangle 6">
            <a:extLst>
              <a:ext uri="{FF2B5EF4-FFF2-40B4-BE49-F238E27FC236}">
                <a16:creationId xmlns:a16="http://schemas.microsoft.com/office/drawing/2014/main" id="{02033815-1725-45CD-BC8F-BAC1C56D0761}"/>
              </a:ext>
            </a:extLst>
          </p:cNvPr>
          <p:cNvSpPr>
            <a:spLocks noChangeArrowheads="1"/>
          </p:cNvSpPr>
          <p:nvPr/>
        </p:nvSpPr>
        <p:spPr bwMode="auto">
          <a:xfrm>
            <a:off x="1694260" y="1612107"/>
            <a:ext cx="338233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dirty="0">
                <a:solidFill>
                  <a:srgbClr val="000000"/>
                </a:solidFill>
                <a:latin typeface="Times New Roman" panose="02020603050405020304" pitchFamily="18" charset="0"/>
              </a:rPr>
              <a:t>    OUTPUT: x raised to the power of y is printed to </a:t>
            </a:r>
            <a:r>
              <a:rPr lang="en-US" altLang="en-US" sz="1050" b="1" dirty="0" err="1">
                <a:solidFill>
                  <a:srgbClr val="000000"/>
                </a:solidFill>
                <a:latin typeface="Times New Roman" panose="02020603050405020304" pitchFamily="18" charset="0"/>
              </a:rPr>
              <a:t>stdout</a:t>
            </a:r>
            <a:r>
              <a:rPr lang="en-US" altLang="en-US" sz="1050" b="1" dirty="0">
                <a:solidFill>
                  <a:srgbClr val="000000"/>
                </a:solidFill>
                <a:latin typeface="Times New Roman" panose="02020603050405020304" pitchFamily="18" charset="0"/>
              </a:rPr>
              <a:t>.</a:t>
            </a:r>
            <a:endParaRPr lang="en-US" altLang="en-US" sz="1800" b="1" dirty="0">
              <a:latin typeface="Comic Sans MS" panose="030F0702030302020204" pitchFamily="66" charset="0"/>
            </a:endParaRPr>
          </a:p>
        </p:txBody>
      </p:sp>
      <p:sp>
        <p:nvSpPr>
          <p:cNvPr id="32775" name="Rectangle 7">
            <a:extLst>
              <a:ext uri="{FF2B5EF4-FFF2-40B4-BE49-F238E27FC236}">
                <a16:creationId xmlns:a16="http://schemas.microsoft.com/office/drawing/2014/main" id="{128BA211-ED12-41CB-B7BD-27E61BF00C8D}"/>
              </a:ext>
            </a:extLst>
          </p:cNvPr>
          <p:cNvSpPr>
            <a:spLocks noChangeArrowheads="1"/>
          </p:cNvSpPr>
          <p:nvPr/>
        </p:nvSpPr>
        <p:spPr bwMode="auto">
          <a:xfrm>
            <a:off x="1694260" y="1768079"/>
            <a:ext cx="10419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a:t>
            </a:r>
            <a:endParaRPr lang="en-US" altLang="en-US" sz="1800" b="1">
              <a:latin typeface="Comic Sans MS" panose="030F0702030302020204" pitchFamily="66" charset="0"/>
            </a:endParaRPr>
          </a:p>
        </p:txBody>
      </p:sp>
      <p:sp>
        <p:nvSpPr>
          <p:cNvPr id="32776" name="Rectangle 8">
            <a:extLst>
              <a:ext uri="{FF2B5EF4-FFF2-40B4-BE49-F238E27FC236}">
                <a16:creationId xmlns:a16="http://schemas.microsoft.com/office/drawing/2014/main" id="{DB37EAC6-8E07-4E66-B806-B212D410F29C}"/>
              </a:ext>
            </a:extLst>
          </p:cNvPr>
          <p:cNvSpPr>
            <a:spLocks noChangeArrowheads="1"/>
          </p:cNvSpPr>
          <p:nvPr/>
        </p:nvSpPr>
        <p:spPr bwMode="auto">
          <a:xfrm>
            <a:off x="1694260" y="1922860"/>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a:t>
            </a:r>
            <a:endParaRPr lang="en-US" altLang="en-US" sz="1800" b="1">
              <a:latin typeface="Comic Sans MS" panose="030F0702030302020204" pitchFamily="66" charset="0"/>
            </a:endParaRPr>
          </a:p>
        </p:txBody>
      </p:sp>
      <p:sp>
        <p:nvSpPr>
          <p:cNvPr id="32777" name="Rectangle 9">
            <a:extLst>
              <a:ext uri="{FF2B5EF4-FFF2-40B4-BE49-F238E27FC236}">
                <a16:creationId xmlns:a16="http://schemas.microsoft.com/office/drawing/2014/main" id="{660E4812-3471-4674-9DC6-0DE3CEEDA3EF}"/>
              </a:ext>
            </a:extLst>
          </p:cNvPr>
          <p:cNvSpPr>
            <a:spLocks noChangeArrowheads="1"/>
          </p:cNvSpPr>
          <p:nvPr/>
        </p:nvSpPr>
        <p:spPr bwMode="auto">
          <a:xfrm>
            <a:off x="1762125" y="1919288"/>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2778" name="Rectangle 10">
            <a:extLst>
              <a:ext uri="{FF2B5EF4-FFF2-40B4-BE49-F238E27FC236}">
                <a16:creationId xmlns:a16="http://schemas.microsoft.com/office/drawing/2014/main" id="{F6A2956D-CBF7-4FFC-86FE-A227E13A2960}"/>
              </a:ext>
            </a:extLst>
          </p:cNvPr>
          <p:cNvSpPr>
            <a:spLocks noChangeArrowheads="1"/>
          </p:cNvSpPr>
          <p:nvPr/>
        </p:nvSpPr>
        <p:spPr bwMode="auto">
          <a:xfrm>
            <a:off x="2100263" y="1922860"/>
            <a:ext cx="103714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9999"/>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dirty="0">
                <a:solidFill>
                  <a:srgbClr val="009999"/>
                </a:solidFill>
                <a:latin typeface="Times New Roman" panose="02020603050405020304" pitchFamily="18" charset="0"/>
              </a:rPr>
              <a:t>void pow (int x, y)</a:t>
            </a:r>
            <a:endParaRPr lang="en-US" altLang="en-US" sz="1800" b="1" dirty="0">
              <a:latin typeface="Comic Sans MS" panose="030F0702030302020204" pitchFamily="66" charset="0"/>
            </a:endParaRPr>
          </a:p>
        </p:txBody>
      </p:sp>
      <p:sp>
        <p:nvSpPr>
          <p:cNvPr id="32779" name="Rectangle 11">
            <a:extLst>
              <a:ext uri="{FF2B5EF4-FFF2-40B4-BE49-F238E27FC236}">
                <a16:creationId xmlns:a16="http://schemas.microsoft.com/office/drawing/2014/main" id="{B793A621-99A5-4577-968A-F9E8410154AC}"/>
              </a:ext>
            </a:extLst>
          </p:cNvPr>
          <p:cNvSpPr>
            <a:spLocks noChangeArrowheads="1"/>
          </p:cNvSpPr>
          <p:nvPr/>
        </p:nvSpPr>
        <p:spPr bwMode="auto">
          <a:xfrm>
            <a:off x="1694260" y="2078832"/>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2</a:t>
            </a:r>
            <a:endParaRPr lang="en-US" altLang="en-US" sz="1800" b="1">
              <a:latin typeface="Comic Sans MS" panose="030F0702030302020204" pitchFamily="66" charset="0"/>
            </a:endParaRPr>
          </a:p>
        </p:txBody>
      </p:sp>
      <p:sp>
        <p:nvSpPr>
          <p:cNvPr id="32780" name="Rectangle 12">
            <a:extLst>
              <a:ext uri="{FF2B5EF4-FFF2-40B4-BE49-F238E27FC236}">
                <a16:creationId xmlns:a16="http://schemas.microsoft.com/office/drawing/2014/main" id="{C69F1FAA-5A84-464A-B4BB-3499CF9E3605}"/>
              </a:ext>
            </a:extLst>
          </p:cNvPr>
          <p:cNvSpPr>
            <a:spLocks noChangeArrowheads="1"/>
          </p:cNvSpPr>
          <p:nvPr/>
        </p:nvSpPr>
        <p:spPr bwMode="auto">
          <a:xfrm>
            <a:off x="1762125" y="2076451"/>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2781" name="Rectangle 13">
            <a:extLst>
              <a:ext uri="{FF2B5EF4-FFF2-40B4-BE49-F238E27FC236}">
                <a16:creationId xmlns:a16="http://schemas.microsoft.com/office/drawing/2014/main" id="{8584A80A-431F-43AF-9EB0-C90185262C4F}"/>
              </a:ext>
            </a:extLst>
          </p:cNvPr>
          <p:cNvSpPr>
            <a:spLocks noChangeArrowheads="1"/>
          </p:cNvSpPr>
          <p:nvPr/>
        </p:nvSpPr>
        <p:spPr bwMode="auto">
          <a:xfrm>
            <a:off x="2100263" y="2078832"/>
            <a:ext cx="5290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a:t>
            </a:r>
            <a:endParaRPr lang="en-US" altLang="en-US" sz="1800" b="1">
              <a:solidFill>
                <a:srgbClr val="009999"/>
              </a:solidFill>
              <a:latin typeface="Comic Sans MS" panose="030F0702030302020204" pitchFamily="66" charset="0"/>
            </a:endParaRPr>
          </a:p>
        </p:txBody>
      </p:sp>
      <p:sp>
        <p:nvSpPr>
          <p:cNvPr id="32782" name="Rectangle 14">
            <a:extLst>
              <a:ext uri="{FF2B5EF4-FFF2-40B4-BE49-F238E27FC236}">
                <a16:creationId xmlns:a16="http://schemas.microsoft.com/office/drawing/2014/main" id="{F16B25D5-A258-44BE-B28C-61427B02CAD7}"/>
              </a:ext>
            </a:extLst>
          </p:cNvPr>
          <p:cNvSpPr>
            <a:spLocks noChangeArrowheads="1"/>
          </p:cNvSpPr>
          <p:nvPr/>
        </p:nvSpPr>
        <p:spPr bwMode="auto">
          <a:xfrm>
            <a:off x="1694260" y="2233613"/>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3</a:t>
            </a:r>
            <a:endParaRPr lang="en-US" altLang="en-US" sz="1800" b="1">
              <a:latin typeface="Comic Sans MS" panose="030F0702030302020204" pitchFamily="66" charset="0"/>
            </a:endParaRPr>
          </a:p>
        </p:txBody>
      </p:sp>
      <p:sp>
        <p:nvSpPr>
          <p:cNvPr id="32783" name="Rectangle 15">
            <a:extLst>
              <a:ext uri="{FF2B5EF4-FFF2-40B4-BE49-F238E27FC236}">
                <a16:creationId xmlns:a16="http://schemas.microsoft.com/office/drawing/2014/main" id="{5C44CEB3-6E43-4C25-8E77-04C25EEFDC37}"/>
              </a:ext>
            </a:extLst>
          </p:cNvPr>
          <p:cNvSpPr>
            <a:spLocks noChangeArrowheads="1"/>
          </p:cNvSpPr>
          <p:nvPr/>
        </p:nvSpPr>
        <p:spPr bwMode="auto">
          <a:xfrm>
            <a:off x="1762125" y="2231232"/>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2784" name="Rectangle 16">
            <a:extLst>
              <a:ext uri="{FF2B5EF4-FFF2-40B4-BE49-F238E27FC236}">
                <a16:creationId xmlns:a16="http://schemas.microsoft.com/office/drawing/2014/main" id="{8B03D86C-AA5E-4FB5-B1C2-2DDAAD607CB0}"/>
              </a:ext>
            </a:extLst>
          </p:cNvPr>
          <p:cNvSpPr>
            <a:spLocks noChangeArrowheads="1"/>
          </p:cNvSpPr>
          <p:nvPr/>
        </p:nvSpPr>
        <p:spPr bwMode="auto">
          <a:xfrm>
            <a:off x="2100263" y="2233613"/>
            <a:ext cx="39914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float z;</a:t>
            </a:r>
            <a:endParaRPr lang="en-US" altLang="en-US" sz="1800" b="1">
              <a:solidFill>
                <a:srgbClr val="009999"/>
              </a:solidFill>
              <a:latin typeface="Comic Sans MS" panose="030F0702030302020204" pitchFamily="66" charset="0"/>
            </a:endParaRPr>
          </a:p>
        </p:txBody>
      </p:sp>
      <p:sp>
        <p:nvSpPr>
          <p:cNvPr id="32785" name="Rectangle 17">
            <a:extLst>
              <a:ext uri="{FF2B5EF4-FFF2-40B4-BE49-F238E27FC236}">
                <a16:creationId xmlns:a16="http://schemas.microsoft.com/office/drawing/2014/main" id="{ED275F52-1E93-4180-8A1F-0D628D0B3E3B}"/>
              </a:ext>
            </a:extLst>
          </p:cNvPr>
          <p:cNvSpPr>
            <a:spLocks noChangeArrowheads="1"/>
          </p:cNvSpPr>
          <p:nvPr/>
        </p:nvSpPr>
        <p:spPr bwMode="auto">
          <a:xfrm>
            <a:off x="1694260" y="2390776"/>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4</a:t>
            </a:r>
            <a:endParaRPr lang="en-US" altLang="en-US" sz="1800" b="1">
              <a:latin typeface="Comic Sans MS" panose="030F0702030302020204" pitchFamily="66" charset="0"/>
            </a:endParaRPr>
          </a:p>
        </p:txBody>
      </p:sp>
      <p:sp>
        <p:nvSpPr>
          <p:cNvPr id="32786" name="Rectangle 18">
            <a:extLst>
              <a:ext uri="{FF2B5EF4-FFF2-40B4-BE49-F238E27FC236}">
                <a16:creationId xmlns:a16="http://schemas.microsoft.com/office/drawing/2014/main" id="{58996B6A-AAE2-48CB-9CF9-598FF55F658D}"/>
              </a:ext>
            </a:extLst>
          </p:cNvPr>
          <p:cNvSpPr>
            <a:spLocks noChangeArrowheads="1"/>
          </p:cNvSpPr>
          <p:nvPr/>
        </p:nvSpPr>
        <p:spPr bwMode="auto">
          <a:xfrm>
            <a:off x="1762125" y="2387204"/>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2787" name="Rectangle 19">
            <a:extLst>
              <a:ext uri="{FF2B5EF4-FFF2-40B4-BE49-F238E27FC236}">
                <a16:creationId xmlns:a16="http://schemas.microsoft.com/office/drawing/2014/main" id="{8B6BDC9E-77B1-4652-9A44-438073C6BF41}"/>
              </a:ext>
            </a:extLst>
          </p:cNvPr>
          <p:cNvSpPr>
            <a:spLocks noChangeArrowheads="1"/>
          </p:cNvSpPr>
          <p:nvPr/>
        </p:nvSpPr>
        <p:spPr bwMode="auto">
          <a:xfrm>
            <a:off x="2100263" y="2390776"/>
            <a:ext cx="31098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int p;</a:t>
            </a:r>
            <a:endParaRPr lang="en-US" altLang="en-US" sz="1800" b="1">
              <a:solidFill>
                <a:srgbClr val="009999"/>
              </a:solidFill>
              <a:latin typeface="Comic Sans MS" panose="030F0702030302020204" pitchFamily="66" charset="0"/>
            </a:endParaRPr>
          </a:p>
        </p:txBody>
      </p:sp>
      <p:sp>
        <p:nvSpPr>
          <p:cNvPr id="32788" name="Rectangle 20">
            <a:extLst>
              <a:ext uri="{FF2B5EF4-FFF2-40B4-BE49-F238E27FC236}">
                <a16:creationId xmlns:a16="http://schemas.microsoft.com/office/drawing/2014/main" id="{9D7539CF-B026-4D48-AA18-454C4AF74582}"/>
              </a:ext>
            </a:extLst>
          </p:cNvPr>
          <p:cNvSpPr>
            <a:spLocks noChangeArrowheads="1"/>
          </p:cNvSpPr>
          <p:nvPr/>
        </p:nvSpPr>
        <p:spPr bwMode="auto">
          <a:xfrm>
            <a:off x="1694260" y="2545557"/>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5</a:t>
            </a:r>
            <a:endParaRPr lang="en-US" altLang="en-US" sz="1800" b="1">
              <a:latin typeface="Comic Sans MS" panose="030F0702030302020204" pitchFamily="66" charset="0"/>
            </a:endParaRPr>
          </a:p>
        </p:txBody>
      </p:sp>
      <p:sp>
        <p:nvSpPr>
          <p:cNvPr id="32789" name="Rectangle 21">
            <a:extLst>
              <a:ext uri="{FF2B5EF4-FFF2-40B4-BE49-F238E27FC236}">
                <a16:creationId xmlns:a16="http://schemas.microsoft.com/office/drawing/2014/main" id="{92192E48-D791-46C2-A9F8-2455C593AA7E}"/>
              </a:ext>
            </a:extLst>
          </p:cNvPr>
          <p:cNvSpPr>
            <a:spLocks noChangeArrowheads="1"/>
          </p:cNvSpPr>
          <p:nvPr/>
        </p:nvSpPr>
        <p:spPr bwMode="auto">
          <a:xfrm>
            <a:off x="1762125" y="2543176"/>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2790" name="Rectangle 22">
            <a:extLst>
              <a:ext uri="{FF2B5EF4-FFF2-40B4-BE49-F238E27FC236}">
                <a16:creationId xmlns:a16="http://schemas.microsoft.com/office/drawing/2014/main" id="{682E1380-8249-4D3D-BE5B-4A041DFA818B}"/>
              </a:ext>
            </a:extLst>
          </p:cNvPr>
          <p:cNvSpPr>
            <a:spLocks noChangeArrowheads="1"/>
          </p:cNvSpPr>
          <p:nvPr/>
        </p:nvSpPr>
        <p:spPr bwMode="auto">
          <a:xfrm>
            <a:off x="2100263" y="2545557"/>
            <a:ext cx="48410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if (y &lt; 0)</a:t>
            </a:r>
            <a:endParaRPr lang="en-US" altLang="en-US" sz="1800" b="1">
              <a:solidFill>
                <a:srgbClr val="009999"/>
              </a:solidFill>
              <a:latin typeface="Comic Sans MS" panose="030F0702030302020204" pitchFamily="66" charset="0"/>
            </a:endParaRPr>
          </a:p>
        </p:txBody>
      </p:sp>
      <p:sp>
        <p:nvSpPr>
          <p:cNvPr id="32791" name="Rectangle 23">
            <a:extLst>
              <a:ext uri="{FF2B5EF4-FFF2-40B4-BE49-F238E27FC236}">
                <a16:creationId xmlns:a16="http://schemas.microsoft.com/office/drawing/2014/main" id="{07737481-26EF-42BD-893E-048EC46CB430}"/>
              </a:ext>
            </a:extLst>
          </p:cNvPr>
          <p:cNvSpPr>
            <a:spLocks noChangeArrowheads="1"/>
          </p:cNvSpPr>
          <p:nvPr/>
        </p:nvSpPr>
        <p:spPr bwMode="auto">
          <a:xfrm>
            <a:off x="1694260" y="2700338"/>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6</a:t>
            </a:r>
            <a:endParaRPr lang="en-US" altLang="en-US" sz="1800" b="1">
              <a:latin typeface="Comic Sans MS" panose="030F0702030302020204" pitchFamily="66" charset="0"/>
            </a:endParaRPr>
          </a:p>
        </p:txBody>
      </p:sp>
      <p:sp>
        <p:nvSpPr>
          <p:cNvPr id="32792" name="Rectangle 24">
            <a:extLst>
              <a:ext uri="{FF2B5EF4-FFF2-40B4-BE49-F238E27FC236}">
                <a16:creationId xmlns:a16="http://schemas.microsoft.com/office/drawing/2014/main" id="{447A9D30-FA98-4235-801A-4ED9048D069B}"/>
              </a:ext>
            </a:extLst>
          </p:cNvPr>
          <p:cNvSpPr>
            <a:spLocks noChangeArrowheads="1"/>
          </p:cNvSpPr>
          <p:nvPr/>
        </p:nvSpPr>
        <p:spPr bwMode="auto">
          <a:xfrm>
            <a:off x="1762125" y="2697957"/>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2793" name="Rectangle 25">
            <a:extLst>
              <a:ext uri="{FF2B5EF4-FFF2-40B4-BE49-F238E27FC236}">
                <a16:creationId xmlns:a16="http://schemas.microsoft.com/office/drawing/2014/main" id="{3E1CE5A0-35D0-4C05-B409-08D011D44017}"/>
              </a:ext>
            </a:extLst>
          </p:cNvPr>
          <p:cNvSpPr>
            <a:spLocks noChangeArrowheads="1"/>
          </p:cNvSpPr>
          <p:nvPr/>
        </p:nvSpPr>
        <p:spPr bwMode="auto">
          <a:xfrm>
            <a:off x="2100263" y="2700338"/>
            <a:ext cx="6684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    </a:t>
            </a:r>
            <a:r>
              <a:rPr lang="en-US" altLang="en-US" sz="1050" b="1">
                <a:solidFill>
                  <a:srgbClr val="009999"/>
                </a:solidFill>
                <a:latin typeface="Times New Roman" panose="02020603050405020304" pitchFamily="18" charset="0"/>
              </a:rPr>
              <a:t>p = 0 – y;</a:t>
            </a:r>
            <a:endParaRPr lang="en-US" altLang="en-US" sz="1800" b="1">
              <a:solidFill>
                <a:srgbClr val="009999"/>
              </a:solidFill>
              <a:latin typeface="Comic Sans MS" panose="030F0702030302020204" pitchFamily="66" charset="0"/>
            </a:endParaRPr>
          </a:p>
        </p:txBody>
      </p:sp>
      <p:sp>
        <p:nvSpPr>
          <p:cNvPr id="32794" name="Rectangle 26">
            <a:extLst>
              <a:ext uri="{FF2B5EF4-FFF2-40B4-BE49-F238E27FC236}">
                <a16:creationId xmlns:a16="http://schemas.microsoft.com/office/drawing/2014/main" id="{2D13A0BF-B6DE-45D7-AFF6-F83DBBD1F6FB}"/>
              </a:ext>
            </a:extLst>
          </p:cNvPr>
          <p:cNvSpPr>
            <a:spLocks noChangeArrowheads="1"/>
          </p:cNvSpPr>
          <p:nvPr/>
        </p:nvSpPr>
        <p:spPr bwMode="auto">
          <a:xfrm>
            <a:off x="1694260" y="2857501"/>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7</a:t>
            </a:r>
            <a:endParaRPr lang="en-US" altLang="en-US" sz="1800" b="1">
              <a:latin typeface="Comic Sans MS" panose="030F0702030302020204" pitchFamily="66" charset="0"/>
            </a:endParaRPr>
          </a:p>
        </p:txBody>
      </p:sp>
      <p:sp>
        <p:nvSpPr>
          <p:cNvPr id="32795" name="Rectangle 27">
            <a:extLst>
              <a:ext uri="{FF2B5EF4-FFF2-40B4-BE49-F238E27FC236}">
                <a16:creationId xmlns:a16="http://schemas.microsoft.com/office/drawing/2014/main" id="{27148119-E2C4-4A38-8544-BAB57B1C1143}"/>
              </a:ext>
            </a:extLst>
          </p:cNvPr>
          <p:cNvSpPr>
            <a:spLocks noChangeArrowheads="1"/>
          </p:cNvSpPr>
          <p:nvPr/>
        </p:nvSpPr>
        <p:spPr bwMode="auto">
          <a:xfrm>
            <a:off x="1762125" y="2853929"/>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2796" name="Rectangle 28">
            <a:extLst>
              <a:ext uri="{FF2B5EF4-FFF2-40B4-BE49-F238E27FC236}">
                <a16:creationId xmlns:a16="http://schemas.microsoft.com/office/drawing/2014/main" id="{EDA633DC-806D-442D-A49F-E6215FC8D74B}"/>
              </a:ext>
            </a:extLst>
          </p:cNvPr>
          <p:cNvSpPr>
            <a:spLocks noChangeArrowheads="1"/>
          </p:cNvSpPr>
          <p:nvPr/>
        </p:nvSpPr>
        <p:spPr bwMode="auto">
          <a:xfrm>
            <a:off x="2100263" y="2857501"/>
            <a:ext cx="573875"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else p = y;</a:t>
            </a:r>
            <a:endParaRPr lang="en-US" altLang="en-US" sz="1800" b="1">
              <a:latin typeface="Comic Sans MS" panose="030F0702030302020204" pitchFamily="66" charset="0"/>
            </a:endParaRPr>
          </a:p>
        </p:txBody>
      </p:sp>
      <p:sp>
        <p:nvSpPr>
          <p:cNvPr id="32797" name="Rectangle 29">
            <a:extLst>
              <a:ext uri="{FF2B5EF4-FFF2-40B4-BE49-F238E27FC236}">
                <a16:creationId xmlns:a16="http://schemas.microsoft.com/office/drawing/2014/main" id="{32C15A18-FFFE-4925-9B1C-4EB9FD8AD747}"/>
              </a:ext>
            </a:extLst>
          </p:cNvPr>
          <p:cNvSpPr>
            <a:spLocks noChangeArrowheads="1"/>
          </p:cNvSpPr>
          <p:nvPr/>
        </p:nvSpPr>
        <p:spPr bwMode="auto">
          <a:xfrm>
            <a:off x="1694260" y="3012282"/>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8</a:t>
            </a:r>
            <a:endParaRPr lang="en-US" altLang="en-US" sz="1800" b="1">
              <a:latin typeface="Comic Sans MS" panose="030F0702030302020204" pitchFamily="66" charset="0"/>
            </a:endParaRPr>
          </a:p>
        </p:txBody>
      </p:sp>
      <p:sp>
        <p:nvSpPr>
          <p:cNvPr id="32798" name="Rectangle 30">
            <a:extLst>
              <a:ext uri="{FF2B5EF4-FFF2-40B4-BE49-F238E27FC236}">
                <a16:creationId xmlns:a16="http://schemas.microsoft.com/office/drawing/2014/main" id="{03992D32-18D3-4CFC-8EB2-ADC711B96E27}"/>
              </a:ext>
            </a:extLst>
          </p:cNvPr>
          <p:cNvSpPr>
            <a:spLocks noChangeArrowheads="1"/>
          </p:cNvSpPr>
          <p:nvPr/>
        </p:nvSpPr>
        <p:spPr bwMode="auto">
          <a:xfrm>
            <a:off x="1762125" y="3008710"/>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2799" name="Rectangle 31">
            <a:extLst>
              <a:ext uri="{FF2B5EF4-FFF2-40B4-BE49-F238E27FC236}">
                <a16:creationId xmlns:a16="http://schemas.microsoft.com/office/drawing/2014/main" id="{42E432FC-4A34-49DD-B5F9-E604EC3CE606}"/>
              </a:ext>
            </a:extLst>
          </p:cNvPr>
          <p:cNvSpPr>
            <a:spLocks noChangeArrowheads="1"/>
          </p:cNvSpPr>
          <p:nvPr/>
        </p:nvSpPr>
        <p:spPr bwMode="auto">
          <a:xfrm>
            <a:off x="2100263" y="3012282"/>
            <a:ext cx="41678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z = 1.0;</a:t>
            </a:r>
            <a:endParaRPr lang="en-US" altLang="en-US" sz="1800" b="1">
              <a:latin typeface="Comic Sans MS" panose="030F0702030302020204" pitchFamily="66" charset="0"/>
            </a:endParaRPr>
          </a:p>
        </p:txBody>
      </p:sp>
      <p:sp>
        <p:nvSpPr>
          <p:cNvPr id="32800" name="Rectangle 32">
            <a:extLst>
              <a:ext uri="{FF2B5EF4-FFF2-40B4-BE49-F238E27FC236}">
                <a16:creationId xmlns:a16="http://schemas.microsoft.com/office/drawing/2014/main" id="{27DC595C-17F5-49E0-8081-EEA89C412445}"/>
              </a:ext>
            </a:extLst>
          </p:cNvPr>
          <p:cNvSpPr>
            <a:spLocks noChangeArrowheads="1"/>
          </p:cNvSpPr>
          <p:nvPr/>
        </p:nvSpPr>
        <p:spPr bwMode="auto">
          <a:xfrm>
            <a:off x="1694260" y="3168254"/>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9</a:t>
            </a:r>
            <a:endParaRPr lang="en-US" altLang="en-US" sz="1800" b="1">
              <a:latin typeface="Comic Sans MS" panose="030F0702030302020204" pitchFamily="66" charset="0"/>
            </a:endParaRPr>
          </a:p>
        </p:txBody>
      </p:sp>
      <p:sp>
        <p:nvSpPr>
          <p:cNvPr id="32801" name="Rectangle 33">
            <a:extLst>
              <a:ext uri="{FF2B5EF4-FFF2-40B4-BE49-F238E27FC236}">
                <a16:creationId xmlns:a16="http://schemas.microsoft.com/office/drawing/2014/main" id="{16746E90-0A40-48EA-85CC-36AD17C4FF15}"/>
              </a:ext>
            </a:extLst>
          </p:cNvPr>
          <p:cNvSpPr>
            <a:spLocks noChangeArrowheads="1"/>
          </p:cNvSpPr>
          <p:nvPr/>
        </p:nvSpPr>
        <p:spPr bwMode="auto">
          <a:xfrm>
            <a:off x="1762125" y="3165873"/>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2802" name="Rectangle 34">
            <a:extLst>
              <a:ext uri="{FF2B5EF4-FFF2-40B4-BE49-F238E27FC236}">
                <a16:creationId xmlns:a16="http://schemas.microsoft.com/office/drawing/2014/main" id="{CBC81037-C420-449E-B01E-30F44ECE26E2}"/>
              </a:ext>
            </a:extLst>
          </p:cNvPr>
          <p:cNvSpPr>
            <a:spLocks noChangeArrowheads="1"/>
          </p:cNvSpPr>
          <p:nvPr/>
        </p:nvSpPr>
        <p:spPr bwMode="auto">
          <a:xfrm>
            <a:off x="2100263" y="3168254"/>
            <a:ext cx="76142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while (p != 0)</a:t>
            </a:r>
            <a:endParaRPr lang="en-US" altLang="en-US" sz="1800" b="1">
              <a:solidFill>
                <a:srgbClr val="009999"/>
              </a:solidFill>
              <a:latin typeface="Comic Sans MS" panose="030F0702030302020204" pitchFamily="66" charset="0"/>
            </a:endParaRPr>
          </a:p>
        </p:txBody>
      </p:sp>
      <p:sp>
        <p:nvSpPr>
          <p:cNvPr id="32803" name="Rectangle 35">
            <a:extLst>
              <a:ext uri="{FF2B5EF4-FFF2-40B4-BE49-F238E27FC236}">
                <a16:creationId xmlns:a16="http://schemas.microsoft.com/office/drawing/2014/main" id="{91CECCE8-ABF4-4495-98AF-57C0C2EB19DE}"/>
              </a:ext>
            </a:extLst>
          </p:cNvPr>
          <p:cNvSpPr>
            <a:spLocks noChangeArrowheads="1"/>
          </p:cNvSpPr>
          <p:nvPr/>
        </p:nvSpPr>
        <p:spPr bwMode="auto">
          <a:xfrm>
            <a:off x="1694260" y="3324226"/>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10</a:t>
            </a:r>
            <a:endParaRPr lang="en-US" altLang="en-US" sz="1800" b="1">
              <a:latin typeface="Comic Sans MS" panose="030F0702030302020204" pitchFamily="66" charset="0"/>
            </a:endParaRPr>
          </a:p>
        </p:txBody>
      </p:sp>
      <p:sp>
        <p:nvSpPr>
          <p:cNvPr id="32804" name="Rectangle 36">
            <a:extLst>
              <a:ext uri="{FF2B5EF4-FFF2-40B4-BE49-F238E27FC236}">
                <a16:creationId xmlns:a16="http://schemas.microsoft.com/office/drawing/2014/main" id="{C176CEF2-7422-4A9D-92AB-0AA31602E649}"/>
              </a:ext>
            </a:extLst>
          </p:cNvPr>
          <p:cNvSpPr>
            <a:spLocks noChangeArrowheads="1"/>
          </p:cNvSpPr>
          <p:nvPr/>
        </p:nvSpPr>
        <p:spPr bwMode="auto">
          <a:xfrm>
            <a:off x="1829991" y="3320654"/>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2805" name="Rectangle 37">
            <a:extLst>
              <a:ext uri="{FF2B5EF4-FFF2-40B4-BE49-F238E27FC236}">
                <a16:creationId xmlns:a16="http://schemas.microsoft.com/office/drawing/2014/main" id="{546E8457-83F1-4E21-AD1A-18E41AA164F7}"/>
              </a:ext>
            </a:extLst>
          </p:cNvPr>
          <p:cNvSpPr>
            <a:spLocks noChangeArrowheads="1"/>
          </p:cNvSpPr>
          <p:nvPr/>
        </p:nvSpPr>
        <p:spPr bwMode="auto">
          <a:xfrm>
            <a:off x="2100263" y="3324226"/>
            <a:ext cx="1875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    {</a:t>
            </a:r>
            <a:endParaRPr lang="en-US" altLang="en-US" sz="1800" b="1">
              <a:solidFill>
                <a:srgbClr val="009999"/>
              </a:solidFill>
              <a:latin typeface="Comic Sans MS" panose="030F0702030302020204" pitchFamily="66" charset="0"/>
            </a:endParaRPr>
          </a:p>
        </p:txBody>
      </p:sp>
      <p:sp>
        <p:nvSpPr>
          <p:cNvPr id="32806" name="Rectangle 38">
            <a:extLst>
              <a:ext uri="{FF2B5EF4-FFF2-40B4-BE49-F238E27FC236}">
                <a16:creationId xmlns:a16="http://schemas.microsoft.com/office/drawing/2014/main" id="{9F8C5481-3B51-4BB6-BB63-6C9C6FB14B9A}"/>
              </a:ext>
            </a:extLst>
          </p:cNvPr>
          <p:cNvSpPr>
            <a:spLocks noChangeArrowheads="1"/>
          </p:cNvSpPr>
          <p:nvPr/>
        </p:nvSpPr>
        <p:spPr bwMode="auto">
          <a:xfrm>
            <a:off x="1694260" y="3480198"/>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11</a:t>
            </a:r>
            <a:endParaRPr lang="en-US" altLang="en-US" sz="1800" b="1">
              <a:latin typeface="Comic Sans MS" panose="030F0702030302020204" pitchFamily="66" charset="0"/>
            </a:endParaRPr>
          </a:p>
        </p:txBody>
      </p:sp>
      <p:sp>
        <p:nvSpPr>
          <p:cNvPr id="32807" name="Rectangle 39">
            <a:extLst>
              <a:ext uri="{FF2B5EF4-FFF2-40B4-BE49-F238E27FC236}">
                <a16:creationId xmlns:a16="http://schemas.microsoft.com/office/drawing/2014/main" id="{8310F567-1229-45C5-9550-52D755395811}"/>
              </a:ext>
            </a:extLst>
          </p:cNvPr>
          <p:cNvSpPr>
            <a:spLocks noChangeArrowheads="1"/>
          </p:cNvSpPr>
          <p:nvPr/>
        </p:nvSpPr>
        <p:spPr bwMode="auto">
          <a:xfrm>
            <a:off x="1829991" y="3477817"/>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2808" name="Rectangle 40">
            <a:extLst>
              <a:ext uri="{FF2B5EF4-FFF2-40B4-BE49-F238E27FC236}">
                <a16:creationId xmlns:a16="http://schemas.microsoft.com/office/drawing/2014/main" id="{E6BE07A2-834B-4E7B-A900-1E238A837611}"/>
              </a:ext>
            </a:extLst>
          </p:cNvPr>
          <p:cNvSpPr>
            <a:spLocks noChangeArrowheads="1"/>
          </p:cNvSpPr>
          <p:nvPr/>
        </p:nvSpPr>
        <p:spPr bwMode="auto">
          <a:xfrm>
            <a:off x="2100263" y="3480198"/>
            <a:ext cx="64440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    z = z * x;</a:t>
            </a:r>
            <a:endParaRPr lang="en-US" altLang="en-US" sz="1800" b="1">
              <a:solidFill>
                <a:srgbClr val="009999"/>
              </a:solidFill>
              <a:latin typeface="Comic Sans MS" panose="030F0702030302020204" pitchFamily="66" charset="0"/>
            </a:endParaRPr>
          </a:p>
        </p:txBody>
      </p:sp>
      <p:sp>
        <p:nvSpPr>
          <p:cNvPr id="32809" name="Rectangle 41">
            <a:extLst>
              <a:ext uri="{FF2B5EF4-FFF2-40B4-BE49-F238E27FC236}">
                <a16:creationId xmlns:a16="http://schemas.microsoft.com/office/drawing/2014/main" id="{563ACCF9-CB9A-4E02-9D86-E39A3E994956}"/>
              </a:ext>
            </a:extLst>
          </p:cNvPr>
          <p:cNvSpPr>
            <a:spLocks noChangeArrowheads="1"/>
          </p:cNvSpPr>
          <p:nvPr/>
        </p:nvSpPr>
        <p:spPr bwMode="auto">
          <a:xfrm>
            <a:off x="1694260" y="3634979"/>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12</a:t>
            </a:r>
            <a:endParaRPr lang="en-US" altLang="en-US" sz="1800" b="1">
              <a:latin typeface="Comic Sans MS" panose="030F0702030302020204" pitchFamily="66" charset="0"/>
            </a:endParaRPr>
          </a:p>
        </p:txBody>
      </p:sp>
      <p:sp>
        <p:nvSpPr>
          <p:cNvPr id="32810" name="Rectangle 42">
            <a:extLst>
              <a:ext uri="{FF2B5EF4-FFF2-40B4-BE49-F238E27FC236}">
                <a16:creationId xmlns:a16="http://schemas.microsoft.com/office/drawing/2014/main" id="{91AF72C4-7F05-4044-BC99-F3776F61635C}"/>
              </a:ext>
            </a:extLst>
          </p:cNvPr>
          <p:cNvSpPr>
            <a:spLocks noChangeArrowheads="1"/>
          </p:cNvSpPr>
          <p:nvPr/>
        </p:nvSpPr>
        <p:spPr bwMode="auto">
          <a:xfrm>
            <a:off x="1829991" y="3632598"/>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2811" name="Rectangle 43">
            <a:extLst>
              <a:ext uri="{FF2B5EF4-FFF2-40B4-BE49-F238E27FC236}">
                <a16:creationId xmlns:a16="http://schemas.microsoft.com/office/drawing/2014/main" id="{873688E1-EA9E-4DB7-83AF-E397CBABBA01}"/>
              </a:ext>
            </a:extLst>
          </p:cNvPr>
          <p:cNvSpPr>
            <a:spLocks noChangeArrowheads="1"/>
          </p:cNvSpPr>
          <p:nvPr/>
        </p:nvSpPr>
        <p:spPr bwMode="auto">
          <a:xfrm>
            <a:off x="2100262" y="3696382"/>
            <a:ext cx="67646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latin typeface="Times New Roman" panose="02020603050405020304" pitchFamily="18" charset="0"/>
              </a:rPr>
              <a:t>    p = p – 1;</a:t>
            </a:r>
            <a:endParaRPr lang="en-US" altLang="en-US" sz="1800" b="1">
              <a:latin typeface="Comic Sans MS" panose="030F0702030302020204" pitchFamily="66" charset="0"/>
            </a:endParaRPr>
          </a:p>
        </p:txBody>
      </p:sp>
      <p:sp>
        <p:nvSpPr>
          <p:cNvPr id="32812" name="Rectangle 44">
            <a:extLst>
              <a:ext uri="{FF2B5EF4-FFF2-40B4-BE49-F238E27FC236}">
                <a16:creationId xmlns:a16="http://schemas.microsoft.com/office/drawing/2014/main" id="{A2D0FA56-19D9-4BD2-A875-7C8B3C317204}"/>
              </a:ext>
            </a:extLst>
          </p:cNvPr>
          <p:cNvSpPr>
            <a:spLocks noChangeArrowheads="1"/>
          </p:cNvSpPr>
          <p:nvPr/>
        </p:nvSpPr>
        <p:spPr bwMode="auto">
          <a:xfrm>
            <a:off x="1694260" y="3789760"/>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13</a:t>
            </a:r>
            <a:endParaRPr lang="en-US" altLang="en-US" sz="1800" b="1">
              <a:latin typeface="Comic Sans MS" panose="030F0702030302020204" pitchFamily="66" charset="0"/>
            </a:endParaRPr>
          </a:p>
        </p:txBody>
      </p:sp>
      <p:sp>
        <p:nvSpPr>
          <p:cNvPr id="32813" name="Rectangle 45">
            <a:extLst>
              <a:ext uri="{FF2B5EF4-FFF2-40B4-BE49-F238E27FC236}">
                <a16:creationId xmlns:a16="http://schemas.microsoft.com/office/drawing/2014/main" id="{A4FB4DA7-1B97-4156-8324-23F0CD20875C}"/>
              </a:ext>
            </a:extLst>
          </p:cNvPr>
          <p:cNvSpPr>
            <a:spLocks noChangeArrowheads="1"/>
          </p:cNvSpPr>
          <p:nvPr/>
        </p:nvSpPr>
        <p:spPr bwMode="auto">
          <a:xfrm>
            <a:off x="1829991" y="3787379"/>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2814" name="Rectangle 46">
            <a:extLst>
              <a:ext uri="{FF2B5EF4-FFF2-40B4-BE49-F238E27FC236}">
                <a16:creationId xmlns:a16="http://schemas.microsoft.com/office/drawing/2014/main" id="{313000E6-3BF2-4D55-AE5C-1D7AC2C9928A}"/>
              </a:ext>
            </a:extLst>
          </p:cNvPr>
          <p:cNvSpPr>
            <a:spLocks noChangeArrowheads="1"/>
          </p:cNvSpPr>
          <p:nvPr/>
        </p:nvSpPr>
        <p:spPr bwMode="auto">
          <a:xfrm>
            <a:off x="2100263" y="3789760"/>
            <a:ext cx="1875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latin typeface="Times New Roman" panose="02020603050405020304" pitchFamily="18" charset="0"/>
              </a:rPr>
              <a:t>    }</a:t>
            </a:r>
            <a:endParaRPr lang="en-US" altLang="en-US" sz="1800" b="1">
              <a:latin typeface="Comic Sans MS" panose="030F0702030302020204" pitchFamily="66" charset="0"/>
            </a:endParaRPr>
          </a:p>
        </p:txBody>
      </p:sp>
      <p:sp>
        <p:nvSpPr>
          <p:cNvPr id="32815" name="Rectangle 47">
            <a:extLst>
              <a:ext uri="{FF2B5EF4-FFF2-40B4-BE49-F238E27FC236}">
                <a16:creationId xmlns:a16="http://schemas.microsoft.com/office/drawing/2014/main" id="{FD699C31-6BF2-4297-A693-2F42A166DEAC}"/>
              </a:ext>
            </a:extLst>
          </p:cNvPr>
          <p:cNvSpPr>
            <a:spLocks noChangeArrowheads="1"/>
          </p:cNvSpPr>
          <p:nvPr/>
        </p:nvSpPr>
        <p:spPr bwMode="auto">
          <a:xfrm>
            <a:off x="1694260" y="3946923"/>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14</a:t>
            </a:r>
            <a:endParaRPr lang="en-US" altLang="en-US" sz="1800" b="1">
              <a:latin typeface="Comic Sans MS" panose="030F0702030302020204" pitchFamily="66" charset="0"/>
            </a:endParaRPr>
          </a:p>
        </p:txBody>
      </p:sp>
      <p:sp>
        <p:nvSpPr>
          <p:cNvPr id="32816" name="Rectangle 48">
            <a:extLst>
              <a:ext uri="{FF2B5EF4-FFF2-40B4-BE49-F238E27FC236}">
                <a16:creationId xmlns:a16="http://schemas.microsoft.com/office/drawing/2014/main" id="{14905D6A-778F-42FA-BE4C-87700C4C79FB}"/>
              </a:ext>
            </a:extLst>
          </p:cNvPr>
          <p:cNvSpPr>
            <a:spLocks noChangeArrowheads="1"/>
          </p:cNvSpPr>
          <p:nvPr/>
        </p:nvSpPr>
        <p:spPr bwMode="auto">
          <a:xfrm>
            <a:off x="1829991" y="3943351"/>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2817" name="Rectangle 49">
            <a:extLst>
              <a:ext uri="{FF2B5EF4-FFF2-40B4-BE49-F238E27FC236}">
                <a16:creationId xmlns:a16="http://schemas.microsoft.com/office/drawing/2014/main" id="{1632BDF1-46CF-4FE0-AE41-53E5EEDC9BB4}"/>
              </a:ext>
            </a:extLst>
          </p:cNvPr>
          <p:cNvSpPr>
            <a:spLocks noChangeArrowheads="1"/>
          </p:cNvSpPr>
          <p:nvPr/>
        </p:nvSpPr>
        <p:spPr bwMode="auto">
          <a:xfrm>
            <a:off x="2100263" y="3946923"/>
            <a:ext cx="48410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if (y &lt; 0)</a:t>
            </a:r>
            <a:endParaRPr lang="en-US" altLang="en-US" sz="1800" b="1">
              <a:latin typeface="Comic Sans MS" panose="030F0702030302020204" pitchFamily="66" charset="0"/>
            </a:endParaRPr>
          </a:p>
        </p:txBody>
      </p:sp>
      <p:sp>
        <p:nvSpPr>
          <p:cNvPr id="32818" name="Rectangle 50">
            <a:extLst>
              <a:ext uri="{FF2B5EF4-FFF2-40B4-BE49-F238E27FC236}">
                <a16:creationId xmlns:a16="http://schemas.microsoft.com/office/drawing/2014/main" id="{731E6F8E-B80E-4548-A7FF-CDA0AC423E80}"/>
              </a:ext>
            </a:extLst>
          </p:cNvPr>
          <p:cNvSpPr>
            <a:spLocks noChangeArrowheads="1"/>
          </p:cNvSpPr>
          <p:nvPr/>
        </p:nvSpPr>
        <p:spPr bwMode="auto">
          <a:xfrm>
            <a:off x="1694260" y="4101704"/>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15</a:t>
            </a:r>
            <a:endParaRPr lang="en-US" altLang="en-US" sz="1800" b="1">
              <a:latin typeface="Comic Sans MS" panose="030F0702030302020204" pitchFamily="66" charset="0"/>
            </a:endParaRPr>
          </a:p>
        </p:txBody>
      </p:sp>
      <p:sp>
        <p:nvSpPr>
          <p:cNvPr id="32819" name="Rectangle 51">
            <a:extLst>
              <a:ext uri="{FF2B5EF4-FFF2-40B4-BE49-F238E27FC236}">
                <a16:creationId xmlns:a16="http://schemas.microsoft.com/office/drawing/2014/main" id="{DE693AD2-5B95-4C34-BF2F-620BAF1F01B9}"/>
              </a:ext>
            </a:extLst>
          </p:cNvPr>
          <p:cNvSpPr>
            <a:spLocks noChangeArrowheads="1"/>
          </p:cNvSpPr>
          <p:nvPr/>
        </p:nvSpPr>
        <p:spPr bwMode="auto">
          <a:xfrm>
            <a:off x="1829991" y="4099323"/>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2820" name="Rectangle 52">
            <a:extLst>
              <a:ext uri="{FF2B5EF4-FFF2-40B4-BE49-F238E27FC236}">
                <a16:creationId xmlns:a16="http://schemas.microsoft.com/office/drawing/2014/main" id="{C0F08835-2D8B-4CE7-A073-3BE80F715017}"/>
              </a:ext>
            </a:extLst>
          </p:cNvPr>
          <p:cNvSpPr>
            <a:spLocks noChangeArrowheads="1"/>
          </p:cNvSpPr>
          <p:nvPr/>
        </p:nvSpPr>
        <p:spPr bwMode="auto">
          <a:xfrm>
            <a:off x="2100263" y="4101704"/>
            <a:ext cx="714939"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    z = 1.0 / z;</a:t>
            </a:r>
            <a:endParaRPr lang="en-US" altLang="en-US" sz="1800" b="1">
              <a:latin typeface="Comic Sans MS" panose="030F0702030302020204" pitchFamily="66" charset="0"/>
            </a:endParaRPr>
          </a:p>
        </p:txBody>
      </p:sp>
      <p:sp>
        <p:nvSpPr>
          <p:cNvPr id="32821" name="Rectangle 53">
            <a:extLst>
              <a:ext uri="{FF2B5EF4-FFF2-40B4-BE49-F238E27FC236}">
                <a16:creationId xmlns:a16="http://schemas.microsoft.com/office/drawing/2014/main" id="{A86FC385-5556-4EFD-A877-51481818A836}"/>
              </a:ext>
            </a:extLst>
          </p:cNvPr>
          <p:cNvSpPr>
            <a:spLocks noChangeArrowheads="1"/>
          </p:cNvSpPr>
          <p:nvPr/>
        </p:nvSpPr>
        <p:spPr bwMode="auto">
          <a:xfrm>
            <a:off x="1694260" y="4258867"/>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16</a:t>
            </a:r>
            <a:endParaRPr lang="en-US" altLang="en-US" sz="1800" b="1">
              <a:latin typeface="Comic Sans MS" panose="030F0702030302020204" pitchFamily="66" charset="0"/>
            </a:endParaRPr>
          </a:p>
        </p:txBody>
      </p:sp>
      <p:sp>
        <p:nvSpPr>
          <p:cNvPr id="32822" name="Rectangle 54">
            <a:extLst>
              <a:ext uri="{FF2B5EF4-FFF2-40B4-BE49-F238E27FC236}">
                <a16:creationId xmlns:a16="http://schemas.microsoft.com/office/drawing/2014/main" id="{3FB7050D-B60C-4498-9086-FC507A34D1C8}"/>
              </a:ext>
            </a:extLst>
          </p:cNvPr>
          <p:cNvSpPr>
            <a:spLocks noChangeArrowheads="1"/>
          </p:cNvSpPr>
          <p:nvPr/>
        </p:nvSpPr>
        <p:spPr bwMode="auto">
          <a:xfrm>
            <a:off x="1829991" y="4255294"/>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2823" name="Rectangle 55">
            <a:extLst>
              <a:ext uri="{FF2B5EF4-FFF2-40B4-BE49-F238E27FC236}">
                <a16:creationId xmlns:a16="http://schemas.microsoft.com/office/drawing/2014/main" id="{9A386621-F0B4-44C1-855C-53EB18528A9D}"/>
              </a:ext>
            </a:extLst>
          </p:cNvPr>
          <p:cNvSpPr>
            <a:spLocks noChangeArrowheads="1"/>
          </p:cNvSpPr>
          <p:nvPr/>
        </p:nvSpPr>
        <p:spPr bwMode="auto">
          <a:xfrm>
            <a:off x="2100262" y="4258867"/>
            <a:ext cx="530594"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printf(z);</a:t>
            </a:r>
            <a:endParaRPr lang="en-US" altLang="en-US" sz="1800" b="1">
              <a:latin typeface="Comic Sans MS" panose="030F0702030302020204" pitchFamily="66" charset="0"/>
            </a:endParaRPr>
          </a:p>
        </p:txBody>
      </p:sp>
      <p:sp>
        <p:nvSpPr>
          <p:cNvPr id="32824" name="Rectangle 56">
            <a:extLst>
              <a:ext uri="{FF2B5EF4-FFF2-40B4-BE49-F238E27FC236}">
                <a16:creationId xmlns:a16="http://schemas.microsoft.com/office/drawing/2014/main" id="{28EAE257-1C0D-4DE2-803C-D25309C8A7AE}"/>
              </a:ext>
            </a:extLst>
          </p:cNvPr>
          <p:cNvSpPr>
            <a:spLocks noChangeArrowheads="1"/>
          </p:cNvSpPr>
          <p:nvPr/>
        </p:nvSpPr>
        <p:spPr bwMode="auto">
          <a:xfrm>
            <a:off x="1694260" y="4413648"/>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17</a:t>
            </a:r>
            <a:endParaRPr lang="en-US" altLang="en-US" sz="1800" b="1">
              <a:latin typeface="Comic Sans MS" panose="030F0702030302020204" pitchFamily="66" charset="0"/>
            </a:endParaRPr>
          </a:p>
        </p:txBody>
      </p:sp>
      <p:sp>
        <p:nvSpPr>
          <p:cNvPr id="32825" name="Rectangle 57">
            <a:extLst>
              <a:ext uri="{FF2B5EF4-FFF2-40B4-BE49-F238E27FC236}">
                <a16:creationId xmlns:a16="http://schemas.microsoft.com/office/drawing/2014/main" id="{D1E9AD37-E2EA-4265-89FD-E05D4615601B}"/>
              </a:ext>
            </a:extLst>
          </p:cNvPr>
          <p:cNvSpPr>
            <a:spLocks noChangeArrowheads="1"/>
          </p:cNvSpPr>
          <p:nvPr/>
        </p:nvSpPr>
        <p:spPr bwMode="auto">
          <a:xfrm>
            <a:off x="1829991" y="4410076"/>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2826" name="Rectangle 58">
            <a:extLst>
              <a:ext uri="{FF2B5EF4-FFF2-40B4-BE49-F238E27FC236}">
                <a16:creationId xmlns:a16="http://schemas.microsoft.com/office/drawing/2014/main" id="{059FC290-F8D2-459B-AB05-088224B71DC0}"/>
              </a:ext>
            </a:extLst>
          </p:cNvPr>
          <p:cNvSpPr>
            <a:spLocks noChangeArrowheads="1"/>
          </p:cNvSpPr>
          <p:nvPr/>
        </p:nvSpPr>
        <p:spPr bwMode="auto">
          <a:xfrm>
            <a:off x="2100263" y="4413648"/>
            <a:ext cx="5290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a:t>
            </a:r>
            <a:endParaRPr lang="en-US" altLang="en-US" sz="1800" b="1">
              <a:latin typeface="Comic Sans MS" panose="030F0702030302020204" pitchFamily="66" charset="0"/>
            </a:endParaRPr>
          </a:p>
        </p:txBody>
      </p:sp>
      <p:sp>
        <p:nvSpPr>
          <p:cNvPr id="32827" name="Oval 59">
            <a:extLst>
              <a:ext uri="{FF2B5EF4-FFF2-40B4-BE49-F238E27FC236}">
                <a16:creationId xmlns:a16="http://schemas.microsoft.com/office/drawing/2014/main" id="{6DFD6BF1-D7EC-4530-9FDA-6CB703908D1A}"/>
              </a:ext>
            </a:extLst>
          </p:cNvPr>
          <p:cNvSpPr>
            <a:spLocks noChangeArrowheads="1"/>
          </p:cNvSpPr>
          <p:nvPr/>
        </p:nvSpPr>
        <p:spPr bwMode="auto">
          <a:xfrm>
            <a:off x="3429000"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2828" name="Oval 60">
            <a:extLst>
              <a:ext uri="{FF2B5EF4-FFF2-40B4-BE49-F238E27FC236}">
                <a16:creationId xmlns:a16="http://schemas.microsoft.com/office/drawing/2014/main" id="{F748F16F-B6DA-4472-8109-49505F398A54}"/>
              </a:ext>
            </a:extLst>
          </p:cNvPr>
          <p:cNvSpPr>
            <a:spLocks noChangeArrowheads="1"/>
          </p:cNvSpPr>
          <p:nvPr/>
        </p:nvSpPr>
        <p:spPr bwMode="auto">
          <a:xfrm>
            <a:off x="4114800"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2829" name="Oval 61">
            <a:extLst>
              <a:ext uri="{FF2B5EF4-FFF2-40B4-BE49-F238E27FC236}">
                <a16:creationId xmlns:a16="http://schemas.microsoft.com/office/drawing/2014/main" id="{85EA32FC-DF02-4910-AC49-BB47CB2B3278}"/>
              </a:ext>
            </a:extLst>
          </p:cNvPr>
          <p:cNvSpPr>
            <a:spLocks noChangeArrowheads="1"/>
          </p:cNvSpPr>
          <p:nvPr/>
        </p:nvSpPr>
        <p:spPr bwMode="auto">
          <a:xfrm>
            <a:off x="4857750"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2830" name="Oval 62">
            <a:extLst>
              <a:ext uri="{FF2B5EF4-FFF2-40B4-BE49-F238E27FC236}">
                <a16:creationId xmlns:a16="http://schemas.microsoft.com/office/drawing/2014/main" id="{D2B5F513-4C4B-454C-A795-49236BF39C05}"/>
              </a:ext>
            </a:extLst>
          </p:cNvPr>
          <p:cNvSpPr>
            <a:spLocks noChangeArrowheads="1"/>
          </p:cNvSpPr>
          <p:nvPr/>
        </p:nvSpPr>
        <p:spPr bwMode="auto">
          <a:xfrm>
            <a:off x="6297216"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2831" name="Oval 63">
            <a:extLst>
              <a:ext uri="{FF2B5EF4-FFF2-40B4-BE49-F238E27FC236}">
                <a16:creationId xmlns:a16="http://schemas.microsoft.com/office/drawing/2014/main" id="{EA02D93F-0E33-4464-82B5-1C9514BA333E}"/>
              </a:ext>
            </a:extLst>
          </p:cNvPr>
          <p:cNvSpPr>
            <a:spLocks noChangeArrowheads="1"/>
          </p:cNvSpPr>
          <p:nvPr/>
        </p:nvSpPr>
        <p:spPr bwMode="auto">
          <a:xfrm>
            <a:off x="5611416"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2832" name="Oval 64">
            <a:extLst>
              <a:ext uri="{FF2B5EF4-FFF2-40B4-BE49-F238E27FC236}">
                <a16:creationId xmlns:a16="http://schemas.microsoft.com/office/drawing/2014/main" id="{8680B231-3335-4EF4-8704-C7DB30A63AB7}"/>
              </a:ext>
            </a:extLst>
          </p:cNvPr>
          <p:cNvSpPr>
            <a:spLocks noChangeArrowheads="1"/>
          </p:cNvSpPr>
          <p:nvPr/>
        </p:nvSpPr>
        <p:spPr bwMode="auto">
          <a:xfrm>
            <a:off x="7040166"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2833" name="Oval 65">
            <a:extLst>
              <a:ext uri="{FF2B5EF4-FFF2-40B4-BE49-F238E27FC236}">
                <a16:creationId xmlns:a16="http://schemas.microsoft.com/office/drawing/2014/main" id="{3AFC2E96-1812-480F-8009-3F07974C9ED0}"/>
              </a:ext>
            </a:extLst>
          </p:cNvPr>
          <p:cNvSpPr>
            <a:spLocks noChangeArrowheads="1"/>
          </p:cNvSpPr>
          <p:nvPr/>
        </p:nvSpPr>
        <p:spPr bwMode="auto">
          <a:xfrm>
            <a:off x="7725966"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2834" name="Text Box 66">
            <a:extLst>
              <a:ext uri="{FF2B5EF4-FFF2-40B4-BE49-F238E27FC236}">
                <a16:creationId xmlns:a16="http://schemas.microsoft.com/office/drawing/2014/main" id="{91637FE2-FE73-4526-B071-D9D52B5BEB7C}"/>
              </a:ext>
            </a:extLst>
          </p:cNvPr>
          <p:cNvSpPr txBox="1">
            <a:spLocks noChangeArrowheads="1"/>
          </p:cNvSpPr>
          <p:nvPr/>
        </p:nvSpPr>
        <p:spPr bwMode="auto">
          <a:xfrm>
            <a:off x="3404869" y="284520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1</a:t>
            </a:r>
          </a:p>
        </p:txBody>
      </p:sp>
      <p:sp>
        <p:nvSpPr>
          <p:cNvPr id="32835" name="Text Box 67">
            <a:extLst>
              <a:ext uri="{FF2B5EF4-FFF2-40B4-BE49-F238E27FC236}">
                <a16:creationId xmlns:a16="http://schemas.microsoft.com/office/drawing/2014/main" id="{0CE5AACF-8482-4350-8FE2-808DB7A4B787}"/>
              </a:ext>
            </a:extLst>
          </p:cNvPr>
          <p:cNvSpPr txBox="1">
            <a:spLocks noChangeArrowheads="1"/>
          </p:cNvSpPr>
          <p:nvPr/>
        </p:nvSpPr>
        <p:spPr bwMode="auto">
          <a:xfrm>
            <a:off x="4090669" y="284520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5</a:t>
            </a:r>
          </a:p>
        </p:txBody>
      </p:sp>
      <p:sp>
        <p:nvSpPr>
          <p:cNvPr id="32836" name="Text Box 68">
            <a:extLst>
              <a:ext uri="{FF2B5EF4-FFF2-40B4-BE49-F238E27FC236}">
                <a16:creationId xmlns:a16="http://schemas.microsoft.com/office/drawing/2014/main" id="{1908DF10-2568-4F8E-9A39-34DCC8D92137}"/>
              </a:ext>
            </a:extLst>
          </p:cNvPr>
          <p:cNvSpPr txBox="1">
            <a:spLocks noChangeArrowheads="1"/>
          </p:cNvSpPr>
          <p:nvPr/>
        </p:nvSpPr>
        <p:spPr bwMode="auto">
          <a:xfrm>
            <a:off x="4833619" y="284520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8</a:t>
            </a:r>
          </a:p>
        </p:txBody>
      </p:sp>
      <p:sp>
        <p:nvSpPr>
          <p:cNvPr id="32837" name="Text Box 69">
            <a:extLst>
              <a:ext uri="{FF2B5EF4-FFF2-40B4-BE49-F238E27FC236}">
                <a16:creationId xmlns:a16="http://schemas.microsoft.com/office/drawing/2014/main" id="{56A97F8B-471A-425B-A460-036B00A9EBA5}"/>
              </a:ext>
            </a:extLst>
          </p:cNvPr>
          <p:cNvSpPr txBox="1">
            <a:spLocks noChangeArrowheads="1"/>
          </p:cNvSpPr>
          <p:nvPr/>
        </p:nvSpPr>
        <p:spPr bwMode="auto">
          <a:xfrm>
            <a:off x="5587285" y="284520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9</a:t>
            </a:r>
          </a:p>
        </p:txBody>
      </p:sp>
      <p:sp>
        <p:nvSpPr>
          <p:cNvPr id="32838" name="Text Box 70">
            <a:extLst>
              <a:ext uri="{FF2B5EF4-FFF2-40B4-BE49-F238E27FC236}">
                <a16:creationId xmlns:a16="http://schemas.microsoft.com/office/drawing/2014/main" id="{B7F4F037-E648-4B09-BBC7-EA7D2F59EEDC}"/>
              </a:ext>
            </a:extLst>
          </p:cNvPr>
          <p:cNvSpPr txBox="1">
            <a:spLocks noChangeArrowheads="1"/>
          </p:cNvSpPr>
          <p:nvPr/>
        </p:nvSpPr>
        <p:spPr bwMode="auto">
          <a:xfrm>
            <a:off x="6968747" y="2845207"/>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16</a:t>
            </a:r>
          </a:p>
        </p:txBody>
      </p:sp>
      <p:sp>
        <p:nvSpPr>
          <p:cNvPr id="32839" name="Text Box 71">
            <a:extLst>
              <a:ext uri="{FF2B5EF4-FFF2-40B4-BE49-F238E27FC236}">
                <a16:creationId xmlns:a16="http://schemas.microsoft.com/office/drawing/2014/main" id="{B0043CC3-6BB4-4C5F-8C2A-C266B7453ACD}"/>
              </a:ext>
            </a:extLst>
          </p:cNvPr>
          <p:cNvSpPr txBox="1">
            <a:spLocks noChangeArrowheads="1"/>
          </p:cNvSpPr>
          <p:nvPr/>
        </p:nvSpPr>
        <p:spPr bwMode="auto">
          <a:xfrm>
            <a:off x="6225797" y="2845207"/>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14</a:t>
            </a:r>
          </a:p>
        </p:txBody>
      </p:sp>
      <p:sp>
        <p:nvSpPr>
          <p:cNvPr id="32840" name="Text Box 72">
            <a:extLst>
              <a:ext uri="{FF2B5EF4-FFF2-40B4-BE49-F238E27FC236}">
                <a16:creationId xmlns:a16="http://schemas.microsoft.com/office/drawing/2014/main" id="{BCE77D64-7ECF-46DB-B24F-A81E3AD3D116}"/>
              </a:ext>
            </a:extLst>
          </p:cNvPr>
          <p:cNvSpPr txBox="1">
            <a:spLocks noChangeArrowheads="1"/>
          </p:cNvSpPr>
          <p:nvPr/>
        </p:nvSpPr>
        <p:spPr bwMode="auto">
          <a:xfrm>
            <a:off x="7652166" y="2845207"/>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17</a:t>
            </a:r>
          </a:p>
        </p:txBody>
      </p:sp>
      <p:sp>
        <p:nvSpPr>
          <p:cNvPr id="32841" name="Line 73">
            <a:extLst>
              <a:ext uri="{FF2B5EF4-FFF2-40B4-BE49-F238E27FC236}">
                <a16:creationId xmlns:a16="http://schemas.microsoft.com/office/drawing/2014/main" id="{018F28A7-77F9-464E-9DBA-8F2FCDCB6732}"/>
              </a:ext>
            </a:extLst>
          </p:cNvPr>
          <p:cNvSpPr>
            <a:spLocks noChangeShapeType="1"/>
          </p:cNvSpPr>
          <p:nvPr/>
        </p:nvSpPr>
        <p:spPr bwMode="auto">
          <a:xfrm>
            <a:off x="3657600" y="2971800"/>
            <a:ext cx="457200" cy="0"/>
          </a:xfrm>
          <a:prstGeom prst="line">
            <a:avLst/>
          </a:prstGeom>
          <a:noFill/>
          <a:ln w="12700">
            <a:solidFill>
              <a:srgbClr val="00808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32842" name="Line 74">
            <a:extLst>
              <a:ext uri="{FF2B5EF4-FFF2-40B4-BE49-F238E27FC236}">
                <a16:creationId xmlns:a16="http://schemas.microsoft.com/office/drawing/2014/main" id="{AEDDB3B4-2572-4B45-ABFD-E15A515EE1CF}"/>
              </a:ext>
            </a:extLst>
          </p:cNvPr>
          <p:cNvSpPr>
            <a:spLocks noChangeShapeType="1"/>
          </p:cNvSpPr>
          <p:nvPr/>
        </p:nvSpPr>
        <p:spPr bwMode="auto">
          <a:xfrm>
            <a:off x="5086350" y="2971800"/>
            <a:ext cx="514350" cy="0"/>
          </a:xfrm>
          <a:prstGeom prst="line">
            <a:avLst/>
          </a:prstGeom>
          <a:noFill/>
          <a:ln w="12700">
            <a:solidFill>
              <a:srgbClr val="00808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32843" name="Line 75">
            <a:extLst>
              <a:ext uri="{FF2B5EF4-FFF2-40B4-BE49-F238E27FC236}">
                <a16:creationId xmlns:a16="http://schemas.microsoft.com/office/drawing/2014/main" id="{3EE0F3B6-27E2-4D7F-85DC-F707A41DC5AE}"/>
              </a:ext>
            </a:extLst>
          </p:cNvPr>
          <p:cNvSpPr>
            <a:spLocks noChangeShapeType="1"/>
          </p:cNvSpPr>
          <p:nvPr/>
        </p:nvSpPr>
        <p:spPr bwMode="auto">
          <a:xfrm>
            <a:off x="5840016" y="2971800"/>
            <a:ext cx="457200" cy="0"/>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32844" name="Line 76">
            <a:extLst>
              <a:ext uri="{FF2B5EF4-FFF2-40B4-BE49-F238E27FC236}">
                <a16:creationId xmlns:a16="http://schemas.microsoft.com/office/drawing/2014/main" id="{C6FAA34C-A496-43A8-81B3-2830EB2B4ADB}"/>
              </a:ext>
            </a:extLst>
          </p:cNvPr>
          <p:cNvSpPr>
            <a:spLocks noChangeShapeType="1"/>
          </p:cNvSpPr>
          <p:nvPr/>
        </p:nvSpPr>
        <p:spPr bwMode="auto">
          <a:xfrm>
            <a:off x="7268766" y="2971800"/>
            <a:ext cx="457200" cy="0"/>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cxnSp>
        <p:nvCxnSpPr>
          <p:cNvPr id="32845" name="AutoShape 77">
            <a:extLst>
              <a:ext uri="{FF2B5EF4-FFF2-40B4-BE49-F238E27FC236}">
                <a16:creationId xmlns:a16="http://schemas.microsoft.com/office/drawing/2014/main" id="{F26CC533-8552-4616-AF6F-3B2786B8B47E}"/>
              </a:ext>
            </a:extLst>
          </p:cNvPr>
          <p:cNvCxnSpPr>
            <a:cxnSpLocks noChangeShapeType="1"/>
            <a:stCxn id="32835" idx="0"/>
            <a:endCxn id="32836" idx="0"/>
          </p:cNvCxnSpPr>
          <p:nvPr/>
        </p:nvCxnSpPr>
        <p:spPr bwMode="auto">
          <a:xfrm rot="5400000" flipH="1" flipV="1">
            <a:off x="4601766" y="2473732"/>
            <a:ext cx="12700" cy="742950"/>
          </a:xfrm>
          <a:prstGeom prst="bentConnector3">
            <a:avLst>
              <a:gd name="adj1" fmla="val 1800000"/>
            </a:avLst>
          </a:prstGeom>
          <a:noFill/>
          <a:ln w="12700">
            <a:solidFill>
              <a:srgbClr val="008080"/>
            </a:solidFill>
            <a:miter lim="800000"/>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46" name="AutoShape 78">
            <a:extLst>
              <a:ext uri="{FF2B5EF4-FFF2-40B4-BE49-F238E27FC236}">
                <a16:creationId xmlns:a16="http://schemas.microsoft.com/office/drawing/2014/main" id="{18C83022-D2F2-4519-A9FA-E757FCEF148C}"/>
              </a:ext>
            </a:extLst>
          </p:cNvPr>
          <p:cNvCxnSpPr>
            <a:cxnSpLocks noChangeShapeType="1"/>
            <a:stCxn id="32835" idx="2"/>
            <a:endCxn id="32836" idx="2"/>
          </p:cNvCxnSpPr>
          <p:nvPr/>
        </p:nvCxnSpPr>
        <p:spPr bwMode="auto">
          <a:xfrm rot="16200000" flipH="1">
            <a:off x="4601766" y="2750731"/>
            <a:ext cx="12700" cy="742950"/>
          </a:xfrm>
          <a:prstGeom prst="bentConnector3">
            <a:avLst>
              <a:gd name="adj1" fmla="val 1800000"/>
            </a:avLst>
          </a:prstGeom>
          <a:noFill/>
          <a:ln w="12700">
            <a:solidFill>
              <a:schemeClr val="tx1"/>
            </a:solidFill>
            <a:miter lim="800000"/>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47" name="AutoShape 79">
            <a:extLst>
              <a:ext uri="{FF2B5EF4-FFF2-40B4-BE49-F238E27FC236}">
                <a16:creationId xmlns:a16="http://schemas.microsoft.com/office/drawing/2014/main" id="{92F26FED-61D3-47C9-BCCD-492C247B3AA3}"/>
              </a:ext>
            </a:extLst>
          </p:cNvPr>
          <p:cNvCxnSpPr>
            <a:cxnSpLocks noChangeShapeType="1"/>
          </p:cNvCxnSpPr>
          <p:nvPr/>
        </p:nvCxnSpPr>
        <p:spPr bwMode="auto">
          <a:xfrm rot="16200000" flipH="1">
            <a:off x="6771680" y="2715221"/>
            <a:ext cx="1191" cy="742950"/>
          </a:xfrm>
          <a:prstGeom prst="bentConnector3">
            <a:avLst>
              <a:gd name="adj1" fmla="val 14400000"/>
            </a:avLst>
          </a:prstGeom>
          <a:noFill/>
          <a:ln w="12700">
            <a:solidFill>
              <a:schemeClr val="tx1"/>
            </a:solidFill>
            <a:miter lim="800000"/>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48" name="AutoShape 80">
            <a:extLst>
              <a:ext uri="{FF2B5EF4-FFF2-40B4-BE49-F238E27FC236}">
                <a16:creationId xmlns:a16="http://schemas.microsoft.com/office/drawing/2014/main" id="{5D84989E-B173-4351-8F40-8A69EAA6C485}"/>
              </a:ext>
            </a:extLst>
          </p:cNvPr>
          <p:cNvCxnSpPr>
            <a:cxnSpLocks noChangeShapeType="1"/>
          </p:cNvCxnSpPr>
          <p:nvPr/>
        </p:nvCxnSpPr>
        <p:spPr bwMode="auto">
          <a:xfrm rot="5400000" flipV="1">
            <a:off x="6771680" y="2486621"/>
            <a:ext cx="1191" cy="742950"/>
          </a:xfrm>
          <a:prstGeom prst="bentConnector3">
            <a:avLst>
              <a:gd name="adj1" fmla="val -14400000"/>
            </a:avLst>
          </a:prstGeom>
          <a:noFill/>
          <a:ln w="12700">
            <a:solidFill>
              <a:schemeClr val="tx1"/>
            </a:solidFill>
            <a:miter lim="800000"/>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49" name="AutoShape 81">
            <a:extLst>
              <a:ext uri="{FF2B5EF4-FFF2-40B4-BE49-F238E27FC236}">
                <a16:creationId xmlns:a16="http://schemas.microsoft.com/office/drawing/2014/main" id="{F2E29734-179D-431D-9777-F1E19D2FC4E7}"/>
              </a:ext>
            </a:extLst>
          </p:cNvPr>
          <p:cNvCxnSpPr>
            <a:cxnSpLocks noChangeShapeType="1"/>
            <a:stCxn id="32837" idx="3"/>
            <a:endCxn id="32837" idx="2"/>
          </p:cNvCxnSpPr>
          <p:nvPr/>
        </p:nvCxnSpPr>
        <p:spPr bwMode="auto">
          <a:xfrm flipH="1">
            <a:off x="5726907" y="2983707"/>
            <a:ext cx="139622" cy="138499"/>
          </a:xfrm>
          <a:prstGeom prst="curvedConnector4">
            <a:avLst>
              <a:gd name="adj1" fmla="val -163728"/>
              <a:gd name="adj2" fmla="val 265055"/>
            </a:avLst>
          </a:prstGeom>
          <a:noFill/>
          <a:ln w="12700">
            <a:solidFill>
              <a:srgbClr val="00808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850" name="Text Box 82">
            <a:extLst>
              <a:ext uri="{FF2B5EF4-FFF2-40B4-BE49-F238E27FC236}">
                <a16:creationId xmlns:a16="http://schemas.microsoft.com/office/drawing/2014/main" id="{6D2FF9D2-B475-46E7-8532-3E5C7CECF84D}"/>
              </a:ext>
            </a:extLst>
          </p:cNvPr>
          <p:cNvSpPr txBox="1">
            <a:spLocks noChangeArrowheads="1"/>
          </p:cNvSpPr>
          <p:nvPr/>
        </p:nvSpPr>
        <p:spPr bwMode="auto">
          <a:xfrm>
            <a:off x="3694833" y="2673757"/>
            <a:ext cx="2696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a</a:t>
            </a:r>
          </a:p>
        </p:txBody>
      </p:sp>
      <p:sp>
        <p:nvSpPr>
          <p:cNvPr id="32851" name="Text Box 83">
            <a:extLst>
              <a:ext uri="{FF2B5EF4-FFF2-40B4-BE49-F238E27FC236}">
                <a16:creationId xmlns:a16="http://schemas.microsoft.com/office/drawing/2014/main" id="{F0C0E82E-0C15-4AF2-AB53-EB5097E57B76}"/>
              </a:ext>
            </a:extLst>
          </p:cNvPr>
          <p:cNvSpPr txBox="1">
            <a:spLocks noChangeArrowheads="1"/>
          </p:cNvSpPr>
          <p:nvPr/>
        </p:nvSpPr>
        <p:spPr bwMode="auto">
          <a:xfrm>
            <a:off x="4492322" y="2445157"/>
            <a:ext cx="2760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b</a:t>
            </a:r>
          </a:p>
        </p:txBody>
      </p:sp>
      <p:sp>
        <p:nvSpPr>
          <p:cNvPr id="32852" name="Text Box 84">
            <a:extLst>
              <a:ext uri="{FF2B5EF4-FFF2-40B4-BE49-F238E27FC236}">
                <a16:creationId xmlns:a16="http://schemas.microsoft.com/office/drawing/2014/main" id="{95B128E7-F0DB-42B5-AFC2-D4EE0246C7D2}"/>
              </a:ext>
            </a:extLst>
          </p:cNvPr>
          <p:cNvSpPr txBox="1">
            <a:spLocks noChangeArrowheads="1"/>
          </p:cNvSpPr>
          <p:nvPr/>
        </p:nvSpPr>
        <p:spPr bwMode="auto">
          <a:xfrm>
            <a:off x="4498734" y="3245257"/>
            <a:ext cx="2632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c</a:t>
            </a:r>
          </a:p>
        </p:txBody>
      </p:sp>
      <p:sp>
        <p:nvSpPr>
          <p:cNvPr id="32853" name="Text Box 85">
            <a:extLst>
              <a:ext uri="{FF2B5EF4-FFF2-40B4-BE49-F238E27FC236}">
                <a16:creationId xmlns:a16="http://schemas.microsoft.com/office/drawing/2014/main" id="{A4EA3044-72D2-410D-A0BE-1C52765423BA}"/>
              </a:ext>
            </a:extLst>
          </p:cNvPr>
          <p:cNvSpPr txBox="1">
            <a:spLocks noChangeArrowheads="1"/>
          </p:cNvSpPr>
          <p:nvPr/>
        </p:nvSpPr>
        <p:spPr bwMode="auto">
          <a:xfrm>
            <a:off x="5178329" y="2730907"/>
            <a:ext cx="2744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d</a:t>
            </a:r>
          </a:p>
        </p:txBody>
      </p:sp>
      <p:sp>
        <p:nvSpPr>
          <p:cNvPr id="32854" name="Text Box 86">
            <a:extLst>
              <a:ext uri="{FF2B5EF4-FFF2-40B4-BE49-F238E27FC236}">
                <a16:creationId xmlns:a16="http://schemas.microsoft.com/office/drawing/2014/main" id="{2036D244-C5B6-47D7-9360-9B966D3AFA40}"/>
              </a:ext>
            </a:extLst>
          </p:cNvPr>
          <p:cNvSpPr txBox="1">
            <a:spLocks noChangeArrowheads="1"/>
          </p:cNvSpPr>
          <p:nvPr/>
        </p:nvSpPr>
        <p:spPr bwMode="auto">
          <a:xfrm>
            <a:off x="5809177" y="3302407"/>
            <a:ext cx="27122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e</a:t>
            </a:r>
          </a:p>
        </p:txBody>
      </p:sp>
      <p:sp>
        <p:nvSpPr>
          <p:cNvPr id="32855" name="Text Box 87">
            <a:extLst>
              <a:ext uri="{FF2B5EF4-FFF2-40B4-BE49-F238E27FC236}">
                <a16:creationId xmlns:a16="http://schemas.microsoft.com/office/drawing/2014/main" id="{8D458E53-5DE2-45EF-B066-095CD88A032E}"/>
              </a:ext>
            </a:extLst>
          </p:cNvPr>
          <p:cNvSpPr txBox="1">
            <a:spLocks noChangeArrowheads="1"/>
          </p:cNvSpPr>
          <p:nvPr/>
        </p:nvSpPr>
        <p:spPr bwMode="auto">
          <a:xfrm>
            <a:off x="5869739" y="2673757"/>
            <a:ext cx="2632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f</a:t>
            </a:r>
          </a:p>
        </p:txBody>
      </p:sp>
      <p:sp>
        <p:nvSpPr>
          <p:cNvPr id="32856" name="Text Box 88">
            <a:extLst>
              <a:ext uri="{FF2B5EF4-FFF2-40B4-BE49-F238E27FC236}">
                <a16:creationId xmlns:a16="http://schemas.microsoft.com/office/drawing/2014/main" id="{2717C85B-66C3-45CE-AA18-36ABA19D81F5}"/>
              </a:ext>
            </a:extLst>
          </p:cNvPr>
          <p:cNvSpPr txBox="1">
            <a:spLocks noChangeArrowheads="1"/>
          </p:cNvSpPr>
          <p:nvPr/>
        </p:nvSpPr>
        <p:spPr bwMode="auto">
          <a:xfrm>
            <a:off x="6668832" y="2445157"/>
            <a:ext cx="2664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g</a:t>
            </a:r>
          </a:p>
        </p:txBody>
      </p:sp>
      <p:sp>
        <p:nvSpPr>
          <p:cNvPr id="32857" name="Text Box 89">
            <a:extLst>
              <a:ext uri="{FF2B5EF4-FFF2-40B4-BE49-F238E27FC236}">
                <a16:creationId xmlns:a16="http://schemas.microsoft.com/office/drawing/2014/main" id="{88CC97F4-72F4-4423-B1DF-A4F8B28FE129}"/>
              </a:ext>
            </a:extLst>
          </p:cNvPr>
          <p:cNvSpPr txBox="1">
            <a:spLocks noChangeArrowheads="1"/>
          </p:cNvSpPr>
          <p:nvPr/>
        </p:nvSpPr>
        <p:spPr bwMode="auto">
          <a:xfrm>
            <a:off x="6665626" y="3245257"/>
            <a:ext cx="2728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h</a:t>
            </a:r>
          </a:p>
        </p:txBody>
      </p:sp>
      <p:sp>
        <p:nvSpPr>
          <p:cNvPr id="32858" name="Text Box 90">
            <a:extLst>
              <a:ext uri="{FF2B5EF4-FFF2-40B4-BE49-F238E27FC236}">
                <a16:creationId xmlns:a16="http://schemas.microsoft.com/office/drawing/2014/main" id="{61472265-8672-4CFF-8650-36FE7EB5DA49}"/>
              </a:ext>
            </a:extLst>
          </p:cNvPr>
          <p:cNvSpPr txBox="1">
            <a:spLocks noChangeArrowheads="1"/>
          </p:cNvSpPr>
          <p:nvPr/>
        </p:nvSpPr>
        <p:spPr bwMode="auto">
          <a:xfrm>
            <a:off x="7316718" y="2673757"/>
            <a:ext cx="22794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i</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41BF10A-007E-476E-ACD0-3A01B413A802}"/>
              </a:ext>
            </a:extLst>
          </p:cNvPr>
          <p:cNvSpPr>
            <a:spLocks noGrp="1" noChangeArrowheads="1"/>
          </p:cNvSpPr>
          <p:nvPr>
            <p:ph type="title"/>
          </p:nvPr>
        </p:nvSpPr>
        <p:spPr>
          <a:xfrm>
            <a:off x="533400" y="228600"/>
            <a:ext cx="7848600" cy="800100"/>
          </a:xfrm>
        </p:spPr>
        <p:txBody>
          <a:bodyPr>
            <a:normAutofit fontScale="90000"/>
          </a:bodyPr>
          <a:lstStyle/>
          <a:p>
            <a:pPr eaLnBrk="1" hangingPunct="1"/>
            <a:br>
              <a:rPr lang="en-US" altLang="en-US" dirty="0"/>
            </a:br>
            <a:r>
              <a:rPr lang="en-US" altLang="en-US" b="1" dirty="0"/>
              <a:t>du-Path for Variable x</a:t>
            </a:r>
          </a:p>
        </p:txBody>
      </p:sp>
      <p:sp>
        <p:nvSpPr>
          <p:cNvPr id="33795" name="Rectangle 3">
            <a:extLst>
              <a:ext uri="{FF2B5EF4-FFF2-40B4-BE49-F238E27FC236}">
                <a16:creationId xmlns:a16="http://schemas.microsoft.com/office/drawing/2014/main" id="{7138F8BD-434D-4230-BAFE-89FC3F25A0EC}"/>
              </a:ext>
            </a:extLst>
          </p:cNvPr>
          <p:cNvSpPr>
            <a:spLocks noChangeArrowheads="1"/>
          </p:cNvSpPr>
          <p:nvPr/>
        </p:nvSpPr>
        <p:spPr bwMode="auto">
          <a:xfrm>
            <a:off x="1657350" y="1144192"/>
            <a:ext cx="63639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 pow(x,y)</a:t>
            </a:r>
            <a:endParaRPr lang="en-US" altLang="en-US" sz="1800" b="1">
              <a:latin typeface="Comic Sans MS" panose="030F0702030302020204" pitchFamily="66" charset="0"/>
            </a:endParaRPr>
          </a:p>
        </p:txBody>
      </p:sp>
      <p:sp>
        <p:nvSpPr>
          <p:cNvPr id="33796" name="Rectangle 4">
            <a:extLst>
              <a:ext uri="{FF2B5EF4-FFF2-40B4-BE49-F238E27FC236}">
                <a16:creationId xmlns:a16="http://schemas.microsoft.com/office/drawing/2014/main" id="{78878F24-022D-4B9A-847A-EDC36A1639ED}"/>
              </a:ext>
            </a:extLst>
          </p:cNvPr>
          <p:cNvSpPr>
            <a:spLocks noChangeArrowheads="1"/>
          </p:cNvSpPr>
          <p:nvPr/>
        </p:nvSpPr>
        <p:spPr bwMode="auto">
          <a:xfrm>
            <a:off x="1694260" y="1301354"/>
            <a:ext cx="41918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   This program computes x to the power of y, where x and y are integers.</a:t>
            </a:r>
            <a:endParaRPr lang="en-US" altLang="en-US" sz="1800" b="1">
              <a:latin typeface="Comic Sans MS" panose="030F0702030302020204" pitchFamily="66" charset="0"/>
            </a:endParaRPr>
          </a:p>
        </p:txBody>
      </p:sp>
      <p:sp>
        <p:nvSpPr>
          <p:cNvPr id="33797" name="Rectangle 5">
            <a:extLst>
              <a:ext uri="{FF2B5EF4-FFF2-40B4-BE49-F238E27FC236}">
                <a16:creationId xmlns:a16="http://schemas.microsoft.com/office/drawing/2014/main" id="{76C807F5-37CE-4F19-B151-3599DF09E205}"/>
              </a:ext>
            </a:extLst>
          </p:cNvPr>
          <p:cNvSpPr>
            <a:spLocks noChangeArrowheads="1"/>
          </p:cNvSpPr>
          <p:nvPr/>
        </p:nvSpPr>
        <p:spPr bwMode="auto">
          <a:xfrm>
            <a:off x="1694260" y="1456135"/>
            <a:ext cx="187230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    INPUT:     The x and y values.</a:t>
            </a:r>
            <a:endParaRPr lang="en-US" altLang="en-US" sz="1800" b="1">
              <a:latin typeface="Comic Sans MS" panose="030F0702030302020204" pitchFamily="66" charset="0"/>
            </a:endParaRPr>
          </a:p>
        </p:txBody>
      </p:sp>
      <p:sp>
        <p:nvSpPr>
          <p:cNvPr id="33798" name="Rectangle 6">
            <a:extLst>
              <a:ext uri="{FF2B5EF4-FFF2-40B4-BE49-F238E27FC236}">
                <a16:creationId xmlns:a16="http://schemas.microsoft.com/office/drawing/2014/main" id="{1D9794D8-CA84-488C-86DB-0EC59A1F4FAE}"/>
              </a:ext>
            </a:extLst>
          </p:cNvPr>
          <p:cNvSpPr>
            <a:spLocks noChangeArrowheads="1"/>
          </p:cNvSpPr>
          <p:nvPr/>
        </p:nvSpPr>
        <p:spPr bwMode="auto">
          <a:xfrm>
            <a:off x="1694260" y="1612107"/>
            <a:ext cx="338233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    OUTPUT: x raised to the power of y is printed to stdout.</a:t>
            </a:r>
            <a:endParaRPr lang="en-US" altLang="en-US" sz="1800" b="1">
              <a:latin typeface="Comic Sans MS" panose="030F0702030302020204" pitchFamily="66" charset="0"/>
            </a:endParaRPr>
          </a:p>
        </p:txBody>
      </p:sp>
      <p:sp>
        <p:nvSpPr>
          <p:cNvPr id="33799" name="Rectangle 7">
            <a:extLst>
              <a:ext uri="{FF2B5EF4-FFF2-40B4-BE49-F238E27FC236}">
                <a16:creationId xmlns:a16="http://schemas.microsoft.com/office/drawing/2014/main" id="{320976CB-DD87-41D4-ADB0-4E2C067B4500}"/>
              </a:ext>
            </a:extLst>
          </p:cNvPr>
          <p:cNvSpPr>
            <a:spLocks noChangeArrowheads="1"/>
          </p:cNvSpPr>
          <p:nvPr/>
        </p:nvSpPr>
        <p:spPr bwMode="auto">
          <a:xfrm>
            <a:off x="1694260" y="1768079"/>
            <a:ext cx="10419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a:t>
            </a:r>
            <a:endParaRPr lang="en-US" altLang="en-US" sz="1800" b="1">
              <a:latin typeface="Comic Sans MS" panose="030F0702030302020204" pitchFamily="66" charset="0"/>
            </a:endParaRPr>
          </a:p>
        </p:txBody>
      </p:sp>
      <p:sp>
        <p:nvSpPr>
          <p:cNvPr id="33800" name="Rectangle 8">
            <a:extLst>
              <a:ext uri="{FF2B5EF4-FFF2-40B4-BE49-F238E27FC236}">
                <a16:creationId xmlns:a16="http://schemas.microsoft.com/office/drawing/2014/main" id="{88BBD50D-D5BF-487E-9F09-3FB6FDDDCA84}"/>
              </a:ext>
            </a:extLst>
          </p:cNvPr>
          <p:cNvSpPr>
            <a:spLocks noChangeArrowheads="1"/>
          </p:cNvSpPr>
          <p:nvPr/>
        </p:nvSpPr>
        <p:spPr bwMode="auto">
          <a:xfrm>
            <a:off x="1694260" y="1922860"/>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a:t>
            </a:r>
            <a:endParaRPr lang="en-US" altLang="en-US" sz="1800" b="1">
              <a:latin typeface="Comic Sans MS" panose="030F0702030302020204" pitchFamily="66" charset="0"/>
            </a:endParaRPr>
          </a:p>
        </p:txBody>
      </p:sp>
      <p:sp>
        <p:nvSpPr>
          <p:cNvPr id="33801" name="Rectangle 9">
            <a:extLst>
              <a:ext uri="{FF2B5EF4-FFF2-40B4-BE49-F238E27FC236}">
                <a16:creationId xmlns:a16="http://schemas.microsoft.com/office/drawing/2014/main" id="{A37A3E68-E05B-44EA-9281-7C2DC7B5656E}"/>
              </a:ext>
            </a:extLst>
          </p:cNvPr>
          <p:cNvSpPr>
            <a:spLocks noChangeArrowheads="1"/>
          </p:cNvSpPr>
          <p:nvPr/>
        </p:nvSpPr>
        <p:spPr bwMode="auto">
          <a:xfrm>
            <a:off x="1762125" y="1919288"/>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3802" name="Rectangle 10">
            <a:extLst>
              <a:ext uri="{FF2B5EF4-FFF2-40B4-BE49-F238E27FC236}">
                <a16:creationId xmlns:a16="http://schemas.microsoft.com/office/drawing/2014/main" id="{B9B1FB8C-BF0A-430D-BFB3-B079A2F6AE4A}"/>
              </a:ext>
            </a:extLst>
          </p:cNvPr>
          <p:cNvSpPr>
            <a:spLocks noChangeArrowheads="1"/>
          </p:cNvSpPr>
          <p:nvPr/>
        </p:nvSpPr>
        <p:spPr bwMode="auto">
          <a:xfrm>
            <a:off x="2100263" y="1922860"/>
            <a:ext cx="103714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9999"/>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void pow (int x, y)</a:t>
            </a:r>
            <a:endParaRPr lang="en-US" altLang="en-US" sz="1800" b="1">
              <a:latin typeface="Comic Sans MS" panose="030F0702030302020204" pitchFamily="66" charset="0"/>
            </a:endParaRPr>
          </a:p>
        </p:txBody>
      </p:sp>
      <p:sp>
        <p:nvSpPr>
          <p:cNvPr id="33803" name="Rectangle 11">
            <a:extLst>
              <a:ext uri="{FF2B5EF4-FFF2-40B4-BE49-F238E27FC236}">
                <a16:creationId xmlns:a16="http://schemas.microsoft.com/office/drawing/2014/main" id="{E7AC73B6-D2B4-4E83-92C3-C565660342AE}"/>
              </a:ext>
            </a:extLst>
          </p:cNvPr>
          <p:cNvSpPr>
            <a:spLocks noChangeArrowheads="1"/>
          </p:cNvSpPr>
          <p:nvPr/>
        </p:nvSpPr>
        <p:spPr bwMode="auto">
          <a:xfrm>
            <a:off x="1694260" y="2078832"/>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2</a:t>
            </a:r>
            <a:endParaRPr lang="en-US" altLang="en-US" sz="1800" b="1">
              <a:latin typeface="Comic Sans MS" panose="030F0702030302020204" pitchFamily="66" charset="0"/>
            </a:endParaRPr>
          </a:p>
        </p:txBody>
      </p:sp>
      <p:sp>
        <p:nvSpPr>
          <p:cNvPr id="33804" name="Rectangle 12">
            <a:extLst>
              <a:ext uri="{FF2B5EF4-FFF2-40B4-BE49-F238E27FC236}">
                <a16:creationId xmlns:a16="http://schemas.microsoft.com/office/drawing/2014/main" id="{CC8A4FAC-92F5-4FA3-9B9F-60E78C70D535}"/>
              </a:ext>
            </a:extLst>
          </p:cNvPr>
          <p:cNvSpPr>
            <a:spLocks noChangeArrowheads="1"/>
          </p:cNvSpPr>
          <p:nvPr/>
        </p:nvSpPr>
        <p:spPr bwMode="auto">
          <a:xfrm>
            <a:off x="1762125" y="2076451"/>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3805" name="Rectangle 13">
            <a:extLst>
              <a:ext uri="{FF2B5EF4-FFF2-40B4-BE49-F238E27FC236}">
                <a16:creationId xmlns:a16="http://schemas.microsoft.com/office/drawing/2014/main" id="{D402B4BB-58B7-4055-B86D-E21DAD7C2A78}"/>
              </a:ext>
            </a:extLst>
          </p:cNvPr>
          <p:cNvSpPr>
            <a:spLocks noChangeArrowheads="1"/>
          </p:cNvSpPr>
          <p:nvPr/>
        </p:nvSpPr>
        <p:spPr bwMode="auto">
          <a:xfrm>
            <a:off x="2100263" y="2078832"/>
            <a:ext cx="5290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a:t>
            </a:r>
            <a:endParaRPr lang="en-US" altLang="en-US" sz="1800" b="1">
              <a:solidFill>
                <a:srgbClr val="009999"/>
              </a:solidFill>
              <a:latin typeface="Comic Sans MS" panose="030F0702030302020204" pitchFamily="66" charset="0"/>
            </a:endParaRPr>
          </a:p>
        </p:txBody>
      </p:sp>
      <p:sp>
        <p:nvSpPr>
          <p:cNvPr id="33806" name="Rectangle 14">
            <a:extLst>
              <a:ext uri="{FF2B5EF4-FFF2-40B4-BE49-F238E27FC236}">
                <a16:creationId xmlns:a16="http://schemas.microsoft.com/office/drawing/2014/main" id="{8CAFA5AE-2738-4E8B-A5B8-C3163C8E53D1}"/>
              </a:ext>
            </a:extLst>
          </p:cNvPr>
          <p:cNvSpPr>
            <a:spLocks noChangeArrowheads="1"/>
          </p:cNvSpPr>
          <p:nvPr/>
        </p:nvSpPr>
        <p:spPr bwMode="auto">
          <a:xfrm>
            <a:off x="1694260" y="2233613"/>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3</a:t>
            </a:r>
            <a:endParaRPr lang="en-US" altLang="en-US" sz="1800" b="1">
              <a:latin typeface="Comic Sans MS" panose="030F0702030302020204" pitchFamily="66" charset="0"/>
            </a:endParaRPr>
          </a:p>
        </p:txBody>
      </p:sp>
      <p:sp>
        <p:nvSpPr>
          <p:cNvPr id="33807" name="Rectangle 15">
            <a:extLst>
              <a:ext uri="{FF2B5EF4-FFF2-40B4-BE49-F238E27FC236}">
                <a16:creationId xmlns:a16="http://schemas.microsoft.com/office/drawing/2014/main" id="{519ADBAD-37EB-44FC-931C-57A0D6317798}"/>
              </a:ext>
            </a:extLst>
          </p:cNvPr>
          <p:cNvSpPr>
            <a:spLocks noChangeArrowheads="1"/>
          </p:cNvSpPr>
          <p:nvPr/>
        </p:nvSpPr>
        <p:spPr bwMode="auto">
          <a:xfrm>
            <a:off x="1762125" y="2231232"/>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3808" name="Rectangle 16">
            <a:extLst>
              <a:ext uri="{FF2B5EF4-FFF2-40B4-BE49-F238E27FC236}">
                <a16:creationId xmlns:a16="http://schemas.microsoft.com/office/drawing/2014/main" id="{A9638870-0433-4BCC-8437-DA509D4F12A7}"/>
              </a:ext>
            </a:extLst>
          </p:cNvPr>
          <p:cNvSpPr>
            <a:spLocks noChangeArrowheads="1"/>
          </p:cNvSpPr>
          <p:nvPr/>
        </p:nvSpPr>
        <p:spPr bwMode="auto">
          <a:xfrm>
            <a:off x="2100263" y="2233613"/>
            <a:ext cx="39914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float z;</a:t>
            </a:r>
            <a:endParaRPr lang="en-US" altLang="en-US" sz="1800" b="1">
              <a:solidFill>
                <a:srgbClr val="009999"/>
              </a:solidFill>
              <a:latin typeface="Comic Sans MS" panose="030F0702030302020204" pitchFamily="66" charset="0"/>
            </a:endParaRPr>
          </a:p>
        </p:txBody>
      </p:sp>
      <p:sp>
        <p:nvSpPr>
          <p:cNvPr id="33809" name="Rectangle 17">
            <a:extLst>
              <a:ext uri="{FF2B5EF4-FFF2-40B4-BE49-F238E27FC236}">
                <a16:creationId xmlns:a16="http://schemas.microsoft.com/office/drawing/2014/main" id="{701BF5F3-620A-4B37-919E-99B84C103F51}"/>
              </a:ext>
            </a:extLst>
          </p:cNvPr>
          <p:cNvSpPr>
            <a:spLocks noChangeArrowheads="1"/>
          </p:cNvSpPr>
          <p:nvPr/>
        </p:nvSpPr>
        <p:spPr bwMode="auto">
          <a:xfrm>
            <a:off x="1694260" y="2390776"/>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4</a:t>
            </a:r>
            <a:endParaRPr lang="en-US" altLang="en-US" sz="1800" b="1">
              <a:latin typeface="Comic Sans MS" panose="030F0702030302020204" pitchFamily="66" charset="0"/>
            </a:endParaRPr>
          </a:p>
        </p:txBody>
      </p:sp>
      <p:sp>
        <p:nvSpPr>
          <p:cNvPr id="33810" name="Rectangle 18">
            <a:extLst>
              <a:ext uri="{FF2B5EF4-FFF2-40B4-BE49-F238E27FC236}">
                <a16:creationId xmlns:a16="http://schemas.microsoft.com/office/drawing/2014/main" id="{63FAD42E-46CC-4767-97B8-4C286FC80E58}"/>
              </a:ext>
            </a:extLst>
          </p:cNvPr>
          <p:cNvSpPr>
            <a:spLocks noChangeArrowheads="1"/>
          </p:cNvSpPr>
          <p:nvPr/>
        </p:nvSpPr>
        <p:spPr bwMode="auto">
          <a:xfrm>
            <a:off x="1762125" y="2387204"/>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3811" name="Rectangle 19">
            <a:extLst>
              <a:ext uri="{FF2B5EF4-FFF2-40B4-BE49-F238E27FC236}">
                <a16:creationId xmlns:a16="http://schemas.microsoft.com/office/drawing/2014/main" id="{03392542-2336-450F-95D3-5AFA07083730}"/>
              </a:ext>
            </a:extLst>
          </p:cNvPr>
          <p:cNvSpPr>
            <a:spLocks noChangeArrowheads="1"/>
          </p:cNvSpPr>
          <p:nvPr/>
        </p:nvSpPr>
        <p:spPr bwMode="auto">
          <a:xfrm>
            <a:off x="2100263" y="2390776"/>
            <a:ext cx="31098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int p;</a:t>
            </a:r>
            <a:endParaRPr lang="en-US" altLang="en-US" sz="1800" b="1">
              <a:solidFill>
                <a:srgbClr val="009999"/>
              </a:solidFill>
              <a:latin typeface="Comic Sans MS" panose="030F0702030302020204" pitchFamily="66" charset="0"/>
            </a:endParaRPr>
          </a:p>
        </p:txBody>
      </p:sp>
      <p:sp>
        <p:nvSpPr>
          <p:cNvPr id="33812" name="Rectangle 20">
            <a:extLst>
              <a:ext uri="{FF2B5EF4-FFF2-40B4-BE49-F238E27FC236}">
                <a16:creationId xmlns:a16="http://schemas.microsoft.com/office/drawing/2014/main" id="{6EE786C4-F461-4D29-9065-65C63AB33D82}"/>
              </a:ext>
            </a:extLst>
          </p:cNvPr>
          <p:cNvSpPr>
            <a:spLocks noChangeArrowheads="1"/>
          </p:cNvSpPr>
          <p:nvPr/>
        </p:nvSpPr>
        <p:spPr bwMode="auto">
          <a:xfrm>
            <a:off x="1694260" y="2545557"/>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5</a:t>
            </a:r>
            <a:endParaRPr lang="en-US" altLang="en-US" sz="1800" b="1">
              <a:latin typeface="Comic Sans MS" panose="030F0702030302020204" pitchFamily="66" charset="0"/>
            </a:endParaRPr>
          </a:p>
        </p:txBody>
      </p:sp>
      <p:sp>
        <p:nvSpPr>
          <p:cNvPr id="33813" name="Rectangle 21">
            <a:extLst>
              <a:ext uri="{FF2B5EF4-FFF2-40B4-BE49-F238E27FC236}">
                <a16:creationId xmlns:a16="http://schemas.microsoft.com/office/drawing/2014/main" id="{52A965DE-4978-4001-9D76-E5A57068A3D0}"/>
              </a:ext>
            </a:extLst>
          </p:cNvPr>
          <p:cNvSpPr>
            <a:spLocks noChangeArrowheads="1"/>
          </p:cNvSpPr>
          <p:nvPr/>
        </p:nvSpPr>
        <p:spPr bwMode="auto">
          <a:xfrm>
            <a:off x="1762125" y="2543176"/>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3814" name="Rectangle 22">
            <a:extLst>
              <a:ext uri="{FF2B5EF4-FFF2-40B4-BE49-F238E27FC236}">
                <a16:creationId xmlns:a16="http://schemas.microsoft.com/office/drawing/2014/main" id="{BAA79F32-7D77-4562-8418-80C7169BFA45}"/>
              </a:ext>
            </a:extLst>
          </p:cNvPr>
          <p:cNvSpPr>
            <a:spLocks noChangeArrowheads="1"/>
          </p:cNvSpPr>
          <p:nvPr/>
        </p:nvSpPr>
        <p:spPr bwMode="auto">
          <a:xfrm>
            <a:off x="2100263" y="2545557"/>
            <a:ext cx="48410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if (y &lt; 0)</a:t>
            </a:r>
            <a:endParaRPr lang="en-US" altLang="en-US" sz="1800" b="1">
              <a:solidFill>
                <a:srgbClr val="009999"/>
              </a:solidFill>
              <a:latin typeface="Comic Sans MS" panose="030F0702030302020204" pitchFamily="66" charset="0"/>
            </a:endParaRPr>
          </a:p>
        </p:txBody>
      </p:sp>
      <p:sp>
        <p:nvSpPr>
          <p:cNvPr id="33815" name="Rectangle 23">
            <a:extLst>
              <a:ext uri="{FF2B5EF4-FFF2-40B4-BE49-F238E27FC236}">
                <a16:creationId xmlns:a16="http://schemas.microsoft.com/office/drawing/2014/main" id="{A059B581-4F43-47A9-A315-48A721B83E85}"/>
              </a:ext>
            </a:extLst>
          </p:cNvPr>
          <p:cNvSpPr>
            <a:spLocks noChangeArrowheads="1"/>
          </p:cNvSpPr>
          <p:nvPr/>
        </p:nvSpPr>
        <p:spPr bwMode="auto">
          <a:xfrm>
            <a:off x="1694260" y="2700338"/>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6</a:t>
            </a:r>
            <a:endParaRPr lang="en-US" altLang="en-US" sz="1800" b="1">
              <a:latin typeface="Comic Sans MS" panose="030F0702030302020204" pitchFamily="66" charset="0"/>
            </a:endParaRPr>
          </a:p>
        </p:txBody>
      </p:sp>
      <p:sp>
        <p:nvSpPr>
          <p:cNvPr id="33816" name="Rectangle 24">
            <a:extLst>
              <a:ext uri="{FF2B5EF4-FFF2-40B4-BE49-F238E27FC236}">
                <a16:creationId xmlns:a16="http://schemas.microsoft.com/office/drawing/2014/main" id="{F3A8572C-CBE2-4124-AED9-5586721E1E2E}"/>
              </a:ext>
            </a:extLst>
          </p:cNvPr>
          <p:cNvSpPr>
            <a:spLocks noChangeArrowheads="1"/>
          </p:cNvSpPr>
          <p:nvPr/>
        </p:nvSpPr>
        <p:spPr bwMode="auto">
          <a:xfrm>
            <a:off x="1762125" y="2697957"/>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3817" name="Rectangle 25">
            <a:extLst>
              <a:ext uri="{FF2B5EF4-FFF2-40B4-BE49-F238E27FC236}">
                <a16:creationId xmlns:a16="http://schemas.microsoft.com/office/drawing/2014/main" id="{9B0AFC98-3EFF-444A-85C3-2CD367F49F0D}"/>
              </a:ext>
            </a:extLst>
          </p:cNvPr>
          <p:cNvSpPr>
            <a:spLocks noChangeArrowheads="1"/>
          </p:cNvSpPr>
          <p:nvPr/>
        </p:nvSpPr>
        <p:spPr bwMode="auto">
          <a:xfrm>
            <a:off x="2100263" y="2700338"/>
            <a:ext cx="6684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    </a:t>
            </a:r>
            <a:r>
              <a:rPr lang="en-US" altLang="en-US" sz="1050" b="1">
                <a:latin typeface="Times New Roman" panose="02020603050405020304" pitchFamily="18" charset="0"/>
              </a:rPr>
              <a:t>p = 0 – y;</a:t>
            </a:r>
            <a:endParaRPr lang="en-US" altLang="en-US" sz="1800" b="1">
              <a:latin typeface="Comic Sans MS" panose="030F0702030302020204" pitchFamily="66" charset="0"/>
            </a:endParaRPr>
          </a:p>
        </p:txBody>
      </p:sp>
      <p:sp>
        <p:nvSpPr>
          <p:cNvPr id="33818" name="Rectangle 26">
            <a:extLst>
              <a:ext uri="{FF2B5EF4-FFF2-40B4-BE49-F238E27FC236}">
                <a16:creationId xmlns:a16="http://schemas.microsoft.com/office/drawing/2014/main" id="{F0C66376-CD12-4A88-9DE4-5C8D4CD4CB1B}"/>
              </a:ext>
            </a:extLst>
          </p:cNvPr>
          <p:cNvSpPr>
            <a:spLocks noChangeArrowheads="1"/>
          </p:cNvSpPr>
          <p:nvPr/>
        </p:nvSpPr>
        <p:spPr bwMode="auto">
          <a:xfrm>
            <a:off x="1694260" y="2857501"/>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7</a:t>
            </a:r>
            <a:endParaRPr lang="en-US" altLang="en-US" sz="1800" b="1">
              <a:latin typeface="Comic Sans MS" panose="030F0702030302020204" pitchFamily="66" charset="0"/>
            </a:endParaRPr>
          </a:p>
        </p:txBody>
      </p:sp>
      <p:sp>
        <p:nvSpPr>
          <p:cNvPr id="33819" name="Rectangle 27">
            <a:extLst>
              <a:ext uri="{FF2B5EF4-FFF2-40B4-BE49-F238E27FC236}">
                <a16:creationId xmlns:a16="http://schemas.microsoft.com/office/drawing/2014/main" id="{ADA2BAE0-B306-4457-8957-E3C344805F89}"/>
              </a:ext>
            </a:extLst>
          </p:cNvPr>
          <p:cNvSpPr>
            <a:spLocks noChangeArrowheads="1"/>
          </p:cNvSpPr>
          <p:nvPr/>
        </p:nvSpPr>
        <p:spPr bwMode="auto">
          <a:xfrm>
            <a:off x="1762125" y="2853929"/>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3820" name="Rectangle 28">
            <a:extLst>
              <a:ext uri="{FF2B5EF4-FFF2-40B4-BE49-F238E27FC236}">
                <a16:creationId xmlns:a16="http://schemas.microsoft.com/office/drawing/2014/main" id="{C9B43DA1-6434-4526-AC5F-C3EC7D1EB3EA}"/>
              </a:ext>
            </a:extLst>
          </p:cNvPr>
          <p:cNvSpPr>
            <a:spLocks noChangeArrowheads="1"/>
          </p:cNvSpPr>
          <p:nvPr/>
        </p:nvSpPr>
        <p:spPr bwMode="auto">
          <a:xfrm>
            <a:off x="2100263" y="2857501"/>
            <a:ext cx="573875"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808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8080"/>
                </a:solidFill>
                <a:latin typeface="Times New Roman" panose="02020603050405020304" pitchFamily="18" charset="0"/>
              </a:rPr>
              <a:t>else p = y;</a:t>
            </a:r>
            <a:endParaRPr lang="en-US" altLang="en-US" sz="1800" b="1">
              <a:solidFill>
                <a:srgbClr val="008080"/>
              </a:solidFill>
              <a:latin typeface="Comic Sans MS" panose="030F0702030302020204" pitchFamily="66" charset="0"/>
            </a:endParaRPr>
          </a:p>
        </p:txBody>
      </p:sp>
      <p:sp>
        <p:nvSpPr>
          <p:cNvPr id="33821" name="Rectangle 29">
            <a:extLst>
              <a:ext uri="{FF2B5EF4-FFF2-40B4-BE49-F238E27FC236}">
                <a16:creationId xmlns:a16="http://schemas.microsoft.com/office/drawing/2014/main" id="{15BC103D-BBFB-492E-827A-CBB7FC113AC0}"/>
              </a:ext>
            </a:extLst>
          </p:cNvPr>
          <p:cNvSpPr>
            <a:spLocks noChangeArrowheads="1"/>
          </p:cNvSpPr>
          <p:nvPr/>
        </p:nvSpPr>
        <p:spPr bwMode="auto">
          <a:xfrm>
            <a:off x="1694260" y="3012282"/>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8</a:t>
            </a:r>
            <a:endParaRPr lang="en-US" altLang="en-US" sz="1800" b="1">
              <a:latin typeface="Comic Sans MS" panose="030F0702030302020204" pitchFamily="66" charset="0"/>
            </a:endParaRPr>
          </a:p>
        </p:txBody>
      </p:sp>
      <p:sp>
        <p:nvSpPr>
          <p:cNvPr id="33822" name="Rectangle 30">
            <a:extLst>
              <a:ext uri="{FF2B5EF4-FFF2-40B4-BE49-F238E27FC236}">
                <a16:creationId xmlns:a16="http://schemas.microsoft.com/office/drawing/2014/main" id="{06C9682C-E728-4477-9ACF-5CCE5A537636}"/>
              </a:ext>
            </a:extLst>
          </p:cNvPr>
          <p:cNvSpPr>
            <a:spLocks noChangeArrowheads="1"/>
          </p:cNvSpPr>
          <p:nvPr/>
        </p:nvSpPr>
        <p:spPr bwMode="auto">
          <a:xfrm>
            <a:off x="1762125" y="3008710"/>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3823" name="Rectangle 31">
            <a:extLst>
              <a:ext uri="{FF2B5EF4-FFF2-40B4-BE49-F238E27FC236}">
                <a16:creationId xmlns:a16="http://schemas.microsoft.com/office/drawing/2014/main" id="{B84C09A4-C2A5-4E85-888B-6BE410094837}"/>
              </a:ext>
            </a:extLst>
          </p:cNvPr>
          <p:cNvSpPr>
            <a:spLocks noChangeArrowheads="1"/>
          </p:cNvSpPr>
          <p:nvPr/>
        </p:nvSpPr>
        <p:spPr bwMode="auto">
          <a:xfrm>
            <a:off x="2100263" y="3012282"/>
            <a:ext cx="41678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z = 1.0;</a:t>
            </a:r>
            <a:endParaRPr lang="en-US" altLang="en-US" sz="1800" b="1">
              <a:latin typeface="Comic Sans MS" panose="030F0702030302020204" pitchFamily="66" charset="0"/>
            </a:endParaRPr>
          </a:p>
        </p:txBody>
      </p:sp>
      <p:sp>
        <p:nvSpPr>
          <p:cNvPr id="33824" name="Rectangle 32">
            <a:extLst>
              <a:ext uri="{FF2B5EF4-FFF2-40B4-BE49-F238E27FC236}">
                <a16:creationId xmlns:a16="http://schemas.microsoft.com/office/drawing/2014/main" id="{C0E840BA-A619-417D-9B0E-250B8C06619E}"/>
              </a:ext>
            </a:extLst>
          </p:cNvPr>
          <p:cNvSpPr>
            <a:spLocks noChangeArrowheads="1"/>
          </p:cNvSpPr>
          <p:nvPr/>
        </p:nvSpPr>
        <p:spPr bwMode="auto">
          <a:xfrm>
            <a:off x="1694260" y="3168254"/>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9</a:t>
            </a:r>
            <a:endParaRPr lang="en-US" altLang="en-US" sz="1800" b="1">
              <a:latin typeface="Comic Sans MS" panose="030F0702030302020204" pitchFamily="66" charset="0"/>
            </a:endParaRPr>
          </a:p>
        </p:txBody>
      </p:sp>
      <p:sp>
        <p:nvSpPr>
          <p:cNvPr id="33825" name="Rectangle 33">
            <a:extLst>
              <a:ext uri="{FF2B5EF4-FFF2-40B4-BE49-F238E27FC236}">
                <a16:creationId xmlns:a16="http://schemas.microsoft.com/office/drawing/2014/main" id="{E7538C40-B96A-42C7-BE30-0D4B5DEF3451}"/>
              </a:ext>
            </a:extLst>
          </p:cNvPr>
          <p:cNvSpPr>
            <a:spLocks noChangeArrowheads="1"/>
          </p:cNvSpPr>
          <p:nvPr/>
        </p:nvSpPr>
        <p:spPr bwMode="auto">
          <a:xfrm>
            <a:off x="1762125" y="3165873"/>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3826" name="Rectangle 34">
            <a:extLst>
              <a:ext uri="{FF2B5EF4-FFF2-40B4-BE49-F238E27FC236}">
                <a16:creationId xmlns:a16="http://schemas.microsoft.com/office/drawing/2014/main" id="{9AA1C2DB-3F01-44AB-B6E3-D4913CE1B821}"/>
              </a:ext>
            </a:extLst>
          </p:cNvPr>
          <p:cNvSpPr>
            <a:spLocks noChangeArrowheads="1"/>
          </p:cNvSpPr>
          <p:nvPr/>
        </p:nvSpPr>
        <p:spPr bwMode="auto">
          <a:xfrm>
            <a:off x="2100263" y="3168254"/>
            <a:ext cx="76142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while (p != 0)</a:t>
            </a:r>
            <a:endParaRPr lang="en-US" altLang="en-US" sz="1800" b="1">
              <a:solidFill>
                <a:srgbClr val="009999"/>
              </a:solidFill>
              <a:latin typeface="Comic Sans MS" panose="030F0702030302020204" pitchFamily="66" charset="0"/>
            </a:endParaRPr>
          </a:p>
        </p:txBody>
      </p:sp>
      <p:sp>
        <p:nvSpPr>
          <p:cNvPr id="33827" name="Rectangle 35">
            <a:extLst>
              <a:ext uri="{FF2B5EF4-FFF2-40B4-BE49-F238E27FC236}">
                <a16:creationId xmlns:a16="http://schemas.microsoft.com/office/drawing/2014/main" id="{259390B0-FA51-4658-AE4D-9E7D824ECCB0}"/>
              </a:ext>
            </a:extLst>
          </p:cNvPr>
          <p:cNvSpPr>
            <a:spLocks noChangeArrowheads="1"/>
          </p:cNvSpPr>
          <p:nvPr/>
        </p:nvSpPr>
        <p:spPr bwMode="auto">
          <a:xfrm>
            <a:off x="1694260" y="3324226"/>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10</a:t>
            </a:r>
            <a:endParaRPr lang="en-US" altLang="en-US" sz="1800" b="1">
              <a:latin typeface="Comic Sans MS" panose="030F0702030302020204" pitchFamily="66" charset="0"/>
            </a:endParaRPr>
          </a:p>
        </p:txBody>
      </p:sp>
      <p:sp>
        <p:nvSpPr>
          <p:cNvPr id="33828" name="Rectangle 36">
            <a:extLst>
              <a:ext uri="{FF2B5EF4-FFF2-40B4-BE49-F238E27FC236}">
                <a16:creationId xmlns:a16="http://schemas.microsoft.com/office/drawing/2014/main" id="{827E2F25-1200-4D9D-BF75-4079F36307A4}"/>
              </a:ext>
            </a:extLst>
          </p:cNvPr>
          <p:cNvSpPr>
            <a:spLocks noChangeArrowheads="1"/>
          </p:cNvSpPr>
          <p:nvPr/>
        </p:nvSpPr>
        <p:spPr bwMode="auto">
          <a:xfrm>
            <a:off x="1829991" y="3320654"/>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3829" name="Rectangle 37">
            <a:extLst>
              <a:ext uri="{FF2B5EF4-FFF2-40B4-BE49-F238E27FC236}">
                <a16:creationId xmlns:a16="http://schemas.microsoft.com/office/drawing/2014/main" id="{FAC9BC97-1458-459A-9AF5-D865425ECAAF}"/>
              </a:ext>
            </a:extLst>
          </p:cNvPr>
          <p:cNvSpPr>
            <a:spLocks noChangeArrowheads="1"/>
          </p:cNvSpPr>
          <p:nvPr/>
        </p:nvSpPr>
        <p:spPr bwMode="auto">
          <a:xfrm>
            <a:off x="2100263" y="3324226"/>
            <a:ext cx="1875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    {</a:t>
            </a:r>
            <a:endParaRPr lang="en-US" altLang="en-US" sz="1800" b="1">
              <a:solidFill>
                <a:srgbClr val="009999"/>
              </a:solidFill>
              <a:latin typeface="Comic Sans MS" panose="030F0702030302020204" pitchFamily="66" charset="0"/>
            </a:endParaRPr>
          </a:p>
        </p:txBody>
      </p:sp>
      <p:sp>
        <p:nvSpPr>
          <p:cNvPr id="33830" name="Rectangle 38">
            <a:extLst>
              <a:ext uri="{FF2B5EF4-FFF2-40B4-BE49-F238E27FC236}">
                <a16:creationId xmlns:a16="http://schemas.microsoft.com/office/drawing/2014/main" id="{01BEFDB6-381F-473A-8641-699C34A4EE8C}"/>
              </a:ext>
            </a:extLst>
          </p:cNvPr>
          <p:cNvSpPr>
            <a:spLocks noChangeArrowheads="1"/>
          </p:cNvSpPr>
          <p:nvPr/>
        </p:nvSpPr>
        <p:spPr bwMode="auto">
          <a:xfrm>
            <a:off x="1694260" y="3480198"/>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11</a:t>
            </a:r>
            <a:endParaRPr lang="en-US" altLang="en-US" sz="1800" b="1">
              <a:latin typeface="Comic Sans MS" panose="030F0702030302020204" pitchFamily="66" charset="0"/>
            </a:endParaRPr>
          </a:p>
        </p:txBody>
      </p:sp>
      <p:sp>
        <p:nvSpPr>
          <p:cNvPr id="33831" name="Rectangle 39">
            <a:extLst>
              <a:ext uri="{FF2B5EF4-FFF2-40B4-BE49-F238E27FC236}">
                <a16:creationId xmlns:a16="http://schemas.microsoft.com/office/drawing/2014/main" id="{219D756C-E144-4E85-94B0-847AD202B923}"/>
              </a:ext>
            </a:extLst>
          </p:cNvPr>
          <p:cNvSpPr>
            <a:spLocks noChangeArrowheads="1"/>
          </p:cNvSpPr>
          <p:nvPr/>
        </p:nvSpPr>
        <p:spPr bwMode="auto">
          <a:xfrm>
            <a:off x="1829991" y="3477817"/>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3832" name="Rectangle 40">
            <a:extLst>
              <a:ext uri="{FF2B5EF4-FFF2-40B4-BE49-F238E27FC236}">
                <a16:creationId xmlns:a16="http://schemas.microsoft.com/office/drawing/2014/main" id="{B410951C-4E84-4F80-9B40-0319E00210EB}"/>
              </a:ext>
            </a:extLst>
          </p:cNvPr>
          <p:cNvSpPr>
            <a:spLocks noChangeArrowheads="1"/>
          </p:cNvSpPr>
          <p:nvPr/>
        </p:nvSpPr>
        <p:spPr bwMode="auto">
          <a:xfrm>
            <a:off x="2100263" y="3480198"/>
            <a:ext cx="64440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    z = z * x;</a:t>
            </a:r>
            <a:endParaRPr lang="en-US" altLang="en-US" sz="1800" b="1">
              <a:solidFill>
                <a:srgbClr val="009999"/>
              </a:solidFill>
              <a:latin typeface="Comic Sans MS" panose="030F0702030302020204" pitchFamily="66" charset="0"/>
            </a:endParaRPr>
          </a:p>
        </p:txBody>
      </p:sp>
      <p:sp>
        <p:nvSpPr>
          <p:cNvPr id="33833" name="Rectangle 41">
            <a:extLst>
              <a:ext uri="{FF2B5EF4-FFF2-40B4-BE49-F238E27FC236}">
                <a16:creationId xmlns:a16="http://schemas.microsoft.com/office/drawing/2014/main" id="{03EF6E25-88E9-4841-A573-566662B0184F}"/>
              </a:ext>
            </a:extLst>
          </p:cNvPr>
          <p:cNvSpPr>
            <a:spLocks noChangeArrowheads="1"/>
          </p:cNvSpPr>
          <p:nvPr/>
        </p:nvSpPr>
        <p:spPr bwMode="auto">
          <a:xfrm>
            <a:off x="1694260" y="3634979"/>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12</a:t>
            </a:r>
            <a:endParaRPr lang="en-US" altLang="en-US" sz="1800" b="1">
              <a:latin typeface="Comic Sans MS" panose="030F0702030302020204" pitchFamily="66" charset="0"/>
            </a:endParaRPr>
          </a:p>
        </p:txBody>
      </p:sp>
      <p:sp>
        <p:nvSpPr>
          <p:cNvPr id="33834" name="Rectangle 42">
            <a:extLst>
              <a:ext uri="{FF2B5EF4-FFF2-40B4-BE49-F238E27FC236}">
                <a16:creationId xmlns:a16="http://schemas.microsoft.com/office/drawing/2014/main" id="{D7AF3047-6FA6-44BB-AB71-A4D3A03B9BF1}"/>
              </a:ext>
            </a:extLst>
          </p:cNvPr>
          <p:cNvSpPr>
            <a:spLocks noChangeArrowheads="1"/>
          </p:cNvSpPr>
          <p:nvPr/>
        </p:nvSpPr>
        <p:spPr bwMode="auto">
          <a:xfrm>
            <a:off x="1829991" y="3632598"/>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3835" name="Rectangle 43">
            <a:extLst>
              <a:ext uri="{FF2B5EF4-FFF2-40B4-BE49-F238E27FC236}">
                <a16:creationId xmlns:a16="http://schemas.microsoft.com/office/drawing/2014/main" id="{051054B4-2BEE-4758-9ABC-B1C126057398}"/>
              </a:ext>
            </a:extLst>
          </p:cNvPr>
          <p:cNvSpPr>
            <a:spLocks noChangeArrowheads="1"/>
          </p:cNvSpPr>
          <p:nvPr/>
        </p:nvSpPr>
        <p:spPr bwMode="auto">
          <a:xfrm>
            <a:off x="2100263" y="3634979"/>
            <a:ext cx="67646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latin typeface="Times New Roman" panose="02020603050405020304" pitchFamily="18" charset="0"/>
              </a:rPr>
              <a:t>    p = p – 1;</a:t>
            </a:r>
            <a:endParaRPr lang="en-US" altLang="en-US" sz="1800" b="1">
              <a:latin typeface="Comic Sans MS" panose="030F0702030302020204" pitchFamily="66" charset="0"/>
            </a:endParaRPr>
          </a:p>
        </p:txBody>
      </p:sp>
      <p:sp>
        <p:nvSpPr>
          <p:cNvPr id="33836" name="Rectangle 44">
            <a:extLst>
              <a:ext uri="{FF2B5EF4-FFF2-40B4-BE49-F238E27FC236}">
                <a16:creationId xmlns:a16="http://schemas.microsoft.com/office/drawing/2014/main" id="{FB272558-7859-43EA-BD07-B135DD892ED4}"/>
              </a:ext>
            </a:extLst>
          </p:cNvPr>
          <p:cNvSpPr>
            <a:spLocks noChangeArrowheads="1"/>
          </p:cNvSpPr>
          <p:nvPr/>
        </p:nvSpPr>
        <p:spPr bwMode="auto">
          <a:xfrm>
            <a:off x="1694260" y="3789760"/>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13</a:t>
            </a:r>
            <a:endParaRPr lang="en-US" altLang="en-US" sz="1800" b="1">
              <a:latin typeface="Comic Sans MS" panose="030F0702030302020204" pitchFamily="66" charset="0"/>
            </a:endParaRPr>
          </a:p>
        </p:txBody>
      </p:sp>
      <p:sp>
        <p:nvSpPr>
          <p:cNvPr id="33837" name="Rectangle 45">
            <a:extLst>
              <a:ext uri="{FF2B5EF4-FFF2-40B4-BE49-F238E27FC236}">
                <a16:creationId xmlns:a16="http://schemas.microsoft.com/office/drawing/2014/main" id="{DB831C67-09AB-4D26-94DE-0E08075F7762}"/>
              </a:ext>
            </a:extLst>
          </p:cNvPr>
          <p:cNvSpPr>
            <a:spLocks noChangeArrowheads="1"/>
          </p:cNvSpPr>
          <p:nvPr/>
        </p:nvSpPr>
        <p:spPr bwMode="auto">
          <a:xfrm>
            <a:off x="1829991" y="3787379"/>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3838" name="Rectangle 46">
            <a:extLst>
              <a:ext uri="{FF2B5EF4-FFF2-40B4-BE49-F238E27FC236}">
                <a16:creationId xmlns:a16="http://schemas.microsoft.com/office/drawing/2014/main" id="{F86FEF58-56AA-4966-A005-04FEA0DD92FA}"/>
              </a:ext>
            </a:extLst>
          </p:cNvPr>
          <p:cNvSpPr>
            <a:spLocks noChangeArrowheads="1"/>
          </p:cNvSpPr>
          <p:nvPr/>
        </p:nvSpPr>
        <p:spPr bwMode="auto">
          <a:xfrm>
            <a:off x="2100263" y="3789760"/>
            <a:ext cx="1875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latin typeface="Times New Roman" panose="02020603050405020304" pitchFamily="18" charset="0"/>
              </a:rPr>
              <a:t>    }</a:t>
            </a:r>
            <a:endParaRPr lang="en-US" altLang="en-US" sz="1800" b="1">
              <a:latin typeface="Comic Sans MS" panose="030F0702030302020204" pitchFamily="66" charset="0"/>
            </a:endParaRPr>
          </a:p>
        </p:txBody>
      </p:sp>
      <p:sp>
        <p:nvSpPr>
          <p:cNvPr id="33839" name="Rectangle 47">
            <a:extLst>
              <a:ext uri="{FF2B5EF4-FFF2-40B4-BE49-F238E27FC236}">
                <a16:creationId xmlns:a16="http://schemas.microsoft.com/office/drawing/2014/main" id="{AAD53456-6B97-4A21-AD8F-F110FE2B8043}"/>
              </a:ext>
            </a:extLst>
          </p:cNvPr>
          <p:cNvSpPr>
            <a:spLocks noChangeArrowheads="1"/>
          </p:cNvSpPr>
          <p:nvPr/>
        </p:nvSpPr>
        <p:spPr bwMode="auto">
          <a:xfrm>
            <a:off x="1694260" y="3946923"/>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14</a:t>
            </a:r>
            <a:endParaRPr lang="en-US" altLang="en-US" sz="1800" b="1">
              <a:latin typeface="Comic Sans MS" panose="030F0702030302020204" pitchFamily="66" charset="0"/>
            </a:endParaRPr>
          </a:p>
        </p:txBody>
      </p:sp>
      <p:sp>
        <p:nvSpPr>
          <p:cNvPr id="33840" name="Rectangle 48">
            <a:extLst>
              <a:ext uri="{FF2B5EF4-FFF2-40B4-BE49-F238E27FC236}">
                <a16:creationId xmlns:a16="http://schemas.microsoft.com/office/drawing/2014/main" id="{9FED6C57-5544-4779-9A43-BE0D692B399B}"/>
              </a:ext>
            </a:extLst>
          </p:cNvPr>
          <p:cNvSpPr>
            <a:spLocks noChangeArrowheads="1"/>
          </p:cNvSpPr>
          <p:nvPr/>
        </p:nvSpPr>
        <p:spPr bwMode="auto">
          <a:xfrm>
            <a:off x="1829991" y="3943351"/>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3841" name="Rectangle 49">
            <a:extLst>
              <a:ext uri="{FF2B5EF4-FFF2-40B4-BE49-F238E27FC236}">
                <a16:creationId xmlns:a16="http://schemas.microsoft.com/office/drawing/2014/main" id="{55A517E4-A129-4A5B-A51D-901FAC9DF453}"/>
              </a:ext>
            </a:extLst>
          </p:cNvPr>
          <p:cNvSpPr>
            <a:spLocks noChangeArrowheads="1"/>
          </p:cNvSpPr>
          <p:nvPr/>
        </p:nvSpPr>
        <p:spPr bwMode="auto">
          <a:xfrm>
            <a:off x="2100263" y="3946923"/>
            <a:ext cx="48410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if (y &lt; 0)</a:t>
            </a:r>
            <a:endParaRPr lang="en-US" altLang="en-US" sz="1800" b="1">
              <a:latin typeface="Comic Sans MS" panose="030F0702030302020204" pitchFamily="66" charset="0"/>
            </a:endParaRPr>
          </a:p>
        </p:txBody>
      </p:sp>
      <p:sp>
        <p:nvSpPr>
          <p:cNvPr id="33842" name="Rectangle 50">
            <a:extLst>
              <a:ext uri="{FF2B5EF4-FFF2-40B4-BE49-F238E27FC236}">
                <a16:creationId xmlns:a16="http://schemas.microsoft.com/office/drawing/2014/main" id="{DFB8D3F4-5357-43E3-A931-86B118E3BE69}"/>
              </a:ext>
            </a:extLst>
          </p:cNvPr>
          <p:cNvSpPr>
            <a:spLocks noChangeArrowheads="1"/>
          </p:cNvSpPr>
          <p:nvPr/>
        </p:nvSpPr>
        <p:spPr bwMode="auto">
          <a:xfrm>
            <a:off x="1694260" y="4101704"/>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15</a:t>
            </a:r>
            <a:endParaRPr lang="en-US" altLang="en-US" sz="1800" b="1">
              <a:latin typeface="Comic Sans MS" panose="030F0702030302020204" pitchFamily="66" charset="0"/>
            </a:endParaRPr>
          </a:p>
        </p:txBody>
      </p:sp>
      <p:sp>
        <p:nvSpPr>
          <p:cNvPr id="33843" name="Rectangle 51">
            <a:extLst>
              <a:ext uri="{FF2B5EF4-FFF2-40B4-BE49-F238E27FC236}">
                <a16:creationId xmlns:a16="http://schemas.microsoft.com/office/drawing/2014/main" id="{0551020D-C207-4422-B066-EBFCC56185C4}"/>
              </a:ext>
            </a:extLst>
          </p:cNvPr>
          <p:cNvSpPr>
            <a:spLocks noChangeArrowheads="1"/>
          </p:cNvSpPr>
          <p:nvPr/>
        </p:nvSpPr>
        <p:spPr bwMode="auto">
          <a:xfrm>
            <a:off x="1829991" y="4099323"/>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3844" name="Rectangle 52">
            <a:extLst>
              <a:ext uri="{FF2B5EF4-FFF2-40B4-BE49-F238E27FC236}">
                <a16:creationId xmlns:a16="http://schemas.microsoft.com/office/drawing/2014/main" id="{1DEDFE13-D4EF-4FFE-8BE7-778FEFF5F19E}"/>
              </a:ext>
            </a:extLst>
          </p:cNvPr>
          <p:cNvSpPr>
            <a:spLocks noChangeArrowheads="1"/>
          </p:cNvSpPr>
          <p:nvPr/>
        </p:nvSpPr>
        <p:spPr bwMode="auto">
          <a:xfrm>
            <a:off x="2100263" y="4101704"/>
            <a:ext cx="714939"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    z = 1.0 / z;</a:t>
            </a:r>
            <a:endParaRPr lang="en-US" altLang="en-US" sz="1800" b="1">
              <a:latin typeface="Comic Sans MS" panose="030F0702030302020204" pitchFamily="66" charset="0"/>
            </a:endParaRPr>
          </a:p>
        </p:txBody>
      </p:sp>
      <p:sp>
        <p:nvSpPr>
          <p:cNvPr id="33845" name="Rectangle 53">
            <a:extLst>
              <a:ext uri="{FF2B5EF4-FFF2-40B4-BE49-F238E27FC236}">
                <a16:creationId xmlns:a16="http://schemas.microsoft.com/office/drawing/2014/main" id="{E40CCA8C-BA82-4362-95A9-C3BB5714A433}"/>
              </a:ext>
            </a:extLst>
          </p:cNvPr>
          <p:cNvSpPr>
            <a:spLocks noChangeArrowheads="1"/>
          </p:cNvSpPr>
          <p:nvPr/>
        </p:nvSpPr>
        <p:spPr bwMode="auto">
          <a:xfrm>
            <a:off x="1694260" y="4258867"/>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16</a:t>
            </a:r>
            <a:endParaRPr lang="en-US" altLang="en-US" sz="1800" b="1">
              <a:latin typeface="Comic Sans MS" panose="030F0702030302020204" pitchFamily="66" charset="0"/>
            </a:endParaRPr>
          </a:p>
        </p:txBody>
      </p:sp>
      <p:sp>
        <p:nvSpPr>
          <p:cNvPr id="33846" name="Rectangle 54">
            <a:extLst>
              <a:ext uri="{FF2B5EF4-FFF2-40B4-BE49-F238E27FC236}">
                <a16:creationId xmlns:a16="http://schemas.microsoft.com/office/drawing/2014/main" id="{580D145E-8CFF-4ED3-8E8D-4E3C88EEAFFB}"/>
              </a:ext>
            </a:extLst>
          </p:cNvPr>
          <p:cNvSpPr>
            <a:spLocks noChangeArrowheads="1"/>
          </p:cNvSpPr>
          <p:nvPr/>
        </p:nvSpPr>
        <p:spPr bwMode="auto">
          <a:xfrm>
            <a:off x="1829991" y="4255294"/>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3847" name="Rectangle 55">
            <a:extLst>
              <a:ext uri="{FF2B5EF4-FFF2-40B4-BE49-F238E27FC236}">
                <a16:creationId xmlns:a16="http://schemas.microsoft.com/office/drawing/2014/main" id="{4F4ADF9A-B667-4D99-AC17-0F9164ADE1EB}"/>
              </a:ext>
            </a:extLst>
          </p:cNvPr>
          <p:cNvSpPr>
            <a:spLocks noChangeArrowheads="1"/>
          </p:cNvSpPr>
          <p:nvPr/>
        </p:nvSpPr>
        <p:spPr bwMode="auto">
          <a:xfrm>
            <a:off x="2100262" y="4258867"/>
            <a:ext cx="530594"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printf(z);</a:t>
            </a:r>
            <a:endParaRPr lang="en-US" altLang="en-US" sz="1800" b="1">
              <a:latin typeface="Comic Sans MS" panose="030F0702030302020204" pitchFamily="66" charset="0"/>
            </a:endParaRPr>
          </a:p>
        </p:txBody>
      </p:sp>
      <p:sp>
        <p:nvSpPr>
          <p:cNvPr id="33848" name="Rectangle 56">
            <a:extLst>
              <a:ext uri="{FF2B5EF4-FFF2-40B4-BE49-F238E27FC236}">
                <a16:creationId xmlns:a16="http://schemas.microsoft.com/office/drawing/2014/main" id="{9AE4F3CE-B59B-4511-9CFF-8BB37ECF3497}"/>
              </a:ext>
            </a:extLst>
          </p:cNvPr>
          <p:cNvSpPr>
            <a:spLocks noChangeArrowheads="1"/>
          </p:cNvSpPr>
          <p:nvPr/>
        </p:nvSpPr>
        <p:spPr bwMode="auto">
          <a:xfrm>
            <a:off x="1694260" y="4413648"/>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17</a:t>
            </a:r>
            <a:endParaRPr lang="en-US" altLang="en-US" sz="1800" b="1">
              <a:latin typeface="Comic Sans MS" panose="030F0702030302020204" pitchFamily="66" charset="0"/>
            </a:endParaRPr>
          </a:p>
        </p:txBody>
      </p:sp>
      <p:sp>
        <p:nvSpPr>
          <p:cNvPr id="33849" name="Rectangle 57">
            <a:extLst>
              <a:ext uri="{FF2B5EF4-FFF2-40B4-BE49-F238E27FC236}">
                <a16:creationId xmlns:a16="http://schemas.microsoft.com/office/drawing/2014/main" id="{A4CFC7A3-F187-412C-B4F5-A202488A41CD}"/>
              </a:ext>
            </a:extLst>
          </p:cNvPr>
          <p:cNvSpPr>
            <a:spLocks noChangeArrowheads="1"/>
          </p:cNvSpPr>
          <p:nvPr/>
        </p:nvSpPr>
        <p:spPr bwMode="auto">
          <a:xfrm>
            <a:off x="1829991" y="4410076"/>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3850" name="Rectangle 58">
            <a:extLst>
              <a:ext uri="{FF2B5EF4-FFF2-40B4-BE49-F238E27FC236}">
                <a16:creationId xmlns:a16="http://schemas.microsoft.com/office/drawing/2014/main" id="{846A9680-1696-43B5-8E3D-CBEF799687DF}"/>
              </a:ext>
            </a:extLst>
          </p:cNvPr>
          <p:cNvSpPr>
            <a:spLocks noChangeArrowheads="1"/>
          </p:cNvSpPr>
          <p:nvPr/>
        </p:nvSpPr>
        <p:spPr bwMode="auto">
          <a:xfrm>
            <a:off x="2100263" y="4413648"/>
            <a:ext cx="5290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a:t>
            </a:r>
            <a:endParaRPr lang="en-US" altLang="en-US" sz="1800" b="1">
              <a:latin typeface="Comic Sans MS" panose="030F0702030302020204" pitchFamily="66" charset="0"/>
            </a:endParaRPr>
          </a:p>
        </p:txBody>
      </p:sp>
      <p:sp>
        <p:nvSpPr>
          <p:cNvPr id="33851" name="Oval 59">
            <a:extLst>
              <a:ext uri="{FF2B5EF4-FFF2-40B4-BE49-F238E27FC236}">
                <a16:creationId xmlns:a16="http://schemas.microsoft.com/office/drawing/2014/main" id="{682184FC-5104-4251-BC05-CB8F92A3A14B}"/>
              </a:ext>
            </a:extLst>
          </p:cNvPr>
          <p:cNvSpPr>
            <a:spLocks noChangeArrowheads="1"/>
          </p:cNvSpPr>
          <p:nvPr/>
        </p:nvSpPr>
        <p:spPr bwMode="auto">
          <a:xfrm>
            <a:off x="3429000"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3852" name="Oval 60">
            <a:extLst>
              <a:ext uri="{FF2B5EF4-FFF2-40B4-BE49-F238E27FC236}">
                <a16:creationId xmlns:a16="http://schemas.microsoft.com/office/drawing/2014/main" id="{7243ABD3-021D-4E66-8DF8-15359C295426}"/>
              </a:ext>
            </a:extLst>
          </p:cNvPr>
          <p:cNvSpPr>
            <a:spLocks noChangeArrowheads="1"/>
          </p:cNvSpPr>
          <p:nvPr/>
        </p:nvSpPr>
        <p:spPr bwMode="auto">
          <a:xfrm>
            <a:off x="4114800"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3853" name="Oval 61">
            <a:extLst>
              <a:ext uri="{FF2B5EF4-FFF2-40B4-BE49-F238E27FC236}">
                <a16:creationId xmlns:a16="http://schemas.microsoft.com/office/drawing/2014/main" id="{51BC2533-164F-47C0-86E1-693F89304BE0}"/>
              </a:ext>
            </a:extLst>
          </p:cNvPr>
          <p:cNvSpPr>
            <a:spLocks noChangeArrowheads="1"/>
          </p:cNvSpPr>
          <p:nvPr/>
        </p:nvSpPr>
        <p:spPr bwMode="auto">
          <a:xfrm>
            <a:off x="4857750"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3854" name="Oval 62">
            <a:extLst>
              <a:ext uri="{FF2B5EF4-FFF2-40B4-BE49-F238E27FC236}">
                <a16:creationId xmlns:a16="http://schemas.microsoft.com/office/drawing/2014/main" id="{E5ACA12C-8CF9-4507-9F2E-B85E85802CBD}"/>
              </a:ext>
            </a:extLst>
          </p:cNvPr>
          <p:cNvSpPr>
            <a:spLocks noChangeArrowheads="1"/>
          </p:cNvSpPr>
          <p:nvPr/>
        </p:nvSpPr>
        <p:spPr bwMode="auto">
          <a:xfrm>
            <a:off x="6297216"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3855" name="Oval 63">
            <a:extLst>
              <a:ext uri="{FF2B5EF4-FFF2-40B4-BE49-F238E27FC236}">
                <a16:creationId xmlns:a16="http://schemas.microsoft.com/office/drawing/2014/main" id="{30F160E1-AFCF-470A-804C-CE0FD81BEE28}"/>
              </a:ext>
            </a:extLst>
          </p:cNvPr>
          <p:cNvSpPr>
            <a:spLocks noChangeArrowheads="1"/>
          </p:cNvSpPr>
          <p:nvPr/>
        </p:nvSpPr>
        <p:spPr bwMode="auto">
          <a:xfrm>
            <a:off x="5611416"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3856" name="Oval 64">
            <a:extLst>
              <a:ext uri="{FF2B5EF4-FFF2-40B4-BE49-F238E27FC236}">
                <a16:creationId xmlns:a16="http://schemas.microsoft.com/office/drawing/2014/main" id="{544B37FD-98F6-4F80-892A-EB043A90C7F6}"/>
              </a:ext>
            </a:extLst>
          </p:cNvPr>
          <p:cNvSpPr>
            <a:spLocks noChangeArrowheads="1"/>
          </p:cNvSpPr>
          <p:nvPr/>
        </p:nvSpPr>
        <p:spPr bwMode="auto">
          <a:xfrm>
            <a:off x="7040166"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3857" name="Oval 65">
            <a:extLst>
              <a:ext uri="{FF2B5EF4-FFF2-40B4-BE49-F238E27FC236}">
                <a16:creationId xmlns:a16="http://schemas.microsoft.com/office/drawing/2014/main" id="{D234B022-DCA4-4454-A9D4-E38C7B884990}"/>
              </a:ext>
            </a:extLst>
          </p:cNvPr>
          <p:cNvSpPr>
            <a:spLocks noChangeArrowheads="1"/>
          </p:cNvSpPr>
          <p:nvPr/>
        </p:nvSpPr>
        <p:spPr bwMode="auto">
          <a:xfrm>
            <a:off x="7725966"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3858" name="Text Box 66">
            <a:extLst>
              <a:ext uri="{FF2B5EF4-FFF2-40B4-BE49-F238E27FC236}">
                <a16:creationId xmlns:a16="http://schemas.microsoft.com/office/drawing/2014/main" id="{ACF1720C-C71F-4C1F-864F-7E836686C2CB}"/>
              </a:ext>
            </a:extLst>
          </p:cNvPr>
          <p:cNvSpPr txBox="1">
            <a:spLocks noChangeArrowheads="1"/>
          </p:cNvSpPr>
          <p:nvPr/>
        </p:nvSpPr>
        <p:spPr bwMode="auto">
          <a:xfrm>
            <a:off x="3404869" y="284520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1</a:t>
            </a:r>
          </a:p>
        </p:txBody>
      </p:sp>
      <p:sp>
        <p:nvSpPr>
          <p:cNvPr id="33859" name="Text Box 67">
            <a:extLst>
              <a:ext uri="{FF2B5EF4-FFF2-40B4-BE49-F238E27FC236}">
                <a16:creationId xmlns:a16="http://schemas.microsoft.com/office/drawing/2014/main" id="{3BAD3FE4-9B04-4370-9022-58693ECEF3E4}"/>
              </a:ext>
            </a:extLst>
          </p:cNvPr>
          <p:cNvSpPr txBox="1">
            <a:spLocks noChangeArrowheads="1"/>
          </p:cNvSpPr>
          <p:nvPr/>
        </p:nvSpPr>
        <p:spPr bwMode="auto">
          <a:xfrm>
            <a:off x="4090669" y="284520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5</a:t>
            </a:r>
          </a:p>
        </p:txBody>
      </p:sp>
      <p:sp>
        <p:nvSpPr>
          <p:cNvPr id="33860" name="Text Box 68">
            <a:extLst>
              <a:ext uri="{FF2B5EF4-FFF2-40B4-BE49-F238E27FC236}">
                <a16:creationId xmlns:a16="http://schemas.microsoft.com/office/drawing/2014/main" id="{D792739D-2292-4D44-8545-3B52B8EE0B70}"/>
              </a:ext>
            </a:extLst>
          </p:cNvPr>
          <p:cNvSpPr txBox="1">
            <a:spLocks noChangeArrowheads="1"/>
          </p:cNvSpPr>
          <p:nvPr/>
        </p:nvSpPr>
        <p:spPr bwMode="auto">
          <a:xfrm>
            <a:off x="4833619" y="284520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8</a:t>
            </a:r>
          </a:p>
        </p:txBody>
      </p:sp>
      <p:sp>
        <p:nvSpPr>
          <p:cNvPr id="33861" name="Text Box 69">
            <a:extLst>
              <a:ext uri="{FF2B5EF4-FFF2-40B4-BE49-F238E27FC236}">
                <a16:creationId xmlns:a16="http://schemas.microsoft.com/office/drawing/2014/main" id="{42F7B6A0-2E18-42C7-AEF3-E852ACCE545D}"/>
              </a:ext>
            </a:extLst>
          </p:cNvPr>
          <p:cNvSpPr txBox="1">
            <a:spLocks noChangeArrowheads="1"/>
          </p:cNvSpPr>
          <p:nvPr/>
        </p:nvSpPr>
        <p:spPr bwMode="auto">
          <a:xfrm>
            <a:off x="5587285" y="284520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9</a:t>
            </a:r>
          </a:p>
        </p:txBody>
      </p:sp>
      <p:sp>
        <p:nvSpPr>
          <p:cNvPr id="33862" name="Text Box 70">
            <a:extLst>
              <a:ext uri="{FF2B5EF4-FFF2-40B4-BE49-F238E27FC236}">
                <a16:creationId xmlns:a16="http://schemas.microsoft.com/office/drawing/2014/main" id="{4C97D992-0410-4432-8E76-BC1019C0305A}"/>
              </a:ext>
            </a:extLst>
          </p:cNvPr>
          <p:cNvSpPr txBox="1">
            <a:spLocks noChangeArrowheads="1"/>
          </p:cNvSpPr>
          <p:nvPr/>
        </p:nvSpPr>
        <p:spPr bwMode="auto">
          <a:xfrm>
            <a:off x="6968747" y="2845207"/>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16</a:t>
            </a:r>
          </a:p>
        </p:txBody>
      </p:sp>
      <p:sp>
        <p:nvSpPr>
          <p:cNvPr id="33863" name="Text Box 71">
            <a:extLst>
              <a:ext uri="{FF2B5EF4-FFF2-40B4-BE49-F238E27FC236}">
                <a16:creationId xmlns:a16="http://schemas.microsoft.com/office/drawing/2014/main" id="{A07E9B85-17A8-468E-A76C-1ED2298BEA01}"/>
              </a:ext>
            </a:extLst>
          </p:cNvPr>
          <p:cNvSpPr txBox="1">
            <a:spLocks noChangeArrowheads="1"/>
          </p:cNvSpPr>
          <p:nvPr/>
        </p:nvSpPr>
        <p:spPr bwMode="auto">
          <a:xfrm>
            <a:off x="6225797" y="2845207"/>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14</a:t>
            </a:r>
          </a:p>
        </p:txBody>
      </p:sp>
      <p:sp>
        <p:nvSpPr>
          <p:cNvPr id="33864" name="Text Box 72">
            <a:extLst>
              <a:ext uri="{FF2B5EF4-FFF2-40B4-BE49-F238E27FC236}">
                <a16:creationId xmlns:a16="http://schemas.microsoft.com/office/drawing/2014/main" id="{53D159E8-566E-460D-9D16-4638B7072680}"/>
              </a:ext>
            </a:extLst>
          </p:cNvPr>
          <p:cNvSpPr txBox="1">
            <a:spLocks noChangeArrowheads="1"/>
          </p:cNvSpPr>
          <p:nvPr/>
        </p:nvSpPr>
        <p:spPr bwMode="auto">
          <a:xfrm>
            <a:off x="7652166" y="2845207"/>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17</a:t>
            </a:r>
          </a:p>
        </p:txBody>
      </p:sp>
      <p:sp>
        <p:nvSpPr>
          <p:cNvPr id="33865" name="Line 73">
            <a:extLst>
              <a:ext uri="{FF2B5EF4-FFF2-40B4-BE49-F238E27FC236}">
                <a16:creationId xmlns:a16="http://schemas.microsoft.com/office/drawing/2014/main" id="{8310340B-516F-4C10-AE0A-0C07FFDD7F83}"/>
              </a:ext>
            </a:extLst>
          </p:cNvPr>
          <p:cNvSpPr>
            <a:spLocks noChangeShapeType="1"/>
          </p:cNvSpPr>
          <p:nvPr/>
        </p:nvSpPr>
        <p:spPr bwMode="auto">
          <a:xfrm>
            <a:off x="3657600" y="2971800"/>
            <a:ext cx="457200" cy="0"/>
          </a:xfrm>
          <a:prstGeom prst="line">
            <a:avLst/>
          </a:prstGeom>
          <a:noFill/>
          <a:ln w="12700">
            <a:solidFill>
              <a:srgbClr val="00808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33866" name="Line 74">
            <a:extLst>
              <a:ext uri="{FF2B5EF4-FFF2-40B4-BE49-F238E27FC236}">
                <a16:creationId xmlns:a16="http://schemas.microsoft.com/office/drawing/2014/main" id="{087F2A51-FCD4-449F-9584-867B9B1B82F7}"/>
              </a:ext>
            </a:extLst>
          </p:cNvPr>
          <p:cNvSpPr>
            <a:spLocks noChangeShapeType="1"/>
          </p:cNvSpPr>
          <p:nvPr/>
        </p:nvSpPr>
        <p:spPr bwMode="auto">
          <a:xfrm>
            <a:off x="5086350" y="2971800"/>
            <a:ext cx="514350" cy="0"/>
          </a:xfrm>
          <a:prstGeom prst="line">
            <a:avLst/>
          </a:prstGeom>
          <a:noFill/>
          <a:ln w="12700">
            <a:solidFill>
              <a:srgbClr val="00808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33867" name="Line 75">
            <a:extLst>
              <a:ext uri="{FF2B5EF4-FFF2-40B4-BE49-F238E27FC236}">
                <a16:creationId xmlns:a16="http://schemas.microsoft.com/office/drawing/2014/main" id="{07E27DCD-5B2B-471D-B549-F39E3966BEDE}"/>
              </a:ext>
            </a:extLst>
          </p:cNvPr>
          <p:cNvSpPr>
            <a:spLocks noChangeShapeType="1"/>
          </p:cNvSpPr>
          <p:nvPr/>
        </p:nvSpPr>
        <p:spPr bwMode="auto">
          <a:xfrm>
            <a:off x="5840016" y="2971800"/>
            <a:ext cx="457200" cy="0"/>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33868" name="Line 76">
            <a:extLst>
              <a:ext uri="{FF2B5EF4-FFF2-40B4-BE49-F238E27FC236}">
                <a16:creationId xmlns:a16="http://schemas.microsoft.com/office/drawing/2014/main" id="{276E9CED-449D-4A07-A895-217E3EECF86E}"/>
              </a:ext>
            </a:extLst>
          </p:cNvPr>
          <p:cNvSpPr>
            <a:spLocks noChangeShapeType="1"/>
          </p:cNvSpPr>
          <p:nvPr/>
        </p:nvSpPr>
        <p:spPr bwMode="auto">
          <a:xfrm>
            <a:off x="7268766" y="2971800"/>
            <a:ext cx="457200" cy="0"/>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cxnSp>
        <p:nvCxnSpPr>
          <p:cNvPr id="33869" name="AutoShape 77">
            <a:extLst>
              <a:ext uri="{FF2B5EF4-FFF2-40B4-BE49-F238E27FC236}">
                <a16:creationId xmlns:a16="http://schemas.microsoft.com/office/drawing/2014/main" id="{B58E1FF4-5B74-4078-BC6D-632EA8FC8196}"/>
              </a:ext>
            </a:extLst>
          </p:cNvPr>
          <p:cNvCxnSpPr>
            <a:cxnSpLocks noChangeShapeType="1"/>
            <a:stCxn id="33859" idx="0"/>
            <a:endCxn id="33860" idx="0"/>
          </p:cNvCxnSpPr>
          <p:nvPr/>
        </p:nvCxnSpPr>
        <p:spPr bwMode="auto">
          <a:xfrm rot="5400000" flipH="1" flipV="1">
            <a:off x="4601766" y="2473732"/>
            <a:ext cx="12700" cy="742950"/>
          </a:xfrm>
          <a:prstGeom prst="bentConnector3">
            <a:avLst>
              <a:gd name="adj1" fmla="val 1800000"/>
            </a:avLst>
          </a:prstGeom>
          <a:noFill/>
          <a:ln w="12700">
            <a:solidFill>
              <a:srgbClr val="000000"/>
            </a:solidFill>
            <a:miter lim="800000"/>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0" name="AutoShape 78">
            <a:extLst>
              <a:ext uri="{FF2B5EF4-FFF2-40B4-BE49-F238E27FC236}">
                <a16:creationId xmlns:a16="http://schemas.microsoft.com/office/drawing/2014/main" id="{9DF27404-5C35-4F91-9802-307154173907}"/>
              </a:ext>
            </a:extLst>
          </p:cNvPr>
          <p:cNvCxnSpPr>
            <a:cxnSpLocks noChangeShapeType="1"/>
            <a:stCxn id="33859" idx="2"/>
            <a:endCxn id="33860" idx="2"/>
          </p:cNvCxnSpPr>
          <p:nvPr/>
        </p:nvCxnSpPr>
        <p:spPr bwMode="auto">
          <a:xfrm rot="16200000" flipH="1">
            <a:off x="4601766" y="2750731"/>
            <a:ext cx="12700" cy="742950"/>
          </a:xfrm>
          <a:prstGeom prst="bentConnector3">
            <a:avLst>
              <a:gd name="adj1" fmla="val 1800000"/>
            </a:avLst>
          </a:prstGeom>
          <a:noFill/>
          <a:ln w="12700">
            <a:solidFill>
              <a:srgbClr val="008080"/>
            </a:solidFill>
            <a:miter lim="800000"/>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1" name="AutoShape 79">
            <a:extLst>
              <a:ext uri="{FF2B5EF4-FFF2-40B4-BE49-F238E27FC236}">
                <a16:creationId xmlns:a16="http://schemas.microsoft.com/office/drawing/2014/main" id="{1A8C7024-F3B1-41E9-9CAE-951F7BAD8BFB}"/>
              </a:ext>
            </a:extLst>
          </p:cNvPr>
          <p:cNvCxnSpPr>
            <a:cxnSpLocks noChangeShapeType="1"/>
          </p:cNvCxnSpPr>
          <p:nvPr/>
        </p:nvCxnSpPr>
        <p:spPr bwMode="auto">
          <a:xfrm rot="16200000" flipH="1">
            <a:off x="6771680" y="2715221"/>
            <a:ext cx="1191" cy="742950"/>
          </a:xfrm>
          <a:prstGeom prst="bentConnector3">
            <a:avLst>
              <a:gd name="adj1" fmla="val 14400000"/>
            </a:avLst>
          </a:prstGeom>
          <a:noFill/>
          <a:ln w="12700">
            <a:solidFill>
              <a:schemeClr val="tx1"/>
            </a:solidFill>
            <a:miter lim="800000"/>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2" name="AutoShape 80">
            <a:extLst>
              <a:ext uri="{FF2B5EF4-FFF2-40B4-BE49-F238E27FC236}">
                <a16:creationId xmlns:a16="http://schemas.microsoft.com/office/drawing/2014/main" id="{1368B7CE-35F0-4AE4-9030-9992712CF95C}"/>
              </a:ext>
            </a:extLst>
          </p:cNvPr>
          <p:cNvCxnSpPr>
            <a:cxnSpLocks noChangeShapeType="1"/>
          </p:cNvCxnSpPr>
          <p:nvPr/>
        </p:nvCxnSpPr>
        <p:spPr bwMode="auto">
          <a:xfrm rot="5400000" flipV="1">
            <a:off x="6771680" y="2486621"/>
            <a:ext cx="1191" cy="742950"/>
          </a:xfrm>
          <a:prstGeom prst="bentConnector3">
            <a:avLst>
              <a:gd name="adj1" fmla="val -14400000"/>
            </a:avLst>
          </a:prstGeom>
          <a:noFill/>
          <a:ln w="12700">
            <a:solidFill>
              <a:schemeClr val="tx1"/>
            </a:solidFill>
            <a:miter lim="800000"/>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3" name="AutoShape 81">
            <a:extLst>
              <a:ext uri="{FF2B5EF4-FFF2-40B4-BE49-F238E27FC236}">
                <a16:creationId xmlns:a16="http://schemas.microsoft.com/office/drawing/2014/main" id="{CA517A14-649D-48BC-A793-5DE78833F4B8}"/>
              </a:ext>
            </a:extLst>
          </p:cNvPr>
          <p:cNvCxnSpPr>
            <a:cxnSpLocks noChangeShapeType="1"/>
            <a:stCxn id="33861" idx="3"/>
            <a:endCxn id="33861" idx="2"/>
          </p:cNvCxnSpPr>
          <p:nvPr/>
        </p:nvCxnSpPr>
        <p:spPr bwMode="auto">
          <a:xfrm flipH="1">
            <a:off x="5726907" y="2983707"/>
            <a:ext cx="139622" cy="138499"/>
          </a:xfrm>
          <a:prstGeom prst="curvedConnector4">
            <a:avLst>
              <a:gd name="adj1" fmla="val -163728"/>
              <a:gd name="adj2" fmla="val 265055"/>
            </a:avLst>
          </a:prstGeom>
          <a:noFill/>
          <a:ln w="12700">
            <a:solidFill>
              <a:srgbClr val="00808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74" name="Text Box 82">
            <a:extLst>
              <a:ext uri="{FF2B5EF4-FFF2-40B4-BE49-F238E27FC236}">
                <a16:creationId xmlns:a16="http://schemas.microsoft.com/office/drawing/2014/main" id="{1022781C-7837-402E-AA94-B66DAD51C4B0}"/>
              </a:ext>
            </a:extLst>
          </p:cNvPr>
          <p:cNvSpPr txBox="1">
            <a:spLocks noChangeArrowheads="1"/>
          </p:cNvSpPr>
          <p:nvPr/>
        </p:nvSpPr>
        <p:spPr bwMode="auto">
          <a:xfrm>
            <a:off x="3694833" y="2673757"/>
            <a:ext cx="2696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a</a:t>
            </a:r>
          </a:p>
        </p:txBody>
      </p:sp>
      <p:sp>
        <p:nvSpPr>
          <p:cNvPr id="33875" name="Text Box 83">
            <a:extLst>
              <a:ext uri="{FF2B5EF4-FFF2-40B4-BE49-F238E27FC236}">
                <a16:creationId xmlns:a16="http://schemas.microsoft.com/office/drawing/2014/main" id="{9B61267D-2260-45F2-B4B2-43C048B922C1}"/>
              </a:ext>
            </a:extLst>
          </p:cNvPr>
          <p:cNvSpPr txBox="1">
            <a:spLocks noChangeArrowheads="1"/>
          </p:cNvSpPr>
          <p:nvPr/>
        </p:nvSpPr>
        <p:spPr bwMode="auto">
          <a:xfrm>
            <a:off x="4492322" y="2445157"/>
            <a:ext cx="2760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b</a:t>
            </a:r>
          </a:p>
        </p:txBody>
      </p:sp>
      <p:sp>
        <p:nvSpPr>
          <p:cNvPr id="33876" name="Text Box 84">
            <a:extLst>
              <a:ext uri="{FF2B5EF4-FFF2-40B4-BE49-F238E27FC236}">
                <a16:creationId xmlns:a16="http://schemas.microsoft.com/office/drawing/2014/main" id="{8C8C3C88-1A4B-437C-8016-ACB3159FC4F2}"/>
              </a:ext>
            </a:extLst>
          </p:cNvPr>
          <p:cNvSpPr txBox="1">
            <a:spLocks noChangeArrowheads="1"/>
          </p:cNvSpPr>
          <p:nvPr/>
        </p:nvSpPr>
        <p:spPr bwMode="auto">
          <a:xfrm>
            <a:off x="4498734" y="3245257"/>
            <a:ext cx="2632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c</a:t>
            </a:r>
          </a:p>
        </p:txBody>
      </p:sp>
      <p:sp>
        <p:nvSpPr>
          <p:cNvPr id="33877" name="Text Box 85">
            <a:extLst>
              <a:ext uri="{FF2B5EF4-FFF2-40B4-BE49-F238E27FC236}">
                <a16:creationId xmlns:a16="http://schemas.microsoft.com/office/drawing/2014/main" id="{3DDEA52F-136F-4A3B-B5D4-C0BDAD0D89E5}"/>
              </a:ext>
            </a:extLst>
          </p:cNvPr>
          <p:cNvSpPr txBox="1">
            <a:spLocks noChangeArrowheads="1"/>
          </p:cNvSpPr>
          <p:nvPr/>
        </p:nvSpPr>
        <p:spPr bwMode="auto">
          <a:xfrm>
            <a:off x="5178329" y="2730907"/>
            <a:ext cx="2744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d</a:t>
            </a:r>
          </a:p>
        </p:txBody>
      </p:sp>
      <p:sp>
        <p:nvSpPr>
          <p:cNvPr id="33878" name="Text Box 86">
            <a:extLst>
              <a:ext uri="{FF2B5EF4-FFF2-40B4-BE49-F238E27FC236}">
                <a16:creationId xmlns:a16="http://schemas.microsoft.com/office/drawing/2014/main" id="{33B09C4A-4DDC-4D0F-9A23-3DF9EF5BF76D}"/>
              </a:ext>
            </a:extLst>
          </p:cNvPr>
          <p:cNvSpPr txBox="1">
            <a:spLocks noChangeArrowheads="1"/>
          </p:cNvSpPr>
          <p:nvPr/>
        </p:nvSpPr>
        <p:spPr bwMode="auto">
          <a:xfrm>
            <a:off x="5809177" y="3302407"/>
            <a:ext cx="27122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e</a:t>
            </a:r>
          </a:p>
        </p:txBody>
      </p:sp>
      <p:sp>
        <p:nvSpPr>
          <p:cNvPr id="33879" name="Text Box 87">
            <a:extLst>
              <a:ext uri="{FF2B5EF4-FFF2-40B4-BE49-F238E27FC236}">
                <a16:creationId xmlns:a16="http://schemas.microsoft.com/office/drawing/2014/main" id="{D3934EC4-7B26-404D-8901-8D3DF9DAD7F3}"/>
              </a:ext>
            </a:extLst>
          </p:cNvPr>
          <p:cNvSpPr txBox="1">
            <a:spLocks noChangeArrowheads="1"/>
          </p:cNvSpPr>
          <p:nvPr/>
        </p:nvSpPr>
        <p:spPr bwMode="auto">
          <a:xfrm>
            <a:off x="5869739" y="2673757"/>
            <a:ext cx="2632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f</a:t>
            </a:r>
          </a:p>
        </p:txBody>
      </p:sp>
      <p:sp>
        <p:nvSpPr>
          <p:cNvPr id="33880" name="Text Box 88">
            <a:extLst>
              <a:ext uri="{FF2B5EF4-FFF2-40B4-BE49-F238E27FC236}">
                <a16:creationId xmlns:a16="http://schemas.microsoft.com/office/drawing/2014/main" id="{75991F58-591C-4A8C-BAFB-8341C76AD93E}"/>
              </a:ext>
            </a:extLst>
          </p:cNvPr>
          <p:cNvSpPr txBox="1">
            <a:spLocks noChangeArrowheads="1"/>
          </p:cNvSpPr>
          <p:nvPr/>
        </p:nvSpPr>
        <p:spPr bwMode="auto">
          <a:xfrm>
            <a:off x="6668832" y="2445157"/>
            <a:ext cx="2664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g</a:t>
            </a:r>
          </a:p>
        </p:txBody>
      </p:sp>
      <p:sp>
        <p:nvSpPr>
          <p:cNvPr id="33881" name="Text Box 89">
            <a:extLst>
              <a:ext uri="{FF2B5EF4-FFF2-40B4-BE49-F238E27FC236}">
                <a16:creationId xmlns:a16="http://schemas.microsoft.com/office/drawing/2014/main" id="{FF73378A-BD00-43E2-9F22-F5C978EEAE7A}"/>
              </a:ext>
            </a:extLst>
          </p:cNvPr>
          <p:cNvSpPr txBox="1">
            <a:spLocks noChangeArrowheads="1"/>
          </p:cNvSpPr>
          <p:nvPr/>
        </p:nvSpPr>
        <p:spPr bwMode="auto">
          <a:xfrm>
            <a:off x="6665626" y="3245257"/>
            <a:ext cx="2728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h</a:t>
            </a:r>
          </a:p>
        </p:txBody>
      </p:sp>
      <p:sp>
        <p:nvSpPr>
          <p:cNvPr id="33882" name="Text Box 90">
            <a:extLst>
              <a:ext uri="{FF2B5EF4-FFF2-40B4-BE49-F238E27FC236}">
                <a16:creationId xmlns:a16="http://schemas.microsoft.com/office/drawing/2014/main" id="{8C344F92-21B8-421E-BBD8-A222C9F2127D}"/>
              </a:ext>
            </a:extLst>
          </p:cNvPr>
          <p:cNvSpPr txBox="1">
            <a:spLocks noChangeArrowheads="1"/>
          </p:cNvSpPr>
          <p:nvPr/>
        </p:nvSpPr>
        <p:spPr bwMode="auto">
          <a:xfrm>
            <a:off x="7316718" y="2673757"/>
            <a:ext cx="22794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i</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E59373F-0D7B-4FA2-BC0C-D2A1468DB279}"/>
              </a:ext>
            </a:extLst>
          </p:cNvPr>
          <p:cNvSpPr>
            <a:spLocks noGrp="1" noChangeArrowheads="1"/>
          </p:cNvSpPr>
          <p:nvPr>
            <p:ph type="title"/>
          </p:nvPr>
        </p:nvSpPr>
        <p:spPr>
          <a:xfrm>
            <a:off x="696516" y="284814"/>
            <a:ext cx="5829300" cy="800100"/>
          </a:xfrm>
        </p:spPr>
        <p:txBody>
          <a:bodyPr>
            <a:normAutofit fontScale="90000"/>
          </a:bodyPr>
          <a:lstStyle/>
          <a:p>
            <a:pPr eaLnBrk="1" hangingPunct="1"/>
            <a:br>
              <a:rPr lang="en-US" altLang="en-US" dirty="0"/>
            </a:br>
            <a:r>
              <a:rPr lang="en-US" altLang="en-US" b="1" dirty="0"/>
              <a:t>du-Path for Variable y</a:t>
            </a:r>
          </a:p>
        </p:txBody>
      </p:sp>
      <p:sp>
        <p:nvSpPr>
          <p:cNvPr id="34819" name="Rectangle 3">
            <a:extLst>
              <a:ext uri="{FF2B5EF4-FFF2-40B4-BE49-F238E27FC236}">
                <a16:creationId xmlns:a16="http://schemas.microsoft.com/office/drawing/2014/main" id="{39482E06-E8E0-4B70-8FE3-DF7AD09DDA70}"/>
              </a:ext>
            </a:extLst>
          </p:cNvPr>
          <p:cNvSpPr>
            <a:spLocks noChangeArrowheads="1"/>
          </p:cNvSpPr>
          <p:nvPr/>
        </p:nvSpPr>
        <p:spPr bwMode="auto">
          <a:xfrm>
            <a:off x="1657350" y="1144192"/>
            <a:ext cx="63639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 pow(x,y)</a:t>
            </a:r>
            <a:endParaRPr lang="en-US" altLang="en-US" sz="1800" b="1">
              <a:latin typeface="Comic Sans MS" panose="030F0702030302020204" pitchFamily="66" charset="0"/>
            </a:endParaRPr>
          </a:p>
        </p:txBody>
      </p:sp>
      <p:sp>
        <p:nvSpPr>
          <p:cNvPr id="34820" name="Rectangle 4">
            <a:extLst>
              <a:ext uri="{FF2B5EF4-FFF2-40B4-BE49-F238E27FC236}">
                <a16:creationId xmlns:a16="http://schemas.microsoft.com/office/drawing/2014/main" id="{048F0D1A-171F-4FAF-8ACC-46BA62D74303}"/>
              </a:ext>
            </a:extLst>
          </p:cNvPr>
          <p:cNvSpPr>
            <a:spLocks noChangeArrowheads="1"/>
          </p:cNvSpPr>
          <p:nvPr/>
        </p:nvSpPr>
        <p:spPr bwMode="auto">
          <a:xfrm>
            <a:off x="1694260" y="1301354"/>
            <a:ext cx="41918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   This program computes x to the power of y, where x and y are integers.</a:t>
            </a:r>
            <a:endParaRPr lang="en-US" altLang="en-US" sz="1800" b="1">
              <a:latin typeface="Comic Sans MS" panose="030F0702030302020204" pitchFamily="66" charset="0"/>
            </a:endParaRPr>
          </a:p>
        </p:txBody>
      </p:sp>
      <p:sp>
        <p:nvSpPr>
          <p:cNvPr id="34821" name="Rectangle 5">
            <a:extLst>
              <a:ext uri="{FF2B5EF4-FFF2-40B4-BE49-F238E27FC236}">
                <a16:creationId xmlns:a16="http://schemas.microsoft.com/office/drawing/2014/main" id="{C1B8EF5F-A667-41DA-81FB-AF02018B2994}"/>
              </a:ext>
            </a:extLst>
          </p:cNvPr>
          <p:cNvSpPr>
            <a:spLocks noChangeArrowheads="1"/>
          </p:cNvSpPr>
          <p:nvPr/>
        </p:nvSpPr>
        <p:spPr bwMode="auto">
          <a:xfrm>
            <a:off x="1694260" y="1456135"/>
            <a:ext cx="187230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    INPUT:     The x and y values.</a:t>
            </a:r>
            <a:endParaRPr lang="en-US" altLang="en-US" sz="1800" b="1">
              <a:latin typeface="Comic Sans MS" panose="030F0702030302020204" pitchFamily="66" charset="0"/>
            </a:endParaRPr>
          </a:p>
        </p:txBody>
      </p:sp>
      <p:sp>
        <p:nvSpPr>
          <p:cNvPr id="34822" name="Rectangle 6">
            <a:extLst>
              <a:ext uri="{FF2B5EF4-FFF2-40B4-BE49-F238E27FC236}">
                <a16:creationId xmlns:a16="http://schemas.microsoft.com/office/drawing/2014/main" id="{E914349C-C8EF-4147-AE5F-E495B2F4B2CF}"/>
              </a:ext>
            </a:extLst>
          </p:cNvPr>
          <p:cNvSpPr>
            <a:spLocks noChangeArrowheads="1"/>
          </p:cNvSpPr>
          <p:nvPr/>
        </p:nvSpPr>
        <p:spPr bwMode="auto">
          <a:xfrm>
            <a:off x="1694260" y="1612107"/>
            <a:ext cx="338233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    OUTPUT: x raised to the power of y is printed to stdout.</a:t>
            </a:r>
            <a:endParaRPr lang="en-US" altLang="en-US" sz="1800" b="1">
              <a:latin typeface="Comic Sans MS" panose="030F0702030302020204" pitchFamily="66" charset="0"/>
            </a:endParaRPr>
          </a:p>
        </p:txBody>
      </p:sp>
      <p:sp>
        <p:nvSpPr>
          <p:cNvPr id="34823" name="Rectangle 7">
            <a:extLst>
              <a:ext uri="{FF2B5EF4-FFF2-40B4-BE49-F238E27FC236}">
                <a16:creationId xmlns:a16="http://schemas.microsoft.com/office/drawing/2014/main" id="{F8C802F3-4A57-4B21-A33C-25F765770EF3}"/>
              </a:ext>
            </a:extLst>
          </p:cNvPr>
          <p:cNvSpPr>
            <a:spLocks noChangeArrowheads="1"/>
          </p:cNvSpPr>
          <p:nvPr/>
        </p:nvSpPr>
        <p:spPr bwMode="auto">
          <a:xfrm>
            <a:off x="1694260" y="1768079"/>
            <a:ext cx="10419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a:t>
            </a:r>
            <a:endParaRPr lang="en-US" altLang="en-US" sz="1800" b="1">
              <a:latin typeface="Comic Sans MS" panose="030F0702030302020204" pitchFamily="66" charset="0"/>
            </a:endParaRPr>
          </a:p>
        </p:txBody>
      </p:sp>
      <p:sp>
        <p:nvSpPr>
          <p:cNvPr id="34824" name="Rectangle 8">
            <a:extLst>
              <a:ext uri="{FF2B5EF4-FFF2-40B4-BE49-F238E27FC236}">
                <a16:creationId xmlns:a16="http://schemas.microsoft.com/office/drawing/2014/main" id="{5D7B71EE-A7B3-4095-8B0D-14D4580F98A5}"/>
              </a:ext>
            </a:extLst>
          </p:cNvPr>
          <p:cNvSpPr>
            <a:spLocks noChangeArrowheads="1"/>
          </p:cNvSpPr>
          <p:nvPr/>
        </p:nvSpPr>
        <p:spPr bwMode="auto">
          <a:xfrm>
            <a:off x="1694260" y="1922860"/>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a:t>
            </a:r>
            <a:endParaRPr lang="en-US" altLang="en-US" sz="1800" b="1">
              <a:latin typeface="Comic Sans MS" panose="030F0702030302020204" pitchFamily="66" charset="0"/>
            </a:endParaRPr>
          </a:p>
        </p:txBody>
      </p:sp>
      <p:sp>
        <p:nvSpPr>
          <p:cNvPr id="34825" name="Rectangle 9">
            <a:extLst>
              <a:ext uri="{FF2B5EF4-FFF2-40B4-BE49-F238E27FC236}">
                <a16:creationId xmlns:a16="http://schemas.microsoft.com/office/drawing/2014/main" id="{A7D59A11-AB1C-4C58-8979-1E7D01FFDC4A}"/>
              </a:ext>
            </a:extLst>
          </p:cNvPr>
          <p:cNvSpPr>
            <a:spLocks noChangeArrowheads="1"/>
          </p:cNvSpPr>
          <p:nvPr/>
        </p:nvSpPr>
        <p:spPr bwMode="auto">
          <a:xfrm>
            <a:off x="1762125" y="1919288"/>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4826" name="Rectangle 10">
            <a:extLst>
              <a:ext uri="{FF2B5EF4-FFF2-40B4-BE49-F238E27FC236}">
                <a16:creationId xmlns:a16="http://schemas.microsoft.com/office/drawing/2014/main" id="{724B63E4-01CE-4405-A828-E477DC1BE00F}"/>
              </a:ext>
            </a:extLst>
          </p:cNvPr>
          <p:cNvSpPr>
            <a:spLocks noChangeArrowheads="1"/>
          </p:cNvSpPr>
          <p:nvPr/>
        </p:nvSpPr>
        <p:spPr bwMode="auto">
          <a:xfrm>
            <a:off x="2100263" y="1922860"/>
            <a:ext cx="103714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9999"/>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void pow (int x, y)</a:t>
            </a:r>
            <a:endParaRPr lang="en-US" altLang="en-US" sz="1800" b="1">
              <a:latin typeface="Comic Sans MS" panose="030F0702030302020204" pitchFamily="66" charset="0"/>
            </a:endParaRPr>
          </a:p>
        </p:txBody>
      </p:sp>
      <p:sp>
        <p:nvSpPr>
          <p:cNvPr id="34827" name="Rectangle 11">
            <a:extLst>
              <a:ext uri="{FF2B5EF4-FFF2-40B4-BE49-F238E27FC236}">
                <a16:creationId xmlns:a16="http://schemas.microsoft.com/office/drawing/2014/main" id="{E56EF7E2-D140-43D8-8C10-72A9E16575B3}"/>
              </a:ext>
            </a:extLst>
          </p:cNvPr>
          <p:cNvSpPr>
            <a:spLocks noChangeArrowheads="1"/>
          </p:cNvSpPr>
          <p:nvPr/>
        </p:nvSpPr>
        <p:spPr bwMode="auto">
          <a:xfrm>
            <a:off x="1694260" y="2078832"/>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2</a:t>
            </a:r>
            <a:endParaRPr lang="en-US" altLang="en-US" sz="1800" b="1">
              <a:latin typeface="Comic Sans MS" panose="030F0702030302020204" pitchFamily="66" charset="0"/>
            </a:endParaRPr>
          </a:p>
        </p:txBody>
      </p:sp>
      <p:sp>
        <p:nvSpPr>
          <p:cNvPr id="34828" name="Rectangle 12">
            <a:extLst>
              <a:ext uri="{FF2B5EF4-FFF2-40B4-BE49-F238E27FC236}">
                <a16:creationId xmlns:a16="http://schemas.microsoft.com/office/drawing/2014/main" id="{EE67DC73-0E7A-4779-9B3D-3A74B4812655}"/>
              </a:ext>
            </a:extLst>
          </p:cNvPr>
          <p:cNvSpPr>
            <a:spLocks noChangeArrowheads="1"/>
          </p:cNvSpPr>
          <p:nvPr/>
        </p:nvSpPr>
        <p:spPr bwMode="auto">
          <a:xfrm>
            <a:off x="1762125" y="2076451"/>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4829" name="Rectangle 13">
            <a:extLst>
              <a:ext uri="{FF2B5EF4-FFF2-40B4-BE49-F238E27FC236}">
                <a16:creationId xmlns:a16="http://schemas.microsoft.com/office/drawing/2014/main" id="{22F380A7-3323-4EBA-A020-7DFE4ECC38B9}"/>
              </a:ext>
            </a:extLst>
          </p:cNvPr>
          <p:cNvSpPr>
            <a:spLocks noChangeArrowheads="1"/>
          </p:cNvSpPr>
          <p:nvPr/>
        </p:nvSpPr>
        <p:spPr bwMode="auto">
          <a:xfrm>
            <a:off x="2100263" y="2078832"/>
            <a:ext cx="5290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a:t>
            </a:r>
            <a:endParaRPr lang="en-US" altLang="en-US" sz="1800" b="1">
              <a:solidFill>
                <a:srgbClr val="009999"/>
              </a:solidFill>
              <a:latin typeface="Comic Sans MS" panose="030F0702030302020204" pitchFamily="66" charset="0"/>
            </a:endParaRPr>
          </a:p>
        </p:txBody>
      </p:sp>
      <p:sp>
        <p:nvSpPr>
          <p:cNvPr id="34830" name="Rectangle 14">
            <a:extLst>
              <a:ext uri="{FF2B5EF4-FFF2-40B4-BE49-F238E27FC236}">
                <a16:creationId xmlns:a16="http://schemas.microsoft.com/office/drawing/2014/main" id="{97DA89B0-18CA-4FD0-96DD-0E057423DCD5}"/>
              </a:ext>
            </a:extLst>
          </p:cNvPr>
          <p:cNvSpPr>
            <a:spLocks noChangeArrowheads="1"/>
          </p:cNvSpPr>
          <p:nvPr/>
        </p:nvSpPr>
        <p:spPr bwMode="auto">
          <a:xfrm>
            <a:off x="1694260" y="2233613"/>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3</a:t>
            </a:r>
            <a:endParaRPr lang="en-US" altLang="en-US" sz="1800" b="1">
              <a:latin typeface="Comic Sans MS" panose="030F0702030302020204" pitchFamily="66" charset="0"/>
            </a:endParaRPr>
          </a:p>
        </p:txBody>
      </p:sp>
      <p:sp>
        <p:nvSpPr>
          <p:cNvPr id="34831" name="Rectangle 15">
            <a:extLst>
              <a:ext uri="{FF2B5EF4-FFF2-40B4-BE49-F238E27FC236}">
                <a16:creationId xmlns:a16="http://schemas.microsoft.com/office/drawing/2014/main" id="{D3DF587C-FAD0-4FCC-80B2-33F9BA6EF5A4}"/>
              </a:ext>
            </a:extLst>
          </p:cNvPr>
          <p:cNvSpPr>
            <a:spLocks noChangeArrowheads="1"/>
          </p:cNvSpPr>
          <p:nvPr/>
        </p:nvSpPr>
        <p:spPr bwMode="auto">
          <a:xfrm>
            <a:off x="1762125" y="2231232"/>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4832" name="Rectangle 16">
            <a:extLst>
              <a:ext uri="{FF2B5EF4-FFF2-40B4-BE49-F238E27FC236}">
                <a16:creationId xmlns:a16="http://schemas.microsoft.com/office/drawing/2014/main" id="{3EC964C5-7079-4504-B876-EB5DAA9C33DC}"/>
              </a:ext>
            </a:extLst>
          </p:cNvPr>
          <p:cNvSpPr>
            <a:spLocks noChangeArrowheads="1"/>
          </p:cNvSpPr>
          <p:nvPr/>
        </p:nvSpPr>
        <p:spPr bwMode="auto">
          <a:xfrm>
            <a:off x="2100263" y="2233613"/>
            <a:ext cx="39914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float z;</a:t>
            </a:r>
            <a:endParaRPr lang="en-US" altLang="en-US" sz="1800" b="1">
              <a:solidFill>
                <a:srgbClr val="009999"/>
              </a:solidFill>
              <a:latin typeface="Comic Sans MS" panose="030F0702030302020204" pitchFamily="66" charset="0"/>
            </a:endParaRPr>
          </a:p>
        </p:txBody>
      </p:sp>
      <p:sp>
        <p:nvSpPr>
          <p:cNvPr id="34833" name="Rectangle 17">
            <a:extLst>
              <a:ext uri="{FF2B5EF4-FFF2-40B4-BE49-F238E27FC236}">
                <a16:creationId xmlns:a16="http://schemas.microsoft.com/office/drawing/2014/main" id="{838A0E99-C5D0-498C-AFF1-AD72E6DEF259}"/>
              </a:ext>
            </a:extLst>
          </p:cNvPr>
          <p:cNvSpPr>
            <a:spLocks noChangeArrowheads="1"/>
          </p:cNvSpPr>
          <p:nvPr/>
        </p:nvSpPr>
        <p:spPr bwMode="auto">
          <a:xfrm>
            <a:off x="1694260" y="2390776"/>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4</a:t>
            </a:r>
            <a:endParaRPr lang="en-US" altLang="en-US" sz="1800" b="1">
              <a:latin typeface="Comic Sans MS" panose="030F0702030302020204" pitchFamily="66" charset="0"/>
            </a:endParaRPr>
          </a:p>
        </p:txBody>
      </p:sp>
      <p:sp>
        <p:nvSpPr>
          <p:cNvPr id="34834" name="Rectangle 18">
            <a:extLst>
              <a:ext uri="{FF2B5EF4-FFF2-40B4-BE49-F238E27FC236}">
                <a16:creationId xmlns:a16="http://schemas.microsoft.com/office/drawing/2014/main" id="{D6862702-2433-4A2C-83B4-31E1D8F3E324}"/>
              </a:ext>
            </a:extLst>
          </p:cNvPr>
          <p:cNvSpPr>
            <a:spLocks noChangeArrowheads="1"/>
          </p:cNvSpPr>
          <p:nvPr/>
        </p:nvSpPr>
        <p:spPr bwMode="auto">
          <a:xfrm>
            <a:off x="1762125" y="2387204"/>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4835" name="Rectangle 19">
            <a:extLst>
              <a:ext uri="{FF2B5EF4-FFF2-40B4-BE49-F238E27FC236}">
                <a16:creationId xmlns:a16="http://schemas.microsoft.com/office/drawing/2014/main" id="{64254EA1-DA30-4101-AF40-697A6E8B49D2}"/>
              </a:ext>
            </a:extLst>
          </p:cNvPr>
          <p:cNvSpPr>
            <a:spLocks noChangeArrowheads="1"/>
          </p:cNvSpPr>
          <p:nvPr/>
        </p:nvSpPr>
        <p:spPr bwMode="auto">
          <a:xfrm>
            <a:off x="2100263" y="2390776"/>
            <a:ext cx="31098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int p;</a:t>
            </a:r>
            <a:endParaRPr lang="en-US" altLang="en-US" sz="1800" b="1">
              <a:solidFill>
                <a:srgbClr val="009999"/>
              </a:solidFill>
              <a:latin typeface="Comic Sans MS" panose="030F0702030302020204" pitchFamily="66" charset="0"/>
            </a:endParaRPr>
          </a:p>
        </p:txBody>
      </p:sp>
      <p:sp>
        <p:nvSpPr>
          <p:cNvPr id="34836" name="Rectangle 20">
            <a:extLst>
              <a:ext uri="{FF2B5EF4-FFF2-40B4-BE49-F238E27FC236}">
                <a16:creationId xmlns:a16="http://schemas.microsoft.com/office/drawing/2014/main" id="{87CBE457-60FE-43D1-9C3A-EBC4A1CB59E5}"/>
              </a:ext>
            </a:extLst>
          </p:cNvPr>
          <p:cNvSpPr>
            <a:spLocks noChangeArrowheads="1"/>
          </p:cNvSpPr>
          <p:nvPr/>
        </p:nvSpPr>
        <p:spPr bwMode="auto">
          <a:xfrm>
            <a:off x="1694260" y="2545557"/>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5</a:t>
            </a:r>
            <a:endParaRPr lang="en-US" altLang="en-US" sz="1800" b="1">
              <a:latin typeface="Comic Sans MS" panose="030F0702030302020204" pitchFamily="66" charset="0"/>
            </a:endParaRPr>
          </a:p>
        </p:txBody>
      </p:sp>
      <p:sp>
        <p:nvSpPr>
          <p:cNvPr id="34837" name="Rectangle 21">
            <a:extLst>
              <a:ext uri="{FF2B5EF4-FFF2-40B4-BE49-F238E27FC236}">
                <a16:creationId xmlns:a16="http://schemas.microsoft.com/office/drawing/2014/main" id="{D587C17B-DB4E-4888-BB6F-FF2118D726FF}"/>
              </a:ext>
            </a:extLst>
          </p:cNvPr>
          <p:cNvSpPr>
            <a:spLocks noChangeArrowheads="1"/>
          </p:cNvSpPr>
          <p:nvPr/>
        </p:nvSpPr>
        <p:spPr bwMode="auto">
          <a:xfrm>
            <a:off x="1762125" y="2543176"/>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4838" name="Rectangle 22">
            <a:extLst>
              <a:ext uri="{FF2B5EF4-FFF2-40B4-BE49-F238E27FC236}">
                <a16:creationId xmlns:a16="http://schemas.microsoft.com/office/drawing/2014/main" id="{9F229221-9A89-4CF0-A30B-D612785804FD}"/>
              </a:ext>
            </a:extLst>
          </p:cNvPr>
          <p:cNvSpPr>
            <a:spLocks noChangeArrowheads="1"/>
          </p:cNvSpPr>
          <p:nvPr/>
        </p:nvSpPr>
        <p:spPr bwMode="auto">
          <a:xfrm>
            <a:off x="2100263" y="2545557"/>
            <a:ext cx="48410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if (y &lt; 0)</a:t>
            </a:r>
            <a:endParaRPr lang="en-US" altLang="en-US" sz="1800" b="1">
              <a:solidFill>
                <a:srgbClr val="009999"/>
              </a:solidFill>
              <a:latin typeface="Comic Sans MS" panose="030F0702030302020204" pitchFamily="66" charset="0"/>
            </a:endParaRPr>
          </a:p>
        </p:txBody>
      </p:sp>
      <p:sp>
        <p:nvSpPr>
          <p:cNvPr id="34839" name="Rectangle 23">
            <a:extLst>
              <a:ext uri="{FF2B5EF4-FFF2-40B4-BE49-F238E27FC236}">
                <a16:creationId xmlns:a16="http://schemas.microsoft.com/office/drawing/2014/main" id="{5C789E03-F09C-4D7E-99E9-52532D25E91C}"/>
              </a:ext>
            </a:extLst>
          </p:cNvPr>
          <p:cNvSpPr>
            <a:spLocks noChangeArrowheads="1"/>
          </p:cNvSpPr>
          <p:nvPr/>
        </p:nvSpPr>
        <p:spPr bwMode="auto">
          <a:xfrm>
            <a:off x="1694260" y="2700338"/>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6</a:t>
            </a:r>
            <a:endParaRPr lang="en-US" altLang="en-US" sz="1800" b="1">
              <a:latin typeface="Comic Sans MS" panose="030F0702030302020204" pitchFamily="66" charset="0"/>
            </a:endParaRPr>
          </a:p>
        </p:txBody>
      </p:sp>
      <p:sp>
        <p:nvSpPr>
          <p:cNvPr id="34840" name="Rectangle 24">
            <a:extLst>
              <a:ext uri="{FF2B5EF4-FFF2-40B4-BE49-F238E27FC236}">
                <a16:creationId xmlns:a16="http://schemas.microsoft.com/office/drawing/2014/main" id="{1287B269-0A7C-454F-8993-B2CD5D215632}"/>
              </a:ext>
            </a:extLst>
          </p:cNvPr>
          <p:cNvSpPr>
            <a:spLocks noChangeArrowheads="1"/>
          </p:cNvSpPr>
          <p:nvPr/>
        </p:nvSpPr>
        <p:spPr bwMode="auto">
          <a:xfrm>
            <a:off x="1762125" y="2697957"/>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4841" name="Rectangle 25">
            <a:extLst>
              <a:ext uri="{FF2B5EF4-FFF2-40B4-BE49-F238E27FC236}">
                <a16:creationId xmlns:a16="http://schemas.microsoft.com/office/drawing/2014/main" id="{68D7160F-4EF1-43A5-B2CA-B697BB475241}"/>
              </a:ext>
            </a:extLst>
          </p:cNvPr>
          <p:cNvSpPr>
            <a:spLocks noChangeArrowheads="1"/>
          </p:cNvSpPr>
          <p:nvPr/>
        </p:nvSpPr>
        <p:spPr bwMode="auto">
          <a:xfrm>
            <a:off x="2100263" y="2700338"/>
            <a:ext cx="6684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    </a:t>
            </a:r>
            <a:r>
              <a:rPr lang="en-US" altLang="en-US" sz="1050" b="1">
                <a:solidFill>
                  <a:srgbClr val="008080"/>
                </a:solidFill>
                <a:latin typeface="Times New Roman" panose="02020603050405020304" pitchFamily="18" charset="0"/>
              </a:rPr>
              <a:t>p = 0 – y</a:t>
            </a:r>
            <a:r>
              <a:rPr lang="en-US" altLang="en-US" sz="1050" b="1">
                <a:latin typeface="Times New Roman" panose="02020603050405020304" pitchFamily="18" charset="0"/>
              </a:rPr>
              <a:t>;</a:t>
            </a:r>
            <a:endParaRPr lang="en-US" altLang="en-US" sz="1800" b="1">
              <a:latin typeface="Comic Sans MS" panose="030F0702030302020204" pitchFamily="66" charset="0"/>
            </a:endParaRPr>
          </a:p>
        </p:txBody>
      </p:sp>
      <p:sp>
        <p:nvSpPr>
          <p:cNvPr id="34842" name="Rectangle 26">
            <a:extLst>
              <a:ext uri="{FF2B5EF4-FFF2-40B4-BE49-F238E27FC236}">
                <a16:creationId xmlns:a16="http://schemas.microsoft.com/office/drawing/2014/main" id="{A85CB739-054D-4267-92BB-D2B87037F567}"/>
              </a:ext>
            </a:extLst>
          </p:cNvPr>
          <p:cNvSpPr>
            <a:spLocks noChangeArrowheads="1"/>
          </p:cNvSpPr>
          <p:nvPr/>
        </p:nvSpPr>
        <p:spPr bwMode="auto">
          <a:xfrm>
            <a:off x="1694260" y="2857501"/>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7</a:t>
            </a:r>
            <a:endParaRPr lang="en-US" altLang="en-US" sz="1800" b="1">
              <a:latin typeface="Comic Sans MS" panose="030F0702030302020204" pitchFamily="66" charset="0"/>
            </a:endParaRPr>
          </a:p>
        </p:txBody>
      </p:sp>
      <p:sp>
        <p:nvSpPr>
          <p:cNvPr id="34843" name="Rectangle 27">
            <a:extLst>
              <a:ext uri="{FF2B5EF4-FFF2-40B4-BE49-F238E27FC236}">
                <a16:creationId xmlns:a16="http://schemas.microsoft.com/office/drawing/2014/main" id="{781D0F39-0E35-44EE-B020-0EDBA07A626D}"/>
              </a:ext>
            </a:extLst>
          </p:cNvPr>
          <p:cNvSpPr>
            <a:spLocks noChangeArrowheads="1"/>
          </p:cNvSpPr>
          <p:nvPr/>
        </p:nvSpPr>
        <p:spPr bwMode="auto">
          <a:xfrm>
            <a:off x="1762125" y="2853929"/>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4844" name="Rectangle 28">
            <a:extLst>
              <a:ext uri="{FF2B5EF4-FFF2-40B4-BE49-F238E27FC236}">
                <a16:creationId xmlns:a16="http://schemas.microsoft.com/office/drawing/2014/main" id="{8166FF92-B442-446B-9C50-D97A946D5B2D}"/>
              </a:ext>
            </a:extLst>
          </p:cNvPr>
          <p:cNvSpPr>
            <a:spLocks noChangeArrowheads="1"/>
          </p:cNvSpPr>
          <p:nvPr/>
        </p:nvSpPr>
        <p:spPr bwMode="auto">
          <a:xfrm>
            <a:off x="2100263" y="2857501"/>
            <a:ext cx="573875"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808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latin typeface="Times New Roman" panose="02020603050405020304" pitchFamily="18" charset="0"/>
              </a:rPr>
              <a:t>else p = y;</a:t>
            </a:r>
            <a:endParaRPr lang="en-US" altLang="en-US" sz="1800" b="1">
              <a:latin typeface="Comic Sans MS" panose="030F0702030302020204" pitchFamily="66" charset="0"/>
            </a:endParaRPr>
          </a:p>
        </p:txBody>
      </p:sp>
      <p:sp>
        <p:nvSpPr>
          <p:cNvPr id="34845" name="Rectangle 29">
            <a:extLst>
              <a:ext uri="{FF2B5EF4-FFF2-40B4-BE49-F238E27FC236}">
                <a16:creationId xmlns:a16="http://schemas.microsoft.com/office/drawing/2014/main" id="{63BF97A4-07B5-44DB-8013-2923104DA03D}"/>
              </a:ext>
            </a:extLst>
          </p:cNvPr>
          <p:cNvSpPr>
            <a:spLocks noChangeArrowheads="1"/>
          </p:cNvSpPr>
          <p:nvPr/>
        </p:nvSpPr>
        <p:spPr bwMode="auto">
          <a:xfrm>
            <a:off x="1694260" y="3012282"/>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8</a:t>
            </a:r>
            <a:endParaRPr lang="en-US" altLang="en-US" sz="1800" b="1">
              <a:latin typeface="Comic Sans MS" panose="030F0702030302020204" pitchFamily="66" charset="0"/>
            </a:endParaRPr>
          </a:p>
        </p:txBody>
      </p:sp>
      <p:sp>
        <p:nvSpPr>
          <p:cNvPr id="34846" name="Rectangle 30">
            <a:extLst>
              <a:ext uri="{FF2B5EF4-FFF2-40B4-BE49-F238E27FC236}">
                <a16:creationId xmlns:a16="http://schemas.microsoft.com/office/drawing/2014/main" id="{357D05CA-82CE-4A0C-A4C4-57A7F10C38B5}"/>
              </a:ext>
            </a:extLst>
          </p:cNvPr>
          <p:cNvSpPr>
            <a:spLocks noChangeArrowheads="1"/>
          </p:cNvSpPr>
          <p:nvPr/>
        </p:nvSpPr>
        <p:spPr bwMode="auto">
          <a:xfrm>
            <a:off x="1762125" y="3008710"/>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4847" name="Rectangle 31">
            <a:extLst>
              <a:ext uri="{FF2B5EF4-FFF2-40B4-BE49-F238E27FC236}">
                <a16:creationId xmlns:a16="http://schemas.microsoft.com/office/drawing/2014/main" id="{3080ABB7-01BB-471E-AA87-9F9BD44CD0BD}"/>
              </a:ext>
            </a:extLst>
          </p:cNvPr>
          <p:cNvSpPr>
            <a:spLocks noChangeArrowheads="1"/>
          </p:cNvSpPr>
          <p:nvPr/>
        </p:nvSpPr>
        <p:spPr bwMode="auto">
          <a:xfrm>
            <a:off x="2100263" y="3012282"/>
            <a:ext cx="41678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z = 1.0;</a:t>
            </a:r>
            <a:endParaRPr lang="en-US" altLang="en-US" sz="1800" b="1">
              <a:latin typeface="Comic Sans MS" panose="030F0702030302020204" pitchFamily="66" charset="0"/>
            </a:endParaRPr>
          </a:p>
        </p:txBody>
      </p:sp>
      <p:sp>
        <p:nvSpPr>
          <p:cNvPr id="34848" name="Rectangle 32">
            <a:extLst>
              <a:ext uri="{FF2B5EF4-FFF2-40B4-BE49-F238E27FC236}">
                <a16:creationId xmlns:a16="http://schemas.microsoft.com/office/drawing/2014/main" id="{7CE671DA-8BFD-45C9-8639-D9143B9DC68B}"/>
              </a:ext>
            </a:extLst>
          </p:cNvPr>
          <p:cNvSpPr>
            <a:spLocks noChangeArrowheads="1"/>
          </p:cNvSpPr>
          <p:nvPr/>
        </p:nvSpPr>
        <p:spPr bwMode="auto">
          <a:xfrm>
            <a:off x="1694260" y="3168254"/>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9</a:t>
            </a:r>
            <a:endParaRPr lang="en-US" altLang="en-US" sz="1800" b="1">
              <a:latin typeface="Comic Sans MS" panose="030F0702030302020204" pitchFamily="66" charset="0"/>
            </a:endParaRPr>
          </a:p>
        </p:txBody>
      </p:sp>
      <p:sp>
        <p:nvSpPr>
          <p:cNvPr id="34849" name="Rectangle 33">
            <a:extLst>
              <a:ext uri="{FF2B5EF4-FFF2-40B4-BE49-F238E27FC236}">
                <a16:creationId xmlns:a16="http://schemas.microsoft.com/office/drawing/2014/main" id="{D4459675-8DC8-4F91-8A30-A185411C3989}"/>
              </a:ext>
            </a:extLst>
          </p:cNvPr>
          <p:cNvSpPr>
            <a:spLocks noChangeArrowheads="1"/>
          </p:cNvSpPr>
          <p:nvPr/>
        </p:nvSpPr>
        <p:spPr bwMode="auto">
          <a:xfrm>
            <a:off x="1762125" y="3165873"/>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4850" name="Rectangle 34">
            <a:extLst>
              <a:ext uri="{FF2B5EF4-FFF2-40B4-BE49-F238E27FC236}">
                <a16:creationId xmlns:a16="http://schemas.microsoft.com/office/drawing/2014/main" id="{462184AA-85BC-4EFF-A8C6-255A8EFB4FAB}"/>
              </a:ext>
            </a:extLst>
          </p:cNvPr>
          <p:cNvSpPr>
            <a:spLocks noChangeArrowheads="1"/>
          </p:cNvSpPr>
          <p:nvPr/>
        </p:nvSpPr>
        <p:spPr bwMode="auto">
          <a:xfrm>
            <a:off x="2100263" y="3168254"/>
            <a:ext cx="76142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while (p != 0)</a:t>
            </a:r>
            <a:endParaRPr lang="en-US" altLang="en-US" sz="1800" b="1">
              <a:solidFill>
                <a:srgbClr val="009999"/>
              </a:solidFill>
              <a:latin typeface="Comic Sans MS" panose="030F0702030302020204" pitchFamily="66" charset="0"/>
            </a:endParaRPr>
          </a:p>
        </p:txBody>
      </p:sp>
      <p:sp>
        <p:nvSpPr>
          <p:cNvPr id="34851" name="Rectangle 35">
            <a:extLst>
              <a:ext uri="{FF2B5EF4-FFF2-40B4-BE49-F238E27FC236}">
                <a16:creationId xmlns:a16="http://schemas.microsoft.com/office/drawing/2014/main" id="{A27214DA-C7F5-43F4-B59B-F8E8DC7F9EB6}"/>
              </a:ext>
            </a:extLst>
          </p:cNvPr>
          <p:cNvSpPr>
            <a:spLocks noChangeArrowheads="1"/>
          </p:cNvSpPr>
          <p:nvPr/>
        </p:nvSpPr>
        <p:spPr bwMode="auto">
          <a:xfrm>
            <a:off x="1694260" y="3324226"/>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10</a:t>
            </a:r>
            <a:endParaRPr lang="en-US" altLang="en-US" sz="1800" b="1">
              <a:latin typeface="Comic Sans MS" panose="030F0702030302020204" pitchFamily="66" charset="0"/>
            </a:endParaRPr>
          </a:p>
        </p:txBody>
      </p:sp>
      <p:sp>
        <p:nvSpPr>
          <p:cNvPr id="34852" name="Rectangle 36">
            <a:extLst>
              <a:ext uri="{FF2B5EF4-FFF2-40B4-BE49-F238E27FC236}">
                <a16:creationId xmlns:a16="http://schemas.microsoft.com/office/drawing/2014/main" id="{A2AF2107-2944-429E-AD0C-F83FBE16E23D}"/>
              </a:ext>
            </a:extLst>
          </p:cNvPr>
          <p:cNvSpPr>
            <a:spLocks noChangeArrowheads="1"/>
          </p:cNvSpPr>
          <p:nvPr/>
        </p:nvSpPr>
        <p:spPr bwMode="auto">
          <a:xfrm>
            <a:off x="1829991" y="3320654"/>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4853" name="Rectangle 37">
            <a:extLst>
              <a:ext uri="{FF2B5EF4-FFF2-40B4-BE49-F238E27FC236}">
                <a16:creationId xmlns:a16="http://schemas.microsoft.com/office/drawing/2014/main" id="{FD163F9E-3A13-4115-B56E-41A01820573D}"/>
              </a:ext>
            </a:extLst>
          </p:cNvPr>
          <p:cNvSpPr>
            <a:spLocks noChangeArrowheads="1"/>
          </p:cNvSpPr>
          <p:nvPr/>
        </p:nvSpPr>
        <p:spPr bwMode="auto">
          <a:xfrm>
            <a:off x="2100263" y="3324226"/>
            <a:ext cx="1875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    {</a:t>
            </a:r>
            <a:endParaRPr lang="en-US" altLang="en-US" sz="1800" b="1">
              <a:solidFill>
                <a:srgbClr val="009999"/>
              </a:solidFill>
              <a:latin typeface="Comic Sans MS" panose="030F0702030302020204" pitchFamily="66" charset="0"/>
            </a:endParaRPr>
          </a:p>
        </p:txBody>
      </p:sp>
      <p:sp>
        <p:nvSpPr>
          <p:cNvPr id="34854" name="Rectangle 38">
            <a:extLst>
              <a:ext uri="{FF2B5EF4-FFF2-40B4-BE49-F238E27FC236}">
                <a16:creationId xmlns:a16="http://schemas.microsoft.com/office/drawing/2014/main" id="{DD176B02-1883-4F4B-A7D9-FC1CEB216DF5}"/>
              </a:ext>
            </a:extLst>
          </p:cNvPr>
          <p:cNvSpPr>
            <a:spLocks noChangeArrowheads="1"/>
          </p:cNvSpPr>
          <p:nvPr/>
        </p:nvSpPr>
        <p:spPr bwMode="auto">
          <a:xfrm>
            <a:off x="1694260" y="3480198"/>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11</a:t>
            </a:r>
            <a:endParaRPr lang="en-US" altLang="en-US" sz="1800" b="1">
              <a:latin typeface="Comic Sans MS" panose="030F0702030302020204" pitchFamily="66" charset="0"/>
            </a:endParaRPr>
          </a:p>
        </p:txBody>
      </p:sp>
      <p:sp>
        <p:nvSpPr>
          <p:cNvPr id="34855" name="Rectangle 39">
            <a:extLst>
              <a:ext uri="{FF2B5EF4-FFF2-40B4-BE49-F238E27FC236}">
                <a16:creationId xmlns:a16="http://schemas.microsoft.com/office/drawing/2014/main" id="{6065008D-23A2-4A06-A8C2-6221F153F2D6}"/>
              </a:ext>
            </a:extLst>
          </p:cNvPr>
          <p:cNvSpPr>
            <a:spLocks noChangeArrowheads="1"/>
          </p:cNvSpPr>
          <p:nvPr/>
        </p:nvSpPr>
        <p:spPr bwMode="auto">
          <a:xfrm>
            <a:off x="1829991" y="3477817"/>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4856" name="Rectangle 40">
            <a:extLst>
              <a:ext uri="{FF2B5EF4-FFF2-40B4-BE49-F238E27FC236}">
                <a16:creationId xmlns:a16="http://schemas.microsoft.com/office/drawing/2014/main" id="{582A1508-CA39-44B1-9F9F-BF9BBEF9D14A}"/>
              </a:ext>
            </a:extLst>
          </p:cNvPr>
          <p:cNvSpPr>
            <a:spLocks noChangeArrowheads="1"/>
          </p:cNvSpPr>
          <p:nvPr/>
        </p:nvSpPr>
        <p:spPr bwMode="auto">
          <a:xfrm>
            <a:off x="2100263" y="3480198"/>
            <a:ext cx="64440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    z = z * x;</a:t>
            </a:r>
            <a:endParaRPr lang="en-US" altLang="en-US" sz="1800" b="1">
              <a:solidFill>
                <a:srgbClr val="009999"/>
              </a:solidFill>
              <a:latin typeface="Comic Sans MS" panose="030F0702030302020204" pitchFamily="66" charset="0"/>
            </a:endParaRPr>
          </a:p>
        </p:txBody>
      </p:sp>
      <p:sp>
        <p:nvSpPr>
          <p:cNvPr id="34857" name="Rectangle 41">
            <a:extLst>
              <a:ext uri="{FF2B5EF4-FFF2-40B4-BE49-F238E27FC236}">
                <a16:creationId xmlns:a16="http://schemas.microsoft.com/office/drawing/2014/main" id="{E2A8AB23-4B68-4B9A-963D-CA54E2983797}"/>
              </a:ext>
            </a:extLst>
          </p:cNvPr>
          <p:cNvSpPr>
            <a:spLocks noChangeArrowheads="1"/>
          </p:cNvSpPr>
          <p:nvPr/>
        </p:nvSpPr>
        <p:spPr bwMode="auto">
          <a:xfrm>
            <a:off x="1694260" y="3634979"/>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12</a:t>
            </a:r>
            <a:endParaRPr lang="en-US" altLang="en-US" sz="1800" b="1">
              <a:latin typeface="Comic Sans MS" panose="030F0702030302020204" pitchFamily="66" charset="0"/>
            </a:endParaRPr>
          </a:p>
        </p:txBody>
      </p:sp>
      <p:sp>
        <p:nvSpPr>
          <p:cNvPr id="34858" name="Rectangle 42">
            <a:extLst>
              <a:ext uri="{FF2B5EF4-FFF2-40B4-BE49-F238E27FC236}">
                <a16:creationId xmlns:a16="http://schemas.microsoft.com/office/drawing/2014/main" id="{695E0FE5-2354-454A-98DB-2967064B1925}"/>
              </a:ext>
            </a:extLst>
          </p:cNvPr>
          <p:cNvSpPr>
            <a:spLocks noChangeArrowheads="1"/>
          </p:cNvSpPr>
          <p:nvPr/>
        </p:nvSpPr>
        <p:spPr bwMode="auto">
          <a:xfrm>
            <a:off x="1829991" y="3632598"/>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4859" name="Rectangle 43">
            <a:extLst>
              <a:ext uri="{FF2B5EF4-FFF2-40B4-BE49-F238E27FC236}">
                <a16:creationId xmlns:a16="http://schemas.microsoft.com/office/drawing/2014/main" id="{9FC0AB42-0D39-4906-8DE3-7262A2B2C7BB}"/>
              </a:ext>
            </a:extLst>
          </p:cNvPr>
          <p:cNvSpPr>
            <a:spLocks noChangeArrowheads="1"/>
          </p:cNvSpPr>
          <p:nvPr/>
        </p:nvSpPr>
        <p:spPr bwMode="auto">
          <a:xfrm>
            <a:off x="2100263" y="3634979"/>
            <a:ext cx="67646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8080"/>
                </a:solidFill>
                <a:latin typeface="Times New Roman" panose="02020603050405020304" pitchFamily="18" charset="0"/>
              </a:rPr>
              <a:t>    p = p – 1;</a:t>
            </a:r>
            <a:endParaRPr lang="en-US" altLang="en-US" sz="1800" b="1">
              <a:solidFill>
                <a:srgbClr val="008080"/>
              </a:solidFill>
              <a:latin typeface="Comic Sans MS" panose="030F0702030302020204" pitchFamily="66" charset="0"/>
            </a:endParaRPr>
          </a:p>
        </p:txBody>
      </p:sp>
      <p:sp>
        <p:nvSpPr>
          <p:cNvPr id="34860" name="Rectangle 44">
            <a:extLst>
              <a:ext uri="{FF2B5EF4-FFF2-40B4-BE49-F238E27FC236}">
                <a16:creationId xmlns:a16="http://schemas.microsoft.com/office/drawing/2014/main" id="{C35046FB-68A2-45C4-8A07-377FC6B9380A}"/>
              </a:ext>
            </a:extLst>
          </p:cNvPr>
          <p:cNvSpPr>
            <a:spLocks noChangeArrowheads="1"/>
          </p:cNvSpPr>
          <p:nvPr/>
        </p:nvSpPr>
        <p:spPr bwMode="auto">
          <a:xfrm>
            <a:off x="1694260" y="3789760"/>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13</a:t>
            </a:r>
            <a:endParaRPr lang="en-US" altLang="en-US" sz="1800" b="1">
              <a:latin typeface="Comic Sans MS" panose="030F0702030302020204" pitchFamily="66" charset="0"/>
            </a:endParaRPr>
          </a:p>
        </p:txBody>
      </p:sp>
      <p:sp>
        <p:nvSpPr>
          <p:cNvPr id="34861" name="Rectangle 45">
            <a:extLst>
              <a:ext uri="{FF2B5EF4-FFF2-40B4-BE49-F238E27FC236}">
                <a16:creationId xmlns:a16="http://schemas.microsoft.com/office/drawing/2014/main" id="{1CA8785D-29B7-4E0A-8915-328AA5EB9158}"/>
              </a:ext>
            </a:extLst>
          </p:cNvPr>
          <p:cNvSpPr>
            <a:spLocks noChangeArrowheads="1"/>
          </p:cNvSpPr>
          <p:nvPr/>
        </p:nvSpPr>
        <p:spPr bwMode="auto">
          <a:xfrm>
            <a:off x="1829991" y="3787379"/>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4862" name="Rectangle 46">
            <a:extLst>
              <a:ext uri="{FF2B5EF4-FFF2-40B4-BE49-F238E27FC236}">
                <a16:creationId xmlns:a16="http://schemas.microsoft.com/office/drawing/2014/main" id="{888ED5C0-BFFB-4898-A937-546FEC54DEE1}"/>
              </a:ext>
            </a:extLst>
          </p:cNvPr>
          <p:cNvSpPr>
            <a:spLocks noChangeArrowheads="1"/>
          </p:cNvSpPr>
          <p:nvPr/>
        </p:nvSpPr>
        <p:spPr bwMode="auto">
          <a:xfrm>
            <a:off x="2100263" y="3789760"/>
            <a:ext cx="1875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8080"/>
                </a:solidFill>
                <a:latin typeface="Times New Roman" panose="02020603050405020304" pitchFamily="18" charset="0"/>
              </a:rPr>
              <a:t>    }</a:t>
            </a:r>
            <a:endParaRPr lang="en-US" altLang="en-US" sz="1800" b="1">
              <a:solidFill>
                <a:srgbClr val="008080"/>
              </a:solidFill>
              <a:latin typeface="Comic Sans MS" panose="030F0702030302020204" pitchFamily="66" charset="0"/>
            </a:endParaRPr>
          </a:p>
        </p:txBody>
      </p:sp>
      <p:sp>
        <p:nvSpPr>
          <p:cNvPr id="34863" name="Rectangle 47">
            <a:extLst>
              <a:ext uri="{FF2B5EF4-FFF2-40B4-BE49-F238E27FC236}">
                <a16:creationId xmlns:a16="http://schemas.microsoft.com/office/drawing/2014/main" id="{7B593403-92FD-409F-9EA5-7F14D8CEB06A}"/>
              </a:ext>
            </a:extLst>
          </p:cNvPr>
          <p:cNvSpPr>
            <a:spLocks noChangeArrowheads="1"/>
          </p:cNvSpPr>
          <p:nvPr/>
        </p:nvSpPr>
        <p:spPr bwMode="auto">
          <a:xfrm>
            <a:off x="1694260" y="3946923"/>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14</a:t>
            </a:r>
            <a:endParaRPr lang="en-US" altLang="en-US" sz="1800" b="1">
              <a:latin typeface="Comic Sans MS" panose="030F0702030302020204" pitchFamily="66" charset="0"/>
            </a:endParaRPr>
          </a:p>
        </p:txBody>
      </p:sp>
      <p:sp>
        <p:nvSpPr>
          <p:cNvPr id="34864" name="Rectangle 48">
            <a:extLst>
              <a:ext uri="{FF2B5EF4-FFF2-40B4-BE49-F238E27FC236}">
                <a16:creationId xmlns:a16="http://schemas.microsoft.com/office/drawing/2014/main" id="{19015DF0-7E4F-446A-9B27-F02E4056033E}"/>
              </a:ext>
            </a:extLst>
          </p:cNvPr>
          <p:cNvSpPr>
            <a:spLocks noChangeArrowheads="1"/>
          </p:cNvSpPr>
          <p:nvPr/>
        </p:nvSpPr>
        <p:spPr bwMode="auto">
          <a:xfrm>
            <a:off x="1829991" y="3943351"/>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4865" name="Rectangle 49">
            <a:extLst>
              <a:ext uri="{FF2B5EF4-FFF2-40B4-BE49-F238E27FC236}">
                <a16:creationId xmlns:a16="http://schemas.microsoft.com/office/drawing/2014/main" id="{0412A9BF-0B14-4CFF-8AB2-D55574450833}"/>
              </a:ext>
            </a:extLst>
          </p:cNvPr>
          <p:cNvSpPr>
            <a:spLocks noChangeArrowheads="1"/>
          </p:cNvSpPr>
          <p:nvPr/>
        </p:nvSpPr>
        <p:spPr bwMode="auto">
          <a:xfrm>
            <a:off x="2100263" y="3946923"/>
            <a:ext cx="48410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8080"/>
                </a:solidFill>
                <a:latin typeface="Times New Roman" panose="02020603050405020304" pitchFamily="18" charset="0"/>
              </a:rPr>
              <a:t>if (y &lt; 0)</a:t>
            </a:r>
            <a:endParaRPr lang="en-US" altLang="en-US" sz="1800" b="1">
              <a:solidFill>
                <a:srgbClr val="008080"/>
              </a:solidFill>
              <a:latin typeface="Comic Sans MS" panose="030F0702030302020204" pitchFamily="66" charset="0"/>
            </a:endParaRPr>
          </a:p>
        </p:txBody>
      </p:sp>
      <p:sp>
        <p:nvSpPr>
          <p:cNvPr id="34866" name="Rectangle 50">
            <a:extLst>
              <a:ext uri="{FF2B5EF4-FFF2-40B4-BE49-F238E27FC236}">
                <a16:creationId xmlns:a16="http://schemas.microsoft.com/office/drawing/2014/main" id="{7A89FD0B-7E1C-4E47-A86D-56B60F1997F6}"/>
              </a:ext>
            </a:extLst>
          </p:cNvPr>
          <p:cNvSpPr>
            <a:spLocks noChangeArrowheads="1"/>
          </p:cNvSpPr>
          <p:nvPr/>
        </p:nvSpPr>
        <p:spPr bwMode="auto">
          <a:xfrm>
            <a:off x="1694260" y="4101704"/>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15</a:t>
            </a:r>
            <a:endParaRPr lang="en-US" altLang="en-US" sz="1800" b="1">
              <a:latin typeface="Comic Sans MS" panose="030F0702030302020204" pitchFamily="66" charset="0"/>
            </a:endParaRPr>
          </a:p>
        </p:txBody>
      </p:sp>
      <p:sp>
        <p:nvSpPr>
          <p:cNvPr id="34867" name="Rectangle 51">
            <a:extLst>
              <a:ext uri="{FF2B5EF4-FFF2-40B4-BE49-F238E27FC236}">
                <a16:creationId xmlns:a16="http://schemas.microsoft.com/office/drawing/2014/main" id="{AEC7A97D-92D7-4A8E-BAF2-6CFBEFCFD3B9}"/>
              </a:ext>
            </a:extLst>
          </p:cNvPr>
          <p:cNvSpPr>
            <a:spLocks noChangeArrowheads="1"/>
          </p:cNvSpPr>
          <p:nvPr/>
        </p:nvSpPr>
        <p:spPr bwMode="auto">
          <a:xfrm>
            <a:off x="1829991" y="4099323"/>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4868" name="Rectangle 52">
            <a:extLst>
              <a:ext uri="{FF2B5EF4-FFF2-40B4-BE49-F238E27FC236}">
                <a16:creationId xmlns:a16="http://schemas.microsoft.com/office/drawing/2014/main" id="{B194C8F5-2250-415C-933F-82640D81920A}"/>
              </a:ext>
            </a:extLst>
          </p:cNvPr>
          <p:cNvSpPr>
            <a:spLocks noChangeArrowheads="1"/>
          </p:cNvSpPr>
          <p:nvPr/>
        </p:nvSpPr>
        <p:spPr bwMode="auto">
          <a:xfrm>
            <a:off x="2100263" y="4101704"/>
            <a:ext cx="714939"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    z = 1.0 / z;</a:t>
            </a:r>
            <a:endParaRPr lang="en-US" altLang="en-US" sz="1800" b="1">
              <a:latin typeface="Comic Sans MS" panose="030F0702030302020204" pitchFamily="66" charset="0"/>
            </a:endParaRPr>
          </a:p>
        </p:txBody>
      </p:sp>
      <p:sp>
        <p:nvSpPr>
          <p:cNvPr id="34869" name="Rectangle 53">
            <a:extLst>
              <a:ext uri="{FF2B5EF4-FFF2-40B4-BE49-F238E27FC236}">
                <a16:creationId xmlns:a16="http://schemas.microsoft.com/office/drawing/2014/main" id="{721A286C-337E-49FE-A9FA-13647B9A3D64}"/>
              </a:ext>
            </a:extLst>
          </p:cNvPr>
          <p:cNvSpPr>
            <a:spLocks noChangeArrowheads="1"/>
          </p:cNvSpPr>
          <p:nvPr/>
        </p:nvSpPr>
        <p:spPr bwMode="auto">
          <a:xfrm>
            <a:off x="1694260" y="4258867"/>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16</a:t>
            </a:r>
            <a:endParaRPr lang="en-US" altLang="en-US" sz="1800" b="1">
              <a:latin typeface="Comic Sans MS" panose="030F0702030302020204" pitchFamily="66" charset="0"/>
            </a:endParaRPr>
          </a:p>
        </p:txBody>
      </p:sp>
      <p:sp>
        <p:nvSpPr>
          <p:cNvPr id="34870" name="Rectangle 54">
            <a:extLst>
              <a:ext uri="{FF2B5EF4-FFF2-40B4-BE49-F238E27FC236}">
                <a16:creationId xmlns:a16="http://schemas.microsoft.com/office/drawing/2014/main" id="{00B4D6A6-E40E-41D4-9A18-87981AE4FE6C}"/>
              </a:ext>
            </a:extLst>
          </p:cNvPr>
          <p:cNvSpPr>
            <a:spLocks noChangeArrowheads="1"/>
          </p:cNvSpPr>
          <p:nvPr/>
        </p:nvSpPr>
        <p:spPr bwMode="auto">
          <a:xfrm>
            <a:off x="1829991" y="4255294"/>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4871" name="Rectangle 55">
            <a:extLst>
              <a:ext uri="{FF2B5EF4-FFF2-40B4-BE49-F238E27FC236}">
                <a16:creationId xmlns:a16="http://schemas.microsoft.com/office/drawing/2014/main" id="{3407C62D-ADF6-4A72-AFDE-3B4E64C06451}"/>
              </a:ext>
            </a:extLst>
          </p:cNvPr>
          <p:cNvSpPr>
            <a:spLocks noChangeArrowheads="1"/>
          </p:cNvSpPr>
          <p:nvPr/>
        </p:nvSpPr>
        <p:spPr bwMode="auto">
          <a:xfrm>
            <a:off x="2100262" y="4258867"/>
            <a:ext cx="530594"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printf(z);</a:t>
            </a:r>
            <a:endParaRPr lang="en-US" altLang="en-US" sz="1800" b="1">
              <a:latin typeface="Comic Sans MS" panose="030F0702030302020204" pitchFamily="66" charset="0"/>
            </a:endParaRPr>
          </a:p>
        </p:txBody>
      </p:sp>
      <p:sp>
        <p:nvSpPr>
          <p:cNvPr id="34872" name="Rectangle 56">
            <a:extLst>
              <a:ext uri="{FF2B5EF4-FFF2-40B4-BE49-F238E27FC236}">
                <a16:creationId xmlns:a16="http://schemas.microsoft.com/office/drawing/2014/main" id="{2689251A-091C-4408-A449-5920E8DA9440}"/>
              </a:ext>
            </a:extLst>
          </p:cNvPr>
          <p:cNvSpPr>
            <a:spLocks noChangeArrowheads="1"/>
          </p:cNvSpPr>
          <p:nvPr/>
        </p:nvSpPr>
        <p:spPr bwMode="auto">
          <a:xfrm>
            <a:off x="1694260" y="4413648"/>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17</a:t>
            </a:r>
            <a:endParaRPr lang="en-US" altLang="en-US" sz="1800" b="1">
              <a:latin typeface="Comic Sans MS" panose="030F0702030302020204" pitchFamily="66" charset="0"/>
            </a:endParaRPr>
          </a:p>
        </p:txBody>
      </p:sp>
      <p:sp>
        <p:nvSpPr>
          <p:cNvPr id="34873" name="Rectangle 57">
            <a:extLst>
              <a:ext uri="{FF2B5EF4-FFF2-40B4-BE49-F238E27FC236}">
                <a16:creationId xmlns:a16="http://schemas.microsoft.com/office/drawing/2014/main" id="{9F83B3EA-EFB0-4DAB-A8D7-3BBF79918E4C}"/>
              </a:ext>
            </a:extLst>
          </p:cNvPr>
          <p:cNvSpPr>
            <a:spLocks noChangeArrowheads="1"/>
          </p:cNvSpPr>
          <p:nvPr/>
        </p:nvSpPr>
        <p:spPr bwMode="auto">
          <a:xfrm>
            <a:off x="1829991" y="4410076"/>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4874" name="Rectangle 58">
            <a:extLst>
              <a:ext uri="{FF2B5EF4-FFF2-40B4-BE49-F238E27FC236}">
                <a16:creationId xmlns:a16="http://schemas.microsoft.com/office/drawing/2014/main" id="{8D5BE13B-D47F-438C-BA45-BEEEE0A8CB15}"/>
              </a:ext>
            </a:extLst>
          </p:cNvPr>
          <p:cNvSpPr>
            <a:spLocks noChangeArrowheads="1"/>
          </p:cNvSpPr>
          <p:nvPr/>
        </p:nvSpPr>
        <p:spPr bwMode="auto">
          <a:xfrm>
            <a:off x="2100263" y="4413648"/>
            <a:ext cx="5290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a:t>
            </a:r>
            <a:endParaRPr lang="en-US" altLang="en-US" sz="1800" b="1">
              <a:latin typeface="Comic Sans MS" panose="030F0702030302020204" pitchFamily="66" charset="0"/>
            </a:endParaRPr>
          </a:p>
        </p:txBody>
      </p:sp>
      <p:sp>
        <p:nvSpPr>
          <p:cNvPr id="34875" name="Oval 59">
            <a:extLst>
              <a:ext uri="{FF2B5EF4-FFF2-40B4-BE49-F238E27FC236}">
                <a16:creationId xmlns:a16="http://schemas.microsoft.com/office/drawing/2014/main" id="{D43BBCDE-F144-4CAE-978E-C9381A10FF1B}"/>
              </a:ext>
            </a:extLst>
          </p:cNvPr>
          <p:cNvSpPr>
            <a:spLocks noChangeArrowheads="1"/>
          </p:cNvSpPr>
          <p:nvPr/>
        </p:nvSpPr>
        <p:spPr bwMode="auto">
          <a:xfrm>
            <a:off x="3429000"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4876" name="Oval 60">
            <a:extLst>
              <a:ext uri="{FF2B5EF4-FFF2-40B4-BE49-F238E27FC236}">
                <a16:creationId xmlns:a16="http://schemas.microsoft.com/office/drawing/2014/main" id="{7EB9816E-2ED2-4BD4-AA7D-5563270DF34C}"/>
              </a:ext>
            </a:extLst>
          </p:cNvPr>
          <p:cNvSpPr>
            <a:spLocks noChangeArrowheads="1"/>
          </p:cNvSpPr>
          <p:nvPr/>
        </p:nvSpPr>
        <p:spPr bwMode="auto">
          <a:xfrm>
            <a:off x="4114800"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4877" name="Oval 61">
            <a:extLst>
              <a:ext uri="{FF2B5EF4-FFF2-40B4-BE49-F238E27FC236}">
                <a16:creationId xmlns:a16="http://schemas.microsoft.com/office/drawing/2014/main" id="{4BB994BB-3358-4F4B-8343-47F1F990E624}"/>
              </a:ext>
            </a:extLst>
          </p:cNvPr>
          <p:cNvSpPr>
            <a:spLocks noChangeArrowheads="1"/>
          </p:cNvSpPr>
          <p:nvPr/>
        </p:nvSpPr>
        <p:spPr bwMode="auto">
          <a:xfrm>
            <a:off x="4857750"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4878" name="Oval 62">
            <a:extLst>
              <a:ext uri="{FF2B5EF4-FFF2-40B4-BE49-F238E27FC236}">
                <a16:creationId xmlns:a16="http://schemas.microsoft.com/office/drawing/2014/main" id="{853BE6B3-D005-4AAF-96A5-AD5F83723BAF}"/>
              </a:ext>
            </a:extLst>
          </p:cNvPr>
          <p:cNvSpPr>
            <a:spLocks noChangeArrowheads="1"/>
          </p:cNvSpPr>
          <p:nvPr/>
        </p:nvSpPr>
        <p:spPr bwMode="auto">
          <a:xfrm>
            <a:off x="6297216"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4879" name="Oval 63">
            <a:extLst>
              <a:ext uri="{FF2B5EF4-FFF2-40B4-BE49-F238E27FC236}">
                <a16:creationId xmlns:a16="http://schemas.microsoft.com/office/drawing/2014/main" id="{562E49B2-F5CD-4F9E-AA28-1FD7CD27015F}"/>
              </a:ext>
            </a:extLst>
          </p:cNvPr>
          <p:cNvSpPr>
            <a:spLocks noChangeArrowheads="1"/>
          </p:cNvSpPr>
          <p:nvPr/>
        </p:nvSpPr>
        <p:spPr bwMode="auto">
          <a:xfrm>
            <a:off x="5611416"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4880" name="Oval 64">
            <a:extLst>
              <a:ext uri="{FF2B5EF4-FFF2-40B4-BE49-F238E27FC236}">
                <a16:creationId xmlns:a16="http://schemas.microsoft.com/office/drawing/2014/main" id="{AB5D8364-6676-4F70-9E55-F548F49CB7DA}"/>
              </a:ext>
            </a:extLst>
          </p:cNvPr>
          <p:cNvSpPr>
            <a:spLocks noChangeArrowheads="1"/>
          </p:cNvSpPr>
          <p:nvPr/>
        </p:nvSpPr>
        <p:spPr bwMode="auto">
          <a:xfrm>
            <a:off x="7040166"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4881" name="Oval 65">
            <a:extLst>
              <a:ext uri="{FF2B5EF4-FFF2-40B4-BE49-F238E27FC236}">
                <a16:creationId xmlns:a16="http://schemas.microsoft.com/office/drawing/2014/main" id="{B81DAE13-B48B-4E14-9876-41D606CE17EC}"/>
              </a:ext>
            </a:extLst>
          </p:cNvPr>
          <p:cNvSpPr>
            <a:spLocks noChangeArrowheads="1"/>
          </p:cNvSpPr>
          <p:nvPr/>
        </p:nvSpPr>
        <p:spPr bwMode="auto">
          <a:xfrm>
            <a:off x="7725966"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4882" name="Text Box 66">
            <a:extLst>
              <a:ext uri="{FF2B5EF4-FFF2-40B4-BE49-F238E27FC236}">
                <a16:creationId xmlns:a16="http://schemas.microsoft.com/office/drawing/2014/main" id="{A5765425-B1B0-46E3-9608-2BB5628C3BD5}"/>
              </a:ext>
            </a:extLst>
          </p:cNvPr>
          <p:cNvSpPr txBox="1">
            <a:spLocks noChangeArrowheads="1"/>
          </p:cNvSpPr>
          <p:nvPr/>
        </p:nvSpPr>
        <p:spPr bwMode="auto">
          <a:xfrm>
            <a:off x="3404869" y="284520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1</a:t>
            </a:r>
          </a:p>
        </p:txBody>
      </p:sp>
      <p:sp>
        <p:nvSpPr>
          <p:cNvPr id="34883" name="Text Box 67">
            <a:extLst>
              <a:ext uri="{FF2B5EF4-FFF2-40B4-BE49-F238E27FC236}">
                <a16:creationId xmlns:a16="http://schemas.microsoft.com/office/drawing/2014/main" id="{99BBF1BB-E31C-4C01-9DD7-02C8D89BD5AB}"/>
              </a:ext>
            </a:extLst>
          </p:cNvPr>
          <p:cNvSpPr txBox="1">
            <a:spLocks noChangeArrowheads="1"/>
          </p:cNvSpPr>
          <p:nvPr/>
        </p:nvSpPr>
        <p:spPr bwMode="auto">
          <a:xfrm>
            <a:off x="4090669" y="284520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5</a:t>
            </a:r>
          </a:p>
        </p:txBody>
      </p:sp>
      <p:sp>
        <p:nvSpPr>
          <p:cNvPr id="34884" name="Text Box 68">
            <a:extLst>
              <a:ext uri="{FF2B5EF4-FFF2-40B4-BE49-F238E27FC236}">
                <a16:creationId xmlns:a16="http://schemas.microsoft.com/office/drawing/2014/main" id="{60F5FA9E-13B8-40DC-8E84-2EC7FC6F1172}"/>
              </a:ext>
            </a:extLst>
          </p:cNvPr>
          <p:cNvSpPr txBox="1">
            <a:spLocks noChangeArrowheads="1"/>
          </p:cNvSpPr>
          <p:nvPr/>
        </p:nvSpPr>
        <p:spPr bwMode="auto">
          <a:xfrm>
            <a:off x="4833619" y="284520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8</a:t>
            </a:r>
          </a:p>
        </p:txBody>
      </p:sp>
      <p:sp>
        <p:nvSpPr>
          <p:cNvPr id="34885" name="Text Box 69">
            <a:extLst>
              <a:ext uri="{FF2B5EF4-FFF2-40B4-BE49-F238E27FC236}">
                <a16:creationId xmlns:a16="http://schemas.microsoft.com/office/drawing/2014/main" id="{EF8257A4-02FE-4ACA-AE3D-C2A9AF835C81}"/>
              </a:ext>
            </a:extLst>
          </p:cNvPr>
          <p:cNvSpPr txBox="1">
            <a:spLocks noChangeArrowheads="1"/>
          </p:cNvSpPr>
          <p:nvPr/>
        </p:nvSpPr>
        <p:spPr bwMode="auto">
          <a:xfrm>
            <a:off x="5587285" y="284520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9</a:t>
            </a:r>
          </a:p>
        </p:txBody>
      </p:sp>
      <p:sp>
        <p:nvSpPr>
          <p:cNvPr id="34886" name="Text Box 70">
            <a:extLst>
              <a:ext uri="{FF2B5EF4-FFF2-40B4-BE49-F238E27FC236}">
                <a16:creationId xmlns:a16="http://schemas.microsoft.com/office/drawing/2014/main" id="{E5328E93-BFC0-4F44-8445-A0F986EED854}"/>
              </a:ext>
            </a:extLst>
          </p:cNvPr>
          <p:cNvSpPr txBox="1">
            <a:spLocks noChangeArrowheads="1"/>
          </p:cNvSpPr>
          <p:nvPr/>
        </p:nvSpPr>
        <p:spPr bwMode="auto">
          <a:xfrm>
            <a:off x="6968747" y="2845207"/>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16</a:t>
            </a:r>
          </a:p>
        </p:txBody>
      </p:sp>
      <p:sp>
        <p:nvSpPr>
          <p:cNvPr id="34887" name="Text Box 71">
            <a:extLst>
              <a:ext uri="{FF2B5EF4-FFF2-40B4-BE49-F238E27FC236}">
                <a16:creationId xmlns:a16="http://schemas.microsoft.com/office/drawing/2014/main" id="{D1AD6C38-37C5-4C27-90AF-0E373D050166}"/>
              </a:ext>
            </a:extLst>
          </p:cNvPr>
          <p:cNvSpPr txBox="1">
            <a:spLocks noChangeArrowheads="1"/>
          </p:cNvSpPr>
          <p:nvPr/>
        </p:nvSpPr>
        <p:spPr bwMode="auto">
          <a:xfrm>
            <a:off x="6225797" y="2845207"/>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14</a:t>
            </a:r>
          </a:p>
        </p:txBody>
      </p:sp>
      <p:sp>
        <p:nvSpPr>
          <p:cNvPr id="34888" name="Text Box 72">
            <a:extLst>
              <a:ext uri="{FF2B5EF4-FFF2-40B4-BE49-F238E27FC236}">
                <a16:creationId xmlns:a16="http://schemas.microsoft.com/office/drawing/2014/main" id="{A16F32A8-CA25-466E-A64B-F8750303E215}"/>
              </a:ext>
            </a:extLst>
          </p:cNvPr>
          <p:cNvSpPr txBox="1">
            <a:spLocks noChangeArrowheads="1"/>
          </p:cNvSpPr>
          <p:nvPr/>
        </p:nvSpPr>
        <p:spPr bwMode="auto">
          <a:xfrm>
            <a:off x="7652166" y="2845207"/>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17</a:t>
            </a:r>
          </a:p>
        </p:txBody>
      </p:sp>
      <p:sp>
        <p:nvSpPr>
          <p:cNvPr id="34889" name="Line 73">
            <a:extLst>
              <a:ext uri="{FF2B5EF4-FFF2-40B4-BE49-F238E27FC236}">
                <a16:creationId xmlns:a16="http://schemas.microsoft.com/office/drawing/2014/main" id="{6338F408-4CE3-43ED-B344-AE4BE1FCF998}"/>
              </a:ext>
            </a:extLst>
          </p:cNvPr>
          <p:cNvSpPr>
            <a:spLocks noChangeShapeType="1"/>
          </p:cNvSpPr>
          <p:nvPr/>
        </p:nvSpPr>
        <p:spPr bwMode="auto">
          <a:xfrm>
            <a:off x="3657600" y="2971800"/>
            <a:ext cx="457200" cy="0"/>
          </a:xfrm>
          <a:prstGeom prst="line">
            <a:avLst/>
          </a:prstGeom>
          <a:noFill/>
          <a:ln w="12700">
            <a:solidFill>
              <a:srgbClr val="00808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34890" name="Line 74">
            <a:extLst>
              <a:ext uri="{FF2B5EF4-FFF2-40B4-BE49-F238E27FC236}">
                <a16:creationId xmlns:a16="http://schemas.microsoft.com/office/drawing/2014/main" id="{EA29BCE0-6943-45A2-BC8B-4ABC8FD6CE74}"/>
              </a:ext>
            </a:extLst>
          </p:cNvPr>
          <p:cNvSpPr>
            <a:spLocks noChangeShapeType="1"/>
          </p:cNvSpPr>
          <p:nvPr/>
        </p:nvSpPr>
        <p:spPr bwMode="auto">
          <a:xfrm>
            <a:off x="5086350" y="2971800"/>
            <a:ext cx="514350" cy="0"/>
          </a:xfrm>
          <a:prstGeom prst="line">
            <a:avLst/>
          </a:prstGeom>
          <a:noFill/>
          <a:ln w="12700">
            <a:solidFill>
              <a:srgbClr val="00808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34891" name="Line 75">
            <a:extLst>
              <a:ext uri="{FF2B5EF4-FFF2-40B4-BE49-F238E27FC236}">
                <a16:creationId xmlns:a16="http://schemas.microsoft.com/office/drawing/2014/main" id="{D716E82A-4262-470E-8E06-4387877CFA69}"/>
              </a:ext>
            </a:extLst>
          </p:cNvPr>
          <p:cNvSpPr>
            <a:spLocks noChangeShapeType="1"/>
          </p:cNvSpPr>
          <p:nvPr/>
        </p:nvSpPr>
        <p:spPr bwMode="auto">
          <a:xfrm>
            <a:off x="5840016" y="2971800"/>
            <a:ext cx="457200" cy="0"/>
          </a:xfrm>
          <a:prstGeom prst="line">
            <a:avLst/>
          </a:prstGeom>
          <a:noFill/>
          <a:ln w="12700">
            <a:solidFill>
              <a:srgbClr val="00808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34892" name="Line 76">
            <a:extLst>
              <a:ext uri="{FF2B5EF4-FFF2-40B4-BE49-F238E27FC236}">
                <a16:creationId xmlns:a16="http://schemas.microsoft.com/office/drawing/2014/main" id="{CB1F29EC-F52D-4C50-BA96-27CF25910CA0}"/>
              </a:ext>
            </a:extLst>
          </p:cNvPr>
          <p:cNvSpPr>
            <a:spLocks noChangeShapeType="1"/>
          </p:cNvSpPr>
          <p:nvPr/>
        </p:nvSpPr>
        <p:spPr bwMode="auto">
          <a:xfrm>
            <a:off x="7268766" y="2971800"/>
            <a:ext cx="457200" cy="0"/>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cxnSp>
        <p:nvCxnSpPr>
          <p:cNvPr id="34893" name="AutoShape 77">
            <a:extLst>
              <a:ext uri="{FF2B5EF4-FFF2-40B4-BE49-F238E27FC236}">
                <a16:creationId xmlns:a16="http://schemas.microsoft.com/office/drawing/2014/main" id="{73ED7A36-8345-4173-B4CE-F31C65A6042F}"/>
              </a:ext>
            </a:extLst>
          </p:cNvPr>
          <p:cNvCxnSpPr>
            <a:cxnSpLocks noChangeShapeType="1"/>
            <a:stCxn id="34883" idx="0"/>
            <a:endCxn id="34884" idx="0"/>
          </p:cNvCxnSpPr>
          <p:nvPr/>
        </p:nvCxnSpPr>
        <p:spPr bwMode="auto">
          <a:xfrm rot="5400000" flipH="1" flipV="1">
            <a:off x="4601766" y="2473732"/>
            <a:ext cx="12700" cy="742950"/>
          </a:xfrm>
          <a:prstGeom prst="bentConnector3">
            <a:avLst>
              <a:gd name="adj1" fmla="val 1800000"/>
            </a:avLst>
          </a:prstGeom>
          <a:noFill/>
          <a:ln w="12700">
            <a:solidFill>
              <a:srgbClr val="008080"/>
            </a:solidFill>
            <a:miter lim="800000"/>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94" name="AutoShape 78">
            <a:extLst>
              <a:ext uri="{FF2B5EF4-FFF2-40B4-BE49-F238E27FC236}">
                <a16:creationId xmlns:a16="http://schemas.microsoft.com/office/drawing/2014/main" id="{B0C7D514-8ADE-4FF2-9350-A9FA8819EA70}"/>
              </a:ext>
            </a:extLst>
          </p:cNvPr>
          <p:cNvCxnSpPr>
            <a:cxnSpLocks noChangeShapeType="1"/>
            <a:stCxn id="34883" idx="2"/>
            <a:endCxn id="34884" idx="2"/>
          </p:cNvCxnSpPr>
          <p:nvPr/>
        </p:nvCxnSpPr>
        <p:spPr bwMode="auto">
          <a:xfrm rot="16200000" flipH="1">
            <a:off x="4601766" y="2750731"/>
            <a:ext cx="12700" cy="742950"/>
          </a:xfrm>
          <a:prstGeom prst="bentConnector3">
            <a:avLst>
              <a:gd name="adj1" fmla="val 1800000"/>
            </a:avLst>
          </a:prstGeom>
          <a:noFill/>
          <a:ln w="12700">
            <a:solidFill>
              <a:schemeClr val="tx1"/>
            </a:solidFill>
            <a:miter lim="800000"/>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95" name="AutoShape 79">
            <a:extLst>
              <a:ext uri="{FF2B5EF4-FFF2-40B4-BE49-F238E27FC236}">
                <a16:creationId xmlns:a16="http://schemas.microsoft.com/office/drawing/2014/main" id="{A7095E4C-7C07-45E5-B8DB-C14B4D24EA39}"/>
              </a:ext>
            </a:extLst>
          </p:cNvPr>
          <p:cNvCxnSpPr>
            <a:cxnSpLocks noChangeShapeType="1"/>
          </p:cNvCxnSpPr>
          <p:nvPr/>
        </p:nvCxnSpPr>
        <p:spPr bwMode="auto">
          <a:xfrm rot="16200000" flipH="1">
            <a:off x="6771680" y="2715221"/>
            <a:ext cx="1191" cy="742950"/>
          </a:xfrm>
          <a:prstGeom prst="bentConnector3">
            <a:avLst>
              <a:gd name="adj1" fmla="val 14400000"/>
            </a:avLst>
          </a:prstGeom>
          <a:noFill/>
          <a:ln w="12700">
            <a:solidFill>
              <a:schemeClr val="tx1"/>
            </a:solidFill>
            <a:miter lim="800000"/>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96" name="AutoShape 80">
            <a:extLst>
              <a:ext uri="{FF2B5EF4-FFF2-40B4-BE49-F238E27FC236}">
                <a16:creationId xmlns:a16="http://schemas.microsoft.com/office/drawing/2014/main" id="{8CB81AD2-E364-4AE3-AA32-BBB0CAF17D18}"/>
              </a:ext>
            </a:extLst>
          </p:cNvPr>
          <p:cNvCxnSpPr>
            <a:cxnSpLocks noChangeShapeType="1"/>
          </p:cNvCxnSpPr>
          <p:nvPr/>
        </p:nvCxnSpPr>
        <p:spPr bwMode="auto">
          <a:xfrm rot="5400000" flipV="1">
            <a:off x="6771680" y="2486621"/>
            <a:ext cx="1191" cy="742950"/>
          </a:xfrm>
          <a:prstGeom prst="bentConnector3">
            <a:avLst>
              <a:gd name="adj1" fmla="val -14400000"/>
            </a:avLst>
          </a:prstGeom>
          <a:noFill/>
          <a:ln w="12700">
            <a:solidFill>
              <a:schemeClr val="tx1"/>
            </a:solidFill>
            <a:miter lim="800000"/>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97" name="AutoShape 81">
            <a:extLst>
              <a:ext uri="{FF2B5EF4-FFF2-40B4-BE49-F238E27FC236}">
                <a16:creationId xmlns:a16="http://schemas.microsoft.com/office/drawing/2014/main" id="{3705B32C-12C6-4635-A531-27124843473F}"/>
              </a:ext>
            </a:extLst>
          </p:cNvPr>
          <p:cNvCxnSpPr>
            <a:cxnSpLocks noChangeShapeType="1"/>
            <a:stCxn id="34885" idx="3"/>
            <a:endCxn id="34885" idx="2"/>
          </p:cNvCxnSpPr>
          <p:nvPr/>
        </p:nvCxnSpPr>
        <p:spPr bwMode="auto">
          <a:xfrm flipH="1">
            <a:off x="5726907" y="2983707"/>
            <a:ext cx="139622" cy="138499"/>
          </a:xfrm>
          <a:prstGeom prst="curvedConnector4">
            <a:avLst>
              <a:gd name="adj1" fmla="val -163728"/>
              <a:gd name="adj2" fmla="val 265055"/>
            </a:avLst>
          </a:prstGeom>
          <a:noFill/>
          <a:ln w="12700">
            <a:solidFill>
              <a:srgbClr val="00808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98" name="Text Box 82">
            <a:extLst>
              <a:ext uri="{FF2B5EF4-FFF2-40B4-BE49-F238E27FC236}">
                <a16:creationId xmlns:a16="http://schemas.microsoft.com/office/drawing/2014/main" id="{9F6B81EC-17B6-4A34-99BE-499F28AD6619}"/>
              </a:ext>
            </a:extLst>
          </p:cNvPr>
          <p:cNvSpPr txBox="1">
            <a:spLocks noChangeArrowheads="1"/>
          </p:cNvSpPr>
          <p:nvPr/>
        </p:nvSpPr>
        <p:spPr bwMode="auto">
          <a:xfrm>
            <a:off x="3694833" y="2673757"/>
            <a:ext cx="2696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a</a:t>
            </a:r>
          </a:p>
        </p:txBody>
      </p:sp>
      <p:sp>
        <p:nvSpPr>
          <p:cNvPr id="34899" name="Text Box 83">
            <a:extLst>
              <a:ext uri="{FF2B5EF4-FFF2-40B4-BE49-F238E27FC236}">
                <a16:creationId xmlns:a16="http://schemas.microsoft.com/office/drawing/2014/main" id="{73FB507C-A091-41F8-9D8D-DE80E769C7C5}"/>
              </a:ext>
            </a:extLst>
          </p:cNvPr>
          <p:cNvSpPr txBox="1">
            <a:spLocks noChangeArrowheads="1"/>
          </p:cNvSpPr>
          <p:nvPr/>
        </p:nvSpPr>
        <p:spPr bwMode="auto">
          <a:xfrm>
            <a:off x="4492322" y="2445157"/>
            <a:ext cx="2760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b</a:t>
            </a:r>
          </a:p>
        </p:txBody>
      </p:sp>
      <p:sp>
        <p:nvSpPr>
          <p:cNvPr id="34900" name="Text Box 84">
            <a:extLst>
              <a:ext uri="{FF2B5EF4-FFF2-40B4-BE49-F238E27FC236}">
                <a16:creationId xmlns:a16="http://schemas.microsoft.com/office/drawing/2014/main" id="{D9A44B52-4AFE-4C05-97FC-996E56831391}"/>
              </a:ext>
            </a:extLst>
          </p:cNvPr>
          <p:cNvSpPr txBox="1">
            <a:spLocks noChangeArrowheads="1"/>
          </p:cNvSpPr>
          <p:nvPr/>
        </p:nvSpPr>
        <p:spPr bwMode="auto">
          <a:xfrm>
            <a:off x="4498734" y="3245257"/>
            <a:ext cx="2632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c</a:t>
            </a:r>
          </a:p>
        </p:txBody>
      </p:sp>
      <p:sp>
        <p:nvSpPr>
          <p:cNvPr id="34901" name="Text Box 85">
            <a:extLst>
              <a:ext uri="{FF2B5EF4-FFF2-40B4-BE49-F238E27FC236}">
                <a16:creationId xmlns:a16="http://schemas.microsoft.com/office/drawing/2014/main" id="{291E02FE-33EA-4646-BD45-A33A82C1A5AE}"/>
              </a:ext>
            </a:extLst>
          </p:cNvPr>
          <p:cNvSpPr txBox="1">
            <a:spLocks noChangeArrowheads="1"/>
          </p:cNvSpPr>
          <p:nvPr/>
        </p:nvSpPr>
        <p:spPr bwMode="auto">
          <a:xfrm>
            <a:off x="5178329" y="2730907"/>
            <a:ext cx="2744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d</a:t>
            </a:r>
          </a:p>
        </p:txBody>
      </p:sp>
      <p:sp>
        <p:nvSpPr>
          <p:cNvPr id="34902" name="Text Box 86">
            <a:extLst>
              <a:ext uri="{FF2B5EF4-FFF2-40B4-BE49-F238E27FC236}">
                <a16:creationId xmlns:a16="http://schemas.microsoft.com/office/drawing/2014/main" id="{A9830CD4-7ACA-4CDA-AB1F-89A0D7999F60}"/>
              </a:ext>
            </a:extLst>
          </p:cNvPr>
          <p:cNvSpPr txBox="1">
            <a:spLocks noChangeArrowheads="1"/>
          </p:cNvSpPr>
          <p:nvPr/>
        </p:nvSpPr>
        <p:spPr bwMode="auto">
          <a:xfrm>
            <a:off x="5809177" y="3302407"/>
            <a:ext cx="27122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e</a:t>
            </a:r>
          </a:p>
        </p:txBody>
      </p:sp>
      <p:sp>
        <p:nvSpPr>
          <p:cNvPr id="34903" name="Text Box 87">
            <a:extLst>
              <a:ext uri="{FF2B5EF4-FFF2-40B4-BE49-F238E27FC236}">
                <a16:creationId xmlns:a16="http://schemas.microsoft.com/office/drawing/2014/main" id="{06BF0B4C-446E-4D32-AAE1-55C44FE62D14}"/>
              </a:ext>
            </a:extLst>
          </p:cNvPr>
          <p:cNvSpPr txBox="1">
            <a:spLocks noChangeArrowheads="1"/>
          </p:cNvSpPr>
          <p:nvPr/>
        </p:nvSpPr>
        <p:spPr bwMode="auto">
          <a:xfrm>
            <a:off x="5869739" y="2673757"/>
            <a:ext cx="2632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f</a:t>
            </a:r>
          </a:p>
        </p:txBody>
      </p:sp>
      <p:sp>
        <p:nvSpPr>
          <p:cNvPr id="34904" name="Text Box 88">
            <a:extLst>
              <a:ext uri="{FF2B5EF4-FFF2-40B4-BE49-F238E27FC236}">
                <a16:creationId xmlns:a16="http://schemas.microsoft.com/office/drawing/2014/main" id="{85036047-56A2-4B71-85BD-67CF9033A9DA}"/>
              </a:ext>
            </a:extLst>
          </p:cNvPr>
          <p:cNvSpPr txBox="1">
            <a:spLocks noChangeArrowheads="1"/>
          </p:cNvSpPr>
          <p:nvPr/>
        </p:nvSpPr>
        <p:spPr bwMode="auto">
          <a:xfrm>
            <a:off x="6668832" y="2445157"/>
            <a:ext cx="2664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g</a:t>
            </a:r>
          </a:p>
        </p:txBody>
      </p:sp>
      <p:sp>
        <p:nvSpPr>
          <p:cNvPr id="34905" name="Text Box 89">
            <a:extLst>
              <a:ext uri="{FF2B5EF4-FFF2-40B4-BE49-F238E27FC236}">
                <a16:creationId xmlns:a16="http://schemas.microsoft.com/office/drawing/2014/main" id="{5939B884-9E38-4526-93A7-56AE9BF30A6D}"/>
              </a:ext>
            </a:extLst>
          </p:cNvPr>
          <p:cNvSpPr txBox="1">
            <a:spLocks noChangeArrowheads="1"/>
          </p:cNvSpPr>
          <p:nvPr/>
        </p:nvSpPr>
        <p:spPr bwMode="auto">
          <a:xfrm>
            <a:off x="6665626" y="3245257"/>
            <a:ext cx="2728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h</a:t>
            </a:r>
          </a:p>
        </p:txBody>
      </p:sp>
      <p:sp>
        <p:nvSpPr>
          <p:cNvPr id="34906" name="Text Box 90">
            <a:extLst>
              <a:ext uri="{FF2B5EF4-FFF2-40B4-BE49-F238E27FC236}">
                <a16:creationId xmlns:a16="http://schemas.microsoft.com/office/drawing/2014/main" id="{80994929-3719-4FFA-933D-96C4322B60CB}"/>
              </a:ext>
            </a:extLst>
          </p:cNvPr>
          <p:cNvSpPr txBox="1">
            <a:spLocks noChangeArrowheads="1"/>
          </p:cNvSpPr>
          <p:nvPr/>
        </p:nvSpPr>
        <p:spPr bwMode="auto">
          <a:xfrm>
            <a:off x="7316718" y="2673757"/>
            <a:ext cx="22794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i</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7C4101F-4993-4328-98CC-03CB3A2D8D8D}"/>
              </a:ext>
            </a:extLst>
          </p:cNvPr>
          <p:cNvSpPr>
            <a:spLocks noGrp="1" noChangeArrowheads="1"/>
          </p:cNvSpPr>
          <p:nvPr>
            <p:ph type="title"/>
          </p:nvPr>
        </p:nvSpPr>
        <p:spPr>
          <a:xfrm>
            <a:off x="490219" y="172045"/>
            <a:ext cx="5829300" cy="800100"/>
          </a:xfrm>
        </p:spPr>
        <p:txBody>
          <a:bodyPr>
            <a:normAutofit fontScale="90000"/>
          </a:bodyPr>
          <a:lstStyle/>
          <a:p>
            <a:pPr eaLnBrk="1" hangingPunct="1"/>
            <a:br>
              <a:rPr lang="en-US" altLang="en-US" dirty="0"/>
            </a:br>
            <a:r>
              <a:rPr lang="en-US" altLang="en-US" dirty="0"/>
              <a:t>du-Path for Variable y</a:t>
            </a:r>
          </a:p>
        </p:txBody>
      </p:sp>
      <p:sp>
        <p:nvSpPr>
          <p:cNvPr id="35843" name="Rectangle 3">
            <a:extLst>
              <a:ext uri="{FF2B5EF4-FFF2-40B4-BE49-F238E27FC236}">
                <a16:creationId xmlns:a16="http://schemas.microsoft.com/office/drawing/2014/main" id="{B72AA0FE-3540-4316-BCFB-374187667D49}"/>
              </a:ext>
            </a:extLst>
          </p:cNvPr>
          <p:cNvSpPr>
            <a:spLocks noChangeArrowheads="1"/>
          </p:cNvSpPr>
          <p:nvPr/>
        </p:nvSpPr>
        <p:spPr bwMode="auto">
          <a:xfrm>
            <a:off x="1657350" y="1144192"/>
            <a:ext cx="63639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 pow(x,y)</a:t>
            </a:r>
            <a:endParaRPr lang="en-US" altLang="en-US" sz="1800" b="1">
              <a:latin typeface="Comic Sans MS" panose="030F0702030302020204" pitchFamily="66" charset="0"/>
            </a:endParaRPr>
          </a:p>
        </p:txBody>
      </p:sp>
      <p:sp>
        <p:nvSpPr>
          <p:cNvPr id="35844" name="Rectangle 4">
            <a:extLst>
              <a:ext uri="{FF2B5EF4-FFF2-40B4-BE49-F238E27FC236}">
                <a16:creationId xmlns:a16="http://schemas.microsoft.com/office/drawing/2014/main" id="{CE098DFA-BFC6-47AD-8C41-AC621C45DBAD}"/>
              </a:ext>
            </a:extLst>
          </p:cNvPr>
          <p:cNvSpPr>
            <a:spLocks noChangeArrowheads="1"/>
          </p:cNvSpPr>
          <p:nvPr/>
        </p:nvSpPr>
        <p:spPr bwMode="auto">
          <a:xfrm>
            <a:off x="1694260" y="1301354"/>
            <a:ext cx="41918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   This program computes x to the power of y, where x and y are integers.</a:t>
            </a:r>
            <a:endParaRPr lang="en-US" altLang="en-US" sz="1800" b="1">
              <a:latin typeface="Comic Sans MS" panose="030F0702030302020204" pitchFamily="66" charset="0"/>
            </a:endParaRPr>
          </a:p>
        </p:txBody>
      </p:sp>
      <p:sp>
        <p:nvSpPr>
          <p:cNvPr id="35845" name="Rectangle 5">
            <a:extLst>
              <a:ext uri="{FF2B5EF4-FFF2-40B4-BE49-F238E27FC236}">
                <a16:creationId xmlns:a16="http://schemas.microsoft.com/office/drawing/2014/main" id="{3F0A293F-ADFA-484B-95A0-2663D3B01E3B}"/>
              </a:ext>
            </a:extLst>
          </p:cNvPr>
          <p:cNvSpPr>
            <a:spLocks noChangeArrowheads="1"/>
          </p:cNvSpPr>
          <p:nvPr/>
        </p:nvSpPr>
        <p:spPr bwMode="auto">
          <a:xfrm>
            <a:off x="1694260" y="1456135"/>
            <a:ext cx="187230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    INPUT:     The x and y values.</a:t>
            </a:r>
            <a:endParaRPr lang="en-US" altLang="en-US" sz="1800" b="1">
              <a:latin typeface="Comic Sans MS" panose="030F0702030302020204" pitchFamily="66" charset="0"/>
            </a:endParaRPr>
          </a:p>
        </p:txBody>
      </p:sp>
      <p:sp>
        <p:nvSpPr>
          <p:cNvPr id="35846" name="Rectangle 6">
            <a:extLst>
              <a:ext uri="{FF2B5EF4-FFF2-40B4-BE49-F238E27FC236}">
                <a16:creationId xmlns:a16="http://schemas.microsoft.com/office/drawing/2014/main" id="{72AAFBF5-F236-4720-8EBF-354578E4FAEF}"/>
              </a:ext>
            </a:extLst>
          </p:cNvPr>
          <p:cNvSpPr>
            <a:spLocks noChangeArrowheads="1"/>
          </p:cNvSpPr>
          <p:nvPr/>
        </p:nvSpPr>
        <p:spPr bwMode="auto">
          <a:xfrm>
            <a:off x="1694260" y="1612107"/>
            <a:ext cx="338233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    OUTPUT: x raised to the power of y is printed to stdout.</a:t>
            </a:r>
            <a:endParaRPr lang="en-US" altLang="en-US" sz="1800" b="1">
              <a:latin typeface="Comic Sans MS" panose="030F0702030302020204" pitchFamily="66" charset="0"/>
            </a:endParaRPr>
          </a:p>
        </p:txBody>
      </p:sp>
      <p:sp>
        <p:nvSpPr>
          <p:cNvPr id="35847" name="Rectangle 7">
            <a:extLst>
              <a:ext uri="{FF2B5EF4-FFF2-40B4-BE49-F238E27FC236}">
                <a16:creationId xmlns:a16="http://schemas.microsoft.com/office/drawing/2014/main" id="{EECE54CE-4E58-4608-B33A-BDD988E44AA8}"/>
              </a:ext>
            </a:extLst>
          </p:cNvPr>
          <p:cNvSpPr>
            <a:spLocks noChangeArrowheads="1"/>
          </p:cNvSpPr>
          <p:nvPr/>
        </p:nvSpPr>
        <p:spPr bwMode="auto">
          <a:xfrm>
            <a:off x="1694260" y="1768079"/>
            <a:ext cx="10419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a:t>
            </a:r>
            <a:endParaRPr lang="en-US" altLang="en-US" sz="1800" b="1">
              <a:latin typeface="Comic Sans MS" panose="030F0702030302020204" pitchFamily="66" charset="0"/>
            </a:endParaRPr>
          </a:p>
        </p:txBody>
      </p:sp>
      <p:sp>
        <p:nvSpPr>
          <p:cNvPr id="35848" name="Rectangle 8">
            <a:extLst>
              <a:ext uri="{FF2B5EF4-FFF2-40B4-BE49-F238E27FC236}">
                <a16:creationId xmlns:a16="http://schemas.microsoft.com/office/drawing/2014/main" id="{AE3A32A3-5D9B-4887-B574-47EA4FF5B920}"/>
              </a:ext>
            </a:extLst>
          </p:cNvPr>
          <p:cNvSpPr>
            <a:spLocks noChangeArrowheads="1"/>
          </p:cNvSpPr>
          <p:nvPr/>
        </p:nvSpPr>
        <p:spPr bwMode="auto">
          <a:xfrm>
            <a:off x="1694260" y="1922860"/>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a:t>
            </a:r>
            <a:endParaRPr lang="en-US" altLang="en-US" sz="1800" b="1">
              <a:latin typeface="Comic Sans MS" panose="030F0702030302020204" pitchFamily="66" charset="0"/>
            </a:endParaRPr>
          </a:p>
        </p:txBody>
      </p:sp>
      <p:sp>
        <p:nvSpPr>
          <p:cNvPr id="35849" name="Rectangle 9">
            <a:extLst>
              <a:ext uri="{FF2B5EF4-FFF2-40B4-BE49-F238E27FC236}">
                <a16:creationId xmlns:a16="http://schemas.microsoft.com/office/drawing/2014/main" id="{FF685491-ED24-49EA-A7B2-1AC721CBDACE}"/>
              </a:ext>
            </a:extLst>
          </p:cNvPr>
          <p:cNvSpPr>
            <a:spLocks noChangeArrowheads="1"/>
          </p:cNvSpPr>
          <p:nvPr/>
        </p:nvSpPr>
        <p:spPr bwMode="auto">
          <a:xfrm>
            <a:off x="1762125" y="1919288"/>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5850" name="Rectangle 10">
            <a:extLst>
              <a:ext uri="{FF2B5EF4-FFF2-40B4-BE49-F238E27FC236}">
                <a16:creationId xmlns:a16="http://schemas.microsoft.com/office/drawing/2014/main" id="{3CACF650-720E-4947-B3EE-5D40CCD756E2}"/>
              </a:ext>
            </a:extLst>
          </p:cNvPr>
          <p:cNvSpPr>
            <a:spLocks noChangeArrowheads="1"/>
          </p:cNvSpPr>
          <p:nvPr/>
        </p:nvSpPr>
        <p:spPr bwMode="auto">
          <a:xfrm>
            <a:off x="2100263" y="1922860"/>
            <a:ext cx="103714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9999"/>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void pow (int x, y)</a:t>
            </a:r>
            <a:endParaRPr lang="en-US" altLang="en-US" sz="1800" b="1">
              <a:latin typeface="Comic Sans MS" panose="030F0702030302020204" pitchFamily="66" charset="0"/>
            </a:endParaRPr>
          </a:p>
        </p:txBody>
      </p:sp>
      <p:sp>
        <p:nvSpPr>
          <p:cNvPr id="35851" name="Rectangle 11">
            <a:extLst>
              <a:ext uri="{FF2B5EF4-FFF2-40B4-BE49-F238E27FC236}">
                <a16:creationId xmlns:a16="http://schemas.microsoft.com/office/drawing/2014/main" id="{8541D7EF-5D1C-4D44-8097-D78B96095CBD}"/>
              </a:ext>
            </a:extLst>
          </p:cNvPr>
          <p:cNvSpPr>
            <a:spLocks noChangeArrowheads="1"/>
          </p:cNvSpPr>
          <p:nvPr/>
        </p:nvSpPr>
        <p:spPr bwMode="auto">
          <a:xfrm>
            <a:off x="1694260" y="2078832"/>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2</a:t>
            </a:r>
            <a:endParaRPr lang="en-US" altLang="en-US" sz="1800" b="1">
              <a:latin typeface="Comic Sans MS" panose="030F0702030302020204" pitchFamily="66" charset="0"/>
            </a:endParaRPr>
          </a:p>
        </p:txBody>
      </p:sp>
      <p:sp>
        <p:nvSpPr>
          <p:cNvPr id="35852" name="Rectangle 12">
            <a:extLst>
              <a:ext uri="{FF2B5EF4-FFF2-40B4-BE49-F238E27FC236}">
                <a16:creationId xmlns:a16="http://schemas.microsoft.com/office/drawing/2014/main" id="{1DA5C611-D581-484F-BC31-A37D7CCCBBD7}"/>
              </a:ext>
            </a:extLst>
          </p:cNvPr>
          <p:cNvSpPr>
            <a:spLocks noChangeArrowheads="1"/>
          </p:cNvSpPr>
          <p:nvPr/>
        </p:nvSpPr>
        <p:spPr bwMode="auto">
          <a:xfrm>
            <a:off x="1762125" y="2076451"/>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5853" name="Rectangle 13">
            <a:extLst>
              <a:ext uri="{FF2B5EF4-FFF2-40B4-BE49-F238E27FC236}">
                <a16:creationId xmlns:a16="http://schemas.microsoft.com/office/drawing/2014/main" id="{54992316-C2AE-4575-A6A2-676E5A5CF529}"/>
              </a:ext>
            </a:extLst>
          </p:cNvPr>
          <p:cNvSpPr>
            <a:spLocks noChangeArrowheads="1"/>
          </p:cNvSpPr>
          <p:nvPr/>
        </p:nvSpPr>
        <p:spPr bwMode="auto">
          <a:xfrm>
            <a:off x="2100263" y="2078832"/>
            <a:ext cx="5290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a:t>
            </a:r>
            <a:endParaRPr lang="en-US" altLang="en-US" sz="1800" b="1">
              <a:solidFill>
                <a:srgbClr val="009999"/>
              </a:solidFill>
              <a:latin typeface="Comic Sans MS" panose="030F0702030302020204" pitchFamily="66" charset="0"/>
            </a:endParaRPr>
          </a:p>
        </p:txBody>
      </p:sp>
      <p:sp>
        <p:nvSpPr>
          <p:cNvPr id="35854" name="Rectangle 14">
            <a:extLst>
              <a:ext uri="{FF2B5EF4-FFF2-40B4-BE49-F238E27FC236}">
                <a16:creationId xmlns:a16="http://schemas.microsoft.com/office/drawing/2014/main" id="{2BEAF84E-3FD4-43D0-90A0-FEF63E81D03D}"/>
              </a:ext>
            </a:extLst>
          </p:cNvPr>
          <p:cNvSpPr>
            <a:spLocks noChangeArrowheads="1"/>
          </p:cNvSpPr>
          <p:nvPr/>
        </p:nvSpPr>
        <p:spPr bwMode="auto">
          <a:xfrm>
            <a:off x="1694260" y="2233613"/>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3</a:t>
            </a:r>
            <a:endParaRPr lang="en-US" altLang="en-US" sz="1800" b="1">
              <a:latin typeface="Comic Sans MS" panose="030F0702030302020204" pitchFamily="66" charset="0"/>
            </a:endParaRPr>
          </a:p>
        </p:txBody>
      </p:sp>
      <p:sp>
        <p:nvSpPr>
          <p:cNvPr id="35855" name="Rectangle 15">
            <a:extLst>
              <a:ext uri="{FF2B5EF4-FFF2-40B4-BE49-F238E27FC236}">
                <a16:creationId xmlns:a16="http://schemas.microsoft.com/office/drawing/2014/main" id="{364947BE-DC5E-46A6-981A-AA0997DB5E81}"/>
              </a:ext>
            </a:extLst>
          </p:cNvPr>
          <p:cNvSpPr>
            <a:spLocks noChangeArrowheads="1"/>
          </p:cNvSpPr>
          <p:nvPr/>
        </p:nvSpPr>
        <p:spPr bwMode="auto">
          <a:xfrm>
            <a:off x="1762125" y="2231232"/>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5856" name="Rectangle 16">
            <a:extLst>
              <a:ext uri="{FF2B5EF4-FFF2-40B4-BE49-F238E27FC236}">
                <a16:creationId xmlns:a16="http://schemas.microsoft.com/office/drawing/2014/main" id="{32396D48-4D12-4D11-AF02-787826E5D553}"/>
              </a:ext>
            </a:extLst>
          </p:cNvPr>
          <p:cNvSpPr>
            <a:spLocks noChangeArrowheads="1"/>
          </p:cNvSpPr>
          <p:nvPr/>
        </p:nvSpPr>
        <p:spPr bwMode="auto">
          <a:xfrm>
            <a:off x="2100263" y="2233613"/>
            <a:ext cx="39914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float z;</a:t>
            </a:r>
            <a:endParaRPr lang="en-US" altLang="en-US" sz="1800" b="1">
              <a:solidFill>
                <a:srgbClr val="009999"/>
              </a:solidFill>
              <a:latin typeface="Comic Sans MS" panose="030F0702030302020204" pitchFamily="66" charset="0"/>
            </a:endParaRPr>
          </a:p>
        </p:txBody>
      </p:sp>
      <p:sp>
        <p:nvSpPr>
          <p:cNvPr id="35857" name="Rectangle 17">
            <a:extLst>
              <a:ext uri="{FF2B5EF4-FFF2-40B4-BE49-F238E27FC236}">
                <a16:creationId xmlns:a16="http://schemas.microsoft.com/office/drawing/2014/main" id="{1B7EB2D6-5FD5-4E1C-AEAD-3F9452156591}"/>
              </a:ext>
            </a:extLst>
          </p:cNvPr>
          <p:cNvSpPr>
            <a:spLocks noChangeArrowheads="1"/>
          </p:cNvSpPr>
          <p:nvPr/>
        </p:nvSpPr>
        <p:spPr bwMode="auto">
          <a:xfrm>
            <a:off x="1694260" y="2390776"/>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4</a:t>
            </a:r>
            <a:endParaRPr lang="en-US" altLang="en-US" sz="1800" b="1">
              <a:latin typeface="Comic Sans MS" panose="030F0702030302020204" pitchFamily="66" charset="0"/>
            </a:endParaRPr>
          </a:p>
        </p:txBody>
      </p:sp>
      <p:sp>
        <p:nvSpPr>
          <p:cNvPr id="35858" name="Rectangle 18">
            <a:extLst>
              <a:ext uri="{FF2B5EF4-FFF2-40B4-BE49-F238E27FC236}">
                <a16:creationId xmlns:a16="http://schemas.microsoft.com/office/drawing/2014/main" id="{234CF379-C45F-40B2-8C29-91CCF16CF2FA}"/>
              </a:ext>
            </a:extLst>
          </p:cNvPr>
          <p:cNvSpPr>
            <a:spLocks noChangeArrowheads="1"/>
          </p:cNvSpPr>
          <p:nvPr/>
        </p:nvSpPr>
        <p:spPr bwMode="auto">
          <a:xfrm>
            <a:off x="1762125" y="2387204"/>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5859" name="Rectangle 19">
            <a:extLst>
              <a:ext uri="{FF2B5EF4-FFF2-40B4-BE49-F238E27FC236}">
                <a16:creationId xmlns:a16="http://schemas.microsoft.com/office/drawing/2014/main" id="{0EF65049-F561-452C-97DF-431E581D76B7}"/>
              </a:ext>
            </a:extLst>
          </p:cNvPr>
          <p:cNvSpPr>
            <a:spLocks noChangeArrowheads="1"/>
          </p:cNvSpPr>
          <p:nvPr/>
        </p:nvSpPr>
        <p:spPr bwMode="auto">
          <a:xfrm>
            <a:off x="2100263" y="2390776"/>
            <a:ext cx="31098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int p;</a:t>
            </a:r>
            <a:endParaRPr lang="en-US" altLang="en-US" sz="1800" b="1">
              <a:solidFill>
                <a:srgbClr val="009999"/>
              </a:solidFill>
              <a:latin typeface="Comic Sans MS" panose="030F0702030302020204" pitchFamily="66" charset="0"/>
            </a:endParaRPr>
          </a:p>
        </p:txBody>
      </p:sp>
      <p:sp>
        <p:nvSpPr>
          <p:cNvPr id="35860" name="Rectangle 20">
            <a:extLst>
              <a:ext uri="{FF2B5EF4-FFF2-40B4-BE49-F238E27FC236}">
                <a16:creationId xmlns:a16="http://schemas.microsoft.com/office/drawing/2014/main" id="{92717365-9833-4735-B434-3905AF9A0D7A}"/>
              </a:ext>
            </a:extLst>
          </p:cNvPr>
          <p:cNvSpPr>
            <a:spLocks noChangeArrowheads="1"/>
          </p:cNvSpPr>
          <p:nvPr/>
        </p:nvSpPr>
        <p:spPr bwMode="auto">
          <a:xfrm>
            <a:off x="1694260" y="2545557"/>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5</a:t>
            </a:r>
            <a:endParaRPr lang="en-US" altLang="en-US" sz="1800" b="1">
              <a:latin typeface="Comic Sans MS" panose="030F0702030302020204" pitchFamily="66" charset="0"/>
            </a:endParaRPr>
          </a:p>
        </p:txBody>
      </p:sp>
      <p:sp>
        <p:nvSpPr>
          <p:cNvPr id="35861" name="Rectangle 21">
            <a:extLst>
              <a:ext uri="{FF2B5EF4-FFF2-40B4-BE49-F238E27FC236}">
                <a16:creationId xmlns:a16="http://schemas.microsoft.com/office/drawing/2014/main" id="{32853722-46A6-4F47-8879-F1D774F8E290}"/>
              </a:ext>
            </a:extLst>
          </p:cNvPr>
          <p:cNvSpPr>
            <a:spLocks noChangeArrowheads="1"/>
          </p:cNvSpPr>
          <p:nvPr/>
        </p:nvSpPr>
        <p:spPr bwMode="auto">
          <a:xfrm>
            <a:off x="1762125" y="2543176"/>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5862" name="Rectangle 22">
            <a:extLst>
              <a:ext uri="{FF2B5EF4-FFF2-40B4-BE49-F238E27FC236}">
                <a16:creationId xmlns:a16="http://schemas.microsoft.com/office/drawing/2014/main" id="{B48FBD0F-6813-447D-A2BC-33BF6F2CC256}"/>
              </a:ext>
            </a:extLst>
          </p:cNvPr>
          <p:cNvSpPr>
            <a:spLocks noChangeArrowheads="1"/>
          </p:cNvSpPr>
          <p:nvPr/>
        </p:nvSpPr>
        <p:spPr bwMode="auto">
          <a:xfrm>
            <a:off x="2100263" y="2545557"/>
            <a:ext cx="48410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if (y &lt; 0)</a:t>
            </a:r>
            <a:endParaRPr lang="en-US" altLang="en-US" sz="1800" b="1">
              <a:solidFill>
                <a:srgbClr val="009999"/>
              </a:solidFill>
              <a:latin typeface="Comic Sans MS" panose="030F0702030302020204" pitchFamily="66" charset="0"/>
            </a:endParaRPr>
          </a:p>
        </p:txBody>
      </p:sp>
      <p:sp>
        <p:nvSpPr>
          <p:cNvPr id="35863" name="Rectangle 23">
            <a:extLst>
              <a:ext uri="{FF2B5EF4-FFF2-40B4-BE49-F238E27FC236}">
                <a16:creationId xmlns:a16="http://schemas.microsoft.com/office/drawing/2014/main" id="{1E1562AA-FFF8-473B-8D3B-30A1451E0683}"/>
              </a:ext>
            </a:extLst>
          </p:cNvPr>
          <p:cNvSpPr>
            <a:spLocks noChangeArrowheads="1"/>
          </p:cNvSpPr>
          <p:nvPr/>
        </p:nvSpPr>
        <p:spPr bwMode="auto">
          <a:xfrm>
            <a:off x="1694260" y="2700338"/>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6</a:t>
            </a:r>
            <a:endParaRPr lang="en-US" altLang="en-US" sz="1800" b="1">
              <a:latin typeface="Comic Sans MS" panose="030F0702030302020204" pitchFamily="66" charset="0"/>
            </a:endParaRPr>
          </a:p>
        </p:txBody>
      </p:sp>
      <p:sp>
        <p:nvSpPr>
          <p:cNvPr id="35864" name="Rectangle 24">
            <a:extLst>
              <a:ext uri="{FF2B5EF4-FFF2-40B4-BE49-F238E27FC236}">
                <a16:creationId xmlns:a16="http://schemas.microsoft.com/office/drawing/2014/main" id="{FCA3A2F9-234F-42C5-AD06-5A085C0816E3}"/>
              </a:ext>
            </a:extLst>
          </p:cNvPr>
          <p:cNvSpPr>
            <a:spLocks noChangeArrowheads="1"/>
          </p:cNvSpPr>
          <p:nvPr/>
        </p:nvSpPr>
        <p:spPr bwMode="auto">
          <a:xfrm>
            <a:off x="1762125" y="2697957"/>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5865" name="Rectangle 25">
            <a:extLst>
              <a:ext uri="{FF2B5EF4-FFF2-40B4-BE49-F238E27FC236}">
                <a16:creationId xmlns:a16="http://schemas.microsoft.com/office/drawing/2014/main" id="{4C4FCA62-C827-4B51-A6AB-6684229E9408}"/>
              </a:ext>
            </a:extLst>
          </p:cNvPr>
          <p:cNvSpPr>
            <a:spLocks noChangeArrowheads="1"/>
          </p:cNvSpPr>
          <p:nvPr/>
        </p:nvSpPr>
        <p:spPr bwMode="auto">
          <a:xfrm>
            <a:off x="2100263" y="2700338"/>
            <a:ext cx="6684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    </a:t>
            </a:r>
            <a:r>
              <a:rPr lang="en-US" altLang="en-US" sz="1050" b="1">
                <a:latin typeface="Times New Roman" panose="02020603050405020304" pitchFamily="18" charset="0"/>
              </a:rPr>
              <a:t>p = 0 – y;</a:t>
            </a:r>
            <a:endParaRPr lang="en-US" altLang="en-US" sz="1800" b="1">
              <a:latin typeface="Comic Sans MS" panose="030F0702030302020204" pitchFamily="66" charset="0"/>
            </a:endParaRPr>
          </a:p>
        </p:txBody>
      </p:sp>
      <p:sp>
        <p:nvSpPr>
          <p:cNvPr id="35866" name="Rectangle 26">
            <a:extLst>
              <a:ext uri="{FF2B5EF4-FFF2-40B4-BE49-F238E27FC236}">
                <a16:creationId xmlns:a16="http://schemas.microsoft.com/office/drawing/2014/main" id="{9B1060DC-77DE-40BB-B345-DFFBA81D14DD}"/>
              </a:ext>
            </a:extLst>
          </p:cNvPr>
          <p:cNvSpPr>
            <a:spLocks noChangeArrowheads="1"/>
          </p:cNvSpPr>
          <p:nvPr/>
        </p:nvSpPr>
        <p:spPr bwMode="auto">
          <a:xfrm>
            <a:off x="1694260" y="2857501"/>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7</a:t>
            </a:r>
            <a:endParaRPr lang="en-US" altLang="en-US" sz="1800" b="1">
              <a:latin typeface="Comic Sans MS" panose="030F0702030302020204" pitchFamily="66" charset="0"/>
            </a:endParaRPr>
          </a:p>
        </p:txBody>
      </p:sp>
      <p:sp>
        <p:nvSpPr>
          <p:cNvPr id="35867" name="Rectangle 27">
            <a:extLst>
              <a:ext uri="{FF2B5EF4-FFF2-40B4-BE49-F238E27FC236}">
                <a16:creationId xmlns:a16="http://schemas.microsoft.com/office/drawing/2014/main" id="{E515F190-6482-40E4-9E1D-6A48032F6A50}"/>
              </a:ext>
            </a:extLst>
          </p:cNvPr>
          <p:cNvSpPr>
            <a:spLocks noChangeArrowheads="1"/>
          </p:cNvSpPr>
          <p:nvPr/>
        </p:nvSpPr>
        <p:spPr bwMode="auto">
          <a:xfrm>
            <a:off x="1762125" y="2853929"/>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5868" name="Rectangle 28">
            <a:extLst>
              <a:ext uri="{FF2B5EF4-FFF2-40B4-BE49-F238E27FC236}">
                <a16:creationId xmlns:a16="http://schemas.microsoft.com/office/drawing/2014/main" id="{0D178B78-61CF-4B35-BB44-F053B1024791}"/>
              </a:ext>
            </a:extLst>
          </p:cNvPr>
          <p:cNvSpPr>
            <a:spLocks noChangeArrowheads="1"/>
          </p:cNvSpPr>
          <p:nvPr/>
        </p:nvSpPr>
        <p:spPr bwMode="auto">
          <a:xfrm>
            <a:off x="2100263" y="2857501"/>
            <a:ext cx="573875"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808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8080"/>
                </a:solidFill>
                <a:latin typeface="Times New Roman" panose="02020603050405020304" pitchFamily="18" charset="0"/>
              </a:rPr>
              <a:t>else p = y;</a:t>
            </a:r>
            <a:endParaRPr lang="en-US" altLang="en-US" sz="1800" b="1">
              <a:solidFill>
                <a:srgbClr val="008080"/>
              </a:solidFill>
              <a:latin typeface="Comic Sans MS" panose="030F0702030302020204" pitchFamily="66" charset="0"/>
            </a:endParaRPr>
          </a:p>
        </p:txBody>
      </p:sp>
      <p:sp>
        <p:nvSpPr>
          <p:cNvPr id="35869" name="Rectangle 29">
            <a:extLst>
              <a:ext uri="{FF2B5EF4-FFF2-40B4-BE49-F238E27FC236}">
                <a16:creationId xmlns:a16="http://schemas.microsoft.com/office/drawing/2014/main" id="{74FEE69C-2491-43EF-BEEC-7EA7F5249F22}"/>
              </a:ext>
            </a:extLst>
          </p:cNvPr>
          <p:cNvSpPr>
            <a:spLocks noChangeArrowheads="1"/>
          </p:cNvSpPr>
          <p:nvPr/>
        </p:nvSpPr>
        <p:spPr bwMode="auto">
          <a:xfrm>
            <a:off x="1694260" y="3012282"/>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8</a:t>
            </a:r>
            <a:endParaRPr lang="en-US" altLang="en-US" sz="1800" b="1">
              <a:latin typeface="Comic Sans MS" panose="030F0702030302020204" pitchFamily="66" charset="0"/>
            </a:endParaRPr>
          </a:p>
        </p:txBody>
      </p:sp>
      <p:sp>
        <p:nvSpPr>
          <p:cNvPr id="35870" name="Rectangle 30">
            <a:extLst>
              <a:ext uri="{FF2B5EF4-FFF2-40B4-BE49-F238E27FC236}">
                <a16:creationId xmlns:a16="http://schemas.microsoft.com/office/drawing/2014/main" id="{8B30FCB1-6E03-44C8-9919-F9CF9CF58225}"/>
              </a:ext>
            </a:extLst>
          </p:cNvPr>
          <p:cNvSpPr>
            <a:spLocks noChangeArrowheads="1"/>
          </p:cNvSpPr>
          <p:nvPr/>
        </p:nvSpPr>
        <p:spPr bwMode="auto">
          <a:xfrm>
            <a:off x="1762125" y="3008710"/>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5871" name="Rectangle 31">
            <a:extLst>
              <a:ext uri="{FF2B5EF4-FFF2-40B4-BE49-F238E27FC236}">
                <a16:creationId xmlns:a16="http://schemas.microsoft.com/office/drawing/2014/main" id="{112FE91B-C542-46A9-ACBD-9D3E415714F3}"/>
              </a:ext>
            </a:extLst>
          </p:cNvPr>
          <p:cNvSpPr>
            <a:spLocks noChangeArrowheads="1"/>
          </p:cNvSpPr>
          <p:nvPr/>
        </p:nvSpPr>
        <p:spPr bwMode="auto">
          <a:xfrm>
            <a:off x="2100263" y="3012282"/>
            <a:ext cx="41678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z = 1.0;</a:t>
            </a:r>
            <a:endParaRPr lang="en-US" altLang="en-US" sz="1800" b="1">
              <a:latin typeface="Comic Sans MS" panose="030F0702030302020204" pitchFamily="66" charset="0"/>
            </a:endParaRPr>
          </a:p>
        </p:txBody>
      </p:sp>
      <p:sp>
        <p:nvSpPr>
          <p:cNvPr id="35872" name="Rectangle 32">
            <a:extLst>
              <a:ext uri="{FF2B5EF4-FFF2-40B4-BE49-F238E27FC236}">
                <a16:creationId xmlns:a16="http://schemas.microsoft.com/office/drawing/2014/main" id="{CFD6A9D4-DD22-47B7-A0DF-CD23B6F03F76}"/>
              </a:ext>
            </a:extLst>
          </p:cNvPr>
          <p:cNvSpPr>
            <a:spLocks noChangeArrowheads="1"/>
          </p:cNvSpPr>
          <p:nvPr/>
        </p:nvSpPr>
        <p:spPr bwMode="auto">
          <a:xfrm>
            <a:off x="1694260" y="3168254"/>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9</a:t>
            </a:r>
            <a:endParaRPr lang="en-US" altLang="en-US" sz="1800" b="1">
              <a:latin typeface="Comic Sans MS" panose="030F0702030302020204" pitchFamily="66" charset="0"/>
            </a:endParaRPr>
          </a:p>
        </p:txBody>
      </p:sp>
      <p:sp>
        <p:nvSpPr>
          <p:cNvPr id="35873" name="Rectangle 33">
            <a:extLst>
              <a:ext uri="{FF2B5EF4-FFF2-40B4-BE49-F238E27FC236}">
                <a16:creationId xmlns:a16="http://schemas.microsoft.com/office/drawing/2014/main" id="{3184F6FB-7069-4EE6-8D01-3A8CF890A493}"/>
              </a:ext>
            </a:extLst>
          </p:cNvPr>
          <p:cNvSpPr>
            <a:spLocks noChangeArrowheads="1"/>
          </p:cNvSpPr>
          <p:nvPr/>
        </p:nvSpPr>
        <p:spPr bwMode="auto">
          <a:xfrm>
            <a:off x="1762125" y="3165873"/>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5874" name="Rectangle 34">
            <a:extLst>
              <a:ext uri="{FF2B5EF4-FFF2-40B4-BE49-F238E27FC236}">
                <a16:creationId xmlns:a16="http://schemas.microsoft.com/office/drawing/2014/main" id="{2FC159FF-DCE8-472F-ACC8-59517987F498}"/>
              </a:ext>
            </a:extLst>
          </p:cNvPr>
          <p:cNvSpPr>
            <a:spLocks noChangeArrowheads="1"/>
          </p:cNvSpPr>
          <p:nvPr/>
        </p:nvSpPr>
        <p:spPr bwMode="auto">
          <a:xfrm>
            <a:off x="2100263" y="3168254"/>
            <a:ext cx="76142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while (p != 0)</a:t>
            </a:r>
            <a:endParaRPr lang="en-US" altLang="en-US" sz="1800" b="1">
              <a:solidFill>
                <a:srgbClr val="009999"/>
              </a:solidFill>
              <a:latin typeface="Comic Sans MS" panose="030F0702030302020204" pitchFamily="66" charset="0"/>
            </a:endParaRPr>
          </a:p>
        </p:txBody>
      </p:sp>
      <p:sp>
        <p:nvSpPr>
          <p:cNvPr id="35875" name="Rectangle 35">
            <a:extLst>
              <a:ext uri="{FF2B5EF4-FFF2-40B4-BE49-F238E27FC236}">
                <a16:creationId xmlns:a16="http://schemas.microsoft.com/office/drawing/2014/main" id="{95FE1C29-8919-470E-9324-92B55AF2AC77}"/>
              </a:ext>
            </a:extLst>
          </p:cNvPr>
          <p:cNvSpPr>
            <a:spLocks noChangeArrowheads="1"/>
          </p:cNvSpPr>
          <p:nvPr/>
        </p:nvSpPr>
        <p:spPr bwMode="auto">
          <a:xfrm>
            <a:off x="1694260" y="3324226"/>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10</a:t>
            </a:r>
            <a:endParaRPr lang="en-US" altLang="en-US" sz="1800" b="1">
              <a:latin typeface="Comic Sans MS" panose="030F0702030302020204" pitchFamily="66" charset="0"/>
            </a:endParaRPr>
          </a:p>
        </p:txBody>
      </p:sp>
      <p:sp>
        <p:nvSpPr>
          <p:cNvPr id="35876" name="Rectangle 36">
            <a:extLst>
              <a:ext uri="{FF2B5EF4-FFF2-40B4-BE49-F238E27FC236}">
                <a16:creationId xmlns:a16="http://schemas.microsoft.com/office/drawing/2014/main" id="{F0027411-7830-4E66-A95B-C0C77EB4F198}"/>
              </a:ext>
            </a:extLst>
          </p:cNvPr>
          <p:cNvSpPr>
            <a:spLocks noChangeArrowheads="1"/>
          </p:cNvSpPr>
          <p:nvPr/>
        </p:nvSpPr>
        <p:spPr bwMode="auto">
          <a:xfrm>
            <a:off x="1829991" y="3320654"/>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5877" name="Rectangle 37">
            <a:extLst>
              <a:ext uri="{FF2B5EF4-FFF2-40B4-BE49-F238E27FC236}">
                <a16:creationId xmlns:a16="http://schemas.microsoft.com/office/drawing/2014/main" id="{D2C193FA-1EBF-474F-8B91-1B4AB4D8C382}"/>
              </a:ext>
            </a:extLst>
          </p:cNvPr>
          <p:cNvSpPr>
            <a:spLocks noChangeArrowheads="1"/>
          </p:cNvSpPr>
          <p:nvPr/>
        </p:nvSpPr>
        <p:spPr bwMode="auto">
          <a:xfrm>
            <a:off x="2100263" y="3324226"/>
            <a:ext cx="1875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    {</a:t>
            </a:r>
            <a:endParaRPr lang="en-US" altLang="en-US" sz="1800" b="1">
              <a:solidFill>
                <a:srgbClr val="009999"/>
              </a:solidFill>
              <a:latin typeface="Comic Sans MS" panose="030F0702030302020204" pitchFamily="66" charset="0"/>
            </a:endParaRPr>
          </a:p>
        </p:txBody>
      </p:sp>
      <p:sp>
        <p:nvSpPr>
          <p:cNvPr id="35878" name="Rectangle 38">
            <a:extLst>
              <a:ext uri="{FF2B5EF4-FFF2-40B4-BE49-F238E27FC236}">
                <a16:creationId xmlns:a16="http://schemas.microsoft.com/office/drawing/2014/main" id="{0E4A50FA-4F0E-4947-9667-C12DE5265A95}"/>
              </a:ext>
            </a:extLst>
          </p:cNvPr>
          <p:cNvSpPr>
            <a:spLocks noChangeArrowheads="1"/>
          </p:cNvSpPr>
          <p:nvPr/>
        </p:nvSpPr>
        <p:spPr bwMode="auto">
          <a:xfrm>
            <a:off x="1694260" y="3480198"/>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11</a:t>
            </a:r>
            <a:endParaRPr lang="en-US" altLang="en-US" sz="1800" b="1">
              <a:latin typeface="Comic Sans MS" panose="030F0702030302020204" pitchFamily="66" charset="0"/>
            </a:endParaRPr>
          </a:p>
        </p:txBody>
      </p:sp>
      <p:sp>
        <p:nvSpPr>
          <p:cNvPr id="35879" name="Rectangle 39">
            <a:extLst>
              <a:ext uri="{FF2B5EF4-FFF2-40B4-BE49-F238E27FC236}">
                <a16:creationId xmlns:a16="http://schemas.microsoft.com/office/drawing/2014/main" id="{B5F898D2-ADA8-48E3-99AF-0F8DBF0CDD7C}"/>
              </a:ext>
            </a:extLst>
          </p:cNvPr>
          <p:cNvSpPr>
            <a:spLocks noChangeArrowheads="1"/>
          </p:cNvSpPr>
          <p:nvPr/>
        </p:nvSpPr>
        <p:spPr bwMode="auto">
          <a:xfrm>
            <a:off x="1829991" y="3477817"/>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5880" name="Rectangle 40">
            <a:extLst>
              <a:ext uri="{FF2B5EF4-FFF2-40B4-BE49-F238E27FC236}">
                <a16:creationId xmlns:a16="http://schemas.microsoft.com/office/drawing/2014/main" id="{2F071A9D-A2A7-4A64-85D8-35B7442F8688}"/>
              </a:ext>
            </a:extLst>
          </p:cNvPr>
          <p:cNvSpPr>
            <a:spLocks noChangeArrowheads="1"/>
          </p:cNvSpPr>
          <p:nvPr/>
        </p:nvSpPr>
        <p:spPr bwMode="auto">
          <a:xfrm>
            <a:off x="2100263" y="3480198"/>
            <a:ext cx="64440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    z = z * x;</a:t>
            </a:r>
            <a:endParaRPr lang="en-US" altLang="en-US" sz="1800" b="1">
              <a:solidFill>
                <a:srgbClr val="009999"/>
              </a:solidFill>
              <a:latin typeface="Comic Sans MS" panose="030F0702030302020204" pitchFamily="66" charset="0"/>
            </a:endParaRPr>
          </a:p>
        </p:txBody>
      </p:sp>
      <p:sp>
        <p:nvSpPr>
          <p:cNvPr id="35881" name="Rectangle 41">
            <a:extLst>
              <a:ext uri="{FF2B5EF4-FFF2-40B4-BE49-F238E27FC236}">
                <a16:creationId xmlns:a16="http://schemas.microsoft.com/office/drawing/2014/main" id="{912717EF-7F44-46EE-9571-17888E53D165}"/>
              </a:ext>
            </a:extLst>
          </p:cNvPr>
          <p:cNvSpPr>
            <a:spLocks noChangeArrowheads="1"/>
          </p:cNvSpPr>
          <p:nvPr/>
        </p:nvSpPr>
        <p:spPr bwMode="auto">
          <a:xfrm>
            <a:off x="1694260" y="3634979"/>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12</a:t>
            </a:r>
            <a:endParaRPr lang="en-US" altLang="en-US" sz="1800" b="1">
              <a:latin typeface="Comic Sans MS" panose="030F0702030302020204" pitchFamily="66" charset="0"/>
            </a:endParaRPr>
          </a:p>
        </p:txBody>
      </p:sp>
      <p:sp>
        <p:nvSpPr>
          <p:cNvPr id="35882" name="Rectangle 42">
            <a:extLst>
              <a:ext uri="{FF2B5EF4-FFF2-40B4-BE49-F238E27FC236}">
                <a16:creationId xmlns:a16="http://schemas.microsoft.com/office/drawing/2014/main" id="{8C1E6123-94E4-4419-8811-260BFDAAE02C}"/>
              </a:ext>
            </a:extLst>
          </p:cNvPr>
          <p:cNvSpPr>
            <a:spLocks noChangeArrowheads="1"/>
          </p:cNvSpPr>
          <p:nvPr/>
        </p:nvSpPr>
        <p:spPr bwMode="auto">
          <a:xfrm>
            <a:off x="1829991" y="3632598"/>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5883" name="Rectangle 43">
            <a:extLst>
              <a:ext uri="{FF2B5EF4-FFF2-40B4-BE49-F238E27FC236}">
                <a16:creationId xmlns:a16="http://schemas.microsoft.com/office/drawing/2014/main" id="{2DBD836E-7908-4B44-BF4A-234A9436EDFC}"/>
              </a:ext>
            </a:extLst>
          </p:cNvPr>
          <p:cNvSpPr>
            <a:spLocks noChangeArrowheads="1"/>
          </p:cNvSpPr>
          <p:nvPr/>
        </p:nvSpPr>
        <p:spPr bwMode="auto">
          <a:xfrm>
            <a:off x="2100263" y="3634979"/>
            <a:ext cx="67646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8080"/>
                </a:solidFill>
                <a:latin typeface="Times New Roman" panose="02020603050405020304" pitchFamily="18" charset="0"/>
              </a:rPr>
              <a:t>    p = p – 1;</a:t>
            </a:r>
            <a:endParaRPr lang="en-US" altLang="en-US" sz="1800" b="1">
              <a:solidFill>
                <a:srgbClr val="008080"/>
              </a:solidFill>
              <a:latin typeface="Comic Sans MS" panose="030F0702030302020204" pitchFamily="66" charset="0"/>
            </a:endParaRPr>
          </a:p>
        </p:txBody>
      </p:sp>
      <p:sp>
        <p:nvSpPr>
          <p:cNvPr id="35884" name="Rectangle 44">
            <a:extLst>
              <a:ext uri="{FF2B5EF4-FFF2-40B4-BE49-F238E27FC236}">
                <a16:creationId xmlns:a16="http://schemas.microsoft.com/office/drawing/2014/main" id="{1723931A-5B57-497B-B1BA-1794FCECCC30}"/>
              </a:ext>
            </a:extLst>
          </p:cNvPr>
          <p:cNvSpPr>
            <a:spLocks noChangeArrowheads="1"/>
          </p:cNvSpPr>
          <p:nvPr/>
        </p:nvSpPr>
        <p:spPr bwMode="auto">
          <a:xfrm>
            <a:off x="1694260" y="3789760"/>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13</a:t>
            </a:r>
            <a:endParaRPr lang="en-US" altLang="en-US" sz="1800" b="1">
              <a:latin typeface="Comic Sans MS" panose="030F0702030302020204" pitchFamily="66" charset="0"/>
            </a:endParaRPr>
          </a:p>
        </p:txBody>
      </p:sp>
      <p:sp>
        <p:nvSpPr>
          <p:cNvPr id="35885" name="Rectangle 45">
            <a:extLst>
              <a:ext uri="{FF2B5EF4-FFF2-40B4-BE49-F238E27FC236}">
                <a16:creationId xmlns:a16="http://schemas.microsoft.com/office/drawing/2014/main" id="{F8AD5EA1-F7CA-4A45-8B47-1B7B459A1C67}"/>
              </a:ext>
            </a:extLst>
          </p:cNvPr>
          <p:cNvSpPr>
            <a:spLocks noChangeArrowheads="1"/>
          </p:cNvSpPr>
          <p:nvPr/>
        </p:nvSpPr>
        <p:spPr bwMode="auto">
          <a:xfrm>
            <a:off x="1829991" y="3787379"/>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5886" name="Rectangle 46">
            <a:extLst>
              <a:ext uri="{FF2B5EF4-FFF2-40B4-BE49-F238E27FC236}">
                <a16:creationId xmlns:a16="http://schemas.microsoft.com/office/drawing/2014/main" id="{69ECFF75-0B9B-4BAD-8B06-926AAC1B5747}"/>
              </a:ext>
            </a:extLst>
          </p:cNvPr>
          <p:cNvSpPr>
            <a:spLocks noChangeArrowheads="1"/>
          </p:cNvSpPr>
          <p:nvPr/>
        </p:nvSpPr>
        <p:spPr bwMode="auto">
          <a:xfrm>
            <a:off x="2100263" y="3789760"/>
            <a:ext cx="1875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8080"/>
                </a:solidFill>
                <a:latin typeface="Times New Roman" panose="02020603050405020304" pitchFamily="18" charset="0"/>
              </a:rPr>
              <a:t>    }</a:t>
            </a:r>
            <a:endParaRPr lang="en-US" altLang="en-US" sz="1800" b="1">
              <a:solidFill>
                <a:srgbClr val="008080"/>
              </a:solidFill>
              <a:latin typeface="Comic Sans MS" panose="030F0702030302020204" pitchFamily="66" charset="0"/>
            </a:endParaRPr>
          </a:p>
        </p:txBody>
      </p:sp>
      <p:sp>
        <p:nvSpPr>
          <p:cNvPr id="35887" name="Rectangle 47">
            <a:extLst>
              <a:ext uri="{FF2B5EF4-FFF2-40B4-BE49-F238E27FC236}">
                <a16:creationId xmlns:a16="http://schemas.microsoft.com/office/drawing/2014/main" id="{BE333100-7FF1-4D31-8690-7677C96417C2}"/>
              </a:ext>
            </a:extLst>
          </p:cNvPr>
          <p:cNvSpPr>
            <a:spLocks noChangeArrowheads="1"/>
          </p:cNvSpPr>
          <p:nvPr/>
        </p:nvSpPr>
        <p:spPr bwMode="auto">
          <a:xfrm>
            <a:off x="1694260" y="3946923"/>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14</a:t>
            </a:r>
            <a:endParaRPr lang="en-US" altLang="en-US" sz="1800" b="1">
              <a:latin typeface="Comic Sans MS" panose="030F0702030302020204" pitchFamily="66" charset="0"/>
            </a:endParaRPr>
          </a:p>
        </p:txBody>
      </p:sp>
      <p:sp>
        <p:nvSpPr>
          <p:cNvPr id="35888" name="Rectangle 48">
            <a:extLst>
              <a:ext uri="{FF2B5EF4-FFF2-40B4-BE49-F238E27FC236}">
                <a16:creationId xmlns:a16="http://schemas.microsoft.com/office/drawing/2014/main" id="{81E5A305-0669-4994-8B47-25483284F7CA}"/>
              </a:ext>
            </a:extLst>
          </p:cNvPr>
          <p:cNvSpPr>
            <a:spLocks noChangeArrowheads="1"/>
          </p:cNvSpPr>
          <p:nvPr/>
        </p:nvSpPr>
        <p:spPr bwMode="auto">
          <a:xfrm>
            <a:off x="1829991" y="3943351"/>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5889" name="Rectangle 49">
            <a:extLst>
              <a:ext uri="{FF2B5EF4-FFF2-40B4-BE49-F238E27FC236}">
                <a16:creationId xmlns:a16="http://schemas.microsoft.com/office/drawing/2014/main" id="{1B0F2CCB-56FD-4332-B33C-C81B63A7F16C}"/>
              </a:ext>
            </a:extLst>
          </p:cNvPr>
          <p:cNvSpPr>
            <a:spLocks noChangeArrowheads="1"/>
          </p:cNvSpPr>
          <p:nvPr/>
        </p:nvSpPr>
        <p:spPr bwMode="auto">
          <a:xfrm>
            <a:off x="2100263" y="3946923"/>
            <a:ext cx="48410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8080"/>
                </a:solidFill>
                <a:latin typeface="Times New Roman" panose="02020603050405020304" pitchFamily="18" charset="0"/>
              </a:rPr>
              <a:t>if (y &lt; 0)</a:t>
            </a:r>
            <a:endParaRPr lang="en-US" altLang="en-US" sz="1800" b="1">
              <a:solidFill>
                <a:srgbClr val="008080"/>
              </a:solidFill>
              <a:latin typeface="Comic Sans MS" panose="030F0702030302020204" pitchFamily="66" charset="0"/>
            </a:endParaRPr>
          </a:p>
        </p:txBody>
      </p:sp>
      <p:sp>
        <p:nvSpPr>
          <p:cNvPr id="35890" name="Rectangle 50">
            <a:extLst>
              <a:ext uri="{FF2B5EF4-FFF2-40B4-BE49-F238E27FC236}">
                <a16:creationId xmlns:a16="http://schemas.microsoft.com/office/drawing/2014/main" id="{1C892EE8-9E54-4A3E-B696-F2546202CAA3}"/>
              </a:ext>
            </a:extLst>
          </p:cNvPr>
          <p:cNvSpPr>
            <a:spLocks noChangeArrowheads="1"/>
          </p:cNvSpPr>
          <p:nvPr/>
        </p:nvSpPr>
        <p:spPr bwMode="auto">
          <a:xfrm>
            <a:off x="1694260" y="4101704"/>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15</a:t>
            </a:r>
            <a:endParaRPr lang="en-US" altLang="en-US" sz="1800" b="1">
              <a:latin typeface="Comic Sans MS" panose="030F0702030302020204" pitchFamily="66" charset="0"/>
            </a:endParaRPr>
          </a:p>
        </p:txBody>
      </p:sp>
      <p:sp>
        <p:nvSpPr>
          <p:cNvPr id="35891" name="Rectangle 51">
            <a:extLst>
              <a:ext uri="{FF2B5EF4-FFF2-40B4-BE49-F238E27FC236}">
                <a16:creationId xmlns:a16="http://schemas.microsoft.com/office/drawing/2014/main" id="{BD65F689-D465-45DB-84F8-2836DA63D244}"/>
              </a:ext>
            </a:extLst>
          </p:cNvPr>
          <p:cNvSpPr>
            <a:spLocks noChangeArrowheads="1"/>
          </p:cNvSpPr>
          <p:nvPr/>
        </p:nvSpPr>
        <p:spPr bwMode="auto">
          <a:xfrm>
            <a:off x="1829991" y="4099323"/>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5892" name="Rectangle 52">
            <a:extLst>
              <a:ext uri="{FF2B5EF4-FFF2-40B4-BE49-F238E27FC236}">
                <a16:creationId xmlns:a16="http://schemas.microsoft.com/office/drawing/2014/main" id="{45F46538-83F8-4FF9-AA20-9FCC57D472E8}"/>
              </a:ext>
            </a:extLst>
          </p:cNvPr>
          <p:cNvSpPr>
            <a:spLocks noChangeArrowheads="1"/>
          </p:cNvSpPr>
          <p:nvPr/>
        </p:nvSpPr>
        <p:spPr bwMode="auto">
          <a:xfrm>
            <a:off x="2100263" y="4101704"/>
            <a:ext cx="714939"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    z = 1.0 / z;</a:t>
            </a:r>
            <a:endParaRPr lang="en-US" altLang="en-US" sz="1800" b="1">
              <a:latin typeface="Comic Sans MS" panose="030F0702030302020204" pitchFamily="66" charset="0"/>
            </a:endParaRPr>
          </a:p>
        </p:txBody>
      </p:sp>
      <p:sp>
        <p:nvSpPr>
          <p:cNvPr id="35893" name="Rectangle 53">
            <a:extLst>
              <a:ext uri="{FF2B5EF4-FFF2-40B4-BE49-F238E27FC236}">
                <a16:creationId xmlns:a16="http://schemas.microsoft.com/office/drawing/2014/main" id="{D2DDF407-4FF8-4738-A229-43D31D4ECE21}"/>
              </a:ext>
            </a:extLst>
          </p:cNvPr>
          <p:cNvSpPr>
            <a:spLocks noChangeArrowheads="1"/>
          </p:cNvSpPr>
          <p:nvPr/>
        </p:nvSpPr>
        <p:spPr bwMode="auto">
          <a:xfrm>
            <a:off x="1694260" y="4258867"/>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16</a:t>
            </a:r>
            <a:endParaRPr lang="en-US" altLang="en-US" sz="1800" b="1">
              <a:latin typeface="Comic Sans MS" panose="030F0702030302020204" pitchFamily="66" charset="0"/>
            </a:endParaRPr>
          </a:p>
        </p:txBody>
      </p:sp>
      <p:sp>
        <p:nvSpPr>
          <p:cNvPr id="35894" name="Rectangle 54">
            <a:extLst>
              <a:ext uri="{FF2B5EF4-FFF2-40B4-BE49-F238E27FC236}">
                <a16:creationId xmlns:a16="http://schemas.microsoft.com/office/drawing/2014/main" id="{33E143D2-6FC1-41FD-9B2B-11573FEBCC53}"/>
              </a:ext>
            </a:extLst>
          </p:cNvPr>
          <p:cNvSpPr>
            <a:spLocks noChangeArrowheads="1"/>
          </p:cNvSpPr>
          <p:nvPr/>
        </p:nvSpPr>
        <p:spPr bwMode="auto">
          <a:xfrm>
            <a:off x="1829991" y="4255294"/>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5895" name="Rectangle 55">
            <a:extLst>
              <a:ext uri="{FF2B5EF4-FFF2-40B4-BE49-F238E27FC236}">
                <a16:creationId xmlns:a16="http://schemas.microsoft.com/office/drawing/2014/main" id="{CA0D1B23-AB73-4043-8193-5EFDD96D6D49}"/>
              </a:ext>
            </a:extLst>
          </p:cNvPr>
          <p:cNvSpPr>
            <a:spLocks noChangeArrowheads="1"/>
          </p:cNvSpPr>
          <p:nvPr/>
        </p:nvSpPr>
        <p:spPr bwMode="auto">
          <a:xfrm>
            <a:off x="2100262" y="4258867"/>
            <a:ext cx="530594"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printf(z);</a:t>
            </a:r>
            <a:endParaRPr lang="en-US" altLang="en-US" sz="1800" b="1">
              <a:latin typeface="Comic Sans MS" panose="030F0702030302020204" pitchFamily="66" charset="0"/>
            </a:endParaRPr>
          </a:p>
        </p:txBody>
      </p:sp>
      <p:sp>
        <p:nvSpPr>
          <p:cNvPr id="35896" name="Rectangle 56">
            <a:extLst>
              <a:ext uri="{FF2B5EF4-FFF2-40B4-BE49-F238E27FC236}">
                <a16:creationId xmlns:a16="http://schemas.microsoft.com/office/drawing/2014/main" id="{C6D84BA8-785A-4745-A4E0-6138D3AA944F}"/>
              </a:ext>
            </a:extLst>
          </p:cNvPr>
          <p:cNvSpPr>
            <a:spLocks noChangeArrowheads="1"/>
          </p:cNvSpPr>
          <p:nvPr/>
        </p:nvSpPr>
        <p:spPr bwMode="auto">
          <a:xfrm>
            <a:off x="1694260" y="4413648"/>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17</a:t>
            </a:r>
            <a:endParaRPr lang="en-US" altLang="en-US" sz="1800" b="1">
              <a:latin typeface="Comic Sans MS" panose="030F0702030302020204" pitchFamily="66" charset="0"/>
            </a:endParaRPr>
          </a:p>
        </p:txBody>
      </p:sp>
      <p:sp>
        <p:nvSpPr>
          <p:cNvPr id="35897" name="Rectangle 57">
            <a:extLst>
              <a:ext uri="{FF2B5EF4-FFF2-40B4-BE49-F238E27FC236}">
                <a16:creationId xmlns:a16="http://schemas.microsoft.com/office/drawing/2014/main" id="{2806A354-2321-4F56-9680-97EF7A698ACB}"/>
              </a:ext>
            </a:extLst>
          </p:cNvPr>
          <p:cNvSpPr>
            <a:spLocks noChangeArrowheads="1"/>
          </p:cNvSpPr>
          <p:nvPr/>
        </p:nvSpPr>
        <p:spPr bwMode="auto">
          <a:xfrm>
            <a:off x="1829991" y="4410076"/>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5898" name="Rectangle 58">
            <a:extLst>
              <a:ext uri="{FF2B5EF4-FFF2-40B4-BE49-F238E27FC236}">
                <a16:creationId xmlns:a16="http://schemas.microsoft.com/office/drawing/2014/main" id="{28BB6DF9-7634-4751-9F90-28B4E3BBAE0B}"/>
              </a:ext>
            </a:extLst>
          </p:cNvPr>
          <p:cNvSpPr>
            <a:spLocks noChangeArrowheads="1"/>
          </p:cNvSpPr>
          <p:nvPr/>
        </p:nvSpPr>
        <p:spPr bwMode="auto">
          <a:xfrm>
            <a:off x="2100263" y="4413648"/>
            <a:ext cx="5290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a:t>
            </a:r>
            <a:endParaRPr lang="en-US" altLang="en-US" sz="1800" b="1">
              <a:latin typeface="Comic Sans MS" panose="030F0702030302020204" pitchFamily="66" charset="0"/>
            </a:endParaRPr>
          </a:p>
        </p:txBody>
      </p:sp>
      <p:sp>
        <p:nvSpPr>
          <p:cNvPr id="35899" name="Oval 59">
            <a:extLst>
              <a:ext uri="{FF2B5EF4-FFF2-40B4-BE49-F238E27FC236}">
                <a16:creationId xmlns:a16="http://schemas.microsoft.com/office/drawing/2014/main" id="{EF4FF077-12C4-40FB-917F-C1E52D603B94}"/>
              </a:ext>
            </a:extLst>
          </p:cNvPr>
          <p:cNvSpPr>
            <a:spLocks noChangeArrowheads="1"/>
          </p:cNvSpPr>
          <p:nvPr/>
        </p:nvSpPr>
        <p:spPr bwMode="auto">
          <a:xfrm>
            <a:off x="3429000"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5900" name="Oval 60">
            <a:extLst>
              <a:ext uri="{FF2B5EF4-FFF2-40B4-BE49-F238E27FC236}">
                <a16:creationId xmlns:a16="http://schemas.microsoft.com/office/drawing/2014/main" id="{6207FB89-2E56-4B5E-B7FE-68AB9D2CB49B}"/>
              </a:ext>
            </a:extLst>
          </p:cNvPr>
          <p:cNvSpPr>
            <a:spLocks noChangeArrowheads="1"/>
          </p:cNvSpPr>
          <p:nvPr/>
        </p:nvSpPr>
        <p:spPr bwMode="auto">
          <a:xfrm>
            <a:off x="4114800"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5901" name="Oval 61">
            <a:extLst>
              <a:ext uri="{FF2B5EF4-FFF2-40B4-BE49-F238E27FC236}">
                <a16:creationId xmlns:a16="http://schemas.microsoft.com/office/drawing/2014/main" id="{4E320C82-EFEA-4F4F-A88C-C128B409BFCC}"/>
              </a:ext>
            </a:extLst>
          </p:cNvPr>
          <p:cNvSpPr>
            <a:spLocks noChangeArrowheads="1"/>
          </p:cNvSpPr>
          <p:nvPr/>
        </p:nvSpPr>
        <p:spPr bwMode="auto">
          <a:xfrm>
            <a:off x="4857750"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5902" name="Oval 62">
            <a:extLst>
              <a:ext uri="{FF2B5EF4-FFF2-40B4-BE49-F238E27FC236}">
                <a16:creationId xmlns:a16="http://schemas.microsoft.com/office/drawing/2014/main" id="{12607102-EE36-4975-9812-D02A47212ABA}"/>
              </a:ext>
            </a:extLst>
          </p:cNvPr>
          <p:cNvSpPr>
            <a:spLocks noChangeArrowheads="1"/>
          </p:cNvSpPr>
          <p:nvPr/>
        </p:nvSpPr>
        <p:spPr bwMode="auto">
          <a:xfrm>
            <a:off x="6297216"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5903" name="Oval 63">
            <a:extLst>
              <a:ext uri="{FF2B5EF4-FFF2-40B4-BE49-F238E27FC236}">
                <a16:creationId xmlns:a16="http://schemas.microsoft.com/office/drawing/2014/main" id="{8E79C4E8-7BF6-4E98-9823-747D0732B3E8}"/>
              </a:ext>
            </a:extLst>
          </p:cNvPr>
          <p:cNvSpPr>
            <a:spLocks noChangeArrowheads="1"/>
          </p:cNvSpPr>
          <p:nvPr/>
        </p:nvSpPr>
        <p:spPr bwMode="auto">
          <a:xfrm>
            <a:off x="5611416"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5904" name="Oval 64">
            <a:extLst>
              <a:ext uri="{FF2B5EF4-FFF2-40B4-BE49-F238E27FC236}">
                <a16:creationId xmlns:a16="http://schemas.microsoft.com/office/drawing/2014/main" id="{456C6AA9-9A05-46BC-BBFB-01372C5381A1}"/>
              </a:ext>
            </a:extLst>
          </p:cNvPr>
          <p:cNvSpPr>
            <a:spLocks noChangeArrowheads="1"/>
          </p:cNvSpPr>
          <p:nvPr/>
        </p:nvSpPr>
        <p:spPr bwMode="auto">
          <a:xfrm>
            <a:off x="7040166"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5905" name="Oval 65">
            <a:extLst>
              <a:ext uri="{FF2B5EF4-FFF2-40B4-BE49-F238E27FC236}">
                <a16:creationId xmlns:a16="http://schemas.microsoft.com/office/drawing/2014/main" id="{E478602C-6CEA-491C-A316-FA71A10BC741}"/>
              </a:ext>
            </a:extLst>
          </p:cNvPr>
          <p:cNvSpPr>
            <a:spLocks noChangeArrowheads="1"/>
          </p:cNvSpPr>
          <p:nvPr/>
        </p:nvSpPr>
        <p:spPr bwMode="auto">
          <a:xfrm>
            <a:off x="7725966"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5906" name="Text Box 66">
            <a:extLst>
              <a:ext uri="{FF2B5EF4-FFF2-40B4-BE49-F238E27FC236}">
                <a16:creationId xmlns:a16="http://schemas.microsoft.com/office/drawing/2014/main" id="{943EA8AB-8EFD-4318-BB9F-18E75651D90E}"/>
              </a:ext>
            </a:extLst>
          </p:cNvPr>
          <p:cNvSpPr txBox="1">
            <a:spLocks noChangeArrowheads="1"/>
          </p:cNvSpPr>
          <p:nvPr/>
        </p:nvSpPr>
        <p:spPr bwMode="auto">
          <a:xfrm>
            <a:off x="3404869" y="284520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1</a:t>
            </a:r>
          </a:p>
        </p:txBody>
      </p:sp>
      <p:sp>
        <p:nvSpPr>
          <p:cNvPr id="35907" name="Text Box 67">
            <a:extLst>
              <a:ext uri="{FF2B5EF4-FFF2-40B4-BE49-F238E27FC236}">
                <a16:creationId xmlns:a16="http://schemas.microsoft.com/office/drawing/2014/main" id="{7C9585D6-1496-4AB6-B41E-4CFC604693B4}"/>
              </a:ext>
            </a:extLst>
          </p:cNvPr>
          <p:cNvSpPr txBox="1">
            <a:spLocks noChangeArrowheads="1"/>
          </p:cNvSpPr>
          <p:nvPr/>
        </p:nvSpPr>
        <p:spPr bwMode="auto">
          <a:xfrm>
            <a:off x="4090669" y="284520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5</a:t>
            </a:r>
          </a:p>
        </p:txBody>
      </p:sp>
      <p:sp>
        <p:nvSpPr>
          <p:cNvPr id="35908" name="Text Box 68">
            <a:extLst>
              <a:ext uri="{FF2B5EF4-FFF2-40B4-BE49-F238E27FC236}">
                <a16:creationId xmlns:a16="http://schemas.microsoft.com/office/drawing/2014/main" id="{A0E6CC0B-9E48-45D0-BC95-15CB9B6E7773}"/>
              </a:ext>
            </a:extLst>
          </p:cNvPr>
          <p:cNvSpPr txBox="1">
            <a:spLocks noChangeArrowheads="1"/>
          </p:cNvSpPr>
          <p:nvPr/>
        </p:nvSpPr>
        <p:spPr bwMode="auto">
          <a:xfrm>
            <a:off x="4833619" y="284520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8</a:t>
            </a:r>
          </a:p>
        </p:txBody>
      </p:sp>
      <p:sp>
        <p:nvSpPr>
          <p:cNvPr id="35909" name="Text Box 69">
            <a:extLst>
              <a:ext uri="{FF2B5EF4-FFF2-40B4-BE49-F238E27FC236}">
                <a16:creationId xmlns:a16="http://schemas.microsoft.com/office/drawing/2014/main" id="{1805BEEA-8382-42FB-BB3F-5868FDB2CD69}"/>
              </a:ext>
            </a:extLst>
          </p:cNvPr>
          <p:cNvSpPr txBox="1">
            <a:spLocks noChangeArrowheads="1"/>
          </p:cNvSpPr>
          <p:nvPr/>
        </p:nvSpPr>
        <p:spPr bwMode="auto">
          <a:xfrm>
            <a:off x="5587285" y="284520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9</a:t>
            </a:r>
          </a:p>
        </p:txBody>
      </p:sp>
      <p:sp>
        <p:nvSpPr>
          <p:cNvPr id="35910" name="Text Box 70">
            <a:extLst>
              <a:ext uri="{FF2B5EF4-FFF2-40B4-BE49-F238E27FC236}">
                <a16:creationId xmlns:a16="http://schemas.microsoft.com/office/drawing/2014/main" id="{A6998215-CBB9-494E-96D3-3AD2F4672B86}"/>
              </a:ext>
            </a:extLst>
          </p:cNvPr>
          <p:cNvSpPr txBox="1">
            <a:spLocks noChangeArrowheads="1"/>
          </p:cNvSpPr>
          <p:nvPr/>
        </p:nvSpPr>
        <p:spPr bwMode="auto">
          <a:xfrm>
            <a:off x="6968747" y="2845207"/>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16</a:t>
            </a:r>
          </a:p>
        </p:txBody>
      </p:sp>
      <p:sp>
        <p:nvSpPr>
          <p:cNvPr id="35911" name="Text Box 71">
            <a:extLst>
              <a:ext uri="{FF2B5EF4-FFF2-40B4-BE49-F238E27FC236}">
                <a16:creationId xmlns:a16="http://schemas.microsoft.com/office/drawing/2014/main" id="{BA51D917-308B-4450-9BD8-DFBD22B1A9B1}"/>
              </a:ext>
            </a:extLst>
          </p:cNvPr>
          <p:cNvSpPr txBox="1">
            <a:spLocks noChangeArrowheads="1"/>
          </p:cNvSpPr>
          <p:nvPr/>
        </p:nvSpPr>
        <p:spPr bwMode="auto">
          <a:xfrm>
            <a:off x="6225797" y="2845207"/>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14</a:t>
            </a:r>
          </a:p>
        </p:txBody>
      </p:sp>
      <p:sp>
        <p:nvSpPr>
          <p:cNvPr id="35912" name="Text Box 72">
            <a:extLst>
              <a:ext uri="{FF2B5EF4-FFF2-40B4-BE49-F238E27FC236}">
                <a16:creationId xmlns:a16="http://schemas.microsoft.com/office/drawing/2014/main" id="{C245482F-17CA-430A-A879-7AEA051C62EA}"/>
              </a:ext>
            </a:extLst>
          </p:cNvPr>
          <p:cNvSpPr txBox="1">
            <a:spLocks noChangeArrowheads="1"/>
          </p:cNvSpPr>
          <p:nvPr/>
        </p:nvSpPr>
        <p:spPr bwMode="auto">
          <a:xfrm>
            <a:off x="7652166" y="2845207"/>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17</a:t>
            </a:r>
          </a:p>
        </p:txBody>
      </p:sp>
      <p:sp>
        <p:nvSpPr>
          <p:cNvPr id="35913" name="Line 73">
            <a:extLst>
              <a:ext uri="{FF2B5EF4-FFF2-40B4-BE49-F238E27FC236}">
                <a16:creationId xmlns:a16="http://schemas.microsoft.com/office/drawing/2014/main" id="{18A7B415-DAD1-46CD-A552-608EE4EE7FE7}"/>
              </a:ext>
            </a:extLst>
          </p:cNvPr>
          <p:cNvSpPr>
            <a:spLocks noChangeShapeType="1"/>
          </p:cNvSpPr>
          <p:nvPr/>
        </p:nvSpPr>
        <p:spPr bwMode="auto">
          <a:xfrm>
            <a:off x="3657600" y="2971800"/>
            <a:ext cx="457200" cy="0"/>
          </a:xfrm>
          <a:prstGeom prst="line">
            <a:avLst/>
          </a:prstGeom>
          <a:noFill/>
          <a:ln w="12700">
            <a:solidFill>
              <a:srgbClr val="00808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35914" name="Line 74">
            <a:extLst>
              <a:ext uri="{FF2B5EF4-FFF2-40B4-BE49-F238E27FC236}">
                <a16:creationId xmlns:a16="http://schemas.microsoft.com/office/drawing/2014/main" id="{CA43141E-EEA4-4BDA-99CB-FA2130959880}"/>
              </a:ext>
            </a:extLst>
          </p:cNvPr>
          <p:cNvSpPr>
            <a:spLocks noChangeShapeType="1"/>
          </p:cNvSpPr>
          <p:nvPr/>
        </p:nvSpPr>
        <p:spPr bwMode="auto">
          <a:xfrm>
            <a:off x="5086350" y="2971800"/>
            <a:ext cx="514350" cy="0"/>
          </a:xfrm>
          <a:prstGeom prst="line">
            <a:avLst/>
          </a:prstGeom>
          <a:noFill/>
          <a:ln w="12700">
            <a:solidFill>
              <a:srgbClr val="00808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35915" name="Line 75">
            <a:extLst>
              <a:ext uri="{FF2B5EF4-FFF2-40B4-BE49-F238E27FC236}">
                <a16:creationId xmlns:a16="http://schemas.microsoft.com/office/drawing/2014/main" id="{51BBF69F-D193-4239-A100-55D2C50885B3}"/>
              </a:ext>
            </a:extLst>
          </p:cNvPr>
          <p:cNvSpPr>
            <a:spLocks noChangeShapeType="1"/>
          </p:cNvSpPr>
          <p:nvPr/>
        </p:nvSpPr>
        <p:spPr bwMode="auto">
          <a:xfrm>
            <a:off x="5840016" y="2971800"/>
            <a:ext cx="457200" cy="0"/>
          </a:xfrm>
          <a:prstGeom prst="line">
            <a:avLst/>
          </a:prstGeom>
          <a:noFill/>
          <a:ln w="12700">
            <a:solidFill>
              <a:srgbClr val="00808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35916" name="Line 76">
            <a:extLst>
              <a:ext uri="{FF2B5EF4-FFF2-40B4-BE49-F238E27FC236}">
                <a16:creationId xmlns:a16="http://schemas.microsoft.com/office/drawing/2014/main" id="{7D30E84B-DA7F-48B9-8498-D16F5B7A9754}"/>
              </a:ext>
            </a:extLst>
          </p:cNvPr>
          <p:cNvSpPr>
            <a:spLocks noChangeShapeType="1"/>
          </p:cNvSpPr>
          <p:nvPr/>
        </p:nvSpPr>
        <p:spPr bwMode="auto">
          <a:xfrm>
            <a:off x="7268766" y="2971800"/>
            <a:ext cx="457200" cy="0"/>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cxnSp>
        <p:nvCxnSpPr>
          <p:cNvPr id="35917" name="AutoShape 77">
            <a:extLst>
              <a:ext uri="{FF2B5EF4-FFF2-40B4-BE49-F238E27FC236}">
                <a16:creationId xmlns:a16="http://schemas.microsoft.com/office/drawing/2014/main" id="{8A87473C-A14F-4018-807D-957EE8DE34FA}"/>
              </a:ext>
            </a:extLst>
          </p:cNvPr>
          <p:cNvCxnSpPr>
            <a:cxnSpLocks noChangeShapeType="1"/>
            <a:stCxn id="35907" idx="0"/>
            <a:endCxn id="35908" idx="0"/>
          </p:cNvCxnSpPr>
          <p:nvPr/>
        </p:nvCxnSpPr>
        <p:spPr bwMode="auto">
          <a:xfrm rot="5400000" flipH="1" flipV="1">
            <a:off x="4601766" y="2473732"/>
            <a:ext cx="12700" cy="742950"/>
          </a:xfrm>
          <a:prstGeom prst="bentConnector3">
            <a:avLst>
              <a:gd name="adj1" fmla="val 1800000"/>
            </a:avLst>
          </a:prstGeom>
          <a:noFill/>
          <a:ln w="12700">
            <a:solidFill>
              <a:schemeClr val="tx1"/>
            </a:solidFill>
            <a:miter lim="800000"/>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918" name="AutoShape 78">
            <a:extLst>
              <a:ext uri="{FF2B5EF4-FFF2-40B4-BE49-F238E27FC236}">
                <a16:creationId xmlns:a16="http://schemas.microsoft.com/office/drawing/2014/main" id="{F13B7D5C-E71E-4DE6-9D17-795312B38F53}"/>
              </a:ext>
            </a:extLst>
          </p:cNvPr>
          <p:cNvCxnSpPr>
            <a:cxnSpLocks noChangeShapeType="1"/>
            <a:stCxn id="35907" idx="2"/>
            <a:endCxn id="35908" idx="2"/>
          </p:cNvCxnSpPr>
          <p:nvPr/>
        </p:nvCxnSpPr>
        <p:spPr bwMode="auto">
          <a:xfrm rot="16200000" flipH="1">
            <a:off x="4601766" y="2750731"/>
            <a:ext cx="12700" cy="742950"/>
          </a:xfrm>
          <a:prstGeom prst="bentConnector3">
            <a:avLst>
              <a:gd name="adj1" fmla="val 1800000"/>
            </a:avLst>
          </a:prstGeom>
          <a:noFill/>
          <a:ln w="12700">
            <a:solidFill>
              <a:srgbClr val="008080"/>
            </a:solidFill>
            <a:miter lim="800000"/>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919" name="AutoShape 79">
            <a:extLst>
              <a:ext uri="{FF2B5EF4-FFF2-40B4-BE49-F238E27FC236}">
                <a16:creationId xmlns:a16="http://schemas.microsoft.com/office/drawing/2014/main" id="{B1508A59-7B6A-4C84-AAC1-3684911120FD}"/>
              </a:ext>
            </a:extLst>
          </p:cNvPr>
          <p:cNvCxnSpPr>
            <a:cxnSpLocks noChangeShapeType="1"/>
          </p:cNvCxnSpPr>
          <p:nvPr/>
        </p:nvCxnSpPr>
        <p:spPr bwMode="auto">
          <a:xfrm rot="16200000" flipH="1">
            <a:off x="6771680" y="2715221"/>
            <a:ext cx="1191" cy="742950"/>
          </a:xfrm>
          <a:prstGeom prst="bentConnector3">
            <a:avLst>
              <a:gd name="adj1" fmla="val 14400000"/>
            </a:avLst>
          </a:prstGeom>
          <a:noFill/>
          <a:ln w="12700">
            <a:solidFill>
              <a:schemeClr val="tx1"/>
            </a:solidFill>
            <a:miter lim="800000"/>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920" name="AutoShape 80">
            <a:extLst>
              <a:ext uri="{FF2B5EF4-FFF2-40B4-BE49-F238E27FC236}">
                <a16:creationId xmlns:a16="http://schemas.microsoft.com/office/drawing/2014/main" id="{CF1DEF2B-191E-423E-B403-86CF573F408D}"/>
              </a:ext>
            </a:extLst>
          </p:cNvPr>
          <p:cNvCxnSpPr>
            <a:cxnSpLocks noChangeShapeType="1"/>
          </p:cNvCxnSpPr>
          <p:nvPr/>
        </p:nvCxnSpPr>
        <p:spPr bwMode="auto">
          <a:xfrm rot="5400000" flipV="1">
            <a:off x="6771680" y="2486621"/>
            <a:ext cx="1191" cy="742950"/>
          </a:xfrm>
          <a:prstGeom prst="bentConnector3">
            <a:avLst>
              <a:gd name="adj1" fmla="val -14400000"/>
            </a:avLst>
          </a:prstGeom>
          <a:noFill/>
          <a:ln w="12700">
            <a:solidFill>
              <a:schemeClr val="tx1"/>
            </a:solidFill>
            <a:miter lim="800000"/>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921" name="AutoShape 81">
            <a:extLst>
              <a:ext uri="{FF2B5EF4-FFF2-40B4-BE49-F238E27FC236}">
                <a16:creationId xmlns:a16="http://schemas.microsoft.com/office/drawing/2014/main" id="{16ECF2E2-9961-4018-BE11-AD2677126541}"/>
              </a:ext>
            </a:extLst>
          </p:cNvPr>
          <p:cNvCxnSpPr>
            <a:cxnSpLocks noChangeShapeType="1"/>
            <a:stCxn id="35909" idx="3"/>
            <a:endCxn id="35909" idx="2"/>
          </p:cNvCxnSpPr>
          <p:nvPr/>
        </p:nvCxnSpPr>
        <p:spPr bwMode="auto">
          <a:xfrm flipH="1">
            <a:off x="5726907" y="2983707"/>
            <a:ext cx="139622" cy="138499"/>
          </a:xfrm>
          <a:prstGeom prst="curvedConnector4">
            <a:avLst>
              <a:gd name="adj1" fmla="val -163728"/>
              <a:gd name="adj2" fmla="val 265055"/>
            </a:avLst>
          </a:prstGeom>
          <a:noFill/>
          <a:ln w="12700">
            <a:solidFill>
              <a:srgbClr val="00808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922" name="Text Box 82">
            <a:extLst>
              <a:ext uri="{FF2B5EF4-FFF2-40B4-BE49-F238E27FC236}">
                <a16:creationId xmlns:a16="http://schemas.microsoft.com/office/drawing/2014/main" id="{4730996A-8899-45C6-9975-C1263942E574}"/>
              </a:ext>
            </a:extLst>
          </p:cNvPr>
          <p:cNvSpPr txBox="1">
            <a:spLocks noChangeArrowheads="1"/>
          </p:cNvSpPr>
          <p:nvPr/>
        </p:nvSpPr>
        <p:spPr bwMode="auto">
          <a:xfrm>
            <a:off x="3694833" y="2673757"/>
            <a:ext cx="2696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a</a:t>
            </a:r>
          </a:p>
        </p:txBody>
      </p:sp>
      <p:sp>
        <p:nvSpPr>
          <p:cNvPr id="35923" name="Text Box 83">
            <a:extLst>
              <a:ext uri="{FF2B5EF4-FFF2-40B4-BE49-F238E27FC236}">
                <a16:creationId xmlns:a16="http://schemas.microsoft.com/office/drawing/2014/main" id="{E72E2C67-F4E4-4000-8829-C9B2F2889776}"/>
              </a:ext>
            </a:extLst>
          </p:cNvPr>
          <p:cNvSpPr txBox="1">
            <a:spLocks noChangeArrowheads="1"/>
          </p:cNvSpPr>
          <p:nvPr/>
        </p:nvSpPr>
        <p:spPr bwMode="auto">
          <a:xfrm>
            <a:off x="4492322" y="2445157"/>
            <a:ext cx="2760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b</a:t>
            </a:r>
          </a:p>
        </p:txBody>
      </p:sp>
      <p:sp>
        <p:nvSpPr>
          <p:cNvPr id="35924" name="Text Box 84">
            <a:extLst>
              <a:ext uri="{FF2B5EF4-FFF2-40B4-BE49-F238E27FC236}">
                <a16:creationId xmlns:a16="http://schemas.microsoft.com/office/drawing/2014/main" id="{B58E8402-C051-45B3-BCBA-285643843623}"/>
              </a:ext>
            </a:extLst>
          </p:cNvPr>
          <p:cNvSpPr txBox="1">
            <a:spLocks noChangeArrowheads="1"/>
          </p:cNvSpPr>
          <p:nvPr/>
        </p:nvSpPr>
        <p:spPr bwMode="auto">
          <a:xfrm>
            <a:off x="4498734" y="3245257"/>
            <a:ext cx="2632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c</a:t>
            </a:r>
          </a:p>
        </p:txBody>
      </p:sp>
      <p:sp>
        <p:nvSpPr>
          <p:cNvPr id="35925" name="Text Box 85">
            <a:extLst>
              <a:ext uri="{FF2B5EF4-FFF2-40B4-BE49-F238E27FC236}">
                <a16:creationId xmlns:a16="http://schemas.microsoft.com/office/drawing/2014/main" id="{FAFB92EF-2C97-4328-A0BD-C7E8EA21FECF}"/>
              </a:ext>
            </a:extLst>
          </p:cNvPr>
          <p:cNvSpPr txBox="1">
            <a:spLocks noChangeArrowheads="1"/>
          </p:cNvSpPr>
          <p:nvPr/>
        </p:nvSpPr>
        <p:spPr bwMode="auto">
          <a:xfrm>
            <a:off x="5178329" y="2730907"/>
            <a:ext cx="2744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d</a:t>
            </a:r>
          </a:p>
        </p:txBody>
      </p:sp>
      <p:sp>
        <p:nvSpPr>
          <p:cNvPr id="35926" name="Text Box 86">
            <a:extLst>
              <a:ext uri="{FF2B5EF4-FFF2-40B4-BE49-F238E27FC236}">
                <a16:creationId xmlns:a16="http://schemas.microsoft.com/office/drawing/2014/main" id="{19DB0437-593E-4E28-B7C7-43E3C3A42E2A}"/>
              </a:ext>
            </a:extLst>
          </p:cNvPr>
          <p:cNvSpPr txBox="1">
            <a:spLocks noChangeArrowheads="1"/>
          </p:cNvSpPr>
          <p:nvPr/>
        </p:nvSpPr>
        <p:spPr bwMode="auto">
          <a:xfrm>
            <a:off x="5809177" y="3302407"/>
            <a:ext cx="27122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e</a:t>
            </a:r>
          </a:p>
        </p:txBody>
      </p:sp>
      <p:sp>
        <p:nvSpPr>
          <p:cNvPr id="35927" name="Text Box 87">
            <a:extLst>
              <a:ext uri="{FF2B5EF4-FFF2-40B4-BE49-F238E27FC236}">
                <a16:creationId xmlns:a16="http://schemas.microsoft.com/office/drawing/2014/main" id="{FFBE4CEE-A625-466B-8219-C4596677E799}"/>
              </a:ext>
            </a:extLst>
          </p:cNvPr>
          <p:cNvSpPr txBox="1">
            <a:spLocks noChangeArrowheads="1"/>
          </p:cNvSpPr>
          <p:nvPr/>
        </p:nvSpPr>
        <p:spPr bwMode="auto">
          <a:xfrm>
            <a:off x="5869739" y="2673757"/>
            <a:ext cx="2632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f</a:t>
            </a:r>
          </a:p>
        </p:txBody>
      </p:sp>
      <p:sp>
        <p:nvSpPr>
          <p:cNvPr id="35928" name="Text Box 88">
            <a:extLst>
              <a:ext uri="{FF2B5EF4-FFF2-40B4-BE49-F238E27FC236}">
                <a16:creationId xmlns:a16="http://schemas.microsoft.com/office/drawing/2014/main" id="{E18F7024-A642-4B45-9EB5-206B5A47FBF1}"/>
              </a:ext>
            </a:extLst>
          </p:cNvPr>
          <p:cNvSpPr txBox="1">
            <a:spLocks noChangeArrowheads="1"/>
          </p:cNvSpPr>
          <p:nvPr/>
        </p:nvSpPr>
        <p:spPr bwMode="auto">
          <a:xfrm>
            <a:off x="6668832" y="2445157"/>
            <a:ext cx="2664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g</a:t>
            </a:r>
          </a:p>
        </p:txBody>
      </p:sp>
      <p:sp>
        <p:nvSpPr>
          <p:cNvPr id="35929" name="Text Box 89">
            <a:extLst>
              <a:ext uri="{FF2B5EF4-FFF2-40B4-BE49-F238E27FC236}">
                <a16:creationId xmlns:a16="http://schemas.microsoft.com/office/drawing/2014/main" id="{D5A3D1C6-A7FC-48B2-8B99-66A1910F0D1B}"/>
              </a:ext>
            </a:extLst>
          </p:cNvPr>
          <p:cNvSpPr txBox="1">
            <a:spLocks noChangeArrowheads="1"/>
          </p:cNvSpPr>
          <p:nvPr/>
        </p:nvSpPr>
        <p:spPr bwMode="auto">
          <a:xfrm>
            <a:off x="6665626" y="3245257"/>
            <a:ext cx="2728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h</a:t>
            </a:r>
          </a:p>
        </p:txBody>
      </p:sp>
      <p:sp>
        <p:nvSpPr>
          <p:cNvPr id="35930" name="Text Box 90">
            <a:extLst>
              <a:ext uri="{FF2B5EF4-FFF2-40B4-BE49-F238E27FC236}">
                <a16:creationId xmlns:a16="http://schemas.microsoft.com/office/drawing/2014/main" id="{5297F06B-B43F-435B-90B0-FF5B97586092}"/>
              </a:ext>
            </a:extLst>
          </p:cNvPr>
          <p:cNvSpPr txBox="1">
            <a:spLocks noChangeArrowheads="1"/>
          </p:cNvSpPr>
          <p:nvPr/>
        </p:nvSpPr>
        <p:spPr bwMode="auto">
          <a:xfrm>
            <a:off x="7316718" y="2673757"/>
            <a:ext cx="22794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i</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30C1907-4689-47DF-BA4D-9855E8CF23F3}"/>
              </a:ext>
            </a:extLst>
          </p:cNvPr>
          <p:cNvSpPr>
            <a:spLocks noGrp="1" noChangeArrowheads="1"/>
          </p:cNvSpPr>
          <p:nvPr>
            <p:ph type="title"/>
          </p:nvPr>
        </p:nvSpPr>
        <p:spPr>
          <a:xfrm>
            <a:off x="467916" y="294109"/>
            <a:ext cx="5829300" cy="800100"/>
          </a:xfrm>
        </p:spPr>
        <p:txBody>
          <a:bodyPr>
            <a:normAutofit/>
          </a:bodyPr>
          <a:lstStyle/>
          <a:p>
            <a:pPr eaLnBrk="1" hangingPunct="1"/>
            <a:r>
              <a:rPr lang="en-US" altLang="en-US" dirty="0"/>
              <a:t>du-Path for Variable y</a:t>
            </a:r>
          </a:p>
        </p:txBody>
      </p:sp>
      <p:sp>
        <p:nvSpPr>
          <p:cNvPr id="36867" name="Rectangle 3">
            <a:extLst>
              <a:ext uri="{FF2B5EF4-FFF2-40B4-BE49-F238E27FC236}">
                <a16:creationId xmlns:a16="http://schemas.microsoft.com/office/drawing/2014/main" id="{CAD5715F-406B-432E-8783-476DAC83382E}"/>
              </a:ext>
            </a:extLst>
          </p:cNvPr>
          <p:cNvSpPr>
            <a:spLocks noChangeArrowheads="1"/>
          </p:cNvSpPr>
          <p:nvPr/>
        </p:nvSpPr>
        <p:spPr bwMode="auto">
          <a:xfrm>
            <a:off x="1657350" y="1144192"/>
            <a:ext cx="63639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 pow(x,y)</a:t>
            </a:r>
            <a:endParaRPr lang="en-US" altLang="en-US" sz="1800" b="1">
              <a:latin typeface="Comic Sans MS" panose="030F0702030302020204" pitchFamily="66" charset="0"/>
            </a:endParaRPr>
          </a:p>
        </p:txBody>
      </p:sp>
      <p:sp>
        <p:nvSpPr>
          <p:cNvPr id="36868" name="Rectangle 4">
            <a:extLst>
              <a:ext uri="{FF2B5EF4-FFF2-40B4-BE49-F238E27FC236}">
                <a16:creationId xmlns:a16="http://schemas.microsoft.com/office/drawing/2014/main" id="{EDC2250E-480C-49BE-AF54-A129C6094EF4}"/>
              </a:ext>
            </a:extLst>
          </p:cNvPr>
          <p:cNvSpPr>
            <a:spLocks noChangeArrowheads="1"/>
          </p:cNvSpPr>
          <p:nvPr/>
        </p:nvSpPr>
        <p:spPr bwMode="auto">
          <a:xfrm>
            <a:off x="1694260" y="1301354"/>
            <a:ext cx="41918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   This program computes x to the power of y, where x and y are integers.</a:t>
            </a:r>
            <a:endParaRPr lang="en-US" altLang="en-US" sz="1800" b="1">
              <a:latin typeface="Comic Sans MS" panose="030F0702030302020204" pitchFamily="66" charset="0"/>
            </a:endParaRPr>
          </a:p>
        </p:txBody>
      </p:sp>
      <p:sp>
        <p:nvSpPr>
          <p:cNvPr id="36869" name="Rectangle 5">
            <a:extLst>
              <a:ext uri="{FF2B5EF4-FFF2-40B4-BE49-F238E27FC236}">
                <a16:creationId xmlns:a16="http://schemas.microsoft.com/office/drawing/2014/main" id="{CE05124A-91A7-4879-9A01-32AC335DA7B5}"/>
              </a:ext>
            </a:extLst>
          </p:cNvPr>
          <p:cNvSpPr>
            <a:spLocks noChangeArrowheads="1"/>
          </p:cNvSpPr>
          <p:nvPr/>
        </p:nvSpPr>
        <p:spPr bwMode="auto">
          <a:xfrm>
            <a:off x="1694260" y="1456135"/>
            <a:ext cx="187230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    INPUT:     The x and y values.</a:t>
            </a:r>
            <a:endParaRPr lang="en-US" altLang="en-US" sz="1800" b="1">
              <a:latin typeface="Comic Sans MS" panose="030F0702030302020204" pitchFamily="66" charset="0"/>
            </a:endParaRPr>
          </a:p>
        </p:txBody>
      </p:sp>
      <p:sp>
        <p:nvSpPr>
          <p:cNvPr id="36870" name="Rectangle 6">
            <a:extLst>
              <a:ext uri="{FF2B5EF4-FFF2-40B4-BE49-F238E27FC236}">
                <a16:creationId xmlns:a16="http://schemas.microsoft.com/office/drawing/2014/main" id="{0D47E8DE-249E-4C59-B5CF-4F09242916E8}"/>
              </a:ext>
            </a:extLst>
          </p:cNvPr>
          <p:cNvSpPr>
            <a:spLocks noChangeArrowheads="1"/>
          </p:cNvSpPr>
          <p:nvPr/>
        </p:nvSpPr>
        <p:spPr bwMode="auto">
          <a:xfrm>
            <a:off x="1694260" y="1612107"/>
            <a:ext cx="338233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    OUTPUT: x raised to the power of y is printed to stdout.</a:t>
            </a:r>
            <a:endParaRPr lang="en-US" altLang="en-US" sz="1800" b="1">
              <a:latin typeface="Comic Sans MS" panose="030F0702030302020204" pitchFamily="66" charset="0"/>
            </a:endParaRPr>
          </a:p>
        </p:txBody>
      </p:sp>
      <p:sp>
        <p:nvSpPr>
          <p:cNvPr id="36871" name="Rectangle 7">
            <a:extLst>
              <a:ext uri="{FF2B5EF4-FFF2-40B4-BE49-F238E27FC236}">
                <a16:creationId xmlns:a16="http://schemas.microsoft.com/office/drawing/2014/main" id="{17CD4B93-D958-4827-BF45-8EF4C17A63BD}"/>
              </a:ext>
            </a:extLst>
          </p:cNvPr>
          <p:cNvSpPr>
            <a:spLocks noChangeArrowheads="1"/>
          </p:cNvSpPr>
          <p:nvPr/>
        </p:nvSpPr>
        <p:spPr bwMode="auto">
          <a:xfrm>
            <a:off x="1694260" y="1768079"/>
            <a:ext cx="10419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a:t>
            </a:r>
            <a:endParaRPr lang="en-US" altLang="en-US" sz="1800" b="1">
              <a:latin typeface="Comic Sans MS" panose="030F0702030302020204" pitchFamily="66" charset="0"/>
            </a:endParaRPr>
          </a:p>
        </p:txBody>
      </p:sp>
      <p:sp>
        <p:nvSpPr>
          <p:cNvPr id="36872" name="Rectangle 8">
            <a:extLst>
              <a:ext uri="{FF2B5EF4-FFF2-40B4-BE49-F238E27FC236}">
                <a16:creationId xmlns:a16="http://schemas.microsoft.com/office/drawing/2014/main" id="{D8197102-D7AF-4E16-ACC9-ABF921ABB7F6}"/>
              </a:ext>
            </a:extLst>
          </p:cNvPr>
          <p:cNvSpPr>
            <a:spLocks noChangeArrowheads="1"/>
          </p:cNvSpPr>
          <p:nvPr/>
        </p:nvSpPr>
        <p:spPr bwMode="auto">
          <a:xfrm>
            <a:off x="1694260" y="1922860"/>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a:t>
            </a:r>
            <a:endParaRPr lang="en-US" altLang="en-US" sz="1800" b="1">
              <a:latin typeface="Comic Sans MS" panose="030F0702030302020204" pitchFamily="66" charset="0"/>
            </a:endParaRPr>
          </a:p>
        </p:txBody>
      </p:sp>
      <p:sp>
        <p:nvSpPr>
          <p:cNvPr id="36873" name="Rectangle 9">
            <a:extLst>
              <a:ext uri="{FF2B5EF4-FFF2-40B4-BE49-F238E27FC236}">
                <a16:creationId xmlns:a16="http://schemas.microsoft.com/office/drawing/2014/main" id="{C009E639-E0B0-46D3-B71F-A46BE9BF785F}"/>
              </a:ext>
            </a:extLst>
          </p:cNvPr>
          <p:cNvSpPr>
            <a:spLocks noChangeArrowheads="1"/>
          </p:cNvSpPr>
          <p:nvPr/>
        </p:nvSpPr>
        <p:spPr bwMode="auto">
          <a:xfrm>
            <a:off x="1762125" y="1919288"/>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6874" name="Rectangle 10">
            <a:extLst>
              <a:ext uri="{FF2B5EF4-FFF2-40B4-BE49-F238E27FC236}">
                <a16:creationId xmlns:a16="http://schemas.microsoft.com/office/drawing/2014/main" id="{600D60AF-4A36-4AE2-8F2B-79668808BB81}"/>
              </a:ext>
            </a:extLst>
          </p:cNvPr>
          <p:cNvSpPr>
            <a:spLocks noChangeArrowheads="1"/>
          </p:cNvSpPr>
          <p:nvPr/>
        </p:nvSpPr>
        <p:spPr bwMode="auto">
          <a:xfrm>
            <a:off x="2100263" y="1922860"/>
            <a:ext cx="103714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9999"/>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void pow (int x, y)</a:t>
            </a:r>
            <a:endParaRPr lang="en-US" altLang="en-US" sz="1800" b="1">
              <a:latin typeface="Comic Sans MS" panose="030F0702030302020204" pitchFamily="66" charset="0"/>
            </a:endParaRPr>
          </a:p>
        </p:txBody>
      </p:sp>
      <p:sp>
        <p:nvSpPr>
          <p:cNvPr id="36875" name="Rectangle 11">
            <a:extLst>
              <a:ext uri="{FF2B5EF4-FFF2-40B4-BE49-F238E27FC236}">
                <a16:creationId xmlns:a16="http://schemas.microsoft.com/office/drawing/2014/main" id="{5A9B4F5C-8C98-4D7D-A06A-8488225BFD13}"/>
              </a:ext>
            </a:extLst>
          </p:cNvPr>
          <p:cNvSpPr>
            <a:spLocks noChangeArrowheads="1"/>
          </p:cNvSpPr>
          <p:nvPr/>
        </p:nvSpPr>
        <p:spPr bwMode="auto">
          <a:xfrm>
            <a:off x="1694260" y="2078832"/>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2</a:t>
            </a:r>
            <a:endParaRPr lang="en-US" altLang="en-US" sz="1800" b="1">
              <a:latin typeface="Comic Sans MS" panose="030F0702030302020204" pitchFamily="66" charset="0"/>
            </a:endParaRPr>
          </a:p>
        </p:txBody>
      </p:sp>
      <p:sp>
        <p:nvSpPr>
          <p:cNvPr id="36876" name="Rectangle 12">
            <a:extLst>
              <a:ext uri="{FF2B5EF4-FFF2-40B4-BE49-F238E27FC236}">
                <a16:creationId xmlns:a16="http://schemas.microsoft.com/office/drawing/2014/main" id="{48460A4D-3C9A-45D4-9BED-DCE66D0B8F34}"/>
              </a:ext>
            </a:extLst>
          </p:cNvPr>
          <p:cNvSpPr>
            <a:spLocks noChangeArrowheads="1"/>
          </p:cNvSpPr>
          <p:nvPr/>
        </p:nvSpPr>
        <p:spPr bwMode="auto">
          <a:xfrm>
            <a:off x="1762125" y="2076451"/>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6877" name="Rectangle 13">
            <a:extLst>
              <a:ext uri="{FF2B5EF4-FFF2-40B4-BE49-F238E27FC236}">
                <a16:creationId xmlns:a16="http://schemas.microsoft.com/office/drawing/2014/main" id="{2305F7C8-152F-489C-853E-0B75D5BA29AB}"/>
              </a:ext>
            </a:extLst>
          </p:cNvPr>
          <p:cNvSpPr>
            <a:spLocks noChangeArrowheads="1"/>
          </p:cNvSpPr>
          <p:nvPr/>
        </p:nvSpPr>
        <p:spPr bwMode="auto">
          <a:xfrm>
            <a:off x="2100263" y="2078832"/>
            <a:ext cx="5290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a:t>
            </a:r>
            <a:endParaRPr lang="en-US" altLang="en-US" sz="1800" b="1">
              <a:solidFill>
                <a:srgbClr val="009999"/>
              </a:solidFill>
              <a:latin typeface="Comic Sans MS" panose="030F0702030302020204" pitchFamily="66" charset="0"/>
            </a:endParaRPr>
          </a:p>
        </p:txBody>
      </p:sp>
      <p:sp>
        <p:nvSpPr>
          <p:cNvPr id="36878" name="Rectangle 14">
            <a:extLst>
              <a:ext uri="{FF2B5EF4-FFF2-40B4-BE49-F238E27FC236}">
                <a16:creationId xmlns:a16="http://schemas.microsoft.com/office/drawing/2014/main" id="{F1D87CA5-882C-4A20-9207-8C384C09C998}"/>
              </a:ext>
            </a:extLst>
          </p:cNvPr>
          <p:cNvSpPr>
            <a:spLocks noChangeArrowheads="1"/>
          </p:cNvSpPr>
          <p:nvPr/>
        </p:nvSpPr>
        <p:spPr bwMode="auto">
          <a:xfrm>
            <a:off x="1694260" y="2233613"/>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3</a:t>
            </a:r>
            <a:endParaRPr lang="en-US" altLang="en-US" sz="1800" b="1">
              <a:latin typeface="Comic Sans MS" panose="030F0702030302020204" pitchFamily="66" charset="0"/>
            </a:endParaRPr>
          </a:p>
        </p:txBody>
      </p:sp>
      <p:sp>
        <p:nvSpPr>
          <p:cNvPr id="36879" name="Rectangle 15">
            <a:extLst>
              <a:ext uri="{FF2B5EF4-FFF2-40B4-BE49-F238E27FC236}">
                <a16:creationId xmlns:a16="http://schemas.microsoft.com/office/drawing/2014/main" id="{292E1C99-73E5-4457-AF6A-A373BF98BB55}"/>
              </a:ext>
            </a:extLst>
          </p:cNvPr>
          <p:cNvSpPr>
            <a:spLocks noChangeArrowheads="1"/>
          </p:cNvSpPr>
          <p:nvPr/>
        </p:nvSpPr>
        <p:spPr bwMode="auto">
          <a:xfrm>
            <a:off x="1762125" y="2231232"/>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6880" name="Rectangle 16">
            <a:extLst>
              <a:ext uri="{FF2B5EF4-FFF2-40B4-BE49-F238E27FC236}">
                <a16:creationId xmlns:a16="http://schemas.microsoft.com/office/drawing/2014/main" id="{40FF96FF-9123-4DB6-AA20-63048BB8A716}"/>
              </a:ext>
            </a:extLst>
          </p:cNvPr>
          <p:cNvSpPr>
            <a:spLocks noChangeArrowheads="1"/>
          </p:cNvSpPr>
          <p:nvPr/>
        </p:nvSpPr>
        <p:spPr bwMode="auto">
          <a:xfrm>
            <a:off x="2100263" y="2233613"/>
            <a:ext cx="39914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float z;</a:t>
            </a:r>
            <a:endParaRPr lang="en-US" altLang="en-US" sz="1800" b="1">
              <a:solidFill>
                <a:srgbClr val="009999"/>
              </a:solidFill>
              <a:latin typeface="Comic Sans MS" panose="030F0702030302020204" pitchFamily="66" charset="0"/>
            </a:endParaRPr>
          </a:p>
        </p:txBody>
      </p:sp>
      <p:sp>
        <p:nvSpPr>
          <p:cNvPr id="36881" name="Rectangle 17">
            <a:extLst>
              <a:ext uri="{FF2B5EF4-FFF2-40B4-BE49-F238E27FC236}">
                <a16:creationId xmlns:a16="http://schemas.microsoft.com/office/drawing/2014/main" id="{7D06B421-839B-40E4-BC6B-6540DBEE4B7A}"/>
              </a:ext>
            </a:extLst>
          </p:cNvPr>
          <p:cNvSpPr>
            <a:spLocks noChangeArrowheads="1"/>
          </p:cNvSpPr>
          <p:nvPr/>
        </p:nvSpPr>
        <p:spPr bwMode="auto">
          <a:xfrm>
            <a:off x="1694260" y="2390776"/>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4</a:t>
            </a:r>
            <a:endParaRPr lang="en-US" altLang="en-US" sz="1800" b="1">
              <a:latin typeface="Comic Sans MS" panose="030F0702030302020204" pitchFamily="66" charset="0"/>
            </a:endParaRPr>
          </a:p>
        </p:txBody>
      </p:sp>
      <p:sp>
        <p:nvSpPr>
          <p:cNvPr id="36882" name="Rectangle 18">
            <a:extLst>
              <a:ext uri="{FF2B5EF4-FFF2-40B4-BE49-F238E27FC236}">
                <a16:creationId xmlns:a16="http://schemas.microsoft.com/office/drawing/2014/main" id="{74553CD8-CF77-4DE3-ADCA-338573DA780A}"/>
              </a:ext>
            </a:extLst>
          </p:cNvPr>
          <p:cNvSpPr>
            <a:spLocks noChangeArrowheads="1"/>
          </p:cNvSpPr>
          <p:nvPr/>
        </p:nvSpPr>
        <p:spPr bwMode="auto">
          <a:xfrm>
            <a:off x="1762125" y="2387204"/>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6883" name="Rectangle 19">
            <a:extLst>
              <a:ext uri="{FF2B5EF4-FFF2-40B4-BE49-F238E27FC236}">
                <a16:creationId xmlns:a16="http://schemas.microsoft.com/office/drawing/2014/main" id="{643B01AC-CB73-427C-A71B-FA890DA2581B}"/>
              </a:ext>
            </a:extLst>
          </p:cNvPr>
          <p:cNvSpPr>
            <a:spLocks noChangeArrowheads="1"/>
          </p:cNvSpPr>
          <p:nvPr/>
        </p:nvSpPr>
        <p:spPr bwMode="auto">
          <a:xfrm>
            <a:off x="2100263" y="2390776"/>
            <a:ext cx="31098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int p;</a:t>
            </a:r>
            <a:endParaRPr lang="en-US" altLang="en-US" sz="1800" b="1">
              <a:solidFill>
                <a:srgbClr val="009999"/>
              </a:solidFill>
              <a:latin typeface="Comic Sans MS" panose="030F0702030302020204" pitchFamily="66" charset="0"/>
            </a:endParaRPr>
          </a:p>
        </p:txBody>
      </p:sp>
      <p:sp>
        <p:nvSpPr>
          <p:cNvPr id="36884" name="Rectangle 20">
            <a:extLst>
              <a:ext uri="{FF2B5EF4-FFF2-40B4-BE49-F238E27FC236}">
                <a16:creationId xmlns:a16="http://schemas.microsoft.com/office/drawing/2014/main" id="{A77C4AD4-59B7-4F0B-9096-F2801362CC96}"/>
              </a:ext>
            </a:extLst>
          </p:cNvPr>
          <p:cNvSpPr>
            <a:spLocks noChangeArrowheads="1"/>
          </p:cNvSpPr>
          <p:nvPr/>
        </p:nvSpPr>
        <p:spPr bwMode="auto">
          <a:xfrm>
            <a:off x="1694260" y="2545557"/>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5</a:t>
            </a:r>
            <a:endParaRPr lang="en-US" altLang="en-US" sz="1800" b="1">
              <a:latin typeface="Comic Sans MS" panose="030F0702030302020204" pitchFamily="66" charset="0"/>
            </a:endParaRPr>
          </a:p>
        </p:txBody>
      </p:sp>
      <p:sp>
        <p:nvSpPr>
          <p:cNvPr id="36885" name="Rectangle 21">
            <a:extLst>
              <a:ext uri="{FF2B5EF4-FFF2-40B4-BE49-F238E27FC236}">
                <a16:creationId xmlns:a16="http://schemas.microsoft.com/office/drawing/2014/main" id="{59DA7229-20CE-4BBD-ABB1-2130CC6DEDB7}"/>
              </a:ext>
            </a:extLst>
          </p:cNvPr>
          <p:cNvSpPr>
            <a:spLocks noChangeArrowheads="1"/>
          </p:cNvSpPr>
          <p:nvPr/>
        </p:nvSpPr>
        <p:spPr bwMode="auto">
          <a:xfrm>
            <a:off x="1762125" y="2543176"/>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6886" name="Rectangle 22">
            <a:extLst>
              <a:ext uri="{FF2B5EF4-FFF2-40B4-BE49-F238E27FC236}">
                <a16:creationId xmlns:a16="http://schemas.microsoft.com/office/drawing/2014/main" id="{4B7974EB-F635-4477-BCA9-0B054D801A6F}"/>
              </a:ext>
            </a:extLst>
          </p:cNvPr>
          <p:cNvSpPr>
            <a:spLocks noChangeArrowheads="1"/>
          </p:cNvSpPr>
          <p:nvPr/>
        </p:nvSpPr>
        <p:spPr bwMode="auto">
          <a:xfrm>
            <a:off x="2100263" y="2545557"/>
            <a:ext cx="48410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if (y &lt; 0)</a:t>
            </a:r>
            <a:endParaRPr lang="en-US" altLang="en-US" sz="1800" b="1">
              <a:solidFill>
                <a:srgbClr val="009999"/>
              </a:solidFill>
              <a:latin typeface="Comic Sans MS" panose="030F0702030302020204" pitchFamily="66" charset="0"/>
            </a:endParaRPr>
          </a:p>
        </p:txBody>
      </p:sp>
      <p:sp>
        <p:nvSpPr>
          <p:cNvPr id="36887" name="Rectangle 23">
            <a:extLst>
              <a:ext uri="{FF2B5EF4-FFF2-40B4-BE49-F238E27FC236}">
                <a16:creationId xmlns:a16="http://schemas.microsoft.com/office/drawing/2014/main" id="{DCDE0A53-FB63-4E33-8AE4-C9C147ED8D08}"/>
              </a:ext>
            </a:extLst>
          </p:cNvPr>
          <p:cNvSpPr>
            <a:spLocks noChangeArrowheads="1"/>
          </p:cNvSpPr>
          <p:nvPr/>
        </p:nvSpPr>
        <p:spPr bwMode="auto">
          <a:xfrm>
            <a:off x="1694260" y="2700338"/>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6</a:t>
            </a:r>
            <a:endParaRPr lang="en-US" altLang="en-US" sz="1800" b="1">
              <a:latin typeface="Comic Sans MS" panose="030F0702030302020204" pitchFamily="66" charset="0"/>
            </a:endParaRPr>
          </a:p>
        </p:txBody>
      </p:sp>
      <p:sp>
        <p:nvSpPr>
          <p:cNvPr id="36888" name="Rectangle 24">
            <a:extLst>
              <a:ext uri="{FF2B5EF4-FFF2-40B4-BE49-F238E27FC236}">
                <a16:creationId xmlns:a16="http://schemas.microsoft.com/office/drawing/2014/main" id="{C6E5A81E-E1EA-43F7-8574-CC139CD80D87}"/>
              </a:ext>
            </a:extLst>
          </p:cNvPr>
          <p:cNvSpPr>
            <a:spLocks noChangeArrowheads="1"/>
          </p:cNvSpPr>
          <p:nvPr/>
        </p:nvSpPr>
        <p:spPr bwMode="auto">
          <a:xfrm>
            <a:off x="1762125" y="2697957"/>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6889" name="Rectangle 25">
            <a:extLst>
              <a:ext uri="{FF2B5EF4-FFF2-40B4-BE49-F238E27FC236}">
                <a16:creationId xmlns:a16="http://schemas.microsoft.com/office/drawing/2014/main" id="{A133ADAA-709C-49E9-8F6C-DB0413B0057C}"/>
              </a:ext>
            </a:extLst>
          </p:cNvPr>
          <p:cNvSpPr>
            <a:spLocks noChangeArrowheads="1"/>
          </p:cNvSpPr>
          <p:nvPr/>
        </p:nvSpPr>
        <p:spPr bwMode="auto">
          <a:xfrm>
            <a:off x="2100263" y="2700338"/>
            <a:ext cx="6684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    </a:t>
            </a:r>
            <a:r>
              <a:rPr lang="en-US" altLang="en-US" sz="1050" b="1">
                <a:latin typeface="Times New Roman" panose="02020603050405020304" pitchFamily="18" charset="0"/>
              </a:rPr>
              <a:t>p = 0 – y;</a:t>
            </a:r>
            <a:endParaRPr lang="en-US" altLang="en-US" sz="1800" b="1">
              <a:latin typeface="Comic Sans MS" panose="030F0702030302020204" pitchFamily="66" charset="0"/>
            </a:endParaRPr>
          </a:p>
        </p:txBody>
      </p:sp>
      <p:sp>
        <p:nvSpPr>
          <p:cNvPr id="36890" name="Rectangle 26">
            <a:extLst>
              <a:ext uri="{FF2B5EF4-FFF2-40B4-BE49-F238E27FC236}">
                <a16:creationId xmlns:a16="http://schemas.microsoft.com/office/drawing/2014/main" id="{74781572-6F80-428C-A5C6-C96130FC2F76}"/>
              </a:ext>
            </a:extLst>
          </p:cNvPr>
          <p:cNvSpPr>
            <a:spLocks noChangeArrowheads="1"/>
          </p:cNvSpPr>
          <p:nvPr/>
        </p:nvSpPr>
        <p:spPr bwMode="auto">
          <a:xfrm>
            <a:off x="1694260" y="2857501"/>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7</a:t>
            </a:r>
            <a:endParaRPr lang="en-US" altLang="en-US" sz="1800" b="1">
              <a:latin typeface="Comic Sans MS" panose="030F0702030302020204" pitchFamily="66" charset="0"/>
            </a:endParaRPr>
          </a:p>
        </p:txBody>
      </p:sp>
      <p:sp>
        <p:nvSpPr>
          <p:cNvPr id="36891" name="Rectangle 27">
            <a:extLst>
              <a:ext uri="{FF2B5EF4-FFF2-40B4-BE49-F238E27FC236}">
                <a16:creationId xmlns:a16="http://schemas.microsoft.com/office/drawing/2014/main" id="{0AF0549C-98BE-40DE-B198-2A7830DF933A}"/>
              </a:ext>
            </a:extLst>
          </p:cNvPr>
          <p:cNvSpPr>
            <a:spLocks noChangeArrowheads="1"/>
          </p:cNvSpPr>
          <p:nvPr/>
        </p:nvSpPr>
        <p:spPr bwMode="auto">
          <a:xfrm>
            <a:off x="1762125" y="2853929"/>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6892" name="Rectangle 28">
            <a:extLst>
              <a:ext uri="{FF2B5EF4-FFF2-40B4-BE49-F238E27FC236}">
                <a16:creationId xmlns:a16="http://schemas.microsoft.com/office/drawing/2014/main" id="{AD0C5117-4F8B-4BFB-A2F5-74BAB509FABB}"/>
              </a:ext>
            </a:extLst>
          </p:cNvPr>
          <p:cNvSpPr>
            <a:spLocks noChangeArrowheads="1"/>
          </p:cNvSpPr>
          <p:nvPr/>
        </p:nvSpPr>
        <p:spPr bwMode="auto">
          <a:xfrm>
            <a:off x="2100263" y="2857501"/>
            <a:ext cx="573875"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808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8080"/>
                </a:solidFill>
                <a:latin typeface="Times New Roman" panose="02020603050405020304" pitchFamily="18" charset="0"/>
              </a:rPr>
              <a:t>else p = y;</a:t>
            </a:r>
            <a:endParaRPr lang="en-US" altLang="en-US" sz="1800" b="1">
              <a:solidFill>
                <a:srgbClr val="008080"/>
              </a:solidFill>
              <a:latin typeface="Comic Sans MS" panose="030F0702030302020204" pitchFamily="66" charset="0"/>
            </a:endParaRPr>
          </a:p>
        </p:txBody>
      </p:sp>
      <p:sp>
        <p:nvSpPr>
          <p:cNvPr id="36893" name="Rectangle 29">
            <a:extLst>
              <a:ext uri="{FF2B5EF4-FFF2-40B4-BE49-F238E27FC236}">
                <a16:creationId xmlns:a16="http://schemas.microsoft.com/office/drawing/2014/main" id="{CFB72EF9-C2D4-4805-9922-F6AC5AB3B19C}"/>
              </a:ext>
            </a:extLst>
          </p:cNvPr>
          <p:cNvSpPr>
            <a:spLocks noChangeArrowheads="1"/>
          </p:cNvSpPr>
          <p:nvPr/>
        </p:nvSpPr>
        <p:spPr bwMode="auto">
          <a:xfrm>
            <a:off x="1694260" y="3012282"/>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8</a:t>
            </a:r>
            <a:endParaRPr lang="en-US" altLang="en-US" sz="1800" b="1">
              <a:latin typeface="Comic Sans MS" panose="030F0702030302020204" pitchFamily="66" charset="0"/>
            </a:endParaRPr>
          </a:p>
        </p:txBody>
      </p:sp>
      <p:sp>
        <p:nvSpPr>
          <p:cNvPr id="36894" name="Rectangle 30">
            <a:extLst>
              <a:ext uri="{FF2B5EF4-FFF2-40B4-BE49-F238E27FC236}">
                <a16:creationId xmlns:a16="http://schemas.microsoft.com/office/drawing/2014/main" id="{DC911FE1-B381-425E-B77A-77296AB5F823}"/>
              </a:ext>
            </a:extLst>
          </p:cNvPr>
          <p:cNvSpPr>
            <a:spLocks noChangeArrowheads="1"/>
          </p:cNvSpPr>
          <p:nvPr/>
        </p:nvSpPr>
        <p:spPr bwMode="auto">
          <a:xfrm>
            <a:off x="1762125" y="3008710"/>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6895" name="Rectangle 31">
            <a:extLst>
              <a:ext uri="{FF2B5EF4-FFF2-40B4-BE49-F238E27FC236}">
                <a16:creationId xmlns:a16="http://schemas.microsoft.com/office/drawing/2014/main" id="{DF31707C-9B81-4A2C-AFA8-8E3C006D9E33}"/>
              </a:ext>
            </a:extLst>
          </p:cNvPr>
          <p:cNvSpPr>
            <a:spLocks noChangeArrowheads="1"/>
          </p:cNvSpPr>
          <p:nvPr/>
        </p:nvSpPr>
        <p:spPr bwMode="auto">
          <a:xfrm>
            <a:off x="2100263" y="3012282"/>
            <a:ext cx="41678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z = 1.0;</a:t>
            </a:r>
            <a:endParaRPr lang="en-US" altLang="en-US" sz="1800" b="1">
              <a:latin typeface="Comic Sans MS" panose="030F0702030302020204" pitchFamily="66" charset="0"/>
            </a:endParaRPr>
          </a:p>
        </p:txBody>
      </p:sp>
      <p:sp>
        <p:nvSpPr>
          <p:cNvPr id="36896" name="Rectangle 32">
            <a:extLst>
              <a:ext uri="{FF2B5EF4-FFF2-40B4-BE49-F238E27FC236}">
                <a16:creationId xmlns:a16="http://schemas.microsoft.com/office/drawing/2014/main" id="{ADEF4CE4-AB48-4593-94B4-F837304C0F4B}"/>
              </a:ext>
            </a:extLst>
          </p:cNvPr>
          <p:cNvSpPr>
            <a:spLocks noChangeArrowheads="1"/>
          </p:cNvSpPr>
          <p:nvPr/>
        </p:nvSpPr>
        <p:spPr bwMode="auto">
          <a:xfrm>
            <a:off x="1694260" y="3168254"/>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9</a:t>
            </a:r>
            <a:endParaRPr lang="en-US" altLang="en-US" sz="1800" b="1">
              <a:latin typeface="Comic Sans MS" panose="030F0702030302020204" pitchFamily="66" charset="0"/>
            </a:endParaRPr>
          </a:p>
        </p:txBody>
      </p:sp>
      <p:sp>
        <p:nvSpPr>
          <p:cNvPr id="36897" name="Rectangle 33">
            <a:extLst>
              <a:ext uri="{FF2B5EF4-FFF2-40B4-BE49-F238E27FC236}">
                <a16:creationId xmlns:a16="http://schemas.microsoft.com/office/drawing/2014/main" id="{DD2BF4CF-BDD0-43AA-90AA-3D59CE2FC8DC}"/>
              </a:ext>
            </a:extLst>
          </p:cNvPr>
          <p:cNvSpPr>
            <a:spLocks noChangeArrowheads="1"/>
          </p:cNvSpPr>
          <p:nvPr/>
        </p:nvSpPr>
        <p:spPr bwMode="auto">
          <a:xfrm>
            <a:off x="1762125" y="3165873"/>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6898" name="Rectangle 34">
            <a:extLst>
              <a:ext uri="{FF2B5EF4-FFF2-40B4-BE49-F238E27FC236}">
                <a16:creationId xmlns:a16="http://schemas.microsoft.com/office/drawing/2014/main" id="{89FB4486-0AC7-4207-9E77-A3CD0E3E31EF}"/>
              </a:ext>
            </a:extLst>
          </p:cNvPr>
          <p:cNvSpPr>
            <a:spLocks noChangeArrowheads="1"/>
          </p:cNvSpPr>
          <p:nvPr/>
        </p:nvSpPr>
        <p:spPr bwMode="auto">
          <a:xfrm>
            <a:off x="2100263" y="3168254"/>
            <a:ext cx="76142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while (p != 0)</a:t>
            </a:r>
            <a:endParaRPr lang="en-US" altLang="en-US" sz="1800" b="1">
              <a:solidFill>
                <a:srgbClr val="009999"/>
              </a:solidFill>
              <a:latin typeface="Comic Sans MS" panose="030F0702030302020204" pitchFamily="66" charset="0"/>
            </a:endParaRPr>
          </a:p>
        </p:txBody>
      </p:sp>
      <p:sp>
        <p:nvSpPr>
          <p:cNvPr id="36899" name="Rectangle 35">
            <a:extLst>
              <a:ext uri="{FF2B5EF4-FFF2-40B4-BE49-F238E27FC236}">
                <a16:creationId xmlns:a16="http://schemas.microsoft.com/office/drawing/2014/main" id="{0B85F080-1CBF-4E3E-80D6-31A89109A27F}"/>
              </a:ext>
            </a:extLst>
          </p:cNvPr>
          <p:cNvSpPr>
            <a:spLocks noChangeArrowheads="1"/>
          </p:cNvSpPr>
          <p:nvPr/>
        </p:nvSpPr>
        <p:spPr bwMode="auto">
          <a:xfrm>
            <a:off x="1694260" y="3324226"/>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10</a:t>
            </a:r>
            <a:endParaRPr lang="en-US" altLang="en-US" sz="1800" b="1">
              <a:latin typeface="Comic Sans MS" panose="030F0702030302020204" pitchFamily="66" charset="0"/>
            </a:endParaRPr>
          </a:p>
        </p:txBody>
      </p:sp>
      <p:sp>
        <p:nvSpPr>
          <p:cNvPr id="36900" name="Rectangle 36">
            <a:extLst>
              <a:ext uri="{FF2B5EF4-FFF2-40B4-BE49-F238E27FC236}">
                <a16:creationId xmlns:a16="http://schemas.microsoft.com/office/drawing/2014/main" id="{FC4BAD40-3FCE-4E53-83C2-C4BAF3B0CCAE}"/>
              </a:ext>
            </a:extLst>
          </p:cNvPr>
          <p:cNvSpPr>
            <a:spLocks noChangeArrowheads="1"/>
          </p:cNvSpPr>
          <p:nvPr/>
        </p:nvSpPr>
        <p:spPr bwMode="auto">
          <a:xfrm>
            <a:off x="1829991" y="3320654"/>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6901" name="Rectangle 37">
            <a:extLst>
              <a:ext uri="{FF2B5EF4-FFF2-40B4-BE49-F238E27FC236}">
                <a16:creationId xmlns:a16="http://schemas.microsoft.com/office/drawing/2014/main" id="{50CA6D44-42B3-4631-8265-21ABD1A1CCE7}"/>
              </a:ext>
            </a:extLst>
          </p:cNvPr>
          <p:cNvSpPr>
            <a:spLocks noChangeArrowheads="1"/>
          </p:cNvSpPr>
          <p:nvPr/>
        </p:nvSpPr>
        <p:spPr bwMode="auto">
          <a:xfrm>
            <a:off x="2100263" y="3324226"/>
            <a:ext cx="1875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9999"/>
                </a:solidFill>
                <a:latin typeface="Times New Roman" panose="02020603050405020304" pitchFamily="18" charset="0"/>
              </a:rPr>
              <a:t>    </a:t>
            </a:r>
            <a:r>
              <a:rPr lang="en-US" altLang="en-US" sz="1050" b="1">
                <a:latin typeface="Times New Roman" panose="02020603050405020304" pitchFamily="18" charset="0"/>
              </a:rPr>
              <a:t>{</a:t>
            </a:r>
            <a:endParaRPr lang="en-US" altLang="en-US" sz="1800" b="1">
              <a:solidFill>
                <a:srgbClr val="009999"/>
              </a:solidFill>
              <a:latin typeface="Comic Sans MS" panose="030F0702030302020204" pitchFamily="66" charset="0"/>
            </a:endParaRPr>
          </a:p>
        </p:txBody>
      </p:sp>
      <p:sp>
        <p:nvSpPr>
          <p:cNvPr id="36902" name="Rectangle 38">
            <a:extLst>
              <a:ext uri="{FF2B5EF4-FFF2-40B4-BE49-F238E27FC236}">
                <a16:creationId xmlns:a16="http://schemas.microsoft.com/office/drawing/2014/main" id="{28DF194B-2F99-4F98-93F6-17E815F001A9}"/>
              </a:ext>
            </a:extLst>
          </p:cNvPr>
          <p:cNvSpPr>
            <a:spLocks noChangeArrowheads="1"/>
          </p:cNvSpPr>
          <p:nvPr/>
        </p:nvSpPr>
        <p:spPr bwMode="auto">
          <a:xfrm>
            <a:off x="1694260" y="3480198"/>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11</a:t>
            </a:r>
            <a:endParaRPr lang="en-US" altLang="en-US" sz="1800" b="1">
              <a:latin typeface="Comic Sans MS" panose="030F0702030302020204" pitchFamily="66" charset="0"/>
            </a:endParaRPr>
          </a:p>
        </p:txBody>
      </p:sp>
      <p:sp>
        <p:nvSpPr>
          <p:cNvPr id="36903" name="Rectangle 39">
            <a:extLst>
              <a:ext uri="{FF2B5EF4-FFF2-40B4-BE49-F238E27FC236}">
                <a16:creationId xmlns:a16="http://schemas.microsoft.com/office/drawing/2014/main" id="{4C0995E8-582A-4C69-8573-3E794BDC14F5}"/>
              </a:ext>
            </a:extLst>
          </p:cNvPr>
          <p:cNvSpPr>
            <a:spLocks noChangeArrowheads="1"/>
          </p:cNvSpPr>
          <p:nvPr/>
        </p:nvSpPr>
        <p:spPr bwMode="auto">
          <a:xfrm>
            <a:off x="1829991" y="3477817"/>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6904" name="Rectangle 40">
            <a:extLst>
              <a:ext uri="{FF2B5EF4-FFF2-40B4-BE49-F238E27FC236}">
                <a16:creationId xmlns:a16="http://schemas.microsoft.com/office/drawing/2014/main" id="{C9DF9FEB-9743-43B1-A3A1-ED4F81C68511}"/>
              </a:ext>
            </a:extLst>
          </p:cNvPr>
          <p:cNvSpPr>
            <a:spLocks noChangeArrowheads="1"/>
          </p:cNvSpPr>
          <p:nvPr/>
        </p:nvSpPr>
        <p:spPr bwMode="auto">
          <a:xfrm>
            <a:off x="2100263" y="3480198"/>
            <a:ext cx="64440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latin typeface="Times New Roman" panose="02020603050405020304" pitchFamily="18" charset="0"/>
              </a:rPr>
              <a:t>    z = z * x;</a:t>
            </a:r>
            <a:endParaRPr lang="en-US" altLang="en-US" sz="1800" b="1">
              <a:latin typeface="Comic Sans MS" panose="030F0702030302020204" pitchFamily="66" charset="0"/>
            </a:endParaRPr>
          </a:p>
        </p:txBody>
      </p:sp>
      <p:sp>
        <p:nvSpPr>
          <p:cNvPr id="36905" name="Rectangle 41">
            <a:extLst>
              <a:ext uri="{FF2B5EF4-FFF2-40B4-BE49-F238E27FC236}">
                <a16:creationId xmlns:a16="http://schemas.microsoft.com/office/drawing/2014/main" id="{D3AC7FAE-0C8E-4C35-9609-8C177C8D53F5}"/>
              </a:ext>
            </a:extLst>
          </p:cNvPr>
          <p:cNvSpPr>
            <a:spLocks noChangeArrowheads="1"/>
          </p:cNvSpPr>
          <p:nvPr/>
        </p:nvSpPr>
        <p:spPr bwMode="auto">
          <a:xfrm>
            <a:off x="1694260" y="3634979"/>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12</a:t>
            </a:r>
            <a:endParaRPr lang="en-US" altLang="en-US" sz="1800" b="1">
              <a:latin typeface="Comic Sans MS" panose="030F0702030302020204" pitchFamily="66" charset="0"/>
            </a:endParaRPr>
          </a:p>
        </p:txBody>
      </p:sp>
      <p:sp>
        <p:nvSpPr>
          <p:cNvPr id="36906" name="Rectangle 42">
            <a:extLst>
              <a:ext uri="{FF2B5EF4-FFF2-40B4-BE49-F238E27FC236}">
                <a16:creationId xmlns:a16="http://schemas.microsoft.com/office/drawing/2014/main" id="{31057516-53CF-4D64-9F01-FD2E91F7E0AD}"/>
              </a:ext>
            </a:extLst>
          </p:cNvPr>
          <p:cNvSpPr>
            <a:spLocks noChangeArrowheads="1"/>
          </p:cNvSpPr>
          <p:nvPr/>
        </p:nvSpPr>
        <p:spPr bwMode="auto">
          <a:xfrm>
            <a:off x="1829991" y="3632598"/>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6907" name="Rectangle 43">
            <a:extLst>
              <a:ext uri="{FF2B5EF4-FFF2-40B4-BE49-F238E27FC236}">
                <a16:creationId xmlns:a16="http://schemas.microsoft.com/office/drawing/2014/main" id="{03E658EC-7980-4965-BECE-9B388ACE5A5A}"/>
              </a:ext>
            </a:extLst>
          </p:cNvPr>
          <p:cNvSpPr>
            <a:spLocks noChangeArrowheads="1"/>
          </p:cNvSpPr>
          <p:nvPr/>
        </p:nvSpPr>
        <p:spPr bwMode="auto">
          <a:xfrm>
            <a:off x="2100263" y="3634979"/>
            <a:ext cx="67646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latin typeface="Times New Roman" panose="02020603050405020304" pitchFamily="18" charset="0"/>
              </a:rPr>
              <a:t>    p = p – 1;</a:t>
            </a:r>
            <a:endParaRPr lang="en-US" altLang="en-US" sz="1800" b="1">
              <a:latin typeface="Comic Sans MS" panose="030F0702030302020204" pitchFamily="66" charset="0"/>
            </a:endParaRPr>
          </a:p>
        </p:txBody>
      </p:sp>
      <p:sp>
        <p:nvSpPr>
          <p:cNvPr id="36908" name="Rectangle 44">
            <a:extLst>
              <a:ext uri="{FF2B5EF4-FFF2-40B4-BE49-F238E27FC236}">
                <a16:creationId xmlns:a16="http://schemas.microsoft.com/office/drawing/2014/main" id="{140BF164-A47A-4314-9810-88E8FA159756}"/>
              </a:ext>
            </a:extLst>
          </p:cNvPr>
          <p:cNvSpPr>
            <a:spLocks noChangeArrowheads="1"/>
          </p:cNvSpPr>
          <p:nvPr/>
        </p:nvSpPr>
        <p:spPr bwMode="auto">
          <a:xfrm>
            <a:off x="1694260" y="3789760"/>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13</a:t>
            </a:r>
            <a:endParaRPr lang="en-US" altLang="en-US" sz="1800" b="1">
              <a:latin typeface="Comic Sans MS" panose="030F0702030302020204" pitchFamily="66" charset="0"/>
            </a:endParaRPr>
          </a:p>
        </p:txBody>
      </p:sp>
      <p:sp>
        <p:nvSpPr>
          <p:cNvPr id="36909" name="Rectangle 45">
            <a:extLst>
              <a:ext uri="{FF2B5EF4-FFF2-40B4-BE49-F238E27FC236}">
                <a16:creationId xmlns:a16="http://schemas.microsoft.com/office/drawing/2014/main" id="{8175235F-CD41-48C2-991E-FC8C51C196B9}"/>
              </a:ext>
            </a:extLst>
          </p:cNvPr>
          <p:cNvSpPr>
            <a:spLocks noChangeArrowheads="1"/>
          </p:cNvSpPr>
          <p:nvPr/>
        </p:nvSpPr>
        <p:spPr bwMode="auto">
          <a:xfrm>
            <a:off x="1829991" y="3787379"/>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6910" name="Rectangle 46">
            <a:extLst>
              <a:ext uri="{FF2B5EF4-FFF2-40B4-BE49-F238E27FC236}">
                <a16:creationId xmlns:a16="http://schemas.microsoft.com/office/drawing/2014/main" id="{4902817A-BDB5-4756-96CE-B7276FB4AC8C}"/>
              </a:ext>
            </a:extLst>
          </p:cNvPr>
          <p:cNvSpPr>
            <a:spLocks noChangeArrowheads="1"/>
          </p:cNvSpPr>
          <p:nvPr/>
        </p:nvSpPr>
        <p:spPr bwMode="auto">
          <a:xfrm>
            <a:off x="2100263" y="3789760"/>
            <a:ext cx="1875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8080"/>
                </a:solidFill>
                <a:latin typeface="Times New Roman" panose="02020603050405020304" pitchFamily="18" charset="0"/>
              </a:rPr>
              <a:t>  </a:t>
            </a:r>
            <a:r>
              <a:rPr lang="en-US" altLang="en-US" sz="1050" b="1">
                <a:latin typeface="Times New Roman" panose="02020603050405020304" pitchFamily="18" charset="0"/>
              </a:rPr>
              <a:t>  }</a:t>
            </a:r>
            <a:endParaRPr lang="en-US" altLang="en-US" sz="1800" b="1">
              <a:solidFill>
                <a:srgbClr val="008080"/>
              </a:solidFill>
              <a:latin typeface="Comic Sans MS" panose="030F0702030302020204" pitchFamily="66" charset="0"/>
            </a:endParaRPr>
          </a:p>
        </p:txBody>
      </p:sp>
      <p:sp>
        <p:nvSpPr>
          <p:cNvPr id="36911" name="Rectangle 47">
            <a:extLst>
              <a:ext uri="{FF2B5EF4-FFF2-40B4-BE49-F238E27FC236}">
                <a16:creationId xmlns:a16="http://schemas.microsoft.com/office/drawing/2014/main" id="{BBB91531-FE24-4E17-94BF-33AE6B52536A}"/>
              </a:ext>
            </a:extLst>
          </p:cNvPr>
          <p:cNvSpPr>
            <a:spLocks noChangeArrowheads="1"/>
          </p:cNvSpPr>
          <p:nvPr/>
        </p:nvSpPr>
        <p:spPr bwMode="auto">
          <a:xfrm>
            <a:off x="1694260" y="3946923"/>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14</a:t>
            </a:r>
            <a:endParaRPr lang="en-US" altLang="en-US" sz="1800" b="1">
              <a:latin typeface="Comic Sans MS" panose="030F0702030302020204" pitchFamily="66" charset="0"/>
            </a:endParaRPr>
          </a:p>
        </p:txBody>
      </p:sp>
      <p:sp>
        <p:nvSpPr>
          <p:cNvPr id="36912" name="Rectangle 48">
            <a:extLst>
              <a:ext uri="{FF2B5EF4-FFF2-40B4-BE49-F238E27FC236}">
                <a16:creationId xmlns:a16="http://schemas.microsoft.com/office/drawing/2014/main" id="{DFC5C0AB-B81B-4391-9FE2-D9E97456CCAC}"/>
              </a:ext>
            </a:extLst>
          </p:cNvPr>
          <p:cNvSpPr>
            <a:spLocks noChangeArrowheads="1"/>
          </p:cNvSpPr>
          <p:nvPr/>
        </p:nvSpPr>
        <p:spPr bwMode="auto">
          <a:xfrm>
            <a:off x="1829991" y="3943351"/>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6913" name="Rectangle 49">
            <a:extLst>
              <a:ext uri="{FF2B5EF4-FFF2-40B4-BE49-F238E27FC236}">
                <a16:creationId xmlns:a16="http://schemas.microsoft.com/office/drawing/2014/main" id="{7AD64AC7-9A47-4401-A829-5F7BE0D2814E}"/>
              </a:ext>
            </a:extLst>
          </p:cNvPr>
          <p:cNvSpPr>
            <a:spLocks noChangeArrowheads="1"/>
          </p:cNvSpPr>
          <p:nvPr/>
        </p:nvSpPr>
        <p:spPr bwMode="auto">
          <a:xfrm>
            <a:off x="2100263" y="3946923"/>
            <a:ext cx="48410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8080"/>
                </a:solidFill>
                <a:latin typeface="Times New Roman" panose="02020603050405020304" pitchFamily="18" charset="0"/>
              </a:rPr>
              <a:t>if (y &lt; 0)</a:t>
            </a:r>
            <a:endParaRPr lang="en-US" altLang="en-US" sz="1800" b="1">
              <a:solidFill>
                <a:srgbClr val="008080"/>
              </a:solidFill>
              <a:latin typeface="Comic Sans MS" panose="030F0702030302020204" pitchFamily="66" charset="0"/>
            </a:endParaRPr>
          </a:p>
        </p:txBody>
      </p:sp>
      <p:sp>
        <p:nvSpPr>
          <p:cNvPr id="36914" name="Rectangle 50">
            <a:extLst>
              <a:ext uri="{FF2B5EF4-FFF2-40B4-BE49-F238E27FC236}">
                <a16:creationId xmlns:a16="http://schemas.microsoft.com/office/drawing/2014/main" id="{692618AC-6238-4C70-B2D0-D434F46BE4B3}"/>
              </a:ext>
            </a:extLst>
          </p:cNvPr>
          <p:cNvSpPr>
            <a:spLocks noChangeArrowheads="1"/>
          </p:cNvSpPr>
          <p:nvPr/>
        </p:nvSpPr>
        <p:spPr bwMode="auto">
          <a:xfrm>
            <a:off x="1694260" y="4101704"/>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15</a:t>
            </a:r>
            <a:endParaRPr lang="en-US" altLang="en-US" sz="1800" b="1">
              <a:latin typeface="Comic Sans MS" panose="030F0702030302020204" pitchFamily="66" charset="0"/>
            </a:endParaRPr>
          </a:p>
        </p:txBody>
      </p:sp>
      <p:sp>
        <p:nvSpPr>
          <p:cNvPr id="36915" name="Rectangle 51">
            <a:extLst>
              <a:ext uri="{FF2B5EF4-FFF2-40B4-BE49-F238E27FC236}">
                <a16:creationId xmlns:a16="http://schemas.microsoft.com/office/drawing/2014/main" id="{E0658B84-7A6B-4245-BC9C-7766DE602A38}"/>
              </a:ext>
            </a:extLst>
          </p:cNvPr>
          <p:cNvSpPr>
            <a:spLocks noChangeArrowheads="1"/>
          </p:cNvSpPr>
          <p:nvPr/>
        </p:nvSpPr>
        <p:spPr bwMode="auto">
          <a:xfrm>
            <a:off x="1829991" y="4099323"/>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6916" name="Rectangle 52">
            <a:extLst>
              <a:ext uri="{FF2B5EF4-FFF2-40B4-BE49-F238E27FC236}">
                <a16:creationId xmlns:a16="http://schemas.microsoft.com/office/drawing/2014/main" id="{30BDEB1E-B6AC-4C33-BA25-208AF0DECBB1}"/>
              </a:ext>
            </a:extLst>
          </p:cNvPr>
          <p:cNvSpPr>
            <a:spLocks noChangeArrowheads="1"/>
          </p:cNvSpPr>
          <p:nvPr/>
        </p:nvSpPr>
        <p:spPr bwMode="auto">
          <a:xfrm>
            <a:off x="2100263" y="4101704"/>
            <a:ext cx="714939"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    </a:t>
            </a:r>
            <a:r>
              <a:rPr lang="en-US" altLang="en-US" sz="1050" b="1">
                <a:latin typeface="Times New Roman" panose="02020603050405020304" pitchFamily="18" charset="0"/>
              </a:rPr>
              <a:t>z = 1.0 / z;</a:t>
            </a:r>
            <a:endParaRPr lang="en-US" altLang="en-US" sz="1800" b="1">
              <a:latin typeface="Comic Sans MS" panose="030F0702030302020204" pitchFamily="66" charset="0"/>
            </a:endParaRPr>
          </a:p>
        </p:txBody>
      </p:sp>
      <p:sp>
        <p:nvSpPr>
          <p:cNvPr id="36917" name="Rectangle 53">
            <a:extLst>
              <a:ext uri="{FF2B5EF4-FFF2-40B4-BE49-F238E27FC236}">
                <a16:creationId xmlns:a16="http://schemas.microsoft.com/office/drawing/2014/main" id="{55BE9D75-5004-42B3-A0E7-5C9A8BFAC485}"/>
              </a:ext>
            </a:extLst>
          </p:cNvPr>
          <p:cNvSpPr>
            <a:spLocks noChangeArrowheads="1"/>
          </p:cNvSpPr>
          <p:nvPr/>
        </p:nvSpPr>
        <p:spPr bwMode="auto">
          <a:xfrm>
            <a:off x="1694260" y="4258867"/>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16</a:t>
            </a:r>
            <a:endParaRPr lang="en-US" altLang="en-US" sz="1800" b="1">
              <a:latin typeface="Comic Sans MS" panose="030F0702030302020204" pitchFamily="66" charset="0"/>
            </a:endParaRPr>
          </a:p>
        </p:txBody>
      </p:sp>
      <p:sp>
        <p:nvSpPr>
          <p:cNvPr id="36918" name="Rectangle 54">
            <a:extLst>
              <a:ext uri="{FF2B5EF4-FFF2-40B4-BE49-F238E27FC236}">
                <a16:creationId xmlns:a16="http://schemas.microsoft.com/office/drawing/2014/main" id="{9470727B-2362-4897-B519-5129B86683E1}"/>
              </a:ext>
            </a:extLst>
          </p:cNvPr>
          <p:cNvSpPr>
            <a:spLocks noChangeArrowheads="1"/>
          </p:cNvSpPr>
          <p:nvPr/>
        </p:nvSpPr>
        <p:spPr bwMode="auto">
          <a:xfrm>
            <a:off x="1829991" y="4255294"/>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6919" name="Rectangle 55">
            <a:extLst>
              <a:ext uri="{FF2B5EF4-FFF2-40B4-BE49-F238E27FC236}">
                <a16:creationId xmlns:a16="http://schemas.microsoft.com/office/drawing/2014/main" id="{82C583EF-6067-4B36-BB6D-19FD04F034BB}"/>
              </a:ext>
            </a:extLst>
          </p:cNvPr>
          <p:cNvSpPr>
            <a:spLocks noChangeArrowheads="1"/>
          </p:cNvSpPr>
          <p:nvPr/>
        </p:nvSpPr>
        <p:spPr bwMode="auto">
          <a:xfrm>
            <a:off x="2100262" y="4258867"/>
            <a:ext cx="530594"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printf(z);</a:t>
            </a:r>
            <a:endParaRPr lang="en-US" altLang="en-US" sz="1800" b="1">
              <a:latin typeface="Comic Sans MS" panose="030F0702030302020204" pitchFamily="66" charset="0"/>
            </a:endParaRPr>
          </a:p>
        </p:txBody>
      </p:sp>
      <p:sp>
        <p:nvSpPr>
          <p:cNvPr id="36920" name="Rectangle 56">
            <a:extLst>
              <a:ext uri="{FF2B5EF4-FFF2-40B4-BE49-F238E27FC236}">
                <a16:creationId xmlns:a16="http://schemas.microsoft.com/office/drawing/2014/main" id="{D58911F1-8B42-49A7-A43E-5346B522A560}"/>
              </a:ext>
            </a:extLst>
          </p:cNvPr>
          <p:cNvSpPr>
            <a:spLocks noChangeArrowheads="1"/>
          </p:cNvSpPr>
          <p:nvPr/>
        </p:nvSpPr>
        <p:spPr bwMode="auto">
          <a:xfrm>
            <a:off x="1694260" y="4413648"/>
            <a:ext cx="1346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17</a:t>
            </a:r>
            <a:endParaRPr lang="en-US" altLang="en-US" sz="1800" b="1">
              <a:latin typeface="Comic Sans MS" panose="030F0702030302020204" pitchFamily="66" charset="0"/>
            </a:endParaRPr>
          </a:p>
        </p:txBody>
      </p:sp>
      <p:sp>
        <p:nvSpPr>
          <p:cNvPr id="36921" name="Rectangle 57">
            <a:extLst>
              <a:ext uri="{FF2B5EF4-FFF2-40B4-BE49-F238E27FC236}">
                <a16:creationId xmlns:a16="http://schemas.microsoft.com/office/drawing/2014/main" id="{FCE2B91F-D552-4A51-B276-A04CC6B2F2DB}"/>
              </a:ext>
            </a:extLst>
          </p:cNvPr>
          <p:cNvSpPr>
            <a:spLocks noChangeArrowheads="1"/>
          </p:cNvSpPr>
          <p:nvPr/>
        </p:nvSpPr>
        <p:spPr bwMode="auto">
          <a:xfrm>
            <a:off x="1829991" y="4410076"/>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rPr>
              <a:t> </a:t>
            </a:r>
            <a:endParaRPr lang="en-US" altLang="en-US" sz="1800" b="1">
              <a:latin typeface="Comic Sans MS" panose="030F0702030302020204" pitchFamily="66" charset="0"/>
            </a:endParaRPr>
          </a:p>
        </p:txBody>
      </p:sp>
      <p:sp>
        <p:nvSpPr>
          <p:cNvPr id="36922" name="Rectangle 58">
            <a:extLst>
              <a:ext uri="{FF2B5EF4-FFF2-40B4-BE49-F238E27FC236}">
                <a16:creationId xmlns:a16="http://schemas.microsoft.com/office/drawing/2014/main" id="{B19ED59F-6711-4F8D-9B36-0CBF85F4C3FA}"/>
              </a:ext>
            </a:extLst>
          </p:cNvPr>
          <p:cNvSpPr>
            <a:spLocks noChangeArrowheads="1"/>
          </p:cNvSpPr>
          <p:nvPr/>
        </p:nvSpPr>
        <p:spPr bwMode="auto">
          <a:xfrm>
            <a:off x="2100263" y="4413648"/>
            <a:ext cx="5290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1050" b="1">
                <a:solidFill>
                  <a:srgbClr val="000000"/>
                </a:solidFill>
                <a:latin typeface="Times New Roman" panose="02020603050405020304" pitchFamily="18" charset="0"/>
              </a:rPr>
              <a:t>}</a:t>
            </a:r>
            <a:endParaRPr lang="en-US" altLang="en-US" sz="1800" b="1">
              <a:latin typeface="Comic Sans MS" panose="030F0702030302020204" pitchFamily="66" charset="0"/>
            </a:endParaRPr>
          </a:p>
        </p:txBody>
      </p:sp>
      <p:sp>
        <p:nvSpPr>
          <p:cNvPr id="36923" name="Oval 59">
            <a:extLst>
              <a:ext uri="{FF2B5EF4-FFF2-40B4-BE49-F238E27FC236}">
                <a16:creationId xmlns:a16="http://schemas.microsoft.com/office/drawing/2014/main" id="{F6ADD251-CD5D-4BD6-808F-294CD8D20F56}"/>
              </a:ext>
            </a:extLst>
          </p:cNvPr>
          <p:cNvSpPr>
            <a:spLocks noChangeArrowheads="1"/>
          </p:cNvSpPr>
          <p:nvPr/>
        </p:nvSpPr>
        <p:spPr bwMode="auto">
          <a:xfrm>
            <a:off x="3429000"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6924" name="Oval 60">
            <a:extLst>
              <a:ext uri="{FF2B5EF4-FFF2-40B4-BE49-F238E27FC236}">
                <a16:creationId xmlns:a16="http://schemas.microsoft.com/office/drawing/2014/main" id="{B1CC4299-3F88-4984-8709-40E9622642BF}"/>
              </a:ext>
            </a:extLst>
          </p:cNvPr>
          <p:cNvSpPr>
            <a:spLocks noChangeArrowheads="1"/>
          </p:cNvSpPr>
          <p:nvPr/>
        </p:nvSpPr>
        <p:spPr bwMode="auto">
          <a:xfrm>
            <a:off x="4114800"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6925" name="Oval 61">
            <a:extLst>
              <a:ext uri="{FF2B5EF4-FFF2-40B4-BE49-F238E27FC236}">
                <a16:creationId xmlns:a16="http://schemas.microsoft.com/office/drawing/2014/main" id="{ED0E0F37-ABDC-48F7-9BB4-BD3F0FD42941}"/>
              </a:ext>
            </a:extLst>
          </p:cNvPr>
          <p:cNvSpPr>
            <a:spLocks noChangeArrowheads="1"/>
          </p:cNvSpPr>
          <p:nvPr/>
        </p:nvSpPr>
        <p:spPr bwMode="auto">
          <a:xfrm>
            <a:off x="4857750"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6926" name="Oval 62">
            <a:extLst>
              <a:ext uri="{FF2B5EF4-FFF2-40B4-BE49-F238E27FC236}">
                <a16:creationId xmlns:a16="http://schemas.microsoft.com/office/drawing/2014/main" id="{FFB01801-CA17-4258-9F6F-EC3B294BC3CE}"/>
              </a:ext>
            </a:extLst>
          </p:cNvPr>
          <p:cNvSpPr>
            <a:spLocks noChangeArrowheads="1"/>
          </p:cNvSpPr>
          <p:nvPr/>
        </p:nvSpPr>
        <p:spPr bwMode="auto">
          <a:xfrm>
            <a:off x="6297216"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6927" name="Oval 63">
            <a:extLst>
              <a:ext uri="{FF2B5EF4-FFF2-40B4-BE49-F238E27FC236}">
                <a16:creationId xmlns:a16="http://schemas.microsoft.com/office/drawing/2014/main" id="{5B747C0B-5B09-4B55-B937-2FBCCB45D100}"/>
              </a:ext>
            </a:extLst>
          </p:cNvPr>
          <p:cNvSpPr>
            <a:spLocks noChangeArrowheads="1"/>
          </p:cNvSpPr>
          <p:nvPr/>
        </p:nvSpPr>
        <p:spPr bwMode="auto">
          <a:xfrm>
            <a:off x="5611416"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6928" name="Oval 64">
            <a:extLst>
              <a:ext uri="{FF2B5EF4-FFF2-40B4-BE49-F238E27FC236}">
                <a16:creationId xmlns:a16="http://schemas.microsoft.com/office/drawing/2014/main" id="{21E98C0F-19BA-4EF8-BE57-AE21D878C0C8}"/>
              </a:ext>
            </a:extLst>
          </p:cNvPr>
          <p:cNvSpPr>
            <a:spLocks noChangeArrowheads="1"/>
          </p:cNvSpPr>
          <p:nvPr/>
        </p:nvSpPr>
        <p:spPr bwMode="auto">
          <a:xfrm>
            <a:off x="7040166"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6929" name="Oval 65">
            <a:extLst>
              <a:ext uri="{FF2B5EF4-FFF2-40B4-BE49-F238E27FC236}">
                <a16:creationId xmlns:a16="http://schemas.microsoft.com/office/drawing/2014/main" id="{AB4081A4-CD8F-46FE-8C5E-93595273D7EA}"/>
              </a:ext>
            </a:extLst>
          </p:cNvPr>
          <p:cNvSpPr>
            <a:spLocks noChangeArrowheads="1"/>
          </p:cNvSpPr>
          <p:nvPr/>
        </p:nvSpPr>
        <p:spPr bwMode="auto">
          <a:xfrm>
            <a:off x="7725966" y="2857500"/>
            <a:ext cx="228600" cy="228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endParaRPr lang="en-IN" altLang="en-US" sz="2100"/>
          </a:p>
        </p:txBody>
      </p:sp>
      <p:sp>
        <p:nvSpPr>
          <p:cNvPr id="36930" name="Text Box 66">
            <a:extLst>
              <a:ext uri="{FF2B5EF4-FFF2-40B4-BE49-F238E27FC236}">
                <a16:creationId xmlns:a16="http://schemas.microsoft.com/office/drawing/2014/main" id="{1F79FDDB-C438-404B-A1C3-C5B5654D9371}"/>
              </a:ext>
            </a:extLst>
          </p:cNvPr>
          <p:cNvSpPr txBox="1">
            <a:spLocks noChangeArrowheads="1"/>
          </p:cNvSpPr>
          <p:nvPr/>
        </p:nvSpPr>
        <p:spPr bwMode="auto">
          <a:xfrm>
            <a:off x="3404869" y="284520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1</a:t>
            </a:r>
          </a:p>
        </p:txBody>
      </p:sp>
      <p:sp>
        <p:nvSpPr>
          <p:cNvPr id="36931" name="Text Box 67">
            <a:extLst>
              <a:ext uri="{FF2B5EF4-FFF2-40B4-BE49-F238E27FC236}">
                <a16:creationId xmlns:a16="http://schemas.microsoft.com/office/drawing/2014/main" id="{B381C69F-F9FB-4C10-8C45-ED48CC7F9E0C}"/>
              </a:ext>
            </a:extLst>
          </p:cNvPr>
          <p:cNvSpPr txBox="1">
            <a:spLocks noChangeArrowheads="1"/>
          </p:cNvSpPr>
          <p:nvPr/>
        </p:nvSpPr>
        <p:spPr bwMode="auto">
          <a:xfrm>
            <a:off x="4090669" y="284520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5</a:t>
            </a:r>
          </a:p>
        </p:txBody>
      </p:sp>
      <p:sp>
        <p:nvSpPr>
          <p:cNvPr id="36932" name="Text Box 68">
            <a:extLst>
              <a:ext uri="{FF2B5EF4-FFF2-40B4-BE49-F238E27FC236}">
                <a16:creationId xmlns:a16="http://schemas.microsoft.com/office/drawing/2014/main" id="{7A918E5E-5703-4C2D-B046-2E1B62F53CEE}"/>
              </a:ext>
            </a:extLst>
          </p:cNvPr>
          <p:cNvSpPr txBox="1">
            <a:spLocks noChangeArrowheads="1"/>
          </p:cNvSpPr>
          <p:nvPr/>
        </p:nvSpPr>
        <p:spPr bwMode="auto">
          <a:xfrm>
            <a:off x="4833619" y="284520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8</a:t>
            </a:r>
          </a:p>
        </p:txBody>
      </p:sp>
      <p:sp>
        <p:nvSpPr>
          <p:cNvPr id="36933" name="Text Box 69">
            <a:extLst>
              <a:ext uri="{FF2B5EF4-FFF2-40B4-BE49-F238E27FC236}">
                <a16:creationId xmlns:a16="http://schemas.microsoft.com/office/drawing/2014/main" id="{3C41CF3F-A689-481D-8414-5546BD27494C}"/>
              </a:ext>
            </a:extLst>
          </p:cNvPr>
          <p:cNvSpPr txBox="1">
            <a:spLocks noChangeArrowheads="1"/>
          </p:cNvSpPr>
          <p:nvPr/>
        </p:nvSpPr>
        <p:spPr bwMode="auto">
          <a:xfrm>
            <a:off x="5587285" y="284520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9</a:t>
            </a:r>
          </a:p>
        </p:txBody>
      </p:sp>
      <p:sp>
        <p:nvSpPr>
          <p:cNvPr id="36934" name="Text Box 70">
            <a:extLst>
              <a:ext uri="{FF2B5EF4-FFF2-40B4-BE49-F238E27FC236}">
                <a16:creationId xmlns:a16="http://schemas.microsoft.com/office/drawing/2014/main" id="{0940F31C-928B-48D4-B7F7-0D2C786ED4E4}"/>
              </a:ext>
            </a:extLst>
          </p:cNvPr>
          <p:cNvSpPr txBox="1">
            <a:spLocks noChangeArrowheads="1"/>
          </p:cNvSpPr>
          <p:nvPr/>
        </p:nvSpPr>
        <p:spPr bwMode="auto">
          <a:xfrm>
            <a:off x="6968747" y="2845207"/>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16</a:t>
            </a:r>
          </a:p>
        </p:txBody>
      </p:sp>
      <p:sp>
        <p:nvSpPr>
          <p:cNvPr id="36935" name="Text Box 71">
            <a:extLst>
              <a:ext uri="{FF2B5EF4-FFF2-40B4-BE49-F238E27FC236}">
                <a16:creationId xmlns:a16="http://schemas.microsoft.com/office/drawing/2014/main" id="{DFA0B48B-953A-448F-AD15-D98F28B47BD1}"/>
              </a:ext>
            </a:extLst>
          </p:cNvPr>
          <p:cNvSpPr txBox="1">
            <a:spLocks noChangeArrowheads="1"/>
          </p:cNvSpPr>
          <p:nvPr/>
        </p:nvSpPr>
        <p:spPr bwMode="auto">
          <a:xfrm>
            <a:off x="6225797" y="2845207"/>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14</a:t>
            </a:r>
          </a:p>
        </p:txBody>
      </p:sp>
      <p:sp>
        <p:nvSpPr>
          <p:cNvPr id="36936" name="Text Box 72">
            <a:extLst>
              <a:ext uri="{FF2B5EF4-FFF2-40B4-BE49-F238E27FC236}">
                <a16:creationId xmlns:a16="http://schemas.microsoft.com/office/drawing/2014/main" id="{92E874F3-1AF0-4412-9E56-687DE55D9CCC}"/>
              </a:ext>
            </a:extLst>
          </p:cNvPr>
          <p:cNvSpPr txBox="1">
            <a:spLocks noChangeArrowheads="1"/>
          </p:cNvSpPr>
          <p:nvPr/>
        </p:nvSpPr>
        <p:spPr bwMode="auto">
          <a:xfrm>
            <a:off x="7652166" y="2845207"/>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17</a:t>
            </a:r>
          </a:p>
        </p:txBody>
      </p:sp>
      <p:sp>
        <p:nvSpPr>
          <p:cNvPr id="36937" name="Line 73">
            <a:extLst>
              <a:ext uri="{FF2B5EF4-FFF2-40B4-BE49-F238E27FC236}">
                <a16:creationId xmlns:a16="http://schemas.microsoft.com/office/drawing/2014/main" id="{21ED89E4-C64C-4C5F-AB9E-338835CDBA97}"/>
              </a:ext>
            </a:extLst>
          </p:cNvPr>
          <p:cNvSpPr>
            <a:spLocks noChangeShapeType="1"/>
          </p:cNvSpPr>
          <p:nvPr/>
        </p:nvSpPr>
        <p:spPr bwMode="auto">
          <a:xfrm>
            <a:off x="3657600" y="2971800"/>
            <a:ext cx="457200" cy="0"/>
          </a:xfrm>
          <a:prstGeom prst="line">
            <a:avLst/>
          </a:prstGeom>
          <a:noFill/>
          <a:ln w="12700">
            <a:solidFill>
              <a:srgbClr val="00808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36938" name="Line 74">
            <a:extLst>
              <a:ext uri="{FF2B5EF4-FFF2-40B4-BE49-F238E27FC236}">
                <a16:creationId xmlns:a16="http://schemas.microsoft.com/office/drawing/2014/main" id="{CD06F3E7-975E-41AD-BCC7-0281117D7BA0}"/>
              </a:ext>
            </a:extLst>
          </p:cNvPr>
          <p:cNvSpPr>
            <a:spLocks noChangeShapeType="1"/>
          </p:cNvSpPr>
          <p:nvPr/>
        </p:nvSpPr>
        <p:spPr bwMode="auto">
          <a:xfrm>
            <a:off x="5086350" y="2971800"/>
            <a:ext cx="514350" cy="0"/>
          </a:xfrm>
          <a:prstGeom prst="line">
            <a:avLst/>
          </a:prstGeom>
          <a:noFill/>
          <a:ln w="12700">
            <a:solidFill>
              <a:srgbClr val="00808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36939" name="Line 75">
            <a:extLst>
              <a:ext uri="{FF2B5EF4-FFF2-40B4-BE49-F238E27FC236}">
                <a16:creationId xmlns:a16="http://schemas.microsoft.com/office/drawing/2014/main" id="{810A702E-550D-4DE5-B2C0-0294A041792B}"/>
              </a:ext>
            </a:extLst>
          </p:cNvPr>
          <p:cNvSpPr>
            <a:spLocks noChangeShapeType="1"/>
          </p:cNvSpPr>
          <p:nvPr/>
        </p:nvSpPr>
        <p:spPr bwMode="auto">
          <a:xfrm>
            <a:off x="5840016" y="2971800"/>
            <a:ext cx="457200" cy="0"/>
          </a:xfrm>
          <a:prstGeom prst="line">
            <a:avLst/>
          </a:prstGeom>
          <a:noFill/>
          <a:ln w="12700">
            <a:solidFill>
              <a:srgbClr val="00808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36940" name="Line 76">
            <a:extLst>
              <a:ext uri="{FF2B5EF4-FFF2-40B4-BE49-F238E27FC236}">
                <a16:creationId xmlns:a16="http://schemas.microsoft.com/office/drawing/2014/main" id="{E24A3B63-AFA6-4C5F-9C4C-5F576816DCC2}"/>
              </a:ext>
            </a:extLst>
          </p:cNvPr>
          <p:cNvSpPr>
            <a:spLocks noChangeShapeType="1"/>
          </p:cNvSpPr>
          <p:nvPr/>
        </p:nvSpPr>
        <p:spPr bwMode="auto">
          <a:xfrm>
            <a:off x="7268766" y="2971800"/>
            <a:ext cx="457200" cy="0"/>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cxnSp>
        <p:nvCxnSpPr>
          <p:cNvPr id="36941" name="AutoShape 77">
            <a:extLst>
              <a:ext uri="{FF2B5EF4-FFF2-40B4-BE49-F238E27FC236}">
                <a16:creationId xmlns:a16="http://schemas.microsoft.com/office/drawing/2014/main" id="{6A62F81C-CA6E-4DD7-9F21-4446C20CE9A1}"/>
              </a:ext>
            </a:extLst>
          </p:cNvPr>
          <p:cNvCxnSpPr>
            <a:cxnSpLocks noChangeShapeType="1"/>
            <a:stCxn id="36931" idx="0"/>
            <a:endCxn id="36932" idx="0"/>
          </p:cNvCxnSpPr>
          <p:nvPr/>
        </p:nvCxnSpPr>
        <p:spPr bwMode="auto">
          <a:xfrm rot="5400000" flipH="1" flipV="1">
            <a:off x="4601766" y="2473732"/>
            <a:ext cx="12700" cy="742950"/>
          </a:xfrm>
          <a:prstGeom prst="bentConnector3">
            <a:avLst>
              <a:gd name="adj1" fmla="val 1800000"/>
            </a:avLst>
          </a:prstGeom>
          <a:noFill/>
          <a:ln w="12700">
            <a:solidFill>
              <a:schemeClr val="tx1"/>
            </a:solidFill>
            <a:miter lim="800000"/>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42" name="AutoShape 78">
            <a:extLst>
              <a:ext uri="{FF2B5EF4-FFF2-40B4-BE49-F238E27FC236}">
                <a16:creationId xmlns:a16="http://schemas.microsoft.com/office/drawing/2014/main" id="{3B38B281-FA47-451E-880D-56E6CC9BCAA9}"/>
              </a:ext>
            </a:extLst>
          </p:cNvPr>
          <p:cNvCxnSpPr>
            <a:cxnSpLocks noChangeShapeType="1"/>
            <a:stCxn id="36931" idx="2"/>
            <a:endCxn id="36932" idx="2"/>
          </p:cNvCxnSpPr>
          <p:nvPr/>
        </p:nvCxnSpPr>
        <p:spPr bwMode="auto">
          <a:xfrm rot="16200000" flipH="1">
            <a:off x="4601766" y="2750731"/>
            <a:ext cx="12700" cy="742950"/>
          </a:xfrm>
          <a:prstGeom prst="bentConnector3">
            <a:avLst>
              <a:gd name="adj1" fmla="val 1800000"/>
            </a:avLst>
          </a:prstGeom>
          <a:noFill/>
          <a:ln w="12700">
            <a:solidFill>
              <a:srgbClr val="008080"/>
            </a:solidFill>
            <a:miter lim="800000"/>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43" name="AutoShape 79">
            <a:extLst>
              <a:ext uri="{FF2B5EF4-FFF2-40B4-BE49-F238E27FC236}">
                <a16:creationId xmlns:a16="http://schemas.microsoft.com/office/drawing/2014/main" id="{7A1486A2-DBD1-4CDA-9F69-AECE37EB8784}"/>
              </a:ext>
            </a:extLst>
          </p:cNvPr>
          <p:cNvCxnSpPr>
            <a:cxnSpLocks noChangeShapeType="1"/>
          </p:cNvCxnSpPr>
          <p:nvPr/>
        </p:nvCxnSpPr>
        <p:spPr bwMode="auto">
          <a:xfrm rot="16200000" flipH="1">
            <a:off x="6771680" y="2715221"/>
            <a:ext cx="1191" cy="742950"/>
          </a:xfrm>
          <a:prstGeom prst="bentConnector3">
            <a:avLst>
              <a:gd name="adj1" fmla="val 14400000"/>
            </a:avLst>
          </a:prstGeom>
          <a:noFill/>
          <a:ln w="12700">
            <a:solidFill>
              <a:schemeClr val="tx1"/>
            </a:solidFill>
            <a:miter lim="800000"/>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44" name="AutoShape 80">
            <a:extLst>
              <a:ext uri="{FF2B5EF4-FFF2-40B4-BE49-F238E27FC236}">
                <a16:creationId xmlns:a16="http://schemas.microsoft.com/office/drawing/2014/main" id="{15009DD2-84E3-4A4E-A5E7-BD0283BFD0DB}"/>
              </a:ext>
            </a:extLst>
          </p:cNvPr>
          <p:cNvCxnSpPr>
            <a:cxnSpLocks noChangeShapeType="1"/>
          </p:cNvCxnSpPr>
          <p:nvPr/>
        </p:nvCxnSpPr>
        <p:spPr bwMode="auto">
          <a:xfrm rot="5400000" flipV="1">
            <a:off x="6771680" y="2486621"/>
            <a:ext cx="1191" cy="742950"/>
          </a:xfrm>
          <a:prstGeom prst="bentConnector3">
            <a:avLst>
              <a:gd name="adj1" fmla="val -14400000"/>
            </a:avLst>
          </a:prstGeom>
          <a:noFill/>
          <a:ln w="12700">
            <a:solidFill>
              <a:schemeClr val="tx1"/>
            </a:solidFill>
            <a:miter lim="800000"/>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45" name="AutoShape 81">
            <a:extLst>
              <a:ext uri="{FF2B5EF4-FFF2-40B4-BE49-F238E27FC236}">
                <a16:creationId xmlns:a16="http://schemas.microsoft.com/office/drawing/2014/main" id="{5E1333DF-CB30-4179-9A17-D97FD34E0FC0}"/>
              </a:ext>
            </a:extLst>
          </p:cNvPr>
          <p:cNvCxnSpPr>
            <a:cxnSpLocks noChangeShapeType="1"/>
            <a:stCxn id="36933" idx="3"/>
            <a:endCxn id="36933" idx="2"/>
          </p:cNvCxnSpPr>
          <p:nvPr/>
        </p:nvCxnSpPr>
        <p:spPr bwMode="auto">
          <a:xfrm flipH="1">
            <a:off x="5726907" y="2983707"/>
            <a:ext cx="139622" cy="138499"/>
          </a:xfrm>
          <a:prstGeom prst="curvedConnector4">
            <a:avLst>
              <a:gd name="adj1" fmla="val -163728"/>
              <a:gd name="adj2" fmla="val 265055"/>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946" name="Text Box 82">
            <a:extLst>
              <a:ext uri="{FF2B5EF4-FFF2-40B4-BE49-F238E27FC236}">
                <a16:creationId xmlns:a16="http://schemas.microsoft.com/office/drawing/2014/main" id="{A508714D-34C0-4DFE-9516-F9FB51924005}"/>
              </a:ext>
            </a:extLst>
          </p:cNvPr>
          <p:cNvSpPr txBox="1">
            <a:spLocks noChangeArrowheads="1"/>
          </p:cNvSpPr>
          <p:nvPr/>
        </p:nvSpPr>
        <p:spPr bwMode="auto">
          <a:xfrm>
            <a:off x="3694833" y="2673757"/>
            <a:ext cx="2696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a</a:t>
            </a:r>
          </a:p>
        </p:txBody>
      </p:sp>
      <p:sp>
        <p:nvSpPr>
          <p:cNvPr id="36947" name="Text Box 83">
            <a:extLst>
              <a:ext uri="{FF2B5EF4-FFF2-40B4-BE49-F238E27FC236}">
                <a16:creationId xmlns:a16="http://schemas.microsoft.com/office/drawing/2014/main" id="{9A00141C-4B3C-48A7-8D7F-284BFCE5D74A}"/>
              </a:ext>
            </a:extLst>
          </p:cNvPr>
          <p:cNvSpPr txBox="1">
            <a:spLocks noChangeArrowheads="1"/>
          </p:cNvSpPr>
          <p:nvPr/>
        </p:nvSpPr>
        <p:spPr bwMode="auto">
          <a:xfrm>
            <a:off x="4492322" y="2445157"/>
            <a:ext cx="2760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b</a:t>
            </a:r>
          </a:p>
        </p:txBody>
      </p:sp>
      <p:sp>
        <p:nvSpPr>
          <p:cNvPr id="36948" name="Text Box 84">
            <a:extLst>
              <a:ext uri="{FF2B5EF4-FFF2-40B4-BE49-F238E27FC236}">
                <a16:creationId xmlns:a16="http://schemas.microsoft.com/office/drawing/2014/main" id="{8CB7DE25-BD5A-4C75-B4C3-802C706EAD14}"/>
              </a:ext>
            </a:extLst>
          </p:cNvPr>
          <p:cNvSpPr txBox="1">
            <a:spLocks noChangeArrowheads="1"/>
          </p:cNvSpPr>
          <p:nvPr/>
        </p:nvSpPr>
        <p:spPr bwMode="auto">
          <a:xfrm>
            <a:off x="4498734" y="3245257"/>
            <a:ext cx="2632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c</a:t>
            </a:r>
          </a:p>
        </p:txBody>
      </p:sp>
      <p:sp>
        <p:nvSpPr>
          <p:cNvPr id="36949" name="Text Box 85">
            <a:extLst>
              <a:ext uri="{FF2B5EF4-FFF2-40B4-BE49-F238E27FC236}">
                <a16:creationId xmlns:a16="http://schemas.microsoft.com/office/drawing/2014/main" id="{7029416D-C856-4844-887C-BD22812AD96D}"/>
              </a:ext>
            </a:extLst>
          </p:cNvPr>
          <p:cNvSpPr txBox="1">
            <a:spLocks noChangeArrowheads="1"/>
          </p:cNvSpPr>
          <p:nvPr/>
        </p:nvSpPr>
        <p:spPr bwMode="auto">
          <a:xfrm>
            <a:off x="5178329" y="2730907"/>
            <a:ext cx="2744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d</a:t>
            </a:r>
          </a:p>
        </p:txBody>
      </p:sp>
      <p:sp>
        <p:nvSpPr>
          <p:cNvPr id="36950" name="Text Box 86">
            <a:extLst>
              <a:ext uri="{FF2B5EF4-FFF2-40B4-BE49-F238E27FC236}">
                <a16:creationId xmlns:a16="http://schemas.microsoft.com/office/drawing/2014/main" id="{3C123A5C-E193-4F06-B451-C514D44D4D74}"/>
              </a:ext>
            </a:extLst>
          </p:cNvPr>
          <p:cNvSpPr txBox="1">
            <a:spLocks noChangeArrowheads="1"/>
          </p:cNvSpPr>
          <p:nvPr/>
        </p:nvSpPr>
        <p:spPr bwMode="auto">
          <a:xfrm>
            <a:off x="5809177" y="3302407"/>
            <a:ext cx="27122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e</a:t>
            </a:r>
          </a:p>
        </p:txBody>
      </p:sp>
      <p:sp>
        <p:nvSpPr>
          <p:cNvPr id="36951" name="Text Box 87">
            <a:extLst>
              <a:ext uri="{FF2B5EF4-FFF2-40B4-BE49-F238E27FC236}">
                <a16:creationId xmlns:a16="http://schemas.microsoft.com/office/drawing/2014/main" id="{65ECE244-BACB-49BD-B013-E4F21686E878}"/>
              </a:ext>
            </a:extLst>
          </p:cNvPr>
          <p:cNvSpPr txBox="1">
            <a:spLocks noChangeArrowheads="1"/>
          </p:cNvSpPr>
          <p:nvPr/>
        </p:nvSpPr>
        <p:spPr bwMode="auto">
          <a:xfrm>
            <a:off x="5869739" y="2673757"/>
            <a:ext cx="2632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f</a:t>
            </a:r>
          </a:p>
        </p:txBody>
      </p:sp>
      <p:sp>
        <p:nvSpPr>
          <p:cNvPr id="36952" name="Text Box 88">
            <a:extLst>
              <a:ext uri="{FF2B5EF4-FFF2-40B4-BE49-F238E27FC236}">
                <a16:creationId xmlns:a16="http://schemas.microsoft.com/office/drawing/2014/main" id="{E1436DBD-16AD-45AA-A92C-A73B86596D6E}"/>
              </a:ext>
            </a:extLst>
          </p:cNvPr>
          <p:cNvSpPr txBox="1">
            <a:spLocks noChangeArrowheads="1"/>
          </p:cNvSpPr>
          <p:nvPr/>
        </p:nvSpPr>
        <p:spPr bwMode="auto">
          <a:xfrm>
            <a:off x="6668832" y="2445157"/>
            <a:ext cx="2664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g</a:t>
            </a:r>
          </a:p>
        </p:txBody>
      </p:sp>
      <p:sp>
        <p:nvSpPr>
          <p:cNvPr id="36953" name="Text Box 89">
            <a:extLst>
              <a:ext uri="{FF2B5EF4-FFF2-40B4-BE49-F238E27FC236}">
                <a16:creationId xmlns:a16="http://schemas.microsoft.com/office/drawing/2014/main" id="{D5E9608D-4963-4285-854B-CEDD06EA7191}"/>
              </a:ext>
            </a:extLst>
          </p:cNvPr>
          <p:cNvSpPr txBox="1">
            <a:spLocks noChangeArrowheads="1"/>
          </p:cNvSpPr>
          <p:nvPr/>
        </p:nvSpPr>
        <p:spPr bwMode="auto">
          <a:xfrm>
            <a:off x="6665626" y="3245257"/>
            <a:ext cx="2728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h</a:t>
            </a:r>
          </a:p>
        </p:txBody>
      </p:sp>
      <p:sp>
        <p:nvSpPr>
          <p:cNvPr id="36954" name="Text Box 90">
            <a:extLst>
              <a:ext uri="{FF2B5EF4-FFF2-40B4-BE49-F238E27FC236}">
                <a16:creationId xmlns:a16="http://schemas.microsoft.com/office/drawing/2014/main" id="{B776AC84-296A-425F-AB42-94B3B3A701E9}"/>
              </a:ext>
            </a:extLst>
          </p:cNvPr>
          <p:cNvSpPr txBox="1">
            <a:spLocks noChangeArrowheads="1"/>
          </p:cNvSpPr>
          <p:nvPr/>
        </p:nvSpPr>
        <p:spPr bwMode="auto">
          <a:xfrm>
            <a:off x="7316718" y="2673757"/>
            <a:ext cx="22794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i</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3C8C79F-E38E-49A4-AE92-051A6DCCDDFC}"/>
              </a:ext>
            </a:extLst>
          </p:cNvPr>
          <p:cNvSpPr>
            <a:spLocks noGrp="1" noChangeArrowheads="1"/>
          </p:cNvSpPr>
          <p:nvPr>
            <p:ph type="title"/>
          </p:nvPr>
        </p:nvSpPr>
        <p:spPr/>
        <p:txBody>
          <a:bodyPr/>
          <a:lstStyle/>
          <a:p>
            <a:pPr eaLnBrk="1" hangingPunct="1"/>
            <a:r>
              <a:rPr lang="en-US" altLang="en-US"/>
              <a:t>All Uses Strategy (AU)</a:t>
            </a:r>
          </a:p>
        </p:txBody>
      </p:sp>
      <p:sp>
        <p:nvSpPr>
          <p:cNvPr id="37891" name="Rectangle 3">
            <a:extLst>
              <a:ext uri="{FF2B5EF4-FFF2-40B4-BE49-F238E27FC236}">
                <a16:creationId xmlns:a16="http://schemas.microsoft.com/office/drawing/2014/main" id="{367C531D-221C-437A-9ABD-1EE3132A93E6}"/>
              </a:ext>
            </a:extLst>
          </p:cNvPr>
          <p:cNvSpPr>
            <a:spLocks noGrp="1" noChangeArrowheads="1"/>
          </p:cNvSpPr>
          <p:nvPr>
            <p:ph type="body" idx="1"/>
          </p:nvPr>
        </p:nvSpPr>
        <p:spPr/>
        <p:txBody>
          <a:bodyPr/>
          <a:lstStyle/>
          <a:p>
            <a:pPr eaLnBrk="1" hangingPunct="1"/>
            <a:r>
              <a:rPr lang="en-US" altLang="en-US" sz="2100" b="1"/>
              <a:t>AU</a:t>
            </a:r>
            <a:r>
              <a:rPr lang="en-US" altLang="en-US" sz="2100"/>
              <a:t> requires that </a:t>
            </a:r>
            <a:r>
              <a:rPr lang="en-US" altLang="en-US" sz="2100" u="sng"/>
              <a:t>at least one path</a:t>
            </a:r>
            <a:r>
              <a:rPr lang="en-US" altLang="en-US" sz="2100"/>
              <a:t> from </a:t>
            </a:r>
            <a:r>
              <a:rPr lang="en-US" altLang="en-US" sz="2100" u="sng"/>
              <a:t>every definition</a:t>
            </a:r>
            <a:r>
              <a:rPr lang="en-US" altLang="en-US" sz="2100"/>
              <a:t> of </a:t>
            </a:r>
            <a:r>
              <a:rPr lang="en-US" altLang="en-US" sz="2100" u="sng"/>
              <a:t>every variable</a:t>
            </a:r>
            <a:r>
              <a:rPr lang="en-US" altLang="en-US" sz="2100"/>
              <a:t> to </a:t>
            </a:r>
            <a:r>
              <a:rPr lang="en-US" altLang="en-US" sz="2100" u="sng"/>
              <a:t>every use</a:t>
            </a:r>
            <a:r>
              <a:rPr lang="en-US" altLang="en-US" sz="2100"/>
              <a:t> of that definition be exercised under some test.</a:t>
            </a:r>
          </a:p>
          <a:p>
            <a:pPr eaLnBrk="1" hangingPunct="1"/>
            <a:r>
              <a:rPr lang="en-US" altLang="en-US" sz="2100"/>
              <a:t>Hence, at least one definition-clear path from every definition of every variable to every use of that definition be exercised under some test.</a:t>
            </a:r>
          </a:p>
          <a:p>
            <a:pPr eaLnBrk="1" hangingPunct="1"/>
            <a:r>
              <a:rPr lang="en-US" altLang="en-US" sz="2100"/>
              <a:t>Clearly, </a:t>
            </a:r>
            <a:r>
              <a:rPr lang="en-US" altLang="en-US" sz="2100" b="1"/>
              <a:t>AU</a:t>
            </a:r>
            <a:r>
              <a:rPr lang="en-US" altLang="en-US" sz="2100"/>
              <a:t> &lt; </a:t>
            </a:r>
            <a:r>
              <a:rPr lang="en-US" altLang="en-US" sz="2100" b="1"/>
              <a:t>ADUP</a:t>
            </a:r>
            <a:r>
              <a:rPr lang="en-US" altLang="en-US" sz="2100"/>
              <a:t>.</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646BD-B4D9-4EBF-A349-6488AEC70979}"/>
              </a:ext>
            </a:extLst>
          </p:cNvPr>
          <p:cNvSpPr>
            <a:spLocks noGrp="1"/>
          </p:cNvSpPr>
          <p:nvPr>
            <p:ph type="title"/>
          </p:nvPr>
        </p:nvSpPr>
        <p:spPr/>
        <p:txBody>
          <a:bodyPr>
            <a:normAutofit fontScale="90000"/>
          </a:bodyPr>
          <a:lstStyle/>
          <a:p>
            <a:r>
              <a:rPr lang="en-US" altLang="en-US" dirty="0"/>
              <a:t>All p uses/some c uses(APU+C)</a:t>
            </a:r>
            <a:br>
              <a:rPr lang="en-US" altLang="en-US" dirty="0"/>
            </a:br>
            <a:endParaRPr lang="en-IN" dirty="0"/>
          </a:p>
        </p:txBody>
      </p:sp>
      <p:sp>
        <p:nvSpPr>
          <p:cNvPr id="3" name="Content Placeholder 2">
            <a:extLst>
              <a:ext uri="{FF2B5EF4-FFF2-40B4-BE49-F238E27FC236}">
                <a16:creationId xmlns:a16="http://schemas.microsoft.com/office/drawing/2014/main" id="{8DB168D7-5E90-4943-AAC2-8ADA61FCE35F}"/>
              </a:ext>
            </a:extLst>
          </p:cNvPr>
          <p:cNvSpPr>
            <a:spLocks noGrp="1"/>
          </p:cNvSpPr>
          <p:nvPr>
            <p:ph idx="1"/>
          </p:nvPr>
        </p:nvSpPr>
        <p:spPr/>
        <p:txBody>
          <a:bodyPr/>
          <a:lstStyle/>
          <a:p>
            <a:pPr algn="just"/>
            <a:r>
              <a:rPr lang="en-US" dirty="0"/>
              <a:t>APU+C requires that for every variable and every definition of that variable include at least one definition-free path from the definition to every predicate use. </a:t>
            </a:r>
          </a:p>
          <a:p>
            <a:pPr algn="just"/>
            <a:r>
              <a:rPr lang="en-US" dirty="0"/>
              <a:t>If there are definitions of the variable that are not covered by the above prescription, then add computational-use test cases to cover every definition. </a:t>
            </a:r>
            <a:endParaRPr lang="en-IN" dirty="0"/>
          </a:p>
        </p:txBody>
      </p:sp>
      <p:sp>
        <p:nvSpPr>
          <p:cNvPr id="5" name="Slide Number Placeholder 4">
            <a:extLst>
              <a:ext uri="{FF2B5EF4-FFF2-40B4-BE49-F238E27FC236}">
                <a16:creationId xmlns:a16="http://schemas.microsoft.com/office/drawing/2014/main" id="{FF65E529-D0E7-4EC3-90C4-10B1106446B2}"/>
              </a:ext>
            </a:extLst>
          </p:cNvPr>
          <p:cNvSpPr>
            <a:spLocks noGrp="1"/>
          </p:cNvSpPr>
          <p:nvPr>
            <p:ph type="sldNum" sz="quarter" idx="12"/>
          </p:nvPr>
        </p:nvSpPr>
        <p:spPr/>
        <p:txBody>
          <a:bodyPr/>
          <a:lstStyle/>
          <a:p>
            <a:fld id="{B6F15528-21DE-4FAA-801E-634DDDAF4B2B}" type="slidenum">
              <a:rPr lang="en-US" smtClean="0"/>
              <a:pPr/>
              <a:t>118</a:t>
            </a:fld>
            <a:endParaRPr lang="en-US"/>
          </a:p>
        </p:txBody>
      </p:sp>
    </p:spTree>
    <p:extLst>
      <p:ext uri="{BB962C8B-B14F-4D97-AF65-F5344CB8AC3E}">
        <p14:creationId xmlns:p14="http://schemas.microsoft.com/office/powerpoint/2010/main" val="128208030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2B9B8-9FA2-4118-8587-3A54438844F9}"/>
              </a:ext>
            </a:extLst>
          </p:cNvPr>
          <p:cNvSpPr>
            <a:spLocks noGrp="1"/>
          </p:cNvSpPr>
          <p:nvPr>
            <p:ph type="title"/>
          </p:nvPr>
        </p:nvSpPr>
        <p:spPr/>
        <p:txBody>
          <a:bodyPr>
            <a:normAutofit fontScale="90000"/>
          </a:bodyPr>
          <a:lstStyle/>
          <a:p>
            <a:r>
              <a:rPr lang="en-US" dirty="0"/>
              <a:t>All c-uses/Some p-uses Strategy (ACU+P)</a:t>
            </a:r>
            <a:endParaRPr lang="en-IN" dirty="0"/>
          </a:p>
        </p:txBody>
      </p:sp>
      <p:sp>
        <p:nvSpPr>
          <p:cNvPr id="3" name="Content Placeholder 2">
            <a:extLst>
              <a:ext uri="{FF2B5EF4-FFF2-40B4-BE49-F238E27FC236}">
                <a16:creationId xmlns:a16="http://schemas.microsoft.com/office/drawing/2014/main" id="{4D8014FD-AF5C-4C26-8287-4EEBE36D2BE3}"/>
              </a:ext>
            </a:extLst>
          </p:cNvPr>
          <p:cNvSpPr>
            <a:spLocks noGrp="1"/>
          </p:cNvSpPr>
          <p:nvPr>
            <p:ph idx="1"/>
          </p:nvPr>
        </p:nvSpPr>
        <p:spPr/>
        <p:txBody>
          <a:bodyPr/>
          <a:lstStyle/>
          <a:p>
            <a:r>
              <a:rPr lang="en-US" dirty="0"/>
              <a:t>ACU+P requires that for every variable and every definition of that variable include at least one definition-free path from the definition to every computational use. </a:t>
            </a:r>
          </a:p>
          <a:p>
            <a:r>
              <a:rPr lang="en-US" dirty="0"/>
              <a:t>If there are definitions of the variable that are not covered by the above prescription, then add predicate-use test cases to cover every definition.</a:t>
            </a:r>
            <a:endParaRPr lang="en-IN" dirty="0"/>
          </a:p>
        </p:txBody>
      </p:sp>
      <p:sp>
        <p:nvSpPr>
          <p:cNvPr id="5" name="Slide Number Placeholder 4">
            <a:extLst>
              <a:ext uri="{FF2B5EF4-FFF2-40B4-BE49-F238E27FC236}">
                <a16:creationId xmlns:a16="http://schemas.microsoft.com/office/drawing/2014/main" id="{B36E5B40-42AD-47AC-BEEF-E82B5A8B873E}"/>
              </a:ext>
            </a:extLst>
          </p:cNvPr>
          <p:cNvSpPr>
            <a:spLocks noGrp="1"/>
          </p:cNvSpPr>
          <p:nvPr>
            <p:ph type="sldNum" sz="quarter" idx="12"/>
          </p:nvPr>
        </p:nvSpPr>
        <p:spPr/>
        <p:txBody>
          <a:bodyPr/>
          <a:lstStyle/>
          <a:p>
            <a:fld id="{B6F15528-21DE-4FAA-801E-634DDDAF4B2B}" type="slidenum">
              <a:rPr lang="en-US" smtClean="0"/>
              <a:pPr/>
              <a:t>119</a:t>
            </a:fld>
            <a:endParaRPr lang="en-US"/>
          </a:p>
        </p:txBody>
      </p:sp>
    </p:spTree>
    <p:extLst>
      <p:ext uri="{BB962C8B-B14F-4D97-AF65-F5344CB8AC3E}">
        <p14:creationId xmlns:p14="http://schemas.microsoft.com/office/powerpoint/2010/main" val="773593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D48E4-39D5-4489-A27E-24E61B74FBE1}"/>
              </a:ext>
            </a:extLst>
          </p:cNvPr>
          <p:cNvSpPr>
            <a:spLocks noGrp="1"/>
          </p:cNvSpPr>
          <p:nvPr>
            <p:ph type="title"/>
          </p:nvPr>
        </p:nvSpPr>
        <p:spPr>
          <a:xfrm>
            <a:off x="1066800" y="405877"/>
            <a:ext cx="7315200" cy="865573"/>
          </a:xfrm>
        </p:spPr>
        <p:txBody>
          <a:bodyPr/>
          <a:lstStyle/>
          <a:p>
            <a:r>
              <a:rPr lang="en-IN" dirty="0"/>
              <a:t>1.2 Decision Coverage</a:t>
            </a:r>
          </a:p>
        </p:txBody>
      </p:sp>
      <p:sp>
        <p:nvSpPr>
          <p:cNvPr id="3" name="Content Placeholder 2">
            <a:extLst>
              <a:ext uri="{FF2B5EF4-FFF2-40B4-BE49-F238E27FC236}">
                <a16:creationId xmlns:a16="http://schemas.microsoft.com/office/drawing/2014/main" id="{0D714FF2-14F3-4BEB-A8A1-384E8C427C61}"/>
              </a:ext>
            </a:extLst>
          </p:cNvPr>
          <p:cNvSpPr>
            <a:spLocks noGrp="1"/>
          </p:cNvSpPr>
          <p:nvPr>
            <p:ph idx="1"/>
          </p:nvPr>
        </p:nvSpPr>
        <p:spPr>
          <a:xfrm>
            <a:off x="1098817" y="1352550"/>
            <a:ext cx="7315200" cy="2654645"/>
          </a:xfrm>
        </p:spPr>
        <p:txBody>
          <a:bodyPr/>
          <a:lstStyle/>
          <a:p>
            <a:pPr algn="just"/>
            <a:r>
              <a:rPr lang="en-US" dirty="0"/>
              <a:t>Decision coverage technique comes under white box testing which gives decision coverage to Boolean values. This technique reports true and false outcomes of Boolean expressions. </a:t>
            </a:r>
          </a:p>
          <a:p>
            <a:pPr algn="just"/>
            <a:r>
              <a:rPr lang="en-US" dirty="0"/>
              <a:t>Whenever there is a possibility of two or more outcomes from the statements like </a:t>
            </a:r>
            <a:r>
              <a:rPr lang="en-US" b="1" dirty="0"/>
              <a:t>do while statement, if statement and case statement</a:t>
            </a:r>
            <a:r>
              <a:rPr lang="en-US" dirty="0"/>
              <a:t> (Control flow statements), it is considered as decision point because there are two outcomes either true or false.</a:t>
            </a:r>
            <a:endParaRPr lang="en-IN" dirty="0"/>
          </a:p>
        </p:txBody>
      </p:sp>
      <p:sp>
        <p:nvSpPr>
          <p:cNvPr id="5" name="Slide Number Placeholder 4">
            <a:extLst>
              <a:ext uri="{FF2B5EF4-FFF2-40B4-BE49-F238E27FC236}">
                <a16:creationId xmlns:a16="http://schemas.microsoft.com/office/drawing/2014/main" id="{2296BE06-CC36-4408-864B-5335C4B50DFE}"/>
              </a:ext>
            </a:extLst>
          </p:cNvPr>
          <p:cNvSpPr>
            <a:spLocks noGrp="1"/>
          </p:cNvSpPr>
          <p:nvPr>
            <p:ph type="sldNum" sz="quarter" idx="12"/>
          </p:nvPr>
        </p:nvSpPr>
        <p:spPr/>
        <p:txBody>
          <a:bodyPr/>
          <a:lstStyle/>
          <a:p>
            <a:fld id="{B6F15528-21DE-4FAA-801E-634DDDAF4B2B}" type="slidenum">
              <a:rPr lang="en-US" smtClean="0"/>
              <a:pPr/>
              <a:t>12</a:t>
            </a:fld>
            <a:endParaRPr lang="en-US"/>
          </a:p>
        </p:txBody>
      </p:sp>
      <p:pic>
        <p:nvPicPr>
          <p:cNvPr id="2052" name="Picture 4">
            <a:extLst>
              <a:ext uri="{FF2B5EF4-FFF2-40B4-BE49-F238E27FC236}">
                <a16:creationId xmlns:a16="http://schemas.microsoft.com/office/drawing/2014/main" id="{60C6F118-C4CA-41BE-B836-E2C76525E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222" y="3943350"/>
            <a:ext cx="5324475"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98604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73ADA-3F1A-432D-889B-1B70FAEDBB4A}"/>
              </a:ext>
            </a:extLst>
          </p:cNvPr>
          <p:cNvSpPr>
            <a:spLocks noGrp="1"/>
          </p:cNvSpPr>
          <p:nvPr>
            <p:ph type="title"/>
          </p:nvPr>
        </p:nvSpPr>
        <p:spPr/>
        <p:txBody>
          <a:bodyPr/>
          <a:lstStyle/>
          <a:p>
            <a:r>
              <a:rPr lang="en-IN" dirty="0"/>
              <a:t>All Definitions Strategy (AD) </a:t>
            </a:r>
          </a:p>
        </p:txBody>
      </p:sp>
      <p:sp>
        <p:nvSpPr>
          <p:cNvPr id="3" name="Content Placeholder 2">
            <a:extLst>
              <a:ext uri="{FF2B5EF4-FFF2-40B4-BE49-F238E27FC236}">
                <a16:creationId xmlns:a16="http://schemas.microsoft.com/office/drawing/2014/main" id="{0436E7F2-F661-449A-B05C-379F6FD11497}"/>
              </a:ext>
            </a:extLst>
          </p:cNvPr>
          <p:cNvSpPr>
            <a:spLocks noGrp="1"/>
          </p:cNvSpPr>
          <p:nvPr>
            <p:ph idx="1"/>
          </p:nvPr>
        </p:nvSpPr>
        <p:spPr/>
        <p:txBody>
          <a:bodyPr/>
          <a:lstStyle/>
          <a:p>
            <a:pPr algn="just"/>
            <a:r>
              <a:rPr lang="en-US" dirty="0"/>
              <a:t>AD requires that for every variable and every definition of that variable include at least one definition-free path from the definition to a computational or predicate use. </a:t>
            </a:r>
          </a:p>
          <a:p>
            <a:pPr algn="just"/>
            <a:r>
              <a:rPr lang="en-US" dirty="0"/>
              <a:t> AD &lt; ACU+P and AD &lt; APU+C. </a:t>
            </a:r>
            <a:endParaRPr lang="en-IN" dirty="0"/>
          </a:p>
        </p:txBody>
      </p:sp>
      <p:sp>
        <p:nvSpPr>
          <p:cNvPr id="5" name="Slide Number Placeholder 4">
            <a:extLst>
              <a:ext uri="{FF2B5EF4-FFF2-40B4-BE49-F238E27FC236}">
                <a16:creationId xmlns:a16="http://schemas.microsoft.com/office/drawing/2014/main" id="{00BA9AE7-F1AC-4F34-9864-2980C7B2FB5C}"/>
              </a:ext>
            </a:extLst>
          </p:cNvPr>
          <p:cNvSpPr>
            <a:spLocks noGrp="1"/>
          </p:cNvSpPr>
          <p:nvPr>
            <p:ph type="sldNum" sz="quarter" idx="12"/>
          </p:nvPr>
        </p:nvSpPr>
        <p:spPr/>
        <p:txBody>
          <a:bodyPr/>
          <a:lstStyle/>
          <a:p>
            <a:fld id="{B6F15528-21DE-4FAA-801E-634DDDAF4B2B}" type="slidenum">
              <a:rPr lang="en-US" smtClean="0"/>
              <a:pPr/>
              <a:t>120</a:t>
            </a:fld>
            <a:endParaRPr lang="en-US"/>
          </a:p>
        </p:txBody>
      </p:sp>
    </p:spTree>
    <p:extLst>
      <p:ext uri="{BB962C8B-B14F-4D97-AF65-F5344CB8AC3E}">
        <p14:creationId xmlns:p14="http://schemas.microsoft.com/office/powerpoint/2010/main" val="89336964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4E55C-6F19-4E18-A587-249616C9BFE5}"/>
              </a:ext>
            </a:extLst>
          </p:cNvPr>
          <p:cNvSpPr>
            <a:spLocks noGrp="1"/>
          </p:cNvSpPr>
          <p:nvPr>
            <p:ph type="title"/>
          </p:nvPr>
        </p:nvSpPr>
        <p:spPr/>
        <p:txBody>
          <a:bodyPr>
            <a:normAutofit fontScale="90000"/>
          </a:bodyPr>
          <a:lstStyle/>
          <a:p>
            <a:r>
              <a:rPr lang="en-US" dirty="0"/>
              <a:t>All p-uses (APU) </a:t>
            </a:r>
            <a:br>
              <a:rPr lang="en-US" dirty="0"/>
            </a:br>
            <a:r>
              <a:rPr lang="en-US" dirty="0"/>
              <a:t>All c-uses (ACU) </a:t>
            </a:r>
            <a:endParaRPr lang="en-IN" dirty="0"/>
          </a:p>
        </p:txBody>
      </p:sp>
      <p:sp>
        <p:nvSpPr>
          <p:cNvPr id="3" name="Content Placeholder 2">
            <a:extLst>
              <a:ext uri="{FF2B5EF4-FFF2-40B4-BE49-F238E27FC236}">
                <a16:creationId xmlns:a16="http://schemas.microsoft.com/office/drawing/2014/main" id="{E920CA58-206A-4CF9-A533-4B4A304DF97D}"/>
              </a:ext>
            </a:extLst>
          </p:cNvPr>
          <p:cNvSpPr>
            <a:spLocks noGrp="1"/>
          </p:cNvSpPr>
          <p:nvPr>
            <p:ph idx="1"/>
          </p:nvPr>
        </p:nvSpPr>
        <p:spPr/>
        <p:txBody>
          <a:bodyPr/>
          <a:lstStyle/>
          <a:p>
            <a:r>
              <a:rPr lang="en-US" dirty="0"/>
              <a:t>APU is the same as APU+C without the C requirement. </a:t>
            </a:r>
          </a:p>
          <a:p>
            <a:r>
              <a:rPr lang="en-US" dirty="0"/>
              <a:t>APU &lt; APU+C. </a:t>
            </a:r>
          </a:p>
          <a:p>
            <a:r>
              <a:rPr lang="en-US" dirty="0"/>
              <a:t>ACU is the same as ACU+P without the P requirement. </a:t>
            </a:r>
          </a:p>
          <a:p>
            <a:r>
              <a:rPr lang="en-US" dirty="0"/>
              <a:t>ACU &lt; ACU+P. </a:t>
            </a:r>
            <a:endParaRPr lang="en-IN" dirty="0"/>
          </a:p>
        </p:txBody>
      </p:sp>
      <p:sp>
        <p:nvSpPr>
          <p:cNvPr id="5" name="Slide Number Placeholder 4">
            <a:extLst>
              <a:ext uri="{FF2B5EF4-FFF2-40B4-BE49-F238E27FC236}">
                <a16:creationId xmlns:a16="http://schemas.microsoft.com/office/drawing/2014/main" id="{EED9B49B-8D5F-4BE4-8DAB-4E9EF8B9BDB1}"/>
              </a:ext>
            </a:extLst>
          </p:cNvPr>
          <p:cNvSpPr>
            <a:spLocks noGrp="1"/>
          </p:cNvSpPr>
          <p:nvPr>
            <p:ph type="sldNum" sz="quarter" idx="12"/>
          </p:nvPr>
        </p:nvSpPr>
        <p:spPr/>
        <p:txBody>
          <a:bodyPr/>
          <a:lstStyle/>
          <a:p>
            <a:fld id="{B6F15528-21DE-4FAA-801E-634DDDAF4B2B}" type="slidenum">
              <a:rPr lang="en-US" smtClean="0"/>
              <a:pPr/>
              <a:t>121</a:t>
            </a:fld>
            <a:endParaRPr lang="en-US"/>
          </a:p>
        </p:txBody>
      </p:sp>
    </p:spTree>
    <p:extLst>
      <p:ext uri="{BB962C8B-B14F-4D97-AF65-F5344CB8AC3E}">
        <p14:creationId xmlns:p14="http://schemas.microsoft.com/office/powerpoint/2010/main" val="347616573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C47A036-C9D3-4D8D-AF9D-1616B55E0145}"/>
              </a:ext>
            </a:extLst>
          </p:cNvPr>
          <p:cNvSpPr>
            <a:spLocks noGrp="1" noChangeArrowheads="1"/>
          </p:cNvSpPr>
          <p:nvPr>
            <p:ph type="title"/>
          </p:nvPr>
        </p:nvSpPr>
        <p:spPr>
          <a:xfrm>
            <a:off x="903514" y="819150"/>
            <a:ext cx="7315200" cy="865573"/>
          </a:xfrm>
        </p:spPr>
        <p:txBody>
          <a:bodyPr/>
          <a:lstStyle/>
          <a:p>
            <a:pPr eaLnBrk="1" hangingPunct="1"/>
            <a:r>
              <a:rPr lang="en-US" altLang="en-US" dirty="0"/>
              <a:t>Effectiveness of Strategies</a:t>
            </a:r>
          </a:p>
        </p:txBody>
      </p:sp>
      <p:sp>
        <p:nvSpPr>
          <p:cNvPr id="38915" name="Rectangle 3">
            <a:extLst>
              <a:ext uri="{FF2B5EF4-FFF2-40B4-BE49-F238E27FC236}">
                <a16:creationId xmlns:a16="http://schemas.microsoft.com/office/drawing/2014/main" id="{C19AE84D-92C7-46C2-87C4-30E8ACA3096C}"/>
              </a:ext>
            </a:extLst>
          </p:cNvPr>
          <p:cNvSpPr>
            <a:spLocks noGrp="1" noChangeArrowheads="1"/>
          </p:cNvSpPr>
          <p:nvPr>
            <p:ph type="body" idx="1"/>
          </p:nvPr>
        </p:nvSpPr>
        <p:spPr/>
        <p:txBody>
          <a:bodyPr/>
          <a:lstStyle/>
          <a:p>
            <a:pPr algn="just" eaLnBrk="1" hangingPunct="1">
              <a:lnSpc>
                <a:spcPct val="90000"/>
              </a:lnSpc>
            </a:pPr>
            <a:r>
              <a:rPr lang="en-US" altLang="en-US" dirty="0" err="1"/>
              <a:t>Ntafos</a:t>
            </a:r>
            <a:r>
              <a:rPr lang="en-US" altLang="en-US" dirty="0"/>
              <a:t> compared </a:t>
            </a:r>
            <a:r>
              <a:rPr lang="en-US" altLang="en-US" b="1" dirty="0"/>
              <a:t>Random</a:t>
            </a:r>
            <a:r>
              <a:rPr lang="en-US" altLang="en-US" dirty="0"/>
              <a:t>, </a:t>
            </a:r>
            <a:r>
              <a:rPr lang="en-US" altLang="en-US" b="1" dirty="0"/>
              <a:t>Branch</a:t>
            </a:r>
            <a:r>
              <a:rPr lang="en-US" altLang="en-US" dirty="0"/>
              <a:t>, and </a:t>
            </a:r>
            <a:r>
              <a:rPr lang="en-US" altLang="en-US" b="1" dirty="0"/>
              <a:t>All uses</a:t>
            </a:r>
            <a:r>
              <a:rPr lang="en-US" altLang="en-US" dirty="0"/>
              <a:t> testing strategies on 14 Kernighan and </a:t>
            </a:r>
            <a:r>
              <a:rPr lang="en-US" altLang="en-US" dirty="0" err="1"/>
              <a:t>Plauger</a:t>
            </a:r>
            <a:r>
              <a:rPr lang="en-US" altLang="en-US" dirty="0"/>
              <a:t> programs.</a:t>
            </a:r>
          </a:p>
          <a:p>
            <a:pPr algn="just" eaLnBrk="1" hangingPunct="1">
              <a:lnSpc>
                <a:spcPct val="90000"/>
              </a:lnSpc>
            </a:pPr>
            <a:r>
              <a:rPr lang="en-US" altLang="en-US" dirty="0"/>
              <a:t>Kernighan and </a:t>
            </a:r>
            <a:r>
              <a:rPr lang="en-US" altLang="en-US" dirty="0" err="1"/>
              <a:t>Plauger</a:t>
            </a:r>
            <a:r>
              <a:rPr lang="en-US" altLang="en-US" dirty="0"/>
              <a:t> programs are a set of mathematical programs with known bugs that are often used to evaluate test strategies.</a:t>
            </a:r>
          </a:p>
          <a:p>
            <a:pPr algn="just" eaLnBrk="1" hangingPunct="1">
              <a:lnSpc>
                <a:spcPct val="90000"/>
              </a:lnSpc>
            </a:pPr>
            <a:r>
              <a:rPr lang="en-US" altLang="en-US" dirty="0" err="1"/>
              <a:t>Ntafos</a:t>
            </a:r>
            <a:r>
              <a:rPr lang="en-US" altLang="en-US" dirty="0"/>
              <a:t> conducted two experiments:</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FB0FED26-2A58-4C14-8EBE-DD212E3C0182}"/>
              </a:ext>
            </a:extLst>
          </p:cNvPr>
          <p:cNvSpPr>
            <a:spLocks noGrp="1" noChangeArrowheads="1"/>
          </p:cNvSpPr>
          <p:nvPr>
            <p:ph type="title"/>
          </p:nvPr>
        </p:nvSpPr>
        <p:spPr>
          <a:xfrm>
            <a:off x="685801" y="285750"/>
            <a:ext cx="7619991" cy="800100"/>
          </a:xfrm>
        </p:spPr>
        <p:txBody>
          <a:bodyPr>
            <a:noAutofit/>
          </a:bodyPr>
          <a:lstStyle/>
          <a:p>
            <a:pPr eaLnBrk="1" hangingPunct="1"/>
            <a:r>
              <a:rPr lang="en-US" altLang="en-US" sz="3200" b="1" dirty="0"/>
              <a:t>Results of 2 of the 14 </a:t>
            </a:r>
            <a:r>
              <a:rPr lang="en-US" altLang="en-US" sz="3200" b="1" dirty="0" err="1"/>
              <a:t>Ntafos</a:t>
            </a:r>
            <a:r>
              <a:rPr lang="en-US" altLang="en-US" sz="3200" b="1" dirty="0"/>
              <a:t> Experiments</a:t>
            </a:r>
          </a:p>
        </p:txBody>
      </p:sp>
      <p:sp>
        <p:nvSpPr>
          <p:cNvPr id="39939" name="Text Box 3">
            <a:extLst>
              <a:ext uri="{FF2B5EF4-FFF2-40B4-BE49-F238E27FC236}">
                <a16:creationId xmlns:a16="http://schemas.microsoft.com/office/drawing/2014/main" id="{BFF438A1-0D67-4805-9459-5A7450DEA196}"/>
              </a:ext>
            </a:extLst>
          </p:cNvPr>
          <p:cNvSpPr txBox="1">
            <a:spLocks noChangeArrowheads="1"/>
          </p:cNvSpPr>
          <p:nvPr/>
        </p:nvSpPr>
        <p:spPr bwMode="auto">
          <a:xfrm>
            <a:off x="2543340" y="1755585"/>
            <a:ext cx="877163"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350" b="1">
                <a:latin typeface="Comic Sans MS" panose="030F0702030302020204" pitchFamily="66" charset="0"/>
              </a:rPr>
              <a:t>Random</a:t>
            </a:r>
          </a:p>
          <a:p>
            <a:pPr algn="ctr"/>
            <a:endParaRPr lang="en-US" altLang="en-US" sz="1350" b="1">
              <a:latin typeface="Comic Sans MS" panose="030F0702030302020204" pitchFamily="66" charset="0"/>
            </a:endParaRPr>
          </a:p>
          <a:p>
            <a:pPr algn="ctr"/>
            <a:r>
              <a:rPr lang="en-US" altLang="en-US" sz="1350" b="1">
                <a:latin typeface="Comic Sans MS" panose="030F0702030302020204" pitchFamily="66" charset="0"/>
              </a:rPr>
              <a:t>Branch</a:t>
            </a:r>
          </a:p>
          <a:p>
            <a:pPr algn="ctr"/>
            <a:endParaRPr lang="en-US" altLang="en-US" sz="1350" b="1">
              <a:latin typeface="Comic Sans MS" panose="030F0702030302020204" pitchFamily="66" charset="0"/>
            </a:endParaRPr>
          </a:p>
          <a:p>
            <a:pPr algn="ctr"/>
            <a:r>
              <a:rPr lang="en-US" altLang="en-US" sz="1350" b="1">
                <a:latin typeface="Comic Sans MS" panose="030F0702030302020204" pitchFamily="66" charset="0"/>
              </a:rPr>
              <a:t>All Uses</a:t>
            </a:r>
            <a:endParaRPr lang="en-US" altLang="en-US" sz="1800" b="1">
              <a:latin typeface="Comic Sans MS" panose="030F0702030302020204" pitchFamily="66" charset="0"/>
            </a:endParaRPr>
          </a:p>
        </p:txBody>
      </p:sp>
      <p:sp>
        <p:nvSpPr>
          <p:cNvPr id="39940" name="Text Box 4">
            <a:extLst>
              <a:ext uri="{FF2B5EF4-FFF2-40B4-BE49-F238E27FC236}">
                <a16:creationId xmlns:a16="http://schemas.microsoft.com/office/drawing/2014/main" id="{4ED5BE48-042A-4576-95EA-23676FBACB3C}"/>
              </a:ext>
            </a:extLst>
          </p:cNvPr>
          <p:cNvSpPr txBox="1">
            <a:spLocks noChangeArrowheads="1"/>
          </p:cNvSpPr>
          <p:nvPr/>
        </p:nvSpPr>
        <p:spPr bwMode="auto">
          <a:xfrm>
            <a:off x="2545854" y="1359076"/>
            <a:ext cx="931666"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350" b="1">
                <a:latin typeface="Comic Sans MS" panose="030F0702030302020204" pitchFamily="66" charset="0"/>
              </a:rPr>
              <a:t>Strategy</a:t>
            </a:r>
            <a:endParaRPr lang="en-US" altLang="en-US" sz="1800" b="1">
              <a:latin typeface="Comic Sans MS" panose="030F0702030302020204" pitchFamily="66" charset="0"/>
            </a:endParaRPr>
          </a:p>
        </p:txBody>
      </p:sp>
      <p:sp>
        <p:nvSpPr>
          <p:cNvPr id="39941" name="Text Box 5">
            <a:extLst>
              <a:ext uri="{FF2B5EF4-FFF2-40B4-BE49-F238E27FC236}">
                <a16:creationId xmlns:a16="http://schemas.microsoft.com/office/drawing/2014/main" id="{D52AD87F-B045-4785-B5F1-243D2A3DC36D}"/>
              </a:ext>
            </a:extLst>
          </p:cNvPr>
          <p:cNvSpPr txBox="1">
            <a:spLocks noChangeArrowheads="1"/>
          </p:cNvSpPr>
          <p:nvPr/>
        </p:nvSpPr>
        <p:spPr bwMode="auto">
          <a:xfrm>
            <a:off x="3571097" y="1244352"/>
            <a:ext cx="12362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Mean Number</a:t>
            </a:r>
          </a:p>
          <a:p>
            <a:pPr algn="ctr"/>
            <a:r>
              <a:rPr lang="en-US" altLang="en-US" sz="1200" b="1">
                <a:latin typeface="Comic Sans MS" panose="030F0702030302020204" pitchFamily="66" charset="0"/>
              </a:rPr>
              <a:t>of Test Cases</a:t>
            </a:r>
            <a:endParaRPr lang="en-US" altLang="en-US" sz="1800" b="1">
              <a:latin typeface="Comic Sans MS" panose="030F0702030302020204" pitchFamily="66" charset="0"/>
            </a:endParaRPr>
          </a:p>
        </p:txBody>
      </p:sp>
      <p:sp>
        <p:nvSpPr>
          <p:cNvPr id="39942" name="Text Box 6">
            <a:extLst>
              <a:ext uri="{FF2B5EF4-FFF2-40B4-BE49-F238E27FC236}">
                <a16:creationId xmlns:a16="http://schemas.microsoft.com/office/drawing/2014/main" id="{8C7856FA-B3E4-42D5-9F76-4535176D0647}"/>
              </a:ext>
            </a:extLst>
          </p:cNvPr>
          <p:cNvSpPr txBox="1">
            <a:spLocks noChangeArrowheads="1"/>
          </p:cNvSpPr>
          <p:nvPr/>
        </p:nvSpPr>
        <p:spPr bwMode="auto">
          <a:xfrm>
            <a:off x="5059241" y="1244352"/>
            <a:ext cx="12234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Percentage of</a:t>
            </a:r>
          </a:p>
          <a:p>
            <a:pPr algn="ctr"/>
            <a:r>
              <a:rPr lang="en-US" altLang="en-US" sz="1200" b="1">
                <a:latin typeface="Comic Sans MS" panose="030F0702030302020204" pitchFamily="66" charset="0"/>
              </a:rPr>
              <a:t>Bugs Found</a:t>
            </a:r>
            <a:endParaRPr lang="en-US" altLang="en-US" sz="1800" b="1">
              <a:latin typeface="Comic Sans MS" panose="030F0702030302020204" pitchFamily="66" charset="0"/>
            </a:endParaRPr>
          </a:p>
        </p:txBody>
      </p:sp>
      <p:sp>
        <p:nvSpPr>
          <p:cNvPr id="39943" name="Text Box 7">
            <a:extLst>
              <a:ext uri="{FF2B5EF4-FFF2-40B4-BE49-F238E27FC236}">
                <a16:creationId xmlns:a16="http://schemas.microsoft.com/office/drawing/2014/main" id="{E935F811-F2C8-48B5-9647-25BDCF8AF364}"/>
              </a:ext>
            </a:extLst>
          </p:cNvPr>
          <p:cNvSpPr txBox="1">
            <a:spLocks noChangeArrowheads="1"/>
          </p:cNvSpPr>
          <p:nvPr/>
        </p:nvSpPr>
        <p:spPr bwMode="auto">
          <a:xfrm>
            <a:off x="3917777" y="1812735"/>
            <a:ext cx="577402"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350" b="1">
                <a:latin typeface="Comic Sans MS" panose="030F0702030302020204" pitchFamily="66" charset="0"/>
              </a:rPr>
              <a:t>35</a:t>
            </a:r>
          </a:p>
          <a:p>
            <a:pPr algn="ctr"/>
            <a:endParaRPr lang="en-US" altLang="en-US" sz="1350" b="1">
              <a:latin typeface="Comic Sans MS" panose="030F0702030302020204" pitchFamily="66" charset="0"/>
            </a:endParaRPr>
          </a:p>
          <a:p>
            <a:pPr algn="ctr"/>
            <a:r>
              <a:rPr lang="en-US" altLang="en-US" sz="1350" b="1">
                <a:latin typeface="Comic Sans MS" panose="030F0702030302020204" pitchFamily="66" charset="0"/>
              </a:rPr>
              <a:t>3.8</a:t>
            </a:r>
          </a:p>
          <a:p>
            <a:pPr algn="ctr"/>
            <a:endParaRPr lang="en-US" altLang="en-US" sz="1350" b="1">
              <a:latin typeface="Comic Sans MS" panose="030F0702030302020204" pitchFamily="66" charset="0"/>
            </a:endParaRPr>
          </a:p>
          <a:p>
            <a:pPr algn="ctr"/>
            <a:r>
              <a:rPr lang="en-US" altLang="en-US" sz="1350" b="1">
                <a:latin typeface="Comic Sans MS" panose="030F0702030302020204" pitchFamily="66" charset="0"/>
              </a:rPr>
              <a:t>11.3</a:t>
            </a:r>
            <a:endParaRPr lang="en-US" altLang="en-US" sz="1800" b="1">
              <a:latin typeface="Comic Sans MS" panose="030F0702030302020204" pitchFamily="66" charset="0"/>
            </a:endParaRPr>
          </a:p>
        </p:txBody>
      </p:sp>
      <p:sp>
        <p:nvSpPr>
          <p:cNvPr id="39944" name="Line 8">
            <a:extLst>
              <a:ext uri="{FF2B5EF4-FFF2-40B4-BE49-F238E27FC236}">
                <a16:creationId xmlns:a16="http://schemas.microsoft.com/office/drawing/2014/main" id="{86753012-9041-4518-8365-EA7ECD48989F}"/>
              </a:ext>
            </a:extLst>
          </p:cNvPr>
          <p:cNvSpPr>
            <a:spLocks noChangeShapeType="1"/>
          </p:cNvSpPr>
          <p:nvPr/>
        </p:nvSpPr>
        <p:spPr bwMode="auto">
          <a:xfrm>
            <a:off x="2457450" y="1714500"/>
            <a:ext cx="3943350"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39945" name="Line 9">
            <a:extLst>
              <a:ext uri="{FF2B5EF4-FFF2-40B4-BE49-F238E27FC236}">
                <a16:creationId xmlns:a16="http://schemas.microsoft.com/office/drawing/2014/main" id="{E429B073-2DFD-44FB-A91E-105700517D9D}"/>
              </a:ext>
            </a:extLst>
          </p:cNvPr>
          <p:cNvSpPr>
            <a:spLocks noChangeShapeType="1"/>
          </p:cNvSpPr>
          <p:nvPr/>
        </p:nvSpPr>
        <p:spPr bwMode="auto">
          <a:xfrm>
            <a:off x="3543300" y="1257300"/>
            <a:ext cx="0" cy="154305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39946" name="Text Box 10">
            <a:extLst>
              <a:ext uri="{FF2B5EF4-FFF2-40B4-BE49-F238E27FC236}">
                <a16:creationId xmlns:a16="http://schemas.microsoft.com/office/drawing/2014/main" id="{51E5326D-74ED-4E47-BC1C-B81322883380}"/>
              </a:ext>
            </a:extLst>
          </p:cNvPr>
          <p:cNvSpPr txBox="1">
            <a:spLocks noChangeArrowheads="1"/>
          </p:cNvSpPr>
          <p:nvPr/>
        </p:nvSpPr>
        <p:spPr bwMode="auto">
          <a:xfrm>
            <a:off x="5403677" y="1812735"/>
            <a:ext cx="577402"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350" b="1">
                <a:latin typeface="Comic Sans MS" panose="030F0702030302020204" pitchFamily="66" charset="0"/>
              </a:rPr>
              <a:t>93.7</a:t>
            </a:r>
          </a:p>
          <a:p>
            <a:pPr algn="ctr"/>
            <a:endParaRPr lang="en-US" altLang="en-US" sz="1350" b="1">
              <a:latin typeface="Comic Sans MS" panose="030F0702030302020204" pitchFamily="66" charset="0"/>
            </a:endParaRPr>
          </a:p>
          <a:p>
            <a:pPr algn="ctr"/>
            <a:r>
              <a:rPr lang="en-US" altLang="en-US" sz="1350" b="1">
                <a:latin typeface="Comic Sans MS" panose="030F0702030302020204" pitchFamily="66" charset="0"/>
              </a:rPr>
              <a:t>91.6</a:t>
            </a:r>
          </a:p>
          <a:p>
            <a:pPr algn="ctr"/>
            <a:endParaRPr lang="en-US" altLang="en-US" sz="1350" b="1">
              <a:latin typeface="Comic Sans MS" panose="030F0702030302020204" pitchFamily="66" charset="0"/>
            </a:endParaRPr>
          </a:p>
          <a:p>
            <a:pPr algn="ctr"/>
            <a:r>
              <a:rPr lang="en-US" altLang="en-US" sz="1350" b="1">
                <a:latin typeface="Comic Sans MS" panose="030F0702030302020204" pitchFamily="66" charset="0"/>
              </a:rPr>
              <a:t>96.3</a:t>
            </a:r>
            <a:endParaRPr lang="en-US" altLang="en-US" sz="1800" b="1">
              <a:latin typeface="Comic Sans MS" panose="030F0702030302020204" pitchFamily="66" charset="0"/>
            </a:endParaRPr>
          </a:p>
        </p:txBody>
      </p:sp>
      <p:sp>
        <p:nvSpPr>
          <p:cNvPr id="39947" name="Text Box 11">
            <a:extLst>
              <a:ext uri="{FF2B5EF4-FFF2-40B4-BE49-F238E27FC236}">
                <a16:creationId xmlns:a16="http://schemas.microsoft.com/office/drawing/2014/main" id="{E9D05516-D7EA-4380-ACD5-F12C6596D384}"/>
              </a:ext>
            </a:extLst>
          </p:cNvPr>
          <p:cNvSpPr txBox="1">
            <a:spLocks noChangeArrowheads="1"/>
          </p:cNvSpPr>
          <p:nvPr/>
        </p:nvSpPr>
        <p:spPr bwMode="auto">
          <a:xfrm>
            <a:off x="2543340" y="3755835"/>
            <a:ext cx="877163"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350" b="1">
                <a:latin typeface="Comic Sans MS" panose="030F0702030302020204" pitchFamily="66" charset="0"/>
              </a:rPr>
              <a:t>Random</a:t>
            </a:r>
          </a:p>
          <a:p>
            <a:pPr algn="ctr"/>
            <a:endParaRPr lang="en-US" altLang="en-US" sz="1350" b="1">
              <a:latin typeface="Comic Sans MS" panose="030F0702030302020204" pitchFamily="66" charset="0"/>
            </a:endParaRPr>
          </a:p>
          <a:p>
            <a:pPr algn="ctr"/>
            <a:r>
              <a:rPr lang="en-US" altLang="en-US" sz="1350" b="1">
                <a:latin typeface="Comic Sans MS" panose="030F0702030302020204" pitchFamily="66" charset="0"/>
              </a:rPr>
              <a:t>Branch</a:t>
            </a:r>
          </a:p>
          <a:p>
            <a:pPr algn="ctr"/>
            <a:endParaRPr lang="en-US" altLang="en-US" sz="1350" b="1">
              <a:latin typeface="Comic Sans MS" panose="030F0702030302020204" pitchFamily="66" charset="0"/>
            </a:endParaRPr>
          </a:p>
          <a:p>
            <a:pPr algn="ctr"/>
            <a:r>
              <a:rPr lang="en-US" altLang="en-US" sz="1350" b="1">
                <a:latin typeface="Comic Sans MS" panose="030F0702030302020204" pitchFamily="66" charset="0"/>
              </a:rPr>
              <a:t>All Uses</a:t>
            </a:r>
            <a:endParaRPr lang="en-US" altLang="en-US" sz="1800" b="1">
              <a:latin typeface="Comic Sans MS" panose="030F0702030302020204" pitchFamily="66" charset="0"/>
            </a:endParaRPr>
          </a:p>
        </p:txBody>
      </p:sp>
      <p:sp>
        <p:nvSpPr>
          <p:cNvPr id="39948" name="Text Box 12">
            <a:extLst>
              <a:ext uri="{FF2B5EF4-FFF2-40B4-BE49-F238E27FC236}">
                <a16:creationId xmlns:a16="http://schemas.microsoft.com/office/drawing/2014/main" id="{E43865A5-E5AA-43D0-A73F-7F122691EAAE}"/>
              </a:ext>
            </a:extLst>
          </p:cNvPr>
          <p:cNvSpPr txBox="1">
            <a:spLocks noChangeArrowheads="1"/>
          </p:cNvSpPr>
          <p:nvPr/>
        </p:nvSpPr>
        <p:spPr bwMode="auto">
          <a:xfrm>
            <a:off x="2545854" y="3359326"/>
            <a:ext cx="931666"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350" b="1">
                <a:latin typeface="Comic Sans MS" panose="030F0702030302020204" pitchFamily="66" charset="0"/>
              </a:rPr>
              <a:t>Strategy</a:t>
            </a:r>
            <a:endParaRPr lang="en-US" altLang="en-US" sz="1800" b="1">
              <a:latin typeface="Comic Sans MS" panose="030F0702030302020204" pitchFamily="66" charset="0"/>
            </a:endParaRPr>
          </a:p>
        </p:txBody>
      </p:sp>
      <p:sp>
        <p:nvSpPr>
          <p:cNvPr id="39949" name="Text Box 13">
            <a:extLst>
              <a:ext uri="{FF2B5EF4-FFF2-40B4-BE49-F238E27FC236}">
                <a16:creationId xmlns:a16="http://schemas.microsoft.com/office/drawing/2014/main" id="{95A8C5DB-F82B-42FD-8F4F-54B78CAC6B14}"/>
              </a:ext>
            </a:extLst>
          </p:cNvPr>
          <p:cNvSpPr txBox="1">
            <a:spLocks noChangeArrowheads="1"/>
          </p:cNvSpPr>
          <p:nvPr/>
        </p:nvSpPr>
        <p:spPr bwMode="auto">
          <a:xfrm>
            <a:off x="3571097" y="3244602"/>
            <a:ext cx="12362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Mean Number</a:t>
            </a:r>
          </a:p>
          <a:p>
            <a:pPr algn="ctr"/>
            <a:r>
              <a:rPr lang="en-US" altLang="en-US" sz="1200" b="1">
                <a:latin typeface="Comic Sans MS" panose="030F0702030302020204" pitchFamily="66" charset="0"/>
              </a:rPr>
              <a:t>of Test Cases</a:t>
            </a:r>
            <a:endParaRPr lang="en-US" altLang="en-US" sz="1800" b="1">
              <a:latin typeface="Comic Sans MS" panose="030F0702030302020204" pitchFamily="66" charset="0"/>
            </a:endParaRPr>
          </a:p>
        </p:txBody>
      </p:sp>
      <p:sp>
        <p:nvSpPr>
          <p:cNvPr id="39950" name="Text Box 14">
            <a:extLst>
              <a:ext uri="{FF2B5EF4-FFF2-40B4-BE49-F238E27FC236}">
                <a16:creationId xmlns:a16="http://schemas.microsoft.com/office/drawing/2014/main" id="{2C0FE8FD-F6B0-418D-8C7A-FE14E3ABE757}"/>
              </a:ext>
            </a:extLst>
          </p:cNvPr>
          <p:cNvSpPr txBox="1">
            <a:spLocks noChangeArrowheads="1"/>
          </p:cNvSpPr>
          <p:nvPr/>
        </p:nvSpPr>
        <p:spPr bwMode="auto">
          <a:xfrm>
            <a:off x="5059241" y="3244602"/>
            <a:ext cx="12234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200" b="1">
                <a:latin typeface="Comic Sans MS" panose="030F0702030302020204" pitchFamily="66" charset="0"/>
              </a:rPr>
              <a:t>Percentage of</a:t>
            </a:r>
          </a:p>
          <a:p>
            <a:pPr algn="ctr"/>
            <a:r>
              <a:rPr lang="en-US" altLang="en-US" sz="1200" b="1">
                <a:latin typeface="Comic Sans MS" panose="030F0702030302020204" pitchFamily="66" charset="0"/>
              </a:rPr>
              <a:t>Bugs Found</a:t>
            </a:r>
            <a:endParaRPr lang="en-US" altLang="en-US" sz="1800" b="1">
              <a:latin typeface="Comic Sans MS" panose="030F0702030302020204" pitchFamily="66" charset="0"/>
            </a:endParaRPr>
          </a:p>
        </p:txBody>
      </p:sp>
      <p:sp>
        <p:nvSpPr>
          <p:cNvPr id="39951" name="Text Box 15">
            <a:extLst>
              <a:ext uri="{FF2B5EF4-FFF2-40B4-BE49-F238E27FC236}">
                <a16:creationId xmlns:a16="http://schemas.microsoft.com/office/drawing/2014/main" id="{7C65B333-1590-4CF9-BF3E-2ACD0A4DAAA1}"/>
              </a:ext>
            </a:extLst>
          </p:cNvPr>
          <p:cNvSpPr txBox="1">
            <a:spLocks noChangeArrowheads="1"/>
          </p:cNvSpPr>
          <p:nvPr/>
        </p:nvSpPr>
        <p:spPr bwMode="auto">
          <a:xfrm>
            <a:off x="3955449" y="3812985"/>
            <a:ext cx="502061"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350" b="1">
                <a:latin typeface="Comic Sans MS" panose="030F0702030302020204" pitchFamily="66" charset="0"/>
              </a:rPr>
              <a:t>100</a:t>
            </a:r>
          </a:p>
          <a:p>
            <a:pPr algn="ctr"/>
            <a:endParaRPr lang="en-US" altLang="en-US" sz="1350" b="1">
              <a:latin typeface="Comic Sans MS" panose="030F0702030302020204" pitchFamily="66" charset="0"/>
            </a:endParaRPr>
          </a:p>
          <a:p>
            <a:pPr algn="ctr"/>
            <a:r>
              <a:rPr lang="en-US" altLang="en-US" sz="1350" b="1">
                <a:latin typeface="Comic Sans MS" panose="030F0702030302020204" pitchFamily="66" charset="0"/>
              </a:rPr>
              <a:t>34</a:t>
            </a:r>
          </a:p>
          <a:p>
            <a:pPr algn="ctr"/>
            <a:endParaRPr lang="en-US" altLang="en-US" sz="1350" b="1">
              <a:latin typeface="Comic Sans MS" panose="030F0702030302020204" pitchFamily="66" charset="0"/>
            </a:endParaRPr>
          </a:p>
          <a:p>
            <a:pPr algn="ctr"/>
            <a:r>
              <a:rPr lang="en-US" altLang="en-US" sz="1350" b="1">
                <a:latin typeface="Comic Sans MS" panose="030F0702030302020204" pitchFamily="66" charset="0"/>
              </a:rPr>
              <a:t>84</a:t>
            </a:r>
            <a:endParaRPr lang="en-US" altLang="en-US" sz="1800" b="1">
              <a:latin typeface="Comic Sans MS" panose="030F0702030302020204" pitchFamily="66" charset="0"/>
            </a:endParaRPr>
          </a:p>
        </p:txBody>
      </p:sp>
      <p:sp>
        <p:nvSpPr>
          <p:cNvPr id="39952" name="Line 16">
            <a:extLst>
              <a:ext uri="{FF2B5EF4-FFF2-40B4-BE49-F238E27FC236}">
                <a16:creationId xmlns:a16="http://schemas.microsoft.com/office/drawing/2014/main" id="{676A1AD5-61D2-4F1C-9CFE-F5D46A9749CB}"/>
              </a:ext>
            </a:extLst>
          </p:cNvPr>
          <p:cNvSpPr>
            <a:spLocks noChangeShapeType="1"/>
          </p:cNvSpPr>
          <p:nvPr/>
        </p:nvSpPr>
        <p:spPr bwMode="auto">
          <a:xfrm>
            <a:off x="2457450" y="3714750"/>
            <a:ext cx="3943350"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39953" name="Line 17">
            <a:extLst>
              <a:ext uri="{FF2B5EF4-FFF2-40B4-BE49-F238E27FC236}">
                <a16:creationId xmlns:a16="http://schemas.microsoft.com/office/drawing/2014/main" id="{90A25C23-0C34-42E4-9357-3D6938FEA692}"/>
              </a:ext>
            </a:extLst>
          </p:cNvPr>
          <p:cNvSpPr>
            <a:spLocks noChangeShapeType="1"/>
          </p:cNvSpPr>
          <p:nvPr/>
        </p:nvSpPr>
        <p:spPr bwMode="auto">
          <a:xfrm>
            <a:off x="3543300" y="3257550"/>
            <a:ext cx="0" cy="154305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39954" name="Text Box 18">
            <a:extLst>
              <a:ext uri="{FF2B5EF4-FFF2-40B4-BE49-F238E27FC236}">
                <a16:creationId xmlns:a16="http://schemas.microsoft.com/office/drawing/2014/main" id="{B94F18C4-6EBE-408D-83CA-00031A771FA0}"/>
              </a:ext>
            </a:extLst>
          </p:cNvPr>
          <p:cNvSpPr txBox="1">
            <a:spLocks noChangeArrowheads="1"/>
          </p:cNvSpPr>
          <p:nvPr/>
        </p:nvSpPr>
        <p:spPr bwMode="auto">
          <a:xfrm>
            <a:off x="5403677" y="3812985"/>
            <a:ext cx="577402"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gn="ctr"/>
            <a:r>
              <a:rPr lang="en-US" altLang="en-US" sz="1350" b="1">
                <a:latin typeface="Comic Sans MS" panose="030F0702030302020204" pitchFamily="66" charset="0"/>
              </a:rPr>
              <a:t>79.5</a:t>
            </a:r>
          </a:p>
          <a:p>
            <a:pPr algn="ctr"/>
            <a:endParaRPr lang="en-US" altLang="en-US" sz="1350" b="1">
              <a:latin typeface="Comic Sans MS" panose="030F0702030302020204" pitchFamily="66" charset="0"/>
            </a:endParaRPr>
          </a:p>
          <a:p>
            <a:pPr algn="ctr"/>
            <a:r>
              <a:rPr lang="en-US" altLang="en-US" sz="1350" b="1">
                <a:latin typeface="Comic Sans MS" panose="030F0702030302020204" pitchFamily="66" charset="0"/>
              </a:rPr>
              <a:t>85.5</a:t>
            </a:r>
          </a:p>
          <a:p>
            <a:pPr algn="ctr"/>
            <a:endParaRPr lang="en-US" altLang="en-US" sz="1350" b="1">
              <a:latin typeface="Comic Sans MS" panose="030F0702030302020204" pitchFamily="66" charset="0"/>
            </a:endParaRPr>
          </a:p>
          <a:p>
            <a:pPr algn="ctr"/>
            <a:r>
              <a:rPr lang="en-US" altLang="en-US" sz="1350" b="1">
                <a:latin typeface="Comic Sans MS" panose="030F0702030302020204" pitchFamily="66" charset="0"/>
              </a:rPr>
              <a:t>90.0</a:t>
            </a:r>
            <a:endParaRPr lang="en-US" altLang="en-US" sz="1800" b="1">
              <a:latin typeface="Comic Sans MS" panose="030F0702030302020204" pitchFamily="66"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F5671-B256-496A-B9FF-35B0C5968272}"/>
              </a:ext>
            </a:extLst>
          </p:cNvPr>
          <p:cNvSpPr>
            <a:spLocks noGrp="1"/>
          </p:cNvSpPr>
          <p:nvPr>
            <p:ph type="title"/>
          </p:nvPr>
        </p:nvSpPr>
        <p:spPr>
          <a:xfrm>
            <a:off x="502474" y="1047750"/>
            <a:ext cx="7315200" cy="865573"/>
          </a:xfrm>
        </p:spPr>
        <p:txBody>
          <a:bodyPr>
            <a:normAutofit fontScale="90000"/>
          </a:bodyPr>
          <a:lstStyle/>
          <a:p>
            <a:pPr algn="ctr"/>
            <a:r>
              <a:rPr lang="en-US" b="1" dirty="0">
                <a:effectLst/>
                <a:latin typeface="Arial" panose="020B0604020202020204" pitchFamily="34" charset="0"/>
              </a:rPr>
              <a:t>Ordering the Strategies in Data Flow Testing</a:t>
            </a:r>
            <a:br>
              <a:rPr lang="en-US" b="1" dirty="0">
                <a:solidFill>
                  <a:srgbClr val="222222"/>
                </a:solidFill>
                <a:effectLst/>
                <a:latin typeface="Arial" panose="020B0604020202020204" pitchFamily="34" charset="0"/>
              </a:rPr>
            </a:br>
            <a:endParaRPr lang="en-IN" dirty="0"/>
          </a:p>
        </p:txBody>
      </p:sp>
      <p:sp>
        <p:nvSpPr>
          <p:cNvPr id="4" name="Slide Number Placeholder 3">
            <a:extLst>
              <a:ext uri="{FF2B5EF4-FFF2-40B4-BE49-F238E27FC236}">
                <a16:creationId xmlns:a16="http://schemas.microsoft.com/office/drawing/2014/main" id="{0C0B4970-D8AC-4132-831F-D56D0B9223BF}"/>
              </a:ext>
            </a:extLst>
          </p:cNvPr>
          <p:cNvSpPr>
            <a:spLocks noGrp="1"/>
          </p:cNvSpPr>
          <p:nvPr>
            <p:ph type="sldNum" sz="quarter" idx="12"/>
          </p:nvPr>
        </p:nvSpPr>
        <p:spPr/>
        <p:txBody>
          <a:bodyPr/>
          <a:lstStyle/>
          <a:p>
            <a:fld id="{B6F15528-21DE-4FAA-801E-634DDDAF4B2B}" type="slidenum">
              <a:rPr lang="en-US" smtClean="0"/>
              <a:pPr/>
              <a:t>124</a:t>
            </a:fld>
            <a:endParaRPr lang="en-US"/>
          </a:p>
        </p:txBody>
      </p:sp>
      <p:pic>
        <p:nvPicPr>
          <p:cNvPr id="3074" name="Picture 2">
            <a:extLst>
              <a:ext uri="{FF2B5EF4-FFF2-40B4-BE49-F238E27FC236}">
                <a16:creationId xmlns:a16="http://schemas.microsoft.com/office/drawing/2014/main" id="{0B07B484-3021-416F-A601-185BE1614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100" y="1426266"/>
            <a:ext cx="44958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1659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0628FC58-828E-4EB4-9A9C-CB1D9EA67E14}"/>
              </a:ext>
            </a:extLst>
          </p:cNvPr>
          <p:cNvSpPr>
            <a:spLocks noGrp="1" noChangeArrowheads="1"/>
          </p:cNvSpPr>
          <p:nvPr>
            <p:ph type="title"/>
          </p:nvPr>
        </p:nvSpPr>
        <p:spPr/>
        <p:txBody>
          <a:bodyPr/>
          <a:lstStyle/>
          <a:p>
            <a:pPr eaLnBrk="1" hangingPunct="1"/>
            <a:r>
              <a:rPr lang="en-US" altLang="en-US"/>
              <a:t>Summary</a:t>
            </a:r>
          </a:p>
        </p:txBody>
      </p:sp>
      <p:sp>
        <p:nvSpPr>
          <p:cNvPr id="41987" name="Rectangle 3">
            <a:extLst>
              <a:ext uri="{FF2B5EF4-FFF2-40B4-BE49-F238E27FC236}">
                <a16:creationId xmlns:a16="http://schemas.microsoft.com/office/drawing/2014/main" id="{EE44FD40-94B0-460B-A832-9C5FFAB6929B}"/>
              </a:ext>
            </a:extLst>
          </p:cNvPr>
          <p:cNvSpPr>
            <a:spLocks noGrp="1" noChangeArrowheads="1"/>
          </p:cNvSpPr>
          <p:nvPr>
            <p:ph type="body" idx="1"/>
          </p:nvPr>
        </p:nvSpPr>
        <p:spPr/>
        <p:txBody>
          <a:bodyPr/>
          <a:lstStyle/>
          <a:p>
            <a:pPr eaLnBrk="1" hangingPunct="1"/>
            <a:r>
              <a:rPr lang="en-US" altLang="en-US" b="1"/>
              <a:t>AU</a:t>
            </a:r>
            <a:r>
              <a:rPr lang="en-US" altLang="en-US"/>
              <a:t> has the best payoff for the money.  It seems to be no worse than twice the number of required test cases for </a:t>
            </a:r>
            <a:r>
              <a:rPr lang="en-US" altLang="en-US" b="1"/>
              <a:t>branch</a:t>
            </a:r>
            <a:r>
              <a:rPr lang="en-US" altLang="en-US"/>
              <a:t> testing, but the results are much better.</a:t>
            </a:r>
          </a:p>
          <a:p>
            <a:pPr eaLnBrk="1" hangingPunct="1"/>
            <a:r>
              <a:rPr lang="en-US" altLang="en-US"/>
              <a:t>Path testing with </a:t>
            </a:r>
            <a:r>
              <a:rPr lang="en-US" altLang="en-US" b="1"/>
              <a:t>Branch Coverage</a:t>
            </a:r>
            <a:r>
              <a:rPr lang="en-US" altLang="en-US"/>
              <a:t> and Data-flow testing with </a:t>
            </a:r>
            <a:r>
              <a:rPr lang="en-US" altLang="en-US" b="1"/>
              <a:t>AU</a:t>
            </a:r>
            <a:r>
              <a:rPr lang="en-US" altLang="en-US"/>
              <a:t> is a very good combination.</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1706177"/>
            <a:ext cx="4343400" cy="865573"/>
          </a:xfrm>
        </p:spPr>
        <p:txBody>
          <a:bodyPr>
            <a:normAutofit/>
          </a:bodyPr>
          <a:lstStyle/>
          <a:p>
            <a:r>
              <a:rPr lang="en-IN" dirty="0"/>
              <a:t>5.Mutation Testing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126</a:t>
            </a:fld>
            <a:endParaRPr lang="en-US"/>
          </a:p>
        </p:txBody>
      </p:sp>
    </p:spTree>
    <p:extLst>
      <p:ext uri="{BB962C8B-B14F-4D97-AF65-F5344CB8AC3E}">
        <p14:creationId xmlns:p14="http://schemas.microsoft.com/office/powerpoint/2010/main" val="75905105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05125"/>
            <a:ext cx="4419600" cy="865573"/>
          </a:xfrm>
        </p:spPr>
        <p:txBody>
          <a:bodyPr>
            <a:normAutofit/>
          </a:bodyPr>
          <a:lstStyle/>
          <a:p>
            <a:r>
              <a:rPr lang="en-IN" dirty="0"/>
              <a:t>Mutation Testing</a:t>
            </a:r>
          </a:p>
        </p:txBody>
      </p:sp>
      <p:sp>
        <p:nvSpPr>
          <p:cNvPr id="3" name="Content Placeholder 2"/>
          <p:cNvSpPr>
            <a:spLocks noGrp="1"/>
          </p:cNvSpPr>
          <p:nvPr>
            <p:ph idx="1"/>
          </p:nvPr>
        </p:nvSpPr>
        <p:spPr>
          <a:xfrm>
            <a:off x="762000" y="1200150"/>
            <a:ext cx="7772400" cy="3531871"/>
          </a:xfrm>
        </p:spPr>
        <p:txBody>
          <a:bodyPr>
            <a:normAutofit/>
          </a:bodyPr>
          <a:lstStyle/>
          <a:p>
            <a:pPr algn="just"/>
            <a:r>
              <a:rPr lang="en-IN" dirty="0"/>
              <a:t>Process of mutating some segment of code and then testing this mutated code with some test data.</a:t>
            </a:r>
          </a:p>
          <a:p>
            <a:pPr algn="just"/>
            <a:endParaRPr lang="en-IN" dirty="0"/>
          </a:p>
          <a:p>
            <a:pPr algn="just"/>
            <a:r>
              <a:rPr lang="en-IN" dirty="0"/>
              <a:t>Helps a user create test data by interacting with the user to iteratively strengthen the quality of test data.</a:t>
            </a:r>
          </a:p>
          <a:p>
            <a:pPr marL="45720" indent="0" algn="just">
              <a:buNone/>
            </a:pPr>
            <a:endParaRPr lang="en-IN" dirty="0"/>
          </a:p>
          <a:p>
            <a:pPr algn="just"/>
            <a:r>
              <a:rPr lang="en-IN" dirty="0"/>
              <a:t>During mutation testing, faults are introduced into a program by creating many versions of the program, each of which contains one fault.</a:t>
            </a:r>
          </a:p>
          <a:p>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127</a:t>
            </a:fld>
            <a:endParaRPr lang="en-US"/>
          </a:p>
        </p:txBody>
      </p:sp>
    </p:spTree>
    <p:extLst>
      <p:ext uri="{BB962C8B-B14F-4D97-AF65-F5344CB8AC3E}">
        <p14:creationId xmlns:p14="http://schemas.microsoft.com/office/powerpoint/2010/main" val="144373991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2583-3D82-4217-97A7-4F958454D12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7FFDBD-723F-4CE4-AF1D-9220019B0D7E}"/>
              </a:ext>
            </a:extLst>
          </p:cNvPr>
          <p:cNvSpPr>
            <a:spLocks noGrp="1"/>
          </p:cNvSpPr>
          <p:nvPr>
            <p:ph idx="1"/>
          </p:nvPr>
        </p:nvSpPr>
        <p:spPr/>
        <p:txBody>
          <a:bodyPr/>
          <a:lstStyle/>
          <a:p>
            <a:endParaRPr lang="en-IN" dirty="0"/>
          </a:p>
        </p:txBody>
      </p:sp>
      <p:sp>
        <p:nvSpPr>
          <p:cNvPr id="5" name="Slide Number Placeholder 4">
            <a:extLst>
              <a:ext uri="{FF2B5EF4-FFF2-40B4-BE49-F238E27FC236}">
                <a16:creationId xmlns:a16="http://schemas.microsoft.com/office/drawing/2014/main" id="{D241BF48-2644-47B0-8A9F-D59903FE8D7A}"/>
              </a:ext>
            </a:extLst>
          </p:cNvPr>
          <p:cNvSpPr>
            <a:spLocks noGrp="1"/>
          </p:cNvSpPr>
          <p:nvPr>
            <p:ph type="sldNum" sz="quarter" idx="12"/>
          </p:nvPr>
        </p:nvSpPr>
        <p:spPr/>
        <p:txBody>
          <a:bodyPr/>
          <a:lstStyle/>
          <a:p>
            <a:fld id="{B6F15528-21DE-4FAA-801E-634DDDAF4B2B}" type="slidenum">
              <a:rPr lang="en-US" smtClean="0"/>
              <a:pPr/>
              <a:t>128</a:t>
            </a:fld>
            <a:endParaRPr lang="en-US"/>
          </a:p>
        </p:txBody>
      </p:sp>
      <p:pic>
        <p:nvPicPr>
          <p:cNvPr id="1026" name="Picture 2">
            <a:extLst>
              <a:ext uri="{FF2B5EF4-FFF2-40B4-BE49-F238E27FC236}">
                <a16:creationId xmlns:a16="http://schemas.microsoft.com/office/drawing/2014/main" id="{C7445AE2-7489-4529-B78A-8F7F9FD927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667848"/>
            <a:ext cx="7848600"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01639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18FB-3536-4D9C-ACE6-F352C067B9D1}"/>
              </a:ext>
            </a:extLst>
          </p:cNvPr>
          <p:cNvSpPr>
            <a:spLocks noGrp="1"/>
          </p:cNvSpPr>
          <p:nvPr>
            <p:ph type="title"/>
          </p:nvPr>
        </p:nvSpPr>
        <p:spPr>
          <a:xfrm>
            <a:off x="884464" y="91968"/>
            <a:ext cx="7315200" cy="865573"/>
          </a:xfrm>
        </p:spPr>
        <p:txBody>
          <a:bodyPr/>
          <a:lstStyle/>
          <a:p>
            <a:r>
              <a:rPr lang="en-IN" dirty="0"/>
              <a:t>Mutation Testing Process</a:t>
            </a:r>
          </a:p>
        </p:txBody>
      </p:sp>
      <p:sp>
        <p:nvSpPr>
          <p:cNvPr id="3" name="Content Placeholder 2">
            <a:extLst>
              <a:ext uri="{FF2B5EF4-FFF2-40B4-BE49-F238E27FC236}">
                <a16:creationId xmlns:a16="http://schemas.microsoft.com/office/drawing/2014/main" id="{E573C179-9A92-4ECB-A2E2-C6D103C5C854}"/>
              </a:ext>
            </a:extLst>
          </p:cNvPr>
          <p:cNvSpPr>
            <a:spLocks noGrp="1"/>
          </p:cNvSpPr>
          <p:nvPr>
            <p:ph idx="1"/>
          </p:nvPr>
        </p:nvSpPr>
        <p:spPr>
          <a:xfrm>
            <a:off x="914400" y="1047751"/>
            <a:ext cx="7315200" cy="4095750"/>
          </a:xfrm>
        </p:spPr>
        <p:txBody>
          <a:bodyPr>
            <a:normAutofit fontScale="70000" lnSpcReduction="20000"/>
          </a:bodyPr>
          <a:lstStyle/>
          <a:p>
            <a:pPr marL="45720" indent="0">
              <a:buNone/>
            </a:pPr>
            <a:r>
              <a:rPr lang="en-US" dirty="0"/>
              <a:t>Following are the steps to execute mutation testing(mutation analysis):</a:t>
            </a:r>
          </a:p>
          <a:p>
            <a:endParaRPr lang="en-US" dirty="0"/>
          </a:p>
          <a:p>
            <a:r>
              <a:rPr lang="en-US" sz="2200" dirty="0"/>
              <a:t>Step 1: Faults are introduced into the source code of the program by creating many versions called mutants. Each mutant should contain a single fault, and the goal is to cause the mutant version to fail which demonstrates the effectiveness of the test cases.</a:t>
            </a:r>
          </a:p>
          <a:p>
            <a:endParaRPr lang="en-US" sz="2200" dirty="0"/>
          </a:p>
          <a:p>
            <a:r>
              <a:rPr lang="en-US" sz="2200" dirty="0"/>
              <a:t>Step 2: Test cases are applied to the original program and also to the mutant program. A Test Case should be adequate, and it is tweaked to detect faults in a program.</a:t>
            </a:r>
          </a:p>
          <a:p>
            <a:endParaRPr lang="en-US" sz="2200" dirty="0"/>
          </a:p>
          <a:p>
            <a:r>
              <a:rPr lang="en-US" sz="2200" dirty="0"/>
              <a:t>Step 3: Compare the results of an original and mutant program.</a:t>
            </a:r>
          </a:p>
          <a:p>
            <a:endParaRPr lang="en-US" sz="2200" dirty="0"/>
          </a:p>
          <a:p>
            <a:r>
              <a:rPr lang="en-US" sz="2200" dirty="0"/>
              <a:t>Step 4: If the original program and mutant programs generate the different output, then that the mutant is killed by the test case. Hence the test case is good enough to detect the change between the original and the mutant program.</a:t>
            </a:r>
          </a:p>
          <a:p>
            <a:endParaRPr lang="en-US" sz="2200" dirty="0"/>
          </a:p>
          <a:p>
            <a:r>
              <a:rPr lang="en-US" sz="2200" dirty="0"/>
              <a:t>Step 5: If the original program and mutant program generate the same output, Mutant is kept alive. In such cases, more effective test cases need to be created that kill all mutants.</a:t>
            </a:r>
            <a:endParaRPr lang="en-IN" sz="2200" dirty="0"/>
          </a:p>
        </p:txBody>
      </p:sp>
      <p:sp>
        <p:nvSpPr>
          <p:cNvPr id="5" name="Slide Number Placeholder 4">
            <a:extLst>
              <a:ext uri="{FF2B5EF4-FFF2-40B4-BE49-F238E27FC236}">
                <a16:creationId xmlns:a16="http://schemas.microsoft.com/office/drawing/2014/main" id="{912834AF-C465-4F54-A964-DB36F45BDBDA}"/>
              </a:ext>
            </a:extLst>
          </p:cNvPr>
          <p:cNvSpPr>
            <a:spLocks noGrp="1"/>
          </p:cNvSpPr>
          <p:nvPr>
            <p:ph type="sldNum" sz="quarter" idx="12"/>
          </p:nvPr>
        </p:nvSpPr>
        <p:spPr/>
        <p:txBody>
          <a:bodyPr/>
          <a:lstStyle/>
          <a:p>
            <a:fld id="{B6F15528-21DE-4FAA-801E-634DDDAF4B2B}" type="slidenum">
              <a:rPr lang="en-US" smtClean="0"/>
              <a:pPr/>
              <a:t>129</a:t>
            </a:fld>
            <a:endParaRPr lang="en-US"/>
          </a:p>
        </p:txBody>
      </p:sp>
    </p:spTree>
    <p:extLst>
      <p:ext uri="{BB962C8B-B14F-4D97-AF65-F5344CB8AC3E}">
        <p14:creationId xmlns:p14="http://schemas.microsoft.com/office/powerpoint/2010/main" val="3385586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786A1-D898-4666-B172-7197CBB086F1}"/>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D58C7A0B-A5CA-44DB-978D-1E559F83A233}"/>
              </a:ext>
            </a:extLst>
          </p:cNvPr>
          <p:cNvSpPr>
            <a:spLocks noGrp="1"/>
          </p:cNvSpPr>
          <p:nvPr>
            <p:ph idx="1"/>
          </p:nvPr>
        </p:nvSpPr>
        <p:spPr/>
        <p:txBody>
          <a:bodyPr/>
          <a:lstStyle/>
          <a:p>
            <a:pPr marL="502920" indent="-457200">
              <a:buFont typeface="+mj-lt"/>
              <a:buAutoNum type="arabicPeriod"/>
            </a:pPr>
            <a:r>
              <a:rPr lang="en-US" dirty="0"/>
              <a:t>Test (</a:t>
            </a:r>
            <a:r>
              <a:rPr lang="en-US" b="1" dirty="0"/>
              <a:t>int</a:t>
            </a:r>
            <a:r>
              <a:rPr lang="en-US" dirty="0"/>
              <a:t> a)    </a:t>
            </a:r>
          </a:p>
          <a:p>
            <a:pPr marL="502920" indent="-457200">
              <a:buFont typeface="+mj-lt"/>
              <a:buAutoNum type="arabicPeriod"/>
            </a:pPr>
            <a:r>
              <a:rPr lang="en-US" dirty="0"/>
              <a:t>{   </a:t>
            </a:r>
          </a:p>
          <a:p>
            <a:pPr marL="502920" indent="-457200">
              <a:buFont typeface="+mj-lt"/>
              <a:buAutoNum type="arabicPeriod"/>
            </a:pPr>
            <a:r>
              <a:rPr lang="en-US" dirty="0"/>
              <a:t>If(a&gt;4)   </a:t>
            </a:r>
          </a:p>
          <a:p>
            <a:pPr marL="502920" indent="-457200">
              <a:buFont typeface="+mj-lt"/>
              <a:buAutoNum type="arabicPeriod"/>
            </a:pPr>
            <a:r>
              <a:rPr lang="en-US" dirty="0"/>
              <a:t>a=a*3;   </a:t>
            </a:r>
          </a:p>
          <a:p>
            <a:pPr marL="502920" indent="-457200">
              <a:buFont typeface="+mj-lt"/>
              <a:buAutoNum type="arabicPeriod"/>
            </a:pPr>
            <a:r>
              <a:rPr lang="en-US" dirty="0"/>
              <a:t>Print (a);   </a:t>
            </a:r>
          </a:p>
          <a:p>
            <a:pPr marL="502920" indent="-457200">
              <a:buFont typeface="+mj-lt"/>
              <a:buAutoNum type="arabicPeriod"/>
            </a:pPr>
            <a:r>
              <a:rPr lang="en-US" dirty="0"/>
              <a:t>}   </a:t>
            </a:r>
          </a:p>
          <a:p>
            <a:endParaRPr lang="en-IN" dirty="0"/>
          </a:p>
        </p:txBody>
      </p:sp>
      <p:sp>
        <p:nvSpPr>
          <p:cNvPr id="4" name="Footer Placeholder 3">
            <a:extLst>
              <a:ext uri="{FF2B5EF4-FFF2-40B4-BE49-F238E27FC236}">
                <a16:creationId xmlns:a16="http://schemas.microsoft.com/office/drawing/2014/main" id="{851679C5-0111-4F57-87A3-7BCCCAA44466}"/>
              </a:ext>
            </a:extLst>
          </p:cNvPr>
          <p:cNvSpPr>
            <a:spLocks noGrp="1"/>
          </p:cNvSpPr>
          <p:nvPr>
            <p:ph type="ftr" sz="quarter" idx="11"/>
          </p:nvPr>
        </p:nvSpPr>
        <p:spPr/>
        <p:txBody>
          <a:bodyPr/>
          <a:lstStyle/>
          <a:p>
            <a:r>
              <a:rPr lang="en-US"/>
              <a:t>Dr. V.Vani  VIT Chennai</a:t>
            </a:r>
          </a:p>
        </p:txBody>
      </p:sp>
      <p:sp>
        <p:nvSpPr>
          <p:cNvPr id="5" name="Slide Number Placeholder 4">
            <a:extLst>
              <a:ext uri="{FF2B5EF4-FFF2-40B4-BE49-F238E27FC236}">
                <a16:creationId xmlns:a16="http://schemas.microsoft.com/office/drawing/2014/main" id="{D167DCC4-70B6-44ED-8F76-F066797470A5}"/>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07742746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11598"/>
            <a:ext cx="5791200" cy="865573"/>
          </a:xfrm>
        </p:spPr>
        <p:txBody>
          <a:bodyPr>
            <a:normAutofit/>
          </a:bodyPr>
          <a:lstStyle/>
          <a:p>
            <a:r>
              <a:rPr lang="en-IN" dirty="0"/>
              <a:t>Types of Mutants</a:t>
            </a:r>
          </a:p>
        </p:txBody>
      </p:sp>
      <p:sp>
        <p:nvSpPr>
          <p:cNvPr id="3" name="Content Placeholder 2"/>
          <p:cNvSpPr>
            <a:spLocks noGrp="1"/>
          </p:cNvSpPr>
          <p:nvPr>
            <p:ph idx="1"/>
          </p:nvPr>
        </p:nvSpPr>
        <p:spPr>
          <a:xfrm>
            <a:off x="838200" y="1581150"/>
            <a:ext cx="7772400" cy="3276600"/>
          </a:xfrm>
        </p:spPr>
        <p:txBody>
          <a:bodyPr>
            <a:normAutofit fontScale="55000" lnSpcReduction="20000"/>
          </a:bodyPr>
          <a:lstStyle/>
          <a:p>
            <a:r>
              <a:rPr lang="en-IN" sz="2900" dirty="0">
                <a:solidFill>
                  <a:schemeClr val="tx2"/>
                </a:solidFill>
              </a:rPr>
              <a:t>Primary Mutants: </a:t>
            </a:r>
          </a:p>
          <a:p>
            <a:pPr marL="45720" indent="0" algn="just">
              <a:buNone/>
            </a:pPr>
            <a:r>
              <a:rPr lang="en-US" sz="2900" dirty="0"/>
              <a:t>When the mutant is created by performing the single modification of initial program by using some operator then these mutant are called primary mutant.</a:t>
            </a:r>
          </a:p>
          <a:p>
            <a:pPr marL="45720" indent="0" algn="just">
              <a:buNone/>
            </a:pPr>
            <a:endParaRPr lang="en-IN" sz="2900" dirty="0"/>
          </a:p>
          <a:p>
            <a:r>
              <a:rPr lang="en-IN" sz="2900" dirty="0">
                <a:solidFill>
                  <a:schemeClr val="tx2"/>
                </a:solidFill>
              </a:rPr>
              <a:t>Secondary Mutants:</a:t>
            </a:r>
          </a:p>
          <a:p>
            <a:pPr marL="45720" indent="0" algn="just">
              <a:buNone/>
            </a:pPr>
            <a:r>
              <a:rPr lang="en-US" sz="2900" b="0" i="0" dirty="0">
                <a:effectLst/>
              </a:rPr>
              <a:t>When mutant is created by performing multiple levels of mutation or performing more than single modification it is called secondary mutant.</a:t>
            </a:r>
          </a:p>
          <a:p>
            <a:pPr marL="45720" indent="0" algn="just">
              <a:buNone/>
            </a:pPr>
            <a:endParaRPr lang="en-US" sz="2900" b="0" i="0" dirty="0">
              <a:solidFill>
                <a:schemeClr val="tx2"/>
              </a:solidFill>
              <a:effectLst/>
            </a:endParaRPr>
          </a:p>
          <a:p>
            <a:pPr algn="just"/>
            <a:r>
              <a:rPr lang="en-US" sz="2900" b="0" i="0" dirty="0">
                <a:solidFill>
                  <a:schemeClr val="tx2"/>
                </a:solidFill>
                <a:effectLst/>
              </a:rPr>
              <a:t>Higher order mutants </a:t>
            </a:r>
            <a:r>
              <a:rPr lang="en-US" sz="2900" b="0" i="0" dirty="0">
                <a:effectLst/>
              </a:rPr>
              <a:t>: </a:t>
            </a:r>
          </a:p>
          <a:p>
            <a:pPr marL="45720" indent="0" algn="just">
              <a:buNone/>
            </a:pPr>
            <a:r>
              <a:rPr lang="en-US" sz="2900" b="0" i="0" dirty="0">
                <a:effectLst/>
              </a:rPr>
              <a:t>When the mutant is created by more than two modifications in the initial program it is called higher order mutant. Higher Order Mutants become difficult to manage, control and trace. Hence are not preferred.</a:t>
            </a:r>
          </a:p>
          <a:p>
            <a:endParaRPr lang="en-IN" dirty="0"/>
          </a:p>
          <a:p>
            <a:pPr marL="45720" indent="0" algn="just">
              <a:buNone/>
            </a:pPr>
            <a:r>
              <a:rPr lang="en-IN" dirty="0"/>
              <a:t> </a:t>
            </a:r>
            <a:endParaRPr lang="en-IN" dirty="0">
              <a:solidFill>
                <a:srgbClr val="FFFF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130</a:t>
            </a:fld>
            <a:endParaRPr lang="en-US"/>
          </a:p>
        </p:txBody>
      </p:sp>
    </p:spTree>
    <p:extLst>
      <p:ext uri="{BB962C8B-B14F-4D97-AF65-F5344CB8AC3E}">
        <p14:creationId xmlns:p14="http://schemas.microsoft.com/office/powerpoint/2010/main" val="160405889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3DFD3F-6230-4B6C-905E-7A90343D9D96}"/>
              </a:ext>
            </a:extLst>
          </p:cNvPr>
          <p:cNvSpPr>
            <a:spLocks noGrp="1"/>
          </p:cNvSpPr>
          <p:nvPr>
            <p:ph idx="1"/>
          </p:nvPr>
        </p:nvSpPr>
        <p:spPr>
          <a:xfrm>
            <a:off x="1066800" y="1714501"/>
            <a:ext cx="7315200" cy="3074670"/>
          </a:xfrm>
        </p:spPr>
        <p:txBody>
          <a:bodyPr>
            <a:normAutofit/>
          </a:bodyPr>
          <a:lstStyle/>
          <a:p>
            <a:pPr marL="45720" indent="0" algn="just">
              <a:buNone/>
            </a:pPr>
            <a:r>
              <a:rPr lang="en-US" dirty="0"/>
              <a:t>In Software Testing, Mutation testing could be fundamentally categorized into 3 types– statement mutation, decision mutation, and value mutation.</a:t>
            </a:r>
          </a:p>
          <a:p>
            <a:pPr marL="502920" indent="-457200" algn="just">
              <a:buFont typeface="+mj-lt"/>
              <a:buAutoNum type="arabicPeriod"/>
            </a:pPr>
            <a:r>
              <a:rPr lang="en-US" dirty="0">
                <a:solidFill>
                  <a:schemeClr val="tx2"/>
                </a:solidFill>
              </a:rPr>
              <a:t>Statement Mutation </a:t>
            </a:r>
            <a:r>
              <a:rPr lang="en-US" dirty="0"/>
              <a:t>- developer cut and pastes a part of a code of which the outcome may be a removal of some lines.</a:t>
            </a:r>
          </a:p>
          <a:p>
            <a:pPr marL="502920" lvl="2" indent="0" algn="just">
              <a:buNone/>
            </a:pPr>
            <a:r>
              <a:rPr lang="en-US" sz="1900" dirty="0"/>
              <a:t>Example:</a:t>
            </a:r>
          </a:p>
          <a:p>
            <a:pPr marL="502920" lvl="2" indent="0" algn="just">
              <a:buNone/>
            </a:pPr>
            <a:r>
              <a:rPr kumimoji="0" lang="en-US" altLang="en-US" sz="1900" b="1" i="0" u="none" strike="noStrike" cap="none" normalizeH="0" baseline="0" dirty="0">
                <a:ln>
                  <a:noFill/>
                </a:ln>
                <a:solidFill>
                  <a:schemeClr val="tx1"/>
                </a:solidFill>
                <a:effectLst/>
                <a:latin typeface="Consolas" panose="020B0609020204030204" pitchFamily="49" charset="0"/>
              </a:rPr>
              <a:t>Initial Code:</a:t>
            </a:r>
            <a:r>
              <a:rPr kumimoji="0" lang="en-US" altLang="en-US" sz="1900" b="0" i="0" u="none" strike="noStrike" cap="none" normalizeH="0" baseline="0" dirty="0">
                <a:ln>
                  <a:noFill/>
                </a:ln>
                <a:solidFill>
                  <a:schemeClr val="tx1"/>
                </a:solidFill>
                <a:effectLst/>
                <a:latin typeface="Consolas" panose="020B0609020204030204" pitchFamily="49" charset="0"/>
              </a:rPr>
              <a:t> if(a &lt; b) c = 10; else c = 20; </a:t>
            </a:r>
            <a:r>
              <a:rPr kumimoji="0" lang="en-US" altLang="en-US" sz="1900" b="1" i="0" u="none" strike="noStrike" cap="none" normalizeH="0" baseline="0" dirty="0">
                <a:ln>
                  <a:noFill/>
                </a:ln>
                <a:solidFill>
                  <a:schemeClr val="tx1"/>
                </a:solidFill>
                <a:effectLst/>
                <a:latin typeface="Consolas" panose="020B0609020204030204" pitchFamily="49" charset="0"/>
              </a:rPr>
              <a:t>Changed Code:</a:t>
            </a:r>
            <a:r>
              <a:rPr kumimoji="0" lang="en-US" altLang="en-US" sz="1900" b="0" i="0" u="none" strike="noStrike" cap="none" normalizeH="0" baseline="0" dirty="0">
                <a:ln>
                  <a:noFill/>
                </a:ln>
                <a:solidFill>
                  <a:schemeClr val="tx1"/>
                </a:solidFill>
                <a:effectLst/>
                <a:latin typeface="Consolas" panose="020B0609020204030204" pitchFamily="49" charset="0"/>
              </a:rPr>
              <a:t> if(a &lt; b) d = 10; else d = 20; </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502920" lvl="2" indent="0" algn="just">
              <a:buNone/>
            </a:pPr>
            <a:endParaRPr lang="en-US" sz="1900" dirty="0"/>
          </a:p>
          <a:p>
            <a:pPr marL="502920" indent="-457200" algn="just">
              <a:buFont typeface="+mj-lt"/>
              <a:buAutoNum type="arabicPeriod"/>
            </a:pPr>
            <a:endParaRPr lang="en-US" b="1" dirty="0"/>
          </a:p>
          <a:p>
            <a:pPr marL="45720" indent="0" algn="just">
              <a:buNone/>
            </a:pPr>
            <a:endParaRPr lang="en-US" dirty="0"/>
          </a:p>
          <a:p>
            <a:pPr marL="502920" indent="-457200" algn="just">
              <a:buFont typeface="+mj-lt"/>
              <a:buAutoNum type="arabicPeriod"/>
            </a:pPr>
            <a:endParaRPr lang="en-US" dirty="0"/>
          </a:p>
          <a:p>
            <a:pPr marL="502920" indent="-457200" algn="just">
              <a:buFont typeface="+mj-lt"/>
              <a:buAutoNum type="arabicPeriod"/>
            </a:pPr>
            <a:endParaRPr lang="en-US" dirty="0"/>
          </a:p>
          <a:p>
            <a:pPr marL="45720" indent="0" algn="just">
              <a:buNone/>
            </a:pPr>
            <a:endParaRPr lang="en-IN" dirty="0"/>
          </a:p>
          <a:p>
            <a:endParaRPr lang="en-IN" b="1" dirty="0"/>
          </a:p>
        </p:txBody>
      </p:sp>
      <p:sp>
        <p:nvSpPr>
          <p:cNvPr id="5" name="Slide Number Placeholder 4">
            <a:extLst>
              <a:ext uri="{FF2B5EF4-FFF2-40B4-BE49-F238E27FC236}">
                <a16:creationId xmlns:a16="http://schemas.microsoft.com/office/drawing/2014/main" id="{7A183948-EF0F-47B9-A53C-4DFB156C4DC1}"/>
              </a:ext>
            </a:extLst>
          </p:cNvPr>
          <p:cNvSpPr>
            <a:spLocks noGrp="1"/>
          </p:cNvSpPr>
          <p:nvPr>
            <p:ph type="sldNum" sz="quarter" idx="12"/>
          </p:nvPr>
        </p:nvSpPr>
        <p:spPr/>
        <p:txBody>
          <a:bodyPr/>
          <a:lstStyle/>
          <a:p>
            <a:fld id="{B6F15528-21DE-4FAA-801E-634DDDAF4B2B}" type="slidenum">
              <a:rPr lang="en-US" smtClean="0"/>
              <a:pPr/>
              <a:t>131</a:t>
            </a:fld>
            <a:endParaRPr lang="en-US"/>
          </a:p>
        </p:txBody>
      </p:sp>
      <p:sp>
        <p:nvSpPr>
          <p:cNvPr id="9" name="TextBox 8">
            <a:extLst>
              <a:ext uri="{FF2B5EF4-FFF2-40B4-BE49-F238E27FC236}">
                <a16:creationId xmlns:a16="http://schemas.microsoft.com/office/drawing/2014/main" id="{EAE0740A-B441-489F-B3CA-AC4B45015EA1}"/>
              </a:ext>
            </a:extLst>
          </p:cNvPr>
          <p:cNvSpPr txBox="1"/>
          <p:nvPr/>
        </p:nvSpPr>
        <p:spPr>
          <a:xfrm>
            <a:off x="2819400" y="778299"/>
            <a:ext cx="4572000" cy="523220"/>
          </a:xfrm>
          <a:prstGeom prst="rect">
            <a:avLst/>
          </a:prstGeom>
          <a:noFill/>
        </p:spPr>
        <p:txBody>
          <a:bodyPr wrap="square">
            <a:spAutoFit/>
          </a:bodyPr>
          <a:lstStyle/>
          <a:p>
            <a:r>
              <a:rPr lang="en-US" sz="2800" b="1" dirty="0">
                <a:solidFill>
                  <a:schemeClr val="tx2"/>
                </a:solidFill>
              </a:rPr>
              <a:t>Types of Mutation Testing</a:t>
            </a:r>
          </a:p>
        </p:txBody>
      </p:sp>
      <p:sp>
        <p:nvSpPr>
          <p:cNvPr id="10" name="Rectangle 1">
            <a:extLst>
              <a:ext uri="{FF2B5EF4-FFF2-40B4-BE49-F238E27FC236}">
                <a16:creationId xmlns:a16="http://schemas.microsoft.com/office/drawing/2014/main" id="{3384AFFF-6EC5-44EC-8624-BA6B043F3085}"/>
              </a:ext>
            </a:extLst>
          </p:cNvPr>
          <p:cNvSpPr>
            <a:spLocks noChangeArrowheads="1"/>
          </p:cNvSpPr>
          <p:nvPr/>
        </p:nvSpPr>
        <p:spPr bwMode="auto">
          <a:xfrm>
            <a:off x="152400" y="147250"/>
            <a:ext cx="65" cy="2769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CE6494E3-C4F6-421E-8E4D-9AEB4FA0E937}"/>
              </a:ext>
            </a:extLst>
          </p:cNvPr>
          <p:cNvSpPr>
            <a:spLocks noChangeArrowheads="1"/>
          </p:cNvSpPr>
          <p:nvPr/>
        </p:nvSpPr>
        <p:spPr bwMode="auto">
          <a:xfrm>
            <a:off x="0" y="90100"/>
            <a:ext cx="65" cy="2769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109067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EE21B6-2F5F-446A-A3E5-9E673F4971F6}"/>
              </a:ext>
            </a:extLst>
          </p:cNvPr>
          <p:cNvSpPr>
            <a:spLocks noGrp="1"/>
          </p:cNvSpPr>
          <p:nvPr>
            <p:ph idx="1"/>
          </p:nvPr>
        </p:nvSpPr>
        <p:spPr>
          <a:xfrm>
            <a:off x="990600" y="3404579"/>
            <a:ext cx="7315200" cy="2654645"/>
          </a:xfrm>
        </p:spPr>
        <p:txBody>
          <a:bodyPr/>
          <a:lstStyle/>
          <a:p>
            <a:pPr marL="45720" indent="0">
              <a:buNone/>
            </a:pPr>
            <a:r>
              <a:rPr lang="en-US" dirty="0">
                <a:solidFill>
                  <a:schemeClr val="tx2"/>
                </a:solidFill>
              </a:rPr>
              <a:t>3. Decision Mutation- </a:t>
            </a:r>
            <a:r>
              <a:rPr lang="en-US" dirty="0"/>
              <a:t>control statements are to be changed</a:t>
            </a:r>
          </a:p>
          <a:p>
            <a:pPr marL="685800" lvl="3" indent="0" eaLnBrk="0" fontAlgn="base" hangingPunct="0">
              <a:spcBef>
                <a:spcPct val="0"/>
              </a:spcBef>
              <a:spcAft>
                <a:spcPct val="0"/>
              </a:spcAft>
              <a:buClrTx/>
              <a:buNone/>
            </a:pPr>
            <a:r>
              <a:rPr kumimoji="0" lang="en-US" altLang="en-US" sz="1800" b="1" i="0" u="none" strike="noStrike" cap="none" normalizeH="0" baseline="0" dirty="0">
                <a:ln>
                  <a:noFill/>
                </a:ln>
                <a:solidFill>
                  <a:schemeClr val="tx1"/>
                </a:solidFill>
                <a:effectLst/>
                <a:latin typeface="Roboto"/>
              </a:rPr>
              <a:t>Example:</a:t>
            </a:r>
            <a:endParaRPr kumimoji="0" lang="en-US" altLang="en-US" sz="1600" b="1" i="0" u="none" strike="noStrike" cap="none" normalizeH="0" baseline="0" dirty="0">
              <a:ln>
                <a:noFill/>
              </a:ln>
              <a:solidFill>
                <a:schemeClr val="tx1"/>
              </a:solidFill>
              <a:effectLst/>
              <a:latin typeface="Consolas" panose="020B0609020204030204" pitchFamily="49" charset="0"/>
            </a:endParaRPr>
          </a:p>
          <a:p>
            <a:pPr marL="685800" lvl="3" indent="0" eaLnBrk="0" fontAlgn="base" hangingPunct="0">
              <a:spcBef>
                <a:spcPct val="0"/>
              </a:spcBef>
              <a:spcAft>
                <a:spcPct val="0"/>
              </a:spcAft>
              <a:buClrTx/>
              <a:buNone/>
            </a:pPr>
            <a:r>
              <a:rPr kumimoji="0" lang="en-US" altLang="en-US" sz="1600" b="1" i="0" u="none" strike="noStrike" cap="none" normalizeH="0" baseline="0" dirty="0">
                <a:ln>
                  <a:noFill/>
                </a:ln>
                <a:solidFill>
                  <a:schemeClr val="tx1"/>
                </a:solidFill>
                <a:effectLst/>
                <a:latin typeface="Consolas" panose="020B0609020204030204" pitchFamily="49" charset="0"/>
              </a:rPr>
              <a:t>Initial Code:</a:t>
            </a:r>
            <a:r>
              <a:rPr kumimoji="0" lang="en-US" altLang="en-US" sz="1600" b="0" i="0" u="none" strike="noStrike" cap="none" normalizeH="0" baseline="0" dirty="0">
                <a:ln>
                  <a:noFill/>
                </a:ln>
                <a:solidFill>
                  <a:schemeClr val="tx1"/>
                </a:solidFill>
                <a:effectLst/>
                <a:latin typeface="Consolas" panose="020B0609020204030204" pitchFamily="49" charset="0"/>
              </a:rPr>
              <a:t> if(a &lt; b) c = 10; else c = 20; </a:t>
            </a:r>
            <a:r>
              <a:rPr kumimoji="0" lang="en-US" altLang="en-US" sz="1600" b="1" i="0" u="none" strike="noStrike" cap="none" normalizeH="0" baseline="0" dirty="0">
                <a:ln>
                  <a:noFill/>
                </a:ln>
                <a:solidFill>
                  <a:schemeClr val="tx1"/>
                </a:solidFill>
                <a:effectLst/>
                <a:latin typeface="Consolas" panose="020B0609020204030204" pitchFamily="49" charset="0"/>
              </a:rPr>
              <a:t>Changed Code:</a:t>
            </a:r>
            <a:r>
              <a:rPr kumimoji="0" lang="en-US" altLang="en-US" sz="1600" b="0" i="0" u="none" strike="noStrike" cap="none" normalizeH="0" baseline="0" dirty="0">
                <a:ln>
                  <a:noFill/>
                </a:ln>
                <a:solidFill>
                  <a:schemeClr val="tx1"/>
                </a:solidFill>
                <a:effectLst/>
                <a:latin typeface="Consolas" panose="020B0609020204030204" pitchFamily="49" charset="0"/>
              </a:rPr>
              <a:t> if(a &gt; b) c = 10; else c = 20; </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45720" indent="0">
              <a:buNone/>
            </a:pPr>
            <a:endParaRPr lang="en-US" dirty="0"/>
          </a:p>
          <a:p>
            <a:pPr marL="45720" indent="0">
              <a:buNone/>
            </a:pPr>
            <a:endParaRPr lang="en-US" dirty="0"/>
          </a:p>
          <a:p>
            <a:endParaRPr lang="en-IN" dirty="0"/>
          </a:p>
        </p:txBody>
      </p:sp>
      <p:sp>
        <p:nvSpPr>
          <p:cNvPr id="5" name="Slide Number Placeholder 4">
            <a:extLst>
              <a:ext uri="{FF2B5EF4-FFF2-40B4-BE49-F238E27FC236}">
                <a16:creationId xmlns:a16="http://schemas.microsoft.com/office/drawing/2014/main" id="{85F71B43-6E72-4B82-8484-520C6A475CFA}"/>
              </a:ext>
            </a:extLst>
          </p:cNvPr>
          <p:cNvSpPr>
            <a:spLocks noGrp="1"/>
          </p:cNvSpPr>
          <p:nvPr>
            <p:ph type="sldNum" sz="quarter" idx="12"/>
          </p:nvPr>
        </p:nvSpPr>
        <p:spPr/>
        <p:txBody>
          <a:bodyPr/>
          <a:lstStyle/>
          <a:p>
            <a:fld id="{B6F15528-21DE-4FAA-801E-634DDDAF4B2B}" type="slidenum">
              <a:rPr lang="en-US" smtClean="0"/>
              <a:pPr/>
              <a:t>132</a:t>
            </a:fld>
            <a:endParaRPr lang="en-US"/>
          </a:p>
        </p:txBody>
      </p:sp>
      <p:sp>
        <p:nvSpPr>
          <p:cNvPr id="6" name="Rectangle 1">
            <a:extLst>
              <a:ext uri="{FF2B5EF4-FFF2-40B4-BE49-F238E27FC236}">
                <a16:creationId xmlns:a16="http://schemas.microsoft.com/office/drawing/2014/main" id="{898AC599-CB89-403B-A2E0-904280AF8EED}"/>
              </a:ext>
            </a:extLst>
          </p:cNvPr>
          <p:cNvSpPr>
            <a:spLocks noChangeArrowheads="1"/>
          </p:cNvSpPr>
          <p:nvPr/>
        </p:nvSpPr>
        <p:spPr bwMode="auto">
          <a:xfrm>
            <a:off x="0" y="90100"/>
            <a:ext cx="65" cy="2769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B50522D1-5CE9-4F3A-811B-C5BE3E9FF847}"/>
              </a:ext>
            </a:extLst>
          </p:cNvPr>
          <p:cNvSpPr txBox="1"/>
          <p:nvPr/>
        </p:nvSpPr>
        <p:spPr>
          <a:xfrm>
            <a:off x="996043" y="1047750"/>
            <a:ext cx="6858000" cy="2154436"/>
          </a:xfrm>
          <a:prstGeom prst="rect">
            <a:avLst/>
          </a:prstGeom>
          <a:noFill/>
        </p:spPr>
        <p:txBody>
          <a:bodyPr wrap="square">
            <a:spAutoFit/>
          </a:bodyPr>
          <a:lstStyle/>
          <a:p>
            <a:pPr marL="45720" algn="just"/>
            <a:r>
              <a:rPr lang="en-US" sz="2000" dirty="0">
                <a:solidFill>
                  <a:schemeClr val="tx2"/>
                </a:solidFill>
              </a:rPr>
              <a:t>2. Value Mutation- </a:t>
            </a:r>
            <a:r>
              <a:rPr lang="en-US" dirty="0"/>
              <a:t>values of primary parameters are modified</a:t>
            </a:r>
          </a:p>
          <a:p>
            <a:pPr marL="685800" lvl="3" indent="0" eaLnBrk="0" fontAlgn="base" hangingPunct="0">
              <a:spcBef>
                <a:spcPct val="0"/>
              </a:spcBef>
              <a:spcAft>
                <a:spcPct val="0"/>
              </a:spcAft>
              <a:buClrTx/>
              <a:buNone/>
            </a:pPr>
            <a:r>
              <a:rPr kumimoji="0" lang="en-US" altLang="en-US" sz="1600" b="1" i="0" u="none" strike="noStrike" cap="none" normalizeH="0" baseline="0" dirty="0">
                <a:ln>
                  <a:noFill/>
                </a:ln>
                <a:solidFill>
                  <a:schemeClr val="tx1"/>
                </a:solidFill>
                <a:effectLst/>
                <a:latin typeface="Roboto"/>
              </a:rPr>
              <a:t>Example:</a:t>
            </a:r>
          </a:p>
          <a:p>
            <a:pPr marL="685800" lvl="3" indent="0" eaLnBrk="0" fontAlgn="base" hangingPunct="0">
              <a:spcBef>
                <a:spcPct val="0"/>
              </a:spcBef>
              <a:spcAft>
                <a:spcPct val="0"/>
              </a:spcAft>
              <a:buClrTx/>
              <a:buNone/>
            </a:pPr>
            <a:endParaRPr kumimoji="0" lang="en-US" altLang="en-US" sz="1000" b="1" i="0" u="none" strike="noStrike" cap="none" normalizeH="0" baseline="0" dirty="0">
              <a:ln>
                <a:noFill/>
              </a:ln>
              <a:solidFill>
                <a:schemeClr val="tx1"/>
              </a:solidFill>
              <a:effectLst/>
              <a:latin typeface="Consolas" panose="020B0609020204030204" pitchFamily="49" charset="0"/>
            </a:endParaRPr>
          </a:p>
          <a:p>
            <a:pPr marL="685800" lvl="3" indent="0" eaLnBrk="0" fontAlgn="base" hangingPunct="0">
              <a:spcBef>
                <a:spcPct val="0"/>
              </a:spcBef>
              <a:spcAft>
                <a:spcPct val="0"/>
              </a:spcAft>
              <a:buClrTx/>
              <a:buNone/>
            </a:pPr>
            <a:r>
              <a:rPr kumimoji="0" lang="en-US" altLang="en-US" sz="1400" b="1" i="0" u="none" strike="noStrike" cap="none" normalizeH="0" baseline="0" dirty="0">
                <a:ln>
                  <a:noFill/>
                </a:ln>
                <a:solidFill>
                  <a:schemeClr val="tx1"/>
                </a:solidFill>
                <a:effectLst/>
                <a:latin typeface="Consolas" panose="020B0609020204030204" pitchFamily="49" charset="0"/>
              </a:rPr>
              <a:t>Initial Code:</a:t>
            </a:r>
            <a:r>
              <a:rPr kumimoji="0" lang="en-US" altLang="en-US" sz="1400" b="0" i="0" u="none" strike="noStrike" cap="none" normalizeH="0" baseline="0" dirty="0">
                <a:ln>
                  <a:noFill/>
                </a:ln>
                <a:solidFill>
                  <a:schemeClr val="tx1"/>
                </a:solidFill>
                <a:effectLst/>
                <a:latin typeface="Consolas" panose="020B0609020204030204" pitchFamily="49" charset="0"/>
              </a:rPr>
              <a:t> int mod = 1000000007; int a = 12345678; int b = 98765432; int c = (a + b) %</a:t>
            </a:r>
          </a:p>
          <a:p>
            <a:pPr marL="685800" lvl="3" indent="0" eaLnBrk="0" fontAlgn="base" hangingPunct="0">
              <a:spcBef>
                <a:spcPct val="0"/>
              </a:spcBef>
              <a:spcAft>
                <a:spcPct val="0"/>
              </a:spcAft>
              <a:buClrTx/>
              <a:buNone/>
            </a:pPr>
            <a:r>
              <a:rPr kumimoji="0" lang="en-US" altLang="en-US" sz="1400" b="0" i="0" u="none" strike="noStrike" cap="none" normalizeH="0" baseline="0" dirty="0">
                <a:ln>
                  <a:noFill/>
                </a:ln>
                <a:solidFill>
                  <a:schemeClr val="tx1"/>
                </a:solidFill>
                <a:effectLst/>
                <a:latin typeface="Consolas" panose="020B0609020204030204" pitchFamily="49" charset="0"/>
              </a:rPr>
              <a:t> mod; </a:t>
            </a:r>
          </a:p>
          <a:p>
            <a:pPr marL="685800" lvl="3" indent="0" eaLnBrk="0" fontAlgn="base" hangingPunct="0">
              <a:spcBef>
                <a:spcPct val="0"/>
              </a:spcBef>
              <a:spcAft>
                <a:spcPct val="0"/>
              </a:spcAft>
              <a:buClrTx/>
              <a:buNone/>
            </a:pPr>
            <a:r>
              <a:rPr kumimoji="0" lang="en-US" altLang="en-US" sz="1400" b="1" i="0" u="none" strike="noStrike" cap="none" normalizeH="0" baseline="0" dirty="0">
                <a:ln>
                  <a:noFill/>
                </a:ln>
                <a:solidFill>
                  <a:schemeClr val="tx1"/>
                </a:solidFill>
                <a:effectLst/>
                <a:latin typeface="Consolas" panose="020B0609020204030204" pitchFamily="49" charset="0"/>
              </a:rPr>
              <a:t>Changed Code:</a:t>
            </a:r>
            <a:r>
              <a:rPr kumimoji="0" lang="en-US" altLang="en-US" sz="1400" b="0" i="0" u="none" strike="noStrike" cap="none" normalizeH="0" baseline="0" dirty="0">
                <a:ln>
                  <a:noFill/>
                </a:ln>
                <a:solidFill>
                  <a:schemeClr val="tx1"/>
                </a:solidFill>
                <a:effectLst/>
                <a:latin typeface="Consolas" panose="020B0609020204030204" pitchFamily="49" charset="0"/>
              </a:rPr>
              <a:t> int mod = 1007; int a = 12345678; int b = 98765432; int c = (a + b) % mod; </a:t>
            </a:r>
            <a:endParaRPr lang="en-US" sz="1400" dirty="0"/>
          </a:p>
          <a:p>
            <a:pPr marL="45720" algn="just"/>
            <a:endParaRPr lang="en-US" dirty="0"/>
          </a:p>
        </p:txBody>
      </p:sp>
    </p:spTree>
    <p:extLst>
      <p:ext uri="{BB962C8B-B14F-4D97-AF65-F5344CB8AC3E}">
        <p14:creationId xmlns:p14="http://schemas.microsoft.com/office/powerpoint/2010/main" val="162214829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91968"/>
            <a:ext cx="2819400" cy="865573"/>
          </a:xfrm>
        </p:spPr>
        <p:txBody>
          <a:bodyPr>
            <a:normAutofit/>
          </a:bodyPr>
          <a:lstStyle/>
          <a:p>
            <a:r>
              <a:rPr lang="en-IN" dirty="0"/>
              <a:t>Examples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133</a:t>
            </a:fld>
            <a:endParaRPr lang="en-US"/>
          </a:p>
        </p:txBody>
      </p:sp>
      <p:sp>
        <p:nvSpPr>
          <p:cNvPr id="6" name="Rectangle 5"/>
          <p:cNvSpPr/>
          <p:nvPr/>
        </p:nvSpPr>
        <p:spPr>
          <a:xfrm>
            <a:off x="304800" y="1200150"/>
            <a:ext cx="4419600" cy="3785652"/>
          </a:xfrm>
          <a:prstGeom prst="rect">
            <a:avLst/>
          </a:prstGeom>
        </p:spPr>
        <p:txBody>
          <a:bodyPr wrap="square">
            <a:spAutoFit/>
          </a:bodyPr>
          <a:lstStyle/>
          <a:p>
            <a:r>
              <a:rPr lang="en-IN" sz="2000" dirty="0">
                <a:solidFill>
                  <a:srgbClr val="FFFF00"/>
                </a:solidFill>
              </a:rPr>
              <a:t>Primary Mutants</a:t>
            </a:r>
          </a:p>
          <a:p>
            <a:endParaRPr lang="en-IN" sz="2000" dirty="0">
              <a:solidFill>
                <a:srgbClr val="FFFF00"/>
              </a:solidFill>
            </a:endParaRPr>
          </a:p>
          <a:p>
            <a:r>
              <a:rPr lang="en-IN" sz="2000" dirty="0"/>
              <a:t>Example: </a:t>
            </a:r>
          </a:p>
          <a:p>
            <a:r>
              <a:rPr lang="en-IN" sz="2000" dirty="0"/>
              <a:t>if(a&gt;b) x = </a:t>
            </a:r>
            <a:r>
              <a:rPr lang="en-IN" sz="2000" dirty="0" err="1"/>
              <a:t>x+y</a:t>
            </a:r>
            <a:r>
              <a:rPr lang="en-IN" sz="2000" dirty="0"/>
              <a:t>; </a:t>
            </a:r>
          </a:p>
          <a:p>
            <a:r>
              <a:rPr lang="en-IN" sz="2000" dirty="0"/>
              <a:t>else x=x-y; </a:t>
            </a:r>
          </a:p>
          <a:p>
            <a:r>
              <a:rPr lang="en-IN" sz="2000" dirty="0" err="1"/>
              <a:t>printf</a:t>
            </a:r>
            <a:r>
              <a:rPr lang="en-IN" sz="2000" dirty="0"/>
              <a:t>(“%</a:t>
            </a:r>
            <a:r>
              <a:rPr lang="en-IN" sz="2000" dirty="0" err="1"/>
              <a:t>d”,x</a:t>
            </a:r>
            <a:r>
              <a:rPr lang="en-IN" sz="2000" dirty="0"/>
              <a:t>); </a:t>
            </a:r>
          </a:p>
          <a:p>
            <a:endParaRPr lang="en-IN" sz="2000" dirty="0"/>
          </a:p>
          <a:p>
            <a:r>
              <a:rPr lang="en-IN" sz="2000" dirty="0"/>
              <a:t>Example mutants are: </a:t>
            </a:r>
          </a:p>
          <a:p>
            <a:r>
              <a:rPr lang="en-IN" sz="2000" dirty="0"/>
              <a:t>M1: x = x – y; </a:t>
            </a:r>
          </a:p>
          <a:p>
            <a:r>
              <a:rPr lang="en-IN" sz="2000" dirty="0"/>
              <a:t>M2: x = x / y; </a:t>
            </a:r>
          </a:p>
          <a:p>
            <a:r>
              <a:rPr lang="en-IN" sz="2000" dirty="0"/>
              <a:t>M3: x = x+1;</a:t>
            </a:r>
          </a:p>
          <a:p>
            <a:r>
              <a:rPr lang="en-IN" sz="2000" dirty="0"/>
              <a:t>M4: </a:t>
            </a:r>
            <a:r>
              <a:rPr lang="en-IN" sz="2000" dirty="0" err="1"/>
              <a:t>printf</a:t>
            </a:r>
            <a:r>
              <a:rPr lang="en-IN" sz="2000" dirty="0"/>
              <a:t>(“%</a:t>
            </a:r>
            <a:r>
              <a:rPr lang="en-IN" sz="2000" dirty="0" err="1"/>
              <a:t>d”,y</a:t>
            </a:r>
            <a:r>
              <a:rPr lang="en-IN" sz="2000" dirty="0"/>
              <a:t>);</a:t>
            </a:r>
          </a:p>
        </p:txBody>
      </p:sp>
      <p:sp>
        <p:nvSpPr>
          <p:cNvPr id="8" name="Rectangle 7"/>
          <p:cNvSpPr/>
          <p:nvPr/>
        </p:nvSpPr>
        <p:spPr>
          <a:xfrm>
            <a:off x="4800600" y="1200150"/>
            <a:ext cx="3517900" cy="2862322"/>
          </a:xfrm>
          <a:prstGeom prst="rect">
            <a:avLst/>
          </a:prstGeom>
        </p:spPr>
        <p:txBody>
          <a:bodyPr wrap="square">
            <a:spAutoFit/>
          </a:bodyPr>
          <a:lstStyle/>
          <a:p>
            <a:r>
              <a:rPr lang="en-IN" sz="2000" dirty="0">
                <a:solidFill>
                  <a:srgbClr val="FFFF00"/>
                </a:solidFill>
              </a:rPr>
              <a:t>Secondary Mutants: </a:t>
            </a:r>
          </a:p>
          <a:p>
            <a:endParaRPr lang="en-IN" sz="2000" dirty="0"/>
          </a:p>
          <a:p>
            <a:r>
              <a:rPr lang="en-IN" sz="2000" dirty="0"/>
              <a:t>Example: </a:t>
            </a:r>
          </a:p>
          <a:p>
            <a:r>
              <a:rPr lang="en-IN" sz="2000" dirty="0"/>
              <a:t>if(a&lt;=b-1) </a:t>
            </a:r>
          </a:p>
          <a:p>
            <a:r>
              <a:rPr lang="en-IN" sz="2000" dirty="0"/>
              <a:t>c=a; </a:t>
            </a:r>
          </a:p>
          <a:p>
            <a:endParaRPr lang="en-IN" sz="2000" dirty="0"/>
          </a:p>
          <a:p>
            <a:r>
              <a:rPr lang="en-IN" sz="2000" dirty="0"/>
              <a:t>M1: if(a&lt;=b-1) c=a; </a:t>
            </a:r>
          </a:p>
          <a:p>
            <a:r>
              <a:rPr lang="en-IN" sz="2000" dirty="0"/>
              <a:t>M2: if(a+1 &lt;=b) c=a;</a:t>
            </a:r>
          </a:p>
          <a:p>
            <a:r>
              <a:rPr lang="en-IN" sz="2000" dirty="0"/>
              <a:t> M3: if(a==b) c=a+1; </a:t>
            </a:r>
          </a:p>
        </p:txBody>
      </p:sp>
    </p:spTree>
    <p:extLst>
      <p:ext uri="{BB962C8B-B14F-4D97-AF65-F5344CB8AC3E}">
        <p14:creationId xmlns:p14="http://schemas.microsoft.com/office/powerpoint/2010/main" val="466492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549C4-EEC6-4934-B5D5-C32CFEB58796}"/>
              </a:ext>
            </a:extLst>
          </p:cNvPr>
          <p:cNvSpPr>
            <a:spLocks noGrp="1"/>
          </p:cNvSpPr>
          <p:nvPr>
            <p:ph type="title"/>
          </p:nvPr>
        </p:nvSpPr>
        <p:spPr/>
        <p:txBody>
          <a:bodyPr>
            <a:normAutofit fontScale="90000"/>
          </a:bodyPr>
          <a:lstStyle/>
          <a:p>
            <a:r>
              <a:rPr lang="en-US" b="1" dirty="0"/>
              <a:t>Scenario 1:</a:t>
            </a:r>
            <a:br>
              <a:rPr lang="en-US" dirty="0"/>
            </a:br>
            <a:r>
              <a:rPr lang="en-US" b="1" dirty="0"/>
              <a:t>Value of a is 7 (a=7)</a:t>
            </a:r>
            <a:br>
              <a:rPr lang="en-US" dirty="0"/>
            </a:br>
            <a:endParaRPr lang="en-IN" dirty="0"/>
          </a:p>
        </p:txBody>
      </p:sp>
      <p:sp>
        <p:nvSpPr>
          <p:cNvPr id="3" name="Content Placeholder 2">
            <a:extLst>
              <a:ext uri="{FF2B5EF4-FFF2-40B4-BE49-F238E27FC236}">
                <a16:creationId xmlns:a16="http://schemas.microsoft.com/office/drawing/2014/main" id="{8D88FD1E-714B-49BE-BD01-473157B418B3}"/>
              </a:ext>
            </a:extLst>
          </p:cNvPr>
          <p:cNvSpPr>
            <a:spLocks noGrp="1"/>
          </p:cNvSpPr>
          <p:nvPr>
            <p:ph idx="1"/>
          </p:nvPr>
        </p:nvSpPr>
        <p:spPr/>
        <p:txBody>
          <a:bodyPr>
            <a:normAutofit fontScale="92500" lnSpcReduction="20000"/>
          </a:bodyPr>
          <a:lstStyle/>
          <a:p>
            <a:r>
              <a:rPr lang="en-US" dirty="0"/>
              <a:t>Test (</a:t>
            </a:r>
            <a:r>
              <a:rPr lang="en-US" b="1" dirty="0"/>
              <a:t>int</a:t>
            </a:r>
            <a:r>
              <a:rPr lang="en-US" dirty="0"/>
              <a:t> a=7)   </a:t>
            </a:r>
          </a:p>
          <a:p>
            <a:r>
              <a:rPr lang="en-US" dirty="0"/>
              <a:t>{ </a:t>
            </a:r>
            <a:r>
              <a:rPr lang="en-US" b="1" dirty="0"/>
              <a:t>if</a:t>
            </a:r>
            <a:r>
              <a:rPr lang="en-US" dirty="0"/>
              <a:t> (a&gt;4)   </a:t>
            </a:r>
          </a:p>
          <a:p>
            <a:r>
              <a:rPr lang="en-US" dirty="0"/>
              <a:t>a=a*3   ;</a:t>
            </a:r>
          </a:p>
          <a:p>
            <a:r>
              <a:rPr lang="en-US" dirty="0"/>
              <a:t>print (a)  ; </a:t>
            </a:r>
          </a:p>
          <a:p>
            <a:r>
              <a:rPr lang="en-US" dirty="0"/>
              <a:t>}   </a:t>
            </a:r>
          </a:p>
          <a:p>
            <a:pPr marL="45720" indent="0">
              <a:buNone/>
            </a:pPr>
            <a:endParaRPr lang="en-US" dirty="0"/>
          </a:p>
          <a:p>
            <a:r>
              <a:rPr lang="en-US" dirty="0"/>
              <a:t>Decision Coverage = ½*100  (Only "True" is exercised)  =100/2   = 50  </a:t>
            </a:r>
          </a:p>
          <a:p>
            <a:r>
              <a:rPr lang="en-US" dirty="0"/>
              <a:t>Decision Coverage is 50%   </a:t>
            </a:r>
          </a:p>
          <a:p>
            <a:r>
              <a:rPr lang="en-US" dirty="0"/>
              <a:t>The outcome of this code is "True" if condition (a&gt;4) is checked.</a:t>
            </a:r>
          </a:p>
          <a:p>
            <a:endParaRPr lang="en-IN" dirty="0"/>
          </a:p>
        </p:txBody>
      </p:sp>
      <p:sp>
        <p:nvSpPr>
          <p:cNvPr id="4" name="Footer Placeholder 3">
            <a:extLst>
              <a:ext uri="{FF2B5EF4-FFF2-40B4-BE49-F238E27FC236}">
                <a16:creationId xmlns:a16="http://schemas.microsoft.com/office/drawing/2014/main" id="{418E460E-6229-4E8F-B9F8-584C03038B2A}"/>
              </a:ext>
            </a:extLst>
          </p:cNvPr>
          <p:cNvSpPr>
            <a:spLocks noGrp="1"/>
          </p:cNvSpPr>
          <p:nvPr>
            <p:ph type="ftr" sz="quarter" idx="11"/>
          </p:nvPr>
        </p:nvSpPr>
        <p:spPr/>
        <p:txBody>
          <a:bodyPr/>
          <a:lstStyle/>
          <a:p>
            <a:r>
              <a:rPr lang="en-US"/>
              <a:t>Dr. V.Vani  VIT Chennai</a:t>
            </a:r>
          </a:p>
        </p:txBody>
      </p:sp>
      <p:sp>
        <p:nvSpPr>
          <p:cNvPr id="5" name="Slide Number Placeholder 4">
            <a:extLst>
              <a:ext uri="{FF2B5EF4-FFF2-40B4-BE49-F238E27FC236}">
                <a16:creationId xmlns:a16="http://schemas.microsoft.com/office/drawing/2014/main" id="{825CF7E2-36A2-4CCD-9565-A0B620040628}"/>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198832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49275-5051-4AC3-9A5F-7664ABED59CA}"/>
              </a:ext>
            </a:extLst>
          </p:cNvPr>
          <p:cNvSpPr>
            <a:spLocks noGrp="1"/>
          </p:cNvSpPr>
          <p:nvPr>
            <p:ph type="title"/>
          </p:nvPr>
        </p:nvSpPr>
        <p:spPr/>
        <p:txBody>
          <a:bodyPr>
            <a:normAutofit fontScale="90000"/>
          </a:bodyPr>
          <a:lstStyle/>
          <a:p>
            <a:r>
              <a:rPr lang="en-US" b="1" dirty="0"/>
              <a:t>Scenario 2:</a:t>
            </a:r>
            <a:br>
              <a:rPr lang="en-US" dirty="0"/>
            </a:br>
            <a:r>
              <a:rPr lang="en-US" b="1" dirty="0"/>
              <a:t>Value of a is 3 (a=3)</a:t>
            </a:r>
            <a:br>
              <a:rPr lang="en-US" dirty="0"/>
            </a:br>
            <a:endParaRPr lang="en-IN" dirty="0"/>
          </a:p>
        </p:txBody>
      </p:sp>
      <p:sp>
        <p:nvSpPr>
          <p:cNvPr id="3" name="Content Placeholder 2">
            <a:extLst>
              <a:ext uri="{FF2B5EF4-FFF2-40B4-BE49-F238E27FC236}">
                <a16:creationId xmlns:a16="http://schemas.microsoft.com/office/drawing/2014/main" id="{209F394F-BFD7-44A7-8B4B-C2C6B46B3420}"/>
              </a:ext>
            </a:extLst>
          </p:cNvPr>
          <p:cNvSpPr>
            <a:spLocks noGrp="1"/>
          </p:cNvSpPr>
          <p:nvPr>
            <p:ph idx="1"/>
          </p:nvPr>
        </p:nvSpPr>
        <p:spPr>
          <a:xfrm>
            <a:off x="914400" y="1504951"/>
            <a:ext cx="7315200" cy="3227070"/>
          </a:xfrm>
        </p:spPr>
        <p:txBody>
          <a:bodyPr>
            <a:normAutofit/>
          </a:bodyPr>
          <a:lstStyle/>
          <a:p>
            <a:r>
              <a:rPr lang="en-US" dirty="0"/>
              <a:t>Test (</a:t>
            </a:r>
            <a:r>
              <a:rPr lang="en-US" b="1" dirty="0"/>
              <a:t>int</a:t>
            </a:r>
            <a:r>
              <a:rPr lang="en-US" dirty="0"/>
              <a:t> a=3)   </a:t>
            </a:r>
          </a:p>
          <a:p>
            <a:r>
              <a:rPr lang="en-US" dirty="0"/>
              <a:t>{ </a:t>
            </a:r>
            <a:r>
              <a:rPr lang="en-US" b="1" dirty="0"/>
              <a:t>if</a:t>
            </a:r>
            <a:r>
              <a:rPr lang="en-US" dirty="0"/>
              <a:t> (a&gt;4)   </a:t>
            </a:r>
          </a:p>
          <a:p>
            <a:r>
              <a:rPr lang="en-US" dirty="0"/>
              <a:t>a=a*3   ;</a:t>
            </a:r>
          </a:p>
          <a:p>
            <a:r>
              <a:rPr lang="en-US" dirty="0"/>
              <a:t>print (a)   ;</a:t>
            </a:r>
          </a:p>
          <a:p>
            <a:r>
              <a:rPr lang="en-US" dirty="0"/>
              <a:t>}  </a:t>
            </a:r>
          </a:p>
          <a:p>
            <a:r>
              <a:rPr lang="en-US" dirty="0"/>
              <a:t>= ½*100  (Only "False" is exercised) =100/2  = 50  </a:t>
            </a:r>
          </a:p>
          <a:p>
            <a:r>
              <a:rPr lang="en-US" dirty="0"/>
              <a:t>Decision Coverage = 50%  </a:t>
            </a:r>
          </a:p>
          <a:p>
            <a:r>
              <a:rPr lang="en-US" dirty="0"/>
              <a:t>The outcome of this code is ?False? if condition (a&gt;4) is checked.</a:t>
            </a:r>
          </a:p>
          <a:p>
            <a:endParaRPr lang="en-IN" dirty="0"/>
          </a:p>
        </p:txBody>
      </p:sp>
      <p:sp>
        <p:nvSpPr>
          <p:cNvPr id="4" name="Footer Placeholder 3">
            <a:extLst>
              <a:ext uri="{FF2B5EF4-FFF2-40B4-BE49-F238E27FC236}">
                <a16:creationId xmlns:a16="http://schemas.microsoft.com/office/drawing/2014/main" id="{08F5EF4B-115B-4FD3-802A-CE34F38B8AA1}"/>
              </a:ext>
            </a:extLst>
          </p:cNvPr>
          <p:cNvSpPr>
            <a:spLocks noGrp="1"/>
          </p:cNvSpPr>
          <p:nvPr>
            <p:ph type="ftr" sz="quarter" idx="11"/>
          </p:nvPr>
        </p:nvSpPr>
        <p:spPr/>
        <p:txBody>
          <a:bodyPr/>
          <a:lstStyle/>
          <a:p>
            <a:r>
              <a:rPr lang="en-US"/>
              <a:t>Dr. V.Vani  VIT Chennai</a:t>
            </a:r>
          </a:p>
        </p:txBody>
      </p:sp>
      <p:sp>
        <p:nvSpPr>
          <p:cNvPr id="5" name="Slide Number Placeholder 4">
            <a:extLst>
              <a:ext uri="{FF2B5EF4-FFF2-40B4-BE49-F238E27FC236}">
                <a16:creationId xmlns:a16="http://schemas.microsoft.com/office/drawing/2014/main" id="{F93F3987-BC9E-4360-8FEB-3A389F92A9DD}"/>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756392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2CDBA-8E09-46E4-8376-8CF13AD10B22}"/>
              </a:ext>
            </a:extLst>
          </p:cNvPr>
          <p:cNvSpPr>
            <a:spLocks noGrp="1"/>
          </p:cNvSpPr>
          <p:nvPr>
            <p:ph type="title"/>
          </p:nvPr>
        </p:nvSpPr>
        <p:spPr>
          <a:xfrm>
            <a:off x="940419" y="1670357"/>
            <a:ext cx="7315200" cy="865573"/>
          </a:xfrm>
        </p:spPr>
        <p:txBody>
          <a:bodyPr>
            <a:normAutofit fontScale="90000"/>
          </a:bodyPr>
          <a:lstStyle/>
          <a:p>
            <a:r>
              <a:rPr lang="en-US" altLang="en-US" dirty="0">
                <a:latin typeface="erdana"/>
              </a:rPr>
              <a:t>Result table of Decision Coverage:</a:t>
            </a:r>
            <a:br>
              <a:rPr lang="en-US" altLang="en-US" dirty="0">
                <a:latin typeface="erdana"/>
              </a:rPr>
            </a:br>
            <a:endParaRPr lang="en-IN" dirty="0"/>
          </a:p>
        </p:txBody>
      </p:sp>
      <p:graphicFrame>
        <p:nvGraphicFramePr>
          <p:cNvPr id="6" name="Content Placeholder 5">
            <a:extLst>
              <a:ext uri="{FF2B5EF4-FFF2-40B4-BE49-F238E27FC236}">
                <a16:creationId xmlns:a16="http://schemas.microsoft.com/office/drawing/2014/main" id="{2AC8F7E3-B845-4DB0-B11A-06ECDB6DD508}"/>
              </a:ext>
            </a:extLst>
          </p:cNvPr>
          <p:cNvGraphicFramePr>
            <a:graphicFrameLocks noGrp="1"/>
          </p:cNvGraphicFramePr>
          <p:nvPr>
            <p:ph idx="1"/>
            <p:extLst>
              <p:ext uri="{D42A27DB-BD31-4B8C-83A1-F6EECF244321}">
                <p14:modId xmlns:p14="http://schemas.microsoft.com/office/powerpoint/2010/main" val="2181774394"/>
              </p:ext>
            </p:extLst>
          </p:nvPr>
        </p:nvGraphicFramePr>
        <p:xfrm>
          <a:off x="1371600" y="2678748"/>
          <a:ext cx="6324600" cy="1452880"/>
        </p:xfrm>
        <a:graphic>
          <a:graphicData uri="http://schemas.openxmlformats.org/drawingml/2006/table">
            <a:tbl>
              <a:tblPr/>
              <a:tblGrid>
                <a:gridCol w="1581150">
                  <a:extLst>
                    <a:ext uri="{9D8B030D-6E8A-4147-A177-3AD203B41FA5}">
                      <a16:colId xmlns:a16="http://schemas.microsoft.com/office/drawing/2014/main" val="1477679445"/>
                    </a:ext>
                  </a:extLst>
                </a:gridCol>
                <a:gridCol w="1581150">
                  <a:extLst>
                    <a:ext uri="{9D8B030D-6E8A-4147-A177-3AD203B41FA5}">
                      <a16:colId xmlns:a16="http://schemas.microsoft.com/office/drawing/2014/main" val="1880324729"/>
                    </a:ext>
                  </a:extLst>
                </a:gridCol>
                <a:gridCol w="1581150">
                  <a:extLst>
                    <a:ext uri="{9D8B030D-6E8A-4147-A177-3AD203B41FA5}">
                      <a16:colId xmlns:a16="http://schemas.microsoft.com/office/drawing/2014/main" val="2460061616"/>
                    </a:ext>
                  </a:extLst>
                </a:gridCol>
                <a:gridCol w="1581150">
                  <a:extLst>
                    <a:ext uri="{9D8B030D-6E8A-4147-A177-3AD203B41FA5}">
                      <a16:colId xmlns:a16="http://schemas.microsoft.com/office/drawing/2014/main" val="2390255065"/>
                    </a:ext>
                  </a:extLst>
                </a:gridCol>
              </a:tblGrid>
              <a:tr h="0">
                <a:tc>
                  <a:txBody>
                    <a:bodyPr/>
                    <a:lstStyle/>
                    <a:p>
                      <a:pPr algn="l" fontAlgn="t"/>
                      <a:r>
                        <a:rPr lang="en-IN">
                          <a:solidFill>
                            <a:srgbClr val="000000"/>
                          </a:solidFill>
                          <a:effectLst/>
                          <a:latin typeface="times new roman" panose="02020603050405020304" pitchFamily="18" charset="0"/>
                        </a:rPr>
                        <a:t>Test Case</a:t>
                      </a:r>
                    </a:p>
                  </a:txBody>
                  <a:tcPr marL="76200" marR="76200" marT="76200" marB="76200">
                    <a:lnL w="6350" cap="flat" cmpd="sng" algn="ctr">
                      <a:solidFill>
                        <a:srgbClr val="E09B1D"/>
                      </a:solidFill>
                      <a:prstDash val="solid"/>
                      <a:round/>
                      <a:headEnd type="none" w="med" len="med"/>
                      <a:tailEnd type="none" w="med" len="med"/>
                    </a:lnL>
                    <a:lnR w="6350" cap="flat" cmpd="sng" algn="ctr">
                      <a:solidFill>
                        <a:srgbClr val="E09B1D"/>
                      </a:solidFill>
                      <a:prstDash val="solid"/>
                      <a:round/>
                      <a:headEnd type="none" w="med" len="med"/>
                      <a:tailEnd type="none" w="med" len="med"/>
                    </a:lnR>
                    <a:lnT w="6350" cap="flat" cmpd="sng" algn="ctr">
                      <a:solidFill>
                        <a:srgbClr val="E09B1D"/>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Value of A</a:t>
                      </a:r>
                    </a:p>
                  </a:txBody>
                  <a:tcPr marL="76200" marR="76200" marT="76200" marB="76200">
                    <a:lnL w="6350" cap="flat" cmpd="sng" algn="ctr">
                      <a:solidFill>
                        <a:srgbClr val="E09B1D"/>
                      </a:solidFill>
                      <a:prstDash val="solid"/>
                      <a:round/>
                      <a:headEnd type="none" w="med" len="med"/>
                      <a:tailEnd type="none" w="med" len="med"/>
                    </a:lnL>
                    <a:lnR w="6350" cap="flat" cmpd="sng" algn="ctr">
                      <a:solidFill>
                        <a:srgbClr val="E09B1D"/>
                      </a:solidFill>
                      <a:prstDash val="solid"/>
                      <a:round/>
                      <a:headEnd type="none" w="med" len="med"/>
                      <a:tailEnd type="none" w="med" len="med"/>
                    </a:lnR>
                    <a:lnT w="6350" cap="flat" cmpd="sng" algn="ctr">
                      <a:solidFill>
                        <a:srgbClr val="E09B1D"/>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Output</a:t>
                      </a:r>
                    </a:p>
                  </a:txBody>
                  <a:tcPr marL="76200" marR="76200" marT="76200" marB="76200">
                    <a:lnL w="6350" cap="flat" cmpd="sng" algn="ctr">
                      <a:solidFill>
                        <a:srgbClr val="E09B1D"/>
                      </a:solidFill>
                      <a:prstDash val="solid"/>
                      <a:round/>
                      <a:headEnd type="none" w="med" len="med"/>
                      <a:tailEnd type="none" w="med" len="med"/>
                    </a:lnL>
                    <a:lnR w="6350" cap="flat" cmpd="sng" algn="ctr">
                      <a:solidFill>
                        <a:srgbClr val="E09B1D"/>
                      </a:solidFill>
                      <a:prstDash val="solid"/>
                      <a:round/>
                      <a:headEnd type="none" w="med" len="med"/>
                      <a:tailEnd type="none" w="med" len="med"/>
                    </a:lnR>
                    <a:lnT w="6350" cap="flat" cmpd="sng" algn="ctr">
                      <a:solidFill>
                        <a:srgbClr val="E09B1D"/>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Decision Coverage</a:t>
                      </a:r>
                    </a:p>
                  </a:txBody>
                  <a:tcPr marL="76200" marR="76200" marT="76200" marB="76200">
                    <a:lnL w="6350" cap="flat" cmpd="sng" algn="ctr">
                      <a:solidFill>
                        <a:srgbClr val="E09B1D"/>
                      </a:solidFill>
                      <a:prstDash val="solid"/>
                      <a:round/>
                      <a:headEnd type="none" w="med" len="med"/>
                      <a:tailEnd type="none" w="med" len="med"/>
                    </a:lnL>
                    <a:lnR w="6350" cap="flat" cmpd="sng" algn="ctr">
                      <a:solidFill>
                        <a:srgbClr val="E09B1D"/>
                      </a:solidFill>
                      <a:prstDash val="solid"/>
                      <a:round/>
                      <a:headEnd type="none" w="med" len="med"/>
                      <a:tailEnd type="none" w="med" len="med"/>
                    </a:lnR>
                    <a:lnT w="6350" cap="flat" cmpd="sng" algn="ctr">
                      <a:solidFill>
                        <a:srgbClr val="E09B1D"/>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202763431"/>
                  </a:ext>
                </a:extLst>
              </a:tr>
              <a:tr h="0">
                <a:tc>
                  <a:txBody>
                    <a:bodyPr/>
                    <a:lstStyle/>
                    <a:p>
                      <a:pPr algn="l" fontAlgn="t"/>
                      <a:r>
                        <a:rPr lang="en-IN">
                          <a:solidFill>
                            <a:srgbClr val="000000"/>
                          </a:solidFill>
                          <a:effectLst/>
                          <a:latin typeface="verdana" panose="020B0604030504040204" pitchFamily="34" charset="0"/>
                        </a:rPr>
                        <a:t>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3</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3</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50%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03415059"/>
                  </a:ext>
                </a:extLst>
              </a:tr>
              <a:tr h="0">
                <a:tc>
                  <a:txBody>
                    <a:bodyPr/>
                    <a:lstStyle/>
                    <a:p>
                      <a:pPr algn="l" fontAlgn="t"/>
                      <a:r>
                        <a:rPr lang="en-IN">
                          <a:solidFill>
                            <a:srgbClr val="000000"/>
                          </a:solidFill>
                          <a:effectLst/>
                          <a:latin typeface="verdana" panose="020B0604030504040204" pitchFamily="34" charset="0"/>
                        </a:rPr>
                        <a:t>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7</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panose="020B0604030504040204" pitchFamily="34" charset="0"/>
                        </a:rPr>
                        <a:t>21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panose="020B0604030504040204" pitchFamily="34" charset="0"/>
                        </a:rPr>
                        <a:t>50%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4000469"/>
                  </a:ext>
                </a:extLst>
              </a:tr>
            </a:tbl>
          </a:graphicData>
        </a:graphic>
      </p:graphicFrame>
      <p:sp>
        <p:nvSpPr>
          <p:cNvPr id="4" name="Footer Placeholder 3">
            <a:extLst>
              <a:ext uri="{FF2B5EF4-FFF2-40B4-BE49-F238E27FC236}">
                <a16:creationId xmlns:a16="http://schemas.microsoft.com/office/drawing/2014/main" id="{46EDD61A-126E-465A-AFD4-FEEA3570715B}"/>
              </a:ext>
            </a:extLst>
          </p:cNvPr>
          <p:cNvSpPr>
            <a:spLocks noGrp="1"/>
          </p:cNvSpPr>
          <p:nvPr>
            <p:ph type="ftr" sz="quarter" idx="11"/>
          </p:nvPr>
        </p:nvSpPr>
        <p:spPr/>
        <p:txBody>
          <a:bodyPr/>
          <a:lstStyle/>
          <a:p>
            <a:r>
              <a:rPr lang="en-US"/>
              <a:t>Dr. V.Vani  VIT Chennai</a:t>
            </a:r>
          </a:p>
        </p:txBody>
      </p:sp>
      <p:sp>
        <p:nvSpPr>
          <p:cNvPr id="5" name="Slide Number Placeholder 4">
            <a:extLst>
              <a:ext uri="{FF2B5EF4-FFF2-40B4-BE49-F238E27FC236}">
                <a16:creationId xmlns:a16="http://schemas.microsoft.com/office/drawing/2014/main" id="{A2D2090F-90CB-4335-8EC2-3DD875EC40A9}"/>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7" name="Rectangle 1">
            <a:extLst>
              <a:ext uri="{FF2B5EF4-FFF2-40B4-BE49-F238E27FC236}">
                <a16:creationId xmlns:a16="http://schemas.microsoft.com/office/drawing/2014/main" id="{B7898154-4817-4FBD-9122-D22314F44013}"/>
              </a:ext>
            </a:extLst>
          </p:cNvPr>
          <p:cNvSpPr>
            <a:spLocks noChangeArrowheads="1"/>
          </p:cNvSpPr>
          <p:nvPr/>
        </p:nvSpPr>
        <p:spPr bwMode="auto">
          <a:xfrm>
            <a:off x="2590800" y="125762"/>
            <a:ext cx="3688693"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4354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101CC-46CA-49A5-816F-0AD6AC488F6C}"/>
              </a:ext>
            </a:extLst>
          </p:cNvPr>
          <p:cNvSpPr>
            <a:spLocks noGrp="1"/>
          </p:cNvSpPr>
          <p:nvPr>
            <p:ph type="title"/>
          </p:nvPr>
        </p:nvSpPr>
        <p:spPr/>
        <p:txBody>
          <a:bodyPr/>
          <a:lstStyle/>
          <a:p>
            <a:r>
              <a:rPr lang="en-IN" dirty="0"/>
              <a:t>Practice Questions</a:t>
            </a:r>
          </a:p>
        </p:txBody>
      </p:sp>
      <p:sp>
        <p:nvSpPr>
          <p:cNvPr id="3" name="Content Placeholder 2">
            <a:extLst>
              <a:ext uri="{FF2B5EF4-FFF2-40B4-BE49-F238E27FC236}">
                <a16:creationId xmlns:a16="http://schemas.microsoft.com/office/drawing/2014/main" id="{8B5668C3-0CCC-444F-ABAB-2D0A087470D2}"/>
              </a:ext>
            </a:extLst>
          </p:cNvPr>
          <p:cNvSpPr>
            <a:spLocks noGrp="1"/>
          </p:cNvSpPr>
          <p:nvPr>
            <p:ph idx="1"/>
          </p:nvPr>
        </p:nvSpPr>
        <p:spPr/>
        <p:txBody>
          <a:bodyPr>
            <a:normAutofit fontScale="92500" lnSpcReduction="10000"/>
          </a:bodyPr>
          <a:lstStyle/>
          <a:p>
            <a:r>
              <a:rPr lang="es-ES" dirty="0" err="1"/>
              <a:t>scanf</a:t>
            </a:r>
            <a:r>
              <a:rPr lang="es-ES" dirty="0"/>
              <a:t>(“%</a:t>
            </a:r>
            <a:r>
              <a:rPr lang="es-ES" dirty="0" err="1"/>
              <a:t>d%d</a:t>
            </a:r>
            <a:r>
              <a:rPr lang="es-ES" dirty="0"/>
              <a:t>”,&amp;</a:t>
            </a:r>
            <a:r>
              <a:rPr lang="es-ES" dirty="0" err="1"/>
              <a:t>x,&amp;y</a:t>
            </a:r>
            <a:r>
              <a:rPr lang="es-ES" dirty="0"/>
              <a:t>); </a:t>
            </a:r>
          </a:p>
          <a:p>
            <a:r>
              <a:rPr lang="es-ES" dirty="0" err="1"/>
              <a:t>while</a:t>
            </a:r>
            <a:r>
              <a:rPr lang="es-ES" dirty="0"/>
              <a:t>(x!=y) </a:t>
            </a:r>
          </a:p>
          <a:p>
            <a:r>
              <a:rPr lang="es-ES" dirty="0"/>
              <a:t>	{</a:t>
            </a:r>
          </a:p>
          <a:p>
            <a:r>
              <a:rPr lang="es-ES" dirty="0"/>
              <a:t>	 </a:t>
            </a:r>
            <a:r>
              <a:rPr lang="es-ES" dirty="0" err="1"/>
              <a:t>if</a:t>
            </a:r>
            <a:r>
              <a:rPr lang="es-ES" dirty="0"/>
              <a:t>(x&gt;y) </a:t>
            </a:r>
          </a:p>
          <a:p>
            <a:r>
              <a:rPr lang="es-ES" dirty="0"/>
              <a:t>		x=x-y; </a:t>
            </a:r>
          </a:p>
          <a:p>
            <a:r>
              <a:rPr lang="es-ES" dirty="0"/>
              <a:t>	</a:t>
            </a:r>
            <a:r>
              <a:rPr lang="es-ES" dirty="0" err="1"/>
              <a:t>else</a:t>
            </a:r>
            <a:r>
              <a:rPr lang="es-ES" dirty="0"/>
              <a:t> y=y-x; </a:t>
            </a:r>
          </a:p>
          <a:p>
            <a:r>
              <a:rPr lang="es-ES" dirty="0"/>
              <a:t>	} </a:t>
            </a:r>
          </a:p>
          <a:p>
            <a:r>
              <a:rPr lang="es-ES" dirty="0" err="1"/>
              <a:t>printf</a:t>
            </a:r>
            <a:r>
              <a:rPr lang="es-ES" dirty="0"/>
              <a:t>(“x=%d y=%d”,</a:t>
            </a:r>
            <a:r>
              <a:rPr lang="es-ES" dirty="0" err="1"/>
              <a:t>x,y</a:t>
            </a:r>
            <a:r>
              <a:rPr lang="es-ES" dirty="0"/>
              <a:t>); </a:t>
            </a:r>
            <a:endParaRPr lang="en-IN" dirty="0"/>
          </a:p>
          <a:p>
            <a:endParaRPr lang="en-IN" dirty="0"/>
          </a:p>
        </p:txBody>
      </p:sp>
      <p:sp>
        <p:nvSpPr>
          <p:cNvPr id="5" name="Slide Number Placeholder 4">
            <a:extLst>
              <a:ext uri="{FF2B5EF4-FFF2-40B4-BE49-F238E27FC236}">
                <a16:creationId xmlns:a16="http://schemas.microsoft.com/office/drawing/2014/main" id="{BF5855AB-B47D-4007-90ED-6C0CD3E26843}"/>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624527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85750"/>
            <a:ext cx="5334000" cy="865573"/>
          </a:xfrm>
        </p:spPr>
        <p:txBody>
          <a:bodyPr>
            <a:normAutofit/>
          </a:bodyPr>
          <a:lstStyle/>
          <a:p>
            <a:r>
              <a:rPr lang="en-IN" dirty="0"/>
              <a:t>1.1 Statement  Coverage</a:t>
            </a:r>
          </a:p>
        </p:txBody>
      </p:sp>
      <p:sp>
        <p:nvSpPr>
          <p:cNvPr id="3" name="Content Placeholder 2"/>
          <p:cNvSpPr>
            <a:spLocks noGrp="1"/>
          </p:cNvSpPr>
          <p:nvPr>
            <p:ph idx="1"/>
          </p:nvPr>
        </p:nvSpPr>
        <p:spPr>
          <a:xfrm>
            <a:off x="3657600" y="1352550"/>
            <a:ext cx="4953000" cy="2475575"/>
          </a:xfrm>
        </p:spPr>
        <p:txBody>
          <a:bodyPr>
            <a:normAutofit fontScale="92500" lnSpcReduction="20000"/>
          </a:bodyPr>
          <a:lstStyle/>
          <a:p>
            <a:r>
              <a:rPr lang="en-IN" dirty="0"/>
              <a:t> It is assumed that if all the statements of the module are executed once, every bug will be notified. </a:t>
            </a:r>
          </a:p>
          <a:p>
            <a:pPr marL="45720" indent="0">
              <a:buNone/>
            </a:pPr>
            <a:endParaRPr lang="en-IN" dirty="0"/>
          </a:p>
          <a:p>
            <a:pPr lvl="1"/>
            <a:r>
              <a:rPr lang="en-IN" dirty="0"/>
              <a:t>Test case 1: x = y = n, where n is any number</a:t>
            </a:r>
          </a:p>
          <a:p>
            <a:pPr lvl="1"/>
            <a:r>
              <a:rPr lang="en-IN" dirty="0"/>
              <a:t>Test case 2: x = n, y = n’, where n and n’ are different numbers. </a:t>
            </a:r>
          </a:p>
          <a:p>
            <a:pPr lvl="1"/>
            <a:r>
              <a:rPr lang="en-IN" dirty="0"/>
              <a:t>Test case 3: x&gt;y </a:t>
            </a:r>
          </a:p>
          <a:p>
            <a:pPr lvl="1"/>
            <a:r>
              <a:rPr lang="en-IN" dirty="0"/>
              <a:t>Test case 4: x&lt;y</a:t>
            </a:r>
          </a:p>
          <a:p>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6" name="Rectangle 5"/>
          <p:cNvSpPr/>
          <p:nvPr/>
        </p:nvSpPr>
        <p:spPr>
          <a:xfrm>
            <a:off x="762000" y="1581150"/>
            <a:ext cx="2895600" cy="2308324"/>
          </a:xfrm>
          <a:prstGeom prst="rect">
            <a:avLst/>
          </a:prstGeom>
        </p:spPr>
        <p:txBody>
          <a:bodyPr wrap="square">
            <a:spAutoFit/>
          </a:bodyPr>
          <a:lstStyle/>
          <a:p>
            <a:r>
              <a:rPr lang="es-ES" dirty="0" err="1"/>
              <a:t>scanf</a:t>
            </a:r>
            <a:r>
              <a:rPr lang="es-ES" dirty="0"/>
              <a:t>(“%</a:t>
            </a:r>
            <a:r>
              <a:rPr lang="es-ES" dirty="0" err="1"/>
              <a:t>d%d</a:t>
            </a:r>
            <a:r>
              <a:rPr lang="es-ES" dirty="0"/>
              <a:t>”,&amp;</a:t>
            </a:r>
            <a:r>
              <a:rPr lang="es-ES" dirty="0" err="1"/>
              <a:t>x,&amp;y</a:t>
            </a:r>
            <a:r>
              <a:rPr lang="es-ES" dirty="0"/>
              <a:t>); </a:t>
            </a:r>
          </a:p>
          <a:p>
            <a:r>
              <a:rPr lang="es-ES" dirty="0" err="1"/>
              <a:t>while</a:t>
            </a:r>
            <a:r>
              <a:rPr lang="es-ES" dirty="0"/>
              <a:t>(x!=y) </a:t>
            </a:r>
          </a:p>
          <a:p>
            <a:r>
              <a:rPr lang="es-ES" dirty="0"/>
              <a:t>	{</a:t>
            </a:r>
          </a:p>
          <a:p>
            <a:r>
              <a:rPr lang="es-ES" dirty="0"/>
              <a:t>	 </a:t>
            </a:r>
            <a:r>
              <a:rPr lang="es-ES" dirty="0" err="1"/>
              <a:t>if</a:t>
            </a:r>
            <a:r>
              <a:rPr lang="es-ES" dirty="0"/>
              <a:t>(x&gt;y) </a:t>
            </a:r>
          </a:p>
          <a:p>
            <a:r>
              <a:rPr lang="es-ES" dirty="0"/>
              <a:t>		x=x-y; </a:t>
            </a:r>
          </a:p>
          <a:p>
            <a:r>
              <a:rPr lang="es-ES" dirty="0"/>
              <a:t>	</a:t>
            </a:r>
            <a:r>
              <a:rPr lang="es-ES" dirty="0" err="1"/>
              <a:t>else</a:t>
            </a:r>
            <a:r>
              <a:rPr lang="es-ES" dirty="0"/>
              <a:t> y=y-x; </a:t>
            </a:r>
          </a:p>
          <a:p>
            <a:r>
              <a:rPr lang="es-ES" dirty="0"/>
              <a:t>	} </a:t>
            </a:r>
          </a:p>
          <a:p>
            <a:r>
              <a:rPr lang="es-ES" dirty="0" err="1"/>
              <a:t>printf</a:t>
            </a:r>
            <a:r>
              <a:rPr lang="es-ES" dirty="0"/>
              <a:t>(“x=%d y=%d”,</a:t>
            </a:r>
            <a:r>
              <a:rPr lang="es-ES" dirty="0" err="1"/>
              <a:t>x,y</a:t>
            </a:r>
            <a:r>
              <a:rPr lang="es-ES" dirty="0"/>
              <a:t>); </a:t>
            </a:r>
            <a:endParaRPr lang="en-IN" dirty="0"/>
          </a:p>
        </p:txBody>
      </p:sp>
    </p:spTree>
    <p:extLst>
      <p:ext uri="{BB962C8B-B14F-4D97-AF65-F5344CB8AC3E}">
        <p14:creationId xmlns:p14="http://schemas.microsoft.com/office/powerpoint/2010/main" val="1543252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9E8B0-1CFF-4419-BAAA-EF3169492D92}"/>
              </a:ext>
            </a:extLst>
          </p:cNvPr>
          <p:cNvSpPr>
            <a:spLocks noGrp="1"/>
          </p:cNvSpPr>
          <p:nvPr>
            <p:ph type="title"/>
          </p:nvPr>
        </p:nvSpPr>
        <p:spPr>
          <a:xfrm>
            <a:off x="917559" y="1200150"/>
            <a:ext cx="7315200" cy="865573"/>
          </a:xfrm>
        </p:spPr>
        <p:txBody>
          <a:bodyPr>
            <a:normAutofit fontScale="90000"/>
          </a:bodyPr>
          <a:lstStyle/>
          <a:p>
            <a:r>
              <a:rPr lang="en-IN" b="1" dirty="0"/>
              <a:t>1.3 Condition Coverage</a:t>
            </a:r>
            <a:br>
              <a:rPr lang="en-IN" b="1" dirty="0"/>
            </a:br>
            <a:endParaRPr lang="en-IN" dirty="0"/>
          </a:p>
        </p:txBody>
      </p:sp>
      <p:sp>
        <p:nvSpPr>
          <p:cNvPr id="3" name="Content Placeholder 2">
            <a:extLst>
              <a:ext uri="{FF2B5EF4-FFF2-40B4-BE49-F238E27FC236}">
                <a16:creationId xmlns:a16="http://schemas.microsoft.com/office/drawing/2014/main" id="{91E6C9E9-EB46-4BBC-AA81-721BD0760582}"/>
              </a:ext>
            </a:extLst>
          </p:cNvPr>
          <p:cNvSpPr>
            <a:spLocks noGrp="1"/>
          </p:cNvSpPr>
          <p:nvPr>
            <p:ph idx="1"/>
          </p:nvPr>
        </p:nvSpPr>
        <p:spPr>
          <a:xfrm>
            <a:off x="940419" y="1814923"/>
            <a:ext cx="7315200" cy="1981199"/>
          </a:xfrm>
        </p:spPr>
        <p:txBody>
          <a:bodyPr>
            <a:normAutofit fontScale="77500" lnSpcReduction="20000"/>
          </a:bodyPr>
          <a:lstStyle/>
          <a:p>
            <a:pPr algn="just"/>
            <a:r>
              <a:rPr lang="en-US" sz="2600" dirty="0"/>
              <a:t>Conditional coverage or expression coverage will reveal how the variables or subexpressions in the conditional statement are evaluated. </a:t>
            </a:r>
          </a:p>
          <a:p>
            <a:pPr algn="just"/>
            <a:r>
              <a:rPr lang="en-US" sz="2600" dirty="0"/>
              <a:t>In this coverage expressions with logical operands are only considered.</a:t>
            </a:r>
          </a:p>
          <a:p>
            <a:pPr algn="just"/>
            <a:r>
              <a:rPr lang="en-US" sz="2600" dirty="0"/>
              <a:t>For example, if an expression has Boolean operations like AND, OR, XOR, which indicated total possibilities.</a:t>
            </a:r>
          </a:p>
          <a:p>
            <a:endParaRPr lang="en-IN" b="1" dirty="0"/>
          </a:p>
        </p:txBody>
      </p:sp>
      <p:sp>
        <p:nvSpPr>
          <p:cNvPr id="5" name="Slide Number Placeholder 4">
            <a:extLst>
              <a:ext uri="{FF2B5EF4-FFF2-40B4-BE49-F238E27FC236}">
                <a16:creationId xmlns:a16="http://schemas.microsoft.com/office/drawing/2014/main" id="{7DBB76F6-FBCE-44E5-90D8-AAA0E8702101}"/>
              </a:ext>
            </a:extLst>
          </p:cNvPr>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450833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241" y="219955"/>
            <a:ext cx="3886200" cy="609600"/>
          </a:xfrm>
        </p:spPr>
        <p:txBody>
          <a:bodyPr>
            <a:normAutofit fontScale="90000"/>
          </a:bodyPr>
          <a:lstStyle/>
          <a:p>
            <a:r>
              <a:rPr lang="en-IN" dirty="0"/>
              <a:t>White Box Testing</a:t>
            </a:r>
          </a:p>
        </p:txBody>
      </p:sp>
      <p:sp>
        <p:nvSpPr>
          <p:cNvPr id="3" name="Content Placeholder 2"/>
          <p:cNvSpPr>
            <a:spLocks noGrp="1"/>
          </p:cNvSpPr>
          <p:nvPr>
            <p:ph idx="1"/>
          </p:nvPr>
        </p:nvSpPr>
        <p:spPr>
          <a:xfrm>
            <a:off x="911241" y="1200150"/>
            <a:ext cx="4648200" cy="3455670"/>
          </a:xfrm>
        </p:spPr>
        <p:txBody>
          <a:bodyPr>
            <a:normAutofit lnSpcReduction="10000"/>
          </a:bodyPr>
          <a:lstStyle/>
          <a:p>
            <a:r>
              <a:rPr lang="en-IN" dirty="0"/>
              <a:t>Examines the program structure and derives test data from the program logic/code. </a:t>
            </a:r>
          </a:p>
          <a:p>
            <a:pPr marL="45720" indent="0">
              <a:buNone/>
            </a:pPr>
            <a:endParaRPr lang="en-IN" dirty="0"/>
          </a:p>
          <a:p>
            <a:pPr marL="45720" indent="0">
              <a:buNone/>
            </a:pPr>
            <a:r>
              <a:rPr lang="en-IN" dirty="0"/>
              <a:t>Also known as </a:t>
            </a:r>
          </a:p>
          <a:p>
            <a:pPr lvl="1"/>
            <a:r>
              <a:rPr lang="en-IN" dirty="0"/>
              <a:t>glass box testing </a:t>
            </a:r>
          </a:p>
          <a:p>
            <a:pPr lvl="1"/>
            <a:r>
              <a:rPr lang="en-IN" dirty="0"/>
              <a:t>clear box testing</a:t>
            </a:r>
          </a:p>
          <a:p>
            <a:pPr lvl="1"/>
            <a:r>
              <a:rPr lang="en-IN" dirty="0"/>
              <a:t>open box testing</a:t>
            </a:r>
          </a:p>
          <a:p>
            <a:pPr lvl="1"/>
            <a:r>
              <a:rPr lang="en-IN" dirty="0"/>
              <a:t>logic driven testing </a:t>
            </a:r>
          </a:p>
          <a:p>
            <a:pPr lvl="1"/>
            <a:r>
              <a:rPr lang="en-IN" dirty="0"/>
              <a:t>path driven testing </a:t>
            </a:r>
          </a:p>
          <a:p>
            <a:pPr lvl="1"/>
            <a:r>
              <a:rPr lang="en-IN" dirty="0"/>
              <a:t>structural testing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430224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5EA44-204C-4D7C-875F-9CC446F5590D}"/>
              </a:ext>
            </a:extLst>
          </p:cNvPr>
          <p:cNvSpPr>
            <a:spLocks noGrp="1"/>
          </p:cNvSpPr>
          <p:nvPr>
            <p:ph type="title"/>
          </p:nvPr>
        </p:nvSpPr>
        <p:spPr/>
        <p:txBody>
          <a:bodyPr/>
          <a:lstStyle/>
          <a:p>
            <a:r>
              <a:rPr lang="en-IN" dirty="0"/>
              <a:t>Example</a:t>
            </a:r>
          </a:p>
        </p:txBody>
      </p:sp>
      <p:sp>
        <p:nvSpPr>
          <p:cNvPr id="5" name="Slide Number Placeholder 4">
            <a:extLst>
              <a:ext uri="{FF2B5EF4-FFF2-40B4-BE49-F238E27FC236}">
                <a16:creationId xmlns:a16="http://schemas.microsoft.com/office/drawing/2014/main" id="{181F2A99-3CCE-4C6F-B3A8-399638CF86C7}"/>
              </a:ext>
            </a:extLst>
          </p:cNvPr>
          <p:cNvSpPr>
            <a:spLocks noGrp="1"/>
          </p:cNvSpPr>
          <p:nvPr>
            <p:ph type="sldNum" sz="quarter" idx="12"/>
          </p:nvPr>
        </p:nvSpPr>
        <p:spPr/>
        <p:txBody>
          <a:bodyPr/>
          <a:lstStyle/>
          <a:p>
            <a:fld id="{B6F15528-21DE-4FAA-801E-634DDDAF4B2B}" type="slidenum">
              <a:rPr lang="en-US" smtClean="0"/>
              <a:pPr/>
              <a:t>20</a:t>
            </a:fld>
            <a:endParaRPr lang="en-US"/>
          </a:p>
        </p:txBody>
      </p:sp>
      <p:pic>
        <p:nvPicPr>
          <p:cNvPr id="6146" name="Picture 2">
            <a:extLst>
              <a:ext uri="{FF2B5EF4-FFF2-40B4-BE49-F238E27FC236}">
                <a16:creationId xmlns:a16="http://schemas.microsoft.com/office/drawing/2014/main" id="{2462FD06-0CFB-4CBB-ACA3-938CC86E359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2266950"/>
            <a:ext cx="3962400" cy="3905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03D23CF-76A9-4A6A-A50D-44EB7AC068A7}"/>
              </a:ext>
            </a:extLst>
          </p:cNvPr>
          <p:cNvSpPr/>
          <p:nvPr/>
        </p:nvSpPr>
        <p:spPr>
          <a:xfrm>
            <a:off x="1066800" y="2724150"/>
            <a:ext cx="4114800" cy="1754326"/>
          </a:xfrm>
          <a:prstGeom prst="rect">
            <a:avLst/>
          </a:prstGeom>
        </p:spPr>
        <p:txBody>
          <a:bodyPr wrap="square">
            <a:spAutoFit/>
          </a:bodyPr>
          <a:lstStyle/>
          <a:p>
            <a:r>
              <a:rPr lang="en-US" dirty="0">
                <a:latin typeface="Source Sans Pro" panose="020B0503030403020204" pitchFamily="34" charset="0"/>
              </a:rPr>
              <a:t>For the above expression, we have 4 possible combinations</a:t>
            </a:r>
          </a:p>
          <a:p>
            <a:pPr>
              <a:buFont typeface="Arial" panose="020B0604020202020204" pitchFamily="34" charset="0"/>
              <a:buChar char="•"/>
            </a:pPr>
            <a:r>
              <a:rPr lang="en-US" dirty="0">
                <a:latin typeface="Source Sans Pro" panose="020B0503030403020204" pitchFamily="34" charset="0"/>
              </a:rPr>
              <a:t>TT</a:t>
            </a:r>
          </a:p>
          <a:p>
            <a:pPr>
              <a:buFont typeface="Arial" panose="020B0604020202020204" pitchFamily="34" charset="0"/>
              <a:buChar char="•"/>
            </a:pPr>
            <a:r>
              <a:rPr lang="en-US" dirty="0">
                <a:latin typeface="Source Sans Pro" panose="020B0503030403020204" pitchFamily="34" charset="0"/>
              </a:rPr>
              <a:t>FF</a:t>
            </a:r>
          </a:p>
          <a:p>
            <a:pPr>
              <a:buFont typeface="Arial" panose="020B0604020202020204" pitchFamily="34" charset="0"/>
              <a:buChar char="•"/>
            </a:pPr>
            <a:r>
              <a:rPr lang="en-US" dirty="0">
                <a:latin typeface="Source Sans Pro" panose="020B0503030403020204" pitchFamily="34" charset="0"/>
              </a:rPr>
              <a:t>TF</a:t>
            </a:r>
          </a:p>
          <a:p>
            <a:pPr>
              <a:buFont typeface="Arial" panose="020B0604020202020204" pitchFamily="34" charset="0"/>
              <a:buChar char="•"/>
            </a:pPr>
            <a:r>
              <a:rPr lang="en-US" dirty="0">
                <a:latin typeface="Source Sans Pro" panose="020B0503030403020204" pitchFamily="34" charset="0"/>
              </a:rPr>
              <a:t>FT</a:t>
            </a:r>
            <a:endParaRPr lang="en-US" b="0" i="0" dirty="0">
              <a:effectLst/>
              <a:latin typeface="Source Sans Pro" panose="020B0503030403020204" pitchFamily="34" charset="0"/>
            </a:endParaRPr>
          </a:p>
        </p:txBody>
      </p:sp>
    </p:spTree>
    <p:extLst>
      <p:ext uri="{BB962C8B-B14F-4D97-AF65-F5344CB8AC3E}">
        <p14:creationId xmlns:p14="http://schemas.microsoft.com/office/powerpoint/2010/main" val="2644361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D8076-6D83-4127-99A8-9C2F7C5A9B6C}"/>
              </a:ext>
            </a:extLst>
          </p:cNvPr>
          <p:cNvSpPr>
            <a:spLocks noGrp="1"/>
          </p:cNvSpPr>
          <p:nvPr>
            <p:ph type="title"/>
          </p:nvPr>
        </p:nvSpPr>
        <p:spPr>
          <a:xfrm>
            <a:off x="914400" y="1395774"/>
            <a:ext cx="7315200" cy="865573"/>
          </a:xfrm>
        </p:spPr>
        <p:txBody>
          <a:bodyPr>
            <a:normAutofit fontScale="90000"/>
          </a:bodyPr>
          <a:lstStyle/>
          <a:p>
            <a:r>
              <a:rPr lang="en-IN" dirty="0"/>
              <a:t>Consider the following input:</a:t>
            </a:r>
            <a:br>
              <a:rPr lang="en-IN" dirty="0"/>
            </a:br>
            <a:endParaRPr lang="en-IN" dirty="0"/>
          </a:p>
        </p:txBody>
      </p:sp>
      <p:graphicFrame>
        <p:nvGraphicFramePr>
          <p:cNvPr id="6" name="Content Placeholder 5">
            <a:extLst>
              <a:ext uri="{FF2B5EF4-FFF2-40B4-BE49-F238E27FC236}">
                <a16:creationId xmlns:a16="http://schemas.microsoft.com/office/drawing/2014/main" id="{A0AC17ED-FED8-49D7-85D1-C86C1557A467}"/>
              </a:ext>
            </a:extLst>
          </p:cNvPr>
          <p:cNvGraphicFramePr>
            <a:graphicFrameLocks noGrp="1"/>
          </p:cNvGraphicFramePr>
          <p:nvPr>
            <p:ph idx="1"/>
            <p:extLst>
              <p:ext uri="{D42A27DB-BD31-4B8C-83A1-F6EECF244321}">
                <p14:modId xmlns:p14="http://schemas.microsoft.com/office/powerpoint/2010/main" val="1638593204"/>
              </p:ext>
            </p:extLst>
          </p:nvPr>
        </p:nvGraphicFramePr>
        <p:xfrm>
          <a:off x="930408" y="2266950"/>
          <a:ext cx="6934199" cy="1645602"/>
        </p:xfrm>
        <a:graphic>
          <a:graphicData uri="http://schemas.openxmlformats.org/drawingml/2006/table">
            <a:tbl>
              <a:tblPr/>
              <a:tblGrid>
                <a:gridCol w="1428574">
                  <a:extLst>
                    <a:ext uri="{9D8B030D-6E8A-4147-A177-3AD203B41FA5}">
                      <a16:colId xmlns:a16="http://schemas.microsoft.com/office/drawing/2014/main" val="3120315496"/>
                    </a:ext>
                  </a:extLst>
                </a:gridCol>
                <a:gridCol w="1428574">
                  <a:extLst>
                    <a:ext uri="{9D8B030D-6E8A-4147-A177-3AD203B41FA5}">
                      <a16:colId xmlns:a16="http://schemas.microsoft.com/office/drawing/2014/main" val="4265458575"/>
                    </a:ext>
                  </a:extLst>
                </a:gridCol>
                <a:gridCol w="1428574">
                  <a:extLst>
                    <a:ext uri="{9D8B030D-6E8A-4147-A177-3AD203B41FA5}">
                      <a16:colId xmlns:a16="http://schemas.microsoft.com/office/drawing/2014/main" val="618573174"/>
                    </a:ext>
                  </a:extLst>
                </a:gridCol>
                <a:gridCol w="2648477">
                  <a:extLst>
                    <a:ext uri="{9D8B030D-6E8A-4147-A177-3AD203B41FA5}">
                      <a16:colId xmlns:a16="http://schemas.microsoft.com/office/drawing/2014/main" val="1215415968"/>
                    </a:ext>
                  </a:extLst>
                </a:gridCol>
              </a:tblGrid>
              <a:tr h="822801">
                <a:tc>
                  <a:txBody>
                    <a:bodyPr/>
                    <a:lstStyle/>
                    <a:p>
                      <a:pPr algn="l" fontAlgn="t"/>
                      <a:r>
                        <a:rPr lang="en-IN" dirty="0">
                          <a:solidFill>
                            <a:schemeClr val="bg1"/>
                          </a:solidFill>
                          <a:effectLst/>
                        </a:rPr>
                        <a:t>X=3</a:t>
                      </a:r>
                    </a:p>
                    <a:p>
                      <a:pPr algn="l" fontAlgn="t"/>
                      <a:r>
                        <a:rPr lang="en-IN" dirty="0">
                          <a:solidFill>
                            <a:schemeClr val="bg1"/>
                          </a:solidFill>
                          <a:effectLst/>
                        </a:rPr>
                        <a:t>Y=4</a:t>
                      </a:r>
                    </a:p>
                  </a:txBody>
                  <a:tcPr marL="50800" marR="50800" marT="50800" marB="50800">
                    <a:lnL w="12700" cap="flat" cmpd="sng" algn="ctr">
                      <a:solidFill>
                        <a:srgbClr val="8020F5"/>
                      </a:solidFill>
                      <a:prstDash val="solid"/>
                      <a:round/>
                      <a:headEnd type="none" w="med" len="med"/>
                      <a:tailEnd type="none" w="med" len="med"/>
                    </a:lnL>
                    <a:lnR w="12700" cap="flat" cmpd="sng" algn="ctr">
                      <a:solidFill>
                        <a:srgbClr val="00CEF5"/>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dirty="0">
                          <a:solidFill>
                            <a:schemeClr val="bg1"/>
                          </a:solidFill>
                          <a:effectLst/>
                        </a:rPr>
                        <a:t>(x&lt;y)</a:t>
                      </a:r>
                    </a:p>
                  </a:txBody>
                  <a:tcPr marL="50800" marR="50800" marT="50800" marB="50800">
                    <a:lnL w="12700" cap="flat" cmpd="sng" algn="ctr">
                      <a:solidFill>
                        <a:srgbClr val="00CEF5"/>
                      </a:solidFill>
                      <a:prstDash val="solid"/>
                      <a:round/>
                      <a:headEnd type="none" w="med" len="med"/>
                      <a:tailEnd type="none" w="med" len="med"/>
                    </a:lnL>
                    <a:lnR w="12700" cap="flat" cmpd="sng" algn="ctr">
                      <a:solidFill>
                        <a:srgbClr val="40D3F5"/>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dirty="0">
                          <a:solidFill>
                            <a:schemeClr val="bg1"/>
                          </a:solidFill>
                          <a:effectLst/>
                        </a:rPr>
                        <a:t>TRUE</a:t>
                      </a:r>
                    </a:p>
                  </a:txBody>
                  <a:tcPr marL="50800" marR="50800" marT="50800" marB="50800">
                    <a:lnL w="12700" cap="flat" cmpd="sng" algn="ctr">
                      <a:solidFill>
                        <a:srgbClr val="40D3F5"/>
                      </a:solidFill>
                      <a:prstDash val="solid"/>
                      <a:round/>
                      <a:headEnd type="none" w="med" len="med"/>
                      <a:tailEnd type="none" w="med" len="med"/>
                    </a:lnL>
                    <a:lnR w="12700" cap="flat" cmpd="sng" algn="ctr">
                      <a:solidFill>
                        <a:srgbClr val="80D3F5"/>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rowSpan="2">
                  <a:txBody>
                    <a:bodyPr/>
                    <a:lstStyle/>
                    <a:p>
                      <a:pPr algn="l" fontAlgn="t"/>
                      <a:r>
                        <a:rPr lang="en-IN" dirty="0">
                          <a:solidFill>
                            <a:schemeClr val="bg1"/>
                          </a:solidFill>
                          <a:effectLst/>
                        </a:rPr>
                        <a:t>Condition Coverage is ¼ = 25%</a:t>
                      </a:r>
                    </a:p>
                  </a:txBody>
                  <a:tcPr marL="50800" marR="50800" marT="50800" marB="50800">
                    <a:lnL w="12700" cap="flat" cmpd="sng" algn="ctr">
                      <a:solidFill>
                        <a:srgbClr val="80D3F5"/>
                      </a:solidFill>
                      <a:prstDash val="solid"/>
                      <a:round/>
                      <a:headEnd type="none" w="med" len="med"/>
                      <a:tailEnd type="none" w="med" len="med"/>
                    </a:lnL>
                    <a:lnR w="12700" cap="flat" cmpd="sng" algn="ctr">
                      <a:solidFill>
                        <a:srgbClr val="601CF5"/>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401FF5"/>
                      </a:solidFill>
                      <a:prstDash val="solid"/>
                      <a:round/>
                      <a:headEnd type="none" w="med" len="med"/>
                      <a:tailEnd type="none" w="med" len="med"/>
                    </a:lnB>
                    <a:solidFill>
                      <a:srgbClr val="F9F9F9"/>
                    </a:solidFill>
                  </a:tcPr>
                </a:tc>
                <a:extLst>
                  <a:ext uri="{0D108BD9-81ED-4DB2-BD59-A6C34878D82A}">
                    <a16:rowId xmlns:a16="http://schemas.microsoft.com/office/drawing/2014/main" val="2772097350"/>
                  </a:ext>
                </a:extLst>
              </a:tr>
              <a:tr h="822801">
                <a:tc>
                  <a:txBody>
                    <a:bodyPr/>
                    <a:lstStyle/>
                    <a:p>
                      <a:pPr algn="l" fontAlgn="t"/>
                      <a:r>
                        <a:rPr lang="en-IN">
                          <a:solidFill>
                            <a:schemeClr val="bg1"/>
                          </a:solidFill>
                          <a:effectLst/>
                        </a:rPr>
                        <a:t>A=3</a:t>
                      </a:r>
                    </a:p>
                    <a:p>
                      <a:pPr algn="l" fontAlgn="t"/>
                      <a:r>
                        <a:rPr lang="en-IN">
                          <a:solidFill>
                            <a:schemeClr val="bg1"/>
                          </a:solidFill>
                          <a:effectLst/>
                        </a:rPr>
                        <a:t>B=4</a:t>
                      </a:r>
                    </a:p>
                  </a:txBody>
                  <a:tcPr marL="50800" marR="50800" marT="50800" marB="50800">
                    <a:lnL w="12700" cap="flat" cmpd="sng" algn="ctr">
                      <a:solidFill>
                        <a:srgbClr val="B03B39"/>
                      </a:solidFill>
                      <a:prstDash val="solid"/>
                      <a:round/>
                      <a:headEnd type="none" w="med" len="med"/>
                      <a:tailEnd type="none" w="med" len="med"/>
                    </a:lnL>
                    <a:lnR w="12700" cap="flat" cmpd="sng" algn="ctr">
                      <a:solidFill>
                        <a:srgbClr val="700339"/>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B03C39"/>
                      </a:solidFill>
                      <a:prstDash val="solid"/>
                      <a:round/>
                      <a:headEnd type="none" w="med" len="med"/>
                      <a:tailEnd type="none" w="med" len="med"/>
                    </a:lnB>
                    <a:solidFill>
                      <a:srgbClr val="FFFFFF"/>
                    </a:solidFill>
                  </a:tcPr>
                </a:tc>
                <a:tc>
                  <a:txBody>
                    <a:bodyPr/>
                    <a:lstStyle/>
                    <a:p>
                      <a:pPr algn="l" fontAlgn="t"/>
                      <a:r>
                        <a:rPr lang="en-IN">
                          <a:solidFill>
                            <a:schemeClr val="bg1"/>
                          </a:solidFill>
                          <a:effectLst/>
                        </a:rPr>
                        <a:t>(a&gt;b)</a:t>
                      </a:r>
                    </a:p>
                  </a:txBody>
                  <a:tcPr marL="50800" marR="50800" marT="50800" marB="50800">
                    <a:lnL w="12700" cap="flat" cmpd="sng" algn="ctr">
                      <a:solidFill>
                        <a:srgbClr val="700339"/>
                      </a:solidFill>
                      <a:prstDash val="solid"/>
                      <a:round/>
                      <a:headEnd type="none" w="med" len="med"/>
                      <a:tailEnd type="none" w="med" len="med"/>
                    </a:lnL>
                    <a:lnR w="12700" cap="flat" cmpd="sng" algn="ctr">
                      <a:solidFill>
                        <a:srgbClr val="700639"/>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B03C39"/>
                      </a:solidFill>
                      <a:prstDash val="solid"/>
                      <a:round/>
                      <a:headEnd type="none" w="med" len="med"/>
                      <a:tailEnd type="none" w="med" len="med"/>
                    </a:lnB>
                    <a:solidFill>
                      <a:srgbClr val="FFFFFF"/>
                    </a:solidFill>
                  </a:tcPr>
                </a:tc>
                <a:tc>
                  <a:txBody>
                    <a:bodyPr/>
                    <a:lstStyle/>
                    <a:p>
                      <a:pPr algn="l" fontAlgn="t"/>
                      <a:r>
                        <a:rPr lang="en-IN" dirty="0">
                          <a:solidFill>
                            <a:schemeClr val="bg1"/>
                          </a:solidFill>
                          <a:effectLst/>
                        </a:rPr>
                        <a:t>FALSE</a:t>
                      </a:r>
                    </a:p>
                  </a:txBody>
                  <a:tcPr marL="50800" marR="50800" marT="50800" marB="50800">
                    <a:lnL w="12700" cap="flat" cmpd="sng" algn="ctr">
                      <a:solidFill>
                        <a:srgbClr val="700639"/>
                      </a:solidFill>
                      <a:prstDash val="solid"/>
                      <a:round/>
                      <a:headEnd type="none" w="med" len="med"/>
                      <a:tailEnd type="none" w="med" len="med"/>
                    </a:lnL>
                    <a:lnR w="12700" cap="flat" cmpd="sng" algn="ctr">
                      <a:solidFill>
                        <a:srgbClr val="703C39"/>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B03C39"/>
                      </a:solidFill>
                      <a:prstDash val="solid"/>
                      <a:round/>
                      <a:headEnd type="none" w="med" len="med"/>
                      <a:tailEnd type="none" w="med" len="med"/>
                    </a:lnB>
                    <a:solidFill>
                      <a:srgbClr val="FFFFFF"/>
                    </a:solidFill>
                  </a:tcPr>
                </a:tc>
                <a:tc vMerge="1">
                  <a:txBody>
                    <a:bodyPr/>
                    <a:lstStyle/>
                    <a:p>
                      <a:endParaRPr lang="en-IN"/>
                    </a:p>
                  </a:txBody>
                  <a:tcPr/>
                </a:tc>
                <a:extLst>
                  <a:ext uri="{0D108BD9-81ED-4DB2-BD59-A6C34878D82A}">
                    <a16:rowId xmlns:a16="http://schemas.microsoft.com/office/drawing/2014/main" val="2872303939"/>
                  </a:ext>
                </a:extLst>
              </a:tr>
            </a:tbl>
          </a:graphicData>
        </a:graphic>
      </p:graphicFrame>
      <p:sp>
        <p:nvSpPr>
          <p:cNvPr id="5" name="Slide Number Placeholder 4">
            <a:extLst>
              <a:ext uri="{FF2B5EF4-FFF2-40B4-BE49-F238E27FC236}">
                <a16:creationId xmlns:a16="http://schemas.microsoft.com/office/drawing/2014/main" id="{1046378B-E43E-4A67-BEE7-7338DC97AF43}"/>
              </a:ext>
            </a:extLst>
          </p:cNvPr>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909125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016" y="724327"/>
            <a:ext cx="7087384" cy="865573"/>
          </a:xfrm>
        </p:spPr>
        <p:txBody>
          <a:bodyPr>
            <a:normAutofit fontScale="90000"/>
          </a:bodyPr>
          <a:lstStyle/>
          <a:p>
            <a:r>
              <a:rPr lang="en-IN" dirty="0"/>
              <a:t>1.4 Multiple Condition/Decision Coverage</a:t>
            </a:r>
          </a:p>
        </p:txBody>
      </p:sp>
      <p:sp>
        <p:nvSpPr>
          <p:cNvPr id="3" name="Content Placeholder 2"/>
          <p:cNvSpPr>
            <a:spLocks noGrp="1"/>
          </p:cNvSpPr>
          <p:nvPr>
            <p:ph idx="1"/>
          </p:nvPr>
        </p:nvSpPr>
        <p:spPr>
          <a:xfrm>
            <a:off x="914400" y="1885950"/>
            <a:ext cx="7696200" cy="3429000"/>
          </a:xfrm>
        </p:spPr>
        <p:txBody>
          <a:bodyPr>
            <a:normAutofit/>
          </a:bodyPr>
          <a:lstStyle/>
          <a:p>
            <a:r>
              <a:rPr lang="en-US" sz="2400" dirty="0"/>
              <a:t>Condition coverage is correlated to decision coverage as whenever any decision is to be taken, focus will be on number of possible conditions. </a:t>
            </a:r>
          </a:p>
          <a:p>
            <a:r>
              <a:rPr lang="en-US" sz="2400" dirty="0"/>
              <a:t>Condition Coverage is also known as ‘Predicate Coverage’.</a:t>
            </a:r>
            <a:endParaRPr lang="en-IN" sz="2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490108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704CEC8-3788-4797-A71B-F11EDF741D95}"/>
              </a:ext>
            </a:extLst>
          </p:cNvPr>
          <p:cNvSpPr>
            <a:spLocks noGrp="1"/>
          </p:cNvSpPr>
          <p:nvPr>
            <p:ph type="sldNum" sz="quarter" idx="12"/>
          </p:nvPr>
        </p:nvSpPr>
        <p:spPr/>
        <p:txBody>
          <a:bodyPr/>
          <a:lstStyle/>
          <a:p>
            <a:fld id="{B6F15528-21DE-4FAA-801E-634DDDAF4B2B}" type="slidenum">
              <a:rPr lang="en-US" smtClean="0"/>
              <a:pPr/>
              <a:t>23</a:t>
            </a:fld>
            <a:endParaRPr lang="en-US"/>
          </a:p>
        </p:txBody>
      </p:sp>
      <p:sp>
        <p:nvSpPr>
          <p:cNvPr id="6" name="Rectangle 5">
            <a:extLst>
              <a:ext uri="{FF2B5EF4-FFF2-40B4-BE49-F238E27FC236}">
                <a16:creationId xmlns:a16="http://schemas.microsoft.com/office/drawing/2014/main" id="{25C3CC5F-5C3F-48A2-AE2E-0B5BD0456003}"/>
              </a:ext>
            </a:extLst>
          </p:cNvPr>
          <p:cNvSpPr/>
          <p:nvPr/>
        </p:nvSpPr>
        <p:spPr>
          <a:xfrm>
            <a:off x="775829" y="1854458"/>
            <a:ext cx="7924800" cy="2862322"/>
          </a:xfrm>
          <a:prstGeom prst="rect">
            <a:avLst/>
          </a:prstGeom>
        </p:spPr>
        <p:txBody>
          <a:bodyPr wrap="square">
            <a:spAutoFit/>
          </a:bodyPr>
          <a:lstStyle/>
          <a:p>
            <a:pPr marL="285750" indent="-285750">
              <a:buFont typeface="Arial" panose="020B0604020202020204" pitchFamily="34" charset="0"/>
              <a:buChar char="•"/>
            </a:pPr>
            <a:r>
              <a:rPr lang="en-US" dirty="0">
                <a:latin typeface="Georgia" panose="02040502050405020303" pitchFamily="18" charset="0"/>
              </a:rPr>
              <a:t>If {(X or Y) and Z} then</a:t>
            </a:r>
          </a:p>
          <a:p>
            <a:r>
              <a:rPr lang="en-US" dirty="0">
                <a:latin typeface="Georgia" panose="02040502050405020303" pitchFamily="18" charset="0"/>
              </a:rPr>
              <a:t>To fulfil condition coverage, Boolean expression X, Y and Z will be evaluated in TRUE and FALSE form, at least once.</a:t>
            </a:r>
          </a:p>
          <a:p>
            <a:pPr marL="285750" indent="-285750">
              <a:buFont typeface="Arial" panose="020B0604020202020204" pitchFamily="34" charset="0"/>
              <a:buChar char="•"/>
            </a:pPr>
            <a:r>
              <a:rPr lang="en-US" dirty="0">
                <a:latin typeface="Georgia" panose="02040502050405020303" pitchFamily="18" charset="0"/>
              </a:rPr>
              <a:t>The test case for condition coverage is given by:</a:t>
            </a:r>
          </a:p>
          <a:p>
            <a:pPr marL="342900" indent="-342900">
              <a:buFont typeface="+mj-lt"/>
              <a:buAutoNum type="arabicPeriod"/>
            </a:pPr>
            <a:r>
              <a:rPr lang="en-US" dirty="0">
                <a:latin typeface="Georgia" panose="02040502050405020303" pitchFamily="18" charset="0"/>
              </a:rPr>
              <a:t>Test Case1: X=TRUE, Y=TRUE, Z=TRUE</a:t>
            </a:r>
          </a:p>
          <a:p>
            <a:pPr marL="342900" indent="-342900">
              <a:buFont typeface="+mj-lt"/>
              <a:buAutoNum type="arabicPeriod"/>
            </a:pPr>
            <a:r>
              <a:rPr lang="en-US" dirty="0">
                <a:latin typeface="Georgia" panose="02040502050405020303" pitchFamily="18" charset="0"/>
              </a:rPr>
              <a:t>Test Case2: X=FALSE, Y=FALSE, Z=FALSE</a:t>
            </a:r>
          </a:p>
          <a:p>
            <a:pPr marL="285750" indent="-285750">
              <a:buFont typeface="Arial" panose="020B0604020202020204" pitchFamily="34" charset="0"/>
              <a:buChar char="•"/>
            </a:pPr>
            <a:r>
              <a:rPr lang="en-US" dirty="0">
                <a:latin typeface="Georgia" panose="02040502050405020303" pitchFamily="18" charset="0"/>
              </a:rPr>
              <a:t>To satisfy decision coverage, we need to evaluates IF statements in TRUE and FALSE form. Therefore, the test set is expressed as:</a:t>
            </a:r>
          </a:p>
          <a:p>
            <a:pPr marL="342900" indent="-342900">
              <a:buFont typeface="+mj-lt"/>
              <a:buAutoNum type="arabicPeriod"/>
            </a:pPr>
            <a:r>
              <a:rPr lang="en-US" dirty="0">
                <a:latin typeface="Georgia" panose="02040502050405020303" pitchFamily="18" charset="0"/>
              </a:rPr>
              <a:t>Test Case1: X=TRUE, Y=TRUE, Z=TRUE</a:t>
            </a:r>
          </a:p>
          <a:p>
            <a:pPr marL="342900" indent="-342900">
              <a:buFont typeface="+mj-lt"/>
              <a:buAutoNum type="arabicPeriod"/>
            </a:pPr>
            <a:r>
              <a:rPr lang="en-US" dirty="0">
                <a:latin typeface="Georgia" panose="02040502050405020303" pitchFamily="18" charset="0"/>
              </a:rPr>
              <a:t>Test Case2: X=False, Y=FALSE, Z=FALSE</a:t>
            </a:r>
            <a:endParaRPr lang="en-US" b="0" i="0" dirty="0">
              <a:effectLst/>
              <a:latin typeface="Georgia" panose="02040502050405020303" pitchFamily="18" charset="0"/>
            </a:endParaRPr>
          </a:p>
        </p:txBody>
      </p:sp>
      <p:sp>
        <p:nvSpPr>
          <p:cNvPr id="7" name="TextBox 6">
            <a:extLst>
              <a:ext uri="{FF2B5EF4-FFF2-40B4-BE49-F238E27FC236}">
                <a16:creationId xmlns:a16="http://schemas.microsoft.com/office/drawing/2014/main" id="{4C55D253-7CF6-42EA-8E6C-A400EAEEC688}"/>
              </a:ext>
            </a:extLst>
          </p:cNvPr>
          <p:cNvSpPr txBox="1"/>
          <p:nvPr/>
        </p:nvSpPr>
        <p:spPr>
          <a:xfrm>
            <a:off x="775829" y="742950"/>
            <a:ext cx="3186571" cy="646331"/>
          </a:xfrm>
          <a:prstGeom prst="rect">
            <a:avLst/>
          </a:prstGeom>
          <a:noFill/>
        </p:spPr>
        <p:txBody>
          <a:bodyPr wrap="square" rtlCol="0">
            <a:spAutoFit/>
          </a:bodyPr>
          <a:lstStyle/>
          <a:p>
            <a:r>
              <a:rPr lang="en-IN" sz="3600" dirty="0">
                <a:solidFill>
                  <a:schemeClr val="tx2"/>
                </a:solidFill>
              </a:rPr>
              <a:t>Example</a:t>
            </a:r>
          </a:p>
        </p:txBody>
      </p:sp>
    </p:spTree>
    <p:extLst>
      <p:ext uri="{BB962C8B-B14F-4D97-AF65-F5344CB8AC3E}">
        <p14:creationId xmlns:p14="http://schemas.microsoft.com/office/powerpoint/2010/main" val="2425065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0" y="1962150"/>
            <a:ext cx="4953000" cy="865573"/>
          </a:xfrm>
        </p:spPr>
        <p:txBody>
          <a:bodyPr>
            <a:normAutofit/>
          </a:bodyPr>
          <a:lstStyle/>
          <a:p>
            <a:r>
              <a:rPr lang="en-IN" dirty="0"/>
              <a:t>2. Basic Path Testing</a:t>
            </a:r>
          </a:p>
        </p:txBody>
      </p:sp>
      <p:sp>
        <p:nvSpPr>
          <p:cNvPr id="3" name="Content Placeholder 2"/>
          <p:cNvSpPr>
            <a:spLocks noGrp="1"/>
          </p:cNvSpPr>
          <p:nvPr>
            <p:ph idx="1"/>
          </p:nvPr>
        </p:nvSpPr>
        <p:spPr>
          <a:xfrm>
            <a:off x="2514600" y="1581149"/>
            <a:ext cx="4953000" cy="990601"/>
          </a:xfrm>
        </p:spPr>
        <p:txBody>
          <a:bodyPr>
            <a:normAutofit/>
          </a:bodyPr>
          <a:lstStyle/>
          <a:p>
            <a:endParaRPr lang="en-IN" dirty="0"/>
          </a:p>
          <a:p>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4075013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28750"/>
            <a:ext cx="2971800" cy="2209800"/>
          </a:xfrm>
        </p:spPr>
        <p:txBody>
          <a:bodyPr>
            <a:normAutofit lnSpcReduction="10000"/>
          </a:bodyPr>
          <a:lstStyle/>
          <a:p>
            <a:r>
              <a:rPr lang="en-IN" dirty="0"/>
              <a:t> Basis Path Testing (BPT) is the oldest structural testing technique . </a:t>
            </a:r>
          </a:p>
          <a:p>
            <a:pPr marL="45720" indent="0">
              <a:buNone/>
            </a:pPr>
            <a:endParaRPr lang="en-IN" dirty="0"/>
          </a:p>
          <a:p>
            <a:r>
              <a:rPr lang="en-IN" dirty="0"/>
              <a:t>The technique is based on the control structure of the program.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
        <p:nvSpPr>
          <p:cNvPr id="6" name="Rectangle 5"/>
          <p:cNvSpPr/>
          <p:nvPr/>
        </p:nvSpPr>
        <p:spPr>
          <a:xfrm>
            <a:off x="3352800" y="209550"/>
            <a:ext cx="4572000" cy="4524315"/>
          </a:xfrm>
          <a:prstGeom prst="rect">
            <a:avLst/>
          </a:prstGeom>
        </p:spPr>
        <p:txBody>
          <a:bodyPr>
            <a:spAutoFit/>
          </a:bodyPr>
          <a:lstStyle/>
          <a:p>
            <a:r>
              <a:rPr lang="en-IN" dirty="0">
                <a:solidFill>
                  <a:srgbClr val="FFFF00"/>
                </a:solidFill>
              </a:rPr>
              <a:t>The guidelines for effective path testing are:</a:t>
            </a:r>
          </a:p>
          <a:p>
            <a:r>
              <a:rPr lang="en-IN" dirty="0">
                <a:solidFill>
                  <a:srgbClr val="FFFF00"/>
                </a:solidFill>
              </a:rPr>
              <a:t> </a:t>
            </a:r>
          </a:p>
          <a:p>
            <a:pPr marL="285750" indent="-285750" algn="just">
              <a:buFont typeface="Arial" panose="020B0604020202020204" pitchFamily="34" charset="0"/>
              <a:buChar char="•"/>
            </a:pPr>
            <a:r>
              <a:rPr lang="en-IN" dirty="0"/>
              <a:t>Path Testing is based on control structure of the program for which flow graph is prepared. It requires complete knowledge of the program’s structure.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It is closer to the developer and used to test his module.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effectiveness of path testing is reduced with the increase in size of software under test.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Choose enough paths in a program such that maximum logic coverage is achieved</a:t>
            </a:r>
          </a:p>
        </p:txBody>
      </p:sp>
    </p:spTree>
    <p:extLst>
      <p:ext uri="{BB962C8B-B14F-4D97-AF65-F5344CB8AC3E}">
        <p14:creationId xmlns:p14="http://schemas.microsoft.com/office/powerpoint/2010/main" val="3790496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34577"/>
            <a:ext cx="5105400" cy="865573"/>
          </a:xfrm>
        </p:spPr>
        <p:txBody>
          <a:bodyPr>
            <a:normAutofit/>
          </a:bodyPr>
          <a:lstStyle/>
          <a:p>
            <a:r>
              <a:rPr lang="en-IN" dirty="0"/>
              <a:t>2.1 Control Flow Graph</a:t>
            </a:r>
          </a:p>
        </p:txBody>
      </p:sp>
      <p:sp>
        <p:nvSpPr>
          <p:cNvPr id="3" name="Content Placeholder 2"/>
          <p:cNvSpPr>
            <a:spLocks noGrp="1"/>
          </p:cNvSpPr>
          <p:nvPr>
            <p:ph idx="1"/>
          </p:nvPr>
        </p:nvSpPr>
        <p:spPr>
          <a:xfrm>
            <a:off x="990600" y="1276350"/>
            <a:ext cx="7620000" cy="3429000"/>
          </a:xfrm>
        </p:spPr>
        <p:txBody>
          <a:bodyPr>
            <a:normAutofit/>
          </a:bodyPr>
          <a:lstStyle/>
          <a:p>
            <a:pPr algn="just"/>
            <a:r>
              <a:rPr lang="en-IN" dirty="0"/>
              <a:t>Graphical representation of control structure of a program. </a:t>
            </a:r>
          </a:p>
          <a:p>
            <a:pPr algn="just"/>
            <a:r>
              <a:rPr lang="en-IN" dirty="0"/>
              <a:t>Flow graph can be prepared as a directed graph. </a:t>
            </a:r>
          </a:p>
          <a:p>
            <a:pPr algn="just"/>
            <a:r>
              <a:rPr lang="en-IN" dirty="0"/>
              <a:t>A Directed graph (V,E) consists of set of vertices V and edges E. Flow graph notations are: </a:t>
            </a:r>
          </a:p>
          <a:p>
            <a:pPr lvl="1" algn="just"/>
            <a:r>
              <a:rPr lang="en-IN" dirty="0"/>
              <a:t>Node, Edges or links, Decision Node</a:t>
            </a:r>
          </a:p>
          <a:p>
            <a:pPr lvl="1" algn="just"/>
            <a:r>
              <a:rPr lang="en-IN" dirty="0"/>
              <a:t>Junction node :A node with more than one arrow entering it is called junction node </a:t>
            </a:r>
          </a:p>
          <a:p>
            <a:pPr lvl="1" algn="just"/>
            <a:r>
              <a:rPr lang="en-IN" dirty="0"/>
              <a:t>Regions: Areas bounded by edges and nodes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219377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85750"/>
            <a:ext cx="5105400" cy="865573"/>
          </a:xfrm>
        </p:spPr>
        <p:txBody>
          <a:bodyPr>
            <a:normAutofit fontScale="90000"/>
          </a:bodyPr>
          <a:lstStyle/>
          <a:p>
            <a:r>
              <a:rPr lang="en-IN" dirty="0"/>
              <a:t>2.2 Flow Graph Notations </a:t>
            </a:r>
          </a:p>
        </p:txBody>
      </p:sp>
      <p:sp>
        <p:nvSpPr>
          <p:cNvPr id="3" name="Content Placeholder 2"/>
          <p:cNvSpPr>
            <a:spLocks noGrp="1"/>
          </p:cNvSpPr>
          <p:nvPr>
            <p:ph idx="1"/>
          </p:nvPr>
        </p:nvSpPr>
        <p:spPr>
          <a:xfrm>
            <a:off x="4876800" y="1276350"/>
            <a:ext cx="3733800" cy="2895600"/>
          </a:xfrm>
        </p:spPr>
        <p:txBody>
          <a:bodyPr>
            <a:normAutofit lnSpcReduction="10000"/>
          </a:bodyPr>
          <a:lstStyle/>
          <a:p>
            <a:pPr algn="just"/>
            <a:r>
              <a:rPr lang="en-IN" dirty="0"/>
              <a:t>Flow graph is also known as Decision to Decision (D&amp;D) graph.</a:t>
            </a:r>
          </a:p>
          <a:p>
            <a:pPr marL="45720" indent="0" algn="just">
              <a:buNone/>
            </a:pPr>
            <a:endParaRPr lang="en-IN" dirty="0"/>
          </a:p>
          <a:p>
            <a:pPr lvl="1" algn="just"/>
            <a:r>
              <a:rPr lang="en-IN" dirty="0"/>
              <a:t>Sequence</a:t>
            </a:r>
          </a:p>
          <a:p>
            <a:pPr lvl="1" algn="just"/>
            <a:r>
              <a:rPr lang="en-IN" dirty="0"/>
              <a:t>If Then Else</a:t>
            </a:r>
          </a:p>
          <a:p>
            <a:pPr lvl="1" algn="just"/>
            <a:r>
              <a:rPr lang="en-IN" dirty="0"/>
              <a:t>Do while</a:t>
            </a:r>
          </a:p>
          <a:p>
            <a:pPr lvl="1" algn="just"/>
            <a:r>
              <a:rPr lang="en-IN" dirty="0"/>
              <a:t>While Do</a:t>
            </a:r>
          </a:p>
          <a:p>
            <a:pPr lvl="1" algn="just"/>
            <a:r>
              <a:rPr lang="en-IN" dirty="0"/>
              <a:t>Switch case</a:t>
            </a:r>
          </a:p>
          <a:p>
            <a:pPr algn="just"/>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863968"/>
            <a:ext cx="4114801" cy="2307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5006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85750"/>
            <a:ext cx="5715000" cy="865573"/>
          </a:xfrm>
        </p:spPr>
        <p:txBody>
          <a:bodyPr>
            <a:normAutofit fontScale="90000"/>
          </a:bodyPr>
          <a:lstStyle/>
          <a:p>
            <a:r>
              <a:rPr lang="en-IN" dirty="0"/>
              <a:t>2.3 Path Testing Terminology</a:t>
            </a:r>
          </a:p>
        </p:txBody>
      </p:sp>
      <p:sp>
        <p:nvSpPr>
          <p:cNvPr id="3" name="Content Placeholder 2"/>
          <p:cNvSpPr>
            <a:spLocks noGrp="1"/>
          </p:cNvSpPr>
          <p:nvPr>
            <p:ph idx="1"/>
          </p:nvPr>
        </p:nvSpPr>
        <p:spPr>
          <a:xfrm>
            <a:off x="914400" y="1741052"/>
            <a:ext cx="7620000" cy="2895600"/>
          </a:xfrm>
        </p:spPr>
        <p:txBody>
          <a:bodyPr>
            <a:noAutofit/>
          </a:bodyPr>
          <a:lstStyle/>
          <a:p>
            <a:pPr algn="just"/>
            <a:r>
              <a:rPr lang="en-IN" dirty="0"/>
              <a:t>Path</a:t>
            </a:r>
          </a:p>
          <a:p>
            <a:pPr algn="just"/>
            <a:r>
              <a:rPr lang="en-IN" dirty="0"/>
              <a:t>Segment</a:t>
            </a:r>
          </a:p>
          <a:p>
            <a:pPr algn="just"/>
            <a:r>
              <a:rPr lang="en-IN" dirty="0"/>
              <a:t>Path Segment</a:t>
            </a:r>
          </a:p>
          <a:p>
            <a:pPr algn="just"/>
            <a:r>
              <a:rPr lang="en-IN" dirty="0"/>
              <a:t>Length of a Path</a:t>
            </a:r>
          </a:p>
          <a:p>
            <a:pPr algn="just"/>
            <a:r>
              <a:rPr lang="en-IN" dirty="0"/>
              <a:t>Independent Path</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848418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85750"/>
            <a:ext cx="5715000" cy="865573"/>
          </a:xfrm>
        </p:spPr>
        <p:txBody>
          <a:bodyPr>
            <a:normAutofit/>
          </a:bodyPr>
          <a:lstStyle/>
          <a:p>
            <a:r>
              <a:rPr lang="en-IN" dirty="0"/>
              <a:t>2.4 </a:t>
            </a:r>
            <a:r>
              <a:rPr lang="en-IN" dirty="0" err="1"/>
              <a:t>Cyclomatic</a:t>
            </a:r>
            <a:r>
              <a:rPr lang="en-IN" dirty="0"/>
              <a:t> Complexity</a:t>
            </a:r>
          </a:p>
        </p:txBody>
      </p:sp>
      <p:sp>
        <p:nvSpPr>
          <p:cNvPr id="3" name="Content Placeholder 2"/>
          <p:cNvSpPr>
            <a:spLocks noGrp="1"/>
          </p:cNvSpPr>
          <p:nvPr>
            <p:ph idx="1"/>
          </p:nvPr>
        </p:nvSpPr>
        <p:spPr>
          <a:xfrm>
            <a:off x="419100" y="1276350"/>
            <a:ext cx="3733800" cy="3352800"/>
          </a:xfrm>
        </p:spPr>
        <p:txBody>
          <a:bodyPr>
            <a:noAutofit/>
          </a:bodyPr>
          <a:lstStyle/>
          <a:p>
            <a:pPr algn="just"/>
            <a:r>
              <a:rPr lang="en-IN" dirty="0"/>
              <a:t>Quantitative measure of the logical complexity of a program </a:t>
            </a:r>
          </a:p>
          <a:p>
            <a:pPr algn="just"/>
            <a:r>
              <a:rPr lang="en-IN" dirty="0"/>
              <a:t>Defines the number of independent paths in the basis set </a:t>
            </a:r>
          </a:p>
          <a:p>
            <a:pPr algn="just"/>
            <a:r>
              <a:rPr lang="en-IN" dirty="0"/>
              <a:t>Provides an upper bound for the number of tests that must be conducted to ensure all statements have been executed at least once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Rectangle 5"/>
          <p:cNvSpPr/>
          <p:nvPr/>
        </p:nvSpPr>
        <p:spPr>
          <a:xfrm>
            <a:off x="4419600" y="1428750"/>
            <a:ext cx="4572000" cy="2862322"/>
          </a:xfrm>
          <a:prstGeom prst="rect">
            <a:avLst/>
          </a:prstGeom>
        </p:spPr>
        <p:txBody>
          <a:bodyPr>
            <a:spAutoFit/>
          </a:bodyPr>
          <a:lstStyle/>
          <a:p>
            <a:pPr algn="just"/>
            <a:r>
              <a:rPr lang="en-IN" sz="2000" dirty="0"/>
              <a:t>Can be computed three ways </a:t>
            </a:r>
          </a:p>
          <a:p>
            <a:pPr lvl="1" algn="just"/>
            <a:r>
              <a:rPr lang="en-IN" sz="2000" dirty="0"/>
              <a:t>The number of regions </a:t>
            </a:r>
          </a:p>
          <a:p>
            <a:pPr lvl="1" algn="just"/>
            <a:r>
              <a:rPr lang="en-IN" sz="2000" dirty="0"/>
              <a:t>V(G) = E – N + 2, </a:t>
            </a:r>
          </a:p>
          <a:p>
            <a:pPr lvl="1" algn="just"/>
            <a:r>
              <a:rPr lang="en-IN" sz="2000" dirty="0"/>
              <a:t>	E is the number of edges </a:t>
            </a:r>
          </a:p>
          <a:p>
            <a:pPr lvl="1" algn="just"/>
            <a:r>
              <a:rPr lang="en-IN" sz="2000" dirty="0"/>
              <a:t>	N is the number of nodes </a:t>
            </a:r>
          </a:p>
          <a:p>
            <a:pPr lvl="1" algn="just"/>
            <a:r>
              <a:rPr lang="en-IN" sz="2000" dirty="0"/>
              <a:t>	in graph G </a:t>
            </a:r>
          </a:p>
          <a:p>
            <a:pPr lvl="1" algn="just"/>
            <a:r>
              <a:rPr lang="en-IN" sz="2000" dirty="0"/>
              <a:t>V(G) = P + 1, </a:t>
            </a:r>
          </a:p>
          <a:p>
            <a:pPr lvl="1" algn="just"/>
            <a:r>
              <a:rPr lang="en-IN" sz="2000" dirty="0"/>
              <a:t>	P is the number of predicate    </a:t>
            </a:r>
          </a:p>
          <a:p>
            <a:pPr lvl="1" algn="just"/>
            <a:r>
              <a:rPr lang="en-IN" sz="2000" dirty="0"/>
              <a:t>         nodes in the flow graph G</a:t>
            </a:r>
          </a:p>
        </p:txBody>
      </p:sp>
    </p:spTree>
    <p:extLst>
      <p:ext uri="{BB962C8B-B14F-4D97-AF65-F5344CB8AC3E}">
        <p14:creationId xmlns:p14="http://schemas.microsoft.com/office/powerpoint/2010/main" val="3395801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6F15528-21DE-4FAA-801E-634DDDAF4B2B}" type="slidenum">
              <a:rPr lang="en-US" smtClean="0"/>
              <a:pPr/>
              <a:t>3</a:t>
            </a:fld>
            <a:endParaRPr lang="en-US"/>
          </a:p>
        </p:txBody>
      </p:sp>
      <p:pic>
        <p:nvPicPr>
          <p:cNvPr id="337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428750"/>
            <a:ext cx="5069541"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29610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85750"/>
            <a:ext cx="3962400" cy="865573"/>
          </a:xfrm>
        </p:spPr>
        <p:txBody>
          <a:bodyPr>
            <a:normAutofit/>
          </a:bodyPr>
          <a:lstStyle/>
          <a:p>
            <a:r>
              <a:rPr lang="en-IN" dirty="0"/>
              <a:t>Guidelines for BPT</a:t>
            </a:r>
          </a:p>
        </p:txBody>
      </p:sp>
      <p:sp>
        <p:nvSpPr>
          <p:cNvPr id="3" name="Content Placeholder 2"/>
          <p:cNvSpPr>
            <a:spLocks noGrp="1"/>
          </p:cNvSpPr>
          <p:nvPr>
            <p:ph idx="1"/>
          </p:nvPr>
        </p:nvSpPr>
        <p:spPr>
          <a:xfrm>
            <a:off x="685800" y="1276350"/>
            <a:ext cx="7848600" cy="3352800"/>
          </a:xfrm>
        </p:spPr>
        <p:txBody>
          <a:bodyPr>
            <a:noAutofit/>
          </a:bodyPr>
          <a:lstStyle/>
          <a:p>
            <a:pPr algn="just"/>
            <a:r>
              <a:rPr lang="en-IN" dirty="0"/>
              <a:t>Draw the flow graph using the code provided for which we have to write test cases. </a:t>
            </a:r>
          </a:p>
          <a:p>
            <a:pPr algn="just"/>
            <a:r>
              <a:rPr lang="en-IN" dirty="0"/>
              <a:t>Determine the </a:t>
            </a:r>
            <a:r>
              <a:rPr lang="en-IN" dirty="0" err="1"/>
              <a:t>cyclomatic</a:t>
            </a:r>
            <a:r>
              <a:rPr lang="en-IN" dirty="0"/>
              <a:t> complexity of the flow graph.</a:t>
            </a:r>
          </a:p>
          <a:p>
            <a:pPr algn="just"/>
            <a:r>
              <a:rPr lang="en-IN" dirty="0"/>
              <a:t>Cyclomatic complexity provides the number of independent paths.</a:t>
            </a:r>
          </a:p>
          <a:p>
            <a:pPr algn="just"/>
            <a:r>
              <a:rPr lang="en-IN" dirty="0"/>
              <a:t>Based on every independent path, choose the data such that this path is executed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4242638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8600" y="285750"/>
            <a:ext cx="3962400" cy="865573"/>
          </a:xfrm>
        </p:spPr>
        <p:txBody>
          <a:bodyPr>
            <a:normAutofit/>
          </a:bodyPr>
          <a:lstStyle/>
          <a:p>
            <a:r>
              <a:rPr lang="en-IN" dirty="0"/>
              <a:t>Example BPT</a:t>
            </a:r>
          </a:p>
        </p:txBody>
      </p:sp>
      <p:sp>
        <p:nvSpPr>
          <p:cNvPr id="3" name="Content Placeholder 2"/>
          <p:cNvSpPr>
            <a:spLocks noGrp="1"/>
          </p:cNvSpPr>
          <p:nvPr>
            <p:ph idx="1"/>
          </p:nvPr>
        </p:nvSpPr>
        <p:spPr>
          <a:xfrm>
            <a:off x="4419600" y="2647950"/>
            <a:ext cx="4114800" cy="1981200"/>
          </a:xfrm>
        </p:spPr>
        <p:txBody>
          <a:bodyPr>
            <a:noAutofit/>
          </a:bodyPr>
          <a:lstStyle/>
          <a:p>
            <a:pPr marL="45720" indent="0">
              <a:buNone/>
            </a:pPr>
            <a:r>
              <a:rPr lang="en-IN" dirty="0"/>
              <a:t>A set of possible execution path of a program</a:t>
            </a:r>
          </a:p>
          <a:p>
            <a:r>
              <a:rPr lang="en-IN" b="1" dirty="0"/>
              <a:t>Path 1</a:t>
            </a:r>
            <a:r>
              <a:rPr lang="en-IN" dirty="0"/>
              <a:t>: 1,2,3,5,6, 7</a:t>
            </a:r>
          </a:p>
          <a:p>
            <a:r>
              <a:rPr lang="en-IN" b="1" dirty="0"/>
              <a:t>Path 2</a:t>
            </a:r>
            <a:r>
              <a:rPr lang="en-IN" dirty="0"/>
              <a:t>: 1,2,4,5,6, 7</a:t>
            </a:r>
          </a:p>
          <a:p>
            <a:r>
              <a:rPr lang="en-IN" b="1" dirty="0"/>
              <a:t>Path 3</a:t>
            </a:r>
            <a:r>
              <a:rPr lang="en-IN" dirty="0"/>
              <a:t>: 1, 6, 7</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33463"/>
            <a:ext cx="3352800"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a:extLst>
              <a:ext uri="{FF2B5EF4-FFF2-40B4-BE49-F238E27FC236}">
                <a16:creationId xmlns:a16="http://schemas.microsoft.com/office/drawing/2014/main" id="{5C827779-B04D-409C-BB9F-9D4739B4E169}"/>
              </a:ext>
            </a:extLst>
          </p:cNvPr>
          <p:cNvSpPr txBox="1"/>
          <p:nvPr/>
        </p:nvSpPr>
        <p:spPr>
          <a:xfrm>
            <a:off x="4267200" y="1200150"/>
            <a:ext cx="4267200" cy="1200329"/>
          </a:xfrm>
          <a:prstGeom prst="rect">
            <a:avLst/>
          </a:prstGeom>
          <a:noFill/>
        </p:spPr>
        <p:txBody>
          <a:bodyPr wrap="square" rtlCol="0">
            <a:spAutoFit/>
          </a:bodyPr>
          <a:lstStyle/>
          <a:p>
            <a:r>
              <a:rPr lang="en-IN" dirty="0"/>
              <a:t>Cyclomatic Complexity:</a:t>
            </a:r>
          </a:p>
          <a:p>
            <a:r>
              <a:rPr lang="en-IN" dirty="0"/>
              <a:t>V(G) = 8 - 7 + 2 = 3</a:t>
            </a:r>
          </a:p>
          <a:p>
            <a:r>
              <a:rPr lang="en-IN" dirty="0"/>
              <a:t>V(G) = 2 + 1 = 3 (Condition nodes are 1,2)</a:t>
            </a:r>
          </a:p>
          <a:p>
            <a:endParaRPr lang="en-IN" dirty="0"/>
          </a:p>
        </p:txBody>
      </p:sp>
    </p:spTree>
    <p:extLst>
      <p:ext uri="{BB962C8B-B14F-4D97-AF65-F5344CB8AC3E}">
        <p14:creationId xmlns:p14="http://schemas.microsoft.com/office/powerpoint/2010/main" val="1521791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64663"/>
            <a:ext cx="3962400" cy="865573"/>
          </a:xfrm>
        </p:spPr>
        <p:txBody>
          <a:bodyPr>
            <a:normAutofit/>
          </a:bodyPr>
          <a:lstStyle/>
          <a:p>
            <a:r>
              <a:rPr lang="en-IN" dirty="0"/>
              <a:t>Example BPT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
        <p:nvSpPr>
          <p:cNvPr id="7" name="Rectangle 2"/>
          <p:cNvSpPr>
            <a:spLocks noChangeArrowheads="1"/>
          </p:cNvSpPr>
          <p:nvPr/>
        </p:nvSpPr>
        <p:spPr bwMode="auto">
          <a:xfrm>
            <a:off x="241300" y="994633"/>
            <a:ext cx="2743200" cy="355481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rgbClr val="222222"/>
                </a:solidFill>
                <a:effectLst/>
                <a:latin typeface="Monaco"/>
                <a:cs typeface="Arial" pitchFamily="34" charset="0"/>
              </a:rPr>
              <a:t>i</a:t>
            </a:r>
            <a:r>
              <a:rPr kumimoji="0" lang="en-US" altLang="en-US" sz="1500" b="0" i="0" u="none" strike="noStrike" cap="none" normalizeH="0" baseline="0" dirty="0">
                <a:ln>
                  <a:noFill/>
                </a:ln>
                <a:solidFill>
                  <a:srgbClr val="222222"/>
                </a:solidFill>
                <a:effectLst/>
                <a:latin typeface="Monaco"/>
                <a:cs typeface="Arial" pitchFamily="34" charset="0"/>
              </a:rPr>
              <a:t> = 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22222"/>
                </a:solidFill>
                <a:effectLst/>
                <a:latin typeface="Monaco"/>
                <a:cs typeface="Arial" pitchFamily="34" charset="0"/>
              </a:rPr>
              <a:t> n=4; //N-Number of nodes present in the graph</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222222"/>
              </a:solidFill>
              <a:effectLst/>
              <a:latin typeface="Monac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22222"/>
                </a:solidFill>
                <a:effectLst/>
                <a:latin typeface="Monaco"/>
                <a:cs typeface="Arial" pitchFamily="34" charset="0"/>
              </a:rPr>
              <a:t> while (</a:t>
            </a:r>
            <a:r>
              <a:rPr kumimoji="0" lang="en-US" altLang="en-US" sz="1500" b="0" i="0" u="none" strike="noStrike" cap="none" normalizeH="0" baseline="0" dirty="0" err="1">
                <a:ln>
                  <a:noFill/>
                </a:ln>
                <a:solidFill>
                  <a:srgbClr val="222222"/>
                </a:solidFill>
                <a:effectLst/>
                <a:latin typeface="Monaco"/>
                <a:cs typeface="Arial" pitchFamily="34" charset="0"/>
              </a:rPr>
              <a:t>i</a:t>
            </a:r>
            <a:r>
              <a:rPr kumimoji="0" lang="en-US" altLang="en-US" sz="1500" b="0" i="0" u="none" strike="noStrike" cap="none" normalizeH="0" baseline="0" dirty="0">
                <a:ln>
                  <a:noFill/>
                </a:ln>
                <a:solidFill>
                  <a:srgbClr val="222222"/>
                </a:solidFill>
                <a:effectLst/>
                <a:latin typeface="Monaco"/>
                <a:cs typeface="Arial" pitchFamily="34" charset="0"/>
              </a:rPr>
              <a:t>&lt;n-1) do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22222"/>
                </a:solidFill>
                <a:effectLst/>
                <a:latin typeface="Monaco"/>
                <a:cs typeface="Arial" pitchFamily="34" charset="0"/>
              </a:rPr>
              <a:t>j = </a:t>
            </a:r>
            <a:r>
              <a:rPr kumimoji="0" lang="en-US" altLang="en-US" sz="1500" b="0" i="0" u="none" strike="noStrike" cap="none" normalizeH="0" baseline="0" dirty="0" err="1">
                <a:ln>
                  <a:noFill/>
                </a:ln>
                <a:solidFill>
                  <a:srgbClr val="222222"/>
                </a:solidFill>
                <a:effectLst/>
                <a:latin typeface="Monaco"/>
                <a:cs typeface="Arial" pitchFamily="34" charset="0"/>
              </a:rPr>
              <a:t>i</a:t>
            </a:r>
            <a:r>
              <a:rPr kumimoji="0" lang="en-US" altLang="en-US" sz="1500" b="0" i="0" u="none" strike="noStrike" cap="none" normalizeH="0" baseline="0" dirty="0">
                <a:ln>
                  <a:noFill/>
                </a:ln>
                <a:solidFill>
                  <a:srgbClr val="222222"/>
                </a:solidFill>
                <a:effectLst/>
                <a:latin typeface="Monaco"/>
                <a:cs typeface="Arial" pitchFamily="34" charset="0"/>
              </a:rPr>
              <a:t> + 1;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222222"/>
              </a:solidFill>
              <a:effectLst/>
              <a:latin typeface="Monac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22222"/>
                </a:solidFill>
                <a:effectLst/>
                <a:latin typeface="Monaco"/>
                <a:cs typeface="Arial" pitchFamily="34" charset="0"/>
              </a:rPr>
              <a:t>while (j&lt;n) do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22222"/>
                </a:solidFill>
                <a:effectLst/>
                <a:latin typeface="Monaco"/>
                <a:cs typeface="Arial" pitchFamily="34" charset="0"/>
              </a:rPr>
              <a:t> if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22222"/>
                </a:solidFill>
                <a:effectLst/>
                <a:latin typeface="Monaco"/>
                <a:cs typeface="Arial" pitchFamily="34" charset="0"/>
              </a:rPr>
              <a:t>A[</a:t>
            </a:r>
            <a:r>
              <a:rPr kumimoji="0" lang="en-US" altLang="en-US" sz="1500" b="0" i="0" u="none" strike="noStrike" cap="none" normalizeH="0" baseline="0" dirty="0" err="1">
                <a:ln>
                  <a:noFill/>
                </a:ln>
                <a:solidFill>
                  <a:srgbClr val="222222"/>
                </a:solidFill>
                <a:effectLst/>
                <a:latin typeface="Monaco"/>
                <a:cs typeface="Arial" pitchFamily="34" charset="0"/>
              </a:rPr>
              <a:t>i</a:t>
            </a:r>
            <a:r>
              <a:rPr kumimoji="0" lang="en-US" altLang="en-US" sz="1500" b="0" i="0" u="none" strike="noStrike" cap="none" normalizeH="0" baseline="0" dirty="0">
                <a:ln>
                  <a:noFill/>
                </a:ln>
                <a:solidFill>
                  <a:srgbClr val="222222"/>
                </a:solidFill>
                <a:effectLst/>
                <a:latin typeface="Monaco"/>
                <a:cs typeface="Arial" pitchFamily="34" charset="0"/>
              </a:rPr>
              <a:t>]&lt;A[j] then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222222"/>
              </a:solidFill>
              <a:effectLst/>
              <a:latin typeface="Monac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22222"/>
                </a:solidFill>
                <a:effectLst/>
                <a:latin typeface="Monaco"/>
                <a:cs typeface="Arial" pitchFamily="34" charset="0"/>
              </a:rPr>
              <a:t>swap(A[</a:t>
            </a:r>
            <a:r>
              <a:rPr kumimoji="0" lang="en-US" altLang="en-US" sz="1500" b="0" i="0" u="none" strike="noStrike" cap="none" normalizeH="0" baseline="0" dirty="0" err="1">
                <a:ln>
                  <a:noFill/>
                </a:ln>
                <a:solidFill>
                  <a:srgbClr val="222222"/>
                </a:solidFill>
                <a:effectLst/>
                <a:latin typeface="Monaco"/>
                <a:cs typeface="Arial" pitchFamily="34" charset="0"/>
              </a:rPr>
              <a:t>i</a:t>
            </a:r>
            <a:r>
              <a:rPr kumimoji="0" lang="en-US" altLang="en-US" sz="1500" b="0" i="0" u="none" strike="noStrike" cap="none" normalizeH="0" baseline="0" dirty="0">
                <a:ln>
                  <a:noFill/>
                </a:ln>
                <a:solidFill>
                  <a:srgbClr val="222222"/>
                </a:solidFill>
                <a:effectLst/>
                <a:latin typeface="Monaco"/>
                <a:cs typeface="Arial" pitchFamily="34" charset="0"/>
              </a:rPr>
              <a:t>], A[j]);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22222"/>
                </a:solidFill>
                <a:effectLst/>
                <a:latin typeface="Monaco"/>
                <a:cs typeface="Arial" pitchFamily="34" charset="0"/>
              </a:rPr>
              <a:t>end do;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rgbClr val="222222"/>
                </a:solidFill>
                <a:effectLst/>
                <a:latin typeface="Monaco"/>
                <a:cs typeface="Arial" pitchFamily="34" charset="0"/>
              </a:rPr>
              <a:t>i</a:t>
            </a:r>
            <a:r>
              <a:rPr kumimoji="0" lang="en-US" altLang="en-US" sz="1500" b="0" i="0" u="none" strike="noStrike" cap="none" normalizeH="0" baseline="0" dirty="0">
                <a:ln>
                  <a:noFill/>
                </a:ln>
                <a:solidFill>
                  <a:srgbClr val="222222"/>
                </a:solidFill>
                <a:effectLst/>
                <a:latin typeface="Monaco"/>
                <a:cs typeface="Arial" pitchFamily="34" charset="0"/>
              </a:rPr>
              <a:t>=i+1;</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22222"/>
                </a:solidFill>
                <a:effectLst/>
                <a:latin typeface="Monaco"/>
                <a:cs typeface="Arial" pitchFamily="34" charset="0"/>
              </a:rPr>
              <a:t>end do;</a:t>
            </a:r>
            <a:r>
              <a:rPr kumimoji="0" lang="en-US" altLang="en-US" sz="1500" b="0" i="0" u="none" strike="noStrike" cap="none" normalizeH="0" baseline="0" dirty="0">
                <a:ln>
                  <a:noFill/>
                </a:ln>
                <a:solidFill>
                  <a:schemeClr val="tx1"/>
                </a:solidFill>
                <a:effectLst/>
                <a:latin typeface="Arial" pitchFamily="34" charset="0"/>
                <a:cs typeface="Arial" pitchFamily="34" charset="0"/>
              </a:rPr>
              <a:t> </a:t>
            </a:r>
          </a:p>
        </p:txBody>
      </p:sp>
      <p:pic>
        <p:nvPicPr>
          <p:cNvPr id="430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9272" y="971550"/>
            <a:ext cx="2471928" cy="3600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5867400" y="871522"/>
            <a:ext cx="2895600" cy="3801041"/>
          </a:xfrm>
          <a:prstGeom prst="rect">
            <a:avLst/>
          </a:prstGeom>
        </p:spPr>
        <p:txBody>
          <a:bodyPr wrap="square">
            <a:spAutoFit/>
          </a:bodyPr>
          <a:lstStyle/>
          <a:p>
            <a:r>
              <a:rPr lang="en-IN" sz="1600" b="1" dirty="0"/>
              <a:t>Computing mathematically,</a:t>
            </a:r>
          </a:p>
          <a:p>
            <a:endParaRPr lang="en-IN" sz="1600" dirty="0"/>
          </a:p>
          <a:p>
            <a:r>
              <a:rPr lang="en-IN" sz="1900" dirty="0"/>
              <a:t>V(G) = 9 - 7 + 2 = 4</a:t>
            </a:r>
          </a:p>
          <a:p>
            <a:r>
              <a:rPr lang="en-IN" sz="1900" dirty="0"/>
              <a:t>V(G) = 3 + 1 = 4 (Condition nodes are 1,2 and 3 nodes)</a:t>
            </a:r>
          </a:p>
          <a:p>
            <a:endParaRPr lang="en-IN" sz="1900" dirty="0"/>
          </a:p>
          <a:p>
            <a:r>
              <a:rPr lang="en-IN" sz="1900" dirty="0"/>
              <a:t>Basis Set - A set of possible execution path of a program</a:t>
            </a:r>
          </a:p>
          <a:p>
            <a:r>
              <a:rPr lang="en-IN" sz="1900" dirty="0"/>
              <a:t>Path1: 1, 7</a:t>
            </a:r>
          </a:p>
          <a:p>
            <a:r>
              <a:rPr lang="en-IN" sz="1900" dirty="0"/>
              <a:t>Path2: 1, 2, 6, 1, 7</a:t>
            </a:r>
          </a:p>
          <a:p>
            <a:r>
              <a:rPr lang="en-IN" sz="1900" dirty="0"/>
              <a:t>Path3: 1, 2, 3, 4, 5, 2, 6, 1, 7</a:t>
            </a:r>
          </a:p>
          <a:p>
            <a:r>
              <a:rPr lang="en-IN" sz="1900" dirty="0"/>
              <a:t>Path4: 1, 2, 3, 5, 2, 6, 1, 7</a:t>
            </a:r>
          </a:p>
        </p:txBody>
      </p:sp>
    </p:spTree>
    <p:extLst>
      <p:ext uri="{BB962C8B-B14F-4D97-AF65-F5344CB8AC3E}">
        <p14:creationId xmlns:p14="http://schemas.microsoft.com/office/powerpoint/2010/main" val="3780661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A9D33-FCE1-4587-8C5B-2A63B41A72B7}"/>
              </a:ext>
            </a:extLst>
          </p:cNvPr>
          <p:cNvSpPr>
            <a:spLocks noGrp="1"/>
          </p:cNvSpPr>
          <p:nvPr>
            <p:ph type="title"/>
          </p:nvPr>
        </p:nvSpPr>
        <p:spPr/>
        <p:txBody>
          <a:bodyPr/>
          <a:lstStyle/>
          <a:p>
            <a:r>
              <a:rPr lang="en-IN" dirty="0"/>
              <a:t>Practice Question-BPT</a:t>
            </a:r>
          </a:p>
        </p:txBody>
      </p:sp>
      <p:pic>
        <p:nvPicPr>
          <p:cNvPr id="8" name="Content Placeholder 7">
            <a:extLst>
              <a:ext uri="{FF2B5EF4-FFF2-40B4-BE49-F238E27FC236}">
                <a16:creationId xmlns:a16="http://schemas.microsoft.com/office/drawing/2014/main" id="{656B9A4B-5C19-4DA1-B79F-48BE34BA8599}"/>
              </a:ext>
            </a:extLst>
          </p:cNvPr>
          <p:cNvPicPr>
            <a:picLocks noGrp="1" noChangeAspect="1"/>
          </p:cNvPicPr>
          <p:nvPr>
            <p:ph idx="1"/>
          </p:nvPr>
        </p:nvPicPr>
        <p:blipFill>
          <a:blip r:embed="rId2"/>
          <a:stretch>
            <a:fillRect/>
          </a:stretch>
        </p:blipFill>
        <p:spPr>
          <a:xfrm>
            <a:off x="1066800" y="2114550"/>
            <a:ext cx="6858000" cy="2581275"/>
          </a:xfrm>
        </p:spPr>
      </p:pic>
      <p:sp>
        <p:nvSpPr>
          <p:cNvPr id="5" name="Slide Number Placeholder 4">
            <a:extLst>
              <a:ext uri="{FF2B5EF4-FFF2-40B4-BE49-F238E27FC236}">
                <a16:creationId xmlns:a16="http://schemas.microsoft.com/office/drawing/2014/main" id="{6C9833B6-B8A4-4A47-9027-D0B04B1F12CD}"/>
              </a:ext>
            </a:extLst>
          </p:cNvPr>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8008021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98BC3-E4D5-4939-BCEE-C1AFE00FAC5F}"/>
              </a:ext>
            </a:extLst>
          </p:cNvPr>
          <p:cNvSpPr>
            <a:spLocks noGrp="1"/>
          </p:cNvSpPr>
          <p:nvPr>
            <p:ph type="title"/>
          </p:nvPr>
        </p:nvSpPr>
        <p:spPr>
          <a:xfrm>
            <a:off x="838200" y="171772"/>
            <a:ext cx="7315200" cy="865573"/>
          </a:xfrm>
        </p:spPr>
        <p:txBody>
          <a:bodyPr/>
          <a:lstStyle/>
          <a:p>
            <a:r>
              <a:rPr lang="en-IN" dirty="0"/>
              <a:t>Solution</a:t>
            </a:r>
          </a:p>
        </p:txBody>
      </p:sp>
      <p:pic>
        <p:nvPicPr>
          <p:cNvPr id="7" name="Content Placeholder 6">
            <a:extLst>
              <a:ext uri="{FF2B5EF4-FFF2-40B4-BE49-F238E27FC236}">
                <a16:creationId xmlns:a16="http://schemas.microsoft.com/office/drawing/2014/main" id="{F1E68841-D930-461E-802D-84F4873EF2E1}"/>
              </a:ext>
            </a:extLst>
          </p:cNvPr>
          <p:cNvPicPr>
            <a:picLocks noGrp="1" noChangeAspect="1"/>
          </p:cNvPicPr>
          <p:nvPr>
            <p:ph idx="1"/>
          </p:nvPr>
        </p:nvPicPr>
        <p:blipFill>
          <a:blip r:embed="rId2"/>
          <a:stretch>
            <a:fillRect/>
          </a:stretch>
        </p:blipFill>
        <p:spPr>
          <a:xfrm>
            <a:off x="381000" y="1148159"/>
            <a:ext cx="3962400" cy="2847181"/>
          </a:xfrm>
        </p:spPr>
      </p:pic>
      <p:sp>
        <p:nvSpPr>
          <p:cNvPr id="5" name="Slide Number Placeholder 4">
            <a:extLst>
              <a:ext uri="{FF2B5EF4-FFF2-40B4-BE49-F238E27FC236}">
                <a16:creationId xmlns:a16="http://schemas.microsoft.com/office/drawing/2014/main" id="{EE64B053-C18E-4ED1-9330-7B47CC572C69}"/>
              </a:ext>
            </a:extLst>
          </p:cNvPr>
          <p:cNvSpPr>
            <a:spLocks noGrp="1"/>
          </p:cNvSpPr>
          <p:nvPr>
            <p:ph type="sldNum" sz="quarter" idx="12"/>
          </p:nvPr>
        </p:nvSpPr>
        <p:spPr/>
        <p:txBody>
          <a:bodyPr/>
          <a:lstStyle/>
          <a:p>
            <a:fld id="{B6F15528-21DE-4FAA-801E-634DDDAF4B2B}" type="slidenum">
              <a:rPr lang="en-US" smtClean="0"/>
              <a:pPr/>
              <a:t>34</a:t>
            </a:fld>
            <a:endParaRPr lang="en-US"/>
          </a:p>
        </p:txBody>
      </p:sp>
      <p:sp>
        <p:nvSpPr>
          <p:cNvPr id="8" name="TextBox 7">
            <a:extLst>
              <a:ext uri="{FF2B5EF4-FFF2-40B4-BE49-F238E27FC236}">
                <a16:creationId xmlns:a16="http://schemas.microsoft.com/office/drawing/2014/main" id="{5B9E033E-B840-46B9-9AB6-3518DFA69F8B}"/>
              </a:ext>
            </a:extLst>
          </p:cNvPr>
          <p:cNvSpPr txBox="1"/>
          <p:nvPr/>
        </p:nvSpPr>
        <p:spPr>
          <a:xfrm>
            <a:off x="5244465" y="1241976"/>
            <a:ext cx="3657600" cy="369332"/>
          </a:xfrm>
          <a:prstGeom prst="rect">
            <a:avLst/>
          </a:prstGeom>
          <a:noFill/>
        </p:spPr>
        <p:txBody>
          <a:bodyPr wrap="square" rtlCol="0">
            <a:spAutoFit/>
          </a:bodyPr>
          <a:lstStyle/>
          <a:p>
            <a:r>
              <a:rPr lang="en-IN" dirty="0"/>
              <a:t>Control Flow Graph</a:t>
            </a:r>
          </a:p>
        </p:txBody>
      </p:sp>
      <p:pic>
        <p:nvPicPr>
          <p:cNvPr id="10" name="Picture 9">
            <a:extLst>
              <a:ext uri="{FF2B5EF4-FFF2-40B4-BE49-F238E27FC236}">
                <a16:creationId xmlns:a16="http://schemas.microsoft.com/office/drawing/2014/main" id="{F9BDBA99-DB1A-4190-A515-61C13BE844A1}"/>
              </a:ext>
            </a:extLst>
          </p:cNvPr>
          <p:cNvPicPr>
            <a:picLocks noChangeAspect="1"/>
          </p:cNvPicPr>
          <p:nvPr/>
        </p:nvPicPr>
        <p:blipFill>
          <a:blip r:embed="rId3"/>
          <a:stretch>
            <a:fillRect/>
          </a:stretch>
        </p:blipFill>
        <p:spPr>
          <a:xfrm>
            <a:off x="4572000" y="1148159"/>
            <a:ext cx="3838575" cy="2847181"/>
          </a:xfrm>
          <a:prstGeom prst="rect">
            <a:avLst/>
          </a:prstGeom>
        </p:spPr>
      </p:pic>
      <p:sp>
        <p:nvSpPr>
          <p:cNvPr id="11" name="TextBox 10">
            <a:extLst>
              <a:ext uri="{FF2B5EF4-FFF2-40B4-BE49-F238E27FC236}">
                <a16:creationId xmlns:a16="http://schemas.microsoft.com/office/drawing/2014/main" id="{1BEE8C1E-7218-47B2-A65C-D1B16316EEFE}"/>
              </a:ext>
            </a:extLst>
          </p:cNvPr>
          <p:cNvSpPr txBox="1"/>
          <p:nvPr/>
        </p:nvSpPr>
        <p:spPr>
          <a:xfrm>
            <a:off x="457200" y="4106154"/>
            <a:ext cx="3657600" cy="923330"/>
          </a:xfrm>
          <a:prstGeom prst="rect">
            <a:avLst/>
          </a:prstGeom>
          <a:noFill/>
        </p:spPr>
        <p:txBody>
          <a:bodyPr wrap="square" rtlCol="0">
            <a:spAutoFit/>
          </a:bodyPr>
          <a:lstStyle/>
          <a:p>
            <a:r>
              <a:rPr lang="en-IN" dirty="0"/>
              <a:t>Cyclomatic Complexity:</a:t>
            </a:r>
          </a:p>
          <a:p>
            <a:r>
              <a:rPr lang="en-IN" dirty="0"/>
              <a:t>V(G)=5-5+2=2</a:t>
            </a:r>
          </a:p>
          <a:p>
            <a:r>
              <a:rPr lang="en-IN" dirty="0"/>
              <a:t>V(G)=1+1=2</a:t>
            </a:r>
          </a:p>
        </p:txBody>
      </p:sp>
      <p:sp>
        <p:nvSpPr>
          <p:cNvPr id="12" name="TextBox 11">
            <a:extLst>
              <a:ext uri="{FF2B5EF4-FFF2-40B4-BE49-F238E27FC236}">
                <a16:creationId xmlns:a16="http://schemas.microsoft.com/office/drawing/2014/main" id="{319A1AAF-CC82-4C64-B587-93C67E9A7ECF}"/>
              </a:ext>
            </a:extLst>
          </p:cNvPr>
          <p:cNvSpPr txBox="1"/>
          <p:nvPr/>
        </p:nvSpPr>
        <p:spPr>
          <a:xfrm>
            <a:off x="4343400" y="4106154"/>
            <a:ext cx="3838575" cy="923330"/>
          </a:xfrm>
          <a:prstGeom prst="rect">
            <a:avLst/>
          </a:prstGeom>
          <a:noFill/>
        </p:spPr>
        <p:txBody>
          <a:bodyPr wrap="square" rtlCol="0">
            <a:spAutoFit/>
          </a:bodyPr>
          <a:lstStyle/>
          <a:p>
            <a:r>
              <a:rPr lang="en-IN" dirty="0"/>
              <a:t>Paths:</a:t>
            </a:r>
          </a:p>
          <a:p>
            <a:r>
              <a:rPr lang="en-IN" dirty="0"/>
              <a:t>1245</a:t>
            </a:r>
          </a:p>
          <a:p>
            <a:r>
              <a:rPr lang="en-IN" dirty="0"/>
              <a:t>12345</a:t>
            </a:r>
          </a:p>
        </p:txBody>
      </p:sp>
    </p:spTree>
    <p:extLst>
      <p:ext uri="{BB962C8B-B14F-4D97-AF65-F5344CB8AC3E}">
        <p14:creationId xmlns:p14="http://schemas.microsoft.com/office/powerpoint/2010/main" val="3051173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Slide Number Placeholder 5">
            <a:extLst>
              <a:ext uri="{FF2B5EF4-FFF2-40B4-BE49-F238E27FC236}">
                <a16:creationId xmlns:a16="http://schemas.microsoft.com/office/drawing/2014/main" id="{90417175-E74C-4C29-8377-CD128567ACEC}"/>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a:spcBef>
                <a:spcPct val="0"/>
              </a:spcBef>
              <a:buFontTx/>
              <a:buNone/>
            </a:pPr>
            <a:fld id="{9CFD1403-600C-4A6D-9EB9-507DE6A0AD19}" type="slidenum">
              <a:rPr lang="en-US" altLang="en-US" sz="1050"/>
              <a:pPr>
                <a:spcBef>
                  <a:spcPct val="0"/>
                </a:spcBef>
                <a:buFontTx/>
                <a:buNone/>
              </a:pPr>
              <a:t>35</a:t>
            </a:fld>
            <a:endParaRPr lang="en-US" altLang="en-US" sz="1050"/>
          </a:p>
        </p:txBody>
      </p:sp>
      <p:sp>
        <p:nvSpPr>
          <p:cNvPr id="26630" name="Text Box 4">
            <a:extLst>
              <a:ext uri="{FF2B5EF4-FFF2-40B4-BE49-F238E27FC236}">
                <a16:creationId xmlns:a16="http://schemas.microsoft.com/office/drawing/2014/main" id="{6C71C00D-0322-431D-9299-154CFC6A3BA0}"/>
              </a:ext>
            </a:extLst>
          </p:cNvPr>
          <p:cNvSpPr txBox="1">
            <a:spLocks noChangeArrowheads="1"/>
          </p:cNvSpPr>
          <p:nvPr/>
        </p:nvSpPr>
        <p:spPr bwMode="auto">
          <a:xfrm>
            <a:off x="3382567" y="4942285"/>
            <a:ext cx="18473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050"/>
          </a:p>
        </p:txBody>
      </p:sp>
      <p:sp>
        <p:nvSpPr>
          <p:cNvPr id="26632" name="Text Box 6">
            <a:extLst>
              <a:ext uri="{FF2B5EF4-FFF2-40B4-BE49-F238E27FC236}">
                <a16:creationId xmlns:a16="http://schemas.microsoft.com/office/drawing/2014/main" id="{A8A7FF8B-414F-4E08-9C1E-34F144696691}"/>
              </a:ext>
            </a:extLst>
          </p:cNvPr>
          <p:cNvSpPr txBox="1">
            <a:spLocks noChangeArrowheads="1"/>
          </p:cNvSpPr>
          <p:nvPr/>
        </p:nvSpPr>
        <p:spPr bwMode="auto">
          <a:xfrm>
            <a:off x="302294" y="175260"/>
            <a:ext cx="8613105"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defRPr>
            </a:lvl1pPr>
            <a:lvl2pPr marL="685800" indent="-3429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b="1" dirty="0">
                <a:solidFill>
                  <a:schemeClr val="accent2"/>
                </a:solidFill>
              </a:rPr>
              <a:t>Path Testing Concepts</a:t>
            </a:r>
          </a:p>
          <a:p>
            <a:pPr algn="ctr" eaLnBrk="1" hangingPunct="1">
              <a:spcBef>
                <a:spcPct val="0"/>
              </a:spcBef>
              <a:buFontTx/>
              <a:buNone/>
            </a:pPr>
            <a:endParaRPr lang="en-US" altLang="en-US" sz="2400" b="1" dirty="0">
              <a:solidFill>
                <a:schemeClr val="accent2"/>
              </a:solidFill>
            </a:endParaRPr>
          </a:p>
          <a:p>
            <a:pPr eaLnBrk="1" hangingPunct="1">
              <a:spcBef>
                <a:spcPct val="0"/>
              </a:spcBef>
              <a:buFontTx/>
              <a:buNone/>
            </a:pPr>
            <a:endParaRPr lang="en-US" altLang="en-US" sz="1400" dirty="0">
              <a:solidFill>
                <a:schemeClr val="tx2"/>
              </a:solidFill>
            </a:endParaRPr>
          </a:p>
          <a:p>
            <a:pPr marL="0" indent="0" eaLnBrk="1" hangingPunct="1">
              <a:spcBef>
                <a:spcPct val="0"/>
              </a:spcBef>
              <a:buNone/>
            </a:pPr>
            <a:r>
              <a:rPr lang="en-US" altLang="en-US" sz="1400" b="1" dirty="0">
                <a:solidFill>
                  <a:schemeClr val="tx2"/>
                </a:solidFill>
              </a:rPr>
              <a:t>Path</a:t>
            </a:r>
            <a:r>
              <a:rPr lang="en-US" altLang="en-US" sz="1400" dirty="0">
                <a:solidFill>
                  <a:schemeClr val="tx2"/>
                </a:solidFill>
              </a:rPr>
              <a:t> </a:t>
            </a:r>
            <a:r>
              <a:rPr lang="en-US" altLang="en-US" sz="1400" dirty="0"/>
              <a:t>is a sequence of statements starting at an entry, junction or decision and ending at another, or possibly the same junction or decision or an exit point.</a:t>
            </a:r>
          </a:p>
          <a:p>
            <a:pPr eaLnBrk="1" hangingPunct="1">
              <a:spcBef>
                <a:spcPct val="0"/>
              </a:spcBef>
              <a:buFontTx/>
              <a:buAutoNum type="arabicPeriod"/>
            </a:pPr>
            <a:endParaRPr lang="en-US" altLang="en-US" sz="1400" dirty="0"/>
          </a:p>
          <a:p>
            <a:pPr eaLnBrk="1" hangingPunct="1">
              <a:spcBef>
                <a:spcPct val="0"/>
              </a:spcBef>
              <a:buFontTx/>
              <a:buNone/>
            </a:pPr>
            <a:r>
              <a:rPr lang="en-US" altLang="en-US" sz="1400" b="1" dirty="0">
                <a:solidFill>
                  <a:schemeClr val="tx2"/>
                </a:solidFill>
              </a:rPr>
              <a:t>Link</a:t>
            </a:r>
            <a:r>
              <a:rPr lang="en-US" altLang="en-US" sz="1400" dirty="0"/>
              <a:t> is a single process (</a:t>
            </a:r>
            <a:r>
              <a:rPr lang="en-US" altLang="en-US" sz="1400" i="1" dirty="0"/>
              <a:t>block</a:t>
            </a:r>
            <a:r>
              <a:rPr lang="en-US" altLang="en-US" sz="1400" dirty="0"/>
              <a:t>) in between two nodes.</a:t>
            </a:r>
          </a:p>
          <a:p>
            <a:pPr eaLnBrk="1" hangingPunct="1">
              <a:spcBef>
                <a:spcPct val="0"/>
              </a:spcBef>
              <a:buFontTx/>
              <a:buNone/>
            </a:pPr>
            <a:endParaRPr lang="en-US" altLang="en-US" sz="1400" dirty="0"/>
          </a:p>
          <a:p>
            <a:pPr eaLnBrk="1" hangingPunct="1">
              <a:spcBef>
                <a:spcPct val="0"/>
              </a:spcBef>
              <a:buFontTx/>
              <a:buNone/>
            </a:pPr>
            <a:r>
              <a:rPr lang="en-US" altLang="en-US" sz="1400" b="1" dirty="0">
                <a:solidFill>
                  <a:schemeClr val="tx2"/>
                </a:solidFill>
              </a:rPr>
              <a:t>Node</a:t>
            </a:r>
            <a:r>
              <a:rPr lang="en-US" altLang="en-US" sz="1400" dirty="0"/>
              <a:t> is a junction or decision.</a:t>
            </a:r>
          </a:p>
          <a:p>
            <a:pPr eaLnBrk="1" hangingPunct="1">
              <a:spcBef>
                <a:spcPct val="0"/>
              </a:spcBef>
              <a:buFontTx/>
              <a:buNone/>
            </a:pPr>
            <a:endParaRPr lang="en-US" altLang="en-US" sz="1400" dirty="0"/>
          </a:p>
          <a:p>
            <a:pPr eaLnBrk="1" hangingPunct="1">
              <a:spcBef>
                <a:spcPct val="0"/>
              </a:spcBef>
              <a:buFontTx/>
              <a:buNone/>
            </a:pPr>
            <a:r>
              <a:rPr lang="en-US" altLang="en-US" sz="1400" b="1" dirty="0">
                <a:solidFill>
                  <a:schemeClr val="tx2"/>
                </a:solidFill>
              </a:rPr>
              <a:t>Segment</a:t>
            </a:r>
            <a:r>
              <a:rPr lang="en-US" altLang="en-US" sz="1400" dirty="0"/>
              <a:t> is a sequence of links. A path consists of many segments.</a:t>
            </a:r>
          </a:p>
          <a:p>
            <a:pPr eaLnBrk="1" hangingPunct="1">
              <a:spcBef>
                <a:spcPct val="0"/>
              </a:spcBef>
              <a:buFontTx/>
              <a:buNone/>
            </a:pPr>
            <a:endParaRPr lang="en-US" altLang="en-US" sz="1400" dirty="0"/>
          </a:p>
          <a:p>
            <a:pPr eaLnBrk="1" hangingPunct="1">
              <a:spcBef>
                <a:spcPct val="0"/>
              </a:spcBef>
              <a:buFontTx/>
              <a:buNone/>
            </a:pPr>
            <a:r>
              <a:rPr lang="en-US" altLang="en-US" sz="1400" b="1" dirty="0">
                <a:solidFill>
                  <a:schemeClr val="tx2"/>
                </a:solidFill>
              </a:rPr>
              <a:t>Path segment</a:t>
            </a:r>
            <a:r>
              <a:rPr lang="en-US" altLang="en-US" sz="1400" dirty="0">
                <a:solidFill>
                  <a:schemeClr val="tx2"/>
                </a:solidFill>
              </a:rPr>
              <a:t> </a:t>
            </a:r>
            <a:r>
              <a:rPr lang="en-US" altLang="en-US" sz="1400" dirty="0"/>
              <a:t>is a succession of consecutive links that belongs to the same path.   (3,4,5)</a:t>
            </a:r>
          </a:p>
          <a:p>
            <a:pPr eaLnBrk="1" hangingPunct="1">
              <a:spcBef>
                <a:spcPct val="0"/>
              </a:spcBef>
              <a:buFontTx/>
              <a:buNone/>
            </a:pPr>
            <a:endParaRPr lang="en-US" altLang="en-US" sz="1400" b="1" dirty="0">
              <a:solidFill>
                <a:srgbClr val="CC0000"/>
              </a:solidFill>
            </a:endParaRPr>
          </a:p>
          <a:p>
            <a:pPr eaLnBrk="1" hangingPunct="1">
              <a:spcBef>
                <a:spcPct val="0"/>
              </a:spcBef>
              <a:buFontTx/>
              <a:buNone/>
            </a:pPr>
            <a:r>
              <a:rPr lang="en-US" altLang="en-US" sz="1400" b="1" dirty="0">
                <a:solidFill>
                  <a:schemeClr val="tx2"/>
                </a:solidFill>
              </a:rPr>
              <a:t>Length of a path</a:t>
            </a:r>
            <a:r>
              <a:rPr lang="en-US" altLang="en-US" sz="1400" dirty="0">
                <a:solidFill>
                  <a:schemeClr val="tx2"/>
                </a:solidFill>
              </a:rPr>
              <a:t> </a:t>
            </a:r>
            <a:r>
              <a:rPr lang="en-US" altLang="en-US" sz="1400" dirty="0"/>
              <a:t>is measured by # of links in the path or # of nodes traversed.</a:t>
            </a:r>
          </a:p>
          <a:p>
            <a:pPr eaLnBrk="1" hangingPunct="1">
              <a:spcBef>
                <a:spcPct val="0"/>
              </a:spcBef>
              <a:buFontTx/>
              <a:buNone/>
            </a:pPr>
            <a:endParaRPr lang="en-US" altLang="en-US" sz="1400" b="1" dirty="0">
              <a:solidFill>
                <a:srgbClr val="CC0000"/>
              </a:solidFill>
            </a:endParaRPr>
          </a:p>
          <a:p>
            <a:pPr eaLnBrk="1" hangingPunct="1">
              <a:spcBef>
                <a:spcPct val="0"/>
              </a:spcBef>
              <a:buFontTx/>
              <a:buNone/>
            </a:pPr>
            <a:r>
              <a:rPr lang="en-US" altLang="en-US" sz="1400" b="1" dirty="0">
                <a:solidFill>
                  <a:schemeClr val="tx2"/>
                </a:solidFill>
              </a:rPr>
              <a:t>Name of a path</a:t>
            </a:r>
            <a:r>
              <a:rPr lang="en-US" altLang="en-US" sz="1400" dirty="0">
                <a:solidFill>
                  <a:schemeClr val="tx2"/>
                </a:solidFill>
              </a:rPr>
              <a:t> </a:t>
            </a:r>
            <a:r>
              <a:rPr lang="en-US" altLang="en-US" sz="1400" dirty="0"/>
              <a:t>is the set of the names of the nodes along the path.</a:t>
            </a:r>
            <a:endParaRPr lang="en-US" altLang="en-US" sz="1400" b="1" dirty="0">
              <a:solidFill>
                <a:srgbClr val="CC0000"/>
              </a:solidFill>
            </a:endParaRPr>
          </a:p>
          <a:p>
            <a:pPr eaLnBrk="1" hangingPunct="1">
              <a:spcBef>
                <a:spcPct val="0"/>
              </a:spcBef>
              <a:buFontTx/>
              <a:buNone/>
            </a:pPr>
            <a:endParaRPr lang="en-US" altLang="en-US" sz="1400" b="1" dirty="0">
              <a:solidFill>
                <a:srgbClr val="CC0000"/>
              </a:solidFill>
            </a:endParaRPr>
          </a:p>
          <a:p>
            <a:pPr eaLnBrk="1" hangingPunct="1">
              <a:spcBef>
                <a:spcPct val="0"/>
              </a:spcBef>
              <a:buFontTx/>
              <a:buNone/>
            </a:pPr>
            <a:r>
              <a:rPr lang="en-US" altLang="en-US" sz="1400" b="1" dirty="0">
                <a:solidFill>
                  <a:schemeClr val="tx2"/>
                </a:solidFill>
              </a:rPr>
              <a:t>Path-Testing Path</a:t>
            </a:r>
            <a:r>
              <a:rPr lang="en-US" altLang="en-US" sz="1400" dirty="0">
                <a:solidFill>
                  <a:schemeClr val="tx2"/>
                </a:solidFill>
              </a:rPr>
              <a:t> </a:t>
            </a:r>
            <a:r>
              <a:rPr lang="en-US" altLang="en-US" sz="1400" dirty="0"/>
              <a:t>is an “entry to exit” path through a processing block.</a:t>
            </a:r>
          </a:p>
          <a:p>
            <a:pPr lvl="1" eaLnBrk="1" hangingPunct="1">
              <a:spcBef>
                <a:spcPct val="0"/>
              </a:spcBef>
              <a:buFontTx/>
              <a:buNone/>
            </a:pPr>
            <a:endParaRPr lang="en-US" altLang="en-US" sz="1200" dirty="0"/>
          </a:p>
          <a:p>
            <a:pPr lvl="1" eaLnBrk="1" hangingPunct="1">
              <a:spcBef>
                <a:spcPct val="0"/>
              </a:spcBef>
              <a:buFontTx/>
              <a:buNone/>
            </a:pPr>
            <a:endParaRPr lang="en-US" altLang="en-US" sz="1200" dirty="0"/>
          </a:p>
          <a:p>
            <a:pPr lvl="1" eaLnBrk="1" hangingPunct="1">
              <a:spcBef>
                <a:spcPct val="0"/>
              </a:spcBef>
              <a:buFontTx/>
              <a:buNone/>
            </a:pPr>
            <a:endParaRPr lang="en-US" altLang="en-US" sz="1200" dirty="0"/>
          </a:p>
          <a:p>
            <a:pPr lvl="1" eaLnBrk="1" hangingPunct="1">
              <a:spcBef>
                <a:spcPct val="0"/>
              </a:spcBef>
              <a:buFontTx/>
              <a:buNone/>
            </a:pPr>
            <a:endParaRPr lang="en-US" altLang="en-US" sz="1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5">
            <a:extLst>
              <a:ext uri="{FF2B5EF4-FFF2-40B4-BE49-F238E27FC236}">
                <a16:creationId xmlns:a16="http://schemas.microsoft.com/office/drawing/2014/main" id="{E632AB8E-FF3B-41FF-A5CD-2FB4B09480FD}"/>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a:spcBef>
                <a:spcPct val="0"/>
              </a:spcBef>
              <a:buFontTx/>
              <a:buNone/>
            </a:pPr>
            <a:fld id="{278DA225-3FC5-4B58-A566-EEE2D71382B6}" type="slidenum">
              <a:rPr lang="en-US" altLang="en-US" sz="1050"/>
              <a:pPr>
                <a:spcBef>
                  <a:spcPct val="0"/>
                </a:spcBef>
                <a:buFontTx/>
                <a:buNone/>
              </a:pPr>
              <a:t>36</a:t>
            </a:fld>
            <a:endParaRPr lang="en-US" altLang="en-US" sz="1050"/>
          </a:p>
        </p:txBody>
      </p:sp>
      <p:sp>
        <p:nvSpPr>
          <p:cNvPr id="18438" name="Text Box 4">
            <a:extLst>
              <a:ext uri="{FF2B5EF4-FFF2-40B4-BE49-F238E27FC236}">
                <a16:creationId xmlns:a16="http://schemas.microsoft.com/office/drawing/2014/main" id="{1519BAED-33F9-4288-98F5-5C323FBEF435}"/>
              </a:ext>
            </a:extLst>
          </p:cNvPr>
          <p:cNvSpPr txBox="1">
            <a:spLocks noChangeArrowheads="1"/>
          </p:cNvSpPr>
          <p:nvPr/>
        </p:nvSpPr>
        <p:spPr bwMode="auto">
          <a:xfrm>
            <a:off x="3382567" y="4942285"/>
            <a:ext cx="18473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050"/>
          </a:p>
        </p:txBody>
      </p:sp>
      <p:sp>
        <p:nvSpPr>
          <p:cNvPr id="18440" name="Text Box 7">
            <a:extLst>
              <a:ext uri="{FF2B5EF4-FFF2-40B4-BE49-F238E27FC236}">
                <a16:creationId xmlns:a16="http://schemas.microsoft.com/office/drawing/2014/main" id="{BBB3FE25-5EEA-4072-87FF-EEF2AA94A3C6}"/>
              </a:ext>
            </a:extLst>
          </p:cNvPr>
          <p:cNvSpPr txBox="1">
            <a:spLocks noChangeArrowheads="1"/>
          </p:cNvSpPr>
          <p:nvPr/>
        </p:nvSpPr>
        <p:spPr bwMode="auto">
          <a:xfrm>
            <a:off x="7774781" y="171450"/>
            <a:ext cx="332142"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12000"/>
              <a:t>U2</a:t>
            </a:r>
          </a:p>
        </p:txBody>
      </p:sp>
      <p:sp>
        <p:nvSpPr>
          <p:cNvPr id="316424" name="Text Box 8">
            <a:extLst>
              <a:ext uri="{FF2B5EF4-FFF2-40B4-BE49-F238E27FC236}">
                <a16:creationId xmlns:a16="http://schemas.microsoft.com/office/drawing/2014/main" id="{D35173B7-5B81-49EF-AD66-27C2B9BBEC95}"/>
              </a:ext>
            </a:extLst>
          </p:cNvPr>
          <p:cNvSpPr txBox="1">
            <a:spLocks noChangeArrowheads="1"/>
          </p:cNvSpPr>
          <p:nvPr/>
        </p:nvSpPr>
        <p:spPr bwMode="auto">
          <a:xfrm>
            <a:off x="152400" y="551425"/>
            <a:ext cx="8458199"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4488" indent="-177800">
              <a:defRPr>
                <a:solidFill>
                  <a:schemeClr val="tx1"/>
                </a:solidFill>
                <a:latin typeface="Arial" charset="0"/>
              </a:defRPr>
            </a:lvl1pPr>
            <a:lvl2pPr marL="636588" indent="-177800">
              <a:defRPr>
                <a:solidFill>
                  <a:schemeClr val="tx1"/>
                </a:solidFill>
                <a:latin typeface="Arial" charset="0"/>
              </a:defRPr>
            </a:lvl2pPr>
            <a:lvl3pPr marL="1206500" indent="-292100">
              <a:defRPr>
                <a:solidFill>
                  <a:schemeClr val="tx1"/>
                </a:solidFill>
                <a:latin typeface="Arial" charset="0"/>
              </a:defRPr>
            </a:lvl3pPr>
            <a:lvl4pPr marL="1943100" indent="-457200">
              <a:defRPr>
                <a:solidFill>
                  <a:schemeClr val="tx1"/>
                </a:solidFill>
                <a:latin typeface="Arial" charset="0"/>
              </a:defRPr>
            </a:lvl4pPr>
            <a:lvl5pPr marL="2514600" indent="-457200">
              <a:defRPr>
                <a:solidFill>
                  <a:schemeClr val="tx1"/>
                </a:solidFill>
                <a:latin typeface="Arial" charset="0"/>
              </a:defRPr>
            </a:lvl5pPr>
            <a:lvl6pPr marL="2971800" indent="-457200" fontAlgn="base">
              <a:spcBef>
                <a:spcPct val="0"/>
              </a:spcBef>
              <a:spcAft>
                <a:spcPct val="0"/>
              </a:spcAft>
              <a:defRPr>
                <a:solidFill>
                  <a:schemeClr val="tx1"/>
                </a:solidFill>
                <a:latin typeface="Arial" charset="0"/>
              </a:defRPr>
            </a:lvl6pPr>
            <a:lvl7pPr marL="3429000" indent="-457200" fontAlgn="base">
              <a:spcBef>
                <a:spcPct val="0"/>
              </a:spcBef>
              <a:spcAft>
                <a:spcPct val="0"/>
              </a:spcAft>
              <a:defRPr>
                <a:solidFill>
                  <a:schemeClr val="tx1"/>
                </a:solidFill>
                <a:latin typeface="Arial" charset="0"/>
              </a:defRPr>
            </a:lvl7pPr>
            <a:lvl8pPr marL="3886200" indent="-457200" fontAlgn="base">
              <a:spcBef>
                <a:spcPct val="0"/>
              </a:spcBef>
              <a:spcAft>
                <a:spcPct val="0"/>
              </a:spcAft>
              <a:defRPr>
                <a:solidFill>
                  <a:schemeClr val="tx1"/>
                </a:solidFill>
                <a:latin typeface="Arial" charset="0"/>
              </a:defRPr>
            </a:lvl8pPr>
            <a:lvl9pPr marL="4343400" indent="-457200" fontAlgn="base">
              <a:spcBef>
                <a:spcPct val="0"/>
              </a:spcBef>
              <a:spcAft>
                <a:spcPct val="0"/>
              </a:spcAft>
              <a:defRPr>
                <a:solidFill>
                  <a:schemeClr val="tx1"/>
                </a:solidFill>
                <a:latin typeface="Arial" charset="0"/>
              </a:defRPr>
            </a:lvl9pPr>
          </a:lstStyle>
          <a:p>
            <a:pPr algn="ctr" eaLnBrk="1" hangingPunct="1">
              <a:defRPr/>
            </a:pPr>
            <a:r>
              <a:rPr lang="en-US" b="1" dirty="0">
                <a:solidFill>
                  <a:schemeClr val="tx2"/>
                </a:solidFill>
                <a:effectLst>
                  <a:outerShdw blurRad="38100" dist="38100" dir="2700000" algn="tl">
                    <a:srgbClr val="C0C0C0"/>
                  </a:outerShdw>
                </a:effectLst>
              </a:rPr>
              <a:t>Creation of Control Flow Graph from a program</a:t>
            </a:r>
          </a:p>
          <a:p>
            <a:pPr eaLnBrk="1" hangingPunct="1">
              <a:defRPr/>
            </a:pPr>
            <a:endParaRPr lang="en-US" dirty="0">
              <a:solidFill>
                <a:schemeClr val="tx2"/>
              </a:solidFill>
            </a:endParaRPr>
          </a:p>
          <a:p>
            <a:pPr eaLnBrk="1" hangingPunct="1">
              <a:buFontTx/>
              <a:buChar char="•"/>
              <a:defRPr/>
            </a:pPr>
            <a:r>
              <a:rPr lang="en-US" sz="1200" dirty="0"/>
              <a:t> One statement to one element translation to get a Classical Flow chart</a:t>
            </a:r>
          </a:p>
          <a:p>
            <a:pPr eaLnBrk="1" hangingPunct="1">
              <a:buFontTx/>
              <a:buChar char="•"/>
              <a:defRPr/>
            </a:pPr>
            <a:r>
              <a:rPr lang="en-US" sz="1200" dirty="0"/>
              <a:t> Add additional labels as needed</a:t>
            </a:r>
          </a:p>
          <a:p>
            <a:pPr eaLnBrk="1" hangingPunct="1">
              <a:buFontTx/>
              <a:buChar char="•"/>
              <a:defRPr/>
            </a:pPr>
            <a:r>
              <a:rPr lang="en-US" sz="1200" dirty="0"/>
              <a:t> Merge process steps</a:t>
            </a:r>
          </a:p>
          <a:p>
            <a:pPr eaLnBrk="1" hangingPunct="1">
              <a:buFontTx/>
              <a:buChar char="•"/>
              <a:defRPr/>
            </a:pPr>
            <a:r>
              <a:rPr lang="en-US" sz="1200" dirty="0"/>
              <a:t> A process box is implied on every junction and decision</a:t>
            </a:r>
          </a:p>
          <a:p>
            <a:pPr eaLnBrk="1" hangingPunct="1">
              <a:buFontTx/>
              <a:buChar char="•"/>
              <a:defRPr/>
            </a:pPr>
            <a:r>
              <a:rPr lang="en-US" sz="1200" dirty="0"/>
              <a:t> Remove External Labels</a:t>
            </a:r>
          </a:p>
          <a:p>
            <a:pPr eaLnBrk="1" hangingPunct="1">
              <a:buFontTx/>
              <a:buChar char="•"/>
              <a:defRPr/>
            </a:pPr>
            <a:r>
              <a:rPr lang="en-US" sz="1200" dirty="0"/>
              <a:t> Represent the contents of elements by numbers.</a:t>
            </a:r>
          </a:p>
          <a:p>
            <a:pPr eaLnBrk="1" hangingPunct="1">
              <a:buFontTx/>
              <a:buChar char="•"/>
              <a:defRPr/>
            </a:pPr>
            <a:r>
              <a:rPr lang="en-US" sz="1200" dirty="0"/>
              <a:t> We have now </a:t>
            </a:r>
            <a:r>
              <a:rPr lang="en-US" sz="1200" b="1" dirty="0">
                <a:solidFill>
                  <a:srgbClr val="9900CC"/>
                </a:solidFill>
                <a:effectLst>
                  <a:outerShdw blurRad="38100" dist="38100" dir="2700000" algn="tl">
                    <a:srgbClr val="C0C0C0"/>
                  </a:outerShdw>
                </a:effectLst>
              </a:rPr>
              <a:t>Nodes</a:t>
            </a:r>
            <a:r>
              <a:rPr lang="en-US" sz="1200" dirty="0"/>
              <a:t> and </a:t>
            </a:r>
            <a:r>
              <a:rPr lang="en-US" sz="1200" b="1" dirty="0">
                <a:solidFill>
                  <a:srgbClr val="9900CC"/>
                </a:solidFill>
                <a:effectLst>
                  <a:outerShdw blurRad="38100" dist="38100" dir="2700000" algn="tl">
                    <a:srgbClr val="C0C0C0"/>
                  </a:outerShdw>
                </a:effectLst>
              </a:rPr>
              <a:t>Links</a:t>
            </a:r>
            <a:r>
              <a:rPr lang="en-US" sz="1200" dirty="0"/>
              <a:t> </a:t>
            </a:r>
          </a:p>
          <a:p>
            <a:pPr eaLnBrk="1" hangingPunct="1">
              <a:defRPr/>
            </a:pPr>
            <a:endParaRPr lang="en-US" sz="1200" dirty="0"/>
          </a:p>
          <a:p>
            <a:pPr eaLnBrk="1" hangingPunct="1">
              <a:defRPr/>
            </a:pPr>
            <a:endParaRPr lang="en-US" sz="1200" dirty="0"/>
          </a:p>
          <a:p>
            <a:pPr eaLnBrk="1" hangingPunct="1">
              <a:defRPr/>
            </a:pPr>
            <a:r>
              <a:rPr lang="en-US" sz="1200" dirty="0"/>
              <a:t>          </a:t>
            </a:r>
            <a:r>
              <a:rPr lang="en-US" sz="1400" dirty="0"/>
              <a:t>INPUT X, Y</a:t>
            </a:r>
          </a:p>
          <a:p>
            <a:pPr eaLnBrk="1" hangingPunct="1">
              <a:defRPr/>
            </a:pPr>
            <a:r>
              <a:rPr lang="en-US" sz="1400" dirty="0"/>
              <a:t>          Z := X + Y</a:t>
            </a:r>
          </a:p>
          <a:p>
            <a:pPr eaLnBrk="1" hangingPunct="1">
              <a:defRPr/>
            </a:pPr>
            <a:r>
              <a:rPr lang="en-US" sz="1400" dirty="0"/>
              <a:t>          V := X - Y</a:t>
            </a:r>
          </a:p>
          <a:p>
            <a:pPr eaLnBrk="1" hangingPunct="1">
              <a:defRPr/>
            </a:pPr>
            <a:r>
              <a:rPr lang="en-US" sz="1400" dirty="0"/>
              <a:t>          IF Z &gt;= 0  GOTO SAM</a:t>
            </a:r>
          </a:p>
          <a:p>
            <a:pPr eaLnBrk="1" hangingPunct="1">
              <a:defRPr/>
            </a:pPr>
            <a:r>
              <a:rPr lang="en-US" sz="1400" dirty="0"/>
              <a:t>JOE:  Z := Z + V</a:t>
            </a:r>
          </a:p>
          <a:p>
            <a:pPr eaLnBrk="1" hangingPunct="1">
              <a:defRPr/>
            </a:pPr>
            <a:r>
              <a:rPr lang="en-US" sz="1400" dirty="0"/>
              <a:t>SAM: Z := Z - V</a:t>
            </a:r>
          </a:p>
          <a:p>
            <a:pPr eaLnBrk="1" hangingPunct="1">
              <a:defRPr/>
            </a:pPr>
            <a:r>
              <a:rPr lang="en-US" sz="1400" dirty="0"/>
              <a:t>          FOR N = 0 TO V</a:t>
            </a:r>
          </a:p>
          <a:p>
            <a:pPr eaLnBrk="1" hangingPunct="1">
              <a:defRPr/>
            </a:pPr>
            <a:r>
              <a:rPr lang="en-US" sz="1400" dirty="0"/>
              <a:t>          Z := Z - 1</a:t>
            </a:r>
          </a:p>
          <a:p>
            <a:pPr eaLnBrk="1" hangingPunct="1">
              <a:defRPr/>
            </a:pPr>
            <a:r>
              <a:rPr lang="en-US" sz="1400" dirty="0"/>
              <a:t>          NEXT N</a:t>
            </a:r>
          </a:p>
          <a:p>
            <a:pPr eaLnBrk="1" hangingPunct="1">
              <a:defRPr/>
            </a:pPr>
            <a:r>
              <a:rPr lang="en-US" sz="1400" dirty="0"/>
              <a:t>          END</a:t>
            </a:r>
            <a:endParaRPr lang="en-US" sz="1200" dirty="0"/>
          </a:p>
        </p:txBody>
      </p:sp>
      <p:sp>
        <p:nvSpPr>
          <p:cNvPr id="18442" name="Rectangle 9">
            <a:extLst>
              <a:ext uri="{FF2B5EF4-FFF2-40B4-BE49-F238E27FC236}">
                <a16:creationId xmlns:a16="http://schemas.microsoft.com/office/drawing/2014/main" id="{EC8755D9-4253-49DB-88CF-F7841FDD3DFE}"/>
              </a:ext>
            </a:extLst>
          </p:cNvPr>
          <p:cNvSpPr>
            <a:spLocks noChangeArrowheads="1"/>
          </p:cNvSpPr>
          <p:nvPr/>
        </p:nvSpPr>
        <p:spPr bwMode="auto">
          <a:xfrm>
            <a:off x="3714750" y="2571750"/>
            <a:ext cx="685800" cy="2857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t>INPUT X, Y</a:t>
            </a:r>
          </a:p>
        </p:txBody>
      </p:sp>
      <p:sp>
        <p:nvSpPr>
          <p:cNvPr id="18443" name="Line 10">
            <a:extLst>
              <a:ext uri="{FF2B5EF4-FFF2-40B4-BE49-F238E27FC236}">
                <a16:creationId xmlns:a16="http://schemas.microsoft.com/office/drawing/2014/main" id="{F8543605-C3F1-4946-8AF5-2DFC6EFEFA4C}"/>
              </a:ext>
            </a:extLst>
          </p:cNvPr>
          <p:cNvSpPr>
            <a:spLocks noChangeShapeType="1"/>
          </p:cNvSpPr>
          <p:nvPr/>
        </p:nvSpPr>
        <p:spPr bwMode="auto">
          <a:xfrm>
            <a:off x="3543300" y="2686050"/>
            <a:ext cx="1714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8444" name="Line 11">
            <a:extLst>
              <a:ext uri="{FF2B5EF4-FFF2-40B4-BE49-F238E27FC236}">
                <a16:creationId xmlns:a16="http://schemas.microsoft.com/office/drawing/2014/main" id="{FF09F9F9-9D65-4A3E-8D9D-A45EBF3DDA29}"/>
              </a:ext>
            </a:extLst>
          </p:cNvPr>
          <p:cNvSpPr>
            <a:spLocks noChangeShapeType="1"/>
          </p:cNvSpPr>
          <p:nvPr/>
        </p:nvSpPr>
        <p:spPr bwMode="auto">
          <a:xfrm>
            <a:off x="4400550" y="2686050"/>
            <a:ext cx="2857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8445" name="AutoShape 12">
            <a:extLst>
              <a:ext uri="{FF2B5EF4-FFF2-40B4-BE49-F238E27FC236}">
                <a16:creationId xmlns:a16="http://schemas.microsoft.com/office/drawing/2014/main" id="{5C55C4CC-C73F-4157-B01A-3641C1F81D42}"/>
              </a:ext>
            </a:extLst>
          </p:cNvPr>
          <p:cNvSpPr>
            <a:spLocks noChangeArrowheads="1"/>
          </p:cNvSpPr>
          <p:nvPr/>
        </p:nvSpPr>
        <p:spPr bwMode="auto">
          <a:xfrm>
            <a:off x="6572250" y="2400300"/>
            <a:ext cx="685800" cy="57150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t>Z &gt;= 0 ?</a:t>
            </a:r>
          </a:p>
        </p:txBody>
      </p:sp>
      <p:sp>
        <p:nvSpPr>
          <p:cNvPr id="18446" name="Line 14">
            <a:extLst>
              <a:ext uri="{FF2B5EF4-FFF2-40B4-BE49-F238E27FC236}">
                <a16:creationId xmlns:a16="http://schemas.microsoft.com/office/drawing/2014/main" id="{888FBCF5-3613-490C-B3EB-D397FE930D15}"/>
              </a:ext>
            </a:extLst>
          </p:cNvPr>
          <p:cNvSpPr>
            <a:spLocks noChangeShapeType="1"/>
          </p:cNvSpPr>
          <p:nvPr/>
        </p:nvSpPr>
        <p:spPr bwMode="auto">
          <a:xfrm>
            <a:off x="7258050" y="2686050"/>
            <a:ext cx="2857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8447" name="Line 15">
            <a:extLst>
              <a:ext uri="{FF2B5EF4-FFF2-40B4-BE49-F238E27FC236}">
                <a16:creationId xmlns:a16="http://schemas.microsoft.com/office/drawing/2014/main" id="{3B8E956B-E28A-49E0-8D08-D01854454AB8}"/>
              </a:ext>
            </a:extLst>
          </p:cNvPr>
          <p:cNvSpPr>
            <a:spLocks noChangeShapeType="1"/>
          </p:cNvSpPr>
          <p:nvPr/>
        </p:nvSpPr>
        <p:spPr bwMode="auto">
          <a:xfrm>
            <a:off x="6915150" y="2971800"/>
            <a:ext cx="0" cy="171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8448" name="Rectangle 23">
            <a:extLst>
              <a:ext uri="{FF2B5EF4-FFF2-40B4-BE49-F238E27FC236}">
                <a16:creationId xmlns:a16="http://schemas.microsoft.com/office/drawing/2014/main" id="{51575D31-6ED4-4597-99C3-0F933DA35920}"/>
              </a:ext>
            </a:extLst>
          </p:cNvPr>
          <p:cNvSpPr>
            <a:spLocks noChangeArrowheads="1"/>
          </p:cNvSpPr>
          <p:nvPr/>
        </p:nvSpPr>
        <p:spPr bwMode="auto">
          <a:xfrm>
            <a:off x="4686300" y="2571750"/>
            <a:ext cx="628650" cy="2857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t>Z := X + Y</a:t>
            </a:r>
          </a:p>
        </p:txBody>
      </p:sp>
      <p:sp>
        <p:nvSpPr>
          <p:cNvPr id="18449" name="Line 25">
            <a:extLst>
              <a:ext uri="{FF2B5EF4-FFF2-40B4-BE49-F238E27FC236}">
                <a16:creationId xmlns:a16="http://schemas.microsoft.com/office/drawing/2014/main" id="{0AE079AE-9497-4AC4-B7C6-22C48B235DAF}"/>
              </a:ext>
            </a:extLst>
          </p:cNvPr>
          <p:cNvSpPr>
            <a:spLocks noChangeShapeType="1"/>
          </p:cNvSpPr>
          <p:nvPr/>
        </p:nvSpPr>
        <p:spPr bwMode="auto">
          <a:xfrm>
            <a:off x="5314950" y="2686050"/>
            <a:ext cx="2857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8450" name="Rectangle 29">
            <a:extLst>
              <a:ext uri="{FF2B5EF4-FFF2-40B4-BE49-F238E27FC236}">
                <a16:creationId xmlns:a16="http://schemas.microsoft.com/office/drawing/2014/main" id="{85E217BF-D07E-401A-862D-B796891EAC34}"/>
              </a:ext>
            </a:extLst>
          </p:cNvPr>
          <p:cNvSpPr>
            <a:spLocks noChangeArrowheads="1"/>
          </p:cNvSpPr>
          <p:nvPr/>
        </p:nvSpPr>
        <p:spPr bwMode="auto">
          <a:xfrm>
            <a:off x="5657850" y="2571750"/>
            <a:ext cx="628650" cy="2857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t>V := X - Y</a:t>
            </a:r>
          </a:p>
        </p:txBody>
      </p:sp>
      <p:sp>
        <p:nvSpPr>
          <p:cNvPr id="18451" name="Line 31">
            <a:extLst>
              <a:ext uri="{FF2B5EF4-FFF2-40B4-BE49-F238E27FC236}">
                <a16:creationId xmlns:a16="http://schemas.microsoft.com/office/drawing/2014/main" id="{0DF029BA-AD0E-46D2-B16A-2BEAAFFC273F}"/>
              </a:ext>
            </a:extLst>
          </p:cNvPr>
          <p:cNvSpPr>
            <a:spLocks noChangeShapeType="1"/>
          </p:cNvSpPr>
          <p:nvPr/>
        </p:nvSpPr>
        <p:spPr bwMode="auto">
          <a:xfrm>
            <a:off x="6286500" y="2686050"/>
            <a:ext cx="2857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8452" name="Rectangle 32">
            <a:extLst>
              <a:ext uri="{FF2B5EF4-FFF2-40B4-BE49-F238E27FC236}">
                <a16:creationId xmlns:a16="http://schemas.microsoft.com/office/drawing/2014/main" id="{7F550F12-8974-45BC-A4DB-2E54ABA5C1D4}"/>
              </a:ext>
            </a:extLst>
          </p:cNvPr>
          <p:cNvSpPr>
            <a:spLocks noChangeArrowheads="1"/>
          </p:cNvSpPr>
          <p:nvPr/>
        </p:nvSpPr>
        <p:spPr bwMode="auto">
          <a:xfrm>
            <a:off x="5886450" y="3200400"/>
            <a:ext cx="628650" cy="2857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t>Z := Z - V</a:t>
            </a:r>
          </a:p>
        </p:txBody>
      </p:sp>
      <p:sp>
        <p:nvSpPr>
          <p:cNvPr id="18453" name="Rectangle 34">
            <a:extLst>
              <a:ext uri="{FF2B5EF4-FFF2-40B4-BE49-F238E27FC236}">
                <a16:creationId xmlns:a16="http://schemas.microsoft.com/office/drawing/2014/main" id="{A40487BF-FC6E-4860-92DF-CEBF3D2CC5D0}"/>
              </a:ext>
            </a:extLst>
          </p:cNvPr>
          <p:cNvSpPr>
            <a:spLocks noChangeArrowheads="1"/>
          </p:cNvSpPr>
          <p:nvPr/>
        </p:nvSpPr>
        <p:spPr bwMode="auto">
          <a:xfrm>
            <a:off x="7315200" y="3143250"/>
            <a:ext cx="628650" cy="2857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t>Z := Z + V</a:t>
            </a:r>
          </a:p>
        </p:txBody>
      </p:sp>
      <p:sp>
        <p:nvSpPr>
          <p:cNvPr id="18454" name="Line 35">
            <a:extLst>
              <a:ext uri="{FF2B5EF4-FFF2-40B4-BE49-F238E27FC236}">
                <a16:creationId xmlns:a16="http://schemas.microsoft.com/office/drawing/2014/main" id="{8850BDDB-D4DE-48E4-B924-615294A58F3E}"/>
              </a:ext>
            </a:extLst>
          </p:cNvPr>
          <p:cNvSpPr>
            <a:spLocks noChangeShapeType="1"/>
          </p:cNvSpPr>
          <p:nvPr/>
        </p:nvSpPr>
        <p:spPr bwMode="auto">
          <a:xfrm>
            <a:off x="7715250" y="2857500"/>
            <a:ext cx="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8455" name="Line 36">
            <a:extLst>
              <a:ext uri="{FF2B5EF4-FFF2-40B4-BE49-F238E27FC236}">
                <a16:creationId xmlns:a16="http://schemas.microsoft.com/office/drawing/2014/main" id="{F0C3DBAF-AF04-4D7B-AFE0-EF6055161857}"/>
              </a:ext>
            </a:extLst>
          </p:cNvPr>
          <p:cNvSpPr>
            <a:spLocks noChangeShapeType="1"/>
          </p:cNvSpPr>
          <p:nvPr/>
        </p:nvSpPr>
        <p:spPr bwMode="auto">
          <a:xfrm flipH="1">
            <a:off x="7086600" y="33147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8456" name="Oval 37">
            <a:extLst>
              <a:ext uri="{FF2B5EF4-FFF2-40B4-BE49-F238E27FC236}">
                <a16:creationId xmlns:a16="http://schemas.microsoft.com/office/drawing/2014/main" id="{6C7996AA-EAD9-46EA-A39B-C690BAAB2640}"/>
              </a:ext>
            </a:extLst>
          </p:cNvPr>
          <p:cNvSpPr>
            <a:spLocks noChangeArrowheads="1"/>
          </p:cNvSpPr>
          <p:nvPr/>
        </p:nvSpPr>
        <p:spPr bwMode="auto">
          <a:xfrm>
            <a:off x="6686550" y="3143250"/>
            <a:ext cx="400050" cy="342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solidFill>
                  <a:schemeClr val="accent2"/>
                </a:solidFill>
              </a:rPr>
              <a:t>SAM</a:t>
            </a:r>
          </a:p>
        </p:txBody>
      </p:sp>
      <p:sp>
        <p:nvSpPr>
          <p:cNvPr id="18457" name="Oval 38">
            <a:extLst>
              <a:ext uri="{FF2B5EF4-FFF2-40B4-BE49-F238E27FC236}">
                <a16:creationId xmlns:a16="http://schemas.microsoft.com/office/drawing/2014/main" id="{2B5C305A-3FCD-40C0-8128-9D49CB87798C}"/>
              </a:ext>
            </a:extLst>
          </p:cNvPr>
          <p:cNvSpPr>
            <a:spLocks noChangeArrowheads="1"/>
          </p:cNvSpPr>
          <p:nvPr/>
        </p:nvSpPr>
        <p:spPr bwMode="auto">
          <a:xfrm>
            <a:off x="7543800" y="2571750"/>
            <a:ext cx="342900" cy="2857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solidFill>
                  <a:schemeClr val="accent2"/>
                </a:solidFill>
              </a:rPr>
              <a:t>JOE</a:t>
            </a:r>
          </a:p>
        </p:txBody>
      </p:sp>
      <p:sp>
        <p:nvSpPr>
          <p:cNvPr id="18458" name="Line 40">
            <a:extLst>
              <a:ext uri="{FF2B5EF4-FFF2-40B4-BE49-F238E27FC236}">
                <a16:creationId xmlns:a16="http://schemas.microsoft.com/office/drawing/2014/main" id="{91F33467-F923-4A57-ADB3-0EB7D1F9D5DF}"/>
              </a:ext>
            </a:extLst>
          </p:cNvPr>
          <p:cNvSpPr>
            <a:spLocks noChangeShapeType="1"/>
          </p:cNvSpPr>
          <p:nvPr/>
        </p:nvSpPr>
        <p:spPr bwMode="auto">
          <a:xfrm flipH="1">
            <a:off x="6515100" y="3314700"/>
            <a:ext cx="1714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8459" name="Text Box 41">
            <a:extLst>
              <a:ext uri="{FF2B5EF4-FFF2-40B4-BE49-F238E27FC236}">
                <a16:creationId xmlns:a16="http://schemas.microsoft.com/office/drawing/2014/main" id="{251BC50A-8B63-4479-87EA-E85EF8657685}"/>
              </a:ext>
            </a:extLst>
          </p:cNvPr>
          <p:cNvSpPr txBox="1">
            <a:spLocks noChangeArrowheads="1"/>
          </p:cNvSpPr>
          <p:nvPr/>
        </p:nvSpPr>
        <p:spPr bwMode="auto">
          <a:xfrm>
            <a:off x="7188994" y="2368154"/>
            <a:ext cx="35779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12000">
                <a:solidFill>
                  <a:srgbClr val="CC0000"/>
                </a:solidFill>
              </a:rPr>
              <a:t>NO</a:t>
            </a:r>
          </a:p>
        </p:txBody>
      </p:sp>
      <p:sp>
        <p:nvSpPr>
          <p:cNvPr id="18460" name="Rectangle 42">
            <a:extLst>
              <a:ext uri="{FF2B5EF4-FFF2-40B4-BE49-F238E27FC236}">
                <a16:creationId xmlns:a16="http://schemas.microsoft.com/office/drawing/2014/main" id="{B5B3DD6B-B0B3-4804-BFDE-E7D5F4424F7A}"/>
              </a:ext>
            </a:extLst>
          </p:cNvPr>
          <p:cNvSpPr>
            <a:spLocks noChangeArrowheads="1"/>
          </p:cNvSpPr>
          <p:nvPr/>
        </p:nvSpPr>
        <p:spPr bwMode="auto">
          <a:xfrm>
            <a:off x="5086350" y="3200400"/>
            <a:ext cx="628650" cy="2857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t>N := 0</a:t>
            </a:r>
          </a:p>
        </p:txBody>
      </p:sp>
      <p:sp>
        <p:nvSpPr>
          <p:cNvPr id="18461" name="Line 43">
            <a:extLst>
              <a:ext uri="{FF2B5EF4-FFF2-40B4-BE49-F238E27FC236}">
                <a16:creationId xmlns:a16="http://schemas.microsoft.com/office/drawing/2014/main" id="{FF7E01E0-4609-41FB-AF95-26FF844B8605}"/>
              </a:ext>
            </a:extLst>
          </p:cNvPr>
          <p:cNvSpPr>
            <a:spLocks noChangeShapeType="1"/>
          </p:cNvSpPr>
          <p:nvPr/>
        </p:nvSpPr>
        <p:spPr bwMode="auto">
          <a:xfrm flipH="1">
            <a:off x="5715000" y="3314700"/>
            <a:ext cx="1714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8462" name="Line 44">
            <a:extLst>
              <a:ext uri="{FF2B5EF4-FFF2-40B4-BE49-F238E27FC236}">
                <a16:creationId xmlns:a16="http://schemas.microsoft.com/office/drawing/2014/main" id="{EBE52259-1708-4CF0-82EC-67E64675D1FA}"/>
              </a:ext>
            </a:extLst>
          </p:cNvPr>
          <p:cNvSpPr>
            <a:spLocks noChangeShapeType="1"/>
          </p:cNvSpPr>
          <p:nvPr/>
        </p:nvSpPr>
        <p:spPr bwMode="auto">
          <a:xfrm flipH="1">
            <a:off x="4914900" y="3314700"/>
            <a:ext cx="1714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8463" name="Rectangle 45">
            <a:extLst>
              <a:ext uri="{FF2B5EF4-FFF2-40B4-BE49-F238E27FC236}">
                <a16:creationId xmlns:a16="http://schemas.microsoft.com/office/drawing/2014/main" id="{EC1BF92F-63D8-49C0-88AF-7E82368D2D09}"/>
              </a:ext>
            </a:extLst>
          </p:cNvPr>
          <p:cNvSpPr>
            <a:spLocks noChangeArrowheads="1"/>
          </p:cNvSpPr>
          <p:nvPr/>
        </p:nvSpPr>
        <p:spPr bwMode="auto">
          <a:xfrm>
            <a:off x="3714750" y="3200400"/>
            <a:ext cx="628650" cy="2857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t>Z := Z - 1</a:t>
            </a:r>
          </a:p>
        </p:txBody>
      </p:sp>
      <p:sp>
        <p:nvSpPr>
          <p:cNvPr id="18464" name="Oval 46">
            <a:extLst>
              <a:ext uri="{FF2B5EF4-FFF2-40B4-BE49-F238E27FC236}">
                <a16:creationId xmlns:a16="http://schemas.microsoft.com/office/drawing/2014/main" id="{59B3A6A7-ED6B-47CF-A7DC-2308B0B05433}"/>
              </a:ext>
            </a:extLst>
          </p:cNvPr>
          <p:cNvSpPr>
            <a:spLocks noChangeArrowheads="1"/>
          </p:cNvSpPr>
          <p:nvPr/>
        </p:nvSpPr>
        <p:spPr bwMode="auto">
          <a:xfrm>
            <a:off x="4514850" y="3143250"/>
            <a:ext cx="400050" cy="342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solidFill>
                  <a:schemeClr val="accent2"/>
                </a:solidFill>
              </a:rPr>
              <a:t>LOOP</a:t>
            </a:r>
          </a:p>
        </p:txBody>
      </p:sp>
      <p:sp>
        <p:nvSpPr>
          <p:cNvPr id="18465" name="Line 47">
            <a:extLst>
              <a:ext uri="{FF2B5EF4-FFF2-40B4-BE49-F238E27FC236}">
                <a16:creationId xmlns:a16="http://schemas.microsoft.com/office/drawing/2014/main" id="{038F3112-C756-4807-8B53-3CCF89015FFE}"/>
              </a:ext>
            </a:extLst>
          </p:cNvPr>
          <p:cNvSpPr>
            <a:spLocks noChangeShapeType="1"/>
          </p:cNvSpPr>
          <p:nvPr/>
        </p:nvSpPr>
        <p:spPr bwMode="auto">
          <a:xfrm flipH="1">
            <a:off x="4343400" y="3314700"/>
            <a:ext cx="1714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8466" name="Line 49">
            <a:extLst>
              <a:ext uri="{FF2B5EF4-FFF2-40B4-BE49-F238E27FC236}">
                <a16:creationId xmlns:a16="http://schemas.microsoft.com/office/drawing/2014/main" id="{A0853990-1B3B-4CB1-A624-2FBBA9E82757}"/>
              </a:ext>
            </a:extLst>
          </p:cNvPr>
          <p:cNvSpPr>
            <a:spLocks noChangeShapeType="1"/>
          </p:cNvSpPr>
          <p:nvPr/>
        </p:nvSpPr>
        <p:spPr bwMode="auto">
          <a:xfrm flipH="1">
            <a:off x="3486150" y="337185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8467" name="Line 50">
            <a:extLst>
              <a:ext uri="{FF2B5EF4-FFF2-40B4-BE49-F238E27FC236}">
                <a16:creationId xmlns:a16="http://schemas.microsoft.com/office/drawing/2014/main" id="{6DFEFAA0-C302-4B9F-8835-3E3F22DBA5E2}"/>
              </a:ext>
            </a:extLst>
          </p:cNvPr>
          <p:cNvSpPr>
            <a:spLocks noChangeShapeType="1"/>
          </p:cNvSpPr>
          <p:nvPr/>
        </p:nvSpPr>
        <p:spPr bwMode="auto">
          <a:xfrm>
            <a:off x="3486150" y="3371850"/>
            <a:ext cx="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8468" name="AutoShape 53">
            <a:extLst>
              <a:ext uri="{FF2B5EF4-FFF2-40B4-BE49-F238E27FC236}">
                <a16:creationId xmlns:a16="http://schemas.microsoft.com/office/drawing/2014/main" id="{630F0B5E-2554-4A03-BF26-F57D619147C0}"/>
              </a:ext>
            </a:extLst>
          </p:cNvPr>
          <p:cNvSpPr>
            <a:spLocks noChangeArrowheads="1"/>
          </p:cNvSpPr>
          <p:nvPr/>
        </p:nvSpPr>
        <p:spPr bwMode="auto">
          <a:xfrm>
            <a:off x="3143250" y="3657600"/>
            <a:ext cx="685800" cy="51435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t>N = V ?</a:t>
            </a:r>
          </a:p>
        </p:txBody>
      </p:sp>
      <p:sp>
        <p:nvSpPr>
          <p:cNvPr id="18469" name="Line 54">
            <a:extLst>
              <a:ext uri="{FF2B5EF4-FFF2-40B4-BE49-F238E27FC236}">
                <a16:creationId xmlns:a16="http://schemas.microsoft.com/office/drawing/2014/main" id="{825051EE-D831-4FFB-8923-9D012FBDBC6D}"/>
              </a:ext>
            </a:extLst>
          </p:cNvPr>
          <p:cNvSpPr>
            <a:spLocks noChangeShapeType="1"/>
          </p:cNvSpPr>
          <p:nvPr/>
        </p:nvSpPr>
        <p:spPr bwMode="auto">
          <a:xfrm>
            <a:off x="3829050" y="3943350"/>
            <a:ext cx="514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8470" name="Line 55">
            <a:extLst>
              <a:ext uri="{FF2B5EF4-FFF2-40B4-BE49-F238E27FC236}">
                <a16:creationId xmlns:a16="http://schemas.microsoft.com/office/drawing/2014/main" id="{C8B83FAA-0428-4FAC-83F3-393B30A55D10}"/>
              </a:ext>
            </a:extLst>
          </p:cNvPr>
          <p:cNvSpPr>
            <a:spLocks noChangeShapeType="1"/>
          </p:cNvSpPr>
          <p:nvPr/>
        </p:nvSpPr>
        <p:spPr bwMode="auto">
          <a:xfrm flipV="1">
            <a:off x="4686300" y="3486150"/>
            <a:ext cx="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8471" name="Text Box 56">
            <a:extLst>
              <a:ext uri="{FF2B5EF4-FFF2-40B4-BE49-F238E27FC236}">
                <a16:creationId xmlns:a16="http://schemas.microsoft.com/office/drawing/2014/main" id="{001E57ED-ED99-4535-9480-BD93339AC9B0}"/>
              </a:ext>
            </a:extLst>
          </p:cNvPr>
          <p:cNvSpPr txBox="1">
            <a:spLocks noChangeArrowheads="1"/>
          </p:cNvSpPr>
          <p:nvPr/>
        </p:nvSpPr>
        <p:spPr bwMode="auto">
          <a:xfrm>
            <a:off x="4000500" y="3714750"/>
            <a:ext cx="35779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12000">
                <a:solidFill>
                  <a:srgbClr val="CC0000"/>
                </a:solidFill>
              </a:rPr>
              <a:t>NO</a:t>
            </a:r>
          </a:p>
        </p:txBody>
      </p:sp>
      <p:sp>
        <p:nvSpPr>
          <p:cNvPr id="18472" name="Line 57">
            <a:extLst>
              <a:ext uri="{FF2B5EF4-FFF2-40B4-BE49-F238E27FC236}">
                <a16:creationId xmlns:a16="http://schemas.microsoft.com/office/drawing/2014/main" id="{E3C241B5-3428-49FA-A4DC-1400B8DEED4D}"/>
              </a:ext>
            </a:extLst>
          </p:cNvPr>
          <p:cNvSpPr>
            <a:spLocks noChangeShapeType="1"/>
          </p:cNvSpPr>
          <p:nvPr/>
        </p:nvSpPr>
        <p:spPr bwMode="auto">
          <a:xfrm>
            <a:off x="3486150" y="4171950"/>
            <a:ext cx="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8473" name="Text Box 58">
            <a:extLst>
              <a:ext uri="{FF2B5EF4-FFF2-40B4-BE49-F238E27FC236}">
                <a16:creationId xmlns:a16="http://schemas.microsoft.com/office/drawing/2014/main" id="{41DB3004-AD1F-41F0-AF52-8ED9DA900DAA}"/>
              </a:ext>
            </a:extLst>
          </p:cNvPr>
          <p:cNvSpPr txBox="1">
            <a:spLocks noChangeArrowheads="1"/>
          </p:cNvSpPr>
          <p:nvPr/>
        </p:nvSpPr>
        <p:spPr bwMode="auto">
          <a:xfrm>
            <a:off x="3657600" y="4229100"/>
            <a:ext cx="415498"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12000">
                <a:solidFill>
                  <a:srgbClr val="CC0000"/>
                </a:solidFill>
              </a:rPr>
              <a:t>YES</a:t>
            </a:r>
          </a:p>
        </p:txBody>
      </p:sp>
      <p:sp>
        <p:nvSpPr>
          <p:cNvPr id="18474" name="Oval 59">
            <a:extLst>
              <a:ext uri="{FF2B5EF4-FFF2-40B4-BE49-F238E27FC236}">
                <a16:creationId xmlns:a16="http://schemas.microsoft.com/office/drawing/2014/main" id="{8982B3C5-FF90-4E45-9046-774DA0967D34}"/>
              </a:ext>
            </a:extLst>
          </p:cNvPr>
          <p:cNvSpPr>
            <a:spLocks noChangeArrowheads="1"/>
          </p:cNvSpPr>
          <p:nvPr/>
        </p:nvSpPr>
        <p:spPr bwMode="auto">
          <a:xfrm>
            <a:off x="4514850" y="4229100"/>
            <a:ext cx="400050" cy="342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solidFill>
                  <a:schemeClr val="accent2"/>
                </a:solidFill>
              </a:rPr>
              <a:t>END</a:t>
            </a:r>
          </a:p>
        </p:txBody>
      </p:sp>
      <p:sp>
        <p:nvSpPr>
          <p:cNvPr id="18475" name="Line 60">
            <a:extLst>
              <a:ext uri="{FF2B5EF4-FFF2-40B4-BE49-F238E27FC236}">
                <a16:creationId xmlns:a16="http://schemas.microsoft.com/office/drawing/2014/main" id="{16C34D5A-EB50-47A8-9CA4-8186BA15BC95}"/>
              </a:ext>
            </a:extLst>
          </p:cNvPr>
          <p:cNvSpPr>
            <a:spLocks noChangeShapeType="1"/>
          </p:cNvSpPr>
          <p:nvPr/>
        </p:nvSpPr>
        <p:spPr bwMode="auto">
          <a:xfrm>
            <a:off x="3486150" y="4457700"/>
            <a:ext cx="1028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8476" name="Text Box 61">
            <a:extLst>
              <a:ext uri="{FF2B5EF4-FFF2-40B4-BE49-F238E27FC236}">
                <a16:creationId xmlns:a16="http://schemas.microsoft.com/office/drawing/2014/main" id="{70E64903-600A-439A-B2C6-04E605059661}"/>
              </a:ext>
            </a:extLst>
          </p:cNvPr>
          <p:cNvSpPr txBox="1">
            <a:spLocks noChangeArrowheads="1"/>
          </p:cNvSpPr>
          <p:nvPr/>
        </p:nvSpPr>
        <p:spPr bwMode="auto">
          <a:xfrm>
            <a:off x="6515100" y="4286250"/>
            <a:ext cx="1435008" cy="230832"/>
          </a:xfrm>
          <a:prstGeom prst="rect">
            <a:avLst/>
          </a:prstGeom>
          <a:noFill/>
          <a:ln w="952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12000" dirty="0">
                <a:solidFill>
                  <a:srgbClr val="FFFF00"/>
                </a:solidFill>
              </a:rPr>
              <a:t>One to One Flow Chart</a:t>
            </a:r>
          </a:p>
        </p:txBody>
      </p:sp>
      <p:sp>
        <p:nvSpPr>
          <p:cNvPr id="18477" name="Rectangle 62">
            <a:extLst>
              <a:ext uri="{FF2B5EF4-FFF2-40B4-BE49-F238E27FC236}">
                <a16:creationId xmlns:a16="http://schemas.microsoft.com/office/drawing/2014/main" id="{28DF1F7B-362B-4AB6-BA93-6ED02FFE93D3}"/>
              </a:ext>
            </a:extLst>
          </p:cNvPr>
          <p:cNvSpPr>
            <a:spLocks noChangeArrowheads="1"/>
          </p:cNvSpPr>
          <p:nvPr/>
        </p:nvSpPr>
        <p:spPr bwMode="auto">
          <a:xfrm>
            <a:off x="4343400" y="3771900"/>
            <a:ext cx="628650" cy="2857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t>N := N+1</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5">
            <a:extLst>
              <a:ext uri="{FF2B5EF4-FFF2-40B4-BE49-F238E27FC236}">
                <a16:creationId xmlns:a16="http://schemas.microsoft.com/office/drawing/2014/main" id="{0736B877-A185-427B-A009-196621F83CC2}"/>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a:spcBef>
                <a:spcPct val="0"/>
              </a:spcBef>
              <a:buFontTx/>
              <a:buNone/>
            </a:pPr>
            <a:fld id="{D06DEF1E-62A6-43F5-AD71-D0FC90A96AE3}" type="slidenum">
              <a:rPr lang="en-US" altLang="en-US" sz="1050"/>
              <a:pPr>
                <a:spcBef>
                  <a:spcPct val="0"/>
                </a:spcBef>
                <a:buFontTx/>
                <a:buNone/>
              </a:pPr>
              <a:t>37</a:t>
            </a:fld>
            <a:endParaRPr lang="en-US" altLang="en-US" sz="1050"/>
          </a:p>
        </p:txBody>
      </p:sp>
      <p:sp>
        <p:nvSpPr>
          <p:cNvPr id="20486" name="Text Box 4">
            <a:extLst>
              <a:ext uri="{FF2B5EF4-FFF2-40B4-BE49-F238E27FC236}">
                <a16:creationId xmlns:a16="http://schemas.microsoft.com/office/drawing/2014/main" id="{37060DF0-7A07-45DE-8FB6-117AF3828E7A}"/>
              </a:ext>
            </a:extLst>
          </p:cNvPr>
          <p:cNvSpPr txBox="1">
            <a:spLocks noChangeArrowheads="1"/>
          </p:cNvSpPr>
          <p:nvPr/>
        </p:nvSpPr>
        <p:spPr bwMode="auto">
          <a:xfrm>
            <a:off x="3382567" y="4942285"/>
            <a:ext cx="18473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050"/>
          </a:p>
        </p:txBody>
      </p:sp>
      <p:sp>
        <p:nvSpPr>
          <p:cNvPr id="20488" name="Text Box 6">
            <a:extLst>
              <a:ext uri="{FF2B5EF4-FFF2-40B4-BE49-F238E27FC236}">
                <a16:creationId xmlns:a16="http://schemas.microsoft.com/office/drawing/2014/main" id="{3CBE2DB0-7D0C-49BD-BB0E-184384167C5E}"/>
              </a:ext>
            </a:extLst>
          </p:cNvPr>
          <p:cNvSpPr txBox="1">
            <a:spLocks noChangeArrowheads="1"/>
          </p:cNvSpPr>
          <p:nvPr/>
        </p:nvSpPr>
        <p:spPr bwMode="auto">
          <a:xfrm>
            <a:off x="7774781" y="171450"/>
            <a:ext cx="332142"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12000"/>
              <a:t>U2</a:t>
            </a:r>
          </a:p>
        </p:txBody>
      </p:sp>
      <p:sp>
        <p:nvSpPr>
          <p:cNvPr id="321543" name="Text Box 7">
            <a:extLst>
              <a:ext uri="{FF2B5EF4-FFF2-40B4-BE49-F238E27FC236}">
                <a16:creationId xmlns:a16="http://schemas.microsoft.com/office/drawing/2014/main" id="{28097798-5EA2-4F32-B814-83691F19AC34}"/>
              </a:ext>
            </a:extLst>
          </p:cNvPr>
          <p:cNvSpPr txBox="1">
            <a:spLocks noChangeArrowheads="1"/>
          </p:cNvSpPr>
          <p:nvPr/>
        </p:nvSpPr>
        <p:spPr bwMode="auto">
          <a:xfrm>
            <a:off x="698417" y="435724"/>
            <a:ext cx="70866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4488" indent="-177800">
              <a:defRPr>
                <a:solidFill>
                  <a:schemeClr val="tx1"/>
                </a:solidFill>
                <a:latin typeface="Arial" charset="0"/>
              </a:defRPr>
            </a:lvl1pPr>
            <a:lvl2pPr marL="636588" indent="-177800">
              <a:defRPr>
                <a:solidFill>
                  <a:schemeClr val="tx1"/>
                </a:solidFill>
                <a:latin typeface="Arial" charset="0"/>
              </a:defRPr>
            </a:lvl2pPr>
            <a:lvl3pPr marL="1206500" indent="-292100">
              <a:defRPr>
                <a:solidFill>
                  <a:schemeClr val="tx1"/>
                </a:solidFill>
                <a:latin typeface="Arial" charset="0"/>
              </a:defRPr>
            </a:lvl3pPr>
            <a:lvl4pPr marL="1943100" indent="-457200">
              <a:defRPr>
                <a:solidFill>
                  <a:schemeClr val="tx1"/>
                </a:solidFill>
                <a:latin typeface="Arial" charset="0"/>
              </a:defRPr>
            </a:lvl4pPr>
            <a:lvl5pPr marL="2514600" indent="-457200">
              <a:defRPr>
                <a:solidFill>
                  <a:schemeClr val="tx1"/>
                </a:solidFill>
                <a:latin typeface="Arial" charset="0"/>
              </a:defRPr>
            </a:lvl5pPr>
            <a:lvl6pPr marL="2971800" indent="-457200" fontAlgn="base">
              <a:spcBef>
                <a:spcPct val="0"/>
              </a:spcBef>
              <a:spcAft>
                <a:spcPct val="0"/>
              </a:spcAft>
              <a:defRPr>
                <a:solidFill>
                  <a:schemeClr val="tx1"/>
                </a:solidFill>
                <a:latin typeface="Arial" charset="0"/>
              </a:defRPr>
            </a:lvl6pPr>
            <a:lvl7pPr marL="3429000" indent="-457200" fontAlgn="base">
              <a:spcBef>
                <a:spcPct val="0"/>
              </a:spcBef>
              <a:spcAft>
                <a:spcPct val="0"/>
              </a:spcAft>
              <a:defRPr>
                <a:solidFill>
                  <a:schemeClr val="tx1"/>
                </a:solidFill>
                <a:latin typeface="Arial" charset="0"/>
              </a:defRPr>
            </a:lvl7pPr>
            <a:lvl8pPr marL="3886200" indent="-457200" fontAlgn="base">
              <a:spcBef>
                <a:spcPct val="0"/>
              </a:spcBef>
              <a:spcAft>
                <a:spcPct val="0"/>
              </a:spcAft>
              <a:defRPr>
                <a:solidFill>
                  <a:schemeClr val="tx1"/>
                </a:solidFill>
                <a:latin typeface="Arial" charset="0"/>
              </a:defRPr>
            </a:lvl8pPr>
            <a:lvl9pPr marL="4343400" indent="-457200" fontAlgn="base">
              <a:spcBef>
                <a:spcPct val="0"/>
              </a:spcBef>
              <a:spcAft>
                <a:spcPct val="0"/>
              </a:spcAft>
              <a:defRPr>
                <a:solidFill>
                  <a:schemeClr val="tx1"/>
                </a:solidFill>
                <a:latin typeface="Arial" charset="0"/>
              </a:defRPr>
            </a:lvl9pPr>
          </a:lstStyle>
          <a:p>
            <a:pPr algn="ctr" eaLnBrk="1" hangingPunct="1">
              <a:defRPr/>
            </a:pPr>
            <a:r>
              <a:rPr lang="en-US" b="1" dirty="0">
                <a:solidFill>
                  <a:schemeClr val="tx2"/>
                </a:solidFill>
                <a:effectLst>
                  <a:outerShdw blurRad="38100" dist="38100" dir="2700000" algn="tl">
                    <a:srgbClr val="C0C0C0"/>
                  </a:outerShdw>
                </a:effectLst>
              </a:rPr>
              <a:t>Creation of Control Flow Graph from a program</a:t>
            </a:r>
          </a:p>
          <a:p>
            <a:pPr eaLnBrk="1" hangingPunct="1">
              <a:defRPr/>
            </a:pPr>
            <a:endParaRPr lang="en-US" dirty="0">
              <a:solidFill>
                <a:schemeClr val="tx2"/>
              </a:solidFill>
            </a:endParaRPr>
          </a:p>
          <a:p>
            <a:pPr eaLnBrk="1" hangingPunct="1">
              <a:buFontTx/>
              <a:buChar char="•"/>
              <a:defRPr/>
            </a:pPr>
            <a:r>
              <a:rPr lang="en-US" sz="1200" dirty="0"/>
              <a:t> One statement to one element translation to get a Classical Flow chart</a:t>
            </a:r>
          </a:p>
          <a:p>
            <a:pPr eaLnBrk="1" hangingPunct="1">
              <a:buFontTx/>
              <a:buChar char="•"/>
              <a:defRPr/>
            </a:pPr>
            <a:r>
              <a:rPr lang="en-US" sz="1200" dirty="0"/>
              <a:t> Add additional labels as needed</a:t>
            </a:r>
          </a:p>
          <a:p>
            <a:pPr eaLnBrk="1" hangingPunct="1">
              <a:buFontTx/>
              <a:buChar char="•"/>
              <a:defRPr/>
            </a:pPr>
            <a:r>
              <a:rPr lang="en-US" sz="1200" dirty="0"/>
              <a:t> </a:t>
            </a:r>
            <a:r>
              <a:rPr lang="en-US" sz="1200" dirty="0">
                <a:solidFill>
                  <a:schemeClr val="tx2"/>
                </a:solidFill>
              </a:rPr>
              <a:t>Merge process steps</a:t>
            </a:r>
          </a:p>
          <a:p>
            <a:pPr eaLnBrk="1" hangingPunct="1">
              <a:buFontTx/>
              <a:buChar char="•"/>
              <a:defRPr/>
            </a:pPr>
            <a:r>
              <a:rPr lang="en-US" sz="1200" dirty="0"/>
              <a:t> A process box is implied on every junction and decision</a:t>
            </a:r>
          </a:p>
          <a:p>
            <a:pPr eaLnBrk="1" hangingPunct="1">
              <a:buFontTx/>
              <a:buChar char="•"/>
              <a:defRPr/>
            </a:pPr>
            <a:r>
              <a:rPr lang="en-US" sz="1200" dirty="0"/>
              <a:t> Remove External Labels</a:t>
            </a:r>
          </a:p>
          <a:p>
            <a:pPr eaLnBrk="1" hangingPunct="1">
              <a:buFontTx/>
              <a:buChar char="•"/>
              <a:defRPr/>
            </a:pPr>
            <a:r>
              <a:rPr lang="en-US" sz="1200" dirty="0"/>
              <a:t> Represent the contents of elements by numbers.</a:t>
            </a:r>
          </a:p>
          <a:p>
            <a:pPr eaLnBrk="1" hangingPunct="1">
              <a:buFontTx/>
              <a:buChar char="•"/>
              <a:defRPr/>
            </a:pPr>
            <a:r>
              <a:rPr lang="en-US" sz="1200" dirty="0"/>
              <a:t> We have now </a:t>
            </a:r>
            <a:r>
              <a:rPr lang="en-US" sz="1200" b="1" dirty="0">
                <a:solidFill>
                  <a:srgbClr val="9900CC"/>
                </a:solidFill>
                <a:effectLst>
                  <a:outerShdw blurRad="38100" dist="38100" dir="2700000" algn="tl">
                    <a:srgbClr val="C0C0C0"/>
                  </a:outerShdw>
                </a:effectLst>
              </a:rPr>
              <a:t>Nodes</a:t>
            </a:r>
            <a:r>
              <a:rPr lang="en-US" sz="1200" dirty="0"/>
              <a:t> and </a:t>
            </a:r>
            <a:r>
              <a:rPr lang="en-US" sz="1200" b="1" dirty="0">
                <a:solidFill>
                  <a:srgbClr val="9900CC"/>
                </a:solidFill>
                <a:effectLst>
                  <a:outerShdw blurRad="38100" dist="38100" dir="2700000" algn="tl">
                    <a:srgbClr val="C0C0C0"/>
                  </a:outerShdw>
                </a:effectLst>
              </a:rPr>
              <a:t>Links</a:t>
            </a:r>
            <a:r>
              <a:rPr lang="en-US" sz="1200" dirty="0"/>
              <a:t> </a:t>
            </a:r>
          </a:p>
          <a:p>
            <a:pPr eaLnBrk="1" hangingPunct="1">
              <a:defRPr/>
            </a:pPr>
            <a:endParaRPr lang="en-US" sz="1200" dirty="0"/>
          </a:p>
          <a:p>
            <a:pPr eaLnBrk="1" hangingPunct="1">
              <a:defRPr/>
            </a:pPr>
            <a:endParaRPr lang="en-US" sz="1200" dirty="0"/>
          </a:p>
          <a:p>
            <a:pPr eaLnBrk="1" hangingPunct="1">
              <a:defRPr/>
            </a:pPr>
            <a:r>
              <a:rPr lang="en-US" sz="1200" dirty="0"/>
              <a:t>          </a:t>
            </a:r>
            <a:r>
              <a:rPr lang="en-US" sz="1200" dirty="0">
                <a:solidFill>
                  <a:srgbClr val="9900CC"/>
                </a:solidFill>
              </a:rPr>
              <a:t>INPUT</a:t>
            </a:r>
            <a:r>
              <a:rPr lang="en-US" sz="1200" dirty="0"/>
              <a:t> X, Y</a:t>
            </a:r>
          </a:p>
          <a:p>
            <a:pPr eaLnBrk="1" hangingPunct="1">
              <a:defRPr/>
            </a:pPr>
            <a:r>
              <a:rPr lang="en-US" sz="1200" dirty="0"/>
              <a:t>          Z := X + Y</a:t>
            </a:r>
          </a:p>
          <a:p>
            <a:pPr eaLnBrk="1" hangingPunct="1">
              <a:defRPr/>
            </a:pPr>
            <a:r>
              <a:rPr lang="en-US" sz="1200" dirty="0"/>
              <a:t>          V := X - Y</a:t>
            </a:r>
          </a:p>
          <a:p>
            <a:pPr eaLnBrk="1" hangingPunct="1">
              <a:defRPr/>
            </a:pPr>
            <a:r>
              <a:rPr lang="en-US" sz="1200" dirty="0"/>
              <a:t>          </a:t>
            </a:r>
            <a:r>
              <a:rPr lang="en-US" sz="1200" dirty="0">
                <a:solidFill>
                  <a:srgbClr val="9900CC"/>
                </a:solidFill>
              </a:rPr>
              <a:t>IF</a:t>
            </a:r>
            <a:r>
              <a:rPr lang="en-US" sz="1200" dirty="0"/>
              <a:t> Z &gt;= 0  </a:t>
            </a:r>
            <a:r>
              <a:rPr lang="en-US" sz="1200" dirty="0">
                <a:solidFill>
                  <a:srgbClr val="9900CC"/>
                </a:solidFill>
              </a:rPr>
              <a:t>GOTO</a:t>
            </a:r>
            <a:r>
              <a:rPr lang="en-US" sz="1200" dirty="0"/>
              <a:t> SAM</a:t>
            </a:r>
          </a:p>
          <a:p>
            <a:pPr eaLnBrk="1" hangingPunct="1">
              <a:defRPr/>
            </a:pPr>
            <a:r>
              <a:rPr lang="en-US" sz="1200" dirty="0"/>
              <a:t>JOE:  Z := Z + V</a:t>
            </a:r>
          </a:p>
          <a:p>
            <a:pPr eaLnBrk="1" hangingPunct="1">
              <a:defRPr/>
            </a:pPr>
            <a:r>
              <a:rPr lang="en-US" sz="1200" dirty="0"/>
              <a:t>SAM: Z := Z - V</a:t>
            </a:r>
          </a:p>
          <a:p>
            <a:pPr eaLnBrk="1" hangingPunct="1">
              <a:defRPr/>
            </a:pPr>
            <a:r>
              <a:rPr lang="en-US" sz="1200" dirty="0"/>
              <a:t>          </a:t>
            </a:r>
            <a:r>
              <a:rPr lang="en-US" sz="1200" dirty="0">
                <a:solidFill>
                  <a:srgbClr val="9900CC"/>
                </a:solidFill>
              </a:rPr>
              <a:t>FOR</a:t>
            </a:r>
            <a:r>
              <a:rPr lang="en-US" sz="1200" dirty="0"/>
              <a:t> N = 0 TO V</a:t>
            </a:r>
          </a:p>
          <a:p>
            <a:pPr eaLnBrk="1" hangingPunct="1">
              <a:defRPr/>
            </a:pPr>
            <a:r>
              <a:rPr lang="en-US" sz="1200" dirty="0"/>
              <a:t>          Z := Z - 1</a:t>
            </a:r>
          </a:p>
          <a:p>
            <a:pPr eaLnBrk="1" hangingPunct="1">
              <a:defRPr/>
            </a:pPr>
            <a:r>
              <a:rPr lang="en-US" sz="1200" dirty="0"/>
              <a:t>          </a:t>
            </a:r>
            <a:r>
              <a:rPr lang="en-US" sz="1200" dirty="0">
                <a:solidFill>
                  <a:srgbClr val="9900CC"/>
                </a:solidFill>
              </a:rPr>
              <a:t>NEXT</a:t>
            </a:r>
            <a:r>
              <a:rPr lang="en-US" sz="1200" dirty="0"/>
              <a:t> N</a:t>
            </a:r>
          </a:p>
          <a:p>
            <a:pPr eaLnBrk="1" hangingPunct="1">
              <a:defRPr/>
            </a:pPr>
            <a:r>
              <a:rPr lang="en-US" sz="1200" dirty="0"/>
              <a:t>          </a:t>
            </a:r>
            <a:r>
              <a:rPr lang="en-US" sz="1200" dirty="0">
                <a:solidFill>
                  <a:srgbClr val="9900CC"/>
                </a:solidFill>
              </a:rPr>
              <a:t>END</a:t>
            </a:r>
          </a:p>
        </p:txBody>
      </p:sp>
      <p:sp>
        <p:nvSpPr>
          <p:cNvPr id="20490" name="Text Box 42">
            <a:extLst>
              <a:ext uri="{FF2B5EF4-FFF2-40B4-BE49-F238E27FC236}">
                <a16:creationId xmlns:a16="http://schemas.microsoft.com/office/drawing/2014/main" id="{3CBDDE80-17CB-4E78-BE24-09972A1A110D}"/>
              </a:ext>
            </a:extLst>
          </p:cNvPr>
          <p:cNvSpPr txBox="1">
            <a:spLocks noChangeArrowheads="1"/>
          </p:cNvSpPr>
          <p:nvPr/>
        </p:nvSpPr>
        <p:spPr bwMode="auto">
          <a:xfrm>
            <a:off x="6057900" y="4457701"/>
            <a:ext cx="1814920" cy="276999"/>
          </a:xfrm>
          <a:prstGeom prst="rect">
            <a:avLst/>
          </a:prstGeom>
          <a:noFill/>
          <a:ln w="952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baseline="-12000" dirty="0">
                <a:solidFill>
                  <a:srgbClr val="FFFF00"/>
                </a:solidFill>
              </a:rPr>
              <a:t>Simplified Flow Graph</a:t>
            </a:r>
          </a:p>
        </p:txBody>
      </p:sp>
      <p:grpSp>
        <p:nvGrpSpPr>
          <p:cNvPr id="20491" name="Group 45">
            <a:extLst>
              <a:ext uri="{FF2B5EF4-FFF2-40B4-BE49-F238E27FC236}">
                <a16:creationId xmlns:a16="http://schemas.microsoft.com/office/drawing/2014/main" id="{BC266D11-AC0D-490A-9E04-D7952DBD25B9}"/>
              </a:ext>
            </a:extLst>
          </p:cNvPr>
          <p:cNvGrpSpPr>
            <a:grpSpLocks/>
          </p:cNvGrpSpPr>
          <p:nvPr/>
        </p:nvGrpSpPr>
        <p:grpSpPr bwMode="auto">
          <a:xfrm>
            <a:off x="3143250" y="2368153"/>
            <a:ext cx="4800600" cy="2203847"/>
            <a:chOff x="1920" y="1989"/>
            <a:chExt cx="4032" cy="1851"/>
          </a:xfrm>
        </p:grpSpPr>
        <p:sp>
          <p:nvSpPr>
            <p:cNvPr id="20492" name="AutoShape 11">
              <a:extLst>
                <a:ext uri="{FF2B5EF4-FFF2-40B4-BE49-F238E27FC236}">
                  <a16:creationId xmlns:a16="http://schemas.microsoft.com/office/drawing/2014/main" id="{D18F149A-8DF3-4CA3-9BAB-98569187E67F}"/>
                </a:ext>
              </a:extLst>
            </p:cNvPr>
            <p:cNvSpPr>
              <a:spLocks noChangeArrowheads="1"/>
            </p:cNvSpPr>
            <p:nvPr/>
          </p:nvSpPr>
          <p:spPr bwMode="auto">
            <a:xfrm>
              <a:off x="4800" y="2016"/>
              <a:ext cx="576" cy="48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t>Z &gt;= 0 ?</a:t>
              </a:r>
            </a:p>
          </p:txBody>
        </p:sp>
        <p:sp>
          <p:nvSpPr>
            <p:cNvPr id="20493" name="Line 12">
              <a:extLst>
                <a:ext uri="{FF2B5EF4-FFF2-40B4-BE49-F238E27FC236}">
                  <a16:creationId xmlns:a16="http://schemas.microsoft.com/office/drawing/2014/main" id="{8B83255C-F417-48E6-88E4-151060BECFB1}"/>
                </a:ext>
              </a:extLst>
            </p:cNvPr>
            <p:cNvSpPr>
              <a:spLocks noChangeShapeType="1"/>
            </p:cNvSpPr>
            <p:nvPr/>
          </p:nvSpPr>
          <p:spPr bwMode="auto">
            <a:xfrm>
              <a:off x="5376" y="2256"/>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20494" name="Line 13">
              <a:extLst>
                <a:ext uri="{FF2B5EF4-FFF2-40B4-BE49-F238E27FC236}">
                  <a16:creationId xmlns:a16="http://schemas.microsoft.com/office/drawing/2014/main" id="{2911DE81-6D84-43E5-BEC2-020FE058011A}"/>
                </a:ext>
              </a:extLst>
            </p:cNvPr>
            <p:cNvSpPr>
              <a:spLocks noChangeShapeType="1"/>
            </p:cNvSpPr>
            <p:nvPr/>
          </p:nvSpPr>
          <p:spPr bwMode="auto">
            <a:xfrm>
              <a:off x="5088" y="2496"/>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20495" name="Line 15">
              <a:extLst>
                <a:ext uri="{FF2B5EF4-FFF2-40B4-BE49-F238E27FC236}">
                  <a16:creationId xmlns:a16="http://schemas.microsoft.com/office/drawing/2014/main" id="{62D00724-B5D0-4BBB-9BD7-A6929A6EF2D2}"/>
                </a:ext>
              </a:extLst>
            </p:cNvPr>
            <p:cNvSpPr>
              <a:spLocks noChangeShapeType="1"/>
            </p:cNvSpPr>
            <p:nvPr/>
          </p:nvSpPr>
          <p:spPr bwMode="auto">
            <a:xfrm>
              <a:off x="3792" y="2256"/>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20496" name="Rectangle 16">
              <a:extLst>
                <a:ext uri="{FF2B5EF4-FFF2-40B4-BE49-F238E27FC236}">
                  <a16:creationId xmlns:a16="http://schemas.microsoft.com/office/drawing/2014/main" id="{B2C37734-FC42-49EC-9F3C-64D9F72F0583}"/>
                </a:ext>
              </a:extLst>
            </p:cNvPr>
            <p:cNvSpPr>
              <a:spLocks noChangeArrowheads="1"/>
            </p:cNvSpPr>
            <p:nvPr/>
          </p:nvSpPr>
          <p:spPr bwMode="auto">
            <a:xfrm>
              <a:off x="4032" y="2160"/>
              <a:ext cx="52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t>P1</a:t>
              </a:r>
            </a:p>
          </p:txBody>
        </p:sp>
        <p:sp>
          <p:nvSpPr>
            <p:cNvPr id="20497" name="Line 17">
              <a:extLst>
                <a:ext uri="{FF2B5EF4-FFF2-40B4-BE49-F238E27FC236}">
                  <a16:creationId xmlns:a16="http://schemas.microsoft.com/office/drawing/2014/main" id="{8296997F-3C96-4744-B628-4F13C6B400AE}"/>
                </a:ext>
              </a:extLst>
            </p:cNvPr>
            <p:cNvSpPr>
              <a:spLocks noChangeShapeType="1"/>
            </p:cNvSpPr>
            <p:nvPr/>
          </p:nvSpPr>
          <p:spPr bwMode="auto">
            <a:xfrm>
              <a:off x="4560" y="2256"/>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20498" name="Rectangle 18">
              <a:extLst>
                <a:ext uri="{FF2B5EF4-FFF2-40B4-BE49-F238E27FC236}">
                  <a16:creationId xmlns:a16="http://schemas.microsoft.com/office/drawing/2014/main" id="{DC815FB3-31A9-41FA-BF2F-79B36C1AEAB3}"/>
                </a:ext>
              </a:extLst>
            </p:cNvPr>
            <p:cNvSpPr>
              <a:spLocks noChangeArrowheads="1"/>
            </p:cNvSpPr>
            <p:nvPr/>
          </p:nvSpPr>
          <p:spPr bwMode="auto">
            <a:xfrm>
              <a:off x="4224" y="2688"/>
              <a:ext cx="52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t>P3</a:t>
              </a:r>
            </a:p>
          </p:txBody>
        </p:sp>
        <p:sp>
          <p:nvSpPr>
            <p:cNvPr id="20499" name="Rectangle 19">
              <a:extLst>
                <a:ext uri="{FF2B5EF4-FFF2-40B4-BE49-F238E27FC236}">
                  <a16:creationId xmlns:a16="http://schemas.microsoft.com/office/drawing/2014/main" id="{20865CF0-8929-4A6B-BEF6-8F7CD4F32242}"/>
                </a:ext>
              </a:extLst>
            </p:cNvPr>
            <p:cNvSpPr>
              <a:spLocks noChangeArrowheads="1"/>
            </p:cNvSpPr>
            <p:nvPr/>
          </p:nvSpPr>
          <p:spPr bwMode="auto">
            <a:xfrm>
              <a:off x="5424" y="2640"/>
              <a:ext cx="52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t>P2</a:t>
              </a:r>
            </a:p>
          </p:txBody>
        </p:sp>
        <p:sp>
          <p:nvSpPr>
            <p:cNvPr id="20500" name="Line 20">
              <a:extLst>
                <a:ext uri="{FF2B5EF4-FFF2-40B4-BE49-F238E27FC236}">
                  <a16:creationId xmlns:a16="http://schemas.microsoft.com/office/drawing/2014/main" id="{1F79707C-10F2-424A-A5AA-F83AD0BAC021}"/>
                </a:ext>
              </a:extLst>
            </p:cNvPr>
            <p:cNvSpPr>
              <a:spLocks noChangeShapeType="1"/>
            </p:cNvSpPr>
            <p:nvPr/>
          </p:nvSpPr>
          <p:spPr bwMode="auto">
            <a:xfrm>
              <a:off x="5760" y="240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20501" name="Line 21">
              <a:extLst>
                <a:ext uri="{FF2B5EF4-FFF2-40B4-BE49-F238E27FC236}">
                  <a16:creationId xmlns:a16="http://schemas.microsoft.com/office/drawing/2014/main" id="{37E3E4B7-CFF7-40DF-8F38-4CA7BFB76BC8}"/>
                </a:ext>
              </a:extLst>
            </p:cNvPr>
            <p:cNvSpPr>
              <a:spLocks noChangeShapeType="1"/>
            </p:cNvSpPr>
            <p:nvPr/>
          </p:nvSpPr>
          <p:spPr bwMode="auto">
            <a:xfrm flipH="1">
              <a:off x="5232" y="2784"/>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20502" name="Oval 22">
              <a:extLst>
                <a:ext uri="{FF2B5EF4-FFF2-40B4-BE49-F238E27FC236}">
                  <a16:creationId xmlns:a16="http://schemas.microsoft.com/office/drawing/2014/main" id="{7756E891-7637-42C6-8FAE-2941E49B0DEF}"/>
                </a:ext>
              </a:extLst>
            </p:cNvPr>
            <p:cNvSpPr>
              <a:spLocks noChangeArrowheads="1"/>
            </p:cNvSpPr>
            <p:nvPr/>
          </p:nvSpPr>
          <p:spPr bwMode="auto">
            <a:xfrm>
              <a:off x="4896" y="2640"/>
              <a:ext cx="336"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solidFill>
                    <a:schemeClr val="accent2"/>
                  </a:solidFill>
                </a:rPr>
                <a:t>SAM</a:t>
              </a:r>
            </a:p>
          </p:txBody>
        </p:sp>
        <p:sp>
          <p:nvSpPr>
            <p:cNvPr id="20503" name="Oval 23">
              <a:extLst>
                <a:ext uri="{FF2B5EF4-FFF2-40B4-BE49-F238E27FC236}">
                  <a16:creationId xmlns:a16="http://schemas.microsoft.com/office/drawing/2014/main" id="{2F142E55-97CE-4456-B130-37FA29A8F2BA}"/>
                </a:ext>
              </a:extLst>
            </p:cNvPr>
            <p:cNvSpPr>
              <a:spLocks noChangeArrowheads="1"/>
            </p:cNvSpPr>
            <p:nvPr/>
          </p:nvSpPr>
          <p:spPr bwMode="auto">
            <a:xfrm>
              <a:off x="5616" y="2160"/>
              <a:ext cx="288"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solidFill>
                    <a:schemeClr val="accent2"/>
                  </a:solidFill>
                </a:rPr>
                <a:t>JOE</a:t>
              </a:r>
            </a:p>
          </p:txBody>
        </p:sp>
        <p:sp>
          <p:nvSpPr>
            <p:cNvPr id="20504" name="Line 24">
              <a:extLst>
                <a:ext uri="{FF2B5EF4-FFF2-40B4-BE49-F238E27FC236}">
                  <a16:creationId xmlns:a16="http://schemas.microsoft.com/office/drawing/2014/main" id="{0122D5BC-56B1-4230-8155-FB59433BAA25}"/>
                </a:ext>
              </a:extLst>
            </p:cNvPr>
            <p:cNvSpPr>
              <a:spLocks noChangeShapeType="1"/>
            </p:cNvSpPr>
            <p:nvPr/>
          </p:nvSpPr>
          <p:spPr bwMode="auto">
            <a:xfrm flipH="1">
              <a:off x="4752" y="278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20505" name="Text Box 25">
              <a:extLst>
                <a:ext uri="{FF2B5EF4-FFF2-40B4-BE49-F238E27FC236}">
                  <a16:creationId xmlns:a16="http://schemas.microsoft.com/office/drawing/2014/main" id="{13E27706-59C0-45BC-94B7-52EB1E954F58}"/>
                </a:ext>
              </a:extLst>
            </p:cNvPr>
            <p:cNvSpPr txBox="1">
              <a:spLocks noChangeArrowheads="1"/>
            </p:cNvSpPr>
            <p:nvPr/>
          </p:nvSpPr>
          <p:spPr bwMode="auto">
            <a:xfrm>
              <a:off x="5318" y="1989"/>
              <a:ext cx="30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12000">
                  <a:solidFill>
                    <a:srgbClr val="CC0000"/>
                  </a:solidFill>
                </a:rPr>
                <a:t>NO</a:t>
              </a:r>
            </a:p>
          </p:txBody>
        </p:sp>
        <p:sp>
          <p:nvSpPr>
            <p:cNvPr id="20506" name="Line 27">
              <a:extLst>
                <a:ext uri="{FF2B5EF4-FFF2-40B4-BE49-F238E27FC236}">
                  <a16:creationId xmlns:a16="http://schemas.microsoft.com/office/drawing/2014/main" id="{6E67A795-5127-4AE2-B1C2-E1F50E961966}"/>
                </a:ext>
              </a:extLst>
            </p:cNvPr>
            <p:cNvSpPr>
              <a:spLocks noChangeShapeType="1"/>
            </p:cNvSpPr>
            <p:nvPr/>
          </p:nvSpPr>
          <p:spPr bwMode="auto">
            <a:xfrm flipH="1">
              <a:off x="3408" y="2784"/>
              <a:ext cx="81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20507" name="Rectangle 29">
              <a:extLst>
                <a:ext uri="{FF2B5EF4-FFF2-40B4-BE49-F238E27FC236}">
                  <a16:creationId xmlns:a16="http://schemas.microsoft.com/office/drawing/2014/main" id="{9B396218-8FBC-49D3-A04B-B1CCFCE67036}"/>
                </a:ext>
              </a:extLst>
            </p:cNvPr>
            <p:cNvSpPr>
              <a:spLocks noChangeArrowheads="1"/>
            </p:cNvSpPr>
            <p:nvPr/>
          </p:nvSpPr>
          <p:spPr bwMode="auto">
            <a:xfrm>
              <a:off x="2400" y="2688"/>
              <a:ext cx="52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t>P4</a:t>
              </a:r>
            </a:p>
          </p:txBody>
        </p:sp>
        <p:sp>
          <p:nvSpPr>
            <p:cNvPr id="20508" name="Oval 30">
              <a:extLst>
                <a:ext uri="{FF2B5EF4-FFF2-40B4-BE49-F238E27FC236}">
                  <a16:creationId xmlns:a16="http://schemas.microsoft.com/office/drawing/2014/main" id="{8F59C272-6A62-4D21-BA9F-4A9B043D27B8}"/>
                </a:ext>
              </a:extLst>
            </p:cNvPr>
            <p:cNvSpPr>
              <a:spLocks noChangeArrowheads="1"/>
            </p:cNvSpPr>
            <p:nvPr/>
          </p:nvSpPr>
          <p:spPr bwMode="auto">
            <a:xfrm>
              <a:off x="3072" y="2640"/>
              <a:ext cx="336"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solidFill>
                    <a:schemeClr val="accent2"/>
                  </a:solidFill>
                </a:rPr>
                <a:t>LOOP</a:t>
              </a:r>
            </a:p>
          </p:txBody>
        </p:sp>
        <p:sp>
          <p:nvSpPr>
            <p:cNvPr id="20509" name="Line 31">
              <a:extLst>
                <a:ext uri="{FF2B5EF4-FFF2-40B4-BE49-F238E27FC236}">
                  <a16:creationId xmlns:a16="http://schemas.microsoft.com/office/drawing/2014/main" id="{1390AA46-A35B-4107-B8E1-FD5951BE8CFE}"/>
                </a:ext>
              </a:extLst>
            </p:cNvPr>
            <p:cNvSpPr>
              <a:spLocks noChangeShapeType="1"/>
            </p:cNvSpPr>
            <p:nvPr/>
          </p:nvSpPr>
          <p:spPr bwMode="auto">
            <a:xfrm flipH="1">
              <a:off x="2928" y="278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20510" name="Line 32">
              <a:extLst>
                <a:ext uri="{FF2B5EF4-FFF2-40B4-BE49-F238E27FC236}">
                  <a16:creationId xmlns:a16="http://schemas.microsoft.com/office/drawing/2014/main" id="{A939F303-D8DB-4F6B-8699-9FDFA5F8C80F}"/>
                </a:ext>
              </a:extLst>
            </p:cNvPr>
            <p:cNvSpPr>
              <a:spLocks noChangeShapeType="1"/>
            </p:cNvSpPr>
            <p:nvPr/>
          </p:nvSpPr>
          <p:spPr bwMode="auto">
            <a:xfrm flipH="1">
              <a:off x="2208" y="2832"/>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20511" name="Line 33">
              <a:extLst>
                <a:ext uri="{FF2B5EF4-FFF2-40B4-BE49-F238E27FC236}">
                  <a16:creationId xmlns:a16="http://schemas.microsoft.com/office/drawing/2014/main" id="{3CDB8393-3B18-418D-8656-2426C69E3119}"/>
                </a:ext>
              </a:extLst>
            </p:cNvPr>
            <p:cNvSpPr>
              <a:spLocks noChangeShapeType="1"/>
            </p:cNvSpPr>
            <p:nvPr/>
          </p:nvSpPr>
          <p:spPr bwMode="auto">
            <a:xfrm>
              <a:off x="2208" y="2832"/>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20512" name="AutoShape 34">
              <a:extLst>
                <a:ext uri="{FF2B5EF4-FFF2-40B4-BE49-F238E27FC236}">
                  <a16:creationId xmlns:a16="http://schemas.microsoft.com/office/drawing/2014/main" id="{76D22360-3BF7-49EE-811B-345F8DCD2900}"/>
                </a:ext>
              </a:extLst>
            </p:cNvPr>
            <p:cNvSpPr>
              <a:spLocks noChangeArrowheads="1"/>
            </p:cNvSpPr>
            <p:nvPr/>
          </p:nvSpPr>
          <p:spPr bwMode="auto">
            <a:xfrm>
              <a:off x="1920" y="3072"/>
              <a:ext cx="576" cy="432"/>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t>N = V ?</a:t>
              </a:r>
            </a:p>
          </p:txBody>
        </p:sp>
        <p:sp>
          <p:nvSpPr>
            <p:cNvPr id="20513" name="Line 35">
              <a:extLst>
                <a:ext uri="{FF2B5EF4-FFF2-40B4-BE49-F238E27FC236}">
                  <a16:creationId xmlns:a16="http://schemas.microsoft.com/office/drawing/2014/main" id="{7367B6A5-A825-4CDD-82A6-AC258B4E0C46}"/>
                </a:ext>
              </a:extLst>
            </p:cNvPr>
            <p:cNvSpPr>
              <a:spLocks noChangeShapeType="1"/>
            </p:cNvSpPr>
            <p:nvPr/>
          </p:nvSpPr>
          <p:spPr bwMode="auto">
            <a:xfrm>
              <a:off x="2496" y="3312"/>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20514" name="Line 36">
              <a:extLst>
                <a:ext uri="{FF2B5EF4-FFF2-40B4-BE49-F238E27FC236}">
                  <a16:creationId xmlns:a16="http://schemas.microsoft.com/office/drawing/2014/main" id="{06748468-C02B-444A-8311-E5F19B8D5F48}"/>
                </a:ext>
              </a:extLst>
            </p:cNvPr>
            <p:cNvSpPr>
              <a:spLocks noChangeShapeType="1"/>
            </p:cNvSpPr>
            <p:nvPr/>
          </p:nvSpPr>
          <p:spPr bwMode="auto">
            <a:xfrm flipV="1">
              <a:off x="3216" y="2928"/>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20515" name="Text Box 37">
              <a:extLst>
                <a:ext uri="{FF2B5EF4-FFF2-40B4-BE49-F238E27FC236}">
                  <a16:creationId xmlns:a16="http://schemas.microsoft.com/office/drawing/2014/main" id="{F790BDC1-E88E-4480-8122-9F67F101542B}"/>
                </a:ext>
              </a:extLst>
            </p:cNvPr>
            <p:cNvSpPr txBox="1">
              <a:spLocks noChangeArrowheads="1"/>
            </p:cNvSpPr>
            <p:nvPr/>
          </p:nvSpPr>
          <p:spPr bwMode="auto">
            <a:xfrm>
              <a:off x="2640" y="3120"/>
              <a:ext cx="30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12000">
                  <a:solidFill>
                    <a:srgbClr val="CC0000"/>
                  </a:solidFill>
                </a:rPr>
                <a:t>NO</a:t>
              </a:r>
            </a:p>
          </p:txBody>
        </p:sp>
        <p:sp>
          <p:nvSpPr>
            <p:cNvPr id="20516" name="Line 38">
              <a:extLst>
                <a:ext uri="{FF2B5EF4-FFF2-40B4-BE49-F238E27FC236}">
                  <a16:creationId xmlns:a16="http://schemas.microsoft.com/office/drawing/2014/main" id="{5558396B-C49F-4BDA-A4AA-CE2AD1AB7980}"/>
                </a:ext>
              </a:extLst>
            </p:cNvPr>
            <p:cNvSpPr>
              <a:spLocks noChangeShapeType="1"/>
            </p:cNvSpPr>
            <p:nvPr/>
          </p:nvSpPr>
          <p:spPr bwMode="auto">
            <a:xfrm>
              <a:off x="2208" y="350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20517" name="Text Box 39">
              <a:extLst>
                <a:ext uri="{FF2B5EF4-FFF2-40B4-BE49-F238E27FC236}">
                  <a16:creationId xmlns:a16="http://schemas.microsoft.com/office/drawing/2014/main" id="{B44447FE-C348-4B5A-BD1F-B297CF89AC7E}"/>
                </a:ext>
              </a:extLst>
            </p:cNvPr>
            <p:cNvSpPr txBox="1">
              <a:spLocks noChangeArrowheads="1"/>
            </p:cNvSpPr>
            <p:nvPr/>
          </p:nvSpPr>
          <p:spPr bwMode="auto">
            <a:xfrm>
              <a:off x="2352" y="3552"/>
              <a:ext cx="34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12000">
                  <a:solidFill>
                    <a:srgbClr val="CC0000"/>
                  </a:solidFill>
                </a:rPr>
                <a:t>YES</a:t>
              </a:r>
            </a:p>
          </p:txBody>
        </p:sp>
        <p:sp>
          <p:nvSpPr>
            <p:cNvPr id="20518" name="Oval 40">
              <a:extLst>
                <a:ext uri="{FF2B5EF4-FFF2-40B4-BE49-F238E27FC236}">
                  <a16:creationId xmlns:a16="http://schemas.microsoft.com/office/drawing/2014/main" id="{E2C4723E-CE80-461F-B303-214FFE3A3992}"/>
                </a:ext>
              </a:extLst>
            </p:cNvPr>
            <p:cNvSpPr>
              <a:spLocks noChangeArrowheads="1"/>
            </p:cNvSpPr>
            <p:nvPr/>
          </p:nvSpPr>
          <p:spPr bwMode="auto">
            <a:xfrm>
              <a:off x="3072" y="3552"/>
              <a:ext cx="336"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solidFill>
                    <a:schemeClr val="accent2"/>
                  </a:solidFill>
                </a:rPr>
                <a:t>END</a:t>
              </a:r>
            </a:p>
          </p:txBody>
        </p:sp>
        <p:sp>
          <p:nvSpPr>
            <p:cNvPr id="20519" name="Line 41">
              <a:extLst>
                <a:ext uri="{FF2B5EF4-FFF2-40B4-BE49-F238E27FC236}">
                  <a16:creationId xmlns:a16="http://schemas.microsoft.com/office/drawing/2014/main" id="{B1F6EA39-9967-4D33-AF41-453913283646}"/>
                </a:ext>
              </a:extLst>
            </p:cNvPr>
            <p:cNvSpPr>
              <a:spLocks noChangeShapeType="1"/>
            </p:cNvSpPr>
            <p:nvPr/>
          </p:nvSpPr>
          <p:spPr bwMode="auto">
            <a:xfrm>
              <a:off x="2208" y="3744"/>
              <a:ext cx="86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20520" name="Rectangle 44">
              <a:extLst>
                <a:ext uri="{FF2B5EF4-FFF2-40B4-BE49-F238E27FC236}">
                  <a16:creationId xmlns:a16="http://schemas.microsoft.com/office/drawing/2014/main" id="{046FA863-6682-4634-9C2D-CAC86996751F}"/>
                </a:ext>
              </a:extLst>
            </p:cNvPr>
            <p:cNvSpPr>
              <a:spLocks noChangeArrowheads="1"/>
            </p:cNvSpPr>
            <p:nvPr/>
          </p:nvSpPr>
          <p:spPr bwMode="auto">
            <a:xfrm>
              <a:off x="2976" y="3168"/>
              <a:ext cx="52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t>P5</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5">
            <a:extLst>
              <a:ext uri="{FF2B5EF4-FFF2-40B4-BE49-F238E27FC236}">
                <a16:creationId xmlns:a16="http://schemas.microsoft.com/office/drawing/2014/main" id="{7B918FB5-8F44-49FA-BEDB-E79B336A9483}"/>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a:spcBef>
                <a:spcPct val="0"/>
              </a:spcBef>
              <a:buFontTx/>
              <a:buNone/>
            </a:pPr>
            <a:fld id="{BECB3938-5D0B-4D81-865C-B03E7CE914CE}" type="slidenum">
              <a:rPr lang="en-US" altLang="en-US" sz="1050"/>
              <a:pPr>
                <a:spcBef>
                  <a:spcPct val="0"/>
                </a:spcBef>
                <a:buFontTx/>
                <a:buNone/>
              </a:pPr>
              <a:t>38</a:t>
            </a:fld>
            <a:endParaRPr lang="en-US" altLang="en-US" sz="1050"/>
          </a:p>
        </p:txBody>
      </p:sp>
      <p:sp>
        <p:nvSpPr>
          <p:cNvPr id="22534" name="Text Box 4">
            <a:extLst>
              <a:ext uri="{FF2B5EF4-FFF2-40B4-BE49-F238E27FC236}">
                <a16:creationId xmlns:a16="http://schemas.microsoft.com/office/drawing/2014/main" id="{9CA2A0A5-D773-47D2-A18F-7D6297E19C10}"/>
              </a:ext>
            </a:extLst>
          </p:cNvPr>
          <p:cNvSpPr txBox="1">
            <a:spLocks noChangeArrowheads="1"/>
          </p:cNvSpPr>
          <p:nvPr/>
        </p:nvSpPr>
        <p:spPr bwMode="auto">
          <a:xfrm>
            <a:off x="3382567" y="4942285"/>
            <a:ext cx="18473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050"/>
          </a:p>
        </p:txBody>
      </p:sp>
      <p:sp>
        <p:nvSpPr>
          <p:cNvPr id="22536" name="Text Box 6">
            <a:extLst>
              <a:ext uri="{FF2B5EF4-FFF2-40B4-BE49-F238E27FC236}">
                <a16:creationId xmlns:a16="http://schemas.microsoft.com/office/drawing/2014/main" id="{6521D021-899D-495B-93E0-013FD0E3D1AD}"/>
              </a:ext>
            </a:extLst>
          </p:cNvPr>
          <p:cNvSpPr txBox="1">
            <a:spLocks noChangeArrowheads="1"/>
          </p:cNvSpPr>
          <p:nvPr/>
        </p:nvSpPr>
        <p:spPr bwMode="auto">
          <a:xfrm>
            <a:off x="7774781" y="171450"/>
            <a:ext cx="332142"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12000"/>
              <a:t>U2</a:t>
            </a:r>
          </a:p>
        </p:txBody>
      </p:sp>
      <p:sp>
        <p:nvSpPr>
          <p:cNvPr id="323591" name="Text Box 7">
            <a:extLst>
              <a:ext uri="{FF2B5EF4-FFF2-40B4-BE49-F238E27FC236}">
                <a16:creationId xmlns:a16="http://schemas.microsoft.com/office/drawing/2014/main" id="{034098DD-B0F0-4912-8046-AB4ADBC26656}"/>
              </a:ext>
            </a:extLst>
          </p:cNvPr>
          <p:cNvSpPr txBox="1">
            <a:spLocks noChangeArrowheads="1"/>
          </p:cNvSpPr>
          <p:nvPr/>
        </p:nvSpPr>
        <p:spPr bwMode="auto">
          <a:xfrm>
            <a:off x="842822" y="602799"/>
            <a:ext cx="70866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4488" indent="-177800">
              <a:defRPr>
                <a:solidFill>
                  <a:schemeClr val="tx1"/>
                </a:solidFill>
                <a:latin typeface="Arial" charset="0"/>
              </a:defRPr>
            </a:lvl1pPr>
            <a:lvl2pPr marL="636588" indent="-177800">
              <a:defRPr>
                <a:solidFill>
                  <a:schemeClr val="tx1"/>
                </a:solidFill>
                <a:latin typeface="Arial" charset="0"/>
              </a:defRPr>
            </a:lvl2pPr>
            <a:lvl3pPr marL="1206500" indent="-292100">
              <a:defRPr>
                <a:solidFill>
                  <a:schemeClr val="tx1"/>
                </a:solidFill>
                <a:latin typeface="Arial" charset="0"/>
              </a:defRPr>
            </a:lvl3pPr>
            <a:lvl4pPr marL="1943100" indent="-457200">
              <a:defRPr>
                <a:solidFill>
                  <a:schemeClr val="tx1"/>
                </a:solidFill>
                <a:latin typeface="Arial" charset="0"/>
              </a:defRPr>
            </a:lvl4pPr>
            <a:lvl5pPr marL="2514600" indent="-457200">
              <a:defRPr>
                <a:solidFill>
                  <a:schemeClr val="tx1"/>
                </a:solidFill>
                <a:latin typeface="Arial" charset="0"/>
              </a:defRPr>
            </a:lvl5pPr>
            <a:lvl6pPr marL="2971800" indent="-457200" fontAlgn="base">
              <a:spcBef>
                <a:spcPct val="0"/>
              </a:spcBef>
              <a:spcAft>
                <a:spcPct val="0"/>
              </a:spcAft>
              <a:defRPr>
                <a:solidFill>
                  <a:schemeClr val="tx1"/>
                </a:solidFill>
                <a:latin typeface="Arial" charset="0"/>
              </a:defRPr>
            </a:lvl6pPr>
            <a:lvl7pPr marL="3429000" indent="-457200" fontAlgn="base">
              <a:spcBef>
                <a:spcPct val="0"/>
              </a:spcBef>
              <a:spcAft>
                <a:spcPct val="0"/>
              </a:spcAft>
              <a:defRPr>
                <a:solidFill>
                  <a:schemeClr val="tx1"/>
                </a:solidFill>
                <a:latin typeface="Arial" charset="0"/>
              </a:defRPr>
            </a:lvl7pPr>
            <a:lvl8pPr marL="3886200" indent="-457200" fontAlgn="base">
              <a:spcBef>
                <a:spcPct val="0"/>
              </a:spcBef>
              <a:spcAft>
                <a:spcPct val="0"/>
              </a:spcAft>
              <a:defRPr>
                <a:solidFill>
                  <a:schemeClr val="tx1"/>
                </a:solidFill>
                <a:latin typeface="Arial" charset="0"/>
              </a:defRPr>
            </a:lvl8pPr>
            <a:lvl9pPr marL="4343400" indent="-457200" fontAlgn="base">
              <a:spcBef>
                <a:spcPct val="0"/>
              </a:spcBef>
              <a:spcAft>
                <a:spcPct val="0"/>
              </a:spcAft>
              <a:defRPr>
                <a:solidFill>
                  <a:schemeClr val="tx1"/>
                </a:solidFill>
                <a:latin typeface="Arial" charset="0"/>
              </a:defRPr>
            </a:lvl9pPr>
          </a:lstStyle>
          <a:p>
            <a:pPr algn="ctr" eaLnBrk="1" hangingPunct="1">
              <a:defRPr/>
            </a:pPr>
            <a:r>
              <a:rPr lang="en-US" b="1" dirty="0">
                <a:solidFill>
                  <a:schemeClr val="tx2"/>
                </a:solidFill>
                <a:effectLst>
                  <a:outerShdw blurRad="38100" dist="38100" dir="2700000" algn="tl">
                    <a:srgbClr val="C0C0C0"/>
                  </a:outerShdw>
                </a:effectLst>
              </a:rPr>
              <a:t>Creation of Control Flow Graph from a program</a:t>
            </a:r>
          </a:p>
          <a:p>
            <a:pPr eaLnBrk="1" hangingPunct="1">
              <a:defRPr/>
            </a:pPr>
            <a:endParaRPr lang="en-US" dirty="0">
              <a:solidFill>
                <a:schemeClr val="tx2"/>
              </a:solidFill>
            </a:endParaRPr>
          </a:p>
          <a:p>
            <a:pPr eaLnBrk="1" hangingPunct="1">
              <a:buFontTx/>
              <a:buChar char="•"/>
              <a:defRPr/>
            </a:pPr>
            <a:r>
              <a:rPr lang="en-US" sz="1200" dirty="0"/>
              <a:t> One statement to one element translation to get a Classical Flow chart</a:t>
            </a:r>
          </a:p>
          <a:p>
            <a:pPr eaLnBrk="1" hangingPunct="1">
              <a:buFontTx/>
              <a:buChar char="•"/>
              <a:defRPr/>
            </a:pPr>
            <a:r>
              <a:rPr lang="en-US" sz="1200" dirty="0"/>
              <a:t> Add additional labels as needed</a:t>
            </a:r>
          </a:p>
          <a:p>
            <a:pPr eaLnBrk="1" hangingPunct="1">
              <a:buFontTx/>
              <a:buChar char="•"/>
              <a:defRPr/>
            </a:pPr>
            <a:r>
              <a:rPr lang="en-US" sz="1200" dirty="0"/>
              <a:t> Merge process steps</a:t>
            </a:r>
          </a:p>
          <a:p>
            <a:pPr eaLnBrk="1" hangingPunct="1">
              <a:buFontTx/>
              <a:buChar char="•"/>
              <a:defRPr/>
            </a:pPr>
            <a:r>
              <a:rPr lang="en-US" sz="1200" dirty="0">
                <a:solidFill>
                  <a:srgbClr val="CC0000"/>
                </a:solidFill>
              </a:rPr>
              <a:t> A process box is implied on every junction and decision</a:t>
            </a:r>
          </a:p>
          <a:p>
            <a:pPr eaLnBrk="1" hangingPunct="1">
              <a:buFontTx/>
              <a:buChar char="•"/>
              <a:defRPr/>
            </a:pPr>
            <a:r>
              <a:rPr lang="en-US" sz="1200" dirty="0">
                <a:solidFill>
                  <a:srgbClr val="CC0000"/>
                </a:solidFill>
              </a:rPr>
              <a:t> Remove External Labels</a:t>
            </a:r>
          </a:p>
          <a:p>
            <a:pPr eaLnBrk="1" hangingPunct="1">
              <a:buFontTx/>
              <a:buChar char="•"/>
              <a:defRPr/>
            </a:pPr>
            <a:r>
              <a:rPr lang="en-US" sz="1200" dirty="0">
                <a:solidFill>
                  <a:srgbClr val="CC0000"/>
                </a:solidFill>
              </a:rPr>
              <a:t> Represent the contents of elements by numbers.</a:t>
            </a:r>
          </a:p>
          <a:p>
            <a:pPr eaLnBrk="1" hangingPunct="1">
              <a:buFontTx/>
              <a:buChar char="•"/>
              <a:defRPr/>
            </a:pPr>
            <a:r>
              <a:rPr lang="en-US" sz="1200" dirty="0"/>
              <a:t> We have now </a:t>
            </a:r>
            <a:r>
              <a:rPr lang="en-US" sz="1200" b="1" dirty="0">
                <a:solidFill>
                  <a:srgbClr val="9900CC"/>
                </a:solidFill>
                <a:effectLst>
                  <a:outerShdw blurRad="38100" dist="38100" dir="2700000" algn="tl">
                    <a:srgbClr val="C0C0C0"/>
                  </a:outerShdw>
                </a:effectLst>
              </a:rPr>
              <a:t>Nodes</a:t>
            </a:r>
            <a:r>
              <a:rPr lang="en-US" sz="1200" dirty="0"/>
              <a:t> and </a:t>
            </a:r>
            <a:r>
              <a:rPr lang="en-US" sz="1200" b="1" dirty="0">
                <a:solidFill>
                  <a:srgbClr val="9900CC"/>
                </a:solidFill>
                <a:effectLst>
                  <a:outerShdw blurRad="38100" dist="38100" dir="2700000" algn="tl">
                    <a:srgbClr val="C0C0C0"/>
                  </a:outerShdw>
                </a:effectLst>
              </a:rPr>
              <a:t>Links</a:t>
            </a:r>
            <a:r>
              <a:rPr lang="en-US" sz="1200" dirty="0"/>
              <a:t> </a:t>
            </a:r>
          </a:p>
          <a:p>
            <a:pPr eaLnBrk="1" hangingPunct="1">
              <a:defRPr/>
            </a:pPr>
            <a:endParaRPr lang="en-US" sz="1200" dirty="0"/>
          </a:p>
          <a:p>
            <a:pPr eaLnBrk="1" hangingPunct="1">
              <a:defRPr/>
            </a:pPr>
            <a:endParaRPr lang="en-US" sz="1200" dirty="0"/>
          </a:p>
          <a:p>
            <a:pPr eaLnBrk="1" hangingPunct="1">
              <a:defRPr/>
            </a:pPr>
            <a:r>
              <a:rPr lang="en-US" sz="1200" dirty="0"/>
              <a:t>          </a:t>
            </a:r>
            <a:r>
              <a:rPr lang="en-US" sz="1200" dirty="0">
                <a:solidFill>
                  <a:srgbClr val="9900CC"/>
                </a:solidFill>
              </a:rPr>
              <a:t>INPUT</a:t>
            </a:r>
            <a:r>
              <a:rPr lang="en-US" sz="1200" dirty="0"/>
              <a:t> X, Y</a:t>
            </a:r>
          </a:p>
          <a:p>
            <a:pPr eaLnBrk="1" hangingPunct="1">
              <a:defRPr/>
            </a:pPr>
            <a:r>
              <a:rPr lang="en-US" sz="1200" dirty="0"/>
              <a:t>          Z := X + Y</a:t>
            </a:r>
          </a:p>
          <a:p>
            <a:pPr eaLnBrk="1" hangingPunct="1">
              <a:defRPr/>
            </a:pPr>
            <a:r>
              <a:rPr lang="en-US" sz="1200" dirty="0"/>
              <a:t>          V := X - Y</a:t>
            </a:r>
          </a:p>
          <a:p>
            <a:pPr eaLnBrk="1" hangingPunct="1">
              <a:defRPr/>
            </a:pPr>
            <a:r>
              <a:rPr lang="en-US" sz="1200" dirty="0"/>
              <a:t>          </a:t>
            </a:r>
            <a:r>
              <a:rPr lang="en-US" sz="1200" dirty="0">
                <a:solidFill>
                  <a:srgbClr val="9900CC"/>
                </a:solidFill>
              </a:rPr>
              <a:t>IF</a:t>
            </a:r>
            <a:r>
              <a:rPr lang="en-US" sz="1200" dirty="0"/>
              <a:t> Z &gt;= 0  </a:t>
            </a:r>
            <a:r>
              <a:rPr lang="en-US" sz="1200" dirty="0">
                <a:solidFill>
                  <a:srgbClr val="9900CC"/>
                </a:solidFill>
              </a:rPr>
              <a:t>GOTO</a:t>
            </a:r>
            <a:r>
              <a:rPr lang="en-US" sz="1200" dirty="0"/>
              <a:t> SAM</a:t>
            </a:r>
          </a:p>
          <a:p>
            <a:pPr eaLnBrk="1" hangingPunct="1">
              <a:defRPr/>
            </a:pPr>
            <a:r>
              <a:rPr lang="en-US" sz="1200" dirty="0">
                <a:solidFill>
                  <a:srgbClr val="660066"/>
                </a:solidFill>
              </a:rPr>
              <a:t>JOE</a:t>
            </a:r>
            <a:r>
              <a:rPr lang="en-US" sz="1200" dirty="0"/>
              <a:t>:  Z := Z + V</a:t>
            </a:r>
          </a:p>
          <a:p>
            <a:pPr eaLnBrk="1" hangingPunct="1">
              <a:defRPr/>
            </a:pPr>
            <a:r>
              <a:rPr lang="en-US" sz="1200" dirty="0">
                <a:solidFill>
                  <a:srgbClr val="660066"/>
                </a:solidFill>
              </a:rPr>
              <a:t>SAM</a:t>
            </a:r>
            <a:r>
              <a:rPr lang="en-US" sz="1200" dirty="0"/>
              <a:t>: Z := Z - V</a:t>
            </a:r>
          </a:p>
          <a:p>
            <a:pPr eaLnBrk="1" hangingPunct="1">
              <a:defRPr/>
            </a:pPr>
            <a:r>
              <a:rPr lang="en-US" sz="1200" dirty="0"/>
              <a:t>          </a:t>
            </a:r>
            <a:r>
              <a:rPr lang="en-US" sz="1200" dirty="0">
                <a:solidFill>
                  <a:srgbClr val="9900CC"/>
                </a:solidFill>
              </a:rPr>
              <a:t>FOR</a:t>
            </a:r>
            <a:r>
              <a:rPr lang="en-US" sz="1200" dirty="0"/>
              <a:t> N = 0 TO V</a:t>
            </a:r>
          </a:p>
          <a:p>
            <a:pPr eaLnBrk="1" hangingPunct="1">
              <a:defRPr/>
            </a:pPr>
            <a:r>
              <a:rPr lang="en-US" sz="1200" dirty="0"/>
              <a:t>          Z := Z - 1</a:t>
            </a:r>
          </a:p>
          <a:p>
            <a:pPr eaLnBrk="1" hangingPunct="1">
              <a:defRPr/>
            </a:pPr>
            <a:r>
              <a:rPr lang="en-US" sz="1200" dirty="0"/>
              <a:t>          </a:t>
            </a:r>
            <a:r>
              <a:rPr lang="en-US" sz="1200" dirty="0">
                <a:solidFill>
                  <a:srgbClr val="9900CC"/>
                </a:solidFill>
              </a:rPr>
              <a:t>NEXT</a:t>
            </a:r>
            <a:r>
              <a:rPr lang="en-US" sz="1200" dirty="0"/>
              <a:t> N</a:t>
            </a:r>
          </a:p>
          <a:p>
            <a:pPr eaLnBrk="1" hangingPunct="1">
              <a:defRPr/>
            </a:pPr>
            <a:r>
              <a:rPr lang="en-US" sz="1200" dirty="0"/>
              <a:t>          </a:t>
            </a:r>
            <a:r>
              <a:rPr lang="en-US" sz="1200" dirty="0">
                <a:solidFill>
                  <a:srgbClr val="9900CC"/>
                </a:solidFill>
              </a:rPr>
              <a:t>END</a:t>
            </a:r>
          </a:p>
        </p:txBody>
      </p:sp>
      <p:sp>
        <p:nvSpPr>
          <p:cNvPr id="22538" name="Text Box 36">
            <a:extLst>
              <a:ext uri="{FF2B5EF4-FFF2-40B4-BE49-F238E27FC236}">
                <a16:creationId xmlns:a16="http://schemas.microsoft.com/office/drawing/2014/main" id="{9F8A7A91-8093-461A-A255-C81FFB3B22F4}"/>
              </a:ext>
            </a:extLst>
          </p:cNvPr>
          <p:cNvSpPr txBox="1">
            <a:spLocks noChangeArrowheads="1"/>
          </p:cNvSpPr>
          <p:nvPr/>
        </p:nvSpPr>
        <p:spPr bwMode="auto">
          <a:xfrm>
            <a:off x="6057900" y="4457701"/>
            <a:ext cx="1814920" cy="276999"/>
          </a:xfrm>
          <a:prstGeom prst="rect">
            <a:avLst/>
          </a:prstGeom>
          <a:noFill/>
          <a:ln w="952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baseline="-12000" dirty="0">
                <a:solidFill>
                  <a:srgbClr val="FFFF00"/>
                </a:solidFill>
              </a:rPr>
              <a:t>Simplified Flow Graph</a:t>
            </a:r>
          </a:p>
        </p:txBody>
      </p:sp>
      <p:grpSp>
        <p:nvGrpSpPr>
          <p:cNvPr id="22539" name="Group 60">
            <a:extLst>
              <a:ext uri="{FF2B5EF4-FFF2-40B4-BE49-F238E27FC236}">
                <a16:creationId xmlns:a16="http://schemas.microsoft.com/office/drawing/2014/main" id="{7E86388E-714D-4CD1-BB16-182C95393525}"/>
              </a:ext>
            </a:extLst>
          </p:cNvPr>
          <p:cNvGrpSpPr>
            <a:grpSpLocks/>
          </p:cNvGrpSpPr>
          <p:nvPr/>
        </p:nvGrpSpPr>
        <p:grpSpPr bwMode="auto">
          <a:xfrm>
            <a:off x="3886200" y="2514600"/>
            <a:ext cx="3886200" cy="1143000"/>
            <a:chOff x="2544" y="2112"/>
            <a:chExt cx="3264" cy="960"/>
          </a:xfrm>
        </p:grpSpPr>
        <p:sp>
          <p:nvSpPr>
            <p:cNvPr id="22540" name="Line 11">
              <a:extLst>
                <a:ext uri="{FF2B5EF4-FFF2-40B4-BE49-F238E27FC236}">
                  <a16:creationId xmlns:a16="http://schemas.microsoft.com/office/drawing/2014/main" id="{B4C39E12-671D-4F77-AFCC-FBEC89C17A53}"/>
                </a:ext>
              </a:extLst>
            </p:cNvPr>
            <p:cNvSpPr>
              <a:spLocks noChangeShapeType="1"/>
            </p:cNvSpPr>
            <p:nvPr/>
          </p:nvSpPr>
          <p:spPr bwMode="auto">
            <a:xfrm>
              <a:off x="2880" y="2400"/>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22541" name="Oval 37">
              <a:extLst>
                <a:ext uri="{FF2B5EF4-FFF2-40B4-BE49-F238E27FC236}">
                  <a16:creationId xmlns:a16="http://schemas.microsoft.com/office/drawing/2014/main" id="{B4AEA21C-846D-499A-B014-92405D06ABB5}"/>
                </a:ext>
              </a:extLst>
            </p:cNvPr>
            <p:cNvSpPr>
              <a:spLocks noChangeArrowheads="1"/>
            </p:cNvSpPr>
            <p:nvPr/>
          </p:nvSpPr>
          <p:spPr bwMode="auto">
            <a:xfrm>
              <a:off x="2544" y="2256"/>
              <a:ext cx="336" cy="288"/>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solidFill>
                    <a:schemeClr val="hlink"/>
                  </a:solidFill>
                </a:rPr>
                <a:t>1</a:t>
              </a:r>
            </a:p>
          </p:txBody>
        </p:sp>
        <p:sp>
          <p:nvSpPr>
            <p:cNvPr id="22542" name="Line 38">
              <a:extLst>
                <a:ext uri="{FF2B5EF4-FFF2-40B4-BE49-F238E27FC236}">
                  <a16:creationId xmlns:a16="http://schemas.microsoft.com/office/drawing/2014/main" id="{6B9EEFD6-48AE-407C-8E1B-CF21B9A23346}"/>
                </a:ext>
              </a:extLst>
            </p:cNvPr>
            <p:cNvSpPr>
              <a:spLocks noChangeShapeType="1"/>
            </p:cNvSpPr>
            <p:nvPr/>
          </p:nvSpPr>
          <p:spPr bwMode="auto">
            <a:xfrm>
              <a:off x="3456" y="2400"/>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22543" name="Oval 39">
              <a:extLst>
                <a:ext uri="{FF2B5EF4-FFF2-40B4-BE49-F238E27FC236}">
                  <a16:creationId xmlns:a16="http://schemas.microsoft.com/office/drawing/2014/main" id="{45CCE9B7-C8B5-461B-8B26-146765B449BB}"/>
                </a:ext>
              </a:extLst>
            </p:cNvPr>
            <p:cNvSpPr>
              <a:spLocks noChangeArrowheads="1"/>
            </p:cNvSpPr>
            <p:nvPr/>
          </p:nvSpPr>
          <p:spPr bwMode="auto">
            <a:xfrm>
              <a:off x="3120" y="2256"/>
              <a:ext cx="336"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solidFill>
                    <a:schemeClr val="accent2"/>
                  </a:solidFill>
                </a:rPr>
                <a:t>2</a:t>
              </a:r>
            </a:p>
          </p:txBody>
        </p:sp>
        <p:sp>
          <p:nvSpPr>
            <p:cNvPr id="22544" name="Oval 41">
              <a:extLst>
                <a:ext uri="{FF2B5EF4-FFF2-40B4-BE49-F238E27FC236}">
                  <a16:creationId xmlns:a16="http://schemas.microsoft.com/office/drawing/2014/main" id="{1C14E4FF-02EA-4388-91FB-F411C91716E2}"/>
                </a:ext>
              </a:extLst>
            </p:cNvPr>
            <p:cNvSpPr>
              <a:spLocks noChangeArrowheads="1"/>
            </p:cNvSpPr>
            <p:nvPr/>
          </p:nvSpPr>
          <p:spPr bwMode="auto">
            <a:xfrm>
              <a:off x="3696" y="2256"/>
              <a:ext cx="336"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solidFill>
                    <a:schemeClr val="accent2"/>
                  </a:solidFill>
                </a:rPr>
                <a:t>3</a:t>
              </a:r>
            </a:p>
          </p:txBody>
        </p:sp>
        <p:sp>
          <p:nvSpPr>
            <p:cNvPr id="22545" name="Oval 42">
              <a:extLst>
                <a:ext uri="{FF2B5EF4-FFF2-40B4-BE49-F238E27FC236}">
                  <a16:creationId xmlns:a16="http://schemas.microsoft.com/office/drawing/2014/main" id="{D71EBBA9-7E02-44D5-95AB-99885ADECA71}"/>
                </a:ext>
              </a:extLst>
            </p:cNvPr>
            <p:cNvSpPr>
              <a:spLocks noChangeArrowheads="1"/>
            </p:cNvSpPr>
            <p:nvPr/>
          </p:nvSpPr>
          <p:spPr bwMode="auto">
            <a:xfrm>
              <a:off x="4320" y="2256"/>
              <a:ext cx="336"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solidFill>
                    <a:schemeClr val="accent2"/>
                  </a:solidFill>
                </a:rPr>
                <a:t>4</a:t>
              </a:r>
            </a:p>
          </p:txBody>
        </p:sp>
        <p:sp>
          <p:nvSpPr>
            <p:cNvPr id="22546" name="Line 45">
              <a:extLst>
                <a:ext uri="{FF2B5EF4-FFF2-40B4-BE49-F238E27FC236}">
                  <a16:creationId xmlns:a16="http://schemas.microsoft.com/office/drawing/2014/main" id="{A1D5FD50-A964-4AF0-BD4B-E07973F603D0}"/>
                </a:ext>
              </a:extLst>
            </p:cNvPr>
            <p:cNvSpPr>
              <a:spLocks noChangeShapeType="1"/>
            </p:cNvSpPr>
            <p:nvPr/>
          </p:nvSpPr>
          <p:spPr bwMode="auto">
            <a:xfrm flipV="1">
              <a:off x="3312" y="211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22547" name="Line 46">
              <a:extLst>
                <a:ext uri="{FF2B5EF4-FFF2-40B4-BE49-F238E27FC236}">
                  <a16:creationId xmlns:a16="http://schemas.microsoft.com/office/drawing/2014/main" id="{EA98E547-A6CE-469D-9489-0898B5EE3481}"/>
                </a:ext>
              </a:extLst>
            </p:cNvPr>
            <p:cNvSpPr>
              <a:spLocks noChangeShapeType="1"/>
            </p:cNvSpPr>
            <p:nvPr/>
          </p:nvSpPr>
          <p:spPr bwMode="auto">
            <a:xfrm>
              <a:off x="3312" y="2112"/>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22548" name="Line 47">
              <a:extLst>
                <a:ext uri="{FF2B5EF4-FFF2-40B4-BE49-F238E27FC236}">
                  <a16:creationId xmlns:a16="http://schemas.microsoft.com/office/drawing/2014/main" id="{50704CF9-393B-4A56-93C2-DDBC1DC07F58}"/>
                </a:ext>
              </a:extLst>
            </p:cNvPr>
            <p:cNvSpPr>
              <a:spLocks noChangeShapeType="1"/>
            </p:cNvSpPr>
            <p:nvPr/>
          </p:nvSpPr>
          <p:spPr bwMode="auto">
            <a:xfrm>
              <a:off x="4512" y="2112"/>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22549" name="Line 48">
              <a:extLst>
                <a:ext uri="{FF2B5EF4-FFF2-40B4-BE49-F238E27FC236}">
                  <a16:creationId xmlns:a16="http://schemas.microsoft.com/office/drawing/2014/main" id="{D8B7F638-4DBA-4F16-9E7D-8BF626BC272C}"/>
                </a:ext>
              </a:extLst>
            </p:cNvPr>
            <p:cNvSpPr>
              <a:spLocks noChangeShapeType="1"/>
            </p:cNvSpPr>
            <p:nvPr/>
          </p:nvSpPr>
          <p:spPr bwMode="auto">
            <a:xfrm>
              <a:off x="4032" y="2400"/>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22550" name="Line 49">
              <a:extLst>
                <a:ext uri="{FF2B5EF4-FFF2-40B4-BE49-F238E27FC236}">
                  <a16:creationId xmlns:a16="http://schemas.microsoft.com/office/drawing/2014/main" id="{E514314B-1729-47E8-BF49-9D5B5B319B1E}"/>
                </a:ext>
              </a:extLst>
            </p:cNvPr>
            <p:cNvSpPr>
              <a:spLocks noChangeShapeType="1"/>
            </p:cNvSpPr>
            <p:nvPr/>
          </p:nvSpPr>
          <p:spPr bwMode="auto">
            <a:xfrm>
              <a:off x="4656" y="2400"/>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22551" name="Oval 50">
              <a:extLst>
                <a:ext uri="{FF2B5EF4-FFF2-40B4-BE49-F238E27FC236}">
                  <a16:creationId xmlns:a16="http://schemas.microsoft.com/office/drawing/2014/main" id="{B38CE0D1-9FD5-470B-876B-9830D93E8CFE}"/>
                </a:ext>
              </a:extLst>
            </p:cNvPr>
            <p:cNvSpPr>
              <a:spLocks noChangeArrowheads="1"/>
            </p:cNvSpPr>
            <p:nvPr/>
          </p:nvSpPr>
          <p:spPr bwMode="auto">
            <a:xfrm>
              <a:off x="4896" y="2256"/>
              <a:ext cx="336"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solidFill>
                    <a:schemeClr val="accent2"/>
                  </a:solidFill>
                </a:rPr>
                <a:t>5</a:t>
              </a:r>
            </a:p>
          </p:txBody>
        </p:sp>
        <p:sp>
          <p:nvSpPr>
            <p:cNvPr id="22552" name="Line 51">
              <a:extLst>
                <a:ext uri="{FF2B5EF4-FFF2-40B4-BE49-F238E27FC236}">
                  <a16:creationId xmlns:a16="http://schemas.microsoft.com/office/drawing/2014/main" id="{0330141F-F283-4208-A080-C811F02725B5}"/>
                </a:ext>
              </a:extLst>
            </p:cNvPr>
            <p:cNvSpPr>
              <a:spLocks noChangeShapeType="1"/>
            </p:cNvSpPr>
            <p:nvPr/>
          </p:nvSpPr>
          <p:spPr bwMode="auto">
            <a:xfrm>
              <a:off x="5040" y="254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323636" name="Oval 52">
              <a:extLst>
                <a:ext uri="{FF2B5EF4-FFF2-40B4-BE49-F238E27FC236}">
                  <a16:creationId xmlns:a16="http://schemas.microsoft.com/office/drawing/2014/main" id="{C0EF8B22-CA15-45EA-B945-5695799656B2}"/>
                </a:ext>
              </a:extLst>
            </p:cNvPr>
            <p:cNvSpPr>
              <a:spLocks noChangeArrowheads="1"/>
            </p:cNvSpPr>
            <p:nvPr/>
          </p:nvSpPr>
          <p:spPr bwMode="auto">
            <a:xfrm>
              <a:off x="4896" y="2784"/>
              <a:ext cx="336" cy="288"/>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sz="1350" b="1" baseline="-12000">
                  <a:solidFill>
                    <a:schemeClr val="hlink"/>
                  </a:solidFill>
                  <a:effectLst>
                    <a:outerShdw blurRad="38100" dist="38100" dir="2700000" algn="tl">
                      <a:srgbClr val="000000"/>
                    </a:outerShdw>
                  </a:effectLst>
                  <a:latin typeface="Arial" charset="0"/>
                </a:rPr>
                <a:t>6</a:t>
              </a:r>
            </a:p>
          </p:txBody>
        </p:sp>
        <p:sp>
          <p:nvSpPr>
            <p:cNvPr id="22554" name="Line 54">
              <a:extLst>
                <a:ext uri="{FF2B5EF4-FFF2-40B4-BE49-F238E27FC236}">
                  <a16:creationId xmlns:a16="http://schemas.microsoft.com/office/drawing/2014/main" id="{55F5C5A8-FF1B-47F0-917D-823257BF25AD}"/>
                </a:ext>
              </a:extLst>
            </p:cNvPr>
            <p:cNvSpPr>
              <a:spLocks noChangeShapeType="1"/>
            </p:cNvSpPr>
            <p:nvPr/>
          </p:nvSpPr>
          <p:spPr bwMode="auto">
            <a:xfrm>
              <a:off x="5232" y="292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22555" name="Line 55">
              <a:extLst>
                <a:ext uri="{FF2B5EF4-FFF2-40B4-BE49-F238E27FC236}">
                  <a16:creationId xmlns:a16="http://schemas.microsoft.com/office/drawing/2014/main" id="{6066DB02-B404-4EE5-9CBE-A80E0536D95B}"/>
                </a:ext>
              </a:extLst>
            </p:cNvPr>
            <p:cNvSpPr>
              <a:spLocks noChangeShapeType="1"/>
            </p:cNvSpPr>
            <p:nvPr/>
          </p:nvSpPr>
          <p:spPr bwMode="auto">
            <a:xfrm flipV="1">
              <a:off x="5616" y="2352"/>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22556" name="Line 56">
              <a:extLst>
                <a:ext uri="{FF2B5EF4-FFF2-40B4-BE49-F238E27FC236}">
                  <a16:creationId xmlns:a16="http://schemas.microsoft.com/office/drawing/2014/main" id="{F4BEDD87-ED09-4CC5-AAFF-8E956C829C24}"/>
                </a:ext>
              </a:extLst>
            </p:cNvPr>
            <p:cNvSpPr>
              <a:spLocks noChangeShapeType="1"/>
            </p:cNvSpPr>
            <p:nvPr/>
          </p:nvSpPr>
          <p:spPr bwMode="auto">
            <a:xfrm flipH="1">
              <a:off x="5232" y="2352"/>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22557" name="Line 57">
              <a:extLst>
                <a:ext uri="{FF2B5EF4-FFF2-40B4-BE49-F238E27FC236}">
                  <a16:creationId xmlns:a16="http://schemas.microsoft.com/office/drawing/2014/main" id="{E515F2B8-E2B8-42DA-8478-55C1235A8F9E}"/>
                </a:ext>
              </a:extLst>
            </p:cNvPr>
            <p:cNvSpPr>
              <a:spLocks noChangeShapeType="1"/>
            </p:cNvSpPr>
            <p:nvPr/>
          </p:nvSpPr>
          <p:spPr bwMode="auto">
            <a:xfrm flipH="1">
              <a:off x="4752" y="292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22558" name="Oval 59">
              <a:extLst>
                <a:ext uri="{FF2B5EF4-FFF2-40B4-BE49-F238E27FC236}">
                  <a16:creationId xmlns:a16="http://schemas.microsoft.com/office/drawing/2014/main" id="{D693FAEC-71FA-4B62-AC9D-2D786D054FC8}"/>
                </a:ext>
              </a:extLst>
            </p:cNvPr>
            <p:cNvSpPr>
              <a:spLocks noChangeArrowheads="1"/>
            </p:cNvSpPr>
            <p:nvPr/>
          </p:nvSpPr>
          <p:spPr bwMode="auto">
            <a:xfrm>
              <a:off x="5472" y="2784"/>
              <a:ext cx="336"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solidFill>
                    <a:schemeClr val="accent2"/>
                  </a:solidFill>
                </a:rPr>
                <a:t>7</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580" name="Rectangle 2">
            <a:extLst>
              <a:ext uri="{FF2B5EF4-FFF2-40B4-BE49-F238E27FC236}">
                <a16:creationId xmlns:a16="http://schemas.microsoft.com/office/drawing/2014/main" id="{7C66A7FD-C9EE-40DA-A30D-6D92EE796085}"/>
              </a:ext>
            </a:extLst>
          </p:cNvPr>
          <p:cNvSpPr>
            <a:spLocks noGrp="1" noChangeArrowheads="1"/>
          </p:cNvSpPr>
          <p:nvPr>
            <p:ph type="body" idx="1"/>
          </p:nvPr>
        </p:nvSpPr>
        <p:spPr>
          <a:xfrm>
            <a:off x="324555" y="641315"/>
            <a:ext cx="8494889" cy="3860870"/>
          </a:xfrm>
          <a:noFill/>
          <a:ln>
            <a:noFill/>
            <a:miter lim="800000"/>
            <a:headEnd/>
            <a:tailEnd/>
          </a:ln>
        </p:spPr>
        <p:txBody>
          <a:bodyPr>
            <a:normAutofit/>
          </a:bodyPr>
          <a:lstStyle/>
          <a:p>
            <a:pPr marL="169069" indent="-169069" algn="ctr">
              <a:lnSpc>
                <a:spcPct val="90000"/>
              </a:lnSpc>
              <a:buNone/>
            </a:pPr>
            <a:r>
              <a:rPr lang="en-US" altLang="en-US" b="1" dirty="0">
                <a:solidFill>
                  <a:schemeClr val="accent2"/>
                </a:solidFill>
              </a:rPr>
              <a:t>Linked List Notation of a Control Flow Graph</a:t>
            </a:r>
            <a:endParaRPr lang="en-US" altLang="en-US" sz="3200" dirty="0"/>
          </a:p>
          <a:p>
            <a:pPr lvl="1" indent="-302419" algn="ctr">
              <a:lnSpc>
                <a:spcPct val="90000"/>
              </a:lnSpc>
              <a:buNone/>
            </a:pPr>
            <a:endParaRPr lang="en-US" altLang="en-US" dirty="0"/>
          </a:p>
          <a:p>
            <a:pPr lvl="1" indent="-302419">
              <a:lnSpc>
                <a:spcPct val="90000"/>
              </a:lnSpc>
              <a:buNone/>
            </a:pPr>
            <a:endParaRPr lang="en-US" altLang="en-US" dirty="0"/>
          </a:p>
          <a:p>
            <a:pPr lvl="1" indent="-302419">
              <a:lnSpc>
                <a:spcPct val="90000"/>
              </a:lnSpc>
              <a:buNone/>
            </a:pPr>
            <a:endParaRPr lang="en-US" altLang="en-US" sz="1350" dirty="0"/>
          </a:p>
          <a:p>
            <a:pPr lvl="1" indent="-302419">
              <a:lnSpc>
                <a:spcPct val="90000"/>
              </a:lnSpc>
              <a:buNone/>
            </a:pPr>
            <a:r>
              <a:rPr lang="en-US" altLang="en-US" sz="1500" b="1" dirty="0"/>
              <a:t>Node      Processing, label, Decision      Next-Node</a:t>
            </a:r>
          </a:p>
          <a:p>
            <a:pPr lvl="1" indent="-302419">
              <a:lnSpc>
                <a:spcPct val="90000"/>
              </a:lnSpc>
              <a:buNone/>
            </a:pPr>
            <a:endParaRPr lang="en-US" altLang="en-US" sz="1350" b="1" dirty="0"/>
          </a:p>
          <a:p>
            <a:pPr lvl="1" indent="-302419">
              <a:lnSpc>
                <a:spcPct val="90000"/>
              </a:lnSpc>
              <a:buNone/>
            </a:pPr>
            <a:r>
              <a:rPr lang="en-US" altLang="en-US" sz="1200" b="1" dirty="0"/>
              <a:t>1      (BEGIN; INPUT X, Y; Z := X+Y ; V := X-Y)    :  2</a:t>
            </a:r>
          </a:p>
          <a:p>
            <a:pPr lvl="1" indent="-302419">
              <a:lnSpc>
                <a:spcPct val="90000"/>
              </a:lnSpc>
              <a:buNone/>
            </a:pPr>
            <a:r>
              <a:rPr lang="en-US" altLang="en-US" sz="1200" b="1" dirty="0"/>
              <a:t>2      ( Z &gt;= 0 ? )                                                       :  4  (TRUE) </a:t>
            </a:r>
          </a:p>
          <a:p>
            <a:pPr lvl="1" indent="-302419">
              <a:lnSpc>
                <a:spcPct val="90000"/>
              </a:lnSpc>
              <a:buNone/>
            </a:pPr>
            <a:r>
              <a:rPr lang="en-US" altLang="en-US" sz="1200" b="1" dirty="0"/>
              <a:t>                                                                                 :  3  (FALSE)</a:t>
            </a:r>
          </a:p>
          <a:p>
            <a:pPr lvl="1" indent="-302419">
              <a:lnSpc>
                <a:spcPct val="90000"/>
              </a:lnSpc>
              <a:buNone/>
            </a:pPr>
            <a:r>
              <a:rPr lang="en-US" altLang="en-US" sz="1200" b="1" dirty="0"/>
              <a:t>3      (JOE:  Z := Z + V)                                            :  4</a:t>
            </a:r>
          </a:p>
          <a:p>
            <a:pPr lvl="1" indent="-302419">
              <a:lnSpc>
                <a:spcPct val="90000"/>
              </a:lnSpc>
              <a:buNone/>
            </a:pPr>
            <a:r>
              <a:rPr lang="en-US" altLang="en-US" sz="1200" b="1" dirty="0"/>
              <a:t>4      (SAM:  Z := Z – V; N := 0)                              :  5</a:t>
            </a:r>
          </a:p>
          <a:p>
            <a:pPr lvl="1" indent="-302419">
              <a:lnSpc>
                <a:spcPct val="90000"/>
              </a:lnSpc>
              <a:buNone/>
            </a:pPr>
            <a:r>
              <a:rPr lang="en-US" altLang="en-US" sz="1200" b="1" dirty="0"/>
              <a:t>5      (LOOP; Z := Z -1)                                            :  6</a:t>
            </a:r>
          </a:p>
          <a:p>
            <a:pPr lvl="1" indent="-302419">
              <a:lnSpc>
                <a:spcPct val="90000"/>
              </a:lnSpc>
              <a:buNone/>
            </a:pPr>
            <a:r>
              <a:rPr lang="en-US" altLang="en-US" sz="1200" b="1" dirty="0"/>
              <a:t>6      (N = V ?)                                                         :  7   (FALSE) </a:t>
            </a:r>
          </a:p>
          <a:p>
            <a:pPr lvl="1" indent="-302419">
              <a:lnSpc>
                <a:spcPct val="90000"/>
              </a:lnSpc>
              <a:buNone/>
            </a:pPr>
            <a:r>
              <a:rPr lang="en-US" altLang="en-US" sz="1200" b="1" dirty="0"/>
              <a:t>                                                                                :  END  (TRUE)</a:t>
            </a:r>
          </a:p>
          <a:p>
            <a:pPr lvl="1" indent="-302419">
              <a:lnSpc>
                <a:spcPct val="90000"/>
              </a:lnSpc>
              <a:buNone/>
            </a:pPr>
            <a:r>
              <a:rPr lang="en-US" altLang="en-US" sz="1200" b="1" dirty="0"/>
              <a:t>7      (N := N + 1)                                                    : 5</a:t>
            </a:r>
          </a:p>
        </p:txBody>
      </p:sp>
      <p:sp>
        <p:nvSpPr>
          <p:cNvPr id="24582" name="Text Box 4">
            <a:extLst>
              <a:ext uri="{FF2B5EF4-FFF2-40B4-BE49-F238E27FC236}">
                <a16:creationId xmlns:a16="http://schemas.microsoft.com/office/drawing/2014/main" id="{0BA3B98C-337D-4A51-AB7D-3BEC6885E105}"/>
              </a:ext>
            </a:extLst>
          </p:cNvPr>
          <p:cNvSpPr txBox="1">
            <a:spLocks noChangeArrowheads="1"/>
          </p:cNvSpPr>
          <p:nvPr/>
        </p:nvSpPr>
        <p:spPr bwMode="auto">
          <a:xfrm>
            <a:off x="3382567" y="4942285"/>
            <a:ext cx="18473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050"/>
          </a:p>
        </p:txBody>
      </p:sp>
      <p:grpSp>
        <p:nvGrpSpPr>
          <p:cNvPr id="24584" name="Group 29">
            <a:extLst>
              <a:ext uri="{FF2B5EF4-FFF2-40B4-BE49-F238E27FC236}">
                <a16:creationId xmlns:a16="http://schemas.microsoft.com/office/drawing/2014/main" id="{7CC7A98A-1F3D-4649-A4BF-B1A4D3BB3153}"/>
              </a:ext>
            </a:extLst>
          </p:cNvPr>
          <p:cNvGrpSpPr>
            <a:grpSpLocks/>
          </p:cNvGrpSpPr>
          <p:nvPr/>
        </p:nvGrpSpPr>
        <p:grpSpPr bwMode="auto">
          <a:xfrm>
            <a:off x="4876800" y="2266950"/>
            <a:ext cx="3886200" cy="1143000"/>
            <a:chOff x="2544" y="2112"/>
            <a:chExt cx="3264" cy="960"/>
          </a:xfrm>
        </p:grpSpPr>
        <p:sp>
          <p:nvSpPr>
            <p:cNvPr id="24585" name="Line 30">
              <a:extLst>
                <a:ext uri="{FF2B5EF4-FFF2-40B4-BE49-F238E27FC236}">
                  <a16:creationId xmlns:a16="http://schemas.microsoft.com/office/drawing/2014/main" id="{711CBAE6-1064-4365-98BB-BCF8758CFC5F}"/>
                </a:ext>
              </a:extLst>
            </p:cNvPr>
            <p:cNvSpPr>
              <a:spLocks noChangeShapeType="1"/>
            </p:cNvSpPr>
            <p:nvPr/>
          </p:nvSpPr>
          <p:spPr bwMode="auto">
            <a:xfrm>
              <a:off x="2880" y="2400"/>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solidFill>
                  <a:schemeClr val="tx2"/>
                </a:solidFill>
              </a:endParaRPr>
            </a:p>
          </p:txBody>
        </p:sp>
        <p:sp>
          <p:nvSpPr>
            <p:cNvPr id="24586" name="Oval 31">
              <a:extLst>
                <a:ext uri="{FF2B5EF4-FFF2-40B4-BE49-F238E27FC236}">
                  <a16:creationId xmlns:a16="http://schemas.microsoft.com/office/drawing/2014/main" id="{03D4C3CD-3AB5-42B6-9314-2D18A9E64EA3}"/>
                </a:ext>
              </a:extLst>
            </p:cNvPr>
            <p:cNvSpPr>
              <a:spLocks noChangeArrowheads="1"/>
            </p:cNvSpPr>
            <p:nvPr/>
          </p:nvSpPr>
          <p:spPr bwMode="auto">
            <a:xfrm>
              <a:off x="2544" y="2256"/>
              <a:ext cx="336" cy="288"/>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solidFill>
                    <a:schemeClr val="tx2"/>
                  </a:solidFill>
                </a:rPr>
                <a:t>1</a:t>
              </a:r>
            </a:p>
          </p:txBody>
        </p:sp>
        <p:sp>
          <p:nvSpPr>
            <p:cNvPr id="24587" name="Line 32">
              <a:extLst>
                <a:ext uri="{FF2B5EF4-FFF2-40B4-BE49-F238E27FC236}">
                  <a16:creationId xmlns:a16="http://schemas.microsoft.com/office/drawing/2014/main" id="{20F2A94F-AD7B-4882-8320-10130B75B879}"/>
                </a:ext>
              </a:extLst>
            </p:cNvPr>
            <p:cNvSpPr>
              <a:spLocks noChangeShapeType="1"/>
            </p:cNvSpPr>
            <p:nvPr/>
          </p:nvSpPr>
          <p:spPr bwMode="auto">
            <a:xfrm>
              <a:off x="3456" y="2400"/>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solidFill>
                  <a:schemeClr val="tx2"/>
                </a:solidFill>
              </a:endParaRPr>
            </a:p>
          </p:txBody>
        </p:sp>
        <p:sp>
          <p:nvSpPr>
            <p:cNvPr id="24588" name="Oval 33">
              <a:extLst>
                <a:ext uri="{FF2B5EF4-FFF2-40B4-BE49-F238E27FC236}">
                  <a16:creationId xmlns:a16="http://schemas.microsoft.com/office/drawing/2014/main" id="{C51A0F5B-D4A3-4A10-B8B7-6B2C7E6E50BB}"/>
                </a:ext>
              </a:extLst>
            </p:cNvPr>
            <p:cNvSpPr>
              <a:spLocks noChangeArrowheads="1"/>
            </p:cNvSpPr>
            <p:nvPr/>
          </p:nvSpPr>
          <p:spPr bwMode="auto">
            <a:xfrm>
              <a:off x="3120" y="2256"/>
              <a:ext cx="336"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solidFill>
                    <a:schemeClr val="tx2"/>
                  </a:solidFill>
                </a:rPr>
                <a:t>2</a:t>
              </a:r>
            </a:p>
          </p:txBody>
        </p:sp>
        <p:sp>
          <p:nvSpPr>
            <p:cNvPr id="24589" name="Oval 34">
              <a:extLst>
                <a:ext uri="{FF2B5EF4-FFF2-40B4-BE49-F238E27FC236}">
                  <a16:creationId xmlns:a16="http://schemas.microsoft.com/office/drawing/2014/main" id="{AF5699C7-831B-4BD1-BFCB-1D47618F84FF}"/>
                </a:ext>
              </a:extLst>
            </p:cNvPr>
            <p:cNvSpPr>
              <a:spLocks noChangeArrowheads="1"/>
            </p:cNvSpPr>
            <p:nvPr/>
          </p:nvSpPr>
          <p:spPr bwMode="auto">
            <a:xfrm>
              <a:off x="3696" y="2256"/>
              <a:ext cx="336"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solidFill>
                    <a:schemeClr val="tx2"/>
                  </a:solidFill>
                </a:rPr>
                <a:t>3</a:t>
              </a:r>
            </a:p>
          </p:txBody>
        </p:sp>
        <p:sp>
          <p:nvSpPr>
            <p:cNvPr id="24590" name="Oval 35">
              <a:extLst>
                <a:ext uri="{FF2B5EF4-FFF2-40B4-BE49-F238E27FC236}">
                  <a16:creationId xmlns:a16="http://schemas.microsoft.com/office/drawing/2014/main" id="{43185211-12EC-4127-B050-E3C10977E148}"/>
                </a:ext>
              </a:extLst>
            </p:cNvPr>
            <p:cNvSpPr>
              <a:spLocks noChangeArrowheads="1"/>
            </p:cNvSpPr>
            <p:nvPr/>
          </p:nvSpPr>
          <p:spPr bwMode="auto">
            <a:xfrm>
              <a:off x="4320" y="2256"/>
              <a:ext cx="336"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solidFill>
                    <a:schemeClr val="tx2"/>
                  </a:solidFill>
                </a:rPr>
                <a:t>4</a:t>
              </a:r>
            </a:p>
          </p:txBody>
        </p:sp>
        <p:sp>
          <p:nvSpPr>
            <p:cNvPr id="24591" name="Line 36">
              <a:extLst>
                <a:ext uri="{FF2B5EF4-FFF2-40B4-BE49-F238E27FC236}">
                  <a16:creationId xmlns:a16="http://schemas.microsoft.com/office/drawing/2014/main" id="{2706466B-F869-4A8F-A0E3-A92C894596D5}"/>
                </a:ext>
              </a:extLst>
            </p:cNvPr>
            <p:cNvSpPr>
              <a:spLocks noChangeShapeType="1"/>
            </p:cNvSpPr>
            <p:nvPr/>
          </p:nvSpPr>
          <p:spPr bwMode="auto">
            <a:xfrm flipV="1">
              <a:off x="3312" y="211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solidFill>
                  <a:schemeClr val="tx2"/>
                </a:solidFill>
              </a:endParaRPr>
            </a:p>
          </p:txBody>
        </p:sp>
        <p:sp>
          <p:nvSpPr>
            <p:cNvPr id="24592" name="Line 37">
              <a:extLst>
                <a:ext uri="{FF2B5EF4-FFF2-40B4-BE49-F238E27FC236}">
                  <a16:creationId xmlns:a16="http://schemas.microsoft.com/office/drawing/2014/main" id="{827C6BD9-B612-4C2C-8AC0-7B305A1917FC}"/>
                </a:ext>
              </a:extLst>
            </p:cNvPr>
            <p:cNvSpPr>
              <a:spLocks noChangeShapeType="1"/>
            </p:cNvSpPr>
            <p:nvPr/>
          </p:nvSpPr>
          <p:spPr bwMode="auto">
            <a:xfrm>
              <a:off x="3312" y="2112"/>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solidFill>
                  <a:schemeClr val="tx2"/>
                </a:solidFill>
              </a:endParaRPr>
            </a:p>
          </p:txBody>
        </p:sp>
        <p:sp>
          <p:nvSpPr>
            <p:cNvPr id="24593" name="Line 38">
              <a:extLst>
                <a:ext uri="{FF2B5EF4-FFF2-40B4-BE49-F238E27FC236}">
                  <a16:creationId xmlns:a16="http://schemas.microsoft.com/office/drawing/2014/main" id="{989CF339-4149-4BDE-85E5-1530FF05F882}"/>
                </a:ext>
              </a:extLst>
            </p:cNvPr>
            <p:cNvSpPr>
              <a:spLocks noChangeShapeType="1"/>
            </p:cNvSpPr>
            <p:nvPr/>
          </p:nvSpPr>
          <p:spPr bwMode="auto">
            <a:xfrm>
              <a:off x="4512" y="2112"/>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solidFill>
                  <a:schemeClr val="tx2"/>
                </a:solidFill>
              </a:endParaRPr>
            </a:p>
          </p:txBody>
        </p:sp>
        <p:sp>
          <p:nvSpPr>
            <p:cNvPr id="24594" name="Line 39">
              <a:extLst>
                <a:ext uri="{FF2B5EF4-FFF2-40B4-BE49-F238E27FC236}">
                  <a16:creationId xmlns:a16="http://schemas.microsoft.com/office/drawing/2014/main" id="{1FA9C5E7-66D9-421D-B8E7-3034B4D65A75}"/>
                </a:ext>
              </a:extLst>
            </p:cNvPr>
            <p:cNvSpPr>
              <a:spLocks noChangeShapeType="1"/>
            </p:cNvSpPr>
            <p:nvPr/>
          </p:nvSpPr>
          <p:spPr bwMode="auto">
            <a:xfrm>
              <a:off x="4032" y="2400"/>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solidFill>
                  <a:schemeClr val="tx2"/>
                </a:solidFill>
              </a:endParaRPr>
            </a:p>
          </p:txBody>
        </p:sp>
        <p:sp>
          <p:nvSpPr>
            <p:cNvPr id="24595" name="Line 40">
              <a:extLst>
                <a:ext uri="{FF2B5EF4-FFF2-40B4-BE49-F238E27FC236}">
                  <a16:creationId xmlns:a16="http://schemas.microsoft.com/office/drawing/2014/main" id="{E2031E8A-37F9-4327-8008-D665B686150D}"/>
                </a:ext>
              </a:extLst>
            </p:cNvPr>
            <p:cNvSpPr>
              <a:spLocks noChangeShapeType="1"/>
            </p:cNvSpPr>
            <p:nvPr/>
          </p:nvSpPr>
          <p:spPr bwMode="auto">
            <a:xfrm>
              <a:off x="4656" y="2400"/>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solidFill>
                  <a:schemeClr val="tx2"/>
                </a:solidFill>
              </a:endParaRPr>
            </a:p>
          </p:txBody>
        </p:sp>
        <p:sp>
          <p:nvSpPr>
            <p:cNvPr id="24596" name="Oval 41">
              <a:extLst>
                <a:ext uri="{FF2B5EF4-FFF2-40B4-BE49-F238E27FC236}">
                  <a16:creationId xmlns:a16="http://schemas.microsoft.com/office/drawing/2014/main" id="{A107EC61-6AA7-4A56-834C-917C3960E98F}"/>
                </a:ext>
              </a:extLst>
            </p:cNvPr>
            <p:cNvSpPr>
              <a:spLocks noChangeArrowheads="1"/>
            </p:cNvSpPr>
            <p:nvPr/>
          </p:nvSpPr>
          <p:spPr bwMode="auto">
            <a:xfrm>
              <a:off x="4896" y="2256"/>
              <a:ext cx="336"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solidFill>
                    <a:schemeClr val="tx2"/>
                  </a:solidFill>
                </a:rPr>
                <a:t>5</a:t>
              </a:r>
            </a:p>
          </p:txBody>
        </p:sp>
        <p:sp>
          <p:nvSpPr>
            <p:cNvPr id="24597" name="Line 42">
              <a:extLst>
                <a:ext uri="{FF2B5EF4-FFF2-40B4-BE49-F238E27FC236}">
                  <a16:creationId xmlns:a16="http://schemas.microsoft.com/office/drawing/2014/main" id="{48EA7BD1-EF10-4F12-98E8-823FF0DDBAE6}"/>
                </a:ext>
              </a:extLst>
            </p:cNvPr>
            <p:cNvSpPr>
              <a:spLocks noChangeShapeType="1"/>
            </p:cNvSpPr>
            <p:nvPr/>
          </p:nvSpPr>
          <p:spPr bwMode="auto">
            <a:xfrm>
              <a:off x="5040" y="254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solidFill>
                  <a:schemeClr val="tx2"/>
                </a:solidFill>
              </a:endParaRPr>
            </a:p>
          </p:txBody>
        </p:sp>
        <p:sp>
          <p:nvSpPr>
            <p:cNvPr id="325675" name="Oval 43">
              <a:extLst>
                <a:ext uri="{FF2B5EF4-FFF2-40B4-BE49-F238E27FC236}">
                  <a16:creationId xmlns:a16="http://schemas.microsoft.com/office/drawing/2014/main" id="{265947FB-C699-411C-84F8-DBD1FC113143}"/>
                </a:ext>
              </a:extLst>
            </p:cNvPr>
            <p:cNvSpPr>
              <a:spLocks noChangeArrowheads="1"/>
            </p:cNvSpPr>
            <p:nvPr/>
          </p:nvSpPr>
          <p:spPr bwMode="auto">
            <a:xfrm>
              <a:off x="4896" y="2784"/>
              <a:ext cx="336" cy="288"/>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sz="1350" b="1" baseline="-12000">
                  <a:solidFill>
                    <a:schemeClr val="tx2"/>
                  </a:solidFill>
                  <a:effectLst>
                    <a:outerShdw blurRad="38100" dist="38100" dir="2700000" algn="tl">
                      <a:srgbClr val="000000"/>
                    </a:outerShdw>
                  </a:effectLst>
                  <a:latin typeface="Arial" charset="0"/>
                </a:rPr>
                <a:t>6</a:t>
              </a:r>
            </a:p>
          </p:txBody>
        </p:sp>
        <p:sp>
          <p:nvSpPr>
            <p:cNvPr id="24599" name="Line 44">
              <a:extLst>
                <a:ext uri="{FF2B5EF4-FFF2-40B4-BE49-F238E27FC236}">
                  <a16:creationId xmlns:a16="http://schemas.microsoft.com/office/drawing/2014/main" id="{79D277A8-A334-4016-B113-C516CC7FAC48}"/>
                </a:ext>
              </a:extLst>
            </p:cNvPr>
            <p:cNvSpPr>
              <a:spLocks noChangeShapeType="1"/>
            </p:cNvSpPr>
            <p:nvPr/>
          </p:nvSpPr>
          <p:spPr bwMode="auto">
            <a:xfrm>
              <a:off x="5232" y="292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solidFill>
                  <a:schemeClr val="tx2"/>
                </a:solidFill>
              </a:endParaRPr>
            </a:p>
          </p:txBody>
        </p:sp>
        <p:sp>
          <p:nvSpPr>
            <p:cNvPr id="24600" name="Line 45">
              <a:extLst>
                <a:ext uri="{FF2B5EF4-FFF2-40B4-BE49-F238E27FC236}">
                  <a16:creationId xmlns:a16="http://schemas.microsoft.com/office/drawing/2014/main" id="{2D732400-EF49-43EF-91D4-0129ACF2E392}"/>
                </a:ext>
              </a:extLst>
            </p:cNvPr>
            <p:cNvSpPr>
              <a:spLocks noChangeShapeType="1"/>
            </p:cNvSpPr>
            <p:nvPr/>
          </p:nvSpPr>
          <p:spPr bwMode="auto">
            <a:xfrm flipV="1">
              <a:off x="5616" y="2352"/>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solidFill>
                  <a:schemeClr val="tx2"/>
                </a:solidFill>
              </a:endParaRPr>
            </a:p>
          </p:txBody>
        </p:sp>
        <p:sp>
          <p:nvSpPr>
            <p:cNvPr id="24601" name="Line 46">
              <a:extLst>
                <a:ext uri="{FF2B5EF4-FFF2-40B4-BE49-F238E27FC236}">
                  <a16:creationId xmlns:a16="http://schemas.microsoft.com/office/drawing/2014/main" id="{7B9B8931-D3EB-40CB-87BE-72B966592174}"/>
                </a:ext>
              </a:extLst>
            </p:cNvPr>
            <p:cNvSpPr>
              <a:spLocks noChangeShapeType="1"/>
            </p:cNvSpPr>
            <p:nvPr/>
          </p:nvSpPr>
          <p:spPr bwMode="auto">
            <a:xfrm flipH="1">
              <a:off x="5232" y="2352"/>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solidFill>
                  <a:schemeClr val="tx2"/>
                </a:solidFill>
              </a:endParaRPr>
            </a:p>
          </p:txBody>
        </p:sp>
        <p:sp>
          <p:nvSpPr>
            <p:cNvPr id="24602" name="Line 47">
              <a:extLst>
                <a:ext uri="{FF2B5EF4-FFF2-40B4-BE49-F238E27FC236}">
                  <a16:creationId xmlns:a16="http://schemas.microsoft.com/office/drawing/2014/main" id="{9F8B3247-2DF6-4D1C-8D1A-C3806657881B}"/>
                </a:ext>
              </a:extLst>
            </p:cNvPr>
            <p:cNvSpPr>
              <a:spLocks noChangeShapeType="1"/>
            </p:cNvSpPr>
            <p:nvPr/>
          </p:nvSpPr>
          <p:spPr bwMode="auto">
            <a:xfrm flipH="1">
              <a:off x="4752" y="292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solidFill>
                  <a:schemeClr val="tx2"/>
                </a:solidFill>
              </a:endParaRPr>
            </a:p>
          </p:txBody>
        </p:sp>
        <p:sp>
          <p:nvSpPr>
            <p:cNvPr id="24603" name="Oval 48">
              <a:extLst>
                <a:ext uri="{FF2B5EF4-FFF2-40B4-BE49-F238E27FC236}">
                  <a16:creationId xmlns:a16="http://schemas.microsoft.com/office/drawing/2014/main" id="{1EAEE87C-AA92-4258-9141-61CE8D6364F6}"/>
                </a:ext>
              </a:extLst>
            </p:cNvPr>
            <p:cNvSpPr>
              <a:spLocks noChangeArrowheads="1"/>
            </p:cNvSpPr>
            <p:nvPr/>
          </p:nvSpPr>
          <p:spPr bwMode="auto">
            <a:xfrm>
              <a:off x="5472" y="2784"/>
              <a:ext cx="336"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solidFill>
                    <a:schemeClr val="tx2"/>
                  </a:solidFill>
                </a:rPr>
                <a:t>7</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95350"/>
            <a:ext cx="4876800" cy="914400"/>
          </a:xfrm>
        </p:spPr>
        <p:txBody>
          <a:bodyPr>
            <a:noAutofit/>
          </a:bodyPr>
          <a:lstStyle/>
          <a:p>
            <a:r>
              <a:rPr lang="en-IN" dirty="0"/>
              <a:t>Topics to be covered</a:t>
            </a:r>
            <a:br>
              <a:rPr lang="en-IN" b="1" dirty="0"/>
            </a:br>
            <a:endParaRPr lang="en-IN" dirty="0"/>
          </a:p>
        </p:txBody>
      </p:sp>
      <p:sp>
        <p:nvSpPr>
          <p:cNvPr id="3" name="Content Placeholder 2"/>
          <p:cNvSpPr>
            <a:spLocks noGrp="1"/>
          </p:cNvSpPr>
          <p:nvPr>
            <p:ph idx="1"/>
          </p:nvPr>
        </p:nvSpPr>
        <p:spPr>
          <a:xfrm>
            <a:off x="1173480" y="1276350"/>
            <a:ext cx="4953000" cy="3505200"/>
          </a:xfrm>
        </p:spPr>
        <p:txBody>
          <a:bodyPr>
            <a:normAutofit/>
          </a:bodyPr>
          <a:lstStyle/>
          <a:p>
            <a:r>
              <a:rPr lang="en-IN" b="1" dirty="0"/>
              <a:t>White-Box Testing Techniques</a:t>
            </a:r>
          </a:p>
          <a:p>
            <a:pPr marL="320040" lvl="1" indent="0">
              <a:buNone/>
            </a:pPr>
            <a:endParaRPr lang="en-IN" dirty="0"/>
          </a:p>
          <a:p>
            <a:pPr lvl="1"/>
            <a:r>
              <a:rPr lang="en-IN" dirty="0"/>
              <a:t>Logic Coverage criteria</a:t>
            </a:r>
          </a:p>
          <a:p>
            <a:pPr lvl="1"/>
            <a:r>
              <a:rPr lang="en-IN" dirty="0"/>
              <a:t>Basic path testing</a:t>
            </a:r>
          </a:p>
          <a:p>
            <a:pPr lvl="1"/>
            <a:r>
              <a:rPr lang="en-IN" dirty="0"/>
              <a:t>Graph matrices</a:t>
            </a:r>
          </a:p>
          <a:p>
            <a:pPr lvl="1"/>
            <a:r>
              <a:rPr lang="en-IN" dirty="0"/>
              <a:t>Loop testing </a:t>
            </a:r>
          </a:p>
          <a:p>
            <a:pPr lvl="1"/>
            <a:r>
              <a:rPr lang="en-IN" dirty="0"/>
              <a:t>Data flow testing</a:t>
            </a:r>
          </a:p>
          <a:p>
            <a:pPr lvl="1"/>
            <a:r>
              <a:rPr lang="en-IN" dirty="0"/>
              <a:t>Mutation testing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6334703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F2E9D-E223-494A-B362-D88D974BAD6A}"/>
              </a:ext>
            </a:extLst>
          </p:cNvPr>
          <p:cNvSpPr>
            <a:spLocks noGrp="1"/>
          </p:cNvSpPr>
          <p:nvPr>
            <p:ph type="title"/>
          </p:nvPr>
        </p:nvSpPr>
        <p:spPr/>
        <p:txBody>
          <a:bodyPr>
            <a:noAutofit/>
          </a:bodyPr>
          <a:lstStyle/>
          <a:p>
            <a:r>
              <a:rPr lang="en-US" altLang="en-US" sz="3200" b="1" dirty="0">
                <a:solidFill>
                  <a:schemeClr val="tx2"/>
                </a:solidFill>
              </a:rPr>
              <a:t>Complete Path Testing prescriptions:</a:t>
            </a:r>
            <a:br>
              <a:rPr lang="en-US" altLang="en-US" sz="3200" b="1" dirty="0">
                <a:solidFill>
                  <a:schemeClr val="tx2"/>
                </a:solidFill>
              </a:rPr>
            </a:br>
            <a:endParaRPr lang="en-IN" sz="3200" dirty="0"/>
          </a:p>
        </p:txBody>
      </p:sp>
      <p:sp>
        <p:nvSpPr>
          <p:cNvPr id="3" name="Content Placeholder 2">
            <a:extLst>
              <a:ext uri="{FF2B5EF4-FFF2-40B4-BE49-F238E27FC236}">
                <a16:creationId xmlns:a16="http://schemas.microsoft.com/office/drawing/2014/main" id="{ED130224-551B-4D50-B8C9-DDB693A5D5F9}"/>
              </a:ext>
            </a:extLst>
          </p:cNvPr>
          <p:cNvSpPr>
            <a:spLocks noGrp="1"/>
          </p:cNvSpPr>
          <p:nvPr>
            <p:ph idx="1"/>
          </p:nvPr>
        </p:nvSpPr>
        <p:spPr/>
        <p:txBody>
          <a:bodyPr/>
          <a:lstStyle/>
          <a:p>
            <a:pPr lvl="1" eaLnBrk="1" hangingPunct="1">
              <a:spcBef>
                <a:spcPct val="0"/>
              </a:spcBef>
              <a:buFontTx/>
              <a:buAutoNum type="arabicPeriod"/>
            </a:pPr>
            <a:r>
              <a:rPr lang="en-US" altLang="en-US" sz="2000" dirty="0"/>
              <a:t>Exercise every path from entry to exit.</a:t>
            </a:r>
          </a:p>
          <a:p>
            <a:pPr lvl="1" eaLnBrk="1" hangingPunct="1">
              <a:spcBef>
                <a:spcPct val="0"/>
              </a:spcBef>
              <a:buFontTx/>
              <a:buAutoNum type="arabicPeriod"/>
            </a:pPr>
            <a:r>
              <a:rPr lang="en-US" altLang="en-US" sz="2000" dirty="0"/>
              <a:t>Exercise every statement or instruction at least once.</a:t>
            </a:r>
          </a:p>
          <a:p>
            <a:pPr lvl="1" eaLnBrk="1" hangingPunct="1">
              <a:spcBef>
                <a:spcPct val="0"/>
              </a:spcBef>
              <a:buFontTx/>
              <a:buAutoNum type="arabicPeriod"/>
            </a:pPr>
            <a:r>
              <a:rPr lang="en-US" altLang="en-US" sz="2000" dirty="0"/>
              <a:t>Exercise every branch and case statement in each direction, at least once.</a:t>
            </a:r>
          </a:p>
          <a:p>
            <a:pPr lvl="1" eaLnBrk="1" hangingPunct="1">
              <a:spcBef>
                <a:spcPct val="0"/>
              </a:spcBef>
              <a:buFontTx/>
              <a:buChar char="•"/>
            </a:pPr>
            <a:endParaRPr lang="en-US" altLang="en-US" sz="2000" dirty="0"/>
          </a:p>
          <a:p>
            <a:pPr lvl="1" eaLnBrk="1" hangingPunct="1">
              <a:spcBef>
                <a:spcPct val="0"/>
              </a:spcBef>
              <a:buFontTx/>
              <a:buNone/>
            </a:pPr>
            <a:r>
              <a:rPr lang="en-US" altLang="en-US" sz="2000" dirty="0">
                <a:sym typeface="Symbol" panose="05050102010706020507" pitchFamily="18" charset="2"/>
              </a:rPr>
              <a:t></a:t>
            </a:r>
            <a:r>
              <a:rPr lang="en-US" altLang="en-US" sz="2000" dirty="0"/>
              <a:t> Point 1 =&gt; point 2 and 3.	</a:t>
            </a:r>
            <a:r>
              <a:rPr lang="en-US" altLang="en-US" sz="2000" dirty="0">
                <a:sym typeface="Symbol" panose="05050102010706020507" pitchFamily="18" charset="2"/>
              </a:rPr>
              <a:t></a:t>
            </a:r>
            <a:r>
              <a:rPr lang="en-US" altLang="en-US" sz="2000" dirty="0"/>
              <a:t> Point 2 &amp; 3 are not the same</a:t>
            </a:r>
          </a:p>
          <a:p>
            <a:pPr lvl="1" eaLnBrk="1" hangingPunct="1">
              <a:spcBef>
                <a:spcPct val="0"/>
              </a:spcBef>
              <a:buFontTx/>
              <a:buNone/>
            </a:pPr>
            <a:r>
              <a:rPr lang="en-US" altLang="en-US" sz="2000" dirty="0">
                <a:sym typeface="Symbol" panose="05050102010706020507" pitchFamily="18" charset="2"/>
              </a:rPr>
              <a:t></a:t>
            </a:r>
            <a:r>
              <a:rPr lang="en-US" altLang="en-US" sz="2000" dirty="0"/>
              <a:t> Point 1 is impractical.		</a:t>
            </a:r>
            <a:r>
              <a:rPr lang="en-US" altLang="en-US" sz="2000" dirty="0">
                <a:sym typeface="Symbol" panose="05050102010706020507" pitchFamily="18" charset="2"/>
              </a:rPr>
              <a:t></a:t>
            </a:r>
            <a:r>
              <a:rPr lang="en-US" altLang="en-US" sz="2000" dirty="0"/>
              <a:t> For a structured language, Point 3 =&gt; Point 2</a:t>
            </a:r>
          </a:p>
          <a:p>
            <a:endParaRPr lang="en-IN" dirty="0"/>
          </a:p>
        </p:txBody>
      </p:sp>
      <p:sp>
        <p:nvSpPr>
          <p:cNvPr id="5" name="Slide Number Placeholder 4">
            <a:extLst>
              <a:ext uri="{FF2B5EF4-FFF2-40B4-BE49-F238E27FC236}">
                <a16:creationId xmlns:a16="http://schemas.microsoft.com/office/drawing/2014/main" id="{2F9742D4-29B6-454B-B084-D0FAFD7C155E}"/>
              </a:ext>
            </a:extLst>
          </p:cNvPr>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17978659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a:extLst>
              <a:ext uri="{FF2B5EF4-FFF2-40B4-BE49-F238E27FC236}">
                <a16:creationId xmlns:a16="http://schemas.microsoft.com/office/drawing/2014/main" id="{F67778FA-214A-49D3-80F2-D6B583FE3509}"/>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a:spcBef>
                <a:spcPct val="0"/>
              </a:spcBef>
              <a:buFontTx/>
              <a:buNone/>
            </a:pPr>
            <a:r>
              <a:rPr lang="en-US" altLang="en-US" sz="1050"/>
              <a:t>ref boris beizer</a:t>
            </a:r>
          </a:p>
        </p:txBody>
      </p:sp>
      <p:sp>
        <p:nvSpPr>
          <p:cNvPr id="38915" name="Slide Number Placeholder 5">
            <a:extLst>
              <a:ext uri="{FF2B5EF4-FFF2-40B4-BE49-F238E27FC236}">
                <a16:creationId xmlns:a16="http://schemas.microsoft.com/office/drawing/2014/main" id="{95E660A3-3956-4638-AE10-533CE733A741}"/>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a:spcBef>
                <a:spcPct val="0"/>
              </a:spcBef>
              <a:buFontTx/>
              <a:buNone/>
            </a:pPr>
            <a:fld id="{04A21119-EC2C-42B9-A06F-4DEDE4F54527}" type="slidenum">
              <a:rPr lang="en-US" altLang="en-US" sz="1050"/>
              <a:pPr>
                <a:spcBef>
                  <a:spcPct val="0"/>
                </a:spcBef>
                <a:buFontTx/>
                <a:buNone/>
              </a:pPr>
              <a:t>41</a:t>
            </a:fld>
            <a:endParaRPr lang="en-US" altLang="en-US" sz="1050"/>
          </a:p>
        </p:txBody>
      </p:sp>
      <p:sp>
        <p:nvSpPr>
          <p:cNvPr id="38918" name="Text Box 4">
            <a:extLst>
              <a:ext uri="{FF2B5EF4-FFF2-40B4-BE49-F238E27FC236}">
                <a16:creationId xmlns:a16="http://schemas.microsoft.com/office/drawing/2014/main" id="{3073F6E8-58EB-4898-BF07-5BDBC72D2DEC}"/>
              </a:ext>
            </a:extLst>
          </p:cNvPr>
          <p:cNvSpPr txBox="1">
            <a:spLocks noChangeArrowheads="1"/>
          </p:cNvSpPr>
          <p:nvPr/>
        </p:nvSpPr>
        <p:spPr bwMode="auto">
          <a:xfrm>
            <a:off x="3382567" y="4942285"/>
            <a:ext cx="18473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050"/>
          </a:p>
        </p:txBody>
      </p:sp>
      <p:sp>
        <p:nvSpPr>
          <p:cNvPr id="38920" name="Text Box 6">
            <a:extLst>
              <a:ext uri="{FF2B5EF4-FFF2-40B4-BE49-F238E27FC236}">
                <a16:creationId xmlns:a16="http://schemas.microsoft.com/office/drawing/2014/main" id="{35DA3E80-B905-4E6D-9361-AAD4202354E7}"/>
              </a:ext>
            </a:extLst>
          </p:cNvPr>
          <p:cNvSpPr txBox="1">
            <a:spLocks noChangeArrowheads="1"/>
          </p:cNvSpPr>
          <p:nvPr/>
        </p:nvSpPr>
        <p:spPr bwMode="auto">
          <a:xfrm>
            <a:off x="402431" y="978053"/>
            <a:ext cx="7372350" cy="3916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defRPr>
            </a:lvl1pPr>
            <a:lvl2pPr marL="687388" indent="-347663">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200" b="1" dirty="0"/>
          </a:p>
          <a:p>
            <a:pPr lvl="1" eaLnBrk="1" hangingPunct="1">
              <a:spcBef>
                <a:spcPct val="0"/>
              </a:spcBef>
              <a:buClr>
                <a:schemeClr val="accent2"/>
              </a:buClr>
              <a:buFontTx/>
              <a:buAutoNum type="arabicPeriod"/>
            </a:pPr>
            <a:r>
              <a:rPr lang="en-US" altLang="en-US" sz="1400" b="1" dirty="0">
                <a:solidFill>
                  <a:schemeClr val="tx2"/>
                </a:solidFill>
              </a:rPr>
              <a:t>Path Testing</a:t>
            </a:r>
            <a:r>
              <a:rPr lang="en-US" altLang="en-US" sz="1400" dirty="0">
                <a:solidFill>
                  <a:schemeClr val="tx2"/>
                </a:solidFill>
              </a:rPr>
              <a:t> </a:t>
            </a:r>
            <a:r>
              <a:rPr lang="en-US" altLang="en-US" sz="1400" b="1" dirty="0">
                <a:solidFill>
                  <a:schemeClr val="tx2"/>
                </a:solidFill>
              </a:rPr>
              <a:t>(P</a:t>
            </a:r>
            <a:r>
              <a:rPr lang="en-US" altLang="en-US" sz="1600" b="1" baseline="-8000" dirty="0">
                <a:solidFill>
                  <a:schemeClr val="tx2"/>
                </a:solidFill>
                <a:sym typeface="Symbol" panose="05050102010706020507" pitchFamily="18" charset="2"/>
              </a:rPr>
              <a:t></a:t>
            </a:r>
            <a:r>
              <a:rPr lang="en-US" altLang="en-US" sz="1400" b="1" dirty="0">
                <a:solidFill>
                  <a:schemeClr val="tx2"/>
                </a:solidFill>
              </a:rPr>
              <a:t> ):</a:t>
            </a:r>
            <a:r>
              <a:rPr lang="en-US" altLang="en-US" sz="1400" dirty="0">
                <a:solidFill>
                  <a:schemeClr val="tx2"/>
                </a:solidFill>
              </a:rPr>
              <a:t> </a:t>
            </a:r>
          </a:p>
          <a:p>
            <a:pPr lvl="1" eaLnBrk="1" hangingPunct="1">
              <a:spcBef>
                <a:spcPct val="0"/>
              </a:spcBef>
              <a:buFontTx/>
              <a:buNone/>
            </a:pPr>
            <a:r>
              <a:rPr lang="en-US" altLang="en-US" sz="675" dirty="0"/>
              <a:t>		</a:t>
            </a:r>
          </a:p>
          <a:p>
            <a:pPr lvl="1" eaLnBrk="1" hangingPunct="1">
              <a:spcBef>
                <a:spcPct val="0"/>
              </a:spcBef>
              <a:buFontTx/>
              <a:buNone/>
            </a:pPr>
            <a:r>
              <a:rPr lang="en-US" altLang="en-US" sz="1200" dirty="0"/>
              <a:t>		Execute all possible control flow paths thru the program; but typically restricted to 	entry-exit paths.</a:t>
            </a:r>
          </a:p>
          <a:p>
            <a:pPr lvl="1" eaLnBrk="1" hangingPunct="1">
              <a:spcBef>
                <a:spcPct val="0"/>
              </a:spcBef>
              <a:buFontTx/>
              <a:buNone/>
            </a:pPr>
            <a:r>
              <a:rPr lang="en-US" altLang="en-US" sz="675" dirty="0"/>
              <a:t>		</a:t>
            </a:r>
          </a:p>
          <a:p>
            <a:pPr lvl="1" eaLnBrk="1" hangingPunct="1">
              <a:spcBef>
                <a:spcPct val="0"/>
              </a:spcBef>
              <a:buFontTx/>
              <a:buNone/>
            </a:pPr>
            <a:r>
              <a:rPr lang="en-US" altLang="en-US" sz="1200" dirty="0"/>
              <a:t>		Implies 100% path coverage.  Impossible to achieve.</a:t>
            </a:r>
          </a:p>
          <a:p>
            <a:pPr lvl="1" eaLnBrk="1" hangingPunct="1">
              <a:spcBef>
                <a:spcPct val="0"/>
              </a:spcBef>
              <a:buFontTx/>
              <a:buNone/>
            </a:pPr>
            <a:endParaRPr lang="en-US" altLang="en-US" sz="750" dirty="0"/>
          </a:p>
          <a:p>
            <a:pPr lvl="1" eaLnBrk="1" hangingPunct="1">
              <a:spcBef>
                <a:spcPct val="0"/>
              </a:spcBef>
              <a:buClr>
                <a:schemeClr val="accent2"/>
              </a:buClr>
              <a:buFontTx/>
              <a:buAutoNum type="arabicPeriod" startAt="2"/>
            </a:pPr>
            <a:r>
              <a:rPr lang="en-US" altLang="en-US" sz="1400" b="1" dirty="0">
                <a:solidFill>
                  <a:schemeClr val="tx2"/>
                </a:solidFill>
              </a:rPr>
              <a:t>Statement Testing</a:t>
            </a:r>
            <a:r>
              <a:rPr lang="en-US" altLang="en-US" sz="1400" dirty="0">
                <a:solidFill>
                  <a:schemeClr val="tx2"/>
                </a:solidFill>
              </a:rPr>
              <a:t> </a:t>
            </a:r>
            <a:r>
              <a:rPr lang="en-US" altLang="en-US" sz="1400" b="1" dirty="0">
                <a:solidFill>
                  <a:schemeClr val="tx2"/>
                </a:solidFill>
              </a:rPr>
              <a:t>( P</a:t>
            </a:r>
            <a:r>
              <a:rPr lang="en-US" altLang="en-US" sz="1400" b="1" baseline="-10000" dirty="0">
                <a:solidFill>
                  <a:schemeClr val="tx2"/>
                </a:solidFill>
              </a:rPr>
              <a:t>1</a:t>
            </a:r>
            <a:r>
              <a:rPr lang="en-US" altLang="en-US" sz="1400" b="1" dirty="0">
                <a:solidFill>
                  <a:schemeClr val="tx2"/>
                </a:solidFill>
              </a:rPr>
              <a:t>)</a:t>
            </a:r>
            <a:r>
              <a:rPr lang="en-US" altLang="en-US" sz="1400" dirty="0">
                <a:solidFill>
                  <a:schemeClr val="tx2"/>
                </a:solidFill>
              </a:rPr>
              <a:t> : </a:t>
            </a:r>
          </a:p>
          <a:p>
            <a:pPr lvl="1" eaLnBrk="1" hangingPunct="1">
              <a:spcBef>
                <a:spcPct val="0"/>
              </a:spcBef>
              <a:buFontTx/>
              <a:buNone/>
            </a:pPr>
            <a:r>
              <a:rPr lang="en-US" altLang="en-US" sz="300" dirty="0"/>
              <a:t>		</a:t>
            </a:r>
          </a:p>
          <a:p>
            <a:pPr lvl="1" eaLnBrk="1" hangingPunct="1">
              <a:spcBef>
                <a:spcPct val="0"/>
              </a:spcBef>
              <a:buFontTx/>
              <a:buNone/>
            </a:pPr>
            <a:r>
              <a:rPr lang="en-US" altLang="en-US" sz="1200" dirty="0"/>
              <a:t>		Execute all statements in the program at least once under the some test.</a:t>
            </a:r>
          </a:p>
          <a:p>
            <a:pPr lvl="1" eaLnBrk="1" hangingPunct="1">
              <a:spcBef>
                <a:spcPct val="0"/>
              </a:spcBef>
              <a:buFontTx/>
              <a:buNone/>
            </a:pPr>
            <a:r>
              <a:rPr lang="en-US" altLang="en-US" sz="675" dirty="0"/>
              <a:t>		</a:t>
            </a:r>
            <a:r>
              <a:rPr lang="en-US" altLang="en-US" sz="1200" dirty="0"/>
              <a:t>100% statement coverage =&gt; 100% node coverage.</a:t>
            </a:r>
          </a:p>
          <a:p>
            <a:pPr lvl="1" eaLnBrk="1" hangingPunct="1">
              <a:spcBef>
                <a:spcPct val="0"/>
              </a:spcBef>
              <a:buFontTx/>
              <a:buNone/>
            </a:pPr>
            <a:r>
              <a:rPr lang="en-US" altLang="en-US" sz="1200" dirty="0"/>
              <a:t>		Denoted by </a:t>
            </a:r>
            <a:r>
              <a:rPr lang="en-US" altLang="en-US" sz="1200" b="1" dirty="0">
                <a:solidFill>
                  <a:srgbClr val="CC0000"/>
                </a:solidFill>
              </a:rPr>
              <a:t>C1</a:t>
            </a:r>
          </a:p>
          <a:p>
            <a:pPr lvl="1" eaLnBrk="1" hangingPunct="1">
              <a:spcBef>
                <a:spcPct val="0"/>
              </a:spcBef>
              <a:buFontTx/>
              <a:buNone/>
            </a:pPr>
            <a:r>
              <a:rPr lang="en-US" altLang="en-US" sz="1200" dirty="0"/>
              <a:t>		</a:t>
            </a:r>
            <a:r>
              <a:rPr lang="en-US" altLang="en-US" sz="1200" b="1" dirty="0">
                <a:solidFill>
                  <a:srgbClr val="CC0000"/>
                </a:solidFill>
              </a:rPr>
              <a:t>C1</a:t>
            </a:r>
            <a:r>
              <a:rPr lang="en-US" altLang="en-US" sz="1200" dirty="0"/>
              <a:t> is a minimum testing requirement in the IEEE unit test standard: ANSI 87B.</a:t>
            </a:r>
          </a:p>
          <a:p>
            <a:pPr lvl="1" eaLnBrk="1" hangingPunct="1">
              <a:spcBef>
                <a:spcPct val="0"/>
              </a:spcBef>
              <a:buFontTx/>
              <a:buNone/>
            </a:pPr>
            <a:endParaRPr lang="en-US" altLang="en-US" sz="1200" dirty="0"/>
          </a:p>
          <a:p>
            <a:pPr lvl="1" eaLnBrk="1" hangingPunct="1">
              <a:spcBef>
                <a:spcPct val="0"/>
              </a:spcBef>
              <a:buClr>
                <a:schemeClr val="accent2"/>
              </a:buClr>
              <a:buFontTx/>
              <a:buAutoNum type="arabicPeriod" startAt="3"/>
            </a:pPr>
            <a:r>
              <a:rPr lang="en-US" altLang="en-US" sz="1200" b="1" dirty="0">
                <a:solidFill>
                  <a:schemeClr val="tx2"/>
                </a:solidFill>
              </a:rPr>
              <a:t>Branch Testing</a:t>
            </a:r>
            <a:r>
              <a:rPr lang="en-US" altLang="en-US" sz="1200" dirty="0">
                <a:solidFill>
                  <a:schemeClr val="tx2"/>
                </a:solidFill>
              </a:rPr>
              <a:t>  </a:t>
            </a:r>
            <a:r>
              <a:rPr lang="en-US" altLang="en-US" sz="1200" b="1" dirty="0">
                <a:solidFill>
                  <a:schemeClr val="tx2"/>
                </a:solidFill>
              </a:rPr>
              <a:t>(P</a:t>
            </a:r>
            <a:r>
              <a:rPr lang="en-US" altLang="en-US" sz="1350" b="1" baseline="-12000" dirty="0">
                <a:solidFill>
                  <a:schemeClr val="tx2"/>
                </a:solidFill>
              </a:rPr>
              <a:t>2</a:t>
            </a:r>
            <a:r>
              <a:rPr lang="en-US" altLang="en-US" sz="1200" b="1" dirty="0">
                <a:solidFill>
                  <a:schemeClr val="tx2"/>
                </a:solidFill>
              </a:rPr>
              <a:t>)</a:t>
            </a:r>
            <a:r>
              <a:rPr lang="en-US" altLang="en-US" sz="1200" dirty="0">
                <a:solidFill>
                  <a:schemeClr val="tx2"/>
                </a:solidFill>
              </a:rPr>
              <a:t> : </a:t>
            </a:r>
          </a:p>
          <a:p>
            <a:pPr lvl="1" eaLnBrk="1" hangingPunct="1">
              <a:spcBef>
                <a:spcPct val="0"/>
              </a:spcBef>
              <a:buFontTx/>
              <a:buNone/>
            </a:pPr>
            <a:r>
              <a:rPr lang="en-US" altLang="en-US" sz="750" dirty="0"/>
              <a:t>		</a:t>
            </a:r>
          </a:p>
          <a:p>
            <a:pPr lvl="1" eaLnBrk="1" hangingPunct="1">
              <a:spcBef>
                <a:spcPct val="0"/>
              </a:spcBef>
              <a:buFontTx/>
              <a:buNone/>
            </a:pPr>
            <a:r>
              <a:rPr lang="en-US" altLang="en-US" sz="1200" dirty="0"/>
              <a:t>		Execute enough tests to assure that every branch alternative has been exercised 	at least once under some test.</a:t>
            </a:r>
          </a:p>
          <a:p>
            <a:pPr lvl="1" eaLnBrk="1" hangingPunct="1">
              <a:spcBef>
                <a:spcPct val="0"/>
              </a:spcBef>
              <a:buFontTx/>
              <a:buNone/>
            </a:pPr>
            <a:r>
              <a:rPr lang="en-US" altLang="en-US" sz="1200" dirty="0"/>
              <a:t>		Denoted by </a:t>
            </a:r>
            <a:r>
              <a:rPr lang="en-US" altLang="en-US" sz="1200" b="1" dirty="0">
                <a:solidFill>
                  <a:srgbClr val="CC0000"/>
                </a:solidFill>
              </a:rPr>
              <a:t>C2</a:t>
            </a:r>
          </a:p>
          <a:p>
            <a:pPr lvl="1" eaLnBrk="1" hangingPunct="1">
              <a:spcBef>
                <a:spcPct val="0"/>
              </a:spcBef>
              <a:buFontTx/>
              <a:buNone/>
            </a:pPr>
            <a:r>
              <a:rPr lang="en-US" altLang="en-US" sz="1200" dirty="0"/>
              <a:t>		</a:t>
            </a:r>
            <a:r>
              <a:rPr lang="en-US" altLang="en-US" sz="1200" b="1" dirty="0">
                <a:solidFill>
                  <a:srgbClr val="CC0000"/>
                </a:solidFill>
              </a:rPr>
              <a:t>Objective</a:t>
            </a:r>
            <a:r>
              <a:rPr lang="en-US" altLang="en-US" sz="1200" dirty="0"/>
              <a:t>: 100% branch coverage and 100% Link coverage.</a:t>
            </a:r>
          </a:p>
          <a:p>
            <a:pPr lvl="1" eaLnBrk="1" hangingPunct="1">
              <a:spcBef>
                <a:spcPct val="0"/>
              </a:spcBef>
              <a:buFontTx/>
              <a:buNone/>
            </a:pPr>
            <a:r>
              <a:rPr lang="en-US" altLang="en-US" sz="900" dirty="0"/>
              <a:t>		</a:t>
            </a:r>
          </a:p>
          <a:p>
            <a:pPr lvl="1" eaLnBrk="1" hangingPunct="1">
              <a:spcBef>
                <a:spcPct val="0"/>
              </a:spcBef>
              <a:buFontTx/>
              <a:buNone/>
            </a:pPr>
            <a:r>
              <a:rPr lang="en-US" altLang="en-US" sz="1200" dirty="0"/>
              <a:t>		For </a:t>
            </a:r>
            <a:r>
              <a:rPr lang="en-US" altLang="en-US" sz="1200" dirty="0">
                <a:solidFill>
                  <a:srgbClr val="CC0000"/>
                </a:solidFill>
              </a:rPr>
              <a:t>well structured software</a:t>
            </a:r>
            <a:r>
              <a:rPr lang="en-US" altLang="en-US" sz="1200" dirty="0"/>
              <a:t>, branch testing &amp; coverage include statement coverage</a:t>
            </a:r>
          </a:p>
        </p:txBody>
      </p:sp>
      <p:sp>
        <p:nvSpPr>
          <p:cNvPr id="38921" name="Text Box 7">
            <a:extLst>
              <a:ext uri="{FF2B5EF4-FFF2-40B4-BE49-F238E27FC236}">
                <a16:creationId xmlns:a16="http://schemas.microsoft.com/office/drawing/2014/main" id="{AD4E2B35-DF5B-409C-858E-F711814DCB49}"/>
              </a:ext>
            </a:extLst>
          </p:cNvPr>
          <p:cNvSpPr txBox="1">
            <a:spLocks noChangeArrowheads="1"/>
          </p:cNvSpPr>
          <p:nvPr/>
        </p:nvSpPr>
        <p:spPr bwMode="auto">
          <a:xfrm>
            <a:off x="7774781" y="171450"/>
            <a:ext cx="332142"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12000"/>
              <a:t>U2</a:t>
            </a:r>
          </a:p>
        </p:txBody>
      </p:sp>
      <p:sp>
        <p:nvSpPr>
          <p:cNvPr id="3" name="Title 2">
            <a:extLst>
              <a:ext uri="{FF2B5EF4-FFF2-40B4-BE49-F238E27FC236}">
                <a16:creationId xmlns:a16="http://schemas.microsoft.com/office/drawing/2014/main" id="{DE4B6AE2-2598-42BB-93D3-F5234EF9AB31}"/>
              </a:ext>
            </a:extLst>
          </p:cNvPr>
          <p:cNvSpPr>
            <a:spLocks noGrp="1"/>
          </p:cNvSpPr>
          <p:nvPr>
            <p:ph type="title"/>
          </p:nvPr>
        </p:nvSpPr>
        <p:spPr>
          <a:xfrm>
            <a:off x="914400" y="619978"/>
            <a:ext cx="7315200" cy="865573"/>
          </a:xfrm>
        </p:spPr>
        <p:txBody>
          <a:bodyPr>
            <a:normAutofit fontScale="90000"/>
          </a:bodyPr>
          <a:lstStyle/>
          <a:p>
            <a:pPr algn="ctr" eaLnBrk="1" hangingPunct="1">
              <a:spcBef>
                <a:spcPct val="0"/>
              </a:spcBef>
            </a:pPr>
            <a:br>
              <a:rPr lang="en-US" altLang="en-US" sz="2800" dirty="0"/>
            </a:br>
            <a:r>
              <a:rPr lang="en-US" altLang="en-US" sz="4000" b="1" dirty="0">
                <a:solidFill>
                  <a:schemeClr val="tx2"/>
                </a:solidFill>
              </a:rPr>
              <a:t>Path Testing Criteria </a:t>
            </a:r>
            <a:br>
              <a:rPr lang="en-US" altLang="en-US" sz="4000" b="1" dirty="0">
                <a:solidFill>
                  <a:schemeClr val="tx2"/>
                </a:solidFill>
              </a:rPr>
            </a:b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6" name="Text Box 4">
            <a:extLst>
              <a:ext uri="{FF2B5EF4-FFF2-40B4-BE49-F238E27FC236}">
                <a16:creationId xmlns:a16="http://schemas.microsoft.com/office/drawing/2014/main" id="{FB29F09B-11C6-470E-94F0-ACE14CCFC2C6}"/>
              </a:ext>
            </a:extLst>
          </p:cNvPr>
          <p:cNvSpPr txBox="1">
            <a:spLocks noChangeArrowheads="1"/>
          </p:cNvSpPr>
          <p:nvPr/>
        </p:nvSpPr>
        <p:spPr bwMode="auto">
          <a:xfrm>
            <a:off x="3382567" y="4942285"/>
            <a:ext cx="18473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050"/>
          </a:p>
        </p:txBody>
      </p:sp>
      <p:sp>
        <p:nvSpPr>
          <p:cNvPr id="40968" name="Text Box 6">
            <a:extLst>
              <a:ext uri="{FF2B5EF4-FFF2-40B4-BE49-F238E27FC236}">
                <a16:creationId xmlns:a16="http://schemas.microsoft.com/office/drawing/2014/main" id="{4B70C2FC-2075-40D8-8D9B-863C1CE22E06}"/>
              </a:ext>
            </a:extLst>
          </p:cNvPr>
          <p:cNvSpPr txBox="1">
            <a:spLocks noChangeArrowheads="1"/>
          </p:cNvSpPr>
          <p:nvPr/>
        </p:nvSpPr>
        <p:spPr bwMode="auto">
          <a:xfrm>
            <a:off x="519112" y="491247"/>
            <a:ext cx="6738938" cy="730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520700" indent="-1778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dirty="0">
                <a:solidFill>
                  <a:schemeClr val="tx2"/>
                </a:solidFill>
              </a:rPr>
              <a:t>Picking enough (the fewest) paths for achieving C1+C2</a:t>
            </a:r>
            <a:endParaRPr lang="en-US" altLang="en-US" sz="1600" dirty="0">
              <a:solidFill>
                <a:schemeClr val="tx2"/>
              </a:solidFill>
            </a:endParaRPr>
          </a:p>
          <a:p>
            <a:pPr eaLnBrk="1" hangingPunct="1">
              <a:spcBef>
                <a:spcPct val="0"/>
              </a:spcBef>
              <a:buFontTx/>
              <a:buNone/>
            </a:pPr>
            <a:endParaRPr lang="en-US" altLang="en-US" sz="1350" dirty="0"/>
          </a:p>
          <a:p>
            <a:pPr lvl="1" eaLnBrk="1" hangingPunct="1">
              <a:spcBef>
                <a:spcPct val="0"/>
              </a:spcBef>
              <a:buFontTx/>
              <a:buChar char="•"/>
            </a:pPr>
            <a:endParaRPr lang="en-US" altLang="en-US" sz="1200" dirty="0"/>
          </a:p>
        </p:txBody>
      </p:sp>
      <p:grpSp>
        <p:nvGrpSpPr>
          <p:cNvPr id="40970" name="Group 284">
            <a:extLst>
              <a:ext uri="{FF2B5EF4-FFF2-40B4-BE49-F238E27FC236}">
                <a16:creationId xmlns:a16="http://schemas.microsoft.com/office/drawing/2014/main" id="{3A5552F7-7F60-4B7A-A2A0-2886F8601416}"/>
              </a:ext>
            </a:extLst>
          </p:cNvPr>
          <p:cNvGrpSpPr>
            <a:grpSpLocks/>
          </p:cNvGrpSpPr>
          <p:nvPr/>
        </p:nvGrpSpPr>
        <p:grpSpPr bwMode="auto">
          <a:xfrm>
            <a:off x="3200400" y="800101"/>
            <a:ext cx="4514850" cy="1682353"/>
            <a:chOff x="1968" y="672"/>
            <a:chExt cx="3792" cy="1413"/>
          </a:xfrm>
        </p:grpSpPr>
        <p:sp>
          <p:nvSpPr>
            <p:cNvPr id="41034" name="AutoShape 9">
              <a:extLst>
                <a:ext uri="{FF2B5EF4-FFF2-40B4-BE49-F238E27FC236}">
                  <a16:creationId xmlns:a16="http://schemas.microsoft.com/office/drawing/2014/main" id="{317AC468-F64C-42BF-9748-BB58D2E02B98}"/>
                </a:ext>
              </a:extLst>
            </p:cNvPr>
            <p:cNvSpPr>
              <a:spLocks noChangeArrowheads="1"/>
            </p:cNvSpPr>
            <p:nvPr/>
          </p:nvSpPr>
          <p:spPr bwMode="auto">
            <a:xfrm>
              <a:off x="4896" y="899"/>
              <a:ext cx="480" cy="48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t>Z &gt;= 0 ?</a:t>
              </a:r>
            </a:p>
          </p:txBody>
        </p:sp>
        <p:sp>
          <p:nvSpPr>
            <p:cNvPr id="41035" name="Line 10">
              <a:extLst>
                <a:ext uri="{FF2B5EF4-FFF2-40B4-BE49-F238E27FC236}">
                  <a16:creationId xmlns:a16="http://schemas.microsoft.com/office/drawing/2014/main" id="{A11E9814-B978-4BE7-988D-EF73DA4B3A80}"/>
                </a:ext>
              </a:extLst>
            </p:cNvPr>
            <p:cNvSpPr>
              <a:spLocks noChangeShapeType="1"/>
            </p:cNvSpPr>
            <p:nvPr/>
          </p:nvSpPr>
          <p:spPr bwMode="auto">
            <a:xfrm>
              <a:off x="5376" y="1139"/>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41036" name="Line 11">
              <a:extLst>
                <a:ext uri="{FF2B5EF4-FFF2-40B4-BE49-F238E27FC236}">
                  <a16:creationId xmlns:a16="http://schemas.microsoft.com/office/drawing/2014/main" id="{40781351-5F5B-46F4-8ABB-B72E651B4D82}"/>
                </a:ext>
              </a:extLst>
            </p:cNvPr>
            <p:cNvSpPr>
              <a:spLocks noChangeShapeType="1"/>
            </p:cNvSpPr>
            <p:nvPr/>
          </p:nvSpPr>
          <p:spPr bwMode="auto">
            <a:xfrm>
              <a:off x="5136" y="1379"/>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41037" name="Line 12">
              <a:extLst>
                <a:ext uri="{FF2B5EF4-FFF2-40B4-BE49-F238E27FC236}">
                  <a16:creationId xmlns:a16="http://schemas.microsoft.com/office/drawing/2014/main" id="{6FAD1410-8A75-4E36-888B-D613096F0C16}"/>
                </a:ext>
              </a:extLst>
            </p:cNvPr>
            <p:cNvSpPr>
              <a:spLocks noChangeShapeType="1"/>
            </p:cNvSpPr>
            <p:nvPr/>
          </p:nvSpPr>
          <p:spPr bwMode="auto">
            <a:xfrm>
              <a:off x="4128" y="1160"/>
              <a:ext cx="240" cy="0"/>
            </a:xfrm>
            <a:prstGeom prst="line">
              <a:avLst/>
            </a:prstGeom>
            <a:noFill/>
            <a:ln w="222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41038" name="Rectangle 13">
              <a:extLst>
                <a:ext uri="{FF2B5EF4-FFF2-40B4-BE49-F238E27FC236}">
                  <a16:creationId xmlns:a16="http://schemas.microsoft.com/office/drawing/2014/main" id="{74A4A43C-1A68-4EDF-8337-B5A2C2D4CB63}"/>
                </a:ext>
              </a:extLst>
            </p:cNvPr>
            <p:cNvSpPr>
              <a:spLocks noChangeArrowheads="1"/>
            </p:cNvSpPr>
            <p:nvPr/>
          </p:nvSpPr>
          <p:spPr bwMode="auto">
            <a:xfrm>
              <a:off x="4368" y="1043"/>
              <a:ext cx="336"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1" baseline="-12000">
                  <a:solidFill>
                    <a:srgbClr val="FF00FF"/>
                  </a:solidFill>
                </a:rPr>
                <a:t>P1</a:t>
              </a:r>
            </a:p>
          </p:txBody>
        </p:sp>
        <p:sp>
          <p:nvSpPr>
            <p:cNvPr id="41039" name="Line 14">
              <a:extLst>
                <a:ext uri="{FF2B5EF4-FFF2-40B4-BE49-F238E27FC236}">
                  <a16:creationId xmlns:a16="http://schemas.microsoft.com/office/drawing/2014/main" id="{D255182A-E889-4ED6-9944-67B5EF3A58C1}"/>
                </a:ext>
              </a:extLst>
            </p:cNvPr>
            <p:cNvSpPr>
              <a:spLocks noChangeShapeType="1"/>
            </p:cNvSpPr>
            <p:nvPr/>
          </p:nvSpPr>
          <p:spPr bwMode="auto">
            <a:xfrm>
              <a:off x="4704" y="1139"/>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41040" name="Line 18">
              <a:extLst>
                <a:ext uri="{FF2B5EF4-FFF2-40B4-BE49-F238E27FC236}">
                  <a16:creationId xmlns:a16="http://schemas.microsoft.com/office/drawing/2014/main" id="{D96B69CB-1A33-4C40-A2F9-AE5F24B3CDF1}"/>
                </a:ext>
              </a:extLst>
            </p:cNvPr>
            <p:cNvSpPr>
              <a:spLocks noChangeShapeType="1"/>
            </p:cNvSpPr>
            <p:nvPr/>
          </p:nvSpPr>
          <p:spPr bwMode="auto">
            <a:xfrm flipH="1">
              <a:off x="5280" y="1667"/>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41041" name="Oval 19">
              <a:extLst>
                <a:ext uri="{FF2B5EF4-FFF2-40B4-BE49-F238E27FC236}">
                  <a16:creationId xmlns:a16="http://schemas.microsoft.com/office/drawing/2014/main" id="{973D4118-AE5F-4152-B2D7-70AD6970007B}"/>
                </a:ext>
              </a:extLst>
            </p:cNvPr>
            <p:cNvSpPr>
              <a:spLocks noChangeArrowheads="1"/>
            </p:cNvSpPr>
            <p:nvPr/>
          </p:nvSpPr>
          <p:spPr bwMode="auto">
            <a:xfrm>
              <a:off x="4944" y="1523"/>
              <a:ext cx="336"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solidFill>
                    <a:schemeClr val="accent2"/>
                  </a:solidFill>
                </a:rPr>
                <a:t>SAM</a:t>
              </a:r>
            </a:p>
          </p:txBody>
        </p:sp>
        <p:sp>
          <p:nvSpPr>
            <p:cNvPr id="41042" name="Text Box 22">
              <a:extLst>
                <a:ext uri="{FF2B5EF4-FFF2-40B4-BE49-F238E27FC236}">
                  <a16:creationId xmlns:a16="http://schemas.microsoft.com/office/drawing/2014/main" id="{26BCA34D-2F25-4B1C-9790-0C811A3E97A8}"/>
                </a:ext>
              </a:extLst>
            </p:cNvPr>
            <p:cNvSpPr txBox="1">
              <a:spLocks noChangeArrowheads="1"/>
            </p:cNvSpPr>
            <p:nvPr/>
          </p:nvSpPr>
          <p:spPr bwMode="auto">
            <a:xfrm>
              <a:off x="5318" y="872"/>
              <a:ext cx="30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12000">
                  <a:solidFill>
                    <a:srgbClr val="CC0000"/>
                  </a:solidFill>
                </a:rPr>
                <a:t>NO</a:t>
              </a:r>
            </a:p>
          </p:txBody>
        </p:sp>
        <p:sp>
          <p:nvSpPr>
            <p:cNvPr id="41043" name="Line 23">
              <a:extLst>
                <a:ext uri="{FF2B5EF4-FFF2-40B4-BE49-F238E27FC236}">
                  <a16:creationId xmlns:a16="http://schemas.microsoft.com/office/drawing/2014/main" id="{BB3181A4-9B45-4410-AAF7-AB2AA364E713}"/>
                </a:ext>
              </a:extLst>
            </p:cNvPr>
            <p:cNvSpPr>
              <a:spLocks noChangeShapeType="1"/>
            </p:cNvSpPr>
            <p:nvPr/>
          </p:nvSpPr>
          <p:spPr bwMode="auto">
            <a:xfrm flipH="1">
              <a:off x="4128" y="1667"/>
              <a:ext cx="81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41044" name="Oval 25">
              <a:extLst>
                <a:ext uri="{FF2B5EF4-FFF2-40B4-BE49-F238E27FC236}">
                  <a16:creationId xmlns:a16="http://schemas.microsoft.com/office/drawing/2014/main" id="{4B14D383-FB9B-4677-9F32-820041A97A35}"/>
                </a:ext>
              </a:extLst>
            </p:cNvPr>
            <p:cNvSpPr>
              <a:spLocks noChangeArrowheads="1"/>
            </p:cNvSpPr>
            <p:nvPr/>
          </p:nvSpPr>
          <p:spPr bwMode="auto">
            <a:xfrm>
              <a:off x="3792" y="1523"/>
              <a:ext cx="336"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solidFill>
                    <a:schemeClr val="accent2"/>
                  </a:solidFill>
                </a:rPr>
                <a:t>LOOP</a:t>
              </a:r>
            </a:p>
          </p:txBody>
        </p:sp>
        <p:sp>
          <p:nvSpPr>
            <p:cNvPr id="41045" name="Line 27">
              <a:extLst>
                <a:ext uri="{FF2B5EF4-FFF2-40B4-BE49-F238E27FC236}">
                  <a16:creationId xmlns:a16="http://schemas.microsoft.com/office/drawing/2014/main" id="{3D1F8A6A-5772-4D64-8002-8DB63279D11B}"/>
                </a:ext>
              </a:extLst>
            </p:cNvPr>
            <p:cNvSpPr>
              <a:spLocks noChangeShapeType="1"/>
            </p:cNvSpPr>
            <p:nvPr/>
          </p:nvSpPr>
          <p:spPr bwMode="auto">
            <a:xfrm flipH="1">
              <a:off x="3072" y="1688"/>
              <a:ext cx="720" cy="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41046" name="Line 28">
              <a:extLst>
                <a:ext uri="{FF2B5EF4-FFF2-40B4-BE49-F238E27FC236}">
                  <a16:creationId xmlns:a16="http://schemas.microsoft.com/office/drawing/2014/main" id="{65C78D56-49DC-4424-897B-405E80AE55D6}"/>
                </a:ext>
              </a:extLst>
            </p:cNvPr>
            <p:cNvSpPr>
              <a:spLocks noChangeShapeType="1"/>
            </p:cNvSpPr>
            <p:nvPr/>
          </p:nvSpPr>
          <p:spPr bwMode="auto">
            <a:xfrm>
              <a:off x="2832" y="125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41047" name="AutoShape 29">
              <a:extLst>
                <a:ext uri="{FF2B5EF4-FFF2-40B4-BE49-F238E27FC236}">
                  <a16:creationId xmlns:a16="http://schemas.microsoft.com/office/drawing/2014/main" id="{DAD165EE-EA9B-4410-9F23-C9D349D23569}"/>
                </a:ext>
              </a:extLst>
            </p:cNvPr>
            <p:cNvSpPr>
              <a:spLocks noChangeArrowheads="1"/>
            </p:cNvSpPr>
            <p:nvPr/>
          </p:nvSpPr>
          <p:spPr bwMode="auto">
            <a:xfrm>
              <a:off x="2592" y="1496"/>
              <a:ext cx="480" cy="432"/>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t>N = V ?</a:t>
              </a:r>
            </a:p>
          </p:txBody>
        </p:sp>
        <p:sp>
          <p:nvSpPr>
            <p:cNvPr id="41048" name="Line 31">
              <a:extLst>
                <a:ext uri="{FF2B5EF4-FFF2-40B4-BE49-F238E27FC236}">
                  <a16:creationId xmlns:a16="http://schemas.microsoft.com/office/drawing/2014/main" id="{B57572E7-0E50-4AF4-8DD6-4DC15317B8F9}"/>
                </a:ext>
              </a:extLst>
            </p:cNvPr>
            <p:cNvSpPr>
              <a:spLocks noChangeShapeType="1"/>
            </p:cNvSpPr>
            <p:nvPr/>
          </p:nvSpPr>
          <p:spPr bwMode="auto">
            <a:xfrm flipV="1">
              <a:off x="3936" y="1256"/>
              <a:ext cx="0" cy="2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41049" name="Text Box 32">
              <a:extLst>
                <a:ext uri="{FF2B5EF4-FFF2-40B4-BE49-F238E27FC236}">
                  <a16:creationId xmlns:a16="http://schemas.microsoft.com/office/drawing/2014/main" id="{F6D2A348-9A73-470B-AB65-25DC0CB39DEF}"/>
                </a:ext>
              </a:extLst>
            </p:cNvPr>
            <p:cNvSpPr txBox="1">
              <a:spLocks noChangeArrowheads="1"/>
            </p:cNvSpPr>
            <p:nvPr/>
          </p:nvSpPr>
          <p:spPr bwMode="auto">
            <a:xfrm>
              <a:off x="2928" y="1352"/>
              <a:ext cx="30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12000">
                  <a:solidFill>
                    <a:srgbClr val="CC0000"/>
                  </a:solidFill>
                </a:rPr>
                <a:t>NO</a:t>
              </a:r>
            </a:p>
          </p:txBody>
        </p:sp>
        <p:sp>
          <p:nvSpPr>
            <p:cNvPr id="41050" name="Line 33">
              <a:extLst>
                <a:ext uri="{FF2B5EF4-FFF2-40B4-BE49-F238E27FC236}">
                  <a16:creationId xmlns:a16="http://schemas.microsoft.com/office/drawing/2014/main" id="{1977F3E9-4BA7-45EE-BBBD-6D30C6311419}"/>
                </a:ext>
              </a:extLst>
            </p:cNvPr>
            <p:cNvSpPr>
              <a:spLocks noChangeShapeType="1"/>
            </p:cNvSpPr>
            <p:nvPr/>
          </p:nvSpPr>
          <p:spPr bwMode="auto">
            <a:xfrm flipH="1">
              <a:off x="2304" y="1688"/>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41051" name="Text Box 34">
              <a:extLst>
                <a:ext uri="{FF2B5EF4-FFF2-40B4-BE49-F238E27FC236}">
                  <a16:creationId xmlns:a16="http://schemas.microsoft.com/office/drawing/2014/main" id="{8D14749F-37A4-4CF1-B48C-CBCC23553A1F}"/>
                </a:ext>
              </a:extLst>
            </p:cNvPr>
            <p:cNvSpPr txBox="1">
              <a:spLocks noChangeArrowheads="1"/>
            </p:cNvSpPr>
            <p:nvPr/>
          </p:nvSpPr>
          <p:spPr bwMode="auto">
            <a:xfrm>
              <a:off x="2332" y="1496"/>
              <a:ext cx="34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12000">
                  <a:solidFill>
                    <a:srgbClr val="CC0000"/>
                  </a:solidFill>
                </a:rPr>
                <a:t>YES</a:t>
              </a:r>
            </a:p>
          </p:txBody>
        </p:sp>
        <p:sp>
          <p:nvSpPr>
            <p:cNvPr id="41052" name="Oval 35">
              <a:extLst>
                <a:ext uri="{FF2B5EF4-FFF2-40B4-BE49-F238E27FC236}">
                  <a16:creationId xmlns:a16="http://schemas.microsoft.com/office/drawing/2014/main" id="{118A8A2B-A4BB-4202-8DAA-C29BC614E94C}"/>
                </a:ext>
              </a:extLst>
            </p:cNvPr>
            <p:cNvSpPr>
              <a:spLocks noChangeArrowheads="1"/>
            </p:cNvSpPr>
            <p:nvPr/>
          </p:nvSpPr>
          <p:spPr bwMode="auto">
            <a:xfrm>
              <a:off x="1968" y="1544"/>
              <a:ext cx="336"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12000">
                  <a:solidFill>
                    <a:schemeClr val="accent2"/>
                  </a:solidFill>
                </a:rPr>
                <a:t>END</a:t>
              </a:r>
            </a:p>
          </p:txBody>
        </p:sp>
        <p:sp>
          <p:nvSpPr>
            <p:cNvPr id="41053" name="Line 39">
              <a:extLst>
                <a:ext uri="{FF2B5EF4-FFF2-40B4-BE49-F238E27FC236}">
                  <a16:creationId xmlns:a16="http://schemas.microsoft.com/office/drawing/2014/main" id="{E52966EA-C791-47E0-B5BD-AEDEC146932F}"/>
                </a:ext>
              </a:extLst>
            </p:cNvPr>
            <p:cNvSpPr>
              <a:spLocks noChangeShapeType="1"/>
            </p:cNvSpPr>
            <p:nvPr/>
          </p:nvSpPr>
          <p:spPr bwMode="auto">
            <a:xfrm flipH="1">
              <a:off x="2832" y="1256"/>
              <a:ext cx="11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41054" name="Text Box 40">
              <a:extLst>
                <a:ext uri="{FF2B5EF4-FFF2-40B4-BE49-F238E27FC236}">
                  <a16:creationId xmlns:a16="http://schemas.microsoft.com/office/drawing/2014/main" id="{1BB6D8B6-8B3B-41BE-B2F6-B74ED5D7565E}"/>
                </a:ext>
              </a:extLst>
            </p:cNvPr>
            <p:cNvSpPr txBox="1">
              <a:spLocks noChangeArrowheads="1"/>
            </p:cNvSpPr>
            <p:nvPr/>
          </p:nvSpPr>
          <p:spPr bwMode="auto">
            <a:xfrm>
              <a:off x="5040" y="672"/>
              <a:ext cx="22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baseline="-12000"/>
                <a:t>2</a:t>
              </a:r>
            </a:p>
          </p:txBody>
        </p:sp>
        <p:sp>
          <p:nvSpPr>
            <p:cNvPr id="41055" name="Text Box 41">
              <a:extLst>
                <a:ext uri="{FF2B5EF4-FFF2-40B4-BE49-F238E27FC236}">
                  <a16:creationId xmlns:a16="http://schemas.microsoft.com/office/drawing/2014/main" id="{DAEBDB4B-7D1F-48AB-A641-B9A93654A890}"/>
                </a:ext>
              </a:extLst>
            </p:cNvPr>
            <p:cNvSpPr txBox="1">
              <a:spLocks noChangeArrowheads="1"/>
            </p:cNvSpPr>
            <p:nvPr/>
          </p:nvSpPr>
          <p:spPr bwMode="auto">
            <a:xfrm>
              <a:off x="5520" y="1208"/>
              <a:ext cx="23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baseline="-12000"/>
                <a:t>b</a:t>
              </a:r>
            </a:p>
          </p:txBody>
        </p:sp>
        <p:sp>
          <p:nvSpPr>
            <p:cNvPr id="41056" name="Text Box 42">
              <a:extLst>
                <a:ext uri="{FF2B5EF4-FFF2-40B4-BE49-F238E27FC236}">
                  <a16:creationId xmlns:a16="http://schemas.microsoft.com/office/drawing/2014/main" id="{72AA603F-02A5-43C0-9B4E-ECB84CA94DA3}"/>
                </a:ext>
              </a:extLst>
            </p:cNvPr>
            <p:cNvSpPr txBox="1">
              <a:spLocks noChangeArrowheads="1"/>
            </p:cNvSpPr>
            <p:nvPr/>
          </p:nvSpPr>
          <p:spPr bwMode="auto">
            <a:xfrm>
              <a:off x="4704" y="1112"/>
              <a:ext cx="22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baseline="-12000"/>
                <a:t>a</a:t>
              </a:r>
            </a:p>
          </p:txBody>
        </p:sp>
        <p:sp>
          <p:nvSpPr>
            <p:cNvPr id="41057" name="Text Box 43">
              <a:extLst>
                <a:ext uri="{FF2B5EF4-FFF2-40B4-BE49-F238E27FC236}">
                  <a16:creationId xmlns:a16="http://schemas.microsoft.com/office/drawing/2014/main" id="{390B70B7-B3ED-48CE-960E-E6E78E9B59BC}"/>
                </a:ext>
              </a:extLst>
            </p:cNvPr>
            <p:cNvSpPr txBox="1">
              <a:spLocks noChangeArrowheads="1"/>
            </p:cNvSpPr>
            <p:nvPr/>
          </p:nvSpPr>
          <p:spPr bwMode="auto">
            <a:xfrm>
              <a:off x="4512" y="776"/>
              <a:ext cx="22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baseline="-12000"/>
                <a:t>1</a:t>
              </a:r>
            </a:p>
          </p:txBody>
        </p:sp>
        <p:sp>
          <p:nvSpPr>
            <p:cNvPr id="41058" name="Text Box 45">
              <a:extLst>
                <a:ext uri="{FF2B5EF4-FFF2-40B4-BE49-F238E27FC236}">
                  <a16:creationId xmlns:a16="http://schemas.microsoft.com/office/drawing/2014/main" id="{D8BFB91D-8F78-4D03-8DC0-5978C1B0D5A7}"/>
                </a:ext>
              </a:extLst>
            </p:cNvPr>
            <p:cNvSpPr txBox="1">
              <a:spLocks noChangeArrowheads="1"/>
            </p:cNvSpPr>
            <p:nvPr/>
          </p:nvSpPr>
          <p:spPr bwMode="auto">
            <a:xfrm>
              <a:off x="4949" y="1304"/>
              <a:ext cx="22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baseline="-12000"/>
                <a:t>c</a:t>
              </a:r>
            </a:p>
          </p:txBody>
        </p:sp>
        <p:sp>
          <p:nvSpPr>
            <p:cNvPr id="41059" name="Text Box 46">
              <a:extLst>
                <a:ext uri="{FF2B5EF4-FFF2-40B4-BE49-F238E27FC236}">
                  <a16:creationId xmlns:a16="http://schemas.microsoft.com/office/drawing/2014/main" id="{26BC9787-4115-4857-9018-EBF1D0DB658B}"/>
                </a:ext>
              </a:extLst>
            </p:cNvPr>
            <p:cNvSpPr txBox="1">
              <a:spLocks noChangeArrowheads="1"/>
            </p:cNvSpPr>
            <p:nvPr/>
          </p:nvSpPr>
          <p:spPr bwMode="auto">
            <a:xfrm>
              <a:off x="3264" y="1660"/>
              <a:ext cx="22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baseline="-12000"/>
                <a:t>e</a:t>
              </a:r>
            </a:p>
          </p:txBody>
        </p:sp>
        <p:sp>
          <p:nvSpPr>
            <p:cNvPr id="41060" name="Text Box 48">
              <a:extLst>
                <a:ext uri="{FF2B5EF4-FFF2-40B4-BE49-F238E27FC236}">
                  <a16:creationId xmlns:a16="http://schemas.microsoft.com/office/drawing/2014/main" id="{692DED89-D277-4E6B-ABC0-F1FE5A6A492A}"/>
                </a:ext>
              </a:extLst>
            </p:cNvPr>
            <p:cNvSpPr txBox="1">
              <a:spLocks noChangeArrowheads="1"/>
            </p:cNvSpPr>
            <p:nvPr/>
          </p:nvSpPr>
          <p:spPr bwMode="auto">
            <a:xfrm>
              <a:off x="3456" y="1016"/>
              <a:ext cx="1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baseline="-12000"/>
                <a:t>f</a:t>
              </a:r>
            </a:p>
          </p:txBody>
        </p:sp>
        <p:sp>
          <p:nvSpPr>
            <p:cNvPr id="41061" name="Text Box 50">
              <a:extLst>
                <a:ext uri="{FF2B5EF4-FFF2-40B4-BE49-F238E27FC236}">
                  <a16:creationId xmlns:a16="http://schemas.microsoft.com/office/drawing/2014/main" id="{88C3A6E0-B8E3-4B96-8B54-72249A0DD3AF}"/>
                </a:ext>
              </a:extLst>
            </p:cNvPr>
            <p:cNvSpPr txBox="1">
              <a:spLocks noChangeArrowheads="1"/>
            </p:cNvSpPr>
            <p:nvPr/>
          </p:nvSpPr>
          <p:spPr bwMode="auto">
            <a:xfrm>
              <a:off x="2352" y="1612"/>
              <a:ext cx="23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baseline="-12000"/>
                <a:t>g</a:t>
              </a:r>
            </a:p>
          </p:txBody>
        </p:sp>
        <p:sp>
          <p:nvSpPr>
            <p:cNvPr id="41062" name="Text Box 53">
              <a:extLst>
                <a:ext uri="{FF2B5EF4-FFF2-40B4-BE49-F238E27FC236}">
                  <a16:creationId xmlns:a16="http://schemas.microsoft.com/office/drawing/2014/main" id="{7D1A9871-76FF-4C00-96A6-C4AAE18B408D}"/>
                </a:ext>
              </a:extLst>
            </p:cNvPr>
            <p:cNvSpPr txBox="1">
              <a:spLocks noChangeArrowheads="1"/>
            </p:cNvSpPr>
            <p:nvPr/>
          </p:nvSpPr>
          <p:spPr bwMode="auto">
            <a:xfrm>
              <a:off x="4416" y="1612"/>
              <a:ext cx="23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baseline="-12000"/>
                <a:t>d</a:t>
              </a:r>
            </a:p>
          </p:txBody>
        </p:sp>
        <p:sp>
          <p:nvSpPr>
            <p:cNvPr id="41063" name="Line 54">
              <a:extLst>
                <a:ext uri="{FF2B5EF4-FFF2-40B4-BE49-F238E27FC236}">
                  <a16:creationId xmlns:a16="http://schemas.microsoft.com/office/drawing/2014/main" id="{BED0C4BA-E4D4-4FA8-9D6F-06795EB7966E}"/>
                </a:ext>
              </a:extLst>
            </p:cNvPr>
            <p:cNvSpPr>
              <a:spLocks noChangeShapeType="1"/>
            </p:cNvSpPr>
            <p:nvPr/>
          </p:nvSpPr>
          <p:spPr bwMode="auto">
            <a:xfrm>
              <a:off x="5760" y="1112"/>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41064" name="Text Box 57">
              <a:extLst>
                <a:ext uri="{FF2B5EF4-FFF2-40B4-BE49-F238E27FC236}">
                  <a16:creationId xmlns:a16="http://schemas.microsoft.com/office/drawing/2014/main" id="{9C7D8FF6-D305-4ACC-856E-9DCF0E90A9BF}"/>
                </a:ext>
              </a:extLst>
            </p:cNvPr>
            <p:cNvSpPr txBox="1">
              <a:spLocks noChangeArrowheads="1"/>
            </p:cNvSpPr>
            <p:nvPr/>
          </p:nvSpPr>
          <p:spPr bwMode="auto">
            <a:xfrm>
              <a:off x="2688" y="1852"/>
              <a:ext cx="22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baseline="-12000"/>
                <a:t>5</a:t>
              </a:r>
            </a:p>
          </p:txBody>
        </p:sp>
        <p:sp>
          <p:nvSpPr>
            <p:cNvPr id="41065" name="Text Box 58">
              <a:extLst>
                <a:ext uri="{FF2B5EF4-FFF2-40B4-BE49-F238E27FC236}">
                  <a16:creationId xmlns:a16="http://schemas.microsoft.com/office/drawing/2014/main" id="{B30CCF2F-02A9-44C0-AC90-1A70803B4DF7}"/>
                </a:ext>
              </a:extLst>
            </p:cNvPr>
            <p:cNvSpPr txBox="1">
              <a:spLocks noChangeArrowheads="1"/>
            </p:cNvSpPr>
            <p:nvPr/>
          </p:nvSpPr>
          <p:spPr bwMode="auto">
            <a:xfrm>
              <a:off x="3840" y="1756"/>
              <a:ext cx="22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baseline="-12000"/>
                <a:t>4</a:t>
              </a:r>
            </a:p>
          </p:txBody>
        </p:sp>
        <p:sp>
          <p:nvSpPr>
            <p:cNvPr id="41066" name="Text Box 59">
              <a:extLst>
                <a:ext uri="{FF2B5EF4-FFF2-40B4-BE49-F238E27FC236}">
                  <a16:creationId xmlns:a16="http://schemas.microsoft.com/office/drawing/2014/main" id="{D7E82815-0ABE-4504-9470-BA56C863168B}"/>
                </a:ext>
              </a:extLst>
            </p:cNvPr>
            <p:cNvSpPr txBox="1">
              <a:spLocks noChangeArrowheads="1"/>
            </p:cNvSpPr>
            <p:nvPr/>
          </p:nvSpPr>
          <p:spPr bwMode="auto">
            <a:xfrm>
              <a:off x="5040" y="1756"/>
              <a:ext cx="22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baseline="-12000"/>
                <a:t>3</a:t>
              </a:r>
            </a:p>
          </p:txBody>
        </p:sp>
        <p:sp>
          <p:nvSpPr>
            <p:cNvPr id="41067" name="Text Box 60">
              <a:extLst>
                <a:ext uri="{FF2B5EF4-FFF2-40B4-BE49-F238E27FC236}">
                  <a16:creationId xmlns:a16="http://schemas.microsoft.com/office/drawing/2014/main" id="{FB27A8DB-E3AE-43D8-B98D-70C331E07D24}"/>
                </a:ext>
              </a:extLst>
            </p:cNvPr>
            <p:cNvSpPr txBox="1">
              <a:spLocks noChangeArrowheads="1"/>
            </p:cNvSpPr>
            <p:nvPr/>
          </p:nvSpPr>
          <p:spPr bwMode="auto">
            <a:xfrm>
              <a:off x="2112" y="1804"/>
              <a:ext cx="22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baseline="-12000"/>
                <a:t>6</a:t>
              </a:r>
            </a:p>
          </p:txBody>
        </p:sp>
      </p:grpSp>
      <p:graphicFrame>
        <p:nvGraphicFramePr>
          <p:cNvPr id="262423" name="Group 279">
            <a:extLst>
              <a:ext uri="{FF2B5EF4-FFF2-40B4-BE49-F238E27FC236}">
                <a16:creationId xmlns:a16="http://schemas.microsoft.com/office/drawing/2014/main" id="{BB8EC518-C4CE-41F6-96D4-512DDC3E183F}"/>
              </a:ext>
            </a:extLst>
          </p:cNvPr>
          <p:cNvGraphicFramePr>
            <a:graphicFrameLocks noGrp="1"/>
          </p:cNvGraphicFramePr>
          <p:nvPr>
            <p:ph type="tbl" idx="1"/>
            <p:extLst>
              <p:ext uri="{D42A27DB-BD31-4B8C-83A1-F6EECF244321}">
                <p14:modId xmlns:p14="http://schemas.microsoft.com/office/powerpoint/2010/main" val="3895563045"/>
              </p:ext>
            </p:extLst>
          </p:nvPr>
        </p:nvGraphicFramePr>
        <p:xfrm>
          <a:off x="4762500" y="2701291"/>
          <a:ext cx="3962399" cy="2194608"/>
        </p:xfrm>
        <a:graphic>
          <a:graphicData uri="http://schemas.openxmlformats.org/drawingml/2006/table">
            <a:tbl>
              <a:tblPr/>
              <a:tblGrid>
                <a:gridCol w="896044">
                  <a:extLst>
                    <a:ext uri="{9D8B030D-6E8A-4147-A177-3AD203B41FA5}">
                      <a16:colId xmlns:a16="http://schemas.microsoft.com/office/drawing/2014/main" val="20000"/>
                    </a:ext>
                  </a:extLst>
                </a:gridCol>
                <a:gridCol w="670906">
                  <a:extLst>
                    <a:ext uri="{9D8B030D-6E8A-4147-A177-3AD203B41FA5}">
                      <a16:colId xmlns:a16="http://schemas.microsoft.com/office/drawing/2014/main" val="20001"/>
                    </a:ext>
                  </a:extLst>
                </a:gridCol>
                <a:gridCol w="294179">
                  <a:extLst>
                    <a:ext uri="{9D8B030D-6E8A-4147-A177-3AD203B41FA5}">
                      <a16:colId xmlns:a16="http://schemas.microsoft.com/office/drawing/2014/main" val="20002"/>
                    </a:ext>
                  </a:extLst>
                </a:gridCol>
                <a:gridCol w="351212">
                  <a:extLst>
                    <a:ext uri="{9D8B030D-6E8A-4147-A177-3AD203B41FA5}">
                      <a16:colId xmlns:a16="http://schemas.microsoft.com/office/drawing/2014/main" val="20003"/>
                    </a:ext>
                  </a:extLst>
                </a:gridCol>
                <a:gridCol w="291176">
                  <a:extLst>
                    <a:ext uri="{9D8B030D-6E8A-4147-A177-3AD203B41FA5}">
                      <a16:colId xmlns:a16="http://schemas.microsoft.com/office/drawing/2014/main" val="20004"/>
                    </a:ext>
                  </a:extLst>
                </a:gridCol>
                <a:gridCol w="291176">
                  <a:extLst>
                    <a:ext uri="{9D8B030D-6E8A-4147-A177-3AD203B41FA5}">
                      <a16:colId xmlns:a16="http://schemas.microsoft.com/office/drawing/2014/main" val="20005"/>
                    </a:ext>
                  </a:extLst>
                </a:gridCol>
                <a:gridCol w="292677">
                  <a:extLst>
                    <a:ext uri="{9D8B030D-6E8A-4147-A177-3AD203B41FA5}">
                      <a16:colId xmlns:a16="http://schemas.microsoft.com/office/drawing/2014/main" val="20006"/>
                    </a:ext>
                  </a:extLst>
                </a:gridCol>
                <a:gridCol w="292677">
                  <a:extLst>
                    <a:ext uri="{9D8B030D-6E8A-4147-A177-3AD203B41FA5}">
                      <a16:colId xmlns:a16="http://schemas.microsoft.com/office/drawing/2014/main" val="20007"/>
                    </a:ext>
                  </a:extLst>
                </a:gridCol>
                <a:gridCol w="291176">
                  <a:extLst>
                    <a:ext uri="{9D8B030D-6E8A-4147-A177-3AD203B41FA5}">
                      <a16:colId xmlns:a16="http://schemas.microsoft.com/office/drawing/2014/main" val="20008"/>
                    </a:ext>
                  </a:extLst>
                </a:gridCol>
                <a:gridCol w="291176">
                  <a:extLst>
                    <a:ext uri="{9D8B030D-6E8A-4147-A177-3AD203B41FA5}">
                      <a16:colId xmlns:a16="http://schemas.microsoft.com/office/drawing/2014/main" val="20009"/>
                    </a:ext>
                  </a:extLst>
                </a:gridCol>
              </a:tblGrid>
              <a:tr h="229819">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cs typeface="Arial" charset="0"/>
                        </a:rPr>
                        <a:t>Paths</a:t>
                      </a:r>
                      <a:endParaRPr kumimoji="0" lang="en-US" sz="1200" b="0" i="0" u="none" strike="noStrike" cap="none" normalizeH="0" baseline="0" dirty="0">
                        <a:ln>
                          <a:noFill/>
                        </a:ln>
                        <a:solidFill>
                          <a:schemeClr val="tx1"/>
                        </a:solidFill>
                        <a:effectLst/>
                        <a:latin typeface="Arial" charset="0"/>
                      </a:endParaRPr>
                    </a:p>
                  </a:txBody>
                  <a:tcPr marL="68580" marR="68580" marT="34294" marB="3429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cs typeface="Arial" charset="0"/>
                        </a:rPr>
                        <a:t>Decisions</a:t>
                      </a:r>
                      <a:endParaRPr kumimoji="0" lang="en-US" sz="1200" b="0" i="0" u="none" strike="noStrike" cap="none" normalizeH="0" baseline="0" dirty="0">
                        <a:ln>
                          <a:noFill/>
                        </a:ln>
                        <a:solidFill>
                          <a:schemeClr val="tx1"/>
                        </a:solidFill>
                        <a:effectLst/>
                        <a:latin typeface="Arial" charset="0"/>
                      </a:endParaRPr>
                    </a:p>
                  </a:txBody>
                  <a:tcPr marL="68580" marR="68580" marT="34294" marB="3429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7">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Process-link</a:t>
                      </a:r>
                      <a:endParaRPr kumimoji="0" lang="en-US" sz="1200" b="0" i="0" u="none" strike="noStrike" cap="none" normalizeH="0" baseline="0">
                        <a:ln>
                          <a:noFill/>
                        </a:ln>
                        <a:solidFill>
                          <a:schemeClr val="tx1"/>
                        </a:solidFill>
                        <a:effectLst/>
                        <a:latin typeface="Arial" charset="0"/>
                      </a:endParaRPr>
                    </a:p>
                  </a:txBody>
                  <a:tcPr marL="68580" marR="68580" marT="34294" marB="3429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9433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 </a:t>
                      </a:r>
                      <a:endParaRPr kumimoji="0" lang="en-US" sz="1600" b="0" i="0" u="none" strike="noStrike" cap="none" normalizeH="0" baseline="0">
                        <a:ln>
                          <a:noFill/>
                        </a:ln>
                        <a:solidFill>
                          <a:schemeClr val="tx1"/>
                        </a:solidFill>
                        <a:effectLst/>
                        <a:latin typeface="Arial" charset="0"/>
                      </a:endParaRPr>
                    </a:p>
                  </a:txBody>
                  <a:tcPr marL="68580" marR="68580" marT="34294" marB="3429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cs typeface="Arial" charset="0"/>
                        </a:rPr>
                        <a:t>2</a:t>
                      </a:r>
                      <a:endParaRPr kumimoji="0" lang="en-US" sz="1600" b="0" i="0" u="none" strike="noStrike" cap="none" normalizeH="0" baseline="0" dirty="0">
                        <a:ln>
                          <a:noFill/>
                        </a:ln>
                        <a:solidFill>
                          <a:schemeClr val="tx1"/>
                        </a:solidFill>
                        <a:effectLst/>
                        <a:latin typeface="Arial" charset="0"/>
                      </a:endParaRPr>
                    </a:p>
                  </a:txBody>
                  <a:tcPr marL="68580" marR="68580" marT="34294" marB="34294"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5</a:t>
                      </a:r>
                      <a:endParaRPr kumimoji="0" lang="en-US" sz="1600" b="0" i="0" u="none" strike="noStrike" cap="none" normalizeH="0" baseline="0">
                        <a:ln>
                          <a:noFill/>
                        </a:ln>
                        <a:solidFill>
                          <a:schemeClr val="tx1"/>
                        </a:solidFill>
                        <a:effectLst/>
                        <a:latin typeface="Arial" charset="0"/>
                      </a:endParaRPr>
                    </a:p>
                  </a:txBody>
                  <a:tcPr marL="68580" marR="68580" marT="34294" marB="34294"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a</a:t>
                      </a:r>
                      <a:endParaRPr kumimoji="0" lang="en-US" sz="1600" b="0" i="0" u="none" strike="noStrike" cap="none" normalizeH="0" baseline="0">
                        <a:ln>
                          <a:noFill/>
                        </a:ln>
                        <a:solidFill>
                          <a:schemeClr val="tx1"/>
                        </a:solidFill>
                        <a:effectLst/>
                        <a:latin typeface="Arial" charset="0"/>
                      </a:endParaRPr>
                    </a:p>
                  </a:txBody>
                  <a:tcPr marL="68580" marR="68580" marT="34294" marB="34294"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b</a:t>
                      </a:r>
                      <a:endParaRPr kumimoji="0" lang="en-US" sz="1600" b="0" i="0" u="none" strike="noStrike" cap="none" normalizeH="0" baseline="0">
                        <a:ln>
                          <a:noFill/>
                        </a:ln>
                        <a:solidFill>
                          <a:schemeClr val="tx1"/>
                        </a:solidFill>
                        <a:effectLst/>
                        <a:latin typeface="Arial" charset="0"/>
                      </a:endParaRPr>
                    </a:p>
                  </a:txBody>
                  <a:tcPr marL="68580" marR="68580" marT="34294" marB="34294"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c</a:t>
                      </a:r>
                      <a:endParaRPr kumimoji="0" lang="en-US" sz="1600" b="0" i="0" u="none" strike="noStrike" cap="none" normalizeH="0" baseline="0">
                        <a:ln>
                          <a:noFill/>
                        </a:ln>
                        <a:solidFill>
                          <a:schemeClr val="tx1"/>
                        </a:solidFill>
                        <a:effectLst/>
                        <a:latin typeface="Arial" charset="0"/>
                      </a:endParaRPr>
                    </a:p>
                  </a:txBody>
                  <a:tcPr marL="68580" marR="68580" marT="34294" marB="34294"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d</a:t>
                      </a:r>
                      <a:endParaRPr kumimoji="0" lang="en-US" sz="1600" b="0" i="0" u="none" strike="noStrike" cap="none" normalizeH="0" baseline="0">
                        <a:ln>
                          <a:noFill/>
                        </a:ln>
                        <a:solidFill>
                          <a:schemeClr val="tx1"/>
                        </a:solidFill>
                        <a:effectLst/>
                        <a:latin typeface="Arial" charset="0"/>
                      </a:endParaRPr>
                    </a:p>
                  </a:txBody>
                  <a:tcPr marL="68580" marR="68580" marT="34294" marB="34294"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e</a:t>
                      </a:r>
                      <a:endParaRPr kumimoji="0" lang="en-US" sz="1600" b="0" i="0" u="none" strike="noStrike" cap="none" normalizeH="0" baseline="0">
                        <a:ln>
                          <a:noFill/>
                        </a:ln>
                        <a:solidFill>
                          <a:schemeClr val="tx1"/>
                        </a:solidFill>
                        <a:effectLst/>
                        <a:latin typeface="Arial" charset="0"/>
                      </a:endParaRPr>
                    </a:p>
                  </a:txBody>
                  <a:tcPr marL="68580" marR="68580" marT="34294" marB="34294"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f</a:t>
                      </a:r>
                      <a:endParaRPr kumimoji="0" lang="en-US" sz="1600" b="0" i="0" u="none" strike="noStrike" cap="none" normalizeH="0" baseline="0">
                        <a:ln>
                          <a:noFill/>
                        </a:ln>
                        <a:solidFill>
                          <a:schemeClr val="tx1"/>
                        </a:solidFill>
                        <a:effectLst/>
                        <a:latin typeface="Arial" charset="0"/>
                      </a:endParaRPr>
                    </a:p>
                  </a:txBody>
                  <a:tcPr marL="68580" marR="68580" marT="34294" marB="34294"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g</a:t>
                      </a:r>
                      <a:endParaRPr kumimoji="0" lang="en-US" sz="1600" b="0" i="0" u="none" strike="noStrike" cap="none" normalizeH="0" baseline="0">
                        <a:ln>
                          <a:noFill/>
                        </a:ln>
                        <a:solidFill>
                          <a:schemeClr val="tx1"/>
                        </a:solidFill>
                        <a:effectLst/>
                        <a:latin typeface="Arial" charset="0"/>
                      </a:endParaRPr>
                    </a:p>
                  </a:txBody>
                  <a:tcPr marL="68580" marR="68580" marT="34294" marB="34294"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8667">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abdeg</a:t>
                      </a:r>
                      <a:endParaRPr kumimoji="0" lang="en-US" sz="1200" b="0" i="0" u="none" strike="noStrike" cap="none" normalizeH="0" baseline="0">
                        <a:ln>
                          <a:noFill/>
                        </a:ln>
                        <a:solidFill>
                          <a:schemeClr val="tx1"/>
                        </a:solidFill>
                        <a:effectLst/>
                        <a:latin typeface="Arial" charset="0"/>
                      </a:endParaRPr>
                    </a:p>
                  </a:txBody>
                  <a:tcPr marL="68580" marR="68580" marT="34294" marB="3429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cs typeface="Arial" charset="0"/>
                        </a:rPr>
                        <a:t>Y</a:t>
                      </a:r>
                      <a:endParaRPr kumimoji="0" lang="en-US" sz="1600" b="0" i="0" u="none" strike="noStrike" cap="none" normalizeH="0" baseline="0" dirty="0">
                        <a:ln>
                          <a:noFill/>
                        </a:ln>
                        <a:solidFill>
                          <a:schemeClr val="tx1"/>
                        </a:solidFill>
                        <a:effectLst/>
                        <a:latin typeface="Arial" charset="0"/>
                      </a:endParaRPr>
                    </a:p>
                  </a:txBody>
                  <a:tcPr marL="68580" marR="68580" marT="34294" marB="34294"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cs typeface="Arial" charset="0"/>
                        </a:rPr>
                        <a:t>Y</a:t>
                      </a:r>
                      <a:endParaRPr kumimoji="0" lang="en-US" sz="1600" b="0" i="0" u="none" strike="noStrike" cap="none" normalizeH="0" baseline="0" dirty="0">
                        <a:ln>
                          <a:noFill/>
                        </a:ln>
                        <a:solidFill>
                          <a:schemeClr val="tx1"/>
                        </a:solidFill>
                        <a:effectLst/>
                        <a:latin typeface="Arial" charset="0"/>
                      </a:endParaRPr>
                    </a:p>
                  </a:txBody>
                  <a:tcPr marL="68580" marR="68580" marT="34294" marB="34294"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cs typeface="Arial" charset="0"/>
                        </a:rPr>
                        <a:t>Y</a:t>
                      </a:r>
                      <a:endParaRPr kumimoji="0" lang="en-US" sz="1600" b="0" i="0" u="none" strike="noStrike" cap="none" normalizeH="0" baseline="0" dirty="0">
                        <a:ln>
                          <a:noFill/>
                        </a:ln>
                        <a:solidFill>
                          <a:schemeClr val="tx1"/>
                        </a:solidFill>
                        <a:effectLst/>
                        <a:latin typeface="Arial" charset="0"/>
                      </a:endParaRPr>
                    </a:p>
                  </a:txBody>
                  <a:tcPr marL="68580" marR="68580" marT="34294" marB="34294"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Y</a:t>
                      </a:r>
                      <a:endParaRPr kumimoji="0" lang="en-US" sz="1600" b="0" i="0" u="none" strike="noStrike" cap="none" normalizeH="0" baseline="0">
                        <a:ln>
                          <a:noFill/>
                        </a:ln>
                        <a:solidFill>
                          <a:schemeClr val="tx1"/>
                        </a:solidFill>
                        <a:effectLst/>
                        <a:latin typeface="Arial" charset="0"/>
                      </a:endParaRPr>
                    </a:p>
                  </a:txBody>
                  <a:tcPr marL="68580" marR="68580" marT="34294" marB="34294"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N" sz="2400" b="0" i="0" u="none" strike="noStrike" cap="none" normalizeH="0" baseline="0">
                        <a:ln>
                          <a:noFill/>
                        </a:ln>
                        <a:solidFill>
                          <a:schemeClr val="tx1"/>
                        </a:solidFill>
                        <a:effectLst/>
                        <a:latin typeface="Arial" charset="0"/>
                      </a:endParaRPr>
                    </a:p>
                  </a:txBody>
                  <a:tcPr marL="68580" marR="68580" marT="34294" marB="34294"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Y</a:t>
                      </a:r>
                      <a:endParaRPr kumimoji="0" lang="en-US" sz="1600" b="0" i="0" u="none" strike="noStrike" cap="none" normalizeH="0" baseline="0">
                        <a:ln>
                          <a:noFill/>
                        </a:ln>
                        <a:solidFill>
                          <a:schemeClr val="tx1"/>
                        </a:solidFill>
                        <a:effectLst/>
                        <a:latin typeface="Arial" charset="0"/>
                      </a:endParaRPr>
                    </a:p>
                  </a:txBody>
                  <a:tcPr marL="68580" marR="68580" marT="34294" marB="34294"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Y</a:t>
                      </a:r>
                      <a:endParaRPr kumimoji="0" lang="en-US" sz="1600" b="0" i="0" u="none" strike="noStrike" cap="none" normalizeH="0" baseline="0">
                        <a:ln>
                          <a:noFill/>
                        </a:ln>
                        <a:solidFill>
                          <a:schemeClr val="tx1"/>
                        </a:solidFill>
                        <a:effectLst/>
                        <a:latin typeface="Arial" charset="0"/>
                      </a:endParaRPr>
                    </a:p>
                  </a:txBody>
                  <a:tcPr marL="68580" marR="68580" marT="34294" marB="34294"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N" sz="2400" b="0" i="0" u="none" strike="noStrike" cap="none" normalizeH="0" baseline="0">
                        <a:ln>
                          <a:noFill/>
                        </a:ln>
                        <a:solidFill>
                          <a:schemeClr val="tx1"/>
                        </a:solidFill>
                        <a:effectLst/>
                        <a:latin typeface="Arial" charset="0"/>
                      </a:endParaRPr>
                    </a:p>
                  </a:txBody>
                  <a:tcPr marL="68580" marR="68580" marT="34294" marB="34294"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Y</a:t>
                      </a:r>
                      <a:endParaRPr kumimoji="0" lang="en-US" sz="1600" b="0" i="0" u="none" strike="noStrike" cap="none" normalizeH="0" baseline="0">
                        <a:ln>
                          <a:noFill/>
                        </a:ln>
                        <a:solidFill>
                          <a:schemeClr val="tx1"/>
                        </a:solidFill>
                        <a:effectLst/>
                        <a:latin typeface="Arial" charset="0"/>
                      </a:endParaRPr>
                    </a:p>
                  </a:txBody>
                  <a:tcPr marL="68580" marR="68580" marT="34294" marB="34294"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388667">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acdeg</a:t>
                      </a:r>
                      <a:endParaRPr kumimoji="0" lang="en-US" sz="1200" b="0" i="0" u="none" strike="noStrike" cap="none" normalizeH="0" baseline="0">
                        <a:ln>
                          <a:noFill/>
                        </a:ln>
                        <a:solidFill>
                          <a:schemeClr val="tx1"/>
                        </a:solidFill>
                        <a:effectLst/>
                        <a:latin typeface="Arial" charset="0"/>
                      </a:endParaRPr>
                    </a:p>
                  </a:txBody>
                  <a:tcPr marL="68580" marR="68580" marT="34294" marB="3429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cs typeface="Arial" charset="0"/>
                        </a:rPr>
                        <a:t>N</a:t>
                      </a:r>
                      <a:endParaRPr kumimoji="0" lang="en-US" sz="1600" b="0" i="0" u="none" strike="noStrike" cap="none" normalizeH="0" baseline="0" dirty="0">
                        <a:ln>
                          <a:noFill/>
                        </a:ln>
                        <a:solidFill>
                          <a:schemeClr val="tx1"/>
                        </a:solidFill>
                        <a:effectLst/>
                        <a:latin typeface="Arial" charset="0"/>
                      </a:endParaRPr>
                    </a:p>
                  </a:txBody>
                  <a:tcPr marL="68580" marR="68580" marT="34294" marB="34294"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Y</a:t>
                      </a:r>
                      <a:endParaRPr kumimoji="0" lang="en-US" sz="1600" b="0" i="0" u="none" strike="noStrike" cap="none" normalizeH="0" baseline="0">
                        <a:ln>
                          <a:noFill/>
                        </a:ln>
                        <a:solidFill>
                          <a:schemeClr val="tx1"/>
                        </a:solidFill>
                        <a:effectLst/>
                        <a:latin typeface="Arial" charset="0"/>
                      </a:endParaRPr>
                    </a:p>
                  </a:txBody>
                  <a:tcPr marL="68580" marR="68580" marT="34294" marB="34294"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cs typeface="Arial" charset="0"/>
                        </a:rPr>
                        <a:t>Y</a:t>
                      </a:r>
                      <a:endParaRPr kumimoji="0" lang="en-US" sz="1600" b="0" i="0" u="none" strike="noStrike" cap="none" normalizeH="0" baseline="0" dirty="0">
                        <a:ln>
                          <a:noFill/>
                        </a:ln>
                        <a:solidFill>
                          <a:schemeClr val="tx1"/>
                        </a:solidFill>
                        <a:effectLst/>
                        <a:latin typeface="Arial" charset="0"/>
                      </a:endParaRPr>
                    </a:p>
                  </a:txBody>
                  <a:tcPr marL="68580" marR="68580" marT="34294" marB="34294"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N" sz="2400" b="0" i="0" u="none" strike="noStrike" cap="none" normalizeH="0" baseline="0" dirty="0">
                        <a:ln>
                          <a:noFill/>
                        </a:ln>
                        <a:solidFill>
                          <a:schemeClr val="tx1"/>
                        </a:solidFill>
                        <a:effectLst/>
                        <a:latin typeface="Arial" charset="0"/>
                      </a:endParaRPr>
                    </a:p>
                  </a:txBody>
                  <a:tcPr marL="68580" marR="68580" marT="34294" marB="34294"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Y</a:t>
                      </a:r>
                      <a:endParaRPr kumimoji="0" lang="en-US" sz="1600" b="0" i="0" u="none" strike="noStrike" cap="none" normalizeH="0" baseline="0">
                        <a:ln>
                          <a:noFill/>
                        </a:ln>
                        <a:solidFill>
                          <a:schemeClr val="tx1"/>
                        </a:solidFill>
                        <a:effectLst/>
                        <a:latin typeface="Arial" charset="0"/>
                      </a:endParaRPr>
                    </a:p>
                  </a:txBody>
                  <a:tcPr marL="68580" marR="68580" marT="34294" marB="34294"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Y</a:t>
                      </a:r>
                      <a:endParaRPr kumimoji="0" lang="en-US" sz="1600" b="0" i="0" u="none" strike="noStrike" cap="none" normalizeH="0" baseline="0">
                        <a:ln>
                          <a:noFill/>
                        </a:ln>
                        <a:solidFill>
                          <a:schemeClr val="tx1"/>
                        </a:solidFill>
                        <a:effectLst/>
                        <a:latin typeface="Arial" charset="0"/>
                      </a:endParaRPr>
                    </a:p>
                  </a:txBody>
                  <a:tcPr marL="68580" marR="68580" marT="34294" marB="34294"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Y</a:t>
                      </a:r>
                      <a:endParaRPr kumimoji="0" lang="en-US" sz="1600" b="0" i="0" u="none" strike="noStrike" cap="none" normalizeH="0" baseline="0">
                        <a:ln>
                          <a:noFill/>
                        </a:ln>
                        <a:solidFill>
                          <a:schemeClr val="tx1"/>
                        </a:solidFill>
                        <a:effectLst/>
                        <a:latin typeface="Arial" charset="0"/>
                      </a:endParaRPr>
                    </a:p>
                  </a:txBody>
                  <a:tcPr marL="68580" marR="68580" marT="34294" marB="34294"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N" sz="2400" b="0" i="0" u="none" strike="noStrike" cap="none" normalizeH="0" baseline="0">
                        <a:ln>
                          <a:noFill/>
                        </a:ln>
                        <a:solidFill>
                          <a:schemeClr val="tx1"/>
                        </a:solidFill>
                        <a:effectLst/>
                        <a:latin typeface="Arial" charset="0"/>
                      </a:endParaRPr>
                    </a:p>
                  </a:txBody>
                  <a:tcPr marL="68580" marR="68580" marT="34294" marB="34294"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Y</a:t>
                      </a:r>
                      <a:endParaRPr kumimoji="0" lang="en-US" sz="1600" b="0" i="0" u="none" strike="noStrike" cap="none" normalizeH="0" baseline="0">
                        <a:ln>
                          <a:noFill/>
                        </a:ln>
                        <a:solidFill>
                          <a:schemeClr val="tx1"/>
                        </a:solidFill>
                        <a:effectLst/>
                        <a:latin typeface="Arial" charset="0"/>
                      </a:endParaRPr>
                    </a:p>
                  </a:txBody>
                  <a:tcPr marL="68580" marR="68580" marT="34294" marB="34294"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88667">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abdefeg</a:t>
                      </a:r>
                      <a:endParaRPr kumimoji="0" lang="en-US" sz="1200" b="0" i="0" u="none" strike="noStrike" cap="none" normalizeH="0" baseline="0">
                        <a:ln>
                          <a:noFill/>
                        </a:ln>
                        <a:solidFill>
                          <a:schemeClr val="tx1"/>
                        </a:solidFill>
                        <a:effectLst/>
                        <a:latin typeface="Arial" charset="0"/>
                      </a:endParaRPr>
                    </a:p>
                  </a:txBody>
                  <a:tcPr marL="68580" marR="68580" marT="34294" marB="3429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Y</a:t>
                      </a:r>
                      <a:endParaRPr kumimoji="0" lang="en-US" sz="1600" b="0" i="0" u="none" strike="noStrike" cap="none" normalizeH="0" baseline="0">
                        <a:ln>
                          <a:noFill/>
                        </a:ln>
                        <a:solidFill>
                          <a:schemeClr val="tx1"/>
                        </a:solidFill>
                        <a:effectLst/>
                        <a:latin typeface="Arial" charset="0"/>
                      </a:endParaRPr>
                    </a:p>
                  </a:txBody>
                  <a:tcPr marL="68580" marR="68580" marT="34294" marB="34294"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rPr>
                        <a:t>N</a:t>
                      </a:r>
                    </a:p>
                  </a:txBody>
                  <a:tcPr marL="68580" marR="68580" marT="34294" marB="34294"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Y</a:t>
                      </a:r>
                      <a:endParaRPr kumimoji="0" lang="en-US" sz="1600" b="0" i="0" u="none" strike="noStrike" cap="none" normalizeH="0" baseline="0">
                        <a:ln>
                          <a:noFill/>
                        </a:ln>
                        <a:solidFill>
                          <a:schemeClr val="tx1"/>
                        </a:solidFill>
                        <a:effectLst/>
                        <a:latin typeface="Arial" charset="0"/>
                      </a:endParaRPr>
                    </a:p>
                  </a:txBody>
                  <a:tcPr marL="68580" marR="68580" marT="34294" marB="34294"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cs typeface="Arial" charset="0"/>
                        </a:rPr>
                        <a:t>Y</a:t>
                      </a:r>
                      <a:endParaRPr kumimoji="0" lang="en-US" sz="1600" b="0" i="0" u="none" strike="noStrike" cap="none" normalizeH="0" baseline="0" dirty="0">
                        <a:ln>
                          <a:noFill/>
                        </a:ln>
                        <a:solidFill>
                          <a:schemeClr val="tx1"/>
                        </a:solidFill>
                        <a:effectLst/>
                        <a:latin typeface="Arial" charset="0"/>
                      </a:endParaRPr>
                    </a:p>
                  </a:txBody>
                  <a:tcPr marL="68580" marR="68580" marT="34294" marB="34294"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N" sz="2400" b="0" i="0" u="none" strike="noStrike" cap="none" normalizeH="0" baseline="0" dirty="0">
                        <a:ln>
                          <a:noFill/>
                        </a:ln>
                        <a:solidFill>
                          <a:schemeClr val="tx1"/>
                        </a:solidFill>
                        <a:effectLst/>
                        <a:latin typeface="Arial" charset="0"/>
                      </a:endParaRPr>
                    </a:p>
                  </a:txBody>
                  <a:tcPr marL="68580" marR="68580" marT="34294" marB="34294"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cs typeface="Arial" charset="0"/>
                        </a:rPr>
                        <a:t>Y</a:t>
                      </a:r>
                      <a:endParaRPr kumimoji="0" lang="en-US" sz="1600" b="0" i="0" u="none" strike="noStrike" cap="none" normalizeH="0" baseline="0" dirty="0">
                        <a:ln>
                          <a:noFill/>
                        </a:ln>
                        <a:solidFill>
                          <a:schemeClr val="tx1"/>
                        </a:solidFill>
                        <a:effectLst/>
                        <a:latin typeface="Arial" charset="0"/>
                      </a:endParaRPr>
                    </a:p>
                  </a:txBody>
                  <a:tcPr marL="68580" marR="68580" marT="34294" marB="34294"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Y</a:t>
                      </a:r>
                      <a:endParaRPr kumimoji="0" lang="en-US" sz="1600" b="0" i="0" u="none" strike="noStrike" cap="none" normalizeH="0" baseline="0">
                        <a:ln>
                          <a:noFill/>
                        </a:ln>
                        <a:solidFill>
                          <a:schemeClr val="tx1"/>
                        </a:solidFill>
                        <a:effectLst/>
                        <a:latin typeface="Arial" charset="0"/>
                      </a:endParaRPr>
                    </a:p>
                  </a:txBody>
                  <a:tcPr marL="68580" marR="68580" marT="34294" marB="34294"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Y</a:t>
                      </a:r>
                      <a:endParaRPr kumimoji="0" lang="en-US" sz="1600" b="0" i="0" u="none" strike="noStrike" cap="none" normalizeH="0" baseline="0">
                        <a:ln>
                          <a:noFill/>
                        </a:ln>
                        <a:solidFill>
                          <a:schemeClr val="tx1"/>
                        </a:solidFill>
                        <a:effectLst/>
                        <a:latin typeface="Arial" charset="0"/>
                      </a:endParaRPr>
                    </a:p>
                  </a:txBody>
                  <a:tcPr marL="68580" marR="68580" marT="34294" marB="34294"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Y</a:t>
                      </a:r>
                      <a:endParaRPr kumimoji="0" lang="en-US" sz="1600" b="0" i="0" u="none" strike="noStrike" cap="none" normalizeH="0" baseline="0">
                        <a:ln>
                          <a:noFill/>
                        </a:ln>
                        <a:solidFill>
                          <a:schemeClr val="tx1"/>
                        </a:solidFill>
                        <a:effectLst/>
                        <a:latin typeface="Arial" charset="0"/>
                      </a:endParaRPr>
                    </a:p>
                  </a:txBody>
                  <a:tcPr marL="68580" marR="68580" marT="34294" marB="34294"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88667">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acdefeg</a:t>
                      </a:r>
                      <a:endParaRPr kumimoji="0" lang="en-US" sz="1200" b="0" i="0" u="none" strike="noStrike" cap="none" normalizeH="0" baseline="0">
                        <a:ln>
                          <a:noFill/>
                        </a:ln>
                        <a:solidFill>
                          <a:schemeClr val="tx1"/>
                        </a:solidFill>
                        <a:effectLst/>
                        <a:latin typeface="Arial" charset="0"/>
                      </a:endParaRPr>
                    </a:p>
                  </a:txBody>
                  <a:tcPr marL="68580" marR="68580" marT="34294" marB="3429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cs typeface="Arial" charset="0"/>
                        </a:rPr>
                        <a:t>N</a:t>
                      </a:r>
                      <a:endParaRPr kumimoji="0" lang="en-US" sz="1600" b="0" i="0" u="none" strike="noStrike" cap="none" normalizeH="0" baseline="0" dirty="0">
                        <a:ln>
                          <a:noFill/>
                        </a:ln>
                        <a:solidFill>
                          <a:schemeClr val="tx1"/>
                        </a:solidFill>
                        <a:effectLst/>
                        <a:latin typeface="Arial" charset="0"/>
                      </a:endParaRPr>
                    </a:p>
                  </a:txBody>
                  <a:tcPr marL="68580" marR="68580" marT="34294" marB="34294"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Y</a:t>
                      </a:r>
                      <a:endParaRPr kumimoji="0" lang="en-US" sz="1600" b="0" i="0" u="none" strike="noStrike" cap="none" normalizeH="0" baseline="0">
                        <a:ln>
                          <a:noFill/>
                        </a:ln>
                        <a:solidFill>
                          <a:schemeClr val="tx1"/>
                        </a:solidFill>
                        <a:effectLst/>
                        <a:latin typeface="Arial" charset="0"/>
                      </a:endParaRPr>
                    </a:p>
                  </a:txBody>
                  <a:tcPr marL="68580" marR="68580" marT="34294" marB="34294"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Y</a:t>
                      </a:r>
                      <a:endParaRPr kumimoji="0" lang="en-US" sz="1600" b="0" i="0" u="none" strike="noStrike" cap="none" normalizeH="0" baseline="0">
                        <a:ln>
                          <a:noFill/>
                        </a:ln>
                        <a:solidFill>
                          <a:schemeClr val="tx1"/>
                        </a:solidFill>
                        <a:effectLst/>
                        <a:latin typeface="Arial" charset="0"/>
                      </a:endParaRPr>
                    </a:p>
                  </a:txBody>
                  <a:tcPr marL="68580" marR="68580" marT="34294" marB="34294"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N" sz="2400" b="0" i="0" u="none" strike="noStrike" cap="none" normalizeH="0" baseline="0">
                        <a:ln>
                          <a:noFill/>
                        </a:ln>
                        <a:solidFill>
                          <a:schemeClr val="tx1"/>
                        </a:solidFill>
                        <a:effectLst/>
                        <a:latin typeface="Arial" charset="0"/>
                      </a:endParaRPr>
                    </a:p>
                  </a:txBody>
                  <a:tcPr marL="68580" marR="68580" marT="34294" marB="34294"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cs typeface="Arial" charset="0"/>
                        </a:rPr>
                        <a:t>Y</a:t>
                      </a:r>
                      <a:endParaRPr kumimoji="0" lang="en-US" sz="1600" b="0" i="0" u="none" strike="noStrike" cap="none" normalizeH="0" baseline="0">
                        <a:ln>
                          <a:noFill/>
                        </a:ln>
                        <a:solidFill>
                          <a:schemeClr val="tx1"/>
                        </a:solidFill>
                        <a:effectLst/>
                        <a:latin typeface="Arial" charset="0"/>
                      </a:endParaRPr>
                    </a:p>
                  </a:txBody>
                  <a:tcPr marL="68580" marR="68580" marT="34294" marB="34294"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cs typeface="Arial" charset="0"/>
                        </a:rPr>
                        <a:t>Y</a:t>
                      </a:r>
                      <a:endParaRPr kumimoji="0" lang="en-US" sz="1600" b="0" i="0" u="none" strike="noStrike" cap="none" normalizeH="0" baseline="0" dirty="0">
                        <a:ln>
                          <a:noFill/>
                        </a:ln>
                        <a:solidFill>
                          <a:schemeClr val="tx1"/>
                        </a:solidFill>
                        <a:effectLst/>
                        <a:latin typeface="Arial" charset="0"/>
                      </a:endParaRPr>
                    </a:p>
                  </a:txBody>
                  <a:tcPr marL="68580" marR="68580" marT="34294" marB="34294"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cs typeface="Arial" charset="0"/>
                        </a:rPr>
                        <a:t>Y</a:t>
                      </a:r>
                      <a:endParaRPr kumimoji="0" lang="en-US" sz="1600" b="0" i="0" u="none" strike="noStrike" cap="none" normalizeH="0" baseline="0" dirty="0">
                        <a:ln>
                          <a:noFill/>
                        </a:ln>
                        <a:solidFill>
                          <a:schemeClr val="tx1"/>
                        </a:solidFill>
                        <a:effectLst/>
                        <a:latin typeface="Arial" charset="0"/>
                      </a:endParaRPr>
                    </a:p>
                  </a:txBody>
                  <a:tcPr marL="68580" marR="68580" marT="34294" marB="34294"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cs typeface="Arial" charset="0"/>
                        </a:rPr>
                        <a:t>Y</a:t>
                      </a:r>
                      <a:endParaRPr kumimoji="0" lang="en-US" sz="1600" b="0" i="0" u="none" strike="noStrike" cap="none" normalizeH="0" baseline="0" dirty="0">
                        <a:ln>
                          <a:noFill/>
                        </a:ln>
                        <a:solidFill>
                          <a:schemeClr val="tx1"/>
                        </a:solidFill>
                        <a:effectLst/>
                        <a:latin typeface="Arial" charset="0"/>
                      </a:endParaRPr>
                    </a:p>
                  </a:txBody>
                  <a:tcPr marL="68580" marR="68580" marT="34294" marB="34294"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cs typeface="Arial" charset="0"/>
                        </a:rPr>
                        <a:t>Y</a:t>
                      </a:r>
                      <a:endParaRPr kumimoji="0" lang="en-US" sz="1600" b="0" i="0" u="none" strike="noStrike" cap="none" normalizeH="0" baseline="0" dirty="0">
                        <a:ln>
                          <a:noFill/>
                        </a:ln>
                        <a:solidFill>
                          <a:schemeClr val="tx1"/>
                        </a:solidFill>
                        <a:effectLst/>
                        <a:latin typeface="Arial" charset="0"/>
                      </a:endParaRPr>
                    </a:p>
                  </a:txBody>
                  <a:tcPr marL="68580" marR="68580" marT="34294" marB="34294"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1033" name="Text Box 276">
            <a:extLst>
              <a:ext uri="{FF2B5EF4-FFF2-40B4-BE49-F238E27FC236}">
                <a16:creationId xmlns:a16="http://schemas.microsoft.com/office/drawing/2014/main" id="{D4977199-F9F0-4A46-841A-98C3AC76360C}"/>
              </a:ext>
            </a:extLst>
          </p:cNvPr>
          <p:cNvSpPr txBox="1">
            <a:spLocks noChangeArrowheads="1"/>
          </p:cNvSpPr>
          <p:nvPr/>
        </p:nvSpPr>
        <p:spPr bwMode="auto">
          <a:xfrm>
            <a:off x="472678" y="2708910"/>
            <a:ext cx="4229100" cy="233910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4488" indent="-225425">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SzPct val="75000"/>
              <a:buFontTx/>
              <a:buAutoNum type="arabicPeriod"/>
            </a:pPr>
            <a:r>
              <a:rPr lang="en-US" altLang="en-US" sz="2000" baseline="-12000" dirty="0"/>
              <a:t>Does every decision have Y &amp; N (C2)?</a:t>
            </a:r>
          </a:p>
          <a:p>
            <a:pPr eaLnBrk="1" hangingPunct="1">
              <a:spcBef>
                <a:spcPct val="0"/>
              </a:spcBef>
              <a:buSzPct val="75000"/>
              <a:buFontTx/>
              <a:buAutoNum type="arabicPeriod"/>
            </a:pPr>
            <a:r>
              <a:rPr lang="en-US" altLang="en-US" sz="2000" baseline="-12000" dirty="0"/>
              <a:t>Has every case of all case statement been marked (C2)?</a:t>
            </a:r>
          </a:p>
          <a:p>
            <a:pPr eaLnBrk="1" hangingPunct="1">
              <a:spcBef>
                <a:spcPct val="0"/>
              </a:spcBef>
              <a:buSzPct val="75000"/>
              <a:buFontTx/>
              <a:buAutoNum type="arabicPeriod"/>
            </a:pPr>
            <a:r>
              <a:rPr lang="en-US" altLang="en-US" sz="2000" baseline="-12000" dirty="0"/>
              <a:t>Is every three way branch covered (C2)?</a:t>
            </a:r>
          </a:p>
          <a:p>
            <a:pPr eaLnBrk="1" hangingPunct="1">
              <a:spcBef>
                <a:spcPct val="0"/>
              </a:spcBef>
              <a:buSzPct val="75000"/>
              <a:buFontTx/>
              <a:buAutoNum type="arabicPeriod"/>
            </a:pPr>
            <a:r>
              <a:rPr lang="en-US" altLang="en-US" sz="2000" baseline="-12000" dirty="0"/>
              <a:t>Is every link covered at least once (C1)?</a:t>
            </a:r>
          </a:p>
          <a:p>
            <a:pPr eaLnBrk="1" hangingPunct="1">
              <a:spcBef>
                <a:spcPct val="0"/>
              </a:spcBef>
              <a:buSzPct val="75000"/>
              <a:buFontTx/>
              <a:buAutoNum type="arabicPeriod"/>
            </a:pPr>
            <a:endParaRPr lang="en-US" altLang="en-US" sz="2000" baseline="-12000" dirty="0"/>
          </a:p>
          <a:p>
            <a:pPr eaLnBrk="1" hangingPunct="1">
              <a:spcBef>
                <a:spcPct val="0"/>
              </a:spcBef>
              <a:buSzPct val="75000"/>
              <a:buFontTx/>
              <a:buAutoNum type="arabicPeriod"/>
            </a:pPr>
            <a:endParaRPr lang="en-US" altLang="en-US" sz="1600" baseline="-12000" dirty="0"/>
          </a:p>
          <a:p>
            <a:pPr eaLnBrk="1" hangingPunct="1">
              <a:spcBef>
                <a:spcPct val="0"/>
              </a:spcBef>
              <a:buSzPct val="75000"/>
              <a:buFontTx/>
              <a:buAutoNum type="arabicPeriod"/>
            </a:pPr>
            <a:endParaRPr lang="en-US" altLang="en-US" sz="1600" baseline="-12000" dirty="0"/>
          </a:p>
          <a:p>
            <a:pPr eaLnBrk="1" hangingPunct="1">
              <a:spcBef>
                <a:spcPct val="0"/>
              </a:spcBef>
              <a:buFontTx/>
              <a:buNone/>
            </a:pPr>
            <a:r>
              <a:rPr lang="en-US" altLang="en-US" sz="2000" baseline="-12000" dirty="0"/>
              <a:t>	</a:t>
            </a:r>
            <a:r>
              <a:rPr lang="en-US" altLang="en-US" sz="2000" baseline="-12000" dirty="0">
                <a:solidFill>
                  <a:srgbClr val="FF00FF"/>
                </a:solidFill>
              </a:rPr>
              <a:t>Make small changes in the path changing only 1 link or node at a time.</a:t>
            </a:r>
          </a:p>
          <a:p>
            <a:pPr eaLnBrk="1" hangingPunct="1">
              <a:spcBef>
                <a:spcPct val="0"/>
              </a:spcBef>
              <a:buFontTx/>
              <a:buNone/>
            </a:pPr>
            <a:endParaRPr lang="en-US" altLang="en-US" sz="1650" baseline="-12000" dirty="0"/>
          </a:p>
          <a:p>
            <a:pPr eaLnBrk="1" hangingPunct="1">
              <a:spcBef>
                <a:spcPct val="0"/>
              </a:spcBef>
              <a:buFontTx/>
              <a:buNone/>
            </a:pPr>
            <a:endParaRPr lang="en-US" altLang="en-US" sz="1050" baseline="-1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a:extLst>
              <a:ext uri="{FF2B5EF4-FFF2-40B4-BE49-F238E27FC236}">
                <a16:creationId xmlns:a16="http://schemas.microsoft.com/office/drawing/2014/main" id="{0A3BFB80-B291-4EBA-A826-B41EDA143138}"/>
              </a:ext>
            </a:extLst>
          </p:cNvPr>
          <p:cNvSpPr>
            <a:spLocks noGrp="1"/>
          </p:cNvSpPr>
          <p:nvPr>
            <p:ph type="ftr" sz="quarter" idx="11"/>
          </p:nvPr>
        </p:nvSpPr>
        <p:spPr>
          <a:xfrm>
            <a:off x="6400800" y="4746130"/>
            <a:ext cx="2246489" cy="225920"/>
          </a:xfrm>
          <a:noFill/>
        </p:spPr>
        <p:txBody>
          <a:bodyPr/>
          <a:lstStyle>
            <a:lvl1pPr>
              <a:spcBef>
                <a:spcPct val="20000"/>
              </a:spcBef>
              <a:buChar char="•"/>
              <a:defRPr sz="2400">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a:spcBef>
                <a:spcPct val="0"/>
              </a:spcBef>
              <a:buFontTx/>
              <a:buNone/>
            </a:pPr>
            <a:r>
              <a:rPr lang="en-US" altLang="en-US" sz="1050"/>
              <a:t>ref boris beizer</a:t>
            </a:r>
          </a:p>
        </p:txBody>
      </p:sp>
      <p:sp>
        <p:nvSpPr>
          <p:cNvPr id="43011" name="Slide Number Placeholder 5">
            <a:extLst>
              <a:ext uri="{FF2B5EF4-FFF2-40B4-BE49-F238E27FC236}">
                <a16:creationId xmlns:a16="http://schemas.microsoft.com/office/drawing/2014/main" id="{C2DF7736-7823-45C3-B984-F58D17E94A55}"/>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a:spcBef>
                <a:spcPct val="0"/>
              </a:spcBef>
              <a:buFontTx/>
              <a:buNone/>
            </a:pPr>
            <a:fld id="{1F5FBBA4-DF75-4BCC-BC3D-EB6892C37089}" type="slidenum">
              <a:rPr lang="en-US" altLang="en-US" sz="1050"/>
              <a:pPr>
                <a:spcBef>
                  <a:spcPct val="0"/>
                </a:spcBef>
                <a:buFontTx/>
                <a:buNone/>
              </a:pPr>
              <a:t>43</a:t>
            </a:fld>
            <a:endParaRPr lang="en-US" altLang="en-US" sz="1050"/>
          </a:p>
        </p:txBody>
      </p:sp>
      <p:sp>
        <p:nvSpPr>
          <p:cNvPr id="43013" name="Rectangle 3">
            <a:extLst>
              <a:ext uri="{FF2B5EF4-FFF2-40B4-BE49-F238E27FC236}">
                <a16:creationId xmlns:a16="http://schemas.microsoft.com/office/drawing/2014/main" id="{D9D061EE-DF30-468B-9788-1739BCD5FC4F}"/>
              </a:ext>
            </a:extLst>
          </p:cNvPr>
          <p:cNvSpPr>
            <a:spLocks noGrp="1" noChangeArrowheads="1"/>
          </p:cNvSpPr>
          <p:nvPr>
            <p:ph type="title"/>
          </p:nvPr>
        </p:nvSpPr>
        <p:spPr>
          <a:xfrm>
            <a:off x="979404" y="667262"/>
            <a:ext cx="6872288" cy="308372"/>
          </a:xfrm>
          <a:solidFill>
            <a:srgbClr val="CECAD4"/>
          </a:solidFill>
          <a:ln>
            <a:solidFill>
              <a:srgbClr val="FF6600"/>
            </a:solidFill>
            <a:miter lim="800000"/>
            <a:headEnd/>
            <a:tailEnd/>
          </a:ln>
        </p:spPr>
        <p:txBody>
          <a:bodyPr>
            <a:normAutofit fontScale="90000"/>
          </a:bodyPr>
          <a:lstStyle/>
          <a:p>
            <a:pPr eaLnBrk="1" hangingPunct="1"/>
            <a:r>
              <a:rPr lang="en-US" altLang="en-US" sz="1800" dirty="0">
                <a:solidFill>
                  <a:srgbClr val="D60093"/>
                </a:solidFill>
              </a:rPr>
              <a:t>Control Flow Graphs and Path Testing</a:t>
            </a:r>
            <a:endParaRPr lang="en-US" altLang="en-US" sz="1500" dirty="0">
              <a:solidFill>
                <a:srgbClr val="D60093"/>
              </a:solidFill>
            </a:endParaRPr>
          </a:p>
        </p:txBody>
      </p:sp>
      <p:sp>
        <p:nvSpPr>
          <p:cNvPr id="43014" name="Text Box 4">
            <a:extLst>
              <a:ext uri="{FF2B5EF4-FFF2-40B4-BE49-F238E27FC236}">
                <a16:creationId xmlns:a16="http://schemas.microsoft.com/office/drawing/2014/main" id="{889263D3-7361-4801-A846-BBDD9F09D014}"/>
              </a:ext>
            </a:extLst>
          </p:cNvPr>
          <p:cNvSpPr txBox="1">
            <a:spLocks noChangeArrowheads="1"/>
          </p:cNvSpPr>
          <p:nvPr/>
        </p:nvSpPr>
        <p:spPr bwMode="auto">
          <a:xfrm>
            <a:off x="3382567" y="4942285"/>
            <a:ext cx="18473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050"/>
          </a:p>
        </p:txBody>
      </p:sp>
      <p:sp>
        <p:nvSpPr>
          <p:cNvPr id="43016" name="Text Box 6">
            <a:extLst>
              <a:ext uri="{FF2B5EF4-FFF2-40B4-BE49-F238E27FC236}">
                <a16:creationId xmlns:a16="http://schemas.microsoft.com/office/drawing/2014/main" id="{3FA89A29-E761-4F37-BED6-74EC21E87C0E}"/>
              </a:ext>
            </a:extLst>
          </p:cNvPr>
          <p:cNvSpPr txBox="1">
            <a:spLocks noChangeArrowheads="1"/>
          </p:cNvSpPr>
          <p:nvPr/>
        </p:nvSpPr>
        <p:spPr bwMode="auto">
          <a:xfrm>
            <a:off x="1046079" y="1276350"/>
            <a:ext cx="6738938" cy="3070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685800" indent="-3429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dirty="0">
                <a:solidFill>
                  <a:srgbClr val="CC0000"/>
                </a:solidFill>
              </a:rPr>
              <a:t>Revised path selection Rules</a:t>
            </a:r>
          </a:p>
          <a:p>
            <a:pPr eaLnBrk="1" hangingPunct="1">
              <a:spcBef>
                <a:spcPct val="0"/>
              </a:spcBef>
              <a:buFontTx/>
              <a:buAutoNum type="arabicPeriod"/>
            </a:pPr>
            <a:r>
              <a:rPr lang="en-US" altLang="en-US" sz="1200" dirty="0"/>
              <a:t>Pick the </a:t>
            </a:r>
            <a:r>
              <a:rPr lang="en-US" altLang="en-US" sz="1200" dirty="0">
                <a:solidFill>
                  <a:schemeClr val="accent2"/>
                </a:solidFill>
              </a:rPr>
              <a:t>simplest and functionally sensible entry/exit path</a:t>
            </a:r>
          </a:p>
          <a:p>
            <a:pPr eaLnBrk="1" hangingPunct="1">
              <a:spcBef>
                <a:spcPct val="0"/>
              </a:spcBef>
              <a:buFontTx/>
              <a:buAutoNum type="arabicPeriod"/>
            </a:pPr>
            <a:endParaRPr lang="en-US" altLang="en-US" sz="1200" dirty="0"/>
          </a:p>
          <a:p>
            <a:pPr eaLnBrk="1" hangingPunct="1">
              <a:spcBef>
                <a:spcPct val="0"/>
              </a:spcBef>
              <a:buFontTx/>
              <a:buAutoNum type="arabicPeriod"/>
            </a:pPr>
            <a:r>
              <a:rPr lang="en-US" altLang="en-US" sz="1200" dirty="0"/>
              <a:t>Pick additional paths </a:t>
            </a:r>
            <a:r>
              <a:rPr lang="en-US" altLang="en-US" sz="1200" dirty="0">
                <a:solidFill>
                  <a:schemeClr val="accent2"/>
                </a:solidFill>
              </a:rPr>
              <a:t>as small variations</a:t>
            </a:r>
            <a:r>
              <a:rPr lang="en-US" altLang="en-US" sz="1200" dirty="0"/>
              <a:t> from previous paths. (pick those with no loops, shorter paths, simple and meaningful)</a:t>
            </a:r>
          </a:p>
          <a:p>
            <a:pPr eaLnBrk="1" hangingPunct="1">
              <a:spcBef>
                <a:spcPct val="0"/>
              </a:spcBef>
              <a:buFontTx/>
              <a:buAutoNum type="arabicPeriod"/>
            </a:pPr>
            <a:endParaRPr lang="en-US" altLang="en-US" sz="1200" dirty="0"/>
          </a:p>
          <a:p>
            <a:pPr eaLnBrk="1" hangingPunct="1">
              <a:spcBef>
                <a:spcPct val="0"/>
              </a:spcBef>
              <a:buFontTx/>
              <a:buAutoNum type="arabicPeriod"/>
            </a:pPr>
            <a:r>
              <a:rPr lang="en-US" altLang="en-US" sz="1200" dirty="0"/>
              <a:t>Pick additional paths but without an obvious functional meaning (only to achieve C1+C2 coverage).</a:t>
            </a:r>
          </a:p>
          <a:p>
            <a:pPr eaLnBrk="1" hangingPunct="1">
              <a:spcBef>
                <a:spcPct val="0"/>
              </a:spcBef>
              <a:buFontTx/>
              <a:buAutoNum type="arabicPeriod"/>
            </a:pPr>
            <a:endParaRPr lang="en-US" altLang="en-US" sz="1200" dirty="0"/>
          </a:p>
          <a:p>
            <a:pPr eaLnBrk="1" hangingPunct="1">
              <a:spcBef>
                <a:spcPct val="0"/>
              </a:spcBef>
              <a:buFontTx/>
              <a:buAutoNum type="arabicPeriod"/>
            </a:pPr>
            <a:r>
              <a:rPr lang="en-US" altLang="en-US" sz="1200" dirty="0"/>
              <a:t>Be comfortable with the chosen paths. play hunches, use intuition to achieve C1+C2</a:t>
            </a:r>
          </a:p>
          <a:p>
            <a:pPr eaLnBrk="1" hangingPunct="1">
              <a:spcBef>
                <a:spcPct val="0"/>
              </a:spcBef>
              <a:buFontTx/>
              <a:buAutoNum type="arabicPeriod"/>
            </a:pPr>
            <a:endParaRPr lang="en-US" altLang="en-US" sz="1200" dirty="0"/>
          </a:p>
          <a:p>
            <a:pPr eaLnBrk="1" hangingPunct="1">
              <a:spcBef>
                <a:spcPct val="0"/>
              </a:spcBef>
              <a:buFontTx/>
              <a:buAutoNum type="arabicPeriod"/>
            </a:pPr>
            <a:r>
              <a:rPr lang="en-US" altLang="en-US" sz="1200" dirty="0"/>
              <a:t>Don’t follow rules slavishly – except for coverage</a:t>
            </a:r>
          </a:p>
          <a:p>
            <a:pPr eaLnBrk="1" hangingPunct="1">
              <a:spcBef>
                <a:spcPct val="0"/>
              </a:spcBef>
              <a:buFontTx/>
              <a:buNone/>
            </a:pPr>
            <a:endParaRPr lang="en-US" altLang="en-US" sz="1200" dirty="0"/>
          </a:p>
          <a:p>
            <a:pPr eaLnBrk="1" hangingPunct="1">
              <a:spcBef>
                <a:spcPct val="0"/>
              </a:spcBef>
              <a:buFontTx/>
              <a:buNone/>
            </a:pPr>
            <a:endParaRPr lang="en-US" altLang="en-US" sz="1200" dirty="0"/>
          </a:p>
          <a:p>
            <a:pPr eaLnBrk="1" hangingPunct="1">
              <a:spcBef>
                <a:spcPct val="0"/>
              </a:spcBef>
              <a:buFontTx/>
              <a:buNone/>
            </a:pPr>
            <a:endParaRPr lang="en-US" altLang="en-US" sz="1200" dirty="0"/>
          </a:p>
          <a:p>
            <a:pPr lvl="1" eaLnBrk="1" hangingPunct="1">
              <a:spcBef>
                <a:spcPct val="0"/>
              </a:spcBef>
              <a:buFontTx/>
              <a:buChar char="•"/>
            </a:pPr>
            <a:endParaRPr lang="en-US" altLang="en-US" sz="12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891A1-CE4A-4359-91DC-500E8D1BAFEC}"/>
              </a:ext>
            </a:extLst>
          </p:cNvPr>
          <p:cNvSpPr>
            <a:spLocks noGrp="1"/>
          </p:cNvSpPr>
          <p:nvPr>
            <p:ph type="title"/>
          </p:nvPr>
        </p:nvSpPr>
        <p:spPr>
          <a:xfrm>
            <a:off x="1066800" y="1679507"/>
            <a:ext cx="7315200" cy="865573"/>
          </a:xfrm>
        </p:spPr>
        <p:txBody>
          <a:bodyPr>
            <a:normAutofit/>
          </a:bodyPr>
          <a:lstStyle/>
          <a:p>
            <a:pPr algn="ctr"/>
            <a:r>
              <a:rPr lang="en-IN" b="1" i="0" u="none" strike="noStrike" baseline="0" dirty="0">
                <a:latin typeface="Calibri" panose="020F0502020204030204" pitchFamily="34" charset="0"/>
              </a:rPr>
              <a:t>Graph Matrices Testing</a:t>
            </a:r>
            <a:endParaRPr lang="en-IN" sz="7200" b="1" dirty="0"/>
          </a:p>
        </p:txBody>
      </p:sp>
      <p:sp>
        <p:nvSpPr>
          <p:cNvPr id="5" name="Slide Number Placeholder 4">
            <a:extLst>
              <a:ext uri="{FF2B5EF4-FFF2-40B4-BE49-F238E27FC236}">
                <a16:creationId xmlns:a16="http://schemas.microsoft.com/office/drawing/2014/main" id="{10758C52-7287-40DF-9DB1-70DE57451520}"/>
              </a:ext>
            </a:extLst>
          </p:cNvPr>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42779322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352550"/>
            <a:ext cx="5486400" cy="865573"/>
          </a:xfrm>
        </p:spPr>
        <p:txBody>
          <a:bodyPr>
            <a:normAutofit fontScale="90000"/>
          </a:bodyPr>
          <a:lstStyle/>
          <a:p>
            <a:r>
              <a:rPr lang="en-IN" dirty="0"/>
              <a:t>3.Graph Matrices Testing</a:t>
            </a:r>
            <a:br>
              <a:rPr lang="en-IN" dirty="0"/>
            </a:br>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
        <p:nvSpPr>
          <p:cNvPr id="7" name="Rectangle 6"/>
          <p:cNvSpPr/>
          <p:nvPr/>
        </p:nvSpPr>
        <p:spPr>
          <a:xfrm>
            <a:off x="1004207" y="1885950"/>
            <a:ext cx="6858000" cy="2246769"/>
          </a:xfrm>
          <a:prstGeom prst="rect">
            <a:avLst/>
          </a:prstGeom>
        </p:spPr>
        <p:txBody>
          <a:bodyPr wrap="square">
            <a:spAutoFit/>
          </a:bodyPr>
          <a:lstStyle/>
          <a:p>
            <a:pPr marL="342900" indent="-342900" algn="just">
              <a:buFont typeface="Arial" panose="020B0604020202020204" pitchFamily="34" charset="0"/>
              <a:buChar char="•"/>
            </a:pPr>
            <a:r>
              <a:rPr lang="en-US" sz="2000" dirty="0"/>
              <a:t>Graph matrix, a data structure, is the solution that can assist in developing a tool for automation of path tracing because the properties of graph matrices are fundamental to test tool building. </a:t>
            </a:r>
          </a:p>
          <a:p>
            <a:pPr marL="342900" indent="-342900" algn="just">
              <a:buFont typeface="Arial" panose="020B0604020202020204" pitchFamily="34" charset="0"/>
              <a:buChar char="•"/>
            </a:pPr>
            <a:r>
              <a:rPr lang="en-IN" sz="2000" dirty="0"/>
              <a:t>Graph Matric ,a data structure is the solution which can assist in developing a tool for automation of path tracing. </a:t>
            </a:r>
          </a:p>
          <a:p>
            <a:pPr algn="just"/>
            <a:endParaRPr lang="en-IN" sz="2000" dirty="0"/>
          </a:p>
        </p:txBody>
      </p:sp>
    </p:spTree>
    <p:extLst>
      <p:ext uri="{BB962C8B-B14F-4D97-AF65-F5344CB8AC3E}">
        <p14:creationId xmlns:p14="http://schemas.microsoft.com/office/powerpoint/2010/main" val="38653354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783" y="559045"/>
            <a:ext cx="3733800" cy="865573"/>
          </a:xfrm>
        </p:spPr>
        <p:txBody>
          <a:bodyPr/>
          <a:lstStyle/>
          <a:p>
            <a:r>
              <a:rPr lang="en-IN" dirty="0"/>
              <a:t>3.1 Graph Matrix</a:t>
            </a:r>
          </a:p>
        </p:txBody>
      </p:sp>
      <p:sp>
        <p:nvSpPr>
          <p:cNvPr id="3" name="Content Placeholder 2"/>
          <p:cNvSpPr>
            <a:spLocks noGrp="1"/>
          </p:cNvSpPr>
          <p:nvPr>
            <p:ph idx="1"/>
          </p:nvPr>
        </p:nvSpPr>
        <p:spPr>
          <a:xfrm>
            <a:off x="609600" y="1581150"/>
            <a:ext cx="8001000" cy="2654645"/>
          </a:xfrm>
        </p:spPr>
        <p:txBody>
          <a:bodyPr/>
          <a:lstStyle/>
          <a:p>
            <a:pPr algn="just"/>
            <a:r>
              <a:rPr lang="en-IN" dirty="0"/>
              <a:t>A square matrix whose size is equal to the number of nodes on the flow graph. </a:t>
            </a:r>
          </a:p>
          <a:p>
            <a:pPr algn="just"/>
            <a:r>
              <a:rPr lang="en-IN" dirty="0"/>
              <a:t>Each row and column corresponds to an identified node, and matrix entries correspond to connections between nodes.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1676415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761" y="524755"/>
            <a:ext cx="4800600" cy="865573"/>
          </a:xfrm>
        </p:spPr>
        <p:txBody>
          <a:bodyPr>
            <a:normAutofit/>
          </a:bodyPr>
          <a:lstStyle/>
          <a:p>
            <a:r>
              <a:rPr lang="en-IN" dirty="0"/>
              <a:t>3.2 Connection Matrix</a:t>
            </a:r>
          </a:p>
        </p:txBody>
      </p:sp>
      <p:sp>
        <p:nvSpPr>
          <p:cNvPr id="3" name="Content Placeholder 2"/>
          <p:cNvSpPr>
            <a:spLocks noGrp="1"/>
          </p:cNvSpPr>
          <p:nvPr>
            <p:ph idx="1"/>
          </p:nvPr>
        </p:nvSpPr>
        <p:spPr>
          <a:xfrm>
            <a:off x="762000" y="1809750"/>
            <a:ext cx="7848600" cy="2654645"/>
          </a:xfrm>
        </p:spPr>
        <p:txBody>
          <a:bodyPr>
            <a:noAutofit/>
          </a:bodyPr>
          <a:lstStyle/>
          <a:p>
            <a:pPr algn="just"/>
            <a:r>
              <a:rPr lang="en-IN" dirty="0"/>
              <a:t>If we add link weights to each cell entry, then graph matrix can be used as a powerful tool in testing.</a:t>
            </a:r>
          </a:p>
          <a:p>
            <a:pPr marL="45720" indent="0" algn="just">
              <a:buNone/>
            </a:pPr>
            <a:endParaRPr lang="en-IN" dirty="0"/>
          </a:p>
          <a:p>
            <a:pPr algn="just"/>
            <a:r>
              <a:rPr lang="en-IN" dirty="0"/>
              <a:t>The links between two nodes are assigned a link weight which becomes the entry in the cell of matrix. </a:t>
            </a:r>
          </a:p>
          <a:p>
            <a:pPr algn="just"/>
            <a:endParaRPr lang="en-IN" dirty="0"/>
          </a:p>
          <a:p>
            <a:pPr algn="just"/>
            <a:r>
              <a:rPr lang="en-IN" dirty="0"/>
              <a:t>The link weight provides information about control flow..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38549027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205125"/>
            <a:ext cx="2514600" cy="865573"/>
          </a:xfrm>
        </p:spPr>
        <p:txBody>
          <a:bodyPr>
            <a:normAutofit/>
          </a:bodyPr>
          <a:lstStyle/>
          <a:p>
            <a:r>
              <a:rPr lang="en-IN" dirty="0"/>
              <a:t>Example 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pic>
        <p:nvPicPr>
          <p:cNvPr id="655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79548"/>
            <a:ext cx="1752599" cy="306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55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279548"/>
            <a:ext cx="1828800" cy="306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4">
            <a:extLst>
              <a:ext uri="{FF2B5EF4-FFF2-40B4-BE49-F238E27FC236}">
                <a16:creationId xmlns:a16="http://schemas.microsoft.com/office/drawing/2014/main" id="{C3C1862C-5379-43AB-9C81-D421B7C2BD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9858" y="1279548"/>
            <a:ext cx="1981200" cy="306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a:extLst>
              <a:ext uri="{FF2B5EF4-FFF2-40B4-BE49-F238E27FC236}">
                <a16:creationId xmlns:a16="http://schemas.microsoft.com/office/drawing/2014/main" id="{7F978AF0-0917-472E-9E8B-1E63380225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2314" y="1286691"/>
            <a:ext cx="2057400" cy="3053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99028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BE664-B033-4D43-967D-BA614FDD50FD}"/>
              </a:ext>
            </a:extLst>
          </p:cNvPr>
          <p:cNvSpPr>
            <a:spLocks noGrp="1"/>
          </p:cNvSpPr>
          <p:nvPr>
            <p:ph type="title"/>
          </p:nvPr>
        </p:nvSpPr>
        <p:spPr>
          <a:xfrm>
            <a:off x="469817" y="245418"/>
            <a:ext cx="7315200" cy="865573"/>
          </a:xfrm>
        </p:spPr>
        <p:txBody>
          <a:bodyPr/>
          <a:lstStyle/>
          <a:p>
            <a:r>
              <a:rPr lang="en-IN" dirty="0"/>
              <a:t>Practice Question </a:t>
            </a:r>
          </a:p>
        </p:txBody>
      </p:sp>
      <p:pic>
        <p:nvPicPr>
          <p:cNvPr id="7" name="Content Placeholder 6">
            <a:extLst>
              <a:ext uri="{FF2B5EF4-FFF2-40B4-BE49-F238E27FC236}">
                <a16:creationId xmlns:a16="http://schemas.microsoft.com/office/drawing/2014/main" id="{E7AE67D7-3FAE-4781-8C72-DB87AF1CD7B1}"/>
              </a:ext>
            </a:extLst>
          </p:cNvPr>
          <p:cNvPicPr>
            <a:picLocks noGrp="1" noChangeAspect="1"/>
          </p:cNvPicPr>
          <p:nvPr>
            <p:ph idx="1"/>
          </p:nvPr>
        </p:nvPicPr>
        <p:blipFill>
          <a:blip r:embed="rId2"/>
          <a:stretch>
            <a:fillRect/>
          </a:stretch>
        </p:blipFill>
        <p:spPr>
          <a:xfrm>
            <a:off x="76200" y="1428750"/>
            <a:ext cx="2286000" cy="2654300"/>
          </a:xfrm>
        </p:spPr>
      </p:pic>
      <p:sp>
        <p:nvSpPr>
          <p:cNvPr id="5" name="Slide Number Placeholder 4">
            <a:extLst>
              <a:ext uri="{FF2B5EF4-FFF2-40B4-BE49-F238E27FC236}">
                <a16:creationId xmlns:a16="http://schemas.microsoft.com/office/drawing/2014/main" id="{FB0CD369-96C1-49E1-8F8E-6A5F7C5B5E2F}"/>
              </a:ext>
            </a:extLst>
          </p:cNvPr>
          <p:cNvSpPr>
            <a:spLocks noGrp="1"/>
          </p:cNvSpPr>
          <p:nvPr>
            <p:ph type="sldNum" sz="quarter" idx="12"/>
          </p:nvPr>
        </p:nvSpPr>
        <p:spPr/>
        <p:txBody>
          <a:bodyPr/>
          <a:lstStyle/>
          <a:p>
            <a:fld id="{B6F15528-21DE-4FAA-801E-634DDDAF4B2B}" type="slidenum">
              <a:rPr lang="en-US" smtClean="0"/>
              <a:pPr/>
              <a:t>49</a:t>
            </a:fld>
            <a:endParaRPr lang="en-US"/>
          </a:p>
        </p:txBody>
      </p:sp>
      <p:pic>
        <p:nvPicPr>
          <p:cNvPr id="9" name="Picture 8">
            <a:extLst>
              <a:ext uri="{FF2B5EF4-FFF2-40B4-BE49-F238E27FC236}">
                <a16:creationId xmlns:a16="http://schemas.microsoft.com/office/drawing/2014/main" id="{461B5D79-FA56-43B2-9524-8C5EE9E7245A}"/>
              </a:ext>
            </a:extLst>
          </p:cNvPr>
          <p:cNvPicPr>
            <a:picLocks noChangeAspect="1"/>
          </p:cNvPicPr>
          <p:nvPr/>
        </p:nvPicPr>
        <p:blipFill>
          <a:blip r:embed="rId3"/>
          <a:stretch>
            <a:fillRect/>
          </a:stretch>
        </p:blipFill>
        <p:spPr>
          <a:xfrm>
            <a:off x="2438400" y="1432104"/>
            <a:ext cx="2286000" cy="2650946"/>
          </a:xfrm>
          <a:prstGeom prst="rect">
            <a:avLst/>
          </a:prstGeom>
        </p:spPr>
      </p:pic>
      <p:pic>
        <p:nvPicPr>
          <p:cNvPr id="11" name="Picture 10">
            <a:extLst>
              <a:ext uri="{FF2B5EF4-FFF2-40B4-BE49-F238E27FC236}">
                <a16:creationId xmlns:a16="http://schemas.microsoft.com/office/drawing/2014/main" id="{2A762223-99CF-4EAD-8AA4-DD25614410F5}"/>
              </a:ext>
            </a:extLst>
          </p:cNvPr>
          <p:cNvPicPr>
            <a:picLocks noChangeAspect="1"/>
          </p:cNvPicPr>
          <p:nvPr/>
        </p:nvPicPr>
        <p:blipFill>
          <a:blip r:embed="rId4"/>
          <a:stretch>
            <a:fillRect/>
          </a:stretch>
        </p:blipFill>
        <p:spPr>
          <a:xfrm>
            <a:off x="4800600" y="1428750"/>
            <a:ext cx="4267200" cy="2650946"/>
          </a:xfrm>
          <a:prstGeom prst="rect">
            <a:avLst/>
          </a:prstGeom>
        </p:spPr>
      </p:pic>
    </p:spTree>
    <p:extLst>
      <p:ext uri="{BB962C8B-B14F-4D97-AF65-F5344CB8AC3E}">
        <p14:creationId xmlns:p14="http://schemas.microsoft.com/office/powerpoint/2010/main" val="1078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0" y="1706177"/>
            <a:ext cx="4953000" cy="865573"/>
          </a:xfrm>
        </p:spPr>
        <p:txBody>
          <a:bodyPr>
            <a:normAutofit fontScale="90000"/>
          </a:bodyPr>
          <a:lstStyle/>
          <a:p>
            <a:r>
              <a:rPr lang="en-IN" dirty="0"/>
              <a:t>1. Logic Coverage Criteria</a:t>
            </a:r>
          </a:p>
        </p:txBody>
      </p:sp>
      <p:sp>
        <p:nvSpPr>
          <p:cNvPr id="3" name="Content Placeholder 2"/>
          <p:cNvSpPr>
            <a:spLocks noGrp="1"/>
          </p:cNvSpPr>
          <p:nvPr>
            <p:ph idx="1"/>
          </p:nvPr>
        </p:nvSpPr>
        <p:spPr>
          <a:xfrm>
            <a:off x="3474720" y="1352550"/>
            <a:ext cx="4953000" cy="990601"/>
          </a:xfrm>
        </p:spPr>
        <p:txBody>
          <a:bodyPr>
            <a:normAutofit/>
          </a:bodyPr>
          <a:lstStyle/>
          <a:p>
            <a:endParaRPr lang="en-IN" dirty="0"/>
          </a:p>
          <a:p>
            <a:endParaRPr lang="en-IN" dirty="0"/>
          </a:p>
        </p:txBody>
      </p:sp>
      <p:sp>
        <p:nvSpPr>
          <p:cNvPr id="4" name="Footer Placeholder 3"/>
          <p:cNvSpPr>
            <a:spLocks noGrp="1"/>
          </p:cNvSpPr>
          <p:nvPr>
            <p:ph type="ftr" sz="quarter" idx="11"/>
          </p:nvPr>
        </p:nvSpPr>
        <p:spPr/>
        <p:txBody>
          <a:bodyPr/>
          <a:lstStyle/>
          <a:p>
            <a:r>
              <a:rPr lang="en-US"/>
              <a:t>Dr. V.Vani  VIT Chennai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0810719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38EF2-DA5B-4304-A7F0-991C9D753519}"/>
              </a:ext>
            </a:extLst>
          </p:cNvPr>
          <p:cNvSpPr>
            <a:spLocks noGrp="1"/>
          </p:cNvSpPr>
          <p:nvPr>
            <p:ph type="title"/>
          </p:nvPr>
        </p:nvSpPr>
        <p:spPr>
          <a:xfrm>
            <a:off x="2667000" y="1844157"/>
            <a:ext cx="7315200" cy="865573"/>
          </a:xfrm>
        </p:spPr>
        <p:txBody>
          <a:bodyPr/>
          <a:lstStyle/>
          <a:p>
            <a:r>
              <a:rPr lang="en-IN" dirty="0"/>
              <a:t>Loop Testing</a:t>
            </a:r>
          </a:p>
        </p:txBody>
      </p:sp>
      <p:sp>
        <p:nvSpPr>
          <p:cNvPr id="5" name="Slide Number Placeholder 4">
            <a:extLst>
              <a:ext uri="{FF2B5EF4-FFF2-40B4-BE49-F238E27FC236}">
                <a16:creationId xmlns:a16="http://schemas.microsoft.com/office/drawing/2014/main" id="{2A96638C-E841-4F77-A93D-DB360289D419}"/>
              </a:ext>
            </a:extLst>
          </p:cNvPr>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9073590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a:extLst>
              <a:ext uri="{FF2B5EF4-FFF2-40B4-BE49-F238E27FC236}">
                <a16:creationId xmlns:a16="http://schemas.microsoft.com/office/drawing/2014/main" id="{A3477ADD-CCE6-4A4B-A10D-CB513C8F1F8F}"/>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a:spcBef>
                <a:spcPct val="0"/>
              </a:spcBef>
              <a:buFontTx/>
              <a:buNone/>
            </a:pPr>
            <a:r>
              <a:rPr lang="en-US" altLang="en-US" sz="1050"/>
              <a:t>ref boris beizer</a:t>
            </a:r>
          </a:p>
        </p:txBody>
      </p:sp>
      <p:sp>
        <p:nvSpPr>
          <p:cNvPr id="45059" name="Slide Number Placeholder 5">
            <a:extLst>
              <a:ext uri="{FF2B5EF4-FFF2-40B4-BE49-F238E27FC236}">
                <a16:creationId xmlns:a16="http://schemas.microsoft.com/office/drawing/2014/main" id="{F14F6972-19C5-4675-A7CD-B60E5776CEF3}"/>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a:spcBef>
                <a:spcPct val="0"/>
              </a:spcBef>
              <a:buFontTx/>
              <a:buNone/>
            </a:pPr>
            <a:fld id="{53B7E16D-8E67-4C8D-BC84-237647A22AAE}" type="slidenum">
              <a:rPr lang="en-US" altLang="en-US" sz="1050"/>
              <a:pPr>
                <a:spcBef>
                  <a:spcPct val="0"/>
                </a:spcBef>
                <a:buFontTx/>
                <a:buNone/>
              </a:pPr>
              <a:t>51</a:t>
            </a:fld>
            <a:endParaRPr lang="en-US" altLang="en-US" sz="1050"/>
          </a:p>
        </p:txBody>
      </p:sp>
      <p:sp>
        <p:nvSpPr>
          <p:cNvPr id="45062" name="Text Box 4">
            <a:extLst>
              <a:ext uri="{FF2B5EF4-FFF2-40B4-BE49-F238E27FC236}">
                <a16:creationId xmlns:a16="http://schemas.microsoft.com/office/drawing/2014/main" id="{1F2A7A36-D86F-4710-BB57-91C95F85232D}"/>
              </a:ext>
            </a:extLst>
          </p:cNvPr>
          <p:cNvSpPr txBox="1">
            <a:spLocks noChangeArrowheads="1"/>
          </p:cNvSpPr>
          <p:nvPr/>
        </p:nvSpPr>
        <p:spPr bwMode="auto">
          <a:xfrm>
            <a:off x="3382567" y="4942285"/>
            <a:ext cx="18473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050"/>
          </a:p>
        </p:txBody>
      </p:sp>
      <p:sp>
        <p:nvSpPr>
          <p:cNvPr id="45064" name="Text Box 6">
            <a:extLst>
              <a:ext uri="{FF2B5EF4-FFF2-40B4-BE49-F238E27FC236}">
                <a16:creationId xmlns:a16="http://schemas.microsoft.com/office/drawing/2014/main" id="{86F3BAF2-A2E9-40CC-86D4-BE5611073C6F}"/>
              </a:ext>
            </a:extLst>
          </p:cNvPr>
          <p:cNvSpPr txBox="1">
            <a:spLocks noChangeArrowheads="1"/>
          </p:cNvSpPr>
          <p:nvPr/>
        </p:nvSpPr>
        <p:spPr bwMode="auto">
          <a:xfrm>
            <a:off x="888381" y="637912"/>
            <a:ext cx="68580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685800" indent="-342900">
              <a:spcBef>
                <a:spcPct val="20000"/>
              </a:spcBef>
              <a:buChar char="–"/>
              <a:defRPr sz="2800">
                <a:solidFill>
                  <a:schemeClr val="tx1"/>
                </a:solidFill>
                <a:latin typeface="Arial" panose="020B0604020202020204" pitchFamily="34" charset="0"/>
              </a:defRPr>
            </a:lvl2pPr>
            <a:lvl3pPr marL="1257300" indent="-3429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eaLnBrk="1" hangingPunct="1">
              <a:spcBef>
                <a:spcPct val="0"/>
              </a:spcBef>
              <a:buNone/>
            </a:pPr>
            <a:r>
              <a:rPr lang="en-US" altLang="en-US" sz="2000" b="1" dirty="0">
                <a:solidFill>
                  <a:schemeClr val="tx2"/>
                </a:solidFill>
              </a:rPr>
              <a:t>Testing of Paths involving loops</a:t>
            </a:r>
          </a:p>
          <a:p>
            <a:pPr eaLnBrk="1" hangingPunct="1">
              <a:spcBef>
                <a:spcPct val="0"/>
              </a:spcBef>
              <a:buFontTx/>
              <a:buNone/>
            </a:pPr>
            <a:endParaRPr lang="en-US" altLang="en-US" sz="1200" dirty="0"/>
          </a:p>
          <a:p>
            <a:pPr eaLnBrk="1" hangingPunct="1">
              <a:spcBef>
                <a:spcPct val="0"/>
              </a:spcBef>
              <a:buFontTx/>
              <a:buNone/>
            </a:pPr>
            <a:r>
              <a:rPr lang="en-US" altLang="en-US" sz="1200" dirty="0"/>
              <a:t>   Bugs in iterative statements apparently are not discovered by C1+C2. </a:t>
            </a:r>
          </a:p>
          <a:p>
            <a:pPr eaLnBrk="1" hangingPunct="1">
              <a:spcBef>
                <a:spcPct val="0"/>
              </a:spcBef>
              <a:buFontTx/>
              <a:buNone/>
            </a:pPr>
            <a:r>
              <a:rPr lang="en-US" altLang="en-US" sz="1200" dirty="0"/>
              <a:t>   But by testing at the boundaries of loop variable.</a:t>
            </a:r>
          </a:p>
          <a:p>
            <a:pPr eaLnBrk="1" hangingPunct="1">
              <a:spcBef>
                <a:spcPct val="0"/>
              </a:spcBef>
              <a:buFontTx/>
              <a:buNone/>
            </a:pPr>
            <a:endParaRPr lang="en-US" altLang="en-US" sz="1200" dirty="0"/>
          </a:p>
          <a:p>
            <a:pPr eaLnBrk="1" hangingPunct="1">
              <a:spcBef>
                <a:spcPct val="0"/>
              </a:spcBef>
              <a:buFontTx/>
              <a:buNone/>
            </a:pPr>
            <a:r>
              <a:rPr lang="en-US" altLang="en-US" sz="1200" dirty="0"/>
              <a:t>   Types of Iterative statements</a:t>
            </a:r>
          </a:p>
          <a:p>
            <a:pPr eaLnBrk="1" hangingPunct="1">
              <a:spcBef>
                <a:spcPct val="0"/>
              </a:spcBef>
              <a:buFontTx/>
              <a:buNone/>
            </a:pPr>
            <a:endParaRPr lang="en-US" altLang="en-US" sz="1200" dirty="0"/>
          </a:p>
          <a:p>
            <a:pPr lvl="2" eaLnBrk="1" hangingPunct="1">
              <a:spcBef>
                <a:spcPct val="0"/>
              </a:spcBef>
              <a:buFontTx/>
              <a:buAutoNum type="arabicPeriod"/>
            </a:pPr>
            <a:r>
              <a:rPr lang="en-US" altLang="en-US" sz="1200" b="1" dirty="0">
                <a:solidFill>
                  <a:schemeClr val="accent2"/>
                </a:solidFill>
              </a:rPr>
              <a:t>Single loop statement.</a:t>
            </a:r>
          </a:p>
          <a:p>
            <a:pPr lvl="2" eaLnBrk="1" hangingPunct="1">
              <a:spcBef>
                <a:spcPct val="0"/>
              </a:spcBef>
              <a:buFontTx/>
              <a:buAutoNum type="arabicPeriod"/>
            </a:pPr>
            <a:endParaRPr lang="en-US" altLang="en-US" sz="1200" b="1" dirty="0">
              <a:solidFill>
                <a:schemeClr val="accent2"/>
              </a:solidFill>
            </a:endParaRPr>
          </a:p>
          <a:p>
            <a:pPr lvl="2" eaLnBrk="1" hangingPunct="1">
              <a:spcBef>
                <a:spcPct val="0"/>
              </a:spcBef>
              <a:buFontTx/>
              <a:buAutoNum type="arabicPeriod"/>
            </a:pPr>
            <a:r>
              <a:rPr lang="en-US" altLang="en-US" sz="1200" b="1" dirty="0">
                <a:solidFill>
                  <a:schemeClr val="accent2"/>
                </a:solidFill>
              </a:rPr>
              <a:t>Nested loops.</a:t>
            </a:r>
          </a:p>
          <a:p>
            <a:pPr lvl="2" eaLnBrk="1" hangingPunct="1">
              <a:spcBef>
                <a:spcPct val="0"/>
              </a:spcBef>
              <a:buFontTx/>
              <a:buAutoNum type="arabicPeriod"/>
            </a:pPr>
            <a:endParaRPr lang="en-US" altLang="en-US" sz="1200" b="1" dirty="0">
              <a:solidFill>
                <a:schemeClr val="accent2"/>
              </a:solidFill>
            </a:endParaRPr>
          </a:p>
          <a:p>
            <a:pPr lvl="2" eaLnBrk="1" hangingPunct="1">
              <a:spcBef>
                <a:spcPct val="0"/>
              </a:spcBef>
              <a:buFontTx/>
              <a:buAutoNum type="arabicPeriod"/>
            </a:pPr>
            <a:r>
              <a:rPr lang="en-US" altLang="en-US" sz="1200" b="1" dirty="0">
                <a:solidFill>
                  <a:schemeClr val="accent2"/>
                </a:solidFill>
              </a:rPr>
              <a:t>Concatenated Loops.</a:t>
            </a:r>
          </a:p>
          <a:p>
            <a:pPr lvl="2" eaLnBrk="1" hangingPunct="1">
              <a:spcBef>
                <a:spcPct val="0"/>
              </a:spcBef>
              <a:buFontTx/>
              <a:buAutoNum type="arabicPeriod"/>
            </a:pPr>
            <a:endParaRPr lang="en-US" altLang="en-US" sz="1200" b="1" dirty="0">
              <a:solidFill>
                <a:schemeClr val="accent2"/>
              </a:solidFill>
            </a:endParaRPr>
          </a:p>
          <a:p>
            <a:pPr lvl="2" eaLnBrk="1" hangingPunct="1">
              <a:spcBef>
                <a:spcPct val="0"/>
              </a:spcBef>
              <a:buFontTx/>
              <a:buAutoNum type="arabicPeriod"/>
            </a:pPr>
            <a:r>
              <a:rPr lang="en-US" altLang="en-US" sz="1200" b="1" dirty="0">
                <a:solidFill>
                  <a:schemeClr val="accent2"/>
                </a:solidFill>
              </a:rPr>
              <a:t>Horrible Loops</a:t>
            </a:r>
          </a:p>
          <a:p>
            <a:pPr lvl="1" eaLnBrk="1" hangingPunct="1">
              <a:spcBef>
                <a:spcPct val="0"/>
              </a:spcBef>
              <a:buFontTx/>
              <a:buNone/>
            </a:pPr>
            <a:endParaRPr lang="en-US" altLang="en-US" sz="1200" b="1" dirty="0">
              <a:solidFill>
                <a:schemeClr val="accent2"/>
              </a:solidFill>
            </a:endParaRPr>
          </a:p>
          <a:p>
            <a:pPr lvl="1" eaLnBrk="1" hangingPunct="1">
              <a:spcBef>
                <a:spcPct val="0"/>
              </a:spcBef>
              <a:buFontTx/>
              <a:buNone/>
            </a:pPr>
            <a:r>
              <a:rPr lang="en-US" altLang="en-US" sz="1200" b="1" dirty="0"/>
              <a:t>Let us denote the </a:t>
            </a:r>
            <a:r>
              <a:rPr lang="en-US" altLang="en-US" sz="1200" b="1" dirty="0">
                <a:solidFill>
                  <a:schemeClr val="tx2"/>
                </a:solidFill>
              </a:rPr>
              <a:t>Minimum # of iterations by </a:t>
            </a:r>
            <a:r>
              <a:rPr lang="en-US" altLang="en-US" sz="1200" b="1" dirty="0" err="1">
                <a:solidFill>
                  <a:schemeClr val="tx2"/>
                </a:solidFill>
              </a:rPr>
              <a:t>n</a:t>
            </a:r>
            <a:r>
              <a:rPr lang="en-US" altLang="en-US" sz="1200" b="1" baseline="-6000" dirty="0" err="1">
                <a:solidFill>
                  <a:schemeClr val="tx2"/>
                </a:solidFill>
              </a:rPr>
              <a:t>min</a:t>
            </a:r>
            <a:endParaRPr lang="en-US" altLang="en-US" sz="1200" b="1" baseline="-6000" dirty="0">
              <a:solidFill>
                <a:schemeClr val="tx2"/>
              </a:solidFill>
            </a:endParaRPr>
          </a:p>
          <a:p>
            <a:pPr lvl="1" eaLnBrk="1" hangingPunct="1">
              <a:spcBef>
                <a:spcPct val="0"/>
              </a:spcBef>
              <a:buFontTx/>
              <a:buNone/>
            </a:pPr>
            <a:r>
              <a:rPr lang="en-US" altLang="en-US" sz="1200" b="1" dirty="0">
                <a:solidFill>
                  <a:schemeClr val="tx2"/>
                </a:solidFill>
              </a:rPr>
              <a:t>			         the Maximum # of iterations by </a:t>
            </a:r>
            <a:r>
              <a:rPr lang="en-US" altLang="en-US" sz="1200" b="1" dirty="0" err="1">
                <a:solidFill>
                  <a:schemeClr val="tx2"/>
                </a:solidFill>
              </a:rPr>
              <a:t>n</a:t>
            </a:r>
            <a:r>
              <a:rPr lang="en-US" altLang="en-US" sz="1200" b="1" baseline="-6000" dirty="0" err="1">
                <a:solidFill>
                  <a:schemeClr val="tx2"/>
                </a:solidFill>
              </a:rPr>
              <a:t>max</a:t>
            </a:r>
            <a:endParaRPr lang="en-US" altLang="en-US" sz="1200" b="1" dirty="0">
              <a:solidFill>
                <a:schemeClr val="tx2"/>
              </a:solidFill>
            </a:endParaRPr>
          </a:p>
          <a:p>
            <a:pPr lvl="1" eaLnBrk="1" hangingPunct="1">
              <a:spcBef>
                <a:spcPct val="0"/>
              </a:spcBef>
              <a:buFontTx/>
              <a:buNone/>
            </a:pPr>
            <a:r>
              <a:rPr lang="en-US" altLang="en-US" sz="1200" b="1" dirty="0">
                <a:solidFill>
                  <a:schemeClr val="tx2"/>
                </a:solidFill>
              </a:rPr>
              <a:t>			         the value of loop control variable by V</a:t>
            </a:r>
          </a:p>
          <a:p>
            <a:pPr lvl="1" eaLnBrk="1" hangingPunct="1">
              <a:spcBef>
                <a:spcPct val="0"/>
              </a:spcBef>
              <a:buFontTx/>
              <a:buNone/>
            </a:pPr>
            <a:r>
              <a:rPr lang="en-US" altLang="en-US" sz="1200" b="1" dirty="0">
                <a:solidFill>
                  <a:schemeClr val="tx2"/>
                </a:solidFill>
              </a:rPr>
              <a:t>			         the #of test cases  by T</a:t>
            </a:r>
          </a:p>
          <a:p>
            <a:pPr lvl="1" eaLnBrk="1" hangingPunct="1">
              <a:spcBef>
                <a:spcPct val="0"/>
              </a:spcBef>
              <a:buFontTx/>
              <a:buNone/>
            </a:pPr>
            <a:r>
              <a:rPr lang="en-US" altLang="en-US" sz="1200" b="1" dirty="0">
                <a:solidFill>
                  <a:schemeClr val="tx2"/>
                </a:solidFill>
              </a:rPr>
              <a:t>			         the # of iterations carried out  by  n</a:t>
            </a:r>
          </a:p>
          <a:p>
            <a:pPr lvl="1" eaLnBrk="1" hangingPunct="1">
              <a:spcBef>
                <a:spcPct val="0"/>
              </a:spcBef>
              <a:buFontTx/>
              <a:buNone/>
            </a:pPr>
            <a:endParaRPr lang="en-US" altLang="en-US" sz="1200" b="1" dirty="0"/>
          </a:p>
          <a:p>
            <a:pPr lvl="1" eaLnBrk="1" hangingPunct="1">
              <a:spcBef>
                <a:spcPct val="0"/>
              </a:spcBef>
              <a:buFontTx/>
              <a:buChar char="•"/>
            </a:pPr>
            <a:r>
              <a:rPr lang="en-US" altLang="en-US" sz="1200" dirty="0"/>
              <a:t>Later, we analyze the Loop-Testing times</a:t>
            </a:r>
          </a:p>
        </p:txBody>
      </p:sp>
      <p:sp>
        <p:nvSpPr>
          <p:cNvPr id="45065" name="Text Box 7">
            <a:extLst>
              <a:ext uri="{FF2B5EF4-FFF2-40B4-BE49-F238E27FC236}">
                <a16:creationId xmlns:a16="http://schemas.microsoft.com/office/drawing/2014/main" id="{66D69294-2BC4-4003-A443-A4963377234A}"/>
              </a:ext>
            </a:extLst>
          </p:cNvPr>
          <p:cNvSpPr txBox="1">
            <a:spLocks noChangeArrowheads="1"/>
          </p:cNvSpPr>
          <p:nvPr/>
        </p:nvSpPr>
        <p:spPr bwMode="auto">
          <a:xfrm>
            <a:off x="7774781" y="171450"/>
            <a:ext cx="332142"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12000"/>
              <a:t>U2</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4">
            <a:extLst>
              <a:ext uri="{FF2B5EF4-FFF2-40B4-BE49-F238E27FC236}">
                <a16:creationId xmlns:a16="http://schemas.microsoft.com/office/drawing/2014/main" id="{BA49B65C-BADE-462D-BFD4-5B123CED97DE}"/>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a:spcBef>
                <a:spcPct val="0"/>
              </a:spcBef>
              <a:buFontTx/>
              <a:buNone/>
            </a:pPr>
            <a:r>
              <a:rPr lang="en-US" altLang="en-US" sz="1050"/>
              <a:t>ref boris beizer</a:t>
            </a:r>
          </a:p>
        </p:txBody>
      </p:sp>
      <p:sp>
        <p:nvSpPr>
          <p:cNvPr id="47107" name="Slide Number Placeholder 5">
            <a:extLst>
              <a:ext uri="{FF2B5EF4-FFF2-40B4-BE49-F238E27FC236}">
                <a16:creationId xmlns:a16="http://schemas.microsoft.com/office/drawing/2014/main" id="{AEE839DF-6D64-4945-A4B0-C6354A5365F9}"/>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a:spcBef>
                <a:spcPct val="0"/>
              </a:spcBef>
              <a:buFontTx/>
              <a:buNone/>
            </a:pPr>
            <a:fld id="{99314132-E308-445C-B791-3DE54FB66E6A}" type="slidenum">
              <a:rPr lang="en-US" altLang="en-US" sz="1050"/>
              <a:pPr>
                <a:spcBef>
                  <a:spcPct val="0"/>
                </a:spcBef>
                <a:buFontTx/>
                <a:buNone/>
              </a:pPr>
              <a:t>52</a:t>
            </a:fld>
            <a:endParaRPr lang="en-US" altLang="en-US" sz="1050"/>
          </a:p>
        </p:txBody>
      </p:sp>
      <p:sp>
        <p:nvSpPr>
          <p:cNvPr id="47110" name="Text Box 4">
            <a:extLst>
              <a:ext uri="{FF2B5EF4-FFF2-40B4-BE49-F238E27FC236}">
                <a16:creationId xmlns:a16="http://schemas.microsoft.com/office/drawing/2014/main" id="{668D2D92-1F71-43CC-AD98-BD1FFBD86D9C}"/>
              </a:ext>
            </a:extLst>
          </p:cNvPr>
          <p:cNvSpPr txBox="1">
            <a:spLocks noChangeArrowheads="1"/>
          </p:cNvSpPr>
          <p:nvPr/>
        </p:nvSpPr>
        <p:spPr bwMode="auto">
          <a:xfrm>
            <a:off x="3382567" y="4942285"/>
            <a:ext cx="18473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050"/>
          </a:p>
        </p:txBody>
      </p:sp>
      <p:sp>
        <p:nvSpPr>
          <p:cNvPr id="47112" name="Text Box 6">
            <a:extLst>
              <a:ext uri="{FF2B5EF4-FFF2-40B4-BE49-F238E27FC236}">
                <a16:creationId xmlns:a16="http://schemas.microsoft.com/office/drawing/2014/main" id="{10883C67-D56C-445E-8C8B-2FEE19BEB24F}"/>
              </a:ext>
            </a:extLst>
          </p:cNvPr>
          <p:cNvSpPr txBox="1">
            <a:spLocks noChangeArrowheads="1"/>
          </p:cNvSpPr>
          <p:nvPr/>
        </p:nvSpPr>
        <p:spPr bwMode="auto">
          <a:xfrm>
            <a:off x="1257300" y="514350"/>
            <a:ext cx="6738938" cy="4316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050" b="1" dirty="0">
                <a:solidFill>
                  <a:schemeClr val="accent2"/>
                </a:solidFill>
              </a:rPr>
              <a:t>Testing of path involving loops…</a:t>
            </a:r>
            <a:endParaRPr lang="en-US" altLang="en-US" sz="1050" dirty="0"/>
          </a:p>
          <a:p>
            <a:pPr eaLnBrk="1" hangingPunct="1">
              <a:spcBef>
                <a:spcPct val="0"/>
              </a:spcBef>
              <a:buFontTx/>
              <a:buNone/>
            </a:pPr>
            <a:endParaRPr lang="en-US" altLang="en-US" sz="1200" dirty="0"/>
          </a:p>
          <a:p>
            <a:pPr eaLnBrk="1" hangingPunct="1">
              <a:spcBef>
                <a:spcPct val="0"/>
              </a:spcBef>
              <a:buFontTx/>
              <a:buAutoNum type="arabicPeriod"/>
            </a:pPr>
            <a:r>
              <a:rPr lang="en-US" altLang="en-US" sz="1200" b="1" dirty="0">
                <a:solidFill>
                  <a:schemeClr val="accent2"/>
                </a:solidFill>
              </a:rPr>
              <a:t>Testing a Single Loop Statement  (three cases)</a:t>
            </a:r>
            <a:endParaRPr lang="en-US" altLang="en-US" sz="1200" dirty="0">
              <a:solidFill>
                <a:srgbClr val="CC0000"/>
              </a:solidFill>
            </a:endParaRPr>
          </a:p>
          <a:p>
            <a:pPr eaLnBrk="1" hangingPunct="1">
              <a:spcBef>
                <a:spcPct val="0"/>
              </a:spcBef>
              <a:buFontTx/>
              <a:buNone/>
            </a:pPr>
            <a:r>
              <a:rPr lang="en-US" altLang="en-US" sz="1200" dirty="0"/>
              <a:t>	</a:t>
            </a:r>
          </a:p>
          <a:p>
            <a:pPr eaLnBrk="1" hangingPunct="1">
              <a:spcBef>
                <a:spcPct val="0"/>
              </a:spcBef>
              <a:buFontTx/>
              <a:buNone/>
            </a:pPr>
            <a:r>
              <a:rPr lang="en-US" altLang="en-US" sz="1200" dirty="0"/>
              <a:t>   </a:t>
            </a:r>
            <a:r>
              <a:rPr lang="en-US" altLang="en-US" sz="1200" b="1" dirty="0">
                <a:solidFill>
                  <a:srgbClr val="FF00FF"/>
                </a:solidFill>
              </a:rPr>
              <a:t>Case 1</a:t>
            </a:r>
            <a:r>
              <a:rPr lang="en-US" altLang="en-US" sz="1200" dirty="0">
                <a:solidFill>
                  <a:srgbClr val="FF00FF"/>
                </a:solidFill>
              </a:rPr>
              <a:t>.</a:t>
            </a:r>
            <a:r>
              <a:rPr lang="en-US" altLang="en-US" sz="1200" b="1" dirty="0">
                <a:solidFill>
                  <a:srgbClr val="FF00FF"/>
                </a:solidFill>
              </a:rPr>
              <a:t> </a:t>
            </a:r>
            <a:r>
              <a:rPr lang="en-US" altLang="en-US" sz="1200" b="1" dirty="0" err="1">
                <a:solidFill>
                  <a:srgbClr val="CC3300"/>
                </a:solidFill>
              </a:rPr>
              <a:t>n</a:t>
            </a:r>
            <a:r>
              <a:rPr lang="en-US" altLang="en-US" sz="1200" b="1" baseline="-6000" dirty="0" err="1">
                <a:solidFill>
                  <a:srgbClr val="CC0000"/>
                </a:solidFill>
              </a:rPr>
              <a:t>min</a:t>
            </a:r>
            <a:r>
              <a:rPr lang="en-US" altLang="en-US" sz="1200" b="1" dirty="0">
                <a:solidFill>
                  <a:srgbClr val="FF00FF"/>
                </a:solidFill>
              </a:rPr>
              <a:t> = 0, </a:t>
            </a:r>
            <a:r>
              <a:rPr lang="en-US" altLang="en-US" sz="1200" b="1" dirty="0" err="1">
                <a:solidFill>
                  <a:srgbClr val="CC3300"/>
                </a:solidFill>
              </a:rPr>
              <a:t>n</a:t>
            </a:r>
            <a:r>
              <a:rPr lang="en-US" altLang="en-US" sz="1200" b="1" baseline="-6000" dirty="0" err="1">
                <a:solidFill>
                  <a:srgbClr val="CC0000"/>
                </a:solidFill>
              </a:rPr>
              <a:t>max</a:t>
            </a:r>
            <a:r>
              <a:rPr lang="en-US" altLang="en-US" sz="1200" b="1" dirty="0">
                <a:solidFill>
                  <a:srgbClr val="FF00FF"/>
                </a:solidFill>
              </a:rPr>
              <a:t> = N,  no excluded values</a:t>
            </a:r>
          </a:p>
          <a:p>
            <a:pPr eaLnBrk="1" hangingPunct="1">
              <a:spcBef>
                <a:spcPct val="0"/>
              </a:spcBef>
              <a:buFontTx/>
              <a:buNone/>
            </a:pPr>
            <a:r>
              <a:rPr lang="en-US" altLang="en-US" sz="1200" dirty="0"/>
              <a:t>	</a:t>
            </a:r>
          </a:p>
          <a:p>
            <a:pPr eaLnBrk="1" hangingPunct="1">
              <a:spcBef>
                <a:spcPct val="0"/>
              </a:spcBef>
              <a:buFontTx/>
              <a:buNone/>
            </a:pPr>
            <a:r>
              <a:rPr lang="en-US" altLang="en-US" sz="1200" dirty="0"/>
              <a:t>	1. Bypass the loop. </a:t>
            </a:r>
          </a:p>
          <a:p>
            <a:pPr eaLnBrk="1" hangingPunct="1">
              <a:spcBef>
                <a:spcPct val="0"/>
              </a:spcBef>
              <a:buFontTx/>
              <a:buNone/>
            </a:pPr>
            <a:r>
              <a:rPr lang="en-US" altLang="en-US" sz="1200" dirty="0"/>
              <a:t>		If you can’t, there is a </a:t>
            </a:r>
            <a:r>
              <a:rPr lang="en-US" altLang="en-US" sz="1200" dirty="0">
                <a:solidFill>
                  <a:srgbClr val="CC3300"/>
                </a:solidFill>
              </a:rPr>
              <a:t>bug</a:t>
            </a:r>
            <a:r>
              <a:rPr lang="en-US" altLang="en-US" sz="1200" dirty="0"/>
              <a:t>, </a:t>
            </a:r>
            <a:r>
              <a:rPr lang="en-US" altLang="en-US" sz="1200" dirty="0" err="1">
                <a:solidFill>
                  <a:srgbClr val="CC3300"/>
                </a:solidFill>
              </a:rPr>
              <a:t>n</a:t>
            </a:r>
            <a:r>
              <a:rPr lang="en-US" altLang="en-US" sz="1200" baseline="-6000" dirty="0" err="1">
                <a:solidFill>
                  <a:srgbClr val="CC0000"/>
                </a:solidFill>
              </a:rPr>
              <a:t>min</a:t>
            </a:r>
            <a:r>
              <a:rPr lang="en-US" altLang="en-US" sz="1200" dirty="0">
                <a:solidFill>
                  <a:srgbClr val="CC0000"/>
                </a:solidFill>
              </a:rPr>
              <a:t> </a:t>
            </a:r>
            <a:r>
              <a:rPr lang="en-US" altLang="en-US" sz="1200" dirty="0">
                <a:solidFill>
                  <a:srgbClr val="CC0000"/>
                </a:solidFill>
                <a:cs typeface="Arial" panose="020B0604020202020204" pitchFamily="34" charset="0"/>
              </a:rPr>
              <a:t>≠  0 </a:t>
            </a:r>
            <a:r>
              <a:rPr lang="en-US" altLang="en-US" sz="1200" dirty="0">
                <a:cs typeface="Arial" panose="020B0604020202020204" pitchFamily="34" charset="0"/>
              </a:rPr>
              <a:t>or</a:t>
            </a:r>
            <a:r>
              <a:rPr lang="en-US" altLang="en-US" sz="1200" dirty="0">
                <a:solidFill>
                  <a:srgbClr val="CC0000"/>
                </a:solidFill>
                <a:cs typeface="Arial" panose="020B0604020202020204" pitchFamily="34" charset="0"/>
              </a:rPr>
              <a:t> a wrong case.</a:t>
            </a:r>
          </a:p>
          <a:p>
            <a:pPr eaLnBrk="1" hangingPunct="1">
              <a:spcBef>
                <a:spcPct val="0"/>
              </a:spcBef>
              <a:buFontTx/>
              <a:buNone/>
            </a:pPr>
            <a:r>
              <a:rPr lang="en-US" altLang="en-US" sz="1200" dirty="0"/>
              <a:t>	2. Could the value of loop (control) variable </a:t>
            </a:r>
            <a:r>
              <a:rPr lang="en-US" altLang="en-US" sz="1200" dirty="0">
                <a:solidFill>
                  <a:srgbClr val="CC0000"/>
                </a:solidFill>
              </a:rPr>
              <a:t>V</a:t>
            </a:r>
            <a:r>
              <a:rPr lang="en-US" altLang="en-US" sz="1200" dirty="0"/>
              <a:t> be negative? </a:t>
            </a:r>
          </a:p>
          <a:p>
            <a:pPr eaLnBrk="1" hangingPunct="1">
              <a:spcBef>
                <a:spcPct val="0"/>
              </a:spcBef>
              <a:buFontTx/>
              <a:buNone/>
            </a:pPr>
            <a:r>
              <a:rPr lang="en-US" altLang="en-US" sz="1200" dirty="0"/>
              <a:t>                could it appear to specify a –</a:t>
            </a:r>
            <a:r>
              <a:rPr lang="en-US" altLang="en-US" sz="1200" dirty="0" err="1"/>
              <a:t>ve</a:t>
            </a:r>
            <a:r>
              <a:rPr lang="en-US" altLang="en-US" sz="1200" dirty="0"/>
              <a:t> </a:t>
            </a:r>
            <a:r>
              <a:rPr lang="en-US" altLang="en-US" sz="1200" dirty="0">
                <a:solidFill>
                  <a:srgbClr val="CC0000"/>
                </a:solidFill>
              </a:rPr>
              <a:t>n </a:t>
            </a:r>
            <a:r>
              <a:rPr lang="en-US" altLang="en-US" sz="1200" dirty="0"/>
              <a:t>?</a:t>
            </a:r>
          </a:p>
          <a:p>
            <a:pPr eaLnBrk="1" hangingPunct="1">
              <a:spcBef>
                <a:spcPct val="0"/>
              </a:spcBef>
              <a:buFontTx/>
              <a:buNone/>
            </a:pPr>
            <a:r>
              <a:rPr lang="en-US" altLang="en-US" sz="1200" dirty="0"/>
              <a:t>	3. Try one pass through the loop statement:</a:t>
            </a:r>
            <a:r>
              <a:rPr lang="en-US" altLang="en-US" sz="1200" dirty="0">
                <a:solidFill>
                  <a:srgbClr val="CC0000"/>
                </a:solidFill>
              </a:rPr>
              <a:t> n</a:t>
            </a:r>
            <a:r>
              <a:rPr lang="en-US" altLang="en-US" sz="1200" dirty="0"/>
              <a:t> = 1</a:t>
            </a:r>
          </a:p>
          <a:p>
            <a:pPr eaLnBrk="1" hangingPunct="1">
              <a:spcBef>
                <a:spcPct val="0"/>
              </a:spcBef>
              <a:buFontTx/>
              <a:buNone/>
            </a:pPr>
            <a:r>
              <a:rPr lang="en-US" altLang="en-US" sz="1200" dirty="0"/>
              <a:t>	4. Try two passes through the loop statement: </a:t>
            </a:r>
            <a:r>
              <a:rPr lang="en-US" altLang="en-US" sz="1200" dirty="0">
                <a:solidFill>
                  <a:srgbClr val="CC0000"/>
                </a:solidFill>
              </a:rPr>
              <a:t>n</a:t>
            </a:r>
            <a:r>
              <a:rPr lang="en-US" altLang="en-US" sz="1200" dirty="0"/>
              <a:t> = 2</a:t>
            </a:r>
          </a:p>
          <a:p>
            <a:pPr eaLnBrk="1" hangingPunct="1">
              <a:spcBef>
                <a:spcPct val="0"/>
              </a:spcBef>
              <a:buFontTx/>
              <a:buNone/>
            </a:pPr>
            <a:r>
              <a:rPr lang="en-US" altLang="en-US" sz="1200" dirty="0"/>
              <a:t>	          To detect initialization data flow anomalies:</a:t>
            </a:r>
          </a:p>
          <a:p>
            <a:pPr eaLnBrk="1" hangingPunct="1">
              <a:spcBef>
                <a:spcPct val="0"/>
              </a:spcBef>
              <a:buFontTx/>
              <a:buNone/>
            </a:pPr>
            <a:r>
              <a:rPr lang="en-US" altLang="en-US" sz="1200" dirty="0"/>
              <a:t>		      Variable defined &amp; not used in the loop, or </a:t>
            </a:r>
          </a:p>
          <a:p>
            <a:pPr eaLnBrk="1" hangingPunct="1">
              <a:spcBef>
                <a:spcPct val="0"/>
              </a:spcBef>
              <a:buFontTx/>
              <a:buNone/>
            </a:pPr>
            <a:r>
              <a:rPr lang="en-US" altLang="en-US" sz="1200" dirty="0"/>
              <a:t>		      Initialized in the loop &amp; used outside the loop.</a:t>
            </a:r>
          </a:p>
          <a:p>
            <a:pPr eaLnBrk="1" hangingPunct="1">
              <a:spcBef>
                <a:spcPct val="0"/>
              </a:spcBef>
              <a:buFontTx/>
              <a:buNone/>
            </a:pPr>
            <a:r>
              <a:rPr lang="en-US" altLang="en-US" sz="1200" dirty="0"/>
              <a:t>	5. Try n = typical number of iterations : </a:t>
            </a:r>
            <a:r>
              <a:rPr lang="en-US" altLang="en-US" sz="1200" b="1" dirty="0" err="1">
                <a:solidFill>
                  <a:srgbClr val="CC3300"/>
                </a:solidFill>
              </a:rPr>
              <a:t>n</a:t>
            </a:r>
            <a:r>
              <a:rPr lang="en-US" altLang="en-US" sz="1200" b="1" baseline="-6000" dirty="0" err="1">
                <a:solidFill>
                  <a:srgbClr val="CC0000"/>
                </a:solidFill>
              </a:rPr>
              <a:t>min</a:t>
            </a:r>
            <a:r>
              <a:rPr lang="en-US" altLang="en-US" sz="1200" dirty="0"/>
              <a:t> &lt; n &lt;</a:t>
            </a:r>
            <a:r>
              <a:rPr lang="en-US" altLang="en-US" sz="1200" b="1" dirty="0">
                <a:solidFill>
                  <a:srgbClr val="FF00FF"/>
                </a:solidFill>
              </a:rPr>
              <a:t> </a:t>
            </a:r>
            <a:r>
              <a:rPr lang="en-US" altLang="en-US" sz="1200" b="1" dirty="0" err="1">
                <a:solidFill>
                  <a:srgbClr val="CC3300"/>
                </a:solidFill>
              </a:rPr>
              <a:t>n</a:t>
            </a:r>
            <a:r>
              <a:rPr lang="en-US" altLang="en-US" sz="1200" b="1" baseline="-6000" dirty="0" err="1">
                <a:solidFill>
                  <a:srgbClr val="CC0000"/>
                </a:solidFill>
              </a:rPr>
              <a:t>max</a:t>
            </a:r>
            <a:endParaRPr lang="en-US" altLang="en-US" sz="1200" dirty="0"/>
          </a:p>
          <a:p>
            <a:pPr eaLnBrk="1" hangingPunct="1">
              <a:spcBef>
                <a:spcPct val="0"/>
              </a:spcBef>
              <a:buFontTx/>
              <a:buNone/>
            </a:pPr>
            <a:r>
              <a:rPr lang="en-US" altLang="en-US" sz="1200" dirty="0"/>
              <a:t>	6. Try n = </a:t>
            </a:r>
            <a:r>
              <a:rPr lang="en-US" altLang="en-US" sz="1200" b="1" dirty="0" err="1">
                <a:solidFill>
                  <a:srgbClr val="CC3300"/>
                </a:solidFill>
              </a:rPr>
              <a:t>n</a:t>
            </a:r>
            <a:r>
              <a:rPr lang="en-US" altLang="en-US" sz="1200" b="1" baseline="-6000" dirty="0" err="1">
                <a:solidFill>
                  <a:srgbClr val="CC0000"/>
                </a:solidFill>
              </a:rPr>
              <a:t>max</a:t>
            </a:r>
            <a:r>
              <a:rPr lang="en-US" altLang="en-US" sz="1200" dirty="0"/>
              <a:t> -1</a:t>
            </a:r>
          </a:p>
          <a:p>
            <a:pPr eaLnBrk="1" hangingPunct="1">
              <a:spcBef>
                <a:spcPct val="0"/>
              </a:spcBef>
              <a:buFontTx/>
              <a:buNone/>
            </a:pPr>
            <a:endParaRPr lang="en-US" altLang="en-US" sz="1200" dirty="0"/>
          </a:p>
          <a:p>
            <a:pPr eaLnBrk="1" hangingPunct="1">
              <a:spcBef>
                <a:spcPct val="0"/>
              </a:spcBef>
              <a:buFontTx/>
              <a:buNone/>
            </a:pPr>
            <a:r>
              <a:rPr lang="en-US" altLang="en-US" sz="1200" dirty="0"/>
              <a:t>	7. Try n = </a:t>
            </a:r>
            <a:r>
              <a:rPr lang="en-US" altLang="en-US" sz="1200" b="1" dirty="0" err="1">
                <a:solidFill>
                  <a:srgbClr val="CC3300"/>
                </a:solidFill>
              </a:rPr>
              <a:t>n</a:t>
            </a:r>
            <a:r>
              <a:rPr lang="en-US" altLang="en-US" sz="1200" b="1" baseline="-6000" dirty="0" err="1">
                <a:solidFill>
                  <a:srgbClr val="CC0000"/>
                </a:solidFill>
              </a:rPr>
              <a:t>max</a:t>
            </a:r>
            <a:endParaRPr lang="en-US" altLang="en-US" sz="1200" dirty="0"/>
          </a:p>
          <a:p>
            <a:pPr eaLnBrk="1" hangingPunct="1">
              <a:spcBef>
                <a:spcPct val="0"/>
              </a:spcBef>
              <a:buFontTx/>
              <a:buNone/>
            </a:pPr>
            <a:r>
              <a:rPr lang="en-US" altLang="en-US" sz="1200" dirty="0"/>
              <a:t>	8. Try n = </a:t>
            </a:r>
            <a:r>
              <a:rPr lang="en-US" altLang="en-US" sz="1200" b="1" dirty="0" err="1">
                <a:solidFill>
                  <a:srgbClr val="CC3300"/>
                </a:solidFill>
              </a:rPr>
              <a:t>n</a:t>
            </a:r>
            <a:r>
              <a:rPr lang="en-US" altLang="en-US" sz="1200" b="1" baseline="-6000" dirty="0" err="1">
                <a:solidFill>
                  <a:srgbClr val="CC0000"/>
                </a:solidFill>
              </a:rPr>
              <a:t>max</a:t>
            </a:r>
            <a:r>
              <a:rPr lang="en-US" altLang="en-US" sz="1200" dirty="0"/>
              <a:t> + 1. </a:t>
            </a:r>
          </a:p>
          <a:p>
            <a:pPr eaLnBrk="1" hangingPunct="1">
              <a:spcBef>
                <a:spcPct val="0"/>
              </a:spcBef>
              <a:buFontTx/>
              <a:buNone/>
            </a:pPr>
            <a:r>
              <a:rPr lang="en-US" altLang="en-US" sz="1200" dirty="0"/>
              <a:t>                What prevents </a:t>
            </a:r>
            <a:r>
              <a:rPr lang="en-US" altLang="en-US" sz="1200" dirty="0">
                <a:solidFill>
                  <a:srgbClr val="CC0000"/>
                </a:solidFill>
              </a:rPr>
              <a:t>V </a:t>
            </a:r>
            <a:r>
              <a:rPr lang="en-US" altLang="en-US" sz="1200" dirty="0"/>
              <a:t>(&amp;</a:t>
            </a:r>
            <a:r>
              <a:rPr lang="en-US" altLang="en-US" sz="1200" dirty="0">
                <a:solidFill>
                  <a:srgbClr val="CC0000"/>
                </a:solidFill>
              </a:rPr>
              <a:t> n</a:t>
            </a:r>
            <a:r>
              <a:rPr lang="en-US" altLang="en-US" sz="1200" dirty="0"/>
              <a:t>) from having this value?</a:t>
            </a:r>
          </a:p>
          <a:p>
            <a:pPr eaLnBrk="1" hangingPunct="1">
              <a:spcBef>
                <a:spcPct val="0"/>
              </a:spcBef>
              <a:buFontTx/>
              <a:buNone/>
            </a:pPr>
            <a:r>
              <a:rPr lang="en-US" altLang="en-US" sz="1200" dirty="0"/>
              <a:t>                What happens if it is forced?</a:t>
            </a:r>
          </a:p>
          <a:p>
            <a:pPr eaLnBrk="1" hangingPunct="1">
              <a:spcBef>
                <a:spcPct val="0"/>
              </a:spcBef>
              <a:buFontTx/>
              <a:buNone/>
            </a:pPr>
            <a:endParaRPr lang="en-US" altLang="en-US" sz="1200" dirty="0"/>
          </a:p>
        </p:txBody>
      </p:sp>
      <p:sp>
        <p:nvSpPr>
          <p:cNvPr id="47113" name="Text Box 7">
            <a:extLst>
              <a:ext uri="{FF2B5EF4-FFF2-40B4-BE49-F238E27FC236}">
                <a16:creationId xmlns:a16="http://schemas.microsoft.com/office/drawing/2014/main" id="{BF99051F-6ACE-4D1E-B5A8-F61626FB10AC}"/>
              </a:ext>
            </a:extLst>
          </p:cNvPr>
          <p:cNvSpPr txBox="1">
            <a:spLocks noChangeArrowheads="1"/>
          </p:cNvSpPr>
          <p:nvPr/>
        </p:nvSpPr>
        <p:spPr bwMode="auto">
          <a:xfrm>
            <a:off x="7774781" y="171450"/>
            <a:ext cx="332142"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12000"/>
              <a:t>U2</a:t>
            </a:r>
          </a:p>
        </p:txBody>
      </p:sp>
      <p:grpSp>
        <p:nvGrpSpPr>
          <p:cNvPr id="47114" name="Group 18">
            <a:extLst>
              <a:ext uri="{FF2B5EF4-FFF2-40B4-BE49-F238E27FC236}">
                <a16:creationId xmlns:a16="http://schemas.microsoft.com/office/drawing/2014/main" id="{547EE663-8127-4804-8BA7-ACC072C3E48A}"/>
              </a:ext>
            </a:extLst>
          </p:cNvPr>
          <p:cNvGrpSpPr>
            <a:grpSpLocks/>
          </p:cNvGrpSpPr>
          <p:nvPr/>
        </p:nvGrpSpPr>
        <p:grpSpPr bwMode="auto">
          <a:xfrm>
            <a:off x="6000750" y="1341835"/>
            <a:ext cx="1828800" cy="1028700"/>
            <a:chOff x="4320" y="1127"/>
            <a:chExt cx="1536" cy="864"/>
          </a:xfrm>
        </p:grpSpPr>
        <p:sp>
          <p:nvSpPr>
            <p:cNvPr id="47115" name="AutoShape 8">
              <a:extLst>
                <a:ext uri="{FF2B5EF4-FFF2-40B4-BE49-F238E27FC236}">
                  <a16:creationId xmlns:a16="http://schemas.microsoft.com/office/drawing/2014/main" id="{F4F8B298-A9BD-45EB-8224-FDD0CC121FF0}"/>
                </a:ext>
              </a:extLst>
            </p:cNvPr>
            <p:cNvSpPr>
              <a:spLocks noChangeArrowheads="1"/>
            </p:cNvSpPr>
            <p:nvPr/>
          </p:nvSpPr>
          <p:spPr bwMode="auto">
            <a:xfrm>
              <a:off x="5088" y="1511"/>
              <a:ext cx="480" cy="48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a:solidFill>
                    <a:srgbClr val="FF00FF"/>
                  </a:solidFill>
                </a:rPr>
                <a:t>2</a:t>
              </a:r>
            </a:p>
          </p:txBody>
        </p:sp>
        <p:sp>
          <p:nvSpPr>
            <p:cNvPr id="47116" name="Line 9">
              <a:extLst>
                <a:ext uri="{FF2B5EF4-FFF2-40B4-BE49-F238E27FC236}">
                  <a16:creationId xmlns:a16="http://schemas.microsoft.com/office/drawing/2014/main" id="{CE94FABE-FF0A-4DCE-A8AE-1866E408D8CD}"/>
                </a:ext>
              </a:extLst>
            </p:cNvPr>
            <p:cNvSpPr>
              <a:spLocks noChangeShapeType="1"/>
            </p:cNvSpPr>
            <p:nvPr/>
          </p:nvSpPr>
          <p:spPr bwMode="auto">
            <a:xfrm rot="16200000" flipH="1">
              <a:off x="5136" y="1319"/>
              <a:ext cx="38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47117" name="Oval 10">
              <a:extLst>
                <a:ext uri="{FF2B5EF4-FFF2-40B4-BE49-F238E27FC236}">
                  <a16:creationId xmlns:a16="http://schemas.microsoft.com/office/drawing/2014/main" id="{F31D2CF8-32BC-4447-9A23-72CC634BC981}"/>
                </a:ext>
              </a:extLst>
            </p:cNvPr>
            <p:cNvSpPr>
              <a:spLocks noChangeArrowheads="1"/>
            </p:cNvSpPr>
            <p:nvPr/>
          </p:nvSpPr>
          <p:spPr bwMode="auto">
            <a:xfrm>
              <a:off x="4584" y="1583"/>
              <a:ext cx="336"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a:solidFill>
                    <a:srgbClr val="FF00FF"/>
                  </a:solidFill>
                </a:rPr>
                <a:t>1</a:t>
              </a:r>
            </a:p>
          </p:txBody>
        </p:sp>
        <p:sp>
          <p:nvSpPr>
            <p:cNvPr id="47118" name="Line 11">
              <a:extLst>
                <a:ext uri="{FF2B5EF4-FFF2-40B4-BE49-F238E27FC236}">
                  <a16:creationId xmlns:a16="http://schemas.microsoft.com/office/drawing/2014/main" id="{28ABB687-E060-4F2C-A967-4C6F27A9E1B6}"/>
                </a:ext>
              </a:extLst>
            </p:cNvPr>
            <p:cNvSpPr>
              <a:spLocks noChangeShapeType="1"/>
            </p:cNvSpPr>
            <p:nvPr/>
          </p:nvSpPr>
          <p:spPr bwMode="auto">
            <a:xfrm rot="-5400000">
              <a:off x="5040" y="839"/>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47119" name="Line 12">
              <a:extLst>
                <a:ext uri="{FF2B5EF4-FFF2-40B4-BE49-F238E27FC236}">
                  <a16:creationId xmlns:a16="http://schemas.microsoft.com/office/drawing/2014/main" id="{13BC7BCF-BFDB-4FA8-8561-A1C733347BA6}"/>
                </a:ext>
              </a:extLst>
            </p:cNvPr>
            <p:cNvSpPr>
              <a:spLocks noChangeShapeType="1"/>
            </p:cNvSpPr>
            <p:nvPr/>
          </p:nvSpPr>
          <p:spPr bwMode="auto">
            <a:xfrm rot="-5400000">
              <a:off x="4536" y="1343"/>
              <a:ext cx="432"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47120" name="Line 13">
              <a:extLst>
                <a:ext uri="{FF2B5EF4-FFF2-40B4-BE49-F238E27FC236}">
                  <a16:creationId xmlns:a16="http://schemas.microsoft.com/office/drawing/2014/main" id="{93DE5A69-40EB-4347-9056-641FB31ABBCC}"/>
                </a:ext>
              </a:extLst>
            </p:cNvPr>
            <p:cNvSpPr>
              <a:spLocks noChangeShapeType="1"/>
            </p:cNvSpPr>
            <p:nvPr/>
          </p:nvSpPr>
          <p:spPr bwMode="auto">
            <a:xfrm rot="-5400000">
              <a:off x="5016" y="1679"/>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47121" name="Line 14">
              <a:extLst>
                <a:ext uri="{FF2B5EF4-FFF2-40B4-BE49-F238E27FC236}">
                  <a16:creationId xmlns:a16="http://schemas.microsoft.com/office/drawing/2014/main" id="{D46CDDA7-F1A9-41B9-BE31-04A0EDD5D897}"/>
                </a:ext>
              </a:extLst>
            </p:cNvPr>
            <p:cNvSpPr>
              <a:spLocks noChangeShapeType="1"/>
            </p:cNvSpPr>
            <p:nvPr/>
          </p:nvSpPr>
          <p:spPr bwMode="auto">
            <a:xfrm rot="16200000" flipV="1">
              <a:off x="4464" y="1607"/>
              <a:ext cx="0" cy="2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47122" name="Line 15">
              <a:extLst>
                <a:ext uri="{FF2B5EF4-FFF2-40B4-BE49-F238E27FC236}">
                  <a16:creationId xmlns:a16="http://schemas.microsoft.com/office/drawing/2014/main" id="{83E3B0C4-3F0F-45A2-BC08-5605582D5DE9}"/>
                </a:ext>
              </a:extLst>
            </p:cNvPr>
            <p:cNvSpPr>
              <a:spLocks noChangeShapeType="1"/>
            </p:cNvSpPr>
            <p:nvPr/>
          </p:nvSpPr>
          <p:spPr bwMode="auto">
            <a:xfrm rot="-5400000">
              <a:off x="5712" y="1607"/>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4">
            <a:extLst>
              <a:ext uri="{FF2B5EF4-FFF2-40B4-BE49-F238E27FC236}">
                <a16:creationId xmlns:a16="http://schemas.microsoft.com/office/drawing/2014/main" id="{5AD87366-7D74-4499-98BE-C1FA9BF45B61}"/>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a:spcBef>
                <a:spcPct val="0"/>
              </a:spcBef>
              <a:buFontTx/>
              <a:buNone/>
            </a:pPr>
            <a:r>
              <a:rPr lang="en-US" altLang="en-US" sz="1050"/>
              <a:t>ref boris beizer</a:t>
            </a:r>
          </a:p>
        </p:txBody>
      </p:sp>
      <p:sp>
        <p:nvSpPr>
          <p:cNvPr id="49155" name="Slide Number Placeholder 5">
            <a:extLst>
              <a:ext uri="{FF2B5EF4-FFF2-40B4-BE49-F238E27FC236}">
                <a16:creationId xmlns:a16="http://schemas.microsoft.com/office/drawing/2014/main" id="{DFDF3398-10F7-46D8-AC31-9612F5421755}"/>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a:spcBef>
                <a:spcPct val="0"/>
              </a:spcBef>
              <a:buFontTx/>
              <a:buNone/>
            </a:pPr>
            <a:fld id="{A0520E3F-FE61-4C56-B2C1-30A228EE49F6}" type="slidenum">
              <a:rPr lang="en-US" altLang="en-US" sz="1050"/>
              <a:pPr>
                <a:spcBef>
                  <a:spcPct val="0"/>
                </a:spcBef>
                <a:buFontTx/>
                <a:buNone/>
              </a:pPr>
              <a:t>53</a:t>
            </a:fld>
            <a:endParaRPr lang="en-US" altLang="en-US" sz="1050"/>
          </a:p>
        </p:txBody>
      </p:sp>
      <p:sp>
        <p:nvSpPr>
          <p:cNvPr id="49158" name="Text Box 4">
            <a:extLst>
              <a:ext uri="{FF2B5EF4-FFF2-40B4-BE49-F238E27FC236}">
                <a16:creationId xmlns:a16="http://schemas.microsoft.com/office/drawing/2014/main" id="{409145B4-540F-4F2F-8B6A-524683EACB2D}"/>
              </a:ext>
            </a:extLst>
          </p:cNvPr>
          <p:cNvSpPr txBox="1">
            <a:spLocks noChangeArrowheads="1"/>
          </p:cNvSpPr>
          <p:nvPr/>
        </p:nvSpPr>
        <p:spPr bwMode="auto">
          <a:xfrm>
            <a:off x="3382567" y="4942285"/>
            <a:ext cx="18473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050"/>
          </a:p>
        </p:txBody>
      </p:sp>
      <p:sp>
        <p:nvSpPr>
          <p:cNvPr id="49160" name="Text Box 6">
            <a:extLst>
              <a:ext uri="{FF2B5EF4-FFF2-40B4-BE49-F238E27FC236}">
                <a16:creationId xmlns:a16="http://schemas.microsoft.com/office/drawing/2014/main" id="{BBB6A886-F60F-449A-A10F-EE754C1702C9}"/>
              </a:ext>
            </a:extLst>
          </p:cNvPr>
          <p:cNvSpPr txBox="1">
            <a:spLocks noChangeArrowheads="1"/>
          </p:cNvSpPr>
          <p:nvPr/>
        </p:nvSpPr>
        <p:spPr bwMode="auto">
          <a:xfrm>
            <a:off x="934402" y="649650"/>
            <a:ext cx="7447598" cy="41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050" b="1" dirty="0">
                <a:solidFill>
                  <a:schemeClr val="accent2"/>
                </a:solidFill>
              </a:rPr>
              <a:t>Testing of path involving loops…</a:t>
            </a:r>
            <a:endParaRPr lang="en-US" altLang="en-US" sz="1050" dirty="0"/>
          </a:p>
          <a:p>
            <a:pPr eaLnBrk="1" hangingPunct="1">
              <a:spcBef>
                <a:spcPct val="0"/>
              </a:spcBef>
              <a:buFontTx/>
              <a:buNone/>
            </a:pPr>
            <a:r>
              <a:rPr lang="en-US" altLang="en-US" sz="1200" dirty="0"/>
              <a:t>	</a:t>
            </a:r>
          </a:p>
          <a:p>
            <a:pPr eaLnBrk="1" hangingPunct="1">
              <a:spcBef>
                <a:spcPct val="0"/>
              </a:spcBef>
              <a:buFontTx/>
              <a:buNone/>
            </a:pPr>
            <a:r>
              <a:rPr lang="en-US" altLang="en-US" sz="1200" dirty="0"/>
              <a:t>   </a:t>
            </a:r>
            <a:r>
              <a:rPr lang="en-US" altLang="en-US" sz="1200" b="1" dirty="0">
                <a:solidFill>
                  <a:srgbClr val="FF00FF"/>
                </a:solidFill>
              </a:rPr>
              <a:t>Case 2</a:t>
            </a:r>
            <a:r>
              <a:rPr lang="en-US" altLang="en-US" sz="1200" dirty="0">
                <a:solidFill>
                  <a:srgbClr val="FF00FF"/>
                </a:solidFill>
              </a:rPr>
              <a:t>.</a:t>
            </a:r>
            <a:r>
              <a:rPr lang="en-US" altLang="en-US" sz="1200" b="1" dirty="0">
                <a:solidFill>
                  <a:srgbClr val="FF00FF"/>
                </a:solidFill>
              </a:rPr>
              <a:t> </a:t>
            </a:r>
            <a:r>
              <a:rPr lang="en-US" altLang="en-US" sz="1200" b="1" dirty="0" err="1">
                <a:solidFill>
                  <a:srgbClr val="CC3300"/>
                </a:solidFill>
              </a:rPr>
              <a:t>n</a:t>
            </a:r>
            <a:r>
              <a:rPr lang="en-US" altLang="en-US" sz="1200" b="1" baseline="-6000" dirty="0" err="1">
                <a:solidFill>
                  <a:srgbClr val="CC0000"/>
                </a:solidFill>
              </a:rPr>
              <a:t>min</a:t>
            </a:r>
            <a:r>
              <a:rPr lang="en-US" altLang="en-US" sz="1200" b="1" dirty="0">
                <a:solidFill>
                  <a:srgbClr val="FF00FF"/>
                </a:solidFill>
              </a:rPr>
              <a:t> = +</a:t>
            </a:r>
            <a:r>
              <a:rPr lang="en-US" altLang="en-US" sz="1200" b="1" dirty="0" err="1">
                <a:solidFill>
                  <a:srgbClr val="FF00FF"/>
                </a:solidFill>
              </a:rPr>
              <a:t>ve</a:t>
            </a:r>
            <a:r>
              <a:rPr lang="en-US" altLang="en-US" sz="1200" b="1" dirty="0">
                <a:solidFill>
                  <a:srgbClr val="FF00FF"/>
                </a:solidFill>
              </a:rPr>
              <a:t>, </a:t>
            </a:r>
            <a:r>
              <a:rPr lang="en-US" altLang="en-US" sz="1200" b="1" dirty="0" err="1">
                <a:solidFill>
                  <a:srgbClr val="CC3300"/>
                </a:solidFill>
              </a:rPr>
              <a:t>n</a:t>
            </a:r>
            <a:r>
              <a:rPr lang="en-US" altLang="en-US" sz="1200" b="1" baseline="-6000" dirty="0" err="1">
                <a:solidFill>
                  <a:srgbClr val="CC0000"/>
                </a:solidFill>
              </a:rPr>
              <a:t>max</a:t>
            </a:r>
            <a:r>
              <a:rPr lang="en-US" altLang="en-US" sz="1200" b="1" dirty="0">
                <a:solidFill>
                  <a:srgbClr val="FF00FF"/>
                </a:solidFill>
              </a:rPr>
              <a:t> = N,  no excluded values</a:t>
            </a:r>
          </a:p>
          <a:p>
            <a:pPr eaLnBrk="1" hangingPunct="1">
              <a:spcBef>
                <a:spcPct val="0"/>
              </a:spcBef>
              <a:buFontTx/>
              <a:buNone/>
            </a:pPr>
            <a:r>
              <a:rPr lang="en-US" altLang="en-US" sz="1200" dirty="0"/>
              <a:t>	</a:t>
            </a:r>
          </a:p>
          <a:p>
            <a:pPr eaLnBrk="1" hangingPunct="1">
              <a:spcBef>
                <a:spcPct val="0"/>
              </a:spcBef>
              <a:buFontTx/>
              <a:buNone/>
            </a:pPr>
            <a:endParaRPr lang="en-US" altLang="en-US" sz="1200" dirty="0"/>
          </a:p>
          <a:p>
            <a:pPr eaLnBrk="1" hangingPunct="1">
              <a:spcBef>
                <a:spcPct val="0"/>
              </a:spcBef>
              <a:buFontTx/>
              <a:buNone/>
            </a:pPr>
            <a:r>
              <a:rPr lang="en-US" altLang="en-US" sz="1200" dirty="0"/>
              <a:t>	1. Try </a:t>
            </a:r>
            <a:r>
              <a:rPr lang="en-US" altLang="en-US" sz="1200" b="1" dirty="0" err="1">
                <a:solidFill>
                  <a:srgbClr val="CC3300"/>
                </a:solidFill>
              </a:rPr>
              <a:t>n</a:t>
            </a:r>
            <a:r>
              <a:rPr lang="en-US" altLang="en-US" sz="1200" b="1" baseline="-6000" dirty="0" err="1">
                <a:solidFill>
                  <a:srgbClr val="CC0000"/>
                </a:solidFill>
              </a:rPr>
              <a:t>min</a:t>
            </a:r>
            <a:r>
              <a:rPr lang="en-US" altLang="en-US" sz="1200" b="1" dirty="0">
                <a:solidFill>
                  <a:srgbClr val="CC0000"/>
                </a:solidFill>
              </a:rPr>
              <a:t> - 1 </a:t>
            </a:r>
          </a:p>
          <a:p>
            <a:pPr eaLnBrk="1" hangingPunct="1">
              <a:spcBef>
                <a:spcPct val="0"/>
              </a:spcBef>
              <a:buFontTx/>
              <a:buNone/>
            </a:pPr>
            <a:r>
              <a:rPr lang="en-US" altLang="en-US" sz="1200" dirty="0"/>
              <a:t>	       Could the value of loop (control) variable </a:t>
            </a:r>
            <a:r>
              <a:rPr lang="en-US" altLang="en-US" sz="1200" dirty="0">
                <a:solidFill>
                  <a:srgbClr val="CC0000"/>
                </a:solidFill>
              </a:rPr>
              <a:t>V</a:t>
            </a:r>
            <a:r>
              <a:rPr lang="en-US" altLang="en-US" sz="1200" dirty="0"/>
              <a:t> be &lt; </a:t>
            </a:r>
            <a:r>
              <a:rPr lang="en-US" altLang="en-US" sz="1200" b="1" dirty="0" err="1">
                <a:solidFill>
                  <a:srgbClr val="CC3300"/>
                </a:solidFill>
              </a:rPr>
              <a:t>n</a:t>
            </a:r>
            <a:r>
              <a:rPr lang="en-US" altLang="en-US" sz="1200" b="1" baseline="-6000" dirty="0" err="1">
                <a:solidFill>
                  <a:srgbClr val="CC0000"/>
                </a:solidFill>
              </a:rPr>
              <a:t>min</a:t>
            </a:r>
            <a:r>
              <a:rPr lang="en-US" altLang="en-US" sz="1200" dirty="0"/>
              <a:t>? </a:t>
            </a:r>
          </a:p>
          <a:p>
            <a:pPr eaLnBrk="1" hangingPunct="1">
              <a:spcBef>
                <a:spcPct val="0"/>
              </a:spcBef>
              <a:buFontTx/>
              <a:buNone/>
            </a:pPr>
            <a:r>
              <a:rPr lang="en-US" altLang="en-US" sz="1200" dirty="0"/>
              <a:t>             What prevents that</a:t>
            </a:r>
            <a:r>
              <a:rPr lang="en-US" altLang="en-US" sz="1200" dirty="0">
                <a:solidFill>
                  <a:srgbClr val="CC0000"/>
                </a:solidFill>
              </a:rPr>
              <a:t> </a:t>
            </a:r>
            <a:r>
              <a:rPr lang="en-US" altLang="en-US" sz="1200" dirty="0"/>
              <a:t>?</a:t>
            </a:r>
          </a:p>
          <a:p>
            <a:pPr eaLnBrk="1" hangingPunct="1">
              <a:spcBef>
                <a:spcPct val="0"/>
              </a:spcBef>
              <a:buFontTx/>
              <a:buNone/>
            </a:pPr>
            <a:r>
              <a:rPr lang="en-US" altLang="en-US" sz="1200" dirty="0"/>
              <a:t>	2. Try </a:t>
            </a:r>
            <a:r>
              <a:rPr lang="en-US" altLang="en-US" sz="1200" b="1" dirty="0" err="1">
                <a:solidFill>
                  <a:srgbClr val="CC3300"/>
                </a:solidFill>
              </a:rPr>
              <a:t>n</a:t>
            </a:r>
            <a:r>
              <a:rPr lang="en-US" altLang="en-US" sz="1200" b="1" baseline="-6000" dirty="0" err="1">
                <a:solidFill>
                  <a:srgbClr val="CC0000"/>
                </a:solidFill>
              </a:rPr>
              <a:t>min</a:t>
            </a:r>
            <a:endParaRPr lang="en-US" altLang="en-US" sz="1200" dirty="0"/>
          </a:p>
          <a:p>
            <a:pPr eaLnBrk="1" hangingPunct="1">
              <a:spcBef>
                <a:spcPct val="0"/>
              </a:spcBef>
              <a:buFontTx/>
              <a:buNone/>
            </a:pPr>
            <a:r>
              <a:rPr lang="en-US" altLang="en-US" sz="1200" dirty="0"/>
              <a:t>	3. Try </a:t>
            </a:r>
            <a:r>
              <a:rPr lang="en-US" altLang="en-US" sz="1200" b="1" dirty="0" err="1">
                <a:solidFill>
                  <a:srgbClr val="CC3300"/>
                </a:solidFill>
              </a:rPr>
              <a:t>n</a:t>
            </a:r>
            <a:r>
              <a:rPr lang="en-US" altLang="en-US" sz="1200" b="1" baseline="-6000" dirty="0" err="1">
                <a:solidFill>
                  <a:srgbClr val="CC0000"/>
                </a:solidFill>
              </a:rPr>
              <a:t>min</a:t>
            </a:r>
            <a:r>
              <a:rPr lang="en-US" altLang="en-US" sz="1200" b="1" dirty="0">
                <a:solidFill>
                  <a:srgbClr val="CC0000"/>
                </a:solidFill>
              </a:rPr>
              <a:t> + 1</a:t>
            </a:r>
          </a:p>
          <a:p>
            <a:pPr eaLnBrk="1" hangingPunct="1">
              <a:spcBef>
                <a:spcPct val="0"/>
              </a:spcBef>
              <a:buFontTx/>
              <a:buNone/>
            </a:pPr>
            <a:endParaRPr lang="en-US" altLang="en-US" sz="1200" dirty="0"/>
          </a:p>
          <a:p>
            <a:pPr eaLnBrk="1" hangingPunct="1">
              <a:spcBef>
                <a:spcPct val="0"/>
              </a:spcBef>
              <a:buFontTx/>
              <a:buNone/>
            </a:pPr>
            <a:r>
              <a:rPr lang="en-US" altLang="en-US" sz="1200" dirty="0"/>
              <a:t>	4. Once, unless covered by a previous test.</a:t>
            </a:r>
          </a:p>
          <a:p>
            <a:pPr eaLnBrk="1" hangingPunct="1">
              <a:spcBef>
                <a:spcPct val="0"/>
              </a:spcBef>
              <a:buFontTx/>
              <a:buNone/>
            </a:pPr>
            <a:r>
              <a:rPr lang="en-US" altLang="en-US" sz="1200" dirty="0"/>
              <a:t>	5. Twice, unless covered by a previous test.</a:t>
            </a:r>
          </a:p>
          <a:p>
            <a:pPr eaLnBrk="1" hangingPunct="1">
              <a:spcBef>
                <a:spcPct val="0"/>
              </a:spcBef>
              <a:buFontTx/>
              <a:buNone/>
            </a:pPr>
            <a:endParaRPr lang="en-US" altLang="en-US" sz="1200" dirty="0"/>
          </a:p>
          <a:p>
            <a:pPr eaLnBrk="1" hangingPunct="1">
              <a:spcBef>
                <a:spcPct val="0"/>
              </a:spcBef>
              <a:buFontTx/>
              <a:buNone/>
            </a:pPr>
            <a:r>
              <a:rPr lang="en-US" altLang="en-US" sz="1200" dirty="0"/>
              <a:t>	4. Try n = typical number of iterations : </a:t>
            </a:r>
            <a:r>
              <a:rPr lang="en-US" altLang="en-US" sz="1200" b="1" dirty="0" err="1">
                <a:solidFill>
                  <a:srgbClr val="CC3300"/>
                </a:solidFill>
              </a:rPr>
              <a:t>n</a:t>
            </a:r>
            <a:r>
              <a:rPr lang="en-US" altLang="en-US" sz="1200" b="1" baseline="-6000" dirty="0" err="1">
                <a:solidFill>
                  <a:srgbClr val="CC0000"/>
                </a:solidFill>
              </a:rPr>
              <a:t>min</a:t>
            </a:r>
            <a:r>
              <a:rPr lang="en-US" altLang="en-US" sz="1200" dirty="0"/>
              <a:t> &lt; n &lt;</a:t>
            </a:r>
            <a:r>
              <a:rPr lang="en-US" altLang="en-US" sz="1200" b="1" dirty="0">
                <a:solidFill>
                  <a:srgbClr val="FF00FF"/>
                </a:solidFill>
              </a:rPr>
              <a:t> </a:t>
            </a:r>
            <a:r>
              <a:rPr lang="en-US" altLang="en-US" sz="1200" b="1" dirty="0" err="1">
                <a:solidFill>
                  <a:srgbClr val="CC3300"/>
                </a:solidFill>
              </a:rPr>
              <a:t>n</a:t>
            </a:r>
            <a:r>
              <a:rPr lang="en-US" altLang="en-US" sz="1200" b="1" baseline="-6000" dirty="0" err="1">
                <a:solidFill>
                  <a:srgbClr val="CC0000"/>
                </a:solidFill>
              </a:rPr>
              <a:t>max</a:t>
            </a:r>
            <a:endParaRPr lang="en-US" altLang="en-US" sz="1200" dirty="0"/>
          </a:p>
          <a:p>
            <a:pPr eaLnBrk="1" hangingPunct="1">
              <a:spcBef>
                <a:spcPct val="0"/>
              </a:spcBef>
              <a:buFontTx/>
              <a:buNone/>
            </a:pPr>
            <a:r>
              <a:rPr lang="en-US" altLang="en-US" sz="1200" dirty="0"/>
              <a:t>	5. Try n = </a:t>
            </a:r>
            <a:r>
              <a:rPr lang="en-US" altLang="en-US" sz="1200" b="1" dirty="0" err="1">
                <a:solidFill>
                  <a:srgbClr val="CC3300"/>
                </a:solidFill>
              </a:rPr>
              <a:t>n</a:t>
            </a:r>
            <a:r>
              <a:rPr lang="en-US" altLang="en-US" sz="1200" b="1" baseline="-6000" dirty="0" err="1">
                <a:solidFill>
                  <a:srgbClr val="CC0000"/>
                </a:solidFill>
              </a:rPr>
              <a:t>max</a:t>
            </a:r>
            <a:r>
              <a:rPr lang="en-US" altLang="en-US" sz="1200" dirty="0"/>
              <a:t> -1</a:t>
            </a:r>
          </a:p>
          <a:p>
            <a:pPr eaLnBrk="1" hangingPunct="1">
              <a:spcBef>
                <a:spcPct val="0"/>
              </a:spcBef>
              <a:buFontTx/>
              <a:buNone/>
            </a:pPr>
            <a:endParaRPr lang="en-US" altLang="en-US" sz="1200" dirty="0"/>
          </a:p>
          <a:p>
            <a:pPr eaLnBrk="1" hangingPunct="1">
              <a:spcBef>
                <a:spcPct val="0"/>
              </a:spcBef>
              <a:buFontTx/>
              <a:buNone/>
            </a:pPr>
            <a:r>
              <a:rPr lang="en-US" altLang="en-US" sz="1200" dirty="0"/>
              <a:t>	6. Try n = </a:t>
            </a:r>
            <a:r>
              <a:rPr lang="en-US" altLang="en-US" sz="1200" b="1" dirty="0" err="1">
                <a:solidFill>
                  <a:srgbClr val="CC3300"/>
                </a:solidFill>
              </a:rPr>
              <a:t>n</a:t>
            </a:r>
            <a:r>
              <a:rPr lang="en-US" altLang="en-US" sz="1200" b="1" baseline="-6000" dirty="0" err="1">
                <a:solidFill>
                  <a:srgbClr val="CC0000"/>
                </a:solidFill>
              </a:rPr>
              <a:t>max</a:t>
            </a:r>
            <a:endParaRPr lang="en-US" altLang="en-US" sz="1200" dirty="0"/>
          </a:p>
          <a:p>
            <a:pPr eaLnBrk="1" hangingPunct="1">
              <a:spcBef>
                <a:spcPct val="0"/>
              </a:spcBef>
              <a:buFontTx/>
              <a:buNone/>
            </a:pPr>
            <a:r>
              <a:rPr lang="en-US" altLang="en-US" sz="1200" dirty="0"/>
              <a:t>	7. Try n = </a:t>
            </a:r>
            <a:r>
              <a:rPr lang="en-US" altLang="en-US" sz="1200" b="1" dirty="0" err="1">
                <a:solidFill>
                  <a:srgbClr val="CC3300"/>
                </a:solidFill>
              </a:rPr>
              <a:t>n</a:t>
            </a:r>
            <a:r>
              <a:rPr lang="en-US" altLang="en-US" sz="1200" b="1" baseline="-6000" dirty="0" err="1">
                <a:solidFill>
                  <a:srgbClr val="CC0000"/>
                </a:solidFill>
              </a:rPr>
              <a:t>max</a:t>
            </a:r>
            <a:r>
              <a:rPr lang="en-US" altLang="en-US" sz="1200" dirty="0"/>
              <a:t> + 1. </a:t>
            </a:r>
          </a:p>
          <a:p>
            <a:pPr eaLnBrk="1" hangingPunct="1">
              <a:spcBef>
                <a:spcPct val="0"/>
              </a:spcBef>
              <a:buFontTx/>
              <a:buNone/>
            </a:pPr>
            <a:r>
              <a:rPr lang="en-US" altLang="en-US" sz="1200" dirty="0"/>
              <a:t>                What prevents </a:t>
            </a:r>
            <a:r>
              <a:rPr lang="en-US" altLang="en-US" sz="1200" dirty="0">
                <a:solidFill>
                  <a:srgbClr val="CC0000"/>
                </a:solidFill>
              </a:rPr>
              <a:t>V </a:t>
            </a:r>
            <a:r>
              <a:rPr lang="en-US" altLang="en-US" sz="1200" dirty="0"/>
              <a:t>(&amp;</a:t>
            </a:r>
            <a:r>
              <a:rPr lang="en-US" altLang="en-US" sz="1200" dirty="0">
                <a:solidFill>
                  <a:srgbClr val="CC0000"/>
                </a:solidFill>
              </a:rPr>
              <a:t> n</a:t>
            </a:r>
            <a:r>
              <a:rPr lang="en-US" altLang="en-US" sz="1200" dirty="0"/>
              <a:t>) from having this value?</a:t>
            </a:r>
          </a:p>
          <a:p>
            <a:pPr eaLnBrk="1" hangingPunct="1">
              <a:spcBef>
                <a:spcPct val="0"/>
              </a:spcBef>
              <a:buFontTx/>
              <a:buNone/>
            </a:pPr>
            <a:r>
              <a:rPr lang="en-US" altLang="en-US" sz="1200" dirty="0"/>
              <a:t>                What happens if it is forced?</a:t>
            </a:r>
          </a:p>
          <a:p>
            <a:pPr eaLnBrk="1" hangingPunct="1">
              <a:spcBef>
                <a:spcPct val="0"/>
              </a:spcBef>
              <a:buFontTx/>
              <a:buNone/>
            </a:pPr>
            <a:r>
              <a:rPr lang="en-US" altLang="en-US" sz="1200" dirty="0">
                <a:solidFill>
                  <a:schemeClr val="accent2"/>
                </a:solidFill>
              </a:rPr>
              <a:t>Note: only a case of no iterations, n = 0 is not there.</a:t>
            </a:r>
          </a:p>
        </p:txBody>
      </p:sp>
      <p:sp>
        <p:nvSpPr>
          <p:cNvPr id="49161" name="Text Box 7">
            <a:extLst>
              <a:ext uri="{FF2B5EF4-FFF2-40B4-BE49-F238E27FC236}">
                <a16:creationId xmlns:a16="http://schemas.microsoft.com/office/drawing/2014/main" id="{9C066169-4453-4775-A46B-EF2DEC8289AD}"/>
              </a:ext>
            </a:extLst>
          </p:cNvPr>
          <p:cNvSpPr txBox="1">
            <a:spLocks noChangeArrowheads="1"/>
          </p:cNvSpPr>
          <p:nvPr/>
        </p:nvSpPr>
        <p:spPr bwMode="auto">
          <a:xfrm>
            <a:off x="7774781" y="171450"/>
            <a:ext cx="332142"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12000"/>
              <a:t>U2</a:t>
            </a:r>
          </a:p>
        </p:txBody>
      </p:sp>
      <p:grpSp>
        <p:nvGrpSpPr>
          <p:cNvPr id="49162" name="Group 8">
            <a:extLst>
              <a:ext uri="{FF2B5EF4-FFF2-40B4-BE49-F238E27FC236}">
                <a16:creationId xmlns:a16="http://schemas.microsoft.com/office/drawing/2014/main" id="{2336A9F9-C754-488F-80DB-0D40A21A38FB}"/>
              </a:ext>
            </a:extLst>
          </p:cNvPr>
          <p:cNvGrpSpPr>
            <a:grpSpLocks/>
          </p:cNvGrpSpPr>
          <p:nvPr/>
        </p:nvGrpSpPr>
        <p:grpSpPr bwMode="auto">
          <a:xfrm>
            <a:off x="6000750" y="971550"/>
            <a:ext cx="1828800" cy="1028700"/>
            <a:chOff x="4320" y="1127"/>
            <a:chExt cx="1536" cy="864"/>
          </a:xfrm>
        </p:grpSpPr>
        <p:sp>
          <p:nvSpPr>
            <p:cNvPr id="49163" name="AutoShape 9">
              <a:extLst>
                <a:ext uri="{FF2B5EF4-FFF2-40B4-BE49-F238E27FC236}">
                  <a16:creationId xmlns:a16="http://schemas.microsoft.com/office/drawing/2014/main" id="{8F3B3654-BB7A-459E-B4DA-99C6E18A3164}"/>
                </a:ext>
              </a:extLst>
            </p:cNvPr>
            <p:cNvSpPr>
              <a:spLocks noChangeArrowheads="1"/>
            </p:cNvSpPr>
            <p:nvPr/>
          </p:nvSpPr>
          <p:spPr bwMode="auto">
            <a:xfrm>
              <a:off x="5088" y="1511"/>
              <a:ext cx="480" cy="48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a:solidFill>
                    <a:srgbClr val="FF00FF"/>
                  </a:solidFill>
                </a:rPr>
                <a:t>2</a:t>
              </a:r>
            </a:p>
          </p:txBody>
        </p:sp>
        <p:sp>
          <p:nvSpPr>
            <p:cNvPr id="49164" name="Line 10">
              <a:extLst>
                <a:ext uri="{FF2B5EF4-FFF2-40B4-BE49-F238E27FC236}">
                  <a16:creationId xmlns:a16="http://schemas.microsoft.com/office/drawing/2014/main" id="{799778DC-5565-489E-8A8C-B3C03A24A16F}"/>
                </a:ext>
              </a:extLst>
            </p:cNvPr>
            <p:cNvSpPr>
              <a:spLocks noChangeShapeType="1"/>
            </p:cNvSpPr>
            <p:nvPr/>
          </p:nvSpPr>
          <p:spPr bwMode="auto">
            <a:xfrm rot="16200000" flipH="1">
              <a:off x="5136" y="1319"/>
              <a:ext cx="38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49165" name="Oval 11">
              <a:extLst>
                <a:ext uri="{FF2B5EF4-FFF2-40B4-BE49-F238E27FC236}">
                  <a16:creationId xmlns:a16="http://schemas.microsoft.com/office/drawing/2014/main" id="{B0F2C027-4E00-4479-AE36-ACBDC12184EC}"/>
                </a:ext>
              </a:extLst>
            </p:cNvPr>
            <p:cNvSpPr>
              <a:spLocks noChangeArrowheads="1"/>
            </p:cNvSpPr>
            <p:nvPr/>
          </p:nvSpPr>
          <p:spPr bwMode="auto">
            <a:xfrm>
              <a:off x="4584" y="1583"/>
              <a:ext cx="336"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a:solidFill>
                    <a:srgbClr val="FF00FF"/>
                  </a:solidFill>
                </a:rPr>
                <a:t>1</a:t>
              </a:r>
            </a:p>
          </p:txBody>
        </p:sp>
        <p:sp>
          <p:nvSpPr>
            <p:cNvPr id="49166" name="Line 12">
              <a:extLst>
                <a:ext uri="{FF2B5EF4-FFF2-40B4-BE49-F238E27FC236}">
                  <a16:creationId xmlns:a16="http://schemas.microsoft.com/office/drawing/2014/main" id="{378AAACC-4AA3-41A5-8065-F2E644C6C5B8}"/>
                </a:ext>
              </a:extLst>
            </p:cNvPr>
            <p:cNvSpPr>
              <a:spLocks noChangeShapeType="1"/>
            </p:cNvSpPr>
            <p:nvPr/>
          </p:nvSpPr>
          <p:spPr bwMode="auto">
            <a:xfrm rot="-5400000">
              <a:off x="5040" y="839"/>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49167" name="Line 13">
              <a:extLst>
                <a:ext uri="{FF2B5EF4-FFF2-40B4-BE49-F238E27FC236}">
                  <a16:creationId xmlns:a16="http://schemas.microsoft.com/office/drawing/2014/main" id="{358A74EE-B00D-4965-AC0D-2ECCA54F71F2}"/>
                </a:ext>
              </a:extLst>
            </p:cNvPr>
            <p:cNvSpPr>
              <a:spLocks noChangeShapeType="1"/>
            </p:cNvSpPr>
            <p:nvPr/>
          </p:nvSpPr>
          <p:spPr bwMode="auto">
            <a:xfrm rot="-5400000">
              <a:off x="4536" y="1343"/>
              <a:ext cx="432"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49168" name="Line 14">
              <a:extLst>
                <a:ext uri="{FF2B5EF4-FFF2-40B4-BE49-F238E27FC236}">
                  <a16:creationId xmlns:a16="http://schemas.microsoft.com/office/drawing/2014/main" id="{00451C13-7315-4DA8-8B42-3C37989FBDC4}"/>
                </a:ext>
              </a:extLst>
            </p:cNvPr>
            <p:cNvSpPr>
              <a:spLocks noChangeShapeType="1"/>
            </p:cNvSpPr>
            <p:nvPr/>
          </p:nvSpPr>
          <p:spPr bwMode="auto">
            <a:xfrm rot="-5400000">
              <a:off x="5016" y="1679"/>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49169" name="Line 15">
              <a:extLst>
                <a:ext uri="{FF2B5EF4-FFF2-40B4-BE49-F238E27FC236}">
                  <a16:creationId xmlns:a16="http://schemas.microsoft.com/office/drawing/2014/main" id="{9B4BC273-C9FC-496E-9D65-9D81E6518A2C}"/>
                </a:ext>
              </a:extLst>
            </p:cNvPr>
            <p:cNvSpPr>
              <a:spLocks noChangeShapeType="1"/>
            </p:cNvSpPr>
            <p:nvPr/>
          </p:nvSpPr>
          <p:spPr bwMode="auto">
            <a:xfrm rot="16200000" flipV="1">
              <a:off x="4464" y="1607"/>
              <a:ext cx="0" cy="2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49170" name="Line 16">
              <a:extLst>
                <a:ext uri="{FF2B5EF4-FFF2-40B4-BE49-F238E27FC236}">
                  <a16:creationId xmlns:a16="http://schemas.microsoft.com/office/drawing/2014/main" id="{A61ABA8E-8FDF-4BD7-9937-4ED726C76BAE}"/>
                </a:ext>
              </a:extLst>
            </p:cNvPr>
            <p:cNvSpPr>
              <a:spLocks noChangeShapeType="1"/>
            </p:cNvSpPr>
            <p:nvPr/>
          </p:nvSpPr>
          <p:spPr bwMode="auto">
            <a:xfrm rot="-5400000">
              <a:off x="5712" y="1607"/>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4">
            <a:extLst>
              <a:ext uri="{FF2B5EF4-FFF2-40B4-BE49-F238E27FC236}">
                <a16:creationId xmlns:a16="http://schemas.microsoft.com/office/drawing/2014/main" id="{D49FF354-B659-495F-ACCB-17CC2E2BC1CE}"/>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a:spcBef>
                <a:spcPct val="0"/>
              </a:spcBef>
              <a:buFontTx/>
              <a:buNone/>
            </a:pPr>
            <a:r>
              <a:rPr lang="en-US" altLang="en-US" sz="1050"/>
              <a:t>ref boris beizer</a:t>
            </a:r>
          </a:p>
        </p:txBody>
      </p:sp>
      <p:sp>
        <p:nvSpPr>
          <p:cNvPr id="51203" name="Slide Number Placeholder 5">
            <a:extLst>
              <a:ext uri="{FF2B5EF4-FFF2-40B4-BE49-F238E27FC236}">
                <a16:creationId xmlns:a16="http://schemas.microsoft.com/office/drawing/2014/main" id="{853A7A22-E0B0-4814-ACCB-0B4E5DBF29CB}"/>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a:spcBef>
                <a:spcPct val="0"/>
              </a:spcBef>
              <a:buFontTx/>
              <a:buNone/>
            </a:pPr>
            <a:fld id="{DF8B614D-9732-4AA2-97C4-4F852A427A11}" type="slidenum">
              <a:rPr lang="en-US" altLang="en-US" sz="1050"/>
              <a:pPr>
                <a:spcBef>
                  <a:spcPct val="0"/>
                </a:spcBef>
                <a:buFontTx/>
                <a:buNone/>
              </a:pPr>
              <a:t>54</a:t>
            </a:fld>
            <a:endParaRPr lang="en-US" altLang="en-US" sz="1050"/>
          </a:p>
        </p:txBody>
      </p:sp>
      <p:sp>
        <p:nvSpPr>
          <p:cNvPr id="51206" name="Text Box 4">
            <a:extLst>
              <a:ext uri="{FF2B5EF4-FFF2-40B4-BE49-F238E27FC236}">
                <a16:creationId xmlns:a16="http://schemas.microsoft.com/office/drawing/2014/main" id="{04105E0D-9141-4268-8045-09E1C3717154}"/>
              </a:ext>
            </a:extLst>
          </p:cNvPr>
          <p:cNvSpPr txBox="1">
            <a:spLocks noChangeArrowheads="1"/>
          </p:cNvSpPr>
          <p:nvPr/>
        </p:nvSpPr>
        <p:spPr bwMode="auto">
          <a:xfrm>
            <a:off x="3382567" y="4942285"/>
            <a:ext cx="18473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050"/>
          </a:p>
        </p:txBody>
      </p:sp>
      <p:sp>
        <p:nvSpPr>
          <p:cNvPr id="51208" name="Text Box 6">
            <a:extLst>
              <a:ext uri="{FF2B5EF4-FFF2-40B4-BE49-F238E27FC236}">
                <a16:creationId xmlns:a16="http://schemas.microsoft.com/office/drawing/2014/main" id="{0398C088-55C2-46AE-8D7C-BCC28689497B}"/>
              </a:ext>
            </a:extLst>
          </p:cNvPr>
          <p:cNvSpPr txBox="1">
            <a:spLocks noChangeArrowheads="1"/>
          </p:cNvSpPr>
          <p:nvPr/>
        </p:nvSpPr>
        <p:spPr bwMode="auto">
          <a:xfrm>
            <a:off x="888681" y="709388"/>
            <a:ext cx="7366937" cy="41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050" b="1" dirty="0">
                <a:solidFill>
                  <a:schemeClr val="accent2"/>
                </a:solidFill>
              </a:rPr>
              <a:t>Path Testing Concepts…</a:t>
            </a:r>
            <a:endParaRPr lang="en-US" altLang="en-US" sz="1050" dirty="0"/>
          </a:p>
          <a:p>
            <a:pPr eaLnBrk="1" hangingPunct="1">
              <a:spcBef>
                <a:spcPct val="0"/>
              </a:spcBef>
              <a:buFontTx/>
              <a:buNone/>
            </a:pPr>
            <a:endParaRPr lang="en-US" altLang="en-US" sz="1200" dirty="0"/>
          </a:p>
          <a:p>
            <a:pPr eaLnBrk="1" hangingPunct="1">
              <a:spcBef>
                <a:spcPct val="0"/>
              </a:spcBef>
              <a:buFontTx/>
              <a:buNone/>
            </a:pPr>
            <a:r>
              <a:rPr lang="en-US" altLang="en-US" sz="1200" dirty="0"/>
              <a:t>	</a:t>
            </a:r>
            <a:r>
              <a:rPr lang="en-US" altLang="en-US" sz="1200" b="1" dirty="0">
                <a:solidFill>
                  <a:srgbClr val="FF00FF"/>
                </a:solidFill>
              </a:rPr>
              <a:t>Case 3</a:t>
            </a:r>
            <a:r>
              <a:rPr lang="en-US" altLang="en-US" sz="1200" dirty="0">
                <a:solidFill>
                  <a:srgbClr val="FF00FF"/>
                </a:solidFill>
              </a:rPr>
              <a:t>.</a:t>
            </a:r>
            <a:r>
              <a:rPr lang="en-US" altLang="en-US" sz="1200" dirty="0"/>
              <a:t> </a:t>
            </a:r>
            <a:r>
              <a:rPr lang="en-US" altLang="en-US" sz="1200" b="1" dirty="0">
                <a:solidFill>
                  <a:srgbClr val="FF00FF"/>
                </a:solidFill>
              </a:rPr>
              <a:t>Single loop with  excluded values</a:t>
            </a:r>
          </a:p>
          <a:p>
            <a:pPr eaLnBrk="1" hangingPunct="1">
              <a:spcBef>
                <a:spcPct val="0"/>
              </a:spcBef>
              <a:buFontTx/>
              <a:buNone/>
            </a:pPr>
            <a:r>
              <a:rPr lang="en-US" altLang="en-US" sz="1200" dirty="0"/>
              <a:t>	</a:t>
            </a:r>
          </a:p>
          <a:p>
            <a:pPr eaLnBrk="1" hangingPunct="1">
              <a:spcBef>
                <a:spcPct val="0"/>
              </a:spcBef>
              <a:buFontTx/>
              <a:buNone/>
            </a:pPr>
            <a:r>
              <a:rPr lang="en-US" altLang="en-US" sz="1200" dirty="0"/>
              <a:t>	1. Treat this as single loops with excluded values as two sets.</a:t>
            </a:r>
          </a:p>
          <a:p>
            <a:pPr eaLnBrk="1" hangingPunct="1">
              <a:spcBef>
                <a:spcPct val="0"/>
              </a:spcBef>
              <a:buFontTx/>
              <a:buNone/>
            </a:pPr>
            <a:endParaRPr lang="en-US" altLang="en-US" sz="1200" dirty="0"/>
          </a:p>
          <a:p>
            <a:pPr eaLnBrk="1" hangingPunct="1">
              <a:spcBef>
                <a:spcPct val="0"/>
              </a:spcBef>
              <a:buFontTx/>
              <a:buNone/>
            </a:pPr>
            <a:r>
              <a:rPr lang="en-US" altLang="en-US" sz="1200" dirty="0"/>
              <a:t>	2. Example:</a:t>
            </a:r>
          </a:p>
          <a:p>
            <a:pPr eaLnBrk="1" hangingPunct="1">
              <a:spcBef>
                <a:spcPct val="0"/>
              </a:spcBef>
              <a:buFontTx/>
              <a:buNone/>
            </a:pPr>
            <a:endParaRPr lang="en-US" altLang="en-US" sz="1200" dirty="0"/>
          </a:p>
          <a:p>
            <a:pPr eaLnBrk="1" hangingPunct="1">
              <a:spcBef>
                <a:spcPct val="0"/>
              </a:spcBef>
              <a:buFontTx/>
              <a:buNone/>
            </a:pPr>
            <a:r>
              <a:rPr lang="en-US" altLang="en-US" sz="1200" dirty="0"/>
              <a:t>	       </a:t>
            </a:r>
            <a:r>
              <a:rPr lang="en-US" altLang="en-US" sz="1200" dirty="0">
                <a:solidFill>
                  <a:srgbClr val="CC0000"/>
                </a:solidFill>
              </a:rPr>
              <a:t>V</a:t>
            </a:r>
            <a:r>
              <a:rPr lang="en-US" altLang="en-US" sz="1200" dirty="0"/>
              <a:t> = 1 to 20  excluding 7,8,9 and10</a:t>
            </a:r>
          </a:p>
          <a:p>
            <a:pPr eaLnBrk="1" hangingPunct="1">
              <a:spcBef>
                <a:spcPct val="0"/>
              </a:spcBef>
              <a:buFontTx/>
              <a:buNone/>
            </a:pPr>
            <a:endParaRPr lang="en-US" altLang="en-US" sz="1200" dirty="0"/>
          </a:p>
          <a:p>
            <a:pPr eaLnBrk="1" hangingPunct="1">
              <a:spcBef>
                <a:spcPct val="0"/>
              </a:spcBef>
              <a:buFontTx/>
              <a:buNone/>
            </a:pPr>
            <a:r>
              <a:rPr lang="en-US" altLang="en-US" sz="1200" dirty="0"/>
              <a:t>	       Test cases to attempt are for:</a:t>
            </a:r>
          </a:p>
          <a:p>
            <a:pPr eaLnBrk="1" hangingPunct="1">
              <a:spcBef>
                <a:spcPct val="0"/>
              </a:spcBef>
              <a:buFontTx/>
              <a:buNone/>
            </a:pPr>
            <a:r>
              <a:rPr lang="en-US" altLang="en-US" sz="1200" dirty="0"/>
              <a:t>	 	   </a:t>
            </a:r>
            <a:r>
              <a:rPr lang="en-US" altLang="en-US" sz="1200" dirty="0">
                <a:solidFill>
                  <a:srgbClr val="CC0000"/>
                </a:solidFill>
              </a:rPr>
              <a:t>V</a:t>
            </a:r>
            <a:r>
              <a:rPr lang="en-US" altLang="en-US" sz="1200" dirty="0"/>
              <a:t> = </a:t>
            </a:r>
            <a:r>
              <a:rPr lang="en-US" altLang="en-US" sz="1200" u="sng" dirty="0"/>
              <a:t>0</a:t>
            </a:r>
            <a:r>
              <a:rPr lang="en-US" altLang="en-US" sz="1200" dirty="0"/>
              <a:t>,1,2,4,6,</a:t>
            </a:r>
            <a:r>
              <a:rPr lang="en-US" altLang="en-US" sz="1200" u="sng" dirty="0"/>
              <a:t>7</a:t>
            </a:r>
            <a:r>
              <a:rPr lang="en-US" altLang="en-US" sz="1200" dirty="0"/>
              <a:t>      and   V = </a:t>
            </a:r>
            <a:r>
              <a:rPr lang="en-US" altLang="en-US" sz="1200" u="sng" dirty="0"/>
              <a:t>10</a:t>
            </a:r>
            <a:r>
              <a:rPr lang="en-US" altLang="en-US" sz="1200" dirty="0"/>
              <a:t>,11,15,19,20,</a:t>
            </a:r>
            <a:r>
              <a:rPr lang="en-US" altLang="en-US" sz="1200" u="sng" dirty="0"/>
              <a:t>21</a:t>
            </a:r>
          </a:p>
          <a:p>
            <a:pPr eaLnBrk="1" hangingPunct="1">
              <a:spcBef>
                <a:spcPct val="0"/>
              </a:spcBef>
              <a:buFontTx/>
              <a:buNone/>
            </a:pPr>
            <a:r>
              <a:rPr lang="en-US" altLang="en-US" sz="1200" dirty="0"/>
              <a:t>		        (underlined cased are not supposed to work)</a:t>
            </a:r>
          </a:p>
          <a:p>
            <a:pPr eaLnBrk="1" hangingPunct="1">
              <a:spcBef>
                <a:spcPct val="0"/>
              </a:spcBef>
              <a:buFontTx/>
              <a:buNone/>
            </a:pPr>
            <a:endParaRPr lang="en-US" altLang="en-US" sz="1200" dirty="0"/>
          </a:p>
          <a:p>
            <a:pPr eaLnBrk="1" hangingPunct="1">
              <a:spcBef>
                <a:spcPct val="0"/>
              </a:spcBef>
              <a:buFontTx/>
              <a:buNone/>
            </a:pPr>
            <a:endParaRPr lang="en-US" altLang="en-US" sz="1200" dirty="0"/>
          </a:p>
          <a:p>
            <a:pPr eaLnBrk="1" hangingPunct="1">
              <a:spcBef>
                <a:spcPct val="0"/>
              </a:spcBef>
              <a:buFontTx/>
              <a:buNone/>
            </a:pPr>
            <a:endParaRPr lang="en-US" altLang="en-US" sz="1200" dirty="0"/>
          </a:p>
          <a:p>
            <a:pPr eaLnBrk="1" hangingPunct="1">
              <a:spcBef>
                <a:spcPct val="0"/>
              </a:spcBef>
              <a:buFontTx/>
              <a:buNone/>
            </a:pPr>
            <a:endParaRPr lang="en-US" altLang="en-US" sz="1200" dirty="0"/>
          </a:p>
          <a:p>
            <a:pPr eaLnBrk="1" hangingPunct="1">
              <a:spcBef>
                <a:spcPct val="0"/>
              </a:spcBef>
              <a:buFontTx/>
              <a:buNone/>
            </a:pPr>
            <a:endParaRPr lang="en-US" altLang="en-US" sz="1200" dirty="0"/>
          </a:p>
          <a:p>
            <a:pPr eaLnBrk="1" hangingPunct="1">
              <a:spcBef>
                <a:spcPct val="0"/>
              </a:spcBef>
              <a:buFontTx/>
              <a:buNone/>
            </a:pPr>
            <a:endParaRPr lang="en-US" altLang="en-US" sz="1200" dirty="0"/>
          </a:p>
          <a:p>
            <a:pPr eaLnBrk="1" hangingPunct="1">
              <a:spcBef>
                <a:spcPct val="0"/>
              </a:spcBef>
              <a:buFontTx/>
              <a:buNone/>
            </a:pPr>
            <a:endParaRPr lang="en-US" altLang="en-US" sz="1200" dirty="0"/>
          </a:p>
          <a:p>
            <a:pPr eaLnBrk="1" hangingPunct="1">
              <a:spcBef>
                <a:spcPct val="0"/>
              </a:spcBef>
              <a:buFontTx/>
              <a:buNone/>
            </a:pPr>
            <a:endParaRPr lang="en-US" altLang="en-US" sz="1200" dirty="0"/>
          </a:p>
          <a:p>
            <a:pPr eaLnBrk="1" hangingPunct="1">
              <a:spcBef>
                <a:spcPct val="0"/>
              </a:spcBef>
              <a:buFontTx/>
              <a:buNone/>
            </a:pPr>
            <a:endParaRPr lang="en-US" altLang="en-US" sz="1200" dirty="0"/>
          </a:p>
        </p:txBody>
      </p:sp>
      <p:sp>
        <p:nvSpPr>
          <p:cNvPr id="51209" name="Text Box 7">
            <a:extLst>
              <a:ext uri="{FF2B5EF4-FFF2-40B4-BE49-F238E27FC236}">
                <a16:creationId xmlns:a16="http://schemas.microsoft.com/office/drawing/2014/main" id="{ACF9FAD3-4584-4097-AC9D-0DE622D9D11C}"/>
              </a:ext>
            </a:extLst>
          </p:cNvPr>
          <p:cNvSpPr txBox="1">
            <a:spLocks noChangeArrowheads="1"/>
          </p:cNvSpPr>
          <p:nvPr/>
        </p:nvSpPr>
        <p:spPr bwMode="auto">
          <a:xfrm>
            <a:off x="7774781" y="171450"/>
            <a:ext cx="332142"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12000"/>
              <a:t>U2</a:t>
            </a:r>
          </a:p>
        </p:txBody>
      </p:sp>
      <p:grpSp>
        <p:nvGrpSpPr>
          <p:cNvPr id="51210" name="Group 8">
            <a:extLst>
              <a:ext uri="{FF2B5EF4-FFF2-40B4-BE49-F238E27FC236}">
                <a16:creationId xmlns:a16="http://schemas.microsoft.com/office/drawing/2014/main" id="{3F5CEF17-C26F-479F-805E-19C7880B07F5}"/>
              </a:ext>
            </a:extLst>
          </p:cNvPr>
          <p:cNvGrpSpPr>
            <a:grpSpLocks/>
          </p:cNvGrpSpPr>
          <p:nvPr/>
        </p:nvGrpSpPr>
        <p:grpSpPr bwMode="auto">
          <a:xfrm>
            <a:off x="6400016" y="1352550"/>
            <a:ext cx="1828800" cy="1028700"/>
            <a:chOff x="4320" y="1127"/>
            <a:chExt cx="1536" cy="864"/>
          </a:xfrm>
        </p:grpSpPr>
        <p:sp>
          <p:nvSpPr>
            <p:cNvPr id="51211" name="AutoShape 9">
              <a:extLst>
                <a:ext uri="{FF2B5EF4-FFF2-40B4-BE49-F238E27FC236}">
                  <a16:creationId xmlns:a16="http://schemas.microsoft.com/office/drawing/2014/main" id="{6133C35D-300C-4F7E-B840-84D70B686489}"/>
                </a:ext>
              </a:extLst>
            </p:cNvPr>
            <p:cNvSpPr>
              <a:spLocks noChangeArrowheads="1"/>
            </p:cNvSpPr>
            <p:nvPr/>
          </p:nvSpPr>
          <p:spPr bwMode="auto">
            <a:xfrm>
              <a:off x="5088" y="1511"/>
              <a:ext cx="480" cy="48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a:solidFill>
                    <a:srgbClr val="FF00FF"/>
                  </a:solidFill>
                </a:rPr>
                <a:t>2</a:t>
              </a:r>
            </a:p>
          </p:txBody>
        </p:sp>
        <p:sp>
          <p:nvSpPr>
            <p:cNvPr id="51212" name="Line 10">
              <a:extLst>
                <a:ext uri="{FF2B5EF4-FFF2-40B4-BE49-F238E27FC236}">
                  <a16:creationId xmlns:a16="http://schemas.microsoft.com/office/drawing/2014/main" id="{A364B5E8-861B-4FD5-AA96-299B479EF85F}"/>
                </a:ext>
              </a:extLst>
            </p:cNvPr>
            <p:cNvSpPr>
              <a:spLocks noChangeShapeType="1"/>
            </p:cNvSpPr>
            <p:nvPr/>
          </p:nvSpPr>
          <p:spPr bwMode="auto">
            <a:xfrm rot="16200000" flipH="1">
              <a:off x="5136" y="1319"/>
              <a:ext cx="38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1213" name="Oval 11">
              <a:extLst>
                <a:ext uri="{FF2B5EF4-FFF2-40B4-BE49-F238E27FC236}">
                  <a16:creationId xmlns:a16="http://schemas.microsoft.com/office/drawing/2014/main" id="{5380DEB6-95B3-4686-9374-62CF5566F120}"/>
                </a:ext>
              </a:extLst>
            </p:cNvPr>
            <p:cNvSpPr>
              <a:spLocks noChangeArrowheads="1"/>
            </p:cNvSpPr>
            <p:nvPr/>
          </p:nvSpPr>
          <p:spPr bwMode="auto">
            <a:xfrm>
              <a:off x="4584" y="1583"/>
              <a:ext cx="336"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a:solidFill>
                    <a:srgbClr val="FF00FF"/>
                  </a:solidFill>
                </a:rPr>
                <a:t>1</a:t>
              </a:r>
            </a:p>
          </p:txBody>
        </p:sp>
        <p:sp>
          <p:nvSpPr>
            <p:cNvPr id="51214" name="Line 12">
              <a:extLst>
                <a:ext uri="{FF2B5EF4-FFF2-40B4-BE49-F238E27FC236}">
                  <a16:creationId xmlns:a16="http://schemas.microsoft.com/office/drawing/2014/main" id="{10009640-AA1A-4248-AD18-E509B298EF28}"/>
                </a:ext>
              </a:extLst>
            </p:cNvPr>
            <p:cNvSpPr>
              <a:spLocks noChangeShapeType="1"/>
            </p:cNvSpPr>
            <p:nvPr/>
          </p:nvSpPr>
          <p:spPr bwMode="auto">
            <a:xfrm rot="-5400000">
              <a:off x="5040" y="839"/>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1215" name="Line 13">
              <a:extLst>
                <a:ext uri="{FF2B5EF4-FFF2-40B4-BE49-F238E27FC236}">
                  <a16:creationId xmlns:a16="http://schemas.microsoft.com/office/drawing/2014/main" id="{FEF35A48-A943-45C4-8DAC-A6389CA05D60}"/>
                </a:ext>
              </a:extLst>
            </p:cNvPr>
            <p:cNvSpPr>
              <a:spLocks noChangeShapeType="1"/>
            </p:cNvSpPr>
            <p:nvPr/>
          </p:nvSpPr>
          <p:spPr bwMode="auto">
            <a:xfrm rot="-5400000">
              <a:off x="4536" y="1343"/>
              <a:ext cx="432"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1216" name="Line 14">
              <a:extLst>
                <a:ext uri="{FF2B5EF4-FFF2-40B4-BE49-F238E27FC236}">
                  <a16:creationId xmlns:a16="http://schemas.microsoft.com/office/drawing/2014/main" id="{8C38E6ED-B4ED-409A-A3E8-82AA94702CD4}"/>
                </a:ext>
              </a:extLst>
            </p:cNvPr>
            <p:cNvSpPr>
              <a:spLocks noChangeShapeType="1"/>
            </p:cNvSpPr>
            <p:nvPr/>
          </p:nvSpPr>
          <p:spPr bwMode="auto">
            <a:xfrm rot="-5400000">
              <a:off x="5016" y="1679"/>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1217" name="Line 15">
              <a:extLst>
                <a:ext uri="{FF2B5EF4-FFF2-40B4-BE49-F238E27FC236}">
                  <a16:creationId xmlns:a16="http://schemas.microsoft.com/office/drawing/2014/main" id="{79DB3067-B281-4F81-878C-1AFCCCEF5026}"/>
                </a:ext>
              </a:extLst>
            </p:cNvPr>
            <p:cNvSpPr>
              <a:spLocks noChangeShapeType="1"/>
            </p:cNvSpPr>
            <p:nvPr/>
          </p:nvSpPr>
          <p:spPr bwMode="auto">
            <a:xfrm rot="16200000" flipV="1">
              <a:off x="4464" y="1607"/>
              <a:ext cx="0" cy="2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1218" name="Line 16">
              <a:extLst>
                <a:ext uri="{FF2B5EF4-FFF2-40B4-BE49-F238E27FC236}">
                  <a16:creationId xmlns:a16="http://schemas.microsoft.com/office/drawing/2014/main" id="{22E0AA8F-5378-45EF-8F0E-8213FA767419}"/>
                </a:ext>
              </a:extLst>
            </p:cNvPr>
            <p:cNvSpPr>
              <a:spLocks noChangeShapeType="1"/>
            </p:cNvSpPr>
            <p:nvPr/>
          </p:nvSpPr>
          <p:spPr bwMode="auto">
            <a:xfrm rot="-5400000">
              <a:off x="5712" y="1607"/>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4">
            <a:extLst>
              <a:ext uri="{FF2B5EF4-FFF2-40B4-BE49-F238E27FC236}">
                <a16:creationId xmlns:a16="http://schemas.microsoft.com/office/drawing/2014/main" id="{60BF39A7-4677-4986-934A-00AC2C483AE2}"/>
              </a:ext>
            </a:extLst>
          </p:cNvPr>
          <p:cNvSpPr>
            <a:spLocks noGrp="1"/>
          </p:cNvSpPr>
          <p:nvPr>
            <p:ph type="ftr" sz="quarter" idx="11"/>
          </p:nvPr>
        </p:nvSpPr>
        <p:spPr>
          <a:xfrm>
            <a:off x="6925380" y="4784329"/>
            <a:ext cx="2246489" cy="225920"/>
          </a:xfrm>
          <a:noFill/>
        </p:spPr>
        <p:txBody>
          <a:bodyPr/>
          <a:lstStyle>
            <a:lvl1pPr>
              <a:spcBef>
                <a:spcPct val="20000"/>
              </a:spcBef>
              <a:buChar char="•"/>
              <a:defRPr sz="2400">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a:spcBef>
                <a:spcPct val="0"/>
              </a:spcBef>
              <a:buFontTx/>
              <a:buNone/>
            </a:pPr>
            <a:r>
              <a:rPr lang="en-US" altLang="en-US" sz="1050"/>
              <a:t>ref boris beizer</a:t>
            </a:r>
          </a:p>
        </p:txBody>
      </p:sp>
      <p:sp>
        <p:nvSpPr>
          <p:cNvPr id="53251" name="Slide Number Placeholder 5">
            <a:extLst>
              <a:ext uri="{FF2B5EF4-FFF2-40B4-BE49-F238E27FC236}">
                <a16:creationId xmlns:a16="http://schemas.microsoft.com/office/drawing/2014/main" id="{27E54A98-0956-40B1-B431-457C4C077D50}"/>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a:spcBef>
                <a:spcPct val="0"/>
              </a:spcBef>
              <a:buFontTx/>
              <a:buNone/>
            </a:pPr>
            <a:fld id="{5F044516-BDF5-4AF1-B125-19348C0F7A3A}" type="slidenum">
              <a:rPr lang="en-US" altLang="en-US" sz="1050"/>
              <a:pPr>
                <a:spcBef>
                  <a:spcPct val="0"/>
                </a:spcBef>
                <a:buFontTx/>
                <a:buNone/>
              </a:pPr>
              <a:t>55</a:t>
            </a:fld>
            <a:endParaRPr lang="en-US" altLang="en-US" sz="1050"/>
          </a:p>
        </p:txBody>
      </p:sp>
      <p:sp>
        <p:nvSpPr>
          <p:cNvPr id="53254" name="Text Box 4">
            <a:extLst>
              <a:ext uri="{FF2B5EF4-FFF2-40B4-BE49-F238E27FC236}">
                <a16:creationId xmlns:a16="http://schemas.microsoft.com/office/drawing/2014/main" id="{87DE5EC2-DFFC-4624-9EFE-0AE11C3C4BF3}"/>
              </a:ext>
            </a:extLst>
          </p:cNvPr>
          <p:cNvSpPr txBox="1">
            <a:spLocks noChangeArrowheads="1"/>
          </p:cNvSpPr>
          <p:nvPr/>
        </p:nvSpPr>
        <p:spPr bwMode="auto">
          <a:xfrm>
            <a:off x="3382567" y="4942285"/>
            <a:ext cx="18473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050"/>
          </a:p>
        </p:txBody>
      </p:sp>
      <p:sp>
        <p:nvSpPr>
          <p:cNvPr id="53256" name="Text Box 6">
            <a:extLst>
              <a:ext uri="{FF2B5EF4-FFF2-40B4-BE49-F238E27FC236}">
                <a16:creationId xmlns:a16="http://schemas.microsoft.com/office/drawing/2014/main" id="{8063069F-4B02-40CC-884C-CDC756AEB645}"/>
              </a:ext>
            </a:extLst>
          </p:cNvPr>
          <p:cNvSpPr txBox="1">
            <a:spLocks noChangeArrowheads="1"/>
          </p:cNvSpPr>
          <p:nvPr/>
        </p:nvSpPr>
        <p:spPr bwMode="auto">
          <a:xfrm>
            <a:off x="719139" y="286866"/>
            <a:ext cx="6738938" cy="4839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577850" indent="-234950">
              <a:spcBef>
                <a:spcPct val="20000"/>
              </a:spcBef>
              <a:buChar char="–"/>
              <a:defRPr sz="2800">
                <a:solidFill>
                  <a:schemeClr val="tx1"/>
                </a:solidFill>
                <a:latin typeface="Arial" panose="020B0604020202020204" pitchFamily="34" charset="0"/>
              </a:defRPr>
            </a:lvl2pPr>
            <a:lvl3pPr marL="968375" indent="-276225">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050" b="1" dirty="0">
                <a:solidFill>
                  <a:schemeClr val="accent2"/>
                </a:solidFill>
              </a:rPr>
              <a:t>Testing of path involving loops…</a:t>
            </a:r>
            <a:endParaRPr lang="en-US" altLang="en-US" sz="1050" dirty="0"/>
          </a:p>
          <a:p>
            <a:pPr eaLnBrk="1" hangingPunct="1">
              <a:spcBef>
                <a:spcPct val="0"/>
              </a:spcBef>
              <a:buFontTx/>
              <a:buNone/>
            </a:pPr>
            <a:endParaRPr lang="en-US" altLang="en-US" sz="1800" dirty="0"/>
          </a:p>
          <a:p>
            <a:pPr eaLnBrk="1" hangingPunct="1">
              <a:spcBef>
                <a:spcPct val="0"/>
              </a:spcBef>
              <a:buFontTx/>
              <a:buAutoNum type="arabicPeriod" startAt="2"/>
            </a:pPr>
            <a:r>
              <a:rPr lang="en-US" altLang="en-US" sz="1800" b="1" dirty="0">
                <a:solidFill>
                  <a:schemeClr val="accent2"/>
                </a:solidFill>
              </a:rPr>
              <a:t>Testing a Nested Loop Statement</a:t>
            </a:r>
            <a:endParaRPr lang="en-US" altLang="en-US" sz="1800" dirty="0">
              <a:solidFill>
                <a:srgbClr val="CC0000"/>
              </a:solidFill>
            </a:endParaRPr>
          </a:p>
          <a:p>
            <a:pPr eaLnBrk="1" hangingPunct="1">
              <a:spcBef>
                <a:spcPct val="0"/>
              </a:spcBef>
              <a:buFontTx/>
              <a:buNone/>
            </a:pPr>
            <a:endParaRPr lang="en-US" altLang="en-US" sz="1200" dirty="0"/>
          </a:p>
          <a:p>
            <a:pPr marL="342900" lvl="1" indent="0" eaLnBrk="1" hangingPunct="1">
              <a:spcBef>
                <a:spcPct val="0"/>
              </a:spcBef>
              <a:buNone/>
            </a:pPr>
            <a:endParaRPr lang="en-US" altLang="en-US" sz="1200" dirty="0"/>
          </a:p>
          <a:p>
            <a:pPr lvl="1" eaLnBrk="1" hangingPunct="1">
              <a:spcBef>
                <a:spcPct val="0"/>
              </a:spcBef>
              <a:buFontTx/>
              <a:buChar char="•"/>
            </a:pPr>
            <a:r>
              <a:rPr lang="en-US" altLang="en-US" sz="1400" dirty="0"/>
              <a:t>Multiplying # of tests for each nested loop =&gt; very large # of tests</a:t>
            </a:r>
          </a:p>
          <a:p>
            <a:pPr lvl="1" eaLnBrk="1" hangingPunct="1">
              <a:spcBef>
                <a:spcPct val="0"/>
              </a:spcBef>
              <a:buFontTx/>
              <a:buChar char="•"/>
            </a:pPr>
            <a:endParaRPr lang="en-US" altLang="en-US" sz="1400" dirty="0"/>
          </a:p>
          <a:p>
            <a:pPr lvl="1" eaLnBrk="1" hangingPunct="1">
              <a:spcBef>
                <a:spcPct val="0"/>
              </a:spcBef>
              <a:buFontTx/>
              <a:buChar char="•"/>
            </a:pPr>
            <a:r>
              <a:rPr lang="en-US" altLang="en-US" sz="1400" dirty="0"/>
              <a:t>A test selection technique:</a:t>
            </a:r>
          </a:p>
          <a:p>
            <a:pPr lvl="1" eaLnBrk="1" hangingPunct="1">
              <a:spcBef>
                <a:spcPct val="0"/>
              </a:spcBef>
              <a:buFontTx/>
              <a:buChar char="•"/>
            </a:pPr>
            <a:endParaRPr lang="en-US" altLang="en-US" sz="1400" dirty="0"/>
          </a:p>
          <a:p>
            <a:pPr lvl="2" eaLnBrk="1" hangingPunct="1">
              <a:spcBef>
                <a:spcPct val="0"/>
              </a:spcBef>
              <a:buFontTx/>
              <a:buAutoNum type="arabicPeriod"/>
            </a:pPr>
            <a:r>
              <a:rPr lang="en-US" altLang="en-US" sz="1400" dirty="0"/>
              <a:t>Start at the inner-most loop. Set all outer-loops to Min iteration parameter values: </a:t>
            </a:r>
            <a:r>
              <a:rPr lang="en-US" altLang="en-US" sz="1400" b="1" dirty="0" err="1">
                <a:solidFill>
                  <a:schemeClr val="tx2"/>
                </a:solidFill>
              </a:rPr>
              <a:t>V</a:t>
            </a:r>
            <a:r>
              <a:rPr lang="en-US" altLang="en-US" sz="1400" b="1" baseline="-10000" dirty="0" err="1">
                <a:solidFill>
                  <a:schemeClr val="tx2"/>
                </a:solidFill>
              </a:rPr>
              <a:t>min</a:t>
            </a:r>
            <a:r>
              <a:rPr lang="en-US" altLang="en-US" sz="1400" dirty="0">
                <a:solidFill>
                  <a:schemeClr val="tx2"/>
                </a:solidFill>
              </a:rPr>
              <a:t>.</a:t>
            </a:r>
          </a:p>
          <a:p>
            <a:pPr lvl="2" eaLnBrk="1" hangingPunct="1">
              <a:spcBef>
                <a:spcPct val="0"/>
              </a:spcBef>
              <a:buFontTx/>
              <a:buAutoNum type="arabicPeriod"/>
            </a:pPr>
            <a:r>
              <a:rPr lang="en-US" altLang="en-US" sz="1400" dirty="0"/>
              <a:t>Test the </a:t>
            </a:r>
            <a:r>
              <a:rPr lang="en-US" altLang="en-US" sz="1400" b="1" dirty="0" err="1">
                <a:solidFill>
                  <a:schemeClr val="tx2"/>
                </a:solidFill>
              </a:rPr>
              <a:t>V</a:t>
            </a:r>
            <a:r>
              <a:rPr lang="en-US" altLang="en-US" sz="1400" b="1" baseline="-10000" dirty="0" err="1">
                <a:solidFill>
                  <a:schemeClr val="tx2"/>
                </a:solidFill>
              </a:rPr>
              <a:t>min</a:t>
            </a:r>
            <a:r>
              <a:rPr lang="en-US" altLang="en-US" sz="1400" b="1" baseline="-10000" dirty="0">
                <a:solidFill>
                  <a:schemeClr val="tx2"/>
                </a:solidFill>
              </a:rPr>
              <a:t>,</a:t>
            </a:r>
            <a:r>
              <a:rPr lang="en-US" altLang="en-US" sz="1400" b="1" dirty="0">
                <a:solidFill>
                  <a:schemeClr val="tx2"/>
                </a:solidFill>
              </a:rPr>
              <a:t> </a:t>
            </a:r>
            <a:r>
              <a:rPr lang="en-US" altLang="en-US" sz="1400" b="1" dirty="0" err="1">
                <a:solidFill>
                  <a:schemeClr val="tx2"/>
                </a:solidFill>
              </a:rPr>
              <a:t>V</a:t>
            </a:r>
            <a:r>
              <a:rPr lang="en-US" altLang="en-US" sz="1400" b="1" baseline="-10000" dirty="0" err="1">
                <a:solidFill>
                  <a:schemeClr val="tx2"/>
                </a:solidFill>
              </a:rPr>
              <a:t>min</a:t>
            </a:r>
            <a:r>
              <a:rPr lang="en-US" altLang="en-US" sz="1400" b="1" dirty="0">
                <a:solidFill>
                  <a:schemeClr val="tx2"/>
                </a:solidFill>
              </a:rPr>
              <a:t> + 1, typical V, V</a:t>
            </a:r>
            <a:r>
              <a:rPr lang="en-US" altLang="en-US" sz="1400" b="1" baseline="-10000" dirty="0">
                <a:solidFill>
                  <a:schemeClr val="tx2"/>
                </a:solidFill>
              </a:rPr>
              <a:t>max</a:t>
            </a:r>
            <a:r>
              <a:rPr lang="en-US" altLang="en-US" sz="1400" b="1" dirty="0">
                <a:solidFill>
                  <a:schemeClr val="tx2"/>
                </a:solidFill>
              </a:rPr>
              <a:t> - 1, V</a:t>
            </a:r>
            <a:r>
              <a:rPr lang="en-US" altLang="en-US" sz="1400" b="1" baseline="-10000" dirty="0">
                <a:solidFill>
                  <a:schemeClr val="tx2"/>
                </a:solidFill>
              </a:rPr>
              <a:t>max</a:t>
            </a:r>
            <a:r>
              <a:rPr lang="en-US" altLang="en-US" sz="1400" dirty="0">
                <a:solidFill>
                  <a:srgbClr val="A50021"/>
                </a:solidFill>
              </a:rPr>
              <a:t> </a:t>
            </a:r>
            <a:r>
              <a:rPr lang="en-US" altLang="en-US" sz="1400" dirty="0"/>
              <a:t>for the inner-most loop</a:t>
            </a:r>
            <a:r>
              <a:rPr lang="en-US" altLang="en-US" sz="1400" dirty="0">
                <a:solidFill>
                  <a:srgbClr val="A50021"/>
                </a:solidFill>
              </a:rPr>
              <a:t>.</a:t>
            </a:r>
            <a:r>
              <a:rPr lang="en-US" altLang="en-US" sz="1400" dirty="0"/>
              <a:t> Hold the outer-loops to </a:t>
            </a:r>
            <a:r>
              <a:rPr lang="en-US" altLang="en-US" sz="1400" b="1" dirty="0" err="1">
                <a:solidFill>
                  <a:schemeClr val="tx2"/>
                </a:solidFill>
              </a:rPr>
              <a:t>V</a:t>
            </a:r>
            <a:r>
              <a:rPr lang="en-US" altLang="en-US" sz="1400" b="1" baseline="-10000" dirty="0" err="1">
                <a:solidFill>
                  <a:schemeClr val="tx2"/>
                </a:solidFill>
              </a:rPr>
              <a:t>min</a:t>
            </a:r>
            <a:r>
              <a:rPr lang="en-US" altLang="en-US" sz="1400" baseline="-10000" dirty="0">
                <a:solidFill>
                  <a:srgbClr val="A50021"/>
                </a:solidFill>
              </a:rPr>
              <a:t>.</a:t>
            </a:r>
            <a:r>
              <a:rPr lang="en-US" altLang="en-US" sz="1400" dirty="0"/>
              <a:t>  Expand tests are required for out-of-range &amp; excluded values.</a:t>
            </a:r>
          </a:p>
          <a:p>
            <a:pPr lvl="2" eaLnBrk="1" hangingPunct="1">
              <a:spcBef>
                <a:spcPct val="0"/>
              </a:spcBef>
              <a:buFontTx/>
              <a:buAutoNum type="arabicPeriod"/>
            </a:pPr>
            <a:endParaRPr lang="en-US" altLang="en-US" sz="1400" dirty="0"/>
          </a:p>
          <a:p>
            <a:pPr lvl="2" eaLnBrk="1" hangingPunct="1">
              <a:spcBef>
                <a:spcPct val="0"/>
              </a:spcBef>
              <a:buFontTx/>
              <a:buAutoNum type="arabicPeriod"/>
            </a:pPr>
            <a:r>
              <a:rPr lang="en-US" altLang="en-US" sz="1400" dirty="0"/>
              <a:t>If you have done with outer most loop, Go To step 5.   Else, move out one loop and do step 2 with all other loops set to</a:t>
            </a:r>
            <a:r>
              <a:rPr lang="en-US" altLang="en-US" sz="1400" b="1" dirty="0">
                <a:solidFill>
                  <a:srgbClr val="CC0000"/>
                </a:solidFill>
              </a:rPr>
              <a:t> </a:t>
            </a:r>
            <a:r>
              <a:rPr lang="en-US" altLang="en-US" sz="1400" b="1" dirty="0">
                <a:solidFill>
                  <a:schemeClr val="tx2"/>
                </a:solidFill>
              </a:rPr>
              <a:t>typical values</a:t>
            </a:r>
            <a:r>
              <a:rPr lang="en-US" altLang="en-US" sz="1400" dirty="0">
                <a:solidFill>
                  <a:schemeClr val="tx2"/>
                </a:solidFill>
              </a:rPr>
              <a:t>.</a:t>
            </a:r>
          </a:p>
          <a:p>
            <a:pPr lvl="2" eaLnBrk="1" hangingPunct="1">
              <a:spcBef>
                <a:spcPct val="0"/>
              </a:spcBef>
              <a:buFontTx/>
              <a:buAutoNum type="arabicPeriod"/>
            </a:pPr>
            <a:r>
              <a:rPr lang="en-US" altLang="en-US" sz="1400" dirty="0"/>
              <a:t>Continue outward in this manner until all loops have been covered.</a:t>
            </a:r>
          </a:p>
          <a:p>
            <a:pPr lvl="2" eaLnBrk="1" hangingPunct="1">
              <a:spcBef>
                <a:spcPct val="0"/>
              </a:spcBef>
              <a:buFontTx/>
              <a:buAutoNum type="arabicPeriod"/>
            </a:pPr>
            <a:r>
              <a:rPr lang="en-US" altLang="en-US" sz="1400" dirty="0"/>
              <a:t>Do the five cases for all loops in the nest simultaneously.</a:t>
            </a:r>
          </a:p>
          <a:p>
            <a:pPr eaLnBrk="1" hangingPunct="1">
              <a:spcBef>
                <a:spcPct val="0"/>
              </a:spcBef>
              <a:buFontTx/>
              <a:buNone/>
            </a:pPr>
            <a:endParaRPr lang="en-US" altLang="en-US" sz="1400" dirty="0"/>
          </a:p>
          <a:p>
            <a:pPr lvl="1" eaLnBrk="1" hangingPunct="1">
              <a:spcBef>
                <a:spcPct val="0"/>
              </a:spcBef>
              <a:buFontTx/>
              <a:buChar char="•"/>
            </a:pPr>
            <a:endParaRPr lang="en-US" altLang="en-US" sz="1400" dirty="0"/>
          </a:p>
          <a:p>
            <a:pPr marL="342900" lvl="1" indent="0" eaLnBrk="1" hangingPunct="1">
              <a:spcBef>
                <a:spcPct val="0"/>
              </a:spcBef>
              <a:buNone/>
            </a:pPr>
            <a:endParaRPr lang="en-US" altLang="en-US" sz="1400" dirty="0"/>
          </a:p>
        </p:txBody>
      </p:sp>
      <p:sp>
        <p:nvSpPr>
          <p:cNvPr id="53257" name="Text Box 7">
            <a:extLst>
              <a:ext uri="{FF2B5EF4-FFF2-40B4-BE49-F238E27FC236}">
                <a16:creationId xmlns:a16="http://schemas.microsoft.com/office/drawing/2014/main" id="{7558C29B-11D0-4756-9707-82E5DAEC6886}"/>
              </a:ext>
            </a:extLst>
          </p:cNvPr>
          <p:cNvSpPr txBox="1">
            <a:spLocks noChangeArrowheads="1"/>
          </p:cNvSpPr>
          <p:nvPr/>
        </p:nvSpPr>
        <p:spPr bwMode="auto">
          <a:xfrm>
            <a:off x="7774781" y="171450"/>
            <a:ext cx="332142"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12000"/>
              <a:t>U2</a:t>
            </a:r>
          </a:p>
        </p:txBody>
      </p:sp>
      <p:grpSp>
        <p:nvGrpSpPr>
          <p:cNvPr id="53258" name="Group 27">
            <a:extLst>
              <a:ext uri="{FF2B5EF4-FFF2-40B4-BE49-F238E27FC236}">
                <a16:creationId xmlns:a16="http://schemas.microsoft.com/office/drawing/2014/main" id="{AF945E57-1E9C-4C87-A37A-E2CB20E19363}"/>
              </a:ext>
            </a:extLst>
          </p:cNvPr>
          <p:cNvGrpSpPr>
            <a:grpSpLocks/>
          </p:cNvGrpSpPr>
          <p:nvPr/>
        </p:nvGrpSpPr>
        <p:grpSpPr bwMode="auto">
          <a:xfrm>
            <a:off x="6477000" y="1276350"/>
            <a:ext cx="2400300" cy="742950"/>
            <a:chOff x="3936" y="864"/>
            <a:chExt cx="2016" cy="624"/>
          </a:xfrm>
        </p:grpSpPr>
        <p:sp>
          <p:nvSpPr>
            <p:cNvPr id="53259" name="AutoShape 9">
              <a:extLst>
                <a:ext uri="{FF2B5EF4-FFF2-40B4-BE49-F238E27FC236}">
                  <a16:creationId xmlns:a16="http://schemas.microsoft.com/office/drawing/2014/main" id="{714DCEBE-2362-45ED-BA95-108D567573EC}"/>
                </a:ext>
              </a:extLst>
            </p:cNvPr>
            <p:cNvSpPr>
              <a:spLocks noChangeArrowheads="1"/>
            </p:cNvSpPr>
            <p:nvPr/>
          </p:nvSpPr>
          <p:spPr bwMode="auto">
            <a:xfrm>
              <a:off x="4896" y="1168"/>
              <a:ext cx="360" cy="32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a:solidFill>
                    <a:srgbClr val="FF00FF"/>
                  </a:solidFill>
                </a:rPr>
                <a:t>3</a:t>
              </a:r>
            </a:p>
          </p:txBody>
        </p:sp>
        <p:sp>
          <p:nvSpPr>
            <p:cNvPr id="53260" name="Oval 11">
              <a:extLst>
                <a:ext uri="{FF2B5EF4-FFF2-40B4-BE49-F238E27FC236}">
                  <a16:creationId xmlns:a16="http://schemas.microsoft.com/office/drawing/2014/main" id="{9B776AA7-5065-469E-AF64-838275EF6BC4}"/>
                </a:ext>
              </a:extLst>
            </p:cNvPr>
            <p:cNvSpPr>
              <a:spLocks noChangeArrowheads="1"/>
            </p:cNvSpPr>
            <p:nvPr/>
          </p:nvSpPr>
          <p:spPr bwMode="auto">
            <a:xfrm>
              <a:off x="4518" y="1216"/>
              <a:ext cx="25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a:solidFill>
                    <a:srgbClr val="FF00FF"/>
                  </a:solidFill>
                </a:rPr>
                <a:t>2</a:t>
              </a:r>
            </a:p>
          </p:txBody>
        </p:sp>
        <p:sp>
          <p:nvSpPr>
            <p:cNvPr id="53261" name="Line 12">
              <a:extLst>
                <a:ext uri="{FF2B5EF4-FFF2-40B4-BE49-F238E27FC236}">
                  <a16:creationId xmlns:a16="http://schemas.microsoft.com/office/drawing/2014/main" id="{7A24BB5E-4118-472F-982C-C0A60600A34C}"/>
                </a:ext>
              </a:extLst>
            </p:cNvPr>
            <p:cNvSpPr>
              <a:spLocks noChangeShapeType="1"/>
            </p:cNvSpPr>
            <p:nvPr/>
          </p:nvSpPr>
          <p:spPr bwMode="auto">
            <a:xfrm rot="-5400000">
              <a:off x="4860" y="792"/>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3262" name="Line 13">
              <a:extLst>
                <a:ext uri="{FF2B5EF4-FFF2-40B4-BE49-F238E27FC236}">
                  <a16:creationId xmlns:a16="http://schemas.microsoft.com/office/drawing/2014/main" id="{4D689A80-FBE9-4695-B16E-EE75F6920C03}"/>
                </a:ext>
              </a:extLst>
            </p:cNvPr>
            <p:cNvSpPr>
              <a:spLocks noChangeShapeType="1"/>
            </p:cNvSpPr>
            <p:nvPr/>
          </p:nvSpPr>
          <p:spPr bwMode="auto">
            <a:xfrm rot="-5400000">
              <a:off x="4548" y="1104"/>
              <a:ext cx="192"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3263" name="Line 14">
              <a:extLst>
                <a:ext uri="{FF2B5EF4-FFF2-40B4-BE49-F238E27FC236}">
                  <a16:creationId xmlns:a16="http://schemas.microsoft.com/office/drawing/2014/main" id="{01DE6A25-42F6-41D1-AC68-0DB7ECDC54BC}"/>
                </a:ext>
              </a:extLst>
            </p:cNvPr>
            <p:cNvSpPr>
              <a:spLocks noChangeShapeType="1"/>
            </p:cNvSpPr>
            <p:nvPr/>
          </p:nvSpPr>
          <p:spPr bwMode="auto">
            <a:xfrm rot="-5400000">
              <a:off x="4842" y="1274"/>
              <a:ext cx="0" cy="1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3264" name="Line 16">
              <a:extLst>
                <a:ext uri="{FF2B5EF4-FFF2-40B4-BE49-F238E27FC236}">
                  <a16:creationId xmlns:a16="http://schemas.microsoft.com/office/drawing/2014/main" id="{3E6BF550-06E9-443A-9A65-2E6C123D2EF0}"/>
                </a:ext>
              </a:extLst>
            </p:cNvPr>
            <p:cNvSpPr>
              <a:spLocks noChangeShapeType="1"/>
            </p:cNvSpPr>
            <p:nvPr/>
          </p:nvSpPr>
          <p:spPr bwMode="auto">
            <a:xfrm rot="-5400000">
              <a:off x="5364" y="1220"/>
              <a:ext cx="0" cy="2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3265" name="AutoShape 17">
              <a:extLst>
                <a:ext uri="{FF2B5EF4-FFF2-40B4-BE49-F238E27FC236}">
                  <a16:creationId xmlns:a16="http://schemas.microsoft.com/office/drawing/2014/main" id="{7FB8EE76-8144-4767-8838-D3FA2724F2B3}"/>
                </a:ext>
              </a:extLst>
            </p:cNvPr>
            <p:cNvSpPr>
              <a:spLocks noChangeArrowheads="1"/>
            </p:cNvSpPr>
            <p:nvPr/>
          </p:nvSpPr>
          <p:spPr bwMode="auto">
            <a:xfrm>
              <a:off x="5376" y="1168"/>
              <a:ext cx="360" cy="32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a:solidFill>
                    <a:srgbClr val="FF00FF"/>
                  </a:solidFill>
                </a:rPr>
                <a:t>4</a:t>
              </a:r>
            </a:p>
          </p:txBody>
        </p:sp>
        <p:sp>
          <p:nvSpPr>
            <p:cNvPr id="53266" name="Line 18">
              <a:extLst>
                <a:ext uri="{FF2B5EF4-FFF2-40B4-BE49-F238E27FC236}">
                  <a16:creationId xmlns:a16="http://schemas.microsoft.com/office/drawing/2014/main" id="{6F789AFF-0846-4E82-974B-761DA81C00A7}"/>
                </a:ext>
              </a:extLst>
            </p:cNvPr>
            <p:cNvSpPr>
              <a:spLocks noChangeShapeType="1"/>
            </p:cNvSpPr>
            <p:nvPr/>
          </p:nvSpPr>
          <p:spPr bwMode="auto">
            <a:xfrm rot="16200000" flipH="1">
              <a:off x="5404" y="1016"/>
              <a:ext cx="30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3267" name="Line 19">
              <a:extLst>
                <a:ext uri="{FF2B5EF4-FFF2-40B4-BE49-F238E27FC236}">
                  <a16:creationId xmlns:a16="http://schemas.microsoft.com/office/drawing/2014/main" id="{8E8AEDA7-0A55-4F31-9C6C-09B32781ACBA}"/>
                </a:ext>
              </a:extLst>
            </p:cNvPr>
            <p:cNvSpPr>
              <a:spLocks noChangeShapeType="1"/>
            </p:cNvSpPr>
            <p:nvPr/>
          </p:nvSpPr>
          <p:spPr bwMode="auto">
            <a:xfrm rot="-5400000">
              <a:off x="5844" y="1220"/>
              <a:ext cx="0" cy="2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3268" name="Oval 20">
              <a:extLst>
                <a:ext uri="{FF2B5EF4-FFF2-40B4-BE49-F238E27FC236}">
                  <a16:creationId xmlns:a16="http://schemas.microsoft.com/office/drawing/2014/main" id="{4E5A9F36-5102-47D4-B250-295C53083AC3}"/>
                </a:ext>
              </a:extLst>
            </p:cNvPr>
            <p:cNvSpPr>
              <a:spLocks noChangeArrowheads="1"/>
            </p:cNvSpPr>
            <p:nvPr/>
          </p:nvSpPr>
          <p:spPr bwMode="auto">
            <a:xfrm>
              <a:off x="4134" y="1200"/>
              <a:ext cx="25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a:solidFill>
                    <a:srgbClr val="FF00FF"/>
                  </a:solidFill>
                </a:rPr>
                <a:t>1</a:t>
              </a:r>
            </a:p>
          </p:txBody>
        </p:sp>
        <p:sp>
          <p:nvSpPr>
            <p:cNvPr id="53269" name="Line 21">
              <a:extLst>
                <a:ext uri="{FF2B5EF4-FFF2-40B4-BE49-F238E27FC236}">
                  <a16:creationId xmlns:a16="http://schemas.microsoft.com/office/drawing/2014/main" id="{21D31991-CC0E-421C-9081-33A63B62BEDE}"/>
                </a:ext>
              </a:extLst>
            </p:cNvPr>
            <p:cNvSpPr>
              <a:spLocks noChangeShapeType="1"/>
            </p:cNvSpPr>
            <p:nvPr/>
          </p:nvSpPr>
          <p:spPr bwMode="auto">
            <a:xfrm rot="-5400000">
              <a:off x="4458" y="1258"/>
              <a:ext cx="0" cy="1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3270" name="Line 22">
              <a:extLst>
                <a:ext uri="{FF2B5EF4-FFF2-40B4-BE49-F238E27FC236}">
                  <a16:creationId xmlns:a16="http://schemas.microsoft.com/office/drawing/2014/main" id="{92D57E8C-66E0-4026-BCDF-2A840282B370}"/>
                </a:ext>
              </a:extLst>
            </p:cNvPr>
            <p:cNvSpPr>
              <a:spLocks noChangeShapeType="1"/>
            </p:cNvSpPr>
            <p:nvPr/>
          </p:nvSpPr>
          <p:spPr bwMode="auto">
            <a:xfrm rot="16200000" flipV="1">
              <a:off x="4044" y="1204"/>
              <a:ext cx="0" cy="21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3271" name="Line 23">
              <a:extLst>
                <a:ext uri="{FF2B5EF4-FFF2-40B4-BE49-F238E27FC236}">
                  <a16:creationId xmlns:a16="http://schemas.microsoft.com/office/drawing/2014/main" id="{25958080-0934-48FD-9B2A-ED5234DDEEA4}"/>
                </a:ext>
              </a:extLst>
            </p:cNvPr>
            <p:cNvSpPr>
              <a:spLocks noChangeShapeType="1"/>
            </p:cNvSpPr>
            <p:nvPr/>
          </p:nvSpPr>
          <p:spPr bwMode="auto">
            <a:xfrm flipH="1">
              <a:off x="4272" y="864"/>
              <a:ext cx="12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3272" name="Line 24">
              <a:extLst>
                <a:ext uri="{FF2B5EF4-FFF2-40B4-BE49-F238E27FC236}">
                  <a16:creationId xmlns:a16="http://schemas.microsoft.com/office/drawing/2014/main" id="{E8884778-E17C-42F0-BECF-8D70A57CE6E6}"/>
                </a:ext>
              </a:extLst>
            </p:cNvPr>
            <p:cNvSpPr>
              <a:spLocks noChangeShapeType="1"/>
            </p:cNvSpPr>
            <p:nvPr/>
          </p:nvSpPr>
          <p:spPr bwMode="auto">
            <a:xfrm>
              <a:off x="4272" y="864"/>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3273" name="Line 26">
              <a:extLst>
                <a:ext uri="{FF2B5EF4-FFF2-40B4-BE49-F238E27FC236}">
                  <a16:creationId xmlns:a16="http://schemas.microsoft.com/office/drawing/2014/main" id="{7C6C2E0C-72F4-4DD2-BEEA-E857C39DE438}"/>
                </a:ext>
              </a:extLst>
            </p:cNvPr>
            <p:cNvSpPr>
              <a:spLocks noChangeShapeType="1"/>
            </p:cNvSpPr>
            <p:nvPr/>
          </p:nvSpPr>
          <p:spPr bwMode="auto">
            <a:xfrm>
              <a:off x="5088" y="100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4">
            <a:extLst>
              <a:ext uri="{FF2B5EF4-FFF2-40B4-BE49-F238E27FC236}">
                <a16:creationId xmlns:a16="http://schemas.microsoft.com/office/drawing/2014/main" id="{5AE1A632-7B57-45B0-8937-A867CD3212C8}"/>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a:spcBef>
                <a:spcPct val="0"/>
              </a:spcBef>
              <a:buFontTx/>
              <a:buNone/>
            </a:pPr>
            <a:r>
              <a:rPr lang="en-US" altLang="en-US" sz="1050"/>
              <a:t>ref boris beizer</a:t>
            </a:r>
          </a:p>
        </p:txBody>
      </p:sp>
      <p:sp>
        <p:nvSpPr>
          <p:cNvPr id="55299" name="Slide Number Placeholder 5">
            <a:extLst>
              <a:ext uri="{FF2B5EF4-FFF2-40B4-BE49-F238E27FC236}">
                <a16:creationId xmlns:a16="http://schemas.microsoft.com/office/drawing/2014/main" id="{D264DAA7-7188-4090-B5A6-11D316DA70A0}"/>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a:spcBef>
                <a:spcPct val="0"/>
              </a:spcBef>
              <a:buFontTx/>
              <a:buNone/>
            </a:pPr>
            <a:fld id="{DE4CE12C-1587-4046-9EE2-93FCA0711B8F}" type="slidenum">
              <a:rPr lang="en-US" altLang="en-US" sz="1050"/>
              <a:pPr>
                <a:spcBef>
                  <a:spcPct val="0"/>
                </a:spcBef>
                <a:buFontTx/>
                <a:buNone/>
              </a:pPr>
              <a:t>56</a:t>
            </a:fld>
            <a:endParaRPr lang="en-US" altLang="en-US" sz="1050"/>
          </a:p>
        </p:txBody>
      </p:sp>
      <p:sp>
        <p:nvSpPr>
          <p:cNvPr id="55302" name="Text Box 4">
            <a:extLst>
              <a:ext uri="{FF2B5EF4-FFF2-40B4-BE49-F238E27FC236}">
                <a16:creationId xmlns:a16="http://schemas.microsoft.com/office/drawing/2014/main" id="{A2202340-5259-467E-BA6B-34E219F7AEF7}"/>
              </a:ext>
            </a:extLst>
          </p:cNvPr>
          <p:cNvSpPr txBox="1">
            <a:spLocks noChangeArrowheads="1"/>
          </p:cNvSpPr>
          <p:nvPr/>
        </p:nvSpPr>
        <p:spPr bwMode="auto">
          <a:xfrm>
            <a:off x="3382567" y="4942285"/>
            <a:ext cx="18473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050"/>
          </a:p>
        </p:txBody>
      </p:sp>
      <p:sp>
        <p:nvSpPr>
          <p:cNvPr id="55304" name="Text Box 6">
            <a:extLst>
              <a:ext uri="{FF2B5EF4-FFF2-40B4-BE49-F238E27FC236}">
                <a16:creationId xmlns:a16="http://schemas.microsoft.com/office/drawing/2014/main" id="{6C9920BC-DAE8-4308-B1C2-9CC7A8E0B535}"/>
              </a:ext>
            </a:extLst>
          </p:cNvPr>
          <p:cNvSpPr txBox="1">
            <a:spLocks noChangeArrowheads="1"/>
          </p:cNvSpPr>
          <p:nvPr/>
        </p:nvSpPr>
        <p:spPr bwMode="auto">
          <a:xfrm>
            <a:off x="340518" y="606960"/>
            <a:ext cx="6738938" cy="2839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577850" indent="-2349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050" b="1" dirty="0">
                <a:solidFill>
                  <a:schemeClr val="accent2"/>
                </a:solidFill>
              </a:rPr>
              <a:t>Testing of path involving loops…</a:t>
            </a:r>
            <a:endParaRPr lang="en-US" altLang="en-US" sz="1050" dirty="0"/>
          </a:p>
          <a:p>
            <a:pPr eaLnBrk="1" hangingPunct="1">
              <a:spcBef>
                <a:spcPct val="0"/>
              </a:spcBef>
              <a:buFontTx/>
              <a:buNone/>
            </a:pPr>
            <a:endParaRPr lang="en-US" altLang="en-US" sz="1200" dirty="0"/>
          </a:p>
          <a:p>
            <a:pPr eaLnBrk="1" hangingPunct="1">
              <a:spcBef>
                <a:spcPct val="0"/>
              </a:spcBef>
              <a:buFontTx/>
              <a:buNone/>
            </a:pPr>
            <a:endParaRPr lang="en-US" altLang="en-US" sz="1200" dirty="0"/>
          </a:p>
          <a:p>
            <a:pPr eaLnBrk="1" hangingPunct="1">
              <a:spcBef>
                <a:spcPct val="0"/>
              </a:spcBef>
              <a:buFontTx/>
              <a:buNone/>
            </a:pPr>
            <a:endParaRPr lang="en-US" altLang="en-US" sz="1200" dirty="0"/>
          </a:p>
          <a:p>
            <a:pPr eaLnBrk="1" hangingPunct="1">
              <a:spcBef>
                <a:spcPct val="0"/>
              </a:spcBef>
              <a:buFontTx/>
              <a:buNone/>
            </a:pPr>
            <a:endParaRPr lang="en-US" altLang="en-US" sz="1200" dirty="0"/>
          </a:p>
          <a:p>
            <a:pPr eaLnBrk="1" hangingPunct="1">
              <a:spcBef>
                <a:spcPct val="0"/>
              </a:spcBef>
              <a:buFontTx/>
              <a:buNone/>
            </a:pPr>
            <a:endParaRPr lang="en-US" altLang="en-US" sz="1200" dirty="0"/>
          </a:p>
          <a:p>
            <a:pPr eaLnBrk="1" hangingPunct="1">
              <a:spcBef>
                <a:spcPct val="0"/>
              </a:spcBef>
              <a:buFontTx/>
              <a:buNone/>
            </a:pPr>
            <a:endParaRPr lang="en-US" altLang="en-US" sz="1200" dirty="0"/>
          </a:p>
          <a:p>
            <a:pPr lvl="1" eaLnBrk="1" hangingPunct="1">
              <a:spcBef>
                <a:spcPct val="0"/>
              </a:spcBef>
              <a:buFontTx/>
              <a:buChar char="•"/>
            </a:pPr>
            <a:endParaRPr lang="en-US" altLang="en-US" sz="1200" dirty="0"/>
          </a:p>
          <a:p>
            <a:pPr lvl="1" eaLnBrk="1" hangingPunct="1">
              <a:spcBef>
                <a:spcPct val="0"/>
              </a:spcBef>
              <a:buFontTx/>
              <a:buChar char="•"/>
            </a:pPr>
            <a:endParaRPr lang="en-US" altLang="en-US" sz="1200" dirty="0"/>
          </a:p>
          <a:p>
            <a:pPr lvl="1" eaLnBrk="1" hangingPunct="1">
              <a:spcBef>
                <a:spcPct val="0"/>
              </a:spcBef>
              <a:buFontTx/>
              <a:buChar char="•"/>
            </a:pPr>
            <a:r>
              <a:rPr lang="en-US" altLang="en-US" sz="1200" dirty="0"/>
              <a:t>Compromise on </a:t>
            </a:r>
            <a:r>
              <a:rPr lang="en-US" altLang="en-US" sz="1200" dirty="0">
                <a:solidFill>
                  <a:srgbClr val="CC0000"/>
                </a:solidFill>
              </a:rPr>
              <a:t># test cases</a:t>
            </a:r>
            <a:r>
              <a:rPr lang="en-US" altLang="en-US" sz="1200" dirty="0"/>
              <a:t> for </a:t>
            </a:r>
            <a:r>
              <a:rPr lang="en-US" altLang="en-US" sz="1200" dirty="0">
                <a:solidFill>
                  <a:srgbClr val="CC0000"/>
                </a:solidFill>
              </a:rPr>
              <a:t>processing time</a:t>
            </a:r>
            <a:r>
              <a:rPr lang="en-US" altLang="en-US" sz="1200" dirty="0"/>
              <a:t>.</a:t>
            </a:r>
          </a:p>
          <a:p>
            <a:pPr lvl="1" eaLnBrk="1" hangingPunct="1">
              <a:spcBef>
                <a:spcPct val="0"/>
              </a:spcBef>
              <a:buFontTx/>
              <a:buChar char="•"/>
            </a:pPr>
            <a:endParaRPr lang="en-US" altLang="en-US" sz="1200" dirty="0"/>
          </a:p>
          <a:p>
            <a:pPr lvl="1" eaLnBrk="1" hangingPunct="1">
              <a:spcBef>
                <a:spcPct val="0"/>
              </a:spcBef>
              <a:buFontTx/>
              <a:buChar char="•"/>
            </a:pPr>
            <a:r>
              <a:rPr lang="en-US" altLang="en-US" sz="1200" dirty="0"/>
              <a:t>Expand tests for solving potential problems associated with initialization of variables and with excluded combinations and ranges.</a:t>
            </a:r>
          </a:p>
          <a:p>
            <a:pPr lvl="1" eaLnBrk="1" hangingPunct="1">
              <a:spcBef>
                <a:spcPct val="0"/>
              </a:spcBef>
              <a:buFontTx/>
              <a:buChar char="•"/>
            </a:pPr>
            <a:endParaRPr lang="en-US" altLang="en-US" sz="1200" dirty="0"/>
          </a:p>
          <a:p>
            <a:pPr lvl="1" eaLnBrk="1" hangingPunct="1">
              <a:spcBef>
                <a:spcPct val="0"/>
              </a:spcBef>
              <a:buFontTx/>
              <a:buChar char="•"/>
            </a:pPr>
            <a:r>
              <a:rPr lang="en-US" altLang="en-US" sz="1200" dirty="0"/>
              <a:t>Apply Huang’s twice thorough theorem to catch data initialization problems.</a:t>
            </a:r>
          </a:p>
        </p:txBody>
      </p:sp>
      <p:sp>
        <p:nvSpPr>
          <p:cNvPr id="55305" name="Text Box 7">
            <a:extLst>
              <a:ext uri="{FF2B5EF4-FFF2-40B4-BE49-F238E27FC236}">
                <a16:creationId xmlns:a16="http://schemas.microsoft.com/office/drawing/2014/main" id="{9310901F-A793-4B3C-9BF0-A88A83BE4196}"/>
              </a:ext>
            </a:extLst>
          </p:cNvPr>
          <p:cNvSpPr txBox="1">
            <a:spLocks noChangeArrowheads="1"/>
          </p:cNvSpPr>
          <p:nvPr/>
        </p:nvSpPr>
        <p:spPr bwMode="auto">
          <a:xfrm>
            <a:off x="7774781" y="171450"/>
            <a:ext cx="332142"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12000"/>
              <a:t>U2</a:t>
            </a:r>
          </a:p>
        </p:txBody>
      </p:sp>
      <p:grpSp>
        <p:nvGrpSpPr>
          <p:cNvPr id="55306" name="Group 8">
            <a:extLst>
              <a:ext uri="{FF2B5EF4-FFF2-40B4-BE49-F238E27FC236}">
                <a16:creationId xmlns:a16="http://schemas.microsoft.com/office/drawing/2014/main" id="{0D19CD3F-B3B6-432A-BE2C-F48FFC43E130}"/>
              </a:ext>
            </a:extLst>
          </p:cNvPr>
          <p:cNvGrpSpPr>
            <a:grpSpLocks/>
          </p:cNvGrpSpPr>
          <p:nvPr/>
        </p:nvGrpSpPr>
        <p:grpSpPr bwMode="auto">
          <a:xfrm>
            <a:off x="5543550" y="1028700"/>
            <a:ext cx="2400300" cy="742950"/>
            <a:chOff x="3936" y="864"/>
            <a:chExt cx="2016" cy="624"/>
          </a:xfrm>
        </p:grpSpPr>
        <p:sp>
          <p:nvSpPr>
            <p:cNvPr id="55307" name="AutoShape 9">
              <a:extLst>
                <a:ext uri="{FF2B5EF4-FFF2-40B4-BE49-F238E27FC236}">
                  <a16:creationId xmlns:a16="http://schemas.microsoft.com/office/drawing/2014/main" id="{E9487644-3E86-4830-AF52-5670F283EBB4}"/>
                </a:ext>
              </a:extLst>
            </p:cNvPr>
            <p:cNvSpPr>
              <a:spLocks noChangeArrowheads="1"/>
            </p:cNvSpPr>
            <p:nvPr/>
          </p:nvSpPr>
          <p:spPr bwMode="auto">
            <a:xfrm>
              <a:off x="4896" y="1168"/>
              <a:ext cx="360" cy="32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a:solidFill>
                    <a:srgbClr val="FF00FF"/>
                  </a:solidFill>
                </a:rPr>
                <a:t>3</a:t>
              </a:r>
            </a:p>
          </p:txBody>
        </p:sp>
        <p:sp>
          <p:nvSpPr>
            <p:cNvPr id="55308" name="Oval 10">
              <a:extLst>
                <a:ext uri="{FF2B5EF4-FFF2-40B4-BE49-F238E27FC236}">
                  <a16:creationId xmlns:a16="http://schemas.microsoft.com/office/drawing/2014/main" id="{DF08CE37-96F5-4B11-A594-A4045AE5801F}"/>
                </a:ext>
              </a:extLst>
            </p:cNvPr>
            <p:cNvSpPr>
              <a:spLocks noChangeArrowheads="1"/>
            </p:cNvSpPr>
            <p:nvPr/>
          </p:nvSpPr>
          <p:spPr bwMode="auto">
            <a:xfrm>
              <a:off x="4518" y="1216"/>
              <a:ext cx="25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a:solidFill>
                    <a:srgbClr val="FF00FF"/>
                  </a:solidFill>
                </a:rPr>
                <a:t>2</a:t>
              </a:r>
            </a:p>
          </p:txBody>
        </p:sp>
        <p:sp>
          <p:nvSpPr>
            <p:cNvPr id="55309" name="Line 11">
              <a:extLst>
                <a:ext uri="{FF2B5EF4-FFF2-40B4-BE49-F238E27FC236}">
                  <a16:creationId xmlns:a16="http://schemas.microsoft.com/office/drawing/2014/main" id="{FEA04B1A-5798-45E2-A037-A06962961BF5}"/>
                </a:ext>
              </a:extLst>
            </p:cNvPr>
            <p:cNvSpPr>
              <a:spLocks noChangeShapeType="1"/>
            </p:cNvSpPr>
            <p:nvPr/>
          </p:nvSpPr>
          <p:spPr bwMode="auto">
            <a:xfrm rot="-5400000">
              <a:off x="4860" y="792"/>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5310" name="Line 12">
              <a:extLst>
                <a:ext uri="{FF2B5EF4-FFF2-40B4-BE49-F238E27FC236}">
                  <a16:creationId xmlns:a16="http://schemas.microsoft.com/office/drawing/2014/main" id="{83AE431C-A827-45D8-9792-8421151CAAA5}"/>
                </a:ext>
              </a:extLst>
            </p:cNvPr>
            <p:cNvSpPr>
              <a:spLocks noChangeShapeType="1"/>
            </p:cNvSpPr>
            <p:nvPr/>
          </p:nvSpPr>
          <p:spPr bwMode="auto">
            <a:xfrm rot="-5400000">
              <a:off x="4548" y="1104"/>
              <a:ext cx="192"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5311" name="Line 13">
              <a:extLst>
                <a:ext uri="{FF2B5EF4-FFF2-40B4-BE49-F238E27FC236}">
                  <a16:creationId xmlns:a16="http://schemas.microsoft.com/office/drawing/2014/main" id="{5B27FDF8-9290-4DEA-92C6-F949EA97B268}"/>
                </a:ext>
              </a:extLst>
            </p:cNvPr>
            <p:cNvSpPr>
              <a:spLocks noChangeShapeType="1"/>
            </p:cNvSpPr>
            <p:nvPr/>
          </p:nvSpPr>
          <p:spPr bwMode="auto">
            <a:xfrm rot="-5400000">
              <a:off x="4842" y="1274"/>
              <a:ext cx="0" cy="1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5312" name="Line 14">
              <a:extLst>
                <a:ext uri="{FF2B5EF4-FFF2-40B4-BE49-F238E27FC236}">
                  <a16:creationId xmlns:a16="http://schemas.microsoft.com/office/drawing/2014/main" id="{15D9CF45-25E6-4692-B064-E58BE6F7BC26}"/>
                </a:ext>
              </a:extLst>
            </p:cNvPr>
            <p:cNvSpPr>
              <a:spLocks noChangeShapeType="1"/>
            </p:cNvSpPr>
            <p:nvPr/>
          </p:nvSpPr>
          <p:spPr bwMode="auto">
            <a:xfrm rot="-5400000">
              <a:off x="5364" y="1220"/>
              <a:ext cx="0" cy="2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5313" name="AutoShape 15">
              <a:extLst>
                <a:ext uri="{FF2B5EF4-FFF2-40B4-BE49-F238E27FC236}">
                  <a16:creationId xmlns:a16="http://schemas.microsoft.com/office/drawing/2014/main" id="{FB8F94B6-0155-40E7-B001-3C78CE2C4BD4}"/>
                </a:ext>
              </a:extLst>
            </p:cNvPr>
            <p:cNvSpPr>
              <a:spLocks noChangeArrowheads="1"/>
            </p:cNvSpPr>
            <p:nvPr/>
          </p:nvSpPr>
          <p:spPr bwMode="auto">
            <a:xfrm>
              <a:off x="5376" y="1168"/>
              <a:ext cx="360" cy="32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a:solidFill>
                    <a:srgbClr val="FF00FF"/>
                  </a:solidFill>
                </a:rPr>
                <a:t>4</a:t>
              </a:r>
            </a:p>
          </p:txBody>
        </p:sp>
        <p:sp>
          <p:nvSpPr>
            <p:cNvPr id="55314" name="Line 16">
              <a:extLst>
                <a:ext uri="{FF2B5EF4-FFF2-40B4-BE49-F238E27FC236}">
                  <a16:creationId xmlns:a16="http://schemas.microsoft.com/office/drawing/2014/main" id="{08468706-5176-42DB-9E69-3AE4AE8E4918}"/>
                </a:ext>
              </a:extLst>
            </p:cNvPr>
            <p:cNvSpPr>
              <a:spLocks noChangeShapeType="1"/>
            </p:cNvSpPr>
            <p:nvPr/>
          </p:nvSpPr>
          <p:spPr bwMode="auto">
            <a:xfrm rot="16200000" flipH="1">
              <a:off x="5404" y="1016"/>
              <a:ext cx="30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5315" name="Line 17">
              <a:extLst>
                <a:ext uri="{FF2B5EF4-FFF2-40B4-BE49-F238E27FC236}">
                  <a16:creationId xmlns:a16="http://schemas.microsoft.com/office/drawing/2014/main" id="{43688BEA-C2AF-49AD-BA29-1ECC4574D3B4}"/>
                </a:ext>
              </a:extLst>
            </p:cNvPr>
            <p:cNvSpPr>
              <a:spLocks noChangeShapeType="1"/>
            </p:cNvSpPr>
            <p:nvPr/>
          </p:nvSpPr>
          <p:spPr bwMode="auto">
            <a:xfrm rot="-5400000">
              <a:off x="5844" y="1220"/>
              <a:ext cx="0" cy="2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5316" name="Oval 18">
              <a:extLst>
                <a:ext uri="{FF2B5EF4-FFF2-40B4-BE49-F238E27FC236}">
                  <a16:creationId xmlns:a16="http://schemas.microsoft.com/office/drawing/2014/main" id="{0F3AE14A-6DA4-447E-938C-AC2EC29CB326}"/>
                </a:ext>
              </a:extLst>
            </p:cNvPr>
            <p:cNvSpPr>
              <a:spLocks noChangeArrowheads="1"/>
            </p:cNvSpPr>
            <p:nvPr/>
          </p:nvSpPr>
          <p:spPr bwMode="auto">
            <a:xfrm>
              <a:off x="4134" y="1200"/>
              <a:ext cx="25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a:solidFill>
                    <a:srgbClr val="FF00FF"/>
                  </a:solidFill>
                </a:rPr>
                <a:t>1</a:t>
              </a:r>
            </a:p>
          </p:txBody>
        </p:sp>
        <p:sp>
          <p:nvSpPr>
            <p:cNvPr id="55317" name="Line 19">
              <a:extLst>
                <a:ext uri="{FF2B5EF4-FFF2-40B4-BE49-F238E27FC236}">
                  <a16:creationId xmlns:a16="http://schemas.microsoft.com/office/drawing/2014/main" id="{56D6EEED-CCB8-4789-84EE-F974460DD481}"/>
                </a:ext>
              </a:extLst>
            </p:cNvPr>
            <p:cNvSpPr>
              <a:spLocks noChangeShapeType="1"/>
            </p:cNvSpPr>
            <p:nvPr/>
          </p:nvSpPr>
          <p:spPr bwMode="auto">
            <a:xfrm rot="-5400000">
              <a:off x="4458" y="1258"/>
              <a:ext cx="0" cy="1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5318" name="Line 20">
              <a:extLst>
                <a:ext uri="{FF2B5EF4-FFF2-40B4-BE49-F238E27FC236}">
                  <a16:creationId xmlns:a16="http://schemas.microsoft.com/office/drawing/2014/main" id="{77D6375C-C4A9-4F77-8DEE-3CDCC44C4763}"/>
                </a:ext>
              </a:extLst>
            </p:cNvPr>
            <p:cNvSpPr>
              <a:spLocks noChangeShapeType="1"/>
            </p:cNvSpPr>
            <p:nvPr/>
          </p:nvSpPr>
          <p:spPr bwMode="auto">
            <a:xfrm rot="16200000" flipV="1">
              <a:off x="4044" y="1204"/>
              <a:ext cx="0" cy="21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5319" name="Line 21">
              <a:extLst>
                <a:ext uri="{FF2B5EF4-FFF2-40B4-BE49-F238E27FC236}">
                  <a16:creationId xmlns:a16="http://schemas.microsoft.com/office/drawing/2014/main" id="{C2ABE622-1F7A-4FA9-85BA-67C6D352D880}"/>
                </a:ext>
              </a:extLst>
            </p:cNvPr>
            <p:cNvSpPr>
              <a:spLocks noChangeShapeType="1"/>
            </p:cNvSpPr>
            <p:nvPr/>
          </p:nvSpPr>
          <p:spPr bwMode="auto">
            <a:xfrm flipH="1">
              <a:off x="4272" y="864"/>
              <a:ext cx="12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5320" name="Line 22">
              <a:extLst>
                <a:ext uri="{FF2B5EF4-FFF2-40B4-BE49-F238E27FC236}">
                  <a16:creationId xmlns:a16="http://schemas.microsoft.com/office/drawing/2014/main" id="{58EB33FB-3A50-40DA-8BBE-71A878D1BD5D}"/>
                </a:ext>
              </a:extLst>
            </p:cNvPr>
            <p:cNvSpPr>
              <a:spLocks noChangeShapeType="1"/>
            </p:cNvSpPr>
            <p:nvPr/>
          </p:nvSpPr>
          <p:spPr bwMode="auto">
            <a:xfrm>
              <a:off x="4272" y="864"/>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5321" name="Line 23">
              <a:extLst>
                <a:ext uri="{FF2B5EF4-FFF2-40B4-BE49-F238E27FC236}">
                  <a16:creationId xmlns:a16="http://schemas.microsoft.com/office/drawing/2014/main" id="{544B296E-4E3E-44FE-87EF-6A416E244DDB}"/>
                </a:ext>
              </a:extLst>
            </p:cNvPr>
            <p:cNvSpPr>
              <a:spLocks noChangeShapeType="1"/>
            </p:cNvSpPr>
            <p:nvPr/>
          </p:nvSpPr>
          <p:spPr bwMode="auto">
            <a:xfrm>
              <a:off x="5088" y="100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a:extLst>
              <a:ext uri="{FF2B5EF4-FFF2-40B4-BE49-F238E27FC236}">
                <a16:creationId xmlns:a16="http://schemas.microsoft.com/office/drawing/2014/main" id="{3C76DC84-326F-4B1A-A4BA-35C2C43CAFBB}"/>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a:spcBef>
                <a:spcPct val="0"/>
              </a:spcBef>
              <a:buFontTx/>
              <a:buNone/>
            </a:pPr>
            <a:r>
              <a:rPr lang="en-US" altLang="en-US" sz="1050"/>
              <a:t>ref boris beizer</a:t>
            </a:r>
          </a:p>
        </p:txBody>
      </p:sp>
      <p:sp>
        <p:nvSpPr>
          <p:cNvPr id="57347" name="Slide Number Placeholder 5">
            <a:extLst>
              <a:ext uri="{FF2B5EF4-FFF2-40B4-BE49-F238E27FC236}">
                <a16:creationId xmlns:a16="http://schemas.microsoft.com/office/drawing/2014/main" id="{A5EFF232-8F53-4BCC-9B72-A79952EE87DE}"/>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a:spcBef>
                <a:spcPct val="0"/>
              </a:spcBef>
              <a:buFontTx/>
              <a:buNone/>
            </a:pPr>
            <a:fld id="{235C9435-D622-401A-B9B3-41043FDEA6F4}" type="slidenum">
              <a:rPr lang="en-US" altLang="en-US" sz="1050"/>
              <a:pPr>
                <a:spcBef>
                  <a:spcPct val="0"/>
                </a:spcBef>
                <a:buFontTx/>
                <a:buNone/>
              </a:pPr>
              <a:t>57</a:t>
            </a:fld>
            <a:endParaRPr lang="en-US" altLang="en-US" sz="1050"/>
          </a:p>
        </p:txBody>
      </p:sp>
      <p:sp>
        <p:nvSpPr>
          <p:cNvPr id="57350" name="Text Box 4">
            <a:extLst>
              <a:ext uri="{FF2B5EF4-FFF2-40B4-BE49-F238E27FC236}">
                <a16:creationId xmlns:a16="http://schemas.microsoft.com/office/drawing/2014/main" id="{AADF0B66-4C74-42D8-BDEF-756A1FF95FC5}"/>
              </a:ext>
            </a:extLst>
          </p:cNvPr>
          <p:cNvSpPr txBox="1">
            <a:spLocks noChangeArrowheads="1"/>
          </p:cNvSpPr>
          <p:nvPr/>
        </p:nvSpPr>
        <p:spPr bwMode="auto">
          <a:xfrm>
            <a:off x="3382567" y="4942285"/>
            <a:ext cx="18473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050"/>
          </a:p>
        </p:txBody>
      </p:sp>
      <p:sp>
        <p:nvSpPr>
          <p:cNvPr id="57352" name="Text Box 6">
            <a:extLst>
              <a:ext uri="{FF2B5EF4-FFF2-40B4-BE49-F238E27FC236}">
                <a16:creationId xmlns:a16="http://schemas.microsoft.com/office/drawing/2014/main" id="{F7CEFD68-5B3B-4059-999F-1B8C63E58058}"/>
              </a:ext>
            </a:extLst>
          </p:cNvPr>
          <p:cNvSpPr txBox="1">
            <a:spLocks noChangeArrowheads="1"/>
          </p:cNvSpPr>
          <p:nvPr/>
        </p:nvSpPr>
        <p:spPr bwMode="auto">
          <a:xfrm>
            <a:off x="685799" y="920779"/>
            <a:ext cx="7421123" cy="3885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defRPr>
            </a:lvl1pPr>
            <a:lvl2pPr marL="577850" indent="-2349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050" b="1" dirty="0">
                <a:solidFill>
                  <a:schemeClr val="accent2"/>
                </a:solidFill>
              </a:rPr>
              <a:t>Testing of path involving loops…</a:t>
            </a:r>
            <a:endParaRPr lang="en-US" altLang="en-US" sz="1050" dirty="0"/>
          </a:p>
          <a:p>
            <a:pPr eaLnBrk="1" hangingPunct="1">
              <a:spcBef>
                <a:spcPct val="0"/>
              </a:spcBef>
              <a:buFontTx/>
              <a:buNone/>
            </a:pPr>
            <a:endParaRPr lang="en-US" altLang="en-US" sz="1200" dirty="0"/>
          </a:p>
          <a:p>
            <a:pPr eaLnBrk="1" hangingPunct="1">
              <a:spcBef>
                <a:spcPct val="0"/>
              </a:spcBef>
              <a:buFontTx/>
              <a:buAutoNum type="arabicPeriod" startAt="3"/>
            </a:pPr>
            <a:r>
              <a:rPr lang="en-US" altLang="en-US" sz="1200" b="1" dirty="0">
                <a:solidFill>
                  <a:schemeClr val="accent2"/>
                </a:solidFill>
              </a:rPr>
              <a:t>Testing Concatenated Loop Statements</a:t>
            </a:r>
            <a:endParaRPr lang="en-US" altLang="en-US" sz="1200" dirty="0">
              <a:solidFill>
                <a:srgbClr val="CC0000"/>
              </a:solidFill>
            </a:endParaRPr>
          </a:p>
          <a:p>
            <a:pPr eaLnBrk="1" hangingPunct="1">
              <a:spcBef>
                <a:spcPct val="0"/>
              </a:spcBef>
              <a:buFontTx/>
              <a:buNone/>
            </a:pPr>
            <a:endParaRPr lang="en-US" altLang="en-US" sz="1200" dirty="0"/>
          </a:p>
          <a:p>
            <a:pPr eaLnBrk="1" hangingPunct="1">
              <a:spcBef>
                <a:spcPct val="0"/>
              </a:spcBef>
              <a:buFontTx/>
              <a:buNone/>
            </a:pPr>
            <a:endParaRPr lang="en-US" altLang="en-US" sz="1200" dirty="0"/>
          </a:p>
          <a:p>
            <a:pPr eaLnBrk="1" hangingPunct="1">
              <a:spcBef>
                <a:spcPct val="0"/>
              </a:spcBef>
              <a:buFontTx/>
              <a:buNone/>
            </a:pPr>
            <a:endParaRPr lang="en-US" altLang="en-US" sz="1200" dirty="0"/>
          </a:p>
          <a:p>
            <a:pPr eaLnBrk="1" hangingPunct="1">
              <a:spcBef>
                <a:spcPct val="0"/>
              </a:spcBef>
              <a:buFontTx/>
              <a:buNone/>
            </a:pPr>
            <a:endParaRPr lang="en-US" altLang="en-US" sz="1200" dirty="0"/>
          </a:p>
          <a:p>
            <a:pPr eaLnBrk="1" hangingPunct="1">
              <a:spcBef>
                <a:spcPct val="0"/>
              </a:spcBef>
              <a:buFontTx/>
              <a:buNone/>
            </a:pPr>
            <a:endParaRPr lang="en-US" altLang="en-US" sz="1200" dirty="0"/>
          </a:p>
          <a:p>
            <a:pPr eaLnBrk="1" hangingPunct="1">
              <a:spcBef>
                <a:spcPct val="0"/>
              </a:spcBef>
              <a:buFontTx/>
              <a:buNone/>
            </a:pPr>
            <a:endParaRPr lang="en-US" altLang="en-US" sz="1200" dirty="0"/>
          </a:p>
          <a:p>
            <a:pPr eaLnBrk="1" hangingPunct="1">
              <a:spcBef>
                <a:spcPct val="0"/>
              </a:spcBef>
              <a:buFontTx/>
              <a:buNone/>
            </a:pPr>
            <a:endParaRPr lang="en-US" altLang="en-US" sz="1400" dirty="0"/>
          </a:p>
          <a:p>
            <a:pPr lvl="1" eaLnBrk="1" hangingPunct="1">
              <a:spcBef>
                <a:spcPct val="0"/>
              </a:spcBef>
              <a:buFontTx/>
              <a:buChar char="•"/>
            </a:pPr>
            <a:r>
              <a:rPr lang="en-US" altLang="en-US" sz="1400" dirty="0"/>
              <a:t>Two loops are concatenated if it’s possible to reach one after exiting the other while still on the path from entrance to exit.</a:t>
            </a:r>
          </a:p>
          <a:p>
            <a:pPr lvl="1" eaLnBrk="1" hangingPunct="1">
              <a:spcBef>
                <a:spcPct val="0"/>
              </a:spcBef>
              <a:buFontTx/>
              <a:buChar char="•"/>
            </a:pPr>
            <a:endParaRPr lang="en-US" altLang="en-US" sz="1400" dirty="0"/>
          </a:p>
          <a:p>
            <a:pPr lvl="1" eaLnBrk="1" hangingPunct="1">
              <a:spcBef>
                <a:spcPct val="0"/>
              </a:spcBef>
              <a:buFontTx/>
              <a:buChar char="•"/>
            </a:pPr>
            <a:r>
              <a:rPr lang="en-US" altLang="en-US" sz="1400" dirty="0"/>
              <a:t>If these are independent of each other, treat them as independent loops.</a:t>
            </a:r>
          </a:p>
          <a:p>
            <a:pPr lvl="1" eaLnBrk="1" hangingPunct="1">
              <a:spcBef>
                <a:spcPct val="0"/>
              </a:spcBef>
              <a:buFontTx/>
              <a:buChar char="•"/>
            </a:pPr>
            <a:endParaRPr lang="en-US" altLang="en-US" sz="1400" dirty="0"/>
          </a:p>
          <a:p>
            <a:pPr lvl="1" eaLnBrk="1" hangingPunct="1">
              <a:spcBef>
                <a:spcPct val="0"/>
              </a:spcBef>
              <a:buFontTx/>
              <a:buChar char="•"/>
            </a:pPr>
            <a:r>
              <a:rPr lang="en-US" altLang="en-US" sz="1400" dirty="0"/>
              <a:t>If their iteration values are inter-dependent &amp; these are same path, treat these like a nested loop.</a:t>
            </a:r>
          </a:p>
          <a:p>
            <a:pPr lvl="1" eaLnBrk="1" hangingPunct="1">
              <a:spcBef>
                <a:spcPct val="0"/>
              </a:spcBef>
              <a:buFontTx/>
              <a:buChar char="•"/>
            </a:pPr>
            <a:endParaRPr lang="en-US" altLang="en-US" sz="1400" dirty="0"/>
          </a:p>
          <a:p>
            <a:pPr lvl="1" eaLnBrk="1" hangingPunct="1">
              <a:spcBef>
                <a:spcPct val="0"/>
              </a:spcBef>
              <a:buFontTx/>
              <a:buChar char="•"/>
            </a:pPr>
            <a:r>
              <a:rPr lang="en-US" altLang="en-US" sz="1400" dirty="0"/>
              <a:t>Processing times are additive.</a:t>
            </a:r>
          </a:p>
        </p:txBody>
      </p:sp>
      <p:sp>
        <p:nvSpPr>
          <p:cNvPr id="57353" name="Text Box 7">
            <a:extLst>
              <a:ext uri="{FF2B5EF4-FFF2-40B4-BE49-F238E27FC236}">
                <a16:creationId xmlns:a16="http://schemas.microsoft.com/office/drawing/2014/main" id="{42EADA3A-100C-4ED1-8F69-24D2A88782D2}"/>
              </a:ext>
            </a:extLst>
          </p:cNvPr>
          <p:cNvSpPr txBox="1">
            <a:spLocks noChangeArrowheads="1"/>
          </p:cNvSpPr>
          <p:nvPr/>
        </p:nvSpPr>
        <p:spPr bwMode="auto">
          <a:xfrm>
            <a:off x="7774781" y="171450"/>
            <a:ext cx="332142"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12000"/>
              <a:t>U2</a:t>
            </a:r>
          </a:p>
        </p:txBody>
      </p:sp>
      <p:grpSp>
        <p:nvGrpSpPr>
          <p:cNvPr id="57354" name="Group 24">
            <a:extLst>
              <a:ext uri="{FF2B5EF4-FFF2-40B4-BE49-F238E27FC236}">
                <a16:creationId xmlns:a16="http://schemas.microsoft.com/office/drawing/2014/main" id="{75875031-CD3E-432A-B033-3EEA06B03EC2}"/>
              </a:ext>
            </a:extLst>
          </p:cNvPr>
          <p:cNvGrpSpPr>
            <a:grpSpLocks/>
          </p:cNvGrpSpPr>
          <p:nvPr/>
        </p:nvGrpSpPr>
        <p:grpSpPr bwMode="auto">
          <a:xfrm>
            <a:off x="4629151" y="1314450"/>
            <a:ext cx="2507456" cy="571500"/>
            <a:chOff x="3168" y="1104"/>
            <a:chExt cx="2106" cy="480"/>
          </a:xfrm>
        </p:grpSpPr>
        <p:sp>
          <p:nvSpPr>
            <p:cNvPr id="57355" name="AutoShape 9">
              <a:extLst>
                <a:ext uri="{FF2B5EF4-FFF2-40B4-BE49-F238E27FC236}">
                  <a16:creationId xmlns:a16="http://schemas.microsoft.com/office/drawing/2014/main" id="{F94A3070-08AE-4611-9D06-2F4B5A0BAA24}"/>
                </a:ext>
              </a:extLst>
            </p:cNvPr>
            <p:cNvSpPr>
              <a:spLocks noChangeArrowheads="1"/>
            </p:cNvSpPr>
            <p:nvPr/>
          </p:nvSpPr>
          <p:spPr bwMode="auto">
            <a:xfrm>
              <a:off x="4698" y="1264"/>
              <a:ext cx="360" cy="32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a:solidFill>
                    <a:srgbClr val="FF00FF"/>
                  </a:solidFill>
                </a:rPr>
                <a:t>4</a:t>
              </a:r>
            </a:p>
          </p:txBody>
        </p:sp>
        <p:sp>
          <p:nvSpPr>
            <p:cNvPr id="57356" name="Oval 10">
              <a:extLst>
                <a:ext uri="{FF2B5EF4-FFF2-40B4-BE49-F238E27FC236}">
                  <a16:creationId xmlns:a16="http://schemas.microsoft.com/office/drawing/2014/main" id="{910ED8A5-BB91-40FC-95AB-66D801321951}"/>
                </a:ext>
              </a:extLst>
            </p:cNvPr>
            <p:cNvSpPr>
              <a:spLocks noChangeArrowheads="1"/>
            </p:cNvSpPr>
            <p:nvPr/>
          </p:nvSpPr>
          <p:spPr bwMode="auto">
            <a:xfrm>
              <a:off x="4320" y="1312"/>
              <a:ext cx="25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a:solidFill>
                    <a:srgbClr val="FF00FF"/>
                  </a:solidFill>
                </a:rPr>
                <a:t>3</a:t>
              </a:r>
            </a:p>
          </p:txBody>
        </p:sp>
        <p:sp>
          <p:nvSpPr>
            <p:cNvPr id="57357" name="Line 11">
              <a:extLst>
                <a:ext uri="{FF2B5EF4-FFF2-40B4-BE49-F238E27FC236}">
                  <a16:creationId xmlns:a16="http://schemas.microsoft.com/office/drawing/2014/main" id="{CA88CB24-A132-4D18-BA9A-5D87447E153D}"/>
                </a:ext>
              </a:extLst>
            </p:cNvPr>
            <p:cNvSpPr>
              <a:spLocks noChangeShapeType="1"/>
            </p:cNvSpPr>
            <p:nvPr/>
          </p:nvSpPr>
          <p:spPr bwMode="auto">
            <a:xfrm rot="-5400000">
              <a:off x="4662" y="888"/>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7358" name="Line 12">
              <a:extLst>
                <a:ext uri="{FF2B5EF4-FFF2-40B4-BE49-F238E27FC236}">
                  <a16:creationId xmlns:a16="http://schemas.microsoft.com/office/drawing/2014/main" id="{2A954E56-CE4E-43A0-ACE6-14E04489B49B}"/>
                </a:ext>
              </a:extLst>
            </p:cNvPr>
            <p:cNvSpPr>
              <a:spLocks noChangeShapeType="1"/>
            </p:cNvSpPr>
            <p:nvPr/>
          </p:nvSpPr>
          <p:spPr bwMode="auto">
            <a:xfrm rot="-5400000">
              <a:off x="4350" y="1200"/>
              <a:ext cx="192"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7359" name="Line 13">
              <a:extLst>
                <a:ext uri="{FF2B5EF4-FFF2-40B4-BE49-F238E27FC236}">
                  <a16:creationId xmlns:a16="http://schemas.microsoft.com/office/drawing/2014/main" id="{1C58A698-9A73-4BA9-A726-77CA9CD5E71C}"/>
                </a:ext>
              </a:extLst>
            </p:cNvPr>
            <p:cNvSpPr>
              <a:spLocks noChangeShapeType="1"/>
            </p:cNvSpPr>
            <p:nvPr/>
          </p:nvSpPr>
          <p:spPr bwMode="auto">
            <a:xfrm rot="-5400000">
              <a:off x="4644" y="1370"/>
              <a:ext cx="0" cy="1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7360" name="Line 14">
              <a:extLst>
                <a:ext uri="{FF2B5EF4-FFF2-40B4-BE49-F238E27FC236}">
                  <a16:creationId xmlns:a16="http://schemas.microsoft.com/office/drawing/2014/main" id="{F1738E66-BE38-4B0C-9C3D-021D3F23C6DA}"/>
                </a:ext>
              </a:extLst>
            </p:cNvPr>
            <p:cNvSpPr>
              <a:spLocks noChangeShapeType="1"/>
            </p:cNvSpPr>
            <p:nvPr/>
          </p:nvSpPr>
          <p:spPr bwMode="auto">
            <a:xfrm rot="-5400000">
              <a:off x="5166" y="1316"/>
              <a:ext cx="0" cy="2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7361" name="AutoShape 15">
              <a:extLst>
                <a:ext uri="{FF2B5EF4-FFF2-40B4-BE49-F238E27FC236}">
                  <a16:creationId xmlns:a16="http://schemas.microsoft.com/office/drawing/2014/main" id="{76426CBD-8136-4235-8950-3EFFAF315791}"/>
                </a:ext>
              </a:extLst>
            </p:cNvPr>
            <p:cNvSpPr>
              <a:spLocks noChangeArrowheads="1"/>
            </p:cNvSpPr>
            <p:nvPr/>
          </p:nvSpPr>
          <p:spPr bwMode="auto">
            <a:xfrm>
              <a:off x="3744" y="1264"/>
              <a:ext cx="360" cy="32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a:solidFill>
                    <a:srgbClr val="FF00FF"/>
                  </a:solidFill>
                </a:rPr>
                <a:t>2</a:t>
              </a:r>
            </a:p>
          </p:txBody>
        </p:sp>
        <p:sp>
          <p:nvSpPr>
            <p:cNvPr id="57362" name="Line 16">
              <a:extLst>
                <a:ext uri="{FF2B5EF4-FFF2-40B4-BE49-F238E27FC236}">
                  <a16:creationId xmlns:a16="http://schemas.microsoft.com/office/drawing/2014/main" id="{74057469-283C-4E42-88F2-04AF88B3EAEA}"/>
                </a:ext>
              </a:extLst>
            </p:cNvPr>
            <p:cNvSpPr>
              <a:spLocks noChangeShapeType="1"/>
            </p:cNvSpPr>
            <p:nvPr/>
          </p:nvSpPr>
          <p:spPr bwMode="auto">
            <a:xfrm rot="16200000" flipH="1">
              <a:off x="3844" y="1184"/>
              <a:ext cx="1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7363" name="Line 17">
              <a:extLst>
                <a:ext uri="{FF2B5EF4-FFF2-40B4-BE49-F238E27FC236}">
                  <a16:creationId xmlns:a16="http://schemas.microsoft.com/office/drawing/2014/main" id="{42795531-7B83-4F1C-8237-A3B5CC8DE058}"/>
                </a:ext>
              </a:extLst>
            </p:cNvPr>
            <p:cNvSpPr>
              <a:spLocks noChangeShapeType="1"/>
            </p:cNvSpPr>
            <p:nvPr/>
          </p:nvSpPr>
          <p:spPr bwMode="auto">
            <a:xfrm rot="-5400000">
              <a:off x="4212" y="1316"/>
              <a:ext cx="0" cy="2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7364" name="Oval 18">
              <a:extLst>
                <a:ext uri="{FF2B5EF4-FFF2-40B4-BE49-F238E27FC236}">
                  <a16:creationId xmlns:a16="http://schemas.microsoft.com/office/drawing/2014/main" id="{9EE07E51-9EC8-4913-B341-44EF1E6C39D4}"/>
                </a:ext>
              </a:extLst>
            </p:cNvPr>
            <p:cNvSpPr>
              <a:spLocks noChangeArrowheads="1"/>
            </p:cNvSpPr>
            <p:nvPr/>
          </p:nvSpPr>
          <p:spPr bwMode="auto">
            <a:xfrm>
              <a:off x="3366" y="1296"/>
              <a:ext cx="25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a:solidFill>
                    <a:srgbClr val="FF00FF"/>
                  </a:solidFill>
                </a:rPr>
                <a:t>1</a:t>
              </a:r>
            </a:p>
          </p:txBody>
        </p:sp>
        <p:sp>
          <p:nvSpPr>
            <p:cNvPr id="57365" name="Line 19">
              <a:extLst>
                <a:ext uri="{FF2B5EF4-FFF2-40B4-BE49-F238E27FC236}">
                  <a16:creationId xmlns:a16="http://schemas.microsoft.com/office/drawing/2014/main" id="{85FA5753-3754-4E22-9437-EF0BF92D6179}"/>
                </a:ext>
              </a:extLst>
            </p:cNvPr>
            <p:cNvSpPr>
              <a:spLocks noChangeShapeType="1"/>
            </p:cNvSpPr>
            <p:nvPr/>
          </p:nvSpPr>
          <p:spPr bwMode="auto">
            <a:xfrm rot="-5400000">
              <a:off x="3690" y="1354"/>
              <a:ext cx="0" cy="1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7366" name="Line 20">
              <a:extLst>
                <a:ext uri="{FF2B5EF4-FFF2-40B4-BE49-F238E27FC236}">
                  <a16:creationId xmlns:a16="http://schemas.microsoft.com/office/drawing/2014/main" id="{E093BB1C-B922-4C9B-BAF3-E5BA5E27422B}"/>
                </a:ext>
              </a:extLst>
            </p:cNvPr>
            <p:cNvSpPr>
              <a:spLocks noChangeShapeType="1"/>
            </p:cNvSpPr>
            <p:nvPr/>
          </p:nvSpPr>
          <p:spPr bwMode="auto">
            <a:xfrm rot="16200000" flipV="1">
              <a:off x="3276" y="1300"/>
              <a:ext cx="0" cy="21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7367" name="Line 21">
              <a:extLst>
                <a:ext uri="{FF2B5EF4-FFF2-40B4-BE49-F238E27FC236}">
                  <a16:creationId xmlns:a16="http://schemas.microsoft.com/office/drawing/2014/main" id="{129D59D1-E6E9-4206-A767-7400AD628DF6}"/>
                </a:ext>
              </a:extLst>
            </p:cNvPr>
            <p:cNvSpPr>
              <a:spLocks noChangeShapeType="1"/>
            </p:cNvSpPr>
            <p:nvPr/>
          </p:nvSpPr>
          <p:spPr bwMode="auto">
            <a:xfrm flipH="1">
              <a:off x="3504" y="110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7368" name="Line 22">
              <a:extLst>
                <a:ext uri="{FF2B5EF4-FFF2-40B4-BE49-F238E27FC236}">
                  <a16:creationId xmlns:a16="http://schemas.microsoft.com/office/drawing/2014/main" id="{47C4A65D-62F4-43C7-B910-BCB4F7C8EEF7}"/>
                </a:ext>
              </a:extLst>
            </p:cNvPr>
            <p:cNvSpPr>
              <a:spLocks noChangeShapeType="1"/>
            </p:cNvSpPr>
            <p:nvPr/>
          </p:nvSpPr>
          <p:spPr bwMode="auto">
            <a:xfrm>
              <a:off x="3504" y="1104"/>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7369" name="Line 23">
              <a:extLst>
                <a:ext uri="{FF2B5EF4-FFF2-40B4-BE49-F238E27FC236}">
                  <a16:creationId xmlns:a16="http://schemas.microsoft.com/office/drawing/2014/main" id="{076AAC2E-33F6-4EB2-8BB8-3548397A8D89}"/>
                </a:ext>
              </a:extLst>
            </p:cNvPr>
            <p:cNvSpPr>
              <a:spLocks noChangeShapeType="1"/>
            </p:cNvSpPr>
            <p:nvPr/>
          </p:nvSpPr>
          <p:spPr bwMode="auto">
            <a:xfrm>
              <a:off x="4890" y="110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4">
            <a:extLst>
              <a:ext uri="{FF2B5EF4-FFF2-40B4-BE49-F238E27FC236}">
                <a16:creationId xmlns:a16="http://schemas.microsoft.com/office/drawing/2014/main" id="{18B3E2F9-B3C2-4987-A91F-84DD0005EA5A}"/>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a:spcBef>
                <a:spcPct val="0"/>
              </a:spcBef>
              <a:buFontTx/>
              <a:buNone/>
            </a:pPr>
            <a:r>
              <a:rPr lang="en-US" altLang="en-US" sz="1050"/>
              <a:t>ref boris beizer</a:t>
            </a:r>
          </a:p>
        </p:txBody>
      </p:sp>
      <p:sp>
        <p:nvSpPr>
          <p:cNvPr id="59395" name="Slide Number Placeholder 5">
            <a:extLst>
              <a:ext uri="{FF2B5EF4-FFF2-40B4-BE49-F238E27FC236}">
                <a16:creationId xmlns:a16="http://schemas.microsoft.com/office/drawing/2014/main" id="{03C05548-41CD-427B-9BD3-EC74791E742B}"/>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a:spcBef>
                <a:spcPct val="0"/>
              </a:spcBef>
              <a:buFontTx/>
              <a:buNone/>
            </a:pPr>
            <a:fld id="{B9865849-8570-4AF1-AE3C-20973BADFC8E}" type="slidenum">
              <a:rPr lang="en-US" altLang="en-US" sz="1050"/>
              <a:pPr>
                <a:spcBef>
                  <a:spcPct val="0"/>
                </a:spcBef>
                <a:buFontTx/>
                <a:buNone/>
              </a:pPr>
              <a:t>58</a:t>
            </a:fld>
            <a:endParaRPr lang="en-US" altLang="en-US" sz="1050"/>
          </a:p>
        </p:txBody>
      </p:sp>
      <p:sp>
        <p:nvSpPr>
          <p:cNvPr id="59398" name="Text Box 4">
            <a:extLst>
              <a:ext uri="{FF2B5EF4-FFF2-40B4-BE49-F238E27FC236}">
                <a16:creationId xmlns:a16="http://schemas.microsoft.com/office/drawing/2014/main" id="{C5486178-88E9-4720-B041-B581A1EC6973}"/>
              </a:ext>
            </a:extLst>
          </p:cNvPr>
          <p:cNvSpPr txBox="1">
            <a:spLocks noChangeArrowheads="1"/>
          </p:cNvSpPr>
          <p:nvPr/>
        </p:nvSpPr>
        <p:spPr bwMode="auto">
          <a:xfrm>
            <a:off x="3382567" y="4942285"/>
            <a:ext cx="18473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050"/>
          </a:p>
        </p:txBody>
      </p:sp>
      <p:sp>
        <p:nvSpPr>
          <p:cNvPr id="59400" name="Text Box 6">
            <a:extLst>
              <a:ext uri="{FF2B5EF4-FFF2-40B4-BE49-F238E27FC236}">
                <a16:creationId xmlns:a16="http://schemas.microsoft.com/office/drawing/2014/main" id="{622ADFBB-C5F1-4404-9B68-CB14135E56CE}"/>
              </a:ext>
            </a:extLst>
          </p:cNvPr>
          <p:cNvSpPr txBox="1">
            <a:spLocks noChangeArrowheads="1"/>
          </p:cNvSpPr>
          <p:nvPr/>
        </p:nvSpPr>
        <p:spPr bwMode="auto">
          <a:xfrm>
            <a:off x="941071" y="377308"/>
            <a:ext cx="6858000" cy="4778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spcBef>
                <a:spcPct val="20000"/>
              </a:spcBef>
              <a:buChar char="•"/>
              <a:defRPr sz="3200">
                <a:solidFill>
                  <a:schemeClr val="tx1"/>
                </a:solidFill>
                <a:latin typeface="Arial" panose="020B0604020202020204" pitchFamily="34" charset="0"/>
              </a:defRPr>
            </a:lvl1pPr>
            <a:lvl2pPr marL="463550" indent="-1714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050" b="1" dirty="0">
                <a:solidFill>
                  <a:schemeClr val="accent2"/>
                </a:solidFill>
              </a:rPr>
              <a:t>Testing of path involving loops…</a:t>
            </a:r>
            <a:endParaRPr lang="en-US" altLang="en-US" sz="1050" dirty="0"/>
          </a:p>
          <a:p>
            <a:pPr eaLnBrk="1" hangingPunct="1">
              <a:spcBef>
                <a:spcPct val="0"/>
              </a:spcBef>
              <a:buFontTx/>
              <a:buNone/>
            </a:pPr>
            <a:endParaRPr lang="en-US" altLang="en-US" sz="1200" dirty="0"/>
          </a:p>
          <a:p>
            <a:pPr eaLnBrk="1" hangingPunct="1">
              <a:spcBef>
                <a:spcPct val="0"/>
              </a:spcBef>
              <a:buFontTx/>
              <a:buAutoNum type="arabicPeriod" startAt="4"/>
            </a:pPr>
            <a:r>
              <a:rPr lang="en-US" altLang="en-US" sz="1600" b="1" dirty="0">
                <a:solidFill>
                  <a:schemeClr val="accent2"/>
                </a:solidFill>
              </a:rPr>
              <a:t>Testing Horrible Loops</a:t>
            </a:r>
            <a:endParaRPr lang="en-US" altLang="en-US" sz="1600" dirty="0">
              <a:solidFill>
                <a:srgbClr val="CC0000"/>
              </a:solidFill>
            </a:endParaRPr>
          </a:p>
          <a:p>
            <a:pPr eaLnBrk="1" hangingPunct="1">
              <a:spcBef>
                <a:spcPct val="0"/>
              </a:spcBef>
              <a:buFontTx/>
              <a:buNone/>
            </a:pPr>
            <a:endParaRPr lang="en-US" altLang="en-US" sz="1200" dirty="0"/>
          </a:p>
          <a:p>
            <a:pPr eaLnBrk="1" hangingPunct="1">
              <a:spcBef>
                <a:spcPct val="0"/>
              </a:spcBef>
              <a:buFontTx/>
              <a:buNone/>
            </a:pPr>
            <a:endParaRPr lang="en-US" altLang="en-US" sz="1200" dirty="0"/>
          </a:p>
          <a:p>
            <a:pPr eaLnBrk="1" hangingPunct="1">
              <a:spcBef>
                <a:spcPct val="0"/>
              </a:spcBef>
              <a:buFontTx/>
              <a:buNone/>
            </a:pPr>
            <a:endParaRPr lang="en-US" altLang="en-US" sz="1200" dirty="0"/>
          </a:p>
          <a:p>
            <a:pPr eaLnBrk="1" hangingPunct="1">
              <a:spcBef>
                <a:spcPct val="0"/>
              </a:spcBef>
              <a:buFontTx/>
              <a:buNone/>
            </a:pPr>
            <a:endParaRPr lang="en-US" altLang="en-US" sz="1200" dirty="0"/>
          </a:p>
          <a:p>
            <a:pPr eaLnBrk="1" hangingPunct="1">
              <a:spcBef>
                <a:spcPct val="0"/>
              </a:spcBef>
              <a:buFontTx/>
              <a:buNone/>
            </a:pPr>
            <a:endParaRPr lang="en-US" altLang="en-US" sz="1200" dirty="0"/>
          </a:p>
          <a:p>
            <a:pPr eaLnBrk="1" hangingPunct="1">
              <a:spcBef>
                <a:spcPct val="0"/>
              </a:spcBef>
              <a:buFontTx/>
              <a:buNone/>
            </a:pPr>
            <a:endParaRPr lang="en-US" altLang="en-US" sz="1200" dirty="0"/>
          </a:p>
          <a:p>
            <a:pPr eaLnBrk="1" hangingPunct="1">
              <a:spcBef>
                <a:spcPct val="0"/>
              </a:spcBef>
              <a:buFontTx/>
              <a:buNone/>
            </a:pPr>
            <a:endParaRPr lang="en-US" altLang="en-US" sz="1200" dirty="0"/>
          </a:p>
          <a:p>
            <a:pPr lvl="1" eaLnBrk="1" hangingPunct="1">
              <a:spcBef>
                <a:spcPct val="0"/>
              </a:spcBef>
              <a:buFontTx/>
              <a:buChar char="•"/>
            </a:pPr>
            <a:r>
              <a:rPr lang="en-US" altLang="en-US" sz="1400" dirty="0"/>
              <a:t>Avoid these.</a:t>
            </a:r>
          </a:p>
          <a:p>
            <a:pPr lvl="1" eaLnBrk="1" hangingPunct="1">
              <a:spcBef>
                <a:spcPct val="0"/>
              </a:spcBef>
              <a:buFontTx/>
              <a:buChar char="•"/>
            </a:pPr>
            <a:endParaRPr lang="en-US" altLang="en-US" sz="1400" dirty="0"/>
          </a:p>
          <a:p>
            <a:pPr lvl="1" eaLnBrk="1" hangingPunct="1">
              <a:spcBef>
                <a:spcPct val="0"/>
              </a:spcBef>
              <a:buFontTx/>
              <a:buChar char="•"/>
            </a:pPr>
            <a:r>
              <a:rPr lang="en-US" altLang="en-US" sz="1400" dirty="0"/>
              <a:t>Even after applying some techniques of paths, resulting test cases not definitive.</a:t>
            </a:r>
          </a:p>
          <a:p>
            <a:pPr lvl="1" eaLnBrk="1" hangingPunct="1">
              <a:spcBef>
                <a:spcPct val="0"/>
              </a:spcBef>
              <a:buFontTx/>
              <a:buChar char="•"/>
            </a:pPr>
            <a:endParaRPr lang="en-US" altLang="en-US" sz="1400" dirty="0"/>
          </a:p>
          <a:p>
            <a:pPr lvl="1" eaLnBrk="1" hangingPunct="1">
              <a:spcBef>
                <a:spcPct val="0"/>
              </a:spcBef>
              <a:buFontTx/>
              <a:buChar char="•"/>
            </a:pPr>
            <a:r>
              <a:rPr lang="en-US" altLang="en-US" sz="1400" dirty="0"/>
              <a:t>Too many test cases.</a:t>
            </a:r>
          </a:p>
          <a:p>
            <a:pPr lvl="1" eaLnBrk="1" hangingPunct="1">
              <a:spcBef>
                <a:spcPct val="0"/>
              </a:spcBef>
              <a:buFontTx/>
              <a:buChar char="•"/>
            </a:pPr>
            <a:endParaRPr lang="en-US" altLang="en-US" sz="1400" dirty="0"/>
          </a:p>
          <a:p>
            <a:pPr lvl="1" eaLnBrk="1" hangingPunct="1">
              <a:spcBef>
                <a:spcPct val="0"/>
              </a:spcBef>
              <a:buFontTx/>
              <a:buChar char="•"/>
            </a:pPr>
            <a:r>
              <a:rPr lang="en-US" altLang="en-US" sz="1400" dirty="0"/>
              <a:t>Thinking required to check end points etc. is unique for each program.</a:t>
            </a:r>
          </a:p>
          <a:p>
            <a:pPr lvl="1" eaLnBrk="1" hangingPunct="1">
              <a:spcBef>
                <a:spcPct val="0"/>
              </a:spcBef>
              <a:buFontTx/>
              <a:buChar char="•"/>
            </a:pPr>
            <a:endParaRPr lang="en-US" altLang="en-US" sz="1400" dirty="0"/>
          </a:p>
          <a:p>
            <a:pPr lvl="1" eaLnBrk="1" hangingPunct="1">
              <a:spcBef>
                <a:spcPct val="0"/>
              </a:spcBef>
              <a:buFontTx/>
              <a:buChar char="•"/>
            </a:pPr>
            <a:r>
              <a:rPr lang="en-US" altLang="en-US" sz="1400" dirty="0"/>
              <a:t>Jumps in &amp; out of loops and intersecting loops </a:t>
            </a:r>
            <a:r>
              <a:rPr lang="en-US" altLang="en-US" sz="1400" dirty="0" err="1"/>
              <a:t>etc</a:t>
            </a:r>
            <a:r>
              <a:rPr lang="en-US" altLang="en-US" sz="1400" dirty="0"/>
              <a:t>, makes test case selection an ugly task.</a:t>
            </a:r>
          </a:p>
          <a:p>
            <a:pPr lvl="1" eaLnBrk="1" hangingPunct="1">
              <a:spcBef>
                <a:spcPct val="0"/>
              </a:spcBef>
              <a:buFontTx/>
              <a:buChar char="•"/>
            </a:pPr>
            <a:endParaRPr lang="en-US" altLang="en-US" sz="1400" dirty="0"/>
          </a:p>
          <a:p>
            <a:pPr lvl="1" eaLnBrk="1" hangingPunct="1">
              <a:spcBef>
                <a:spcPct val="0"/>
              </a:spcBef>
              <a:buFontTx/>
              <a:buChar char="•"/>
            </a:pPr>
            <a:r>
              <a:rPr lang="en-US" altLang="en-US" sz="1400" dirty="0"/>
              <a:t>etc. etc.</a:t>
            </a:r>
          </a:p>
        </p:txBody>
      </p:sp>
      <p:sp>
        <p:nvSpPr>
          <p:cNvPr id="59401" name="Text Box 7">
            <a:extLst>
              <a:ext uri="{FF2B5EF4-FFF2-40B4-BE49-F238E27FC236}">
                <a16:creationId xmlns:a16="http://schemas.microsoft.com/office/drawing/2014/main" id="{77577BC8-C080-4E25-BC5A-C0060A2072B4}"/>
              </a:ext>
            </a:extLst>
          </p:cNvPr>
          <p:cNvSpPr txBox="1">
            <a:spLocks noChangeArrowheads="1"/>
          </p:cNvSpPr>
          <p:nvPr/>
        </p:nvSpPr>
        <p:spPr bwMode="auto">
          <a:xfrm>
            <a:off x="7774781" y="171450"/>
            <a:ext cx="332142"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12000"/>
              <a:t>U2</a:t>
            </a:r>
          </a:p>
        </p:txBody>
      </p:sp>
      <p:grpSp>
        <p:nvGrpSpPr>
          <p:cNvPr id="59402" name="Group 32">
            <a:extLst>
              <a:ext uri="{FF2B5EF4-FFF2-40B4-BE49-F238E27FC236}">
                <a16:creationId xmlns:a16="http://schemas.microsoft.com/office/drawing/2014/main" id="{278E7248-5945-4333-BEF7-6A58B90F89E6}"/>
              </a:ext>
            </a:extLst>
          </p:cNvPr>
          <p:cNvGrpSpPr>
            <a:grpSpLocks/>
          </p:cNvGrpSpPr>
          <p:nvPr/>
        </p:nvGrpSpPr>
        <p:grpSpPr bwMode="auto">
          <a:xfrm>
            <a:off x="4286250" y="1314450"/>
            <a:ext cx="3543300" cy="742950"/>
            <a:chOff x="2880" y="1104"/>
            <a:chExt cx="2976" cy="624"/>
          </a:xfrm>
        </p:grpSpPr>
        <p:sp>
          <p:nvSpPr>
            <p:cNvPr id="59404" name="AutoShape 9">
              <a:extLst>
                <a:ext uri="{FF2B5EF4-FFF2-40B4-BE49-F238E27FC236}">
                  <a16:creationId xmlns:a16="http://schemas.microsoft.com/office/drawing/2014/main" id="{D0A3F76B-4F18-4BD9-BC6E-8E7124B167B9}"/>
                </a:ext>
              </a:extLst>
            </p:cNvPr>
            <p:cNvSpPr>
              <a:spLocks noChangeArrowheads="1"/>
            </p:cNvSpPr>
            <p:nvPr/>
          </p:nvSpPr>
          <p:spPr bwMode="auto">
            <a:xfrm>
              <a:off x="4698" y="1264"/>
              <a:ext cx="360" cy="32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a:solidFill>
                    <a:srgbClr val="FF00FF"/>
                  </a:solidFill>
                </a:rPr>
                <a:t>5</a:t>
              </a:r>
            </a:p>
          </p:txBody>
        </p:sp>
        <p:sp>
          <p:nvSpPr>
            <p:cNvPr id="59405" name="Oval 10">
              <a:extLst>
                <a:ext uri="{FF2B5EF4-FFF2-40B4-BE49-F238E27FC236}">
                  <a16:creationId xmlns:a16="http://schemas.microsoft.com/office/drawing/2014/main" id="{8339F796-6B39-483D-A621-FD69DC74E59E}"/>
                </a:ext>
              </a:extLst>
            </p:cNvPr>
            <p:cNvSpPr>
              <a:spLocks noChangeArrowheads="1"/>
            </p:cNvSpPr>
            <p:nvPr/>
          </p:nvSpPr>
          <p:spPr bwMode="auto">
            <a:xfrm>
              <a:off x="4320" y="1312"/>
              <a:ext cx="25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a:solidFill>
                    <a:srgbClr val="FF00FF"/>
                  </a:solidFill>
                </a:rPr>
                <a:t>4</a:t>
              </a:r>
            </a:p>
          </p:txBody>
        </p:sp>
        <p:sp>
          <p:nvSpPr>
            <p:cNvPr id="59406" name="Line 11">
              <a:extLst>
                <a:ext uri="{FF2B5EF4-FFF2-40B4-BE49-F238E27FC236}">
                  <a16:creationId xmlns:a16="http://schemas.microsoft.com/office/drawing/2014/main" id="{D552DBD3-6F73-44EE-96EB-A5641D31B020}"/>
                </a:ext>
              </a:extLst>
            </p:cNvPr>
            <p:cNvSpPr>
              <a:spLocks noChangeShapeType="1"/>
            </p:cNvSpPr>
            <p:nvPr/>
          </p:nvSpPr>
          <p:spPr bwMode="auto">
            <a:xfrm rot="-5400000">
              <a:off x="4200" y="1032"/>
              <a:ext cx="0" cy="13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9407" name="Line 13">
              <a:extLst>
                <a:ext uri="{FF2B5EF4-FFF2-40B4-BE49-F238E27FC236}">
                  <a16:creationId xmlns:a16="http://schemas.microsoft.com/office/drawing/2014/main" id="{2E64F9AE-C73F-4CAE-B0E1-5947FE66A193}"/>
                </a:ext>
              </a:extLst>
            </p:cNvPr>
            <p:cNvSpPr>
              <a:spLocks noChangeShapeType="1"/>
            </p:cNvSpPr>
            <p:nvPr/>
          </p:nvSpPr>
          <p:spPr bwMode="auto">
            <a:xfrm rot="-5400000">
              <a:off x="4644" y="1370"/>
              <a:ext cx="0" cy="1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9408" name="Line 14">
              <a:extLst>
                <a:ext uri="{FF2B5EF4-FFF2-40B4-BE49-F238E27FC236}">
                  <a16:creationId xmlns:a16="http://schemas.microsoft.com/office/drawing/2014/main" id="{A726E60C-D876-4C88-B632-6883487972E1}"/>
                </a:ext>
              </a:extLst>
            </p:cNvPr>
            <p:cNvSpPr>
              <a:spLocks noChangeShapeType="1"/>
            </p:cNvSpPr>
            <p:nvPr/>
          </p:nvSpPr>
          <p:spPr bwMode="auto">
            <a:xfrm rot="-5400000">
              <a:off x="5166" y="1316"/>
              <a:ext cx="0" cy="2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9409" name="AutoShape 15">
              <a:extLst>
                <a:ext uri="{FF2B5EF4-FFF2-40B4-BE49-F238E27FC236}">
                  <a16:creationId xmlns:a16="http://schemas.microsoft.com/office/drawing/2014/main" id="{AACDD932-03C8-4D0F-81B6-463CCCD38ADD}"/>
                </a:ext>
              </a:extLst>
            </p:cNvPr>
            <p:cNvSpPr>
              <a:spLocks noChangeArrowheads="1"/>
            </p:cNvSpPr>
            <p:nvPr/>
          </p:nvSpPr>
          <p:spPr bwMode="auto">
            <a:xfrm>
              <a:off x="3744" y="1264"/>
              <a:ext cx="360" cy="32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a:solidFill>
                    <a:srgbClr val="FF00FF"/>
                  </a:solidFill>
                </a:rPr>
                <a:t>3</a:t>
              </a:r>
            </a:p>
          </p:txBody>
        </p:sp>
        <p:sp>
          <p:nvSpPr>
            <p:cNvPr id="59410" name="Line 16">
              <a:extLst>
                <a:ext uri="{FF2B5EF4-FFF2-40B4-BE49-F238E27FC236}">
                  <a16:creationId xmlns:a16="http://schemas.microsoft.com/office/drawing/2014/main" id="{1E6CF0B2-B744-4173-9AFC-EDCF77CAD98D}"/>
                </a:ext>
              </a:extLst>
            </p:cNvPr>
            <p:cNvSpPr>
              <a:spLocks noChangeShapeType="1"/>
            </p:cNvSpPr>
            <p:nvPr/>
          </p:nvSpPr>
          <p:spPr bwMode="auto">
            <a:xfrm rot="16200000" flipH="1">
              <a:off x="3844" y="1184"/>
              <a:ext cx="1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9411" name="Line 17">
              <a:extLst>
                <a:ext uri="{FF2B5EF4-FFF2-40B4-BE49-F238E27FC236}">
                  <a16:creationId xmlns:a16="http://schemas.microsoft.com/office/drawing/2014/main" id="{8F8B9E4F-2CC3-4925-AB55-E4FD39C7C672}"/>
                </a:ext>
              </a:extLst>
            </p:cNvPr>
            <p:cNvSpPr>
              <a:spLocks noChangeShapeType="1"/>
            </p:cNvSpPr>
            <p:nvPr/>
          </p:nvSpPr>
          <p:spPr bwMode="auto">
            <a:xfrm rot="-5400000">
              <a:off x="4212" y="1316"/>
              <a:ext cx="0" cy="2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9412" name="Oval 18">
              <a:extLst>
                <a:ext uri="{FF2B5EF4-FFF2-40B4-BE49-F238E27FC236}">
                  <a16:creationId xmlns:a16="http://schemas.microsoft.com/office/drawing/2014/main" id="{522D53BC-D91F-4FA8-9A3F-676EA7FDB53D}"/>
                </a:ext>
              </a:extLst>
            </p:cNvPr>
            <p:cNvSpPr>
              <a:spLocks noChangeArrowheads="1"/>
            </p:cNvSpPr>
            <p:nvPr/>
          </p:nvSpPr>
          <p:spPr bwMode="auto">
            <a:xfrm>
              <a:off x="3366" y="1296"/>
              <a:ext cx="25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a:solidFill>
                    <a:srgbClr val="FF00FF"/>
                  </a:solidFill>
                </a:rPr>
                <a:t>2</a:t>
              </a:r>
            </a:p>
          </p:txBody>
        </p:sp>
        <p:sp>
          <p:nvSpPr>
            <p:cNvPr id="59413" name="Line 19">
              <a:extLst>
                <a:ext uri="{FF2B5EF4-FFF2-40B4-BE49-F238E27FC236}">
                  <a16:creationId xmlns:a16="http://schemas.microsoft.com/office/drawing/2014/main" id="{260E0EF7-2204-4EF4-B155-C538CE118B00}"/>
                </a:ext>
              </a:extLst>
            </p:cNvPr>
            <p:cNvSpPr>
              <a:spLocks noChangeShapeType="1"/>
            </p:cNvSpPr>
            <p:nvPr/>
          </p:nvSpPr>
          <p:spPr bwMode="auto">
            <a:xfrm rot="-5400000">
              <a:off x="3690" y="1354"/>
              <a:ext cx="0" cy="1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9414" name="Line 20">
              <a:extLst>
                <a:ext uri="{FF2B5EF4-FFF2-40B4-BE49-F238E27FC236}">
                  <a16:creationId xmlns:a16="http://schemas.microsoft.com/office/drawing/2014/main" id="{DE40FA39-8AAE-4452-99BA-D6EC976812D9}"/>
                </a:ext>
              </a:extLst>
            </p:cNvPr>
            <p:cNvSpPr>
              <a:spLocks noChangeShapeType="1"/>
            </p:cNvSpPr>
            <p:nvPr/>
          </p:nvSpPr>
          <p:spPr bwMode="auto">
            <a:xfrm rot="16200000" flipV="1">
              <a:off x="3276" y="1300"/>
              <a:ext cx="0" cy="21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9415" name="Line 21">
              <a:extLst>
                <a:ext uri="{FF2B5EF4-FFF2-40B4-BE49-F238E27FC236}">
                  <a16:creationId xmlns:a16="http://schemas.microsoft.com/office/drawing/2014/main" id="{3EA55579-E885-4318-95F1-D34AE0894A14}"/>
                </a:ext>
              </a:extLst>
            </p:cNvPr>
            <p:cNvSpPr>
              <a:spLocks noChangeShapeType="1"/>
            </p:cNvSpPr>
            <p:nvPr/>
          </p:nvSpPr>
          <p:spPr bwMode="auto">
            <a:xfrm flipH="1">
              <a:off x="3024" y="1104"/>
              <a:ext cx="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9416" name="Line 22">
              <a:extLst>
                <a:ext uri="{FF2B5EF4-FFF2-40B4-BE49-F238E27FC236}">
                  <a16:creationId xmlns:a16="http://schemas.microsoft.com/office/drawing/2014/main" id="{6EB9179E-E558-4225-9BDA-EA487C0E4F59}"/>
                </a:ext>
              </a:extLst>
            </p:cNvPr>
            <p:cNvSpPr>
              <a:spLocks noChangeShapeType="1"/>
            </p:cNvSpPr>
            <p:nvPr/>
          </p:nvSpPr>
          <p:spPr bwMode="auto">
            <a:xfrm>
              <a:off x="3024" y="1104"/>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9417" name="Line 23">
              <a:extLst>
                <a:ext uri="{FF2B5EF4-FFF2-40B4-BE49-F238E27FC236}">
                  <a16:creationId xmlns:a16="http://schemas.microsoft.com/office/drawing/2014/main" id="{3928DFE7-04CA-4244-80E5-42EA3343C9E2}"/>
                </a:ext>
              </a:extLst>
            </p:cNvPr>
            <p:cNvSpPr>
              <a:spLocks noChangeShapeType="1"/>
            </p:cNvSpPr>
            <p:nvPr/>
          </p:nvSpPr>
          <p:spPr bwMode="auto">
            <a:xfrm>
              <a:off x="4890" y="158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9418" name="Oval 24">
              <a:extLst>
                <a:ext uri="{FF2B5EF4-FFF2-40B4-BE49-F238E27FC236}">
                  <a16:creationId xmlns:a16="http://schemas.microsoft.com/office/drawing/2014/main" id="{EA5F96CE-3AAB-4BEF-8F9F-5E9E216988F0}"/>
                </a:ext>
              </a:extLst>
            </p:cNvPr>
            <p:cNvSpPr>
              <a:spLocks noChangeArrowheads="1"/>
            </p:cNvSpPr>
            <p:nvPr/>
          </p:nvSpPr>
          <p:spPr bwMode="auto">
            <a:xfrm>
              <a:off x="2880" y="1296"/>
              <a:ext cx="25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a:solidFill>
                    <a:srgbClr val="FF00FF"/>
                  </a:solidFill>
                </a:rPr>
                <a:t>1</a:t>
              </a:r>
            </a:p>
          </p:txBody>
        </p:sp>
        <p:sp>
          <p:nvSpPr>
            <p:cNvPr id="59419" name="Line 26">
              <a:extLst>
                <a:ext uri="{FF2B5EF4-FFF2-40B4-BE49-F238E27FC236}">
                  <a16:creationId xmlns:a16="http://schemas.microsoft.com/office/drawing/2014/main" id="{7D345095-84DA-43EA-B763-3A922959C382}"/>
                </a:ext>
              </a:extLst>
            </p:cNvPr>
            <p:cNvSpPr>
              <a:spLocks noChangeShapeType="1"/>
            </p:cNvSpPr>
            <p:nvPr/>
          </p:nvSpPr>
          <p:spPr bwMode="auto">
            <a:xfrm flipV="1">
              <a:off x="3504" y="1488"/>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9420" name="AutoShape 27">
              <a:extLst>
                <a:ext uri="{FF2B5EF4-FFF2-40B4-BE49-F238E27FC236}">
                  <a16:creationId xmlns:a16="http://schemas.microsoft.com/office/drawing/2014/main" id="{216429E5-BC9B-4D30-803A-5D40BA5089F9}"/>
                </a:ext>
              </a:extLst>
            </p:cNvPr>
            <p:cNvSpPr>
              <a:spLocks noChangeArrowheads="1"/>
            </p:cNvSpPr>
            <p:nvPr/>
          </p:nvSpPr>
          <p:spPr bwMode="auto">
            <a:xfrm>
              <a:off x="5280" y="1248"/>
              <a:ext cx="360" cy="32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a:solidFill>
                    <a:srgbClr val="FF00FF"/>
                  </a:solidFill>
                </a:rPr>
                <a:t>6</a:t>
              </a:r>
            </a:p>
          </p:txBody>
        </p:sp>
        <p:sp>
          <p:nvSpPr>
            <p:cNvPr id="59421" name="Line 28">
              <a:extLst>
                <a:ext uri="{FF2B5EF4-FFF2-40B4-BE49-F238E27FC236}">
                  <a16:creationId xmlns:a16="http://schemas.microsoft.com/office/drawing/2014/main" id="{3C49B8CC-01FD-44DF-8C5B-1ECC5676FD88}"/>
                </a:ext>
              </a:extLst>
            </p:cNvPr>
            <p:cNvSpPr>
              <a:spLocks noChangeShapeType="1"/>
            </p:cNvSpPr>
            <p:nvPr/>
          </p:nvSpPr>
          <p:spPr bwMode="auto">
            <a:xfrm rot="-5400000">
              <a:off x="5748" y="1300"/>
              <a:ext cx="0" cy="2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9422" name="Line 29">
              <a:extLst>
                <a:ext uri="{FF2B5EF4-FFF2-40B4-BE49-F238E27FC236}">
                  <a16:creationId xmlns:a16="http://schemas.microsoft.com/office/drawing/2014/main" id="{CB7FBE37-C510-492C-976A-D2577C511E41}"/>
                </a:ext>
              </a:extLst>
            </p:cNvPr>
            <p:cNvSpPr>
              <a:spLocks noChangeShapeType="1"/>
            </p:cNvSpPr>
            <p:nvPr/>
          </p:nvSpPr>
          <p:spPr bwMode="auto">
            <a:xfrm flipV="1">
              <a:off x="5472" y="110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9423" name="Line 30">
              <a:extLst>
                <a:ext uri="{FF2B5EF4-FFF2-40B4-BE49-F238E27FC236}">
                  <a16:creationId xmlns:a16="http://schemas.microsoft.com/office/drawing/2014/main" id="{B8D993C8-7617-46B6-BA21-AA44E79F0320}"/>
                </a:ext>
              </a:extLst>
            </p:cNvPr>
            <p:cNvSpPr>
              <a:spLocks noChangeShapeType="1"/>
            </p:cNvSpPr>
            <p:nvPr/>
          </p:nvSpPr>
          <p:spPr bwMode="auto">
            <a:xfrm flipH="1">
              <a:off x="4416" y="110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59424" name="Line 31">
              <a:extLst>
                <a:ext uri="{FF2B5EF4-FFF2-40B4-BE49-F238E27FC236}">
                  <a16:creationId xmlns:a16="http://schemas.microsoft.com/office/drawing/2014/main" id="{B8ACB4F0-37AE-459A-A2B8-70EFE81DB9F1}"/>
                </a:ext>
              </a:extLst>
            </p:cNvPr>
            <p:cNvSpPr>
              <a:spLocks noChangeShapeType="1"/>
            </p:cNvSpPr>
            <p:nvPr/>
          </p:nvSpPr>
          <p:spPr bwMode="auto">
            <a:xfrm>
              <a:off x="4416" y="1104"/>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grpSp>
      <p:sp>
        <p:nvSpPr>
          <p:cNvPr id="59403" name="Line 33">
            <a:extLst>
              <a:ext uri="{FF2B5EF4-FFF2-40B4-BE49-F238E27FC236}">
                <a16:creationId xmlns:a16="http://schemas.microsoft.com/office/drawing/2014/main" id="{6737DE95-0DDD-4A59-91D6-E499484C8B1C}"/>
              </a:ext>
            </a:extLst>
          </p:cNvPr>
          <p:cNvSpPr>
            <a:spLocks noChangeShapeType="1"/>
          </p:cNvSpPr>
          <p:nvPr/>
        </p:nvSpPr>
        <p:spPr bwMode="auto">
          <a:xfrm>
            <a:off x="4000500" y="1657350"/>
            <a:ext cx="2857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D0A7C-1410-4FFC-8030-871179B1DA89}"/>
              </a:ext>
            </a:extLst>
          </p:cNvPr>
          <p:cNvSpPr>
            <a:spLocks noGrp="1"/>
          </p:cNvSpPr>
          <p:nvPr>
            <p:ph type="title"/>
          </p:nvPr>
        </p:nvSpPr>
        <p:spPr>
          <a:xfrm>
            <a:off x="940419" y="742950"/>
            <a:ext cx="7315200" cy="865573"/>
          </a:xfrm>
        </p:spPr>
        <p:txBody>
          <a:bodyPr>
            <a:normAutofit fontScale="90000"/>
          </a:bodyPr>
          <a:lstStyle/>
          <a:p>
            <a:r>
              <a:rPr lang="en-IN" dirty="0"/>
              <a:t>Example</a:t>
            </a:r>
            <a:br>
              <a:rPr lang="en-IN" dirty="0"/>
            </a:br>
            <a:endParaRPr lang="en-IN" dirty="0"/>
          </a:p>
        </p:txBody>
      </p:sp>
      <p:pic>
        <p:nvPicPr>
          <p:cNvPr id="8" name="Content Placeholder 7">
            <a:extLst>
              <a:ext uri="{FF2B5EF4-FFF2-40B4-BE49-F238E27FC236}">
                <a16:creationId xmlns:a16="http://schemas.microsoft.com/office/drawing/2014/main" id="{5BEB8AF2-80C1-4BC4-9A86-4FA8A6D1D94B}"/>
              </a:ext>
            </a:extLst>
          </p:cNvPr>
          <p:cNvPicPr>
            <a:picLocks noGrp="1" noChangeAspect="1"/>
          </p:cNvPicPr>
          <p:nvPr>
            <p:ph idx="1"/>
          </p:nvPr>
        </p:nvPicPr>
        <p:blipFill>
          <a:blip r:embed="rId2"/>
          <a:stretch>
            <a:fillRect/>
          </a:stretch>
        </p:blipFill>
        <p:spPr>
          <a:xfrm>
            <a:off x="1143000" y="2078038"/>
            <a:ext cx="6181939" cy="2654300"/>
          </a:xfrm>
        </p:spPr>
      </p:pic>
      <p:sp>
        <p:nvSpPr>
          <p:cNvPr id="5" name="Slide Number Placeholder 4">
            <a:extLst>
              <a:ext uri="{FF2B5EF4-FFF2-40B4-BE49-F238E27FC236}">
                <a16:creationId xmlns:a16="http://schemas.microsoft.com/office/drawing/2014/main" id="{29D5A676-328D-4376-9D2B-F2D8459C64E6}"/>
              </a:ext>
            </a:extLst>
          </p:cNvPr>
          <p:cNvSpPr>
            <a:spLocks noGrp="1"/>
          </p:cNvSpPr>
          <p:nvPr>
            <p:ph type="sldNum" sz="quarter" idx="12"/>
          </p:nvPr>
        </p:nvSpPr>
        <p:spPr/>
        <p:txBody>
          <a:bodyPr/>
          <a:lstStyle/>
          <a:p>
            <a:fld id="{B6F15528-21DE-4FAA-801E-634DDDAF4B2B}" type="slidenum">
              <a:rPr lang="en-US" smtClean="0"/>
              <a:pPr/>
              <a:t>59</a:t>
            </a:fld>
            <a:endParaRPr lang="en-US"/>
          </a:p>
        </p:txBody>
      </p:sp>
      <p:sp>
        <p:nvSpPr>
          <p:cNvPr id="10" name="Rectangle 3">
            <a:extLst>
              <a:ext uri="{FF2B5EF4-FFF2-40B4-BE49-F238E27FC236}">
                <a16:creationId xmlns:a16="http://schemas.microsoft.com/office/drawing/2014/main" id="{151E19E3-D938-4146-B4FC-7DAFB0E6B088}"/>
              </a:ext>
            </a:extLst>
          </p:cNvPr>
          <p:cNvSpPr>
            <a:spLocks noChangeArrowheads="1"/>
          </p:cNvSpPr>
          <p:nvPr/>
        </p:nvSpPr>
        <p:spPr bwMode="auto">
          <a:xfrm>
            <a:off x="940419" y="17728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7A1AD38F-6894-4A46-8E99-A0E8BAE2F090}"/>
              </a:ext>
            </a:extLst>
          </p:cNvPr>
          <p:cNvSpPr txBox="1"/>
          <p:nvPr/>
        </p:nvSpPr>
        <p:spPr>
          <a:xfrm>
            <a:off x="1095214" y="974897"/>
            <a:ext cx="7315200"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The following sorting algorithm will be used as an example. It uses an array </a:t>
            </a:r>
            <a:r>
              <a:rPr kumimoji="0" lang="en-US" altLang="en-US" sz="1000" b="0" i="0" u="none" strike="noStrike" cap="none" normalizeH="0" baseline="0" dirty="0">
                <a:ln>
                  <a:noFill/>
                </a:ln>
                <a:effectLst/>
                <a:latin typeface="Arial Unicode MS"/>
              </a:rPr>
              <a:t>A</a:t>
            </a:r>
            <a:r>
              <a:rPr kumimoji="0" lang="en-US" altLang="en-US" sz="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of </a:t>
            </a:r>
            <a:r>
              <a:rPr kumimoji="0" lang="en-US" altLang="en-US" sz="1800" b="0" i="1" u="none" strike="noStrike" cap="none" normalizeH="0" baseline="0" dirty="0">
                <a:ln>
                  <a:noFill/>
                </a:ln>
                <a:effectLst/>
                <a:latin typeface="Times New Roman" panose="02020603050405020304" pitchFamily="18" charset="0"/>
                <a:cs typeface="Times New Roman" panose="02020603050405020304" pitchFamily="18" charset="0"/>
              </a:rPr>
              <a:t>n</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integers </a:t>
            </a:r>
            <a:r>
              <a:rPr kumimoji="0" lang="en-US" altLang="en-US" sz="1000" b="0" i="0" u="none" strike="noStrike" cap="none" normalizeH="0" baseline="0" dirty="0">
                <a:ln>
                  <a:noFill/>
                </a:ln>
                <a:effectLst/>
                <a:latin typeface="Arial Unicode MS"/>
              </a:rPr>
              <a:t>A[1]</a:t>
            </a:r>
            <a:r>
              <a:rPr kumimoji="0" lang="en-US" altLang="en-US" sz="600" b="0" i="0" u="none" strike="noStrike" cap="none" normalizeH="0" baseline="0" dirty="0">
                <a:ln>
                  <a:noFill/>
                </a:ln>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000" b="0" i="0" u="none" strike="noStrike" cap="none" normalizeH="0" baseline="0" dirty="0">
                <a:ln>
                  <a:noFill/>
                </a:ln>
                <a:effectLst/>
                <a:latin typeface="Arial Unicode MS"/>
              </a:rPr>
              <a:t>A[2]</a:t>
            </a:r>
            <a:r>
              <a:rPr kumimoji="0" lang="en-US" altLang="en-US" sz="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000" b="0" i="0" u="none" strike="noStrike" cap="none" normalizeH="0" baseline="0" dirty="0">
                <a:ln>
                  <a:noFill/>
                </a:ln>
                <a:effectLst/>
                <a:latin typeface="Arial Unicode MS"/>
              </a:rPr>
              <a:t>A[n]</a:t>
            </a:r>
            <a:r>
              <a:rPr kumimoji="0" lang="en-US" altLang="en-US" sz="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as input, and returns the same array output, with its contents rearranged in sorted (increasing) order.</a:t>
            </a:r>
            <a:r>
              <a:rPr kumimoji="0" lang="en-US" altLang="en-US" sz="1800" b="0" i="0" u="none" strike="noStrike" cap="none" normalizeH="0" baseline="0" dirty="0">
                <a:ln>
                  <a:noFill/>
                </a:ln>
                <a:effectLst/>
              </a:rPr>
              <a:t> </a:t>
            </a: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839696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11598"/>
            <a:ext cx="4953000" cy="865573"/>
          </a:xfrm>
        </p:spPr>
        <p:txBody>
          <a:bodyPr/>
          <a:lstStyle/>
          <a:p>
            <a:r>
              <a:rPr lang="en-IN" dirty="0"/>
              <a:t>Logic Coverage Criteria</a:t>
            </a:r>
          </a:p>
        </p:txBody>
      </p:sp>
      <p:sp>
        <p:nvSpPr>
          <p:cNvPr id="3" name="Content Placeholder 2"/>
          <p:cNvSpPr>
            <a:spLocks noGrp="1"/>
          </p:cNvSpPr>
          <p:nvPr>
            <p:ph idx="1"/>
          </p:nvPr>
        </p:nvSpPr>
        <p:spPr>
          <a:xfrm>
            <a:off x="1371600" y="1657350"/>
            <a:ext cx="7010400" cy="2170775"/>
          </a:xfrm>
        </p:spPr>
        <p:txBody>
          <a:bodyPr>
            <a:normAutofit/>
          </a:bodyPr>
          <a:lstStyle/>
          <a:p>
            <a:pPr marL="45720" indent="0" algn="just">
              <a:buNone/>
            </a:pPr>
            <a:r>
              <a:rPr lang="en-IN" dirty="0"/>
              <a:t>Structural or White-Box Testing considers the program code and test cases are designed based on the logic of the program such that every element of the logic is covered.</a:t>
            </a:r>
          </a:p>
          <a:p>
            <a:endParaRPr lang="en-IN" dirty="0"/>
          </a:p>
          <a:p>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618750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WordArt 4">
            <a:extLst>
              <a:ext uri="{FF2B5EF4-FFF2-40B4-BE49-F238E27FC236}">
                <a16:creationId xmlns:a16="http://schemas.microsoft.com/office/drawing/2014/main" id="{B1AFD9C8-7D07-4A30-9A76-EF3C13AC25DE}"/>
              </a:ext>
            </a:extLst>
          </p:cNvPr>
          <p:cNvSpPr>
            <a:spLocks noChangeArrowheads="1" noChangeShapeType="1" noTextEdit="1"/>
          </p:cNvSpPr>
          <p:nvPr/>
        </p:nvSpPr>
        <p:spPr bwMode="auto">
          <a:xfrm>
            <a:off x="1485900" y="1657350"/>
            <a:ext cx="6000750" cy="10287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2700" b="1" kern="10" dirty="0">
                <a:solidFill>
                  <a:schemeClr val="accent2"/>
                </a:solidFill>
                <a:effectLst>
                  <a:outerShdw blurRad="38100" dist="38100" dir="2700000" algn="tl" rotWithShape="0">
                    <a:srgbClr val="C0C0C0"/>
                  </a:outerShdw>
                </a:effectLst>
                <a:cs typeface="Arial" panose="020B0604020202020204" pitchFamily="34" charset="0"/>
              </a:rPr>
              <a:t>Predicates, Predicate Expressions and </a:t>
            </a:r>
          </a:p>
          <a:p>
            <a:pPr algn="ctr"/>
            <a:r>
              <a:rPr lang="en-US" sz="2700" b="1" kern="10" dirty="0">
                <a:solidFill>
                  <a:schemeClr val="accent2"/>
                </a:solidFill>
                <a:effectLst>
                  <a:outerShdw blurRad="38100" dist="38100" dir="2700000" algn="tl" rotWithShape="0">
                    <a:srgbClr val="C0C0C0"/>
                  </a:outerShdw>
                </a:effectLst>
                <a:cs typeface="Arial" panose="020B0604020202020204" pitchFamily="34" charset="0"/>
              </a:rPr>
              <a:t>Achievable Paths</a:t>
            </a:r>
            <a:endParaRPr lang="en-IN" sz="2700" b="1" kern="10" dirty="0">
              <a:solidFill>
                <a:schemeClr val="accent2"/>
              </a:solidFill>
              <a:effectLst>
                <a:outerShdw blurRad="38100" dist="38100" dir="2700000" algn="tl" rotWithShape="0">
                  <a:srgbClr val="C0C0C0"/>
                </a:outerShdw>
              </a:effectLst>
              <a:cs typeface="Arial" panose="020B0604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4">
            <a:extLst>
              <a:ext uri="{FF2B5EF4-FFF2-40B4-BE49-F238E27FC236}">
                <a16:creationId xmlns:a16="http://schemas.microsoft.com/office/drawing/2014/main" id="{52A788E6-1897-465D-B9D1-9F9FC1696986}"/>
              </a:ext>
            </a:extLst>
          </p:cNvPr>
          <p:cNvSpPr>
            <a:spLocks noGrp="1"/>
          </p:cNvSpPr>
          <p:nvPr>
            <p:ph type="ftr" sz="quarter" idx="11"/>
          </p:nvPr>
        </p:nvSpPr>
        <p:spPr>
          <a:noFill/>
        </p:spPr>
        <p:txBody>
          <a:bodyPr/>
          <a:lstStyle>
            <a:lvl1pPr>
              <a:defRPr sz="1050">
                <a:solidFill>
                  <a:schemeClr val="tx1"/>
                </a:solidFill>
                <a:latin typeface="Arial" panose="020B0604020202020204" pitchFamily="34" charset="0"/>
              </a:defRPr>
            </a:lvl1pPr>
            <a:lvl2pPr marL="557213" indent="-214313">
              <a:defRPr sz="1050">
                <a:solidFill>
                  <a:schemeClr val="tx1"/>
                </a:solidFill>
                <a:latin typeface="Arial" panose="020B0604020202020204" pitchFamily="34" charset="0"/>
              </a:defRPr>
            </a:lvl2pPr>
            <a:lvl3pPr marL="857250" indent="-171450">
              <a:defRPr sz="1050">
                <a:solidFill>
                  <a:schemeClr val="tx1"/>
                </a:solidFill>
                <a:latin typeface="Arial" panose="020B0604020202020204" pitchFamily="34" charset="0"/>
              </a:defRPr>
            </a:lvl3pPr>
            <a:lvl4pPr marL="1200150" indent="-171450">
              <a:defRPr sz="1050">
                <a:solidFill>
                  <a:schemeClr val="tx1"/>
                </a:solidFill>
                <a:latin typeface="Arial" panose="020B0604020202020204" pitchFamily="34" charset="0"/>
              </a:defRPr>
            </a:lvl4pPr>
            <a:lvl5pPr marL="1543050" indent="-171450">
              <a:defRPr sz="1050">
                <a:solidFill>
                  <a:schemeClr val="tx1"/>
                </a:solidFill>
                <a:latin typeface="Arial" panose="020B0604020202020204" pitchFamily="34" charset="0"/>
              </a:defRPr>
            </a:lvl5pPr>
            <a:lvl6pPr marL="1885950" indent="-171450" eaLnBrk="0" fontAlgn="base" hangingPunct="0">
              <a:spcBef>
                <a:spcPct val="0"/>
              </a:spcBef>
              <a:spcAft>
                <a:spcPct val="0"/>
              </a:spcAft>
              <a:defRPr sz="1050">
                <a:solidFill>
                  <a:schemeClr val="tx1"/>
                </a:solidFill>
                <a:latin typeface="Arial" panose="020B0604020202020204" pitchFamily="34" charset="0"/>
              </a:defRPr>
            </a:lvl6pPr>
            <a:lvl7pPr marL="2228850" indent="-171450" eaLnBrk="0" fontAlgn="base" hangingPunct="0">
              <a:spcBef>
                <a:spcPct val="0"/>
              </a:spcBef>
              <a:spcAft>
                <a:spcPct val="0"/>
              </a:spcAft>
              <a:defRPr sz="1050">
                <a:solidFill>
                  <a:schemeClr val="tx1"/>
                </a:solidFill>
                <a:latin typeface="Arial" panose="020B0604020202020204" pitchFamily="34" charset="0"/>
              </a:defRPr>
            </a:lvl7pPr>
            <a:lvl8pPr marL="2571750" indent="-171450" eaLnBrk="0" fontAlgn="base" hangingPunct="0">
              <a:spcBef>
                <a:spcPct val="0"/>
              </a:spcBef>
              <a:spcAft>
                <a:spcPct val="0"/>
              </a:spcAft>
              <a:defRPr sz="1050">
                <a:solidFill>
                  <a:schemeClr val="tx1"/>
                </a:solidFill>
                <a:latin typeface="Arial" panose="020B0604020202020204" pitchFamily="34" charset="0"/>
              </a:defRPr>
            </a:lvl8pPr>
            <a:lvl9pPr marL="2914650" indent="-171450" eaLnBrk="0" fontAlgn="base" hangingPunct="0">
              <a:spcBef>
                <a:spcPct val="0"/>
              </a:spcBef>
              <a:spcAft>
                <a:spcPct val="0"/>
              </a:spcAft>
              <a:defRPr sz="1050">
                <a:solidFill>
                  <a:schemeClr val="tx1"/>
                </a:solidFill>
                <a:latin typeface="Arial" panose="020B0604020202020204" pitchFamily="34" charset="0"/>
              </a:defRPr>
            </a:lvl9pPr>
          </a:lstStyle>
          <a:p>
            <a:r>
              <a:rPr lang="en-US" altLang="en-US"/>
              <a:t>ref boris beizer</a:t>
            </a:r>
          </a:p>
        </p:txBody>
      </p:sp>
      <p:sp>
        <p:nvSpPr>
          <p:cNvPr id="71683" name="Slide Number Placeholder 5">
            <a:extLst>
              <a:ext uri="{FF2B5EF4-FFF2-40B4-BE49-F238E27FC236}">
                <a16:creationId xmlns:a16="http://schemas.microsoft.com/office/drawing/2014/main" id="{EE8A0732-A844-4369-9080-7C04FC8CBE79}"/>
              </a:ext>
            </a:extLst>
          </p:cNvPr>
          <p:cNvSpPr>
            <a:spLocks noGrp="1"/>
          </p:cNvSpPr>
          <p:nvPr>
            <p:ph type="sldNum" sz="quarter" idx="12"/>
          </p:nvPr>
        </p:nvSpPr>
        <p:spPr>
          <a:noFill/>
        </p:spPr>
        <p:txBody>
          <a:bodyPr/>
          <a:lstStyle>
            <a:lvl1pPr>
              <a:defRPr sz="1050">
                <a:solidFill>
                  <a:schemeClr val="tx1"/>
                </a:solidFill>
                <a:latin typeface="Arial" panose="020B0604020202020204" pitchFamily="34" charset="0"/>
              </a:defRPr>
            </a:lvl1pPr>
            <a:lvl2pPr marL="557213" indent="-214313">
              <a:defRPr sz="1050">
                <a:solidFill>
                  <a:schemeClr val="tx1"/>
                </a:solidFill>
                <a:latin typeface="Arial" panose="020B0604020202020204" pitchFamily="34" charset="0"/>
              </a:defRPr>
            </a:lvl2pPr>
            <a:lvl3pPr marL="857250" indent="-171450">
              <a:defRPr sz="1050">
                <a:solidFill>
                  <a:schemeClr val="tx1"/>
                </a:solidFill>
                <a:latin typeface="Arial" panose="020B0604020202020204" pitchFamily="34" charset="0"/>
              </a:defRPr>
            </a:lvl3pPr>
            <a:lvl4pPr marL="1200150" indent="-171450">
              <a:defRPr sz="1050">
                <a:solidFill>
                  <a:schemeClr val="tx1"/>
                </a:solidFill>
                <a:latin typeface="Arial" panose="020B0604020202020204" pitchFamily="34" charset="0"/>
              </a:defRPr>
            </a:lvl4pPr>
            <a:lvl5pPr marL="1543050" indent="-171450">
              <a:defRPr sz="1050">
                <a:solidFill>
                  <a:schemeClr val="tx1"/>
                </a:solidFill>
                <a:latin typeface="Arial" panose="020B0604020202020204" pitchFamily="34" charset="0"/>
              </a:defRPr>
            </a:lvl5pPr>
            <a:lvl6pPr marL="1885950" indent="-171450" eaLnBrk="0" fontAlgn="base" hangingPunct="0">
              <a:spcBef>
                <a:spcPct val="0"/>
              </a:spcBef>
              <a:spcAft>
                <a:spcPct val="0"/>
              </a:spcAft>
              <a:defRPr sz="1050">
                <a:solidFill>
                  <a:schemeClr val="tx1"/>
                </a:solidFill>
                <a:latin typeface="Arial" panose="020B0604020202020204" pitchFamily="34" charset="0"/>
              </a:defRPr>
            </a:lvl6pPr>
            <a:lvl7pPr marL="2228850" indent="-171450" eaLnBrk="0" fontAlgn="base" hangingPunct="0">
              <a:spcBef>
                <a:spcPct val="0"/>
              </a:spcBef>
              <a:spcAft>
                <a:spcPct val="0"/>
              </a:spcAft>
              <a:defRPr sz="1050">
                <a:solidFill>
                  <a:schemeClr val="tx1"/>
                </a:solidFill>
                <a:latin typeface="Arial" panose="020B0604020202020204" pitchFamily="34" charset="0"/>
              </a:defRPr>
            </a:lvl7pPr>
            <a:lvl8pPr marL="2571750" indent="-171450" eaLnBrk="0" fontAlgn="base" hangingPunct="0">
              <a:spcBef>
                <a:spcPct val="0"/>
              </a:spcBef>
              <a:spcAft>
                <a:spcPct val="0"/>
              </a:spcAft>
              <a:defRPr sz="1050">
                <a:solidFill>
                  <a:schemeClr val="tx1"/>
                </a:solidFill>
                <a:latin typeface="Arial" panose="020B0604020202020204" pitchFamily="34" charset="0"/>
              </a:defRPr>
            </a:lvl8pPr>
            <a:lvl9pPr marL="2914650" indent="-171450" eaLnBrk="0" fontAlgn="base" hangingPunct="0">
              <a:spcBef>
                <a:spcPct val="0"/>
              </a:spcBef>
              <a:spcAft>
                <a:spcPct val="0"/>
              </a:spcAft>
              <a:defRPr sz="1050">
                <a:solidFill>
                  <a:schemeClr val="tx1"/>
                </a:solidFill>
                <a:latin typeface="Arial" panose="020B0604020202020204" pitchFamily="34" charset="0"/>
              </a:defRPr>
            </a:lvl9pPr>
          </a:lstStyle>
          <a:p>
            <a:fld id="{B7DBE1ED-F9B3-4650-A3EE-86798109B335}" type="slidenum">
              <a:rPr lang="en-US" altLang="en-US"/>
              <a:pPr/>
              <a:t>61</a:t>
            </a:fld>
            <a:endParaRPr lang="en-US" altLang="en-US"/>
          </a:p>
        </p:txBody>
      </p:sp>
      <p:sp>
        <p:nvSpPr>
          <p:cNvPr id="71686" name="Text Box 4">
            <a:extLst>
              <a:ext uri="{FF2B5EF4-FFF2-40B4-BE49-F238E27FC236}">
                <a16:creationId xmlns:a16="http://schemas.microsoft.com/office/drawing/2014/main" id="{F75ED854-9BDC-4357-B09C-1070380550B3}"/>
              </a:ext>
            </a:extLst>
          </p:cNvPr>
          <p:cNvSpPr txBox="1">
            <a:spLocks noChangeArrowheads="1"/>
          </p:cNvSpPr>
          <p:nvPr/>
        </p:nvSpPr>
        <p:spPr bwMode="auto">
          <a:xfrm>
            <a:off x="3382567" y="4942285"/>
            <a:ext cx="18473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endParaRPr lang="en-IN" altLang="en-US" sz="1050"/>
          </a:p>
        </p:txBody>
      </p:sp>
      <p:sp>
        <p:nvSpPr>
          <p:cNvPr id="274438" name="Text Box 6">
            <a:extLst>
              <a:ext uri="{FF2B5EF4-FFF2-40B4-BE49-F238E27FC236}">
                <a16:creationId xmlns:a16="http://schemas.microsoft.com/office/drawing/2014/main" id="{278DE12C-7838-414E-AEE5-85FBCCBE896B}"/>
              </a:ext>
            </a:extLst>
          </p:cNvPr>
          <p:cNvSpPr txBox="1">
            <a:spLocks noChangeArrowheads="1"/>
          </p:cNvSpPr>
          <p:nvPr/>
        </p:nvSpPr>
        <p:spPr bwMode="auto">
          <a:xfrm>
            <a:off x="685800" y="324966"/>
            <a:ext cx="7848600" cy="4255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tabLst>
                <a:tab pos="341313" algn="l"/>
              </a:tabLst>
              <a:defRPr>
                <a:solidFill>
                  <a:schemeClr val="tx1"/>
                </a:solidFill>
                <a:latin typeface="Arial" panose="020B0604020202020204" pitchFamily="34" charset="0"/>
              </a:defRPr>
            </a:lvl1pPr>
            <a:lvl2pPr marL="520700" indent="-177800">
              <a:tabLst>
                <a:tab pos="341313" algn="l"/>
              </a:tabLst>
              <a:defRPr>
                <a:solidFill>
                  <a:schemeClr val="tx1"/>
                </a:solidFill>
                <a:latin typeface="Arial" panose="020B0604020202020204" pitchFamily="34" charset="0"/>
              </a:defRPr>
            </a:lvl2pPr>
            <a:lvl3pPr marL="1206500" indent="-292100">
              <a:tabLst>
                <a:tab pos="341313" algn="l"/>
              </a:tabLst>
              <a:defRPr>
                <a:solidFill>
                  <a:schemeClr val="tx1"/>
                </a:solidFill>
                <a:latin typeface="Arial" panose="020B0604020202020204" pitchFamily="34" charset="0"/>
              </a:defRPr>
            </a:lvl3pPr>
            <a:lvl4pPr marL="1943100" indent="-457200">
              <a:tabLst>
                <a:tab pos="341313" algn="l"/>
              </a:tabLst>
              <a:defRPr>
                <a:solidFill>
                  <a:schemeClr val="tx1"/>
                </a:solidFill>
                <a:latin typeface="Arial" panose="020B0604020202020204" pitchFamily="34" charset="0"/>
              </a:defRPr>
            </a:lvl4pPr>
            <a:lvl5pPr marL="2514600" indent="-457200">
              <a:tabLst>
                <a:tab pos="341313" algn="l"/>
              </a:tabLst>
              <a:defRPr>
                <a:solidFill>
                  <a:schemeClr val="tx1"/>
                </a:solidFill>
                <a:latin typeface="Arial" panose="020B0604020202020204" pitchFamily="34" charset="0"/>
              </a:defRPr>
            </a:lvl5pPr>
            <a:lvl6pPr marL="2971800" indent="-457200" fontAlgn="base">
              <a:spcBef>
                <a:spcPct val="0"/>
              </a:spcBef>
              <a:spcAft>
                <a:spcPct val="0"/>
              </a:spcAft>
              <a:tabLst>
                <a:tab pos="341313" algn="l"/>
              </a:tabLst>
              <a:defRPr>
                <a:solidFill>
                  <a:schemeClr val="tx1"/>
                </a:solidFill>
                <a:latin typeface="Arial" panose="020B0604020202020204" pitchFamily="34" charset="0"/>
              </a:defRPr>
            </a:lvl6pPr>
            <a:lvl7pPr marL="3429000" indent="-457200" fontAlgn="base">
              <a:spcBef>
                <a:spcPct val="0"/>
              </a:spcBef>
              <a:spcAft>
                <a:spcPct val="0"/>
              </a:spcAft>
              <a:tabLst>
                <a:tab pos="341313" algn="l"/>
              </a:tabLst>
              <a:defRPr>
                <a:solidFill>
                  <a:schemeClr val="tx1"/>
                </a:solidFill>
                <a:latin typeface="Arial" panose="020B0604020202020204" pitchFamily="34" charset="0"/>
              </a:defRPr>
            </a:lvl7pPr>
            <a:lvl8pPr marL="3886200" indent="-457200" fontAlgn="base">
              <a:spcBef>
                <a:spcPct val="0"/>
              </a:spcBef>
              <a:spcAft>
                <a:spcPct val="0"/>
              </a:spcAft>
              <a:tabLst>
                <a:tab pos="341313" algn="l"/>
              </a:tabLst>
              <a:defRPr>
                <a:solidFill>
                  <a:schemeClr val="tx1"/>
                </a:solidFill>
                <a:latin typeface="Arial" panose="020B0604020202020204" pitchFamily="34" charset="0"/>
              </a:defRPr>
            </a:lvl8pPr>
            <a:lvl9pPr marL="4343400" indent="-457200" fontAlgn="base">
              <a:spcBef>
                <a:spcPct val="0"/>
              </a:spcBef>
              <a:spcAft>
                <a:spcPct val="0"/>
              </a:spcAft>
              <a:tabLst>
                <a:tab pos="341313" algn="l"/>
              </a:tabLst>
              <a:defRPr>
                <a:solidFill>
                  <a:schemeClr val="tx1"/>
                </a:solidFill>
                <a:latin typeface="Arial" panose="020B0604020202020204" pitchFamily="34" charset="0"/>
              </a:defRPr>
            </a:lvl9pPr>
          </a:lstStyle>
          <a:p>
            <a:pPr algn="ctr" eaLnBrk="1" hangingPunct="1">
              <a:defRPr/>
            </a:pPr>
            <a:r>
              <a:rPr lang="en-US" altLang="en-US" sz="2000" b="1" dirty="0">
                <a:solidFill>
                  <a:schemeClr val="accent2"/>
                </a:solidFill>
                <a:effectLst>
                  <a:outerShdw blurRad="38100" dist="38100" dir="2700000" algn="tl">
                    <a:srgbClr val="C0C0C0"/>
                  </a:outerShdw>
                </a:effectLst>
              </a:rPr>
              <a:t>Predicates, Predicate Expressions</a:t>
            </a:r>
          </a:p>
          <a:p>
            <a:pPr eaLnBrk="1" hangingPunct="1">
              <a:defRPr/>
            </a:pPr>
            <a:endParaRPr lang="en-US" altLang="en-US" sz="1200" dirty="0"/>
          </a:p>
          <a:p>
            <a:pPr eaLnBrk="1" hangingPunct="1">
              <a:defRPr/>
            </a:pPr>
            <a:r>
              <a:rPr lang="en-US" altLang="en-US" sz="1350" b="1" dirty="0">
                <a:solidFill>
                  <a:schemeClr val="tx2">
                    <a:lumMod val="60000"/>
                    <a:lumOff val="40000"/>
                  </a:schemeClr>
                </a:solidFill>
              </a:rPr>
              <a:t>Path</a:t>
            </a:r>
          </a:p>
          <a:p>
            <a:pPr lvl="1" eaLnBrk="1" hangingPunct="1">
              <a:buFontTx/>
              <a:buChar char="•"/>
              <a:defRPr/>
            </a:pPr>
            <a:endParaRPr lang="en-US" altLang="en-US" sz="1200" dirty="0"/>
          </a:p>
          <a:p>
            <a:pPr lvl="1" eaLnBrk="1" hangingPunct="1">
              <a:buFontTx/>
              <a:buChar char="•"/>
              <a:defRPr/>
            </a:pPr>
            <a:r>
              <a:rPr lang="en-US" altLang="en-US" sz="1200" dirty="0"/>
              <a:t>A sequence of process links (&amp; nodes)</a:t>
            </a:r>
          </a:p>
          <a:p>
            <a:pPr eaLnBrk="1" hangingPunct="1">
              <a:defRPr/>
            </a:pPr>
            <a:endParaRPr lang="en-US" altLang="en-US" sz="1350" b="1" dirty="0">
              <a:solidFill>
                <a:srgbClr val="CC0000"/>
              </a:solidFill>
            </a:endParaRPr>
          </a:p>
          <a:p>
            <a:pPr eaLnBrk="1" hangingPunct="1">
              <a:defRPr/>
            </a:pPr>
            <a:r>
              <a:rPr lang="en-US" altLang="en-US" sz="1350" b="1" dirty="0">
                <a:solidFill>
                  <a:schemeClr val="tx2">
                    <a:lumMod val="60000"/>
                    <a:lumOff val="40000"/>
                  </a:schemeClr>
                </a:solidFill>
              </a:rPr>
              <a:t>Predicate</a:t>
            </a:r>
          </a:p>
          <a:p>
            <a:pPr lvl="1" eaLnBrk="1" hangingPunct="1">
              <a:buFontTx/>
              <a:buChar char="•"/>
              <a:defRPr/>
            </a:pPr>
            <a:endParaRPr lang="en-US" altLang="en-US" sz="1200" dirty="0"/>
          </a:p>
          <a:p>
            <a:pPr lvl="1" eaLnBrk="1" hangingPunct="1">
              <a:buFontTx/>
              <a:buChar char="•"/>
              <a:defRPr/>
            </a:pPr>
            <a:r>
              <a:rPr lang="en-US" altLang="en-US" sz="1200" dirty="0"/>
              <a:t>The logical function evaluated at a decision : True or False.          </a:t>
            </a:r>
            <a:r>
              <a:rPr lang="en-US" altLang="en-US" sz="1350" i="1" dirty="0"/>
              <a:t>(Binary , </a:t>
            </a:r>
            <a:r>
              <a:rPr lang="en-US" altLang="en-US" sz="1350" i="1" dirty="0" err="1"/>
              <a:t>boolean</a:t>
            </a:r>
            <a:r>
              <a:rPr lang="en-US" altLang="en-US" sz="1350" i="1" dirty="0"/>
              <a:t>)</a:t>
            </a:r>
          </a:p>
          <a:p>
            <a:pPr eaLnBrk="1" hangingPunct="1">
              <a:defRPr/>
            </a:pPr>
            <a:endParaRPr lang="en-US" altLang="en-US" sz="1200" dirty="0"/>
          </a:p>
          <a:p>
            <a:pPr eaLnBrk="1" hangingPunct="1">
              <a:defRPr/>
            </a:pPr>
            <a:r>
              <a:rPr lang="en-US" altLang="en-US" sz="1350" b="1" dirty="0">
                <a:solidFill>
                  <a:schemeClr val="tx2">
                    <a:lumMod val="60000"/>
                    <a:lumOff val="40000"/>
                  </a:schemeClr>
                </a:solidFill>
              </a:rPr>
              <a:t>Compound Predicate</a:t>
            </a:r>
            <a:endParaRPr lang="en-US" altLang="en-US" sz="1200" dirty="0">
              <a:solidFill>
                <a:schemeClr val="tx2">
                  <a:lumMod val="60000"/>
                  <a:lumOff val="40000"/>
                </a:schemeClr>
              </a:solidFill>
            </a:endParaRPr>
          </a:p>
          <a:p>
            <a:pPr lvl="1" eaLnBrk="1" hangingPunct="1">
              <a:buFontTx/>
              <a:buChar char="•"/>
              <a:defRPr/>
            </a:pPr>
            <a:r>
              <a:rPr lang="en-US" altLang="en-US" sz="1200" dirty="0"/>
              <a:t>Two or more predicates combined with AND, OR etc.</a:t>
            </a:r>
          </a:p>
          <a:p>
            <a:pPr eaLnBrk="1" hangingPunct="1">
              <a:defRPr/>
            </a:pPr>
            <a:endParaRPr lang="en-US" altLang="en-US" sz="1350" b="1" dirty="0">
              <a:solidFill>
                <a:srgbClr val="CC0000"/>
              </a:solidFill>
            </a:endParaRPr>
          </a:p>
          <a:p>
            <a:pPr eaLnBrk="1" hangingPunct="1">
              <a:defRPr/>
            </a:pPr>
            <a:r>
              <a:rPr lang="en-US" altLang="en-US" sz="1350" b="1" dirty="0">
                <a:solidFill>
                  <a:schemeClr val="tx2">
                    <a:lumMod val="60000"/>
                    <a:lumOff val="40000"/>
                  </a:schemeClr>
                </a:solidFill>
              </a:rPr>
              <a:t>Path Predicate</a:t>
            </a:r>
            <a:r>
              <a:rPr lang="en-US" altLang="en-US" sz="1200" dirty="0">
                <a:solidFill>
                  <a:schemeClr val="tx2">
                    <a:lumMod val="60000"/>
                    <a:lumOff val="40000"/>
                  </a:schemeClr>
                </a:solidFill>
              </a:rPr>
              <a:t> </a:t>
            </a:r>
          </a:p>
          <a:p>
            <a:pPr lvl="1" eaLnBrk="1" hangingPunct="1">
              <a:buFontTx/>
              <a:buChar char="•"/>
              <a:defRPr/>
            </a:pPr>
            <a:endParaRPr lang="en-US" altLang="en-US" sz="1200" dirty="0"/>
          </a:p>
          <a:p>
            <a:pPr lvl="1" eaLnBrk="1" hangingPunct="1">
              <a:buFontTx/>
              <a:buChar char="•"/>
              <a:defRPr/>
            </a:pPr>
            <a:r>
              <a:rPr lang="en-US" altLang="en-US" sz="1200" dirty="0"/>
              <a:t>Every path corresponds to a succession of True/False values for the predicates traversed on that path.</a:t>
            </a:r>
          </a:p>
          <a:p>
            <a:pPr lvl="1" eaLnBrk="1" hangingPunct="1">
              <a:buFontTx/>
              <a:buChar char="•"/>
              <a:defRPr/>
            </a:pPr>
            <a:endParaRPr lang="en-US" altLang="en-US" sz="1200" dirty="0"/>
          </a:p>
          <a:p>
            <a:pPr lvl="1" eaLnBrk="1" hangingPunct="1">
              <a:buFontTx/>
              <a:buChar char="•"/>
              <a:defRPr/>
            </a:pPr>
            <a:r>
              <a:rPr lang="en-US" altLang="en-US" sz="1200" dirty="0"/>
              <a:t>A predicate associated with a path.</a:t>
            </a:r>
          </a:p>
          <a:p>
            <a:pPr lvl="1" eaLnBrk="1" hangingPunct="1">
              <a:defRPr/>
            </a:pPr>
            <a:r>
              <a:rPr lang="en-US" altLang="en-US" sz="1200" dirty="0"/>
              <a:t>		“ X &gt; 0 is True “          AND       “W is either negative or equal to 122”  is True</a:t>
            </a:r>
          </a:p>
          <a:p>
            <a:pPr lvl="1" eaLnBrk="1" hangingPunct="1">
              <a:buFontTx/>
              <a:buChar char="•"/>
              <a:defRPr/>
            </a:pPr>
            <a:endParaRPr lang="en-US" altLang="en-US" sz="1200" dirty="0"/>
          </a:p>
          <a:p>
            <a:pPr lvl="1" eaLnBrk="1" hangingPunct="1">
              <a:buFontTx/>
              <a:buChar char="•"/>
              <a:defRPr/>
            </a:pPr>
            <a:r>
              <a:rPr lang="en-US" altLang="en-US" sz="1200" dirty="0"/>
              <a:t>Multi-valued Logic / Multi-way branching</a:t>
            </a:r>
          </a:p>
        </p:txBody>
      </p:sp>
      <p:sp>
        <p:nvSpPr>
          <p:cNvPr id="71689" name="Text Box 7">
            <a:extLst>
              <a:ext uri="{FF2B5EF4-FFF2-40B4-BE49-F238E27FC236}">
                <a16:creationId xmlns:a16="http://schemas.microsoft.com/office/drawing/2014/main" id="{06B6A40A-455D-4CAB-A31A-3B15E1789732}"/>
              </a:ext>
            </a:extLst>
          </p:cNvPr>
          <p:cNvSpPr txBox="1">
            <a:spLocks noChangeArrowheads="1"/>
          </p:cNvSpPr>
          <p:nvPr/>
        </p:nvSpPr>
        <p:spPr bwMode="auto">
          <a:xfrm>
            <a:off x="7774781" y="171450"/>
            <a:ext cx="332142"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US" altLang="en-US" sz="1350" b="1" baseline="-12000"/>
              <a:t>U2</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4">
            <a:extLst>
              <a:ext uri="{FF2B5EF4-FFF2-40B4-BE49-F238E27FC236}">
                <a16:creationId xmlns:a16="http://schemas.microsoft.com/office/drawing/2014/main" id="{FFAC56B2-995B-4FC1-830F-90360D48FF48}"/>
              </a:ext>
            </a:extLst>
          </p:cNvPr>
          <p:cNvSpPr>
            <a:spLocks noGrp="1"/>
          </p:cNvSpPr>
          <p:nvPr>
            <p:ph type="ftr" sz="quarter" idx="11"/>
          </p:nvPr>
        </p:nvSpPr>
        <p:spPr>
          <a:noFill/>
        </p:spPr>
        <p:txBody>
          <a:bodyPr/>
          <a:lstStyle>
            <a:lvl1pPr>
              <a:defRPr sz="1050">
                <a:solidFill>
                  <a:schemeClr val="tx1"/>
                </a:solidFill>
                <a:latin typeface="Arial" panose="020B0604020202020204" pitchFamily="34" charset="0"/>
              </a:defRPr>
            </a:lvl1pPr>
            <a:lvl2pPr marL="557213" indent="-214313">
              <a:defRPr sz="1050">
                <a:solidFill>
                  <a:schemeClr val="tx1"/>
                </a:solidFill>
                <a:latin typeface="Arial" panose="020B0604020202020204" pitchFamily="34" charset="0"/>
              </a:defRPr>
            </a:lvl2pPr>
            <a:lvl3pPr marL="857250" indent="-171450">
              <a:defRPr sz="1050">
                <a:solidFill>
                  <a:schemeClr val="tx1"/>
                </a:solidFill>
                <a:latin typeface="Arial" panose="020B0604020202020204" pitchFamily="34" charset="0"/>
              </a:defRPr>
            </a:lvl3pPr>
            <a:lvl4pPr marL="1200150" indent="-171450">
              <a:defRPr sz="1050">
                <a:solidFill>
                  <a:schemeClr val="tx1"/>
                </a:solidFill>
                <a:latin typeface="Arial" panose="020B0604020202020204" pitchFamily="34" charset="0"/>
              </a:defRPr>
            </a:lvl4pPr>
            <a:lvl5pPr marL="1543050" indent="-171450">
              <a:defRPr sz="1050">
                <a:solidFill>
                  <a:schemeClr val="tx1"/>
                </a:solidFill>
                <a:latin typeface="Arial" panose="020B0604020202020204" pitchFamily="34" charset="0"/>
              </a:defRPr>
            </a:lvl5pPr>
            <a:lvl6pPr marL="1885950" indent="-171450" eaLnBrk="0" fontAlgn="base" hangingPunct="0">
              <a:spcBef>
                <a:spcPct val="0"/>
              </a:spcBef>
              <a:spcAft>
                <a:spcPct val="0"/>
              </a:spcAft>
              <a:defRPr sz="1050">
                <a:solidFill>
                  <a:schemeClr val="tx1"/>
                </a:solidFill>
                <a:latin typeface="Arial" panose="020B0604020202020204" pitchFamily="34" charset="0"/>
              </a:defRPr>
            </a:lvl6pPr>
            <a:lvl7pPr marL="2228850" indent="-171450" eaLnBrk="0" fontAlgn="base" hangingPunct="0">
              <a:spcBef>
                <a:spcPct val="0"/>
              </a:spcBef>
              <a:spcAft>
                <a:spcPct val="0"/>
              </a:spcAft>
              <a:defRPr sz="1050">
                <a:solidFill>
                  <a:schemeClr val="tx1"/>
                </a:solidFill>
                <a:latin typeface="Arial" panose="020B0604020202020204" pitchFamily="34" charset="0"/>
              </a:defRPr>
            </a:lvl7pPr>
            <a:lvl8pPr marL="2571750" indent="-171450" eaLnBrk="0" fontAlgn="base" hangingPunct="0">
              <a:spcBef>
                <a:spcPct val="0"/>
              </a:spcBef>
              <a:spcAft>
                <a:spcPct val="0"/>
              </a:spcAft>
              <a:defRPr sz="1050">
                <a:solidFill>
                  <a:schemeClr val="tx1"/>
                </a:solidFill>
                <a:latin typeface="Arial" panose="020B0604020202020204" pitchFamily="34" charset="0"/>
              </a:defRPr>
            </a:lvl8pPr>
            <a:lvl9pPr marL="2914650" indent="-171450" eaLnBrk="0" fontAlgn="base" hangingPunct="0">
              <a:spcBef>
                <a:spcPct val="0"/>
              </a:spcBef>
              <a:spcAft>
                <a:spcPct val="0"/>
              </a:spcAft>
              <a:defRPr sz="1050">
                <a:solidFill>
                  <a:schemeClr val="tx1"/>
                </a:solidFill>
                <a:latin typeface="Arial" panose="020B0604020202020204" pitchFamily="34" charset="0"/>
              </a:defRPr>
            </a:lvl9pPr>
          </a:lstStyle>
          <a:p>
            <a:r>
              <a:rPr lang="en-US" altLang="en-US"/>
              <a:t>ref boris beizer</a:t>
            </a:r>
          </a:p>
        </p:txBody>
      </p:sp>
      <p:sp>
        <p:nvSpPr>
          <p:cNvPr id="73731" name="Slide Number Placeholder 5">
            <a:extLst>
              <a:ext uri="{FF2B5EF4-FFF2-40B4-BE49-F238E27FC236}">
                <a16:creationId xmlns:a16="http://schemas.microsoft.com/office/drawing/2014/main" id="{3846EA79-F43B-4A94-8B1A-6410027A2DE7}"/>
              </a:ext>
            </a:extLst>
          </p:cNvPr>
          <p:cNvSpPr>
            <a:spLocks noGrp="1"/>
          </p:cNvSpPr>
          <p:nvPr>
            <p:ph type="sldNum" sz="quarter" idx="12"/>
          </p:nvPr>
        </p:nvSpPr>
        <p:spPr>
          <a:noFill/>
        </p:spPr>
        <p:txBody>
          <a:bodyPr/>
          <a:lstStyle>
            <a:lvl1pPr>
              <a:defRPr sz="1050">
                <a:solidFill>
                  <a:schemeClr val="tx1"/>
                </a:solidFill>
                <a:latin typeface="Arial" panose="020B0604020202020204" pitchFamily="34" charset="0"/>
              </a:defRPr>
            </a:lvl1pPr>
            <a:lvl2pPr marL="557213" indent="-214313">
              <a:defRPr sz="1050">
                <a:solidFill>
                  <a:schemeClr val="tx1"/>
                </a:solidFill>
                <a:latin typeface="Arial" panose="020B0604020202020204" pitchFamily="34" charset="0"/>
              </a:defRPr>
            </a:lvl2pPr>
            <a:lvl3pPr marL="857250" indent="-171450">
              <a:defRPr sz="1050">
                <a:solidFill>
                  <a:schemeClr val="tx1"/>
                </a:solidFill>
                <a:latin typeface="Arial" panose="020B0604020202020204" pitchFamily="34" charset="0"/>
              </a:defRPr>
            </a:lvl3pPr>
            <a:lvl4pPr marL="1200150" indent="-171450">
              <a:defRPr sz="1050">
                <a:solidFill>
                  <a:schemeClr val="tx1"/>
                </a:solidFill>
                <a:latin typeface="Arial" panose="020B0604020202020204" pitchFamily="34" charset="0"/>
              </a:defRPr>
            </a:lvl4pPr>
            <a:lvl5pPr marL="1543050" indent="-171450">
              <a:defRPr sz="1050">
                <a:solidFill>
                  <a:schemeClr val="tx1"/>
                </a:solidFill>
                <a:latin typeface="Arial" panose="020B0604020202020204" pitchFamily="34" charset="0"/>
              </a:defRPr>
            </a:lvl5pPr>
            <a:lvl6pPr marL="1885950" indent="-171450" eaLnBrk="0" fontAlgn="base" hangingPunct="0">
              <a:spcBef>
                <a:spcPct val="0"/>
              </a:spcBef>
              <a:spcAft>
                <a:spcPct val="0"/>
              </a:spcAft>
              <a:defRPr sz="1050">
                <a:solidFill>
                  <a:schemeClr val="tx1"/>
                </a:solidFill>
                <a:latin typeface="Arial" panose="020B0604020202020204" pitchFamily="34" charset="0"/>
              </a:defRPr>
            </a:lvl6pPr>
            <a:lvl7pPr marL="2228850" indent="-171450" eaLnBrk="0" fontAlgn="base" hangingPunct="0">
              <a:spcBef>
                <a:spcPct val="0"/>
              </a:spcBef>
              <a:spcAft>
                <a:spcPct val="0"/>
              </a:spcAft>
              <a:defRPr sz="1050">
                <a:solidFill>
                  <a:schemeClr val="tx1"/>
                </a:solidFill>
                <a:latin typeface="Arial" panose="020B0604020202020204" pitchFamily="34" charset="0"/>
              </a:defRPr>
            </a:lvl7pPr>
            <a:lvl8pPr marL="2571750" indent="-171450" eaLnBrk="0" fontAlgn="base" hangingPunct="0">
              <a:spcBef>
                <a:spcPct val="0"/>
              </a:spcBef>
              <a:spcAft>
                <a:spcPct val="0"/>
              </a:spcAft>
              <a:defRPr sz="1050">
                <a:solidFill>
                  <a:schemeClr val="tx1"/>
                </a:solidFill>
                <a:latin typeface="Arial" panose="020B0604020202020204" pitchFamily="34" charset="0"/>
              </a:defRPr>
            </a:lvl8pPr>
            <a:lvl9pPr marL="2914650" indent="-171450" eaLnBrk="0" fontAlgn="base" hangingPunct="0">
              <a:spcBef>
                <a:spcPct val="0"/>
              </a:spcBef>
              <a:spcAft>
                <a:spcPct val="0"/>
              </a:spcAft>
              <a:defRPr sz="1050">
                <a:solidFill>
                  <a:schemeClr val="tx1"/>
                </a:solidFill>
                <a:latin typeface="Arial" panose="020B0604020202020204" pitchFamily="34" charset="0"/>
              </a:defRPr>
            </a:lvl9pPr>
          </a:lstStyle>
          <a:p>
            <a:fld id="{718E3335-FD01-48F3-A9D7-8E96C057EDFE}" type="slidenum">
              <a:rPr lang="en-US" altLang="en-US"/>
              <a:pPr/>
              <a:t>62</a:t>
            </a:fld>
            <a:endParaRPr lang="en-US" altLang="en-US"/>
          </a:p>
        </p:txBody>
      </p:sp>
      <p:sp>
        <p:nvSpPr>
          <p:cNvPr id="73734" name="Text Box 4">
            <a:extLst>
              <a:ext uri="{FF2B5EF4-FFF2-40B4-BE49-F238E27FC236}">
                <a16:creationId xmlns:a16="http://schemas.microsoft.com/office/drawing/2014/main" id="{07A5D2DF-8B1F-4C24-A97E-7A0B9F4E7D56}"/>
              </a:ext>
            </a:extLst>
          </p:cNvPr>
          <p:cNvSpPr txBox="1">
            <a:spLocks noChangeArrowheads="1"/>
          </p:cNvSpPr>
          <p:nvPr/>
        </p:nvSpPr>
        <p:spPr bwMode="auto">
          <a:xfrm>
            <a:off x="3382567" y="4942285"/>
            <a:ext cx="18473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endParaRPr lang="en-IN" altLang="en-US" sz="1050"/>
          </a:p>
        </p:txBody>
      </p:sp>
      <p:sp>
        <p:nvSpPr>
          <p:cNvPr id="276486" name="Text Box 6">
            <a:extLst>
              <a:ext uri="{FF2B5EF4-FFF2-40B4-BE49-F238E27FC236}">
                <a16:creationId xmlns:a16="http://schemas.microsoft.com/office/drawing/2014/main" id="{CD596FE0-FC4D-4969-A52E-3384F5A9C83D}"/>
              </a:ext>
            </a:extLst>
          </p:cNvPr>
          <p:cNvSpPr txBox="1">
            <a:spLocks noChangeArrowheads="1"/>
          </p:cNvSpPr>
          <p:nvPr/>
        </p:nvSpPr>
        <p:spPr bwMode="auto">
          <a:xfrm>
            <a:off x="762000" y="405116"/>
            <a:ext cx="6738938" cy="4628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520700" indent="-177800">
              <a:defRPr>
                <a:solidFill>
                  <a:schemeClr val="tx1"/>
                </a:solidFill>
                <a:latin typeface="Arial" panose="020B0604020202020204" pitchFamily="34" charset="0"/>
              </a:defRPr>
            </a:lvl2pPr>
            <a:lvl3pPr marL="1206500" indent="-292100">
              <a:defRPr>
                <a:solidFill>
                  <a:schemeClr val="tx1"/>
                </a:solidFill>
                <a:latin typeface="Arial" panose="020B0604020202020204" pitchFamily="34" charset="0"/>
              </a:defRPr>
            </a:lvl3pPr>
            <a:lvl4pPr marL="1943100" indent="-457200">
              <a:defRPr>
                <a:solidFill>
                  <a:schemeClr val="tx1"/>
                </a:solidFill>
                <a:latin typeface="Arial" panose="020B0604020202020204" pitchFamily="34" charset="0"/>
              </a:defRPr>
            </a:lvl4pPr>
            <a:lvl5pPr marL="2514600" indent="-457200">
              <a:defRPr>
                <a:solidFill>
                  <a:schemeClr val="tx1"/>
                </a:solidFill>
                <a:latin typeface="Arial" panose="020B0604020202020204" pitchFamily="34" charset="0"/>
              </a:defRPr>
            </a:lvl5pPr>
            <a:lvl6pPr marL="2971800" indent="-457200" fontAlgn="base">
              <a:spcBef>
                <a:spcPct val="0"/>
              </a:spcBef>
              <a:spcAft>
                <a:spcPct val="0"/>
              </a:spcAft>
              <a:defRPr>
                <a:solidFill>
                  <a:schemeClr val="tx1"/>
                </a:solidFill>
                <a:latin typeface="Arial" panose="020B0604020202020204" pitchFamily="34" charset="0"/>
              </a:defRPr>
            </a:lvl6pPr>
            <a:lvl7pPr marL="3429000" indent="-457200" fontAlgn="base">
              <a:spcBef>
                <a:spcPct val="0"/>
              </a:spcBef>
              <a:spcAft>
                <a:spcPct val="0"/>
              </a:spcAft>
              <a:defRPr>
                <a:solidFill>
                  <a:schemeClr val="tx1"/>
                </a:solidFill>
                <a:latin typeface="Arial" panose="020B0604020202020204" pitchFamily="34" charset="0"/>
              </a:defRPr>
            </a:lvl7pPr>
            <a:lvl8pPr marL="3886200" indent="-457200" fontAlgn="base">
              <a:spcBef>
                <a:spcPct val="0"/>
              </a:spcBef>
              <a:spcAft>
                <a:spcPct val="0"/>
              </a:spcAft>
              <a:defRPr>
                <a:solidFill>
                  <a:schemeClr val="tx1"/>
                </a:solidFill>
                <a:latin typeface="Arial" panose="020B0604020202020204" pitchFamily="34" charset="0"/>
              </a:defRPr>
            </a:lvl8pPr>
            <a:lvl9pPr marL="4343400" indent="-4572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b="1" dirty="0">
                <a:solidFill>
                  <a:schemeClr val="accent2"/>
                </a:solidFill>
                <a:effectLst>
                  <a:outerShdw blurRad="38100" dist="38100" dir="2700000" algn="tl">
                    <a:srgbClr val="C0C0C0"/>
                  </a:outerShdw>
                </a:effectLst>
              </a:rPr>
              <a:t>Predicates, Predicate Expressions…</a:t>
            </a:r>
            <a:endParaRPr lang="en-US" altLang="en-US" b="1" dirty="0">
              <a:solidFill>
                <a:srgbClr val="CC0000"/>
              </a:solidFill>
            </a:endParaRPr>
          </a:p>
          <a:p>
            <a:pPr eaLnBrk="1" hangingPunct="1">
              <a:defRPr/>
            </a:pPr>
            <a:endParaRPr lang="en-US" altLang="en-US" sz="675" b="1" dirty="0">
              <a:solidFill>
                <a:srgbClr val="CC0000"/>
              </a:solidFill>
            </a:endParaRPr>
          </a:p>
          <a:p>
            <a:pPr eaLnBrk="1" hangingPunct="1">
              <a:defRPr/>
            </a:pPr>
            <a:r>
              <a:rPr lang="en-US" altLang="en-US" sz="1400" b="1" dirty="0">
                <a:solidFill>
                  <a:schemeClr val="tx2">
                    <a:lumMod val="60000"/>
                    <a:lumOff val="40000"/>
                  </a:schemeClr>
                </a:solidFill>
              </a:rPr>
              <a:t>Predicate Interpretation</a:t>
            </a:r>
          </a:p>
          <a:p>
            <a:pPr eaLnBrk="1" hangingPunct="1">
              <a:defRPr/>
            </a:pPr>
            <a:endParaRPr lang="en-US" altLang="en-US" sz="1200" dirty="0"/>
          </a:p>
          <a:p>
            <a:pPr lvl="1" eaLnBrk="1" hangingPunct="1">
              <a:buFontTx/>
              <a:buChar char="•"/>
              <a:defRPr/>
            </a:pPr>
            <a:r>
              <a:rPr lang="en-US" altLang="en-US" sz="1200" dirty="0"/>
              <a:t>The symbolic substitution of operations along the path in order to express the predicate solely in terms of the input vector is called </a:t>
            </a:r>
            <a:r>
              <a:rPr lang="en-US" altLang="en-US" sz="1200" b="1" dirty="0"/>
              <a:t>predicate interpretation</a:t>
            </a:r>
            <a:r>
              <a:rPr lang="en-US" altLang="en-US" sz="1200" dirty="0"/>
              <a:t>.</a:t>
            </a:r>
          </a:p>
          <a:p>
            <a:pPr lvl="1" eaLnBrk="1" hangingPunct="1">
              <a:buFontTx/>
              <a:buChar char="•"/>
              <a:defRPr/>
            </a:pPr>
            <a:endParaRPr lang="en-US" altLang="en-US" sz="1200" dirty="0"/>
          </a:p>
          <a:p>
            <a:pPr lvl="1" eaLnBrk="1" hangingPunct="1">
              <a:defRPr/>
            </a:pPr>
            <a:r>
              <a:rPr lang="en-US" altLang="en-US" sz="1200" dirty="0"/>
              <a:t>	An </a:t>
            </a:r>
            <a:r>
              <a:rPr lang="en-US" altLang="en-US" sz="1200" dirty="0">
                <a:solidFill>
                  <a:schemeClr val="tx2">
                    <a:lumMod val="60000"/>
                    <a:lumOff val="40000"/>
                  </a:schemeClr>
                </a:solidFill>
              </a:rPr>
              <a:t>input vector </a:t>
            </a:r>
            <a:r>
              <a:rPr lang="en-US" altLang="en-US" sz="1200" dirty="0"/>
              <a:t>is a set of inputs to a routine arranged as a one dimensional array.</a:t>
            </a:r>
          </a:p>
          <a:p>
            <a:pPr eaLnBrk="1" hangingPunct="1">
              <a:defRPr/>
            </a:pPr>
            <a:endParaRPr lang="en-US" altLang="en-US" sz="1200" dirty="0"/>
          </a:p>
          <a:p>
            <a:pPr lvl="1" eaLnBrk="1" hangingPunct="1">
              <a:buFontTx/>
              <a:buChar char="•"/>
              <a:defRPr/>
            </a:pPr>
            <a:r>
              <a:rPr lang="en-US" altLang="en-US" sz="1200" dirty="0"/>
              <a:t>Example:</a:t>
            </a:r>
          </a:p>
          <a:p>
            <a:pPr lvl="2" eaLnBrk="1" hangingPunct="1">
              <a:defRPr/>
            </a:pPr>
            <a:r>
              <a:rPr lang="en-US" altLang="en-US" sz="1200" dirty="0"/>
              <a:t>     INPUT X, Y				INPUT X</a:t>
            </a:r>
          </a:p>
          <a:p>
            <a:pPr lvl="2" eaLnBrk="1" hangingPunct="1">
              <a:defRPr/>
            </a:pPr>
            <a:r>
              <a:rPr lang="en-US" altLang="en-US" sz="1200" dirty="0"/>
              <a:t>     ON X GOTO A, B, C			IF X &lt; 0 THEN Y:= 2</a:t>
            </a:r>
          </a:p>
          <a:p>
            <a:pPr lvl="1" eaLnBrk="1" hangingPunct="1">
              <a:defRPr/>
            </a:pPr>
            <a:r>
              <a:rPr lang="en-US" altLang="en-US" sz="1200" dirty="0"/>
              <a:t>		A:  Z := 7  @  GOTO H   			ELSE  Y := 1</a:t>
            </a:r>
          </a:p>
          <a:p>
            <a:pPr lvl="2" eaLnBrk="1" hangingPunct="1">
              <a:defRPr/>
            </a:pPr>
            <a:r>
              <a:rPr lang="en-US" altLang="en-US" sz="1200" dirty="0"/>
              <a:t>B:  Z := -7  @ GOTO H			IF X + Y*Y &gt; 0 THEN …</a:t>
            </a:r>
          </a:p>
          <a:p>
            <a:pPr lvl="1" eaLnBrk="1" hangingPunct="1">
              <a:defRPr/>
            </a:pPr>
            <a:r>
              <a:rPr lang="en-US" altLang="en-US" sz="1200" dirty="0"/>
              <a:t>		C:  Z := 0  @ GOTO H</a:t>
            </a:r>
          </a:p>
          <a:p>
            <a:pPr lvl="1" eaLnBrk="1" hangingPunct="1">
              <a:defRPr/>
            </a:pPr>
            <a:endParaRPr lang="en-US" altLang="en-US" sz="675" dirty="0"/>
          </a:p>
          <a:p>
            <a:pPr lvl="1" eaLnBrk="1" hangingPunct="1">
              <a:defRPr/>
            </a:pPr>
            <a:r>
              <a:rPr lang="en-US" altLang="en-US" sz="1200" dirty="0"/>
              <a:t>		H:  DO SOMETHING</a:t>
            </a:r>
          </a:p>
          <a:p>
            <a:pPr lvl="1" eaLnBrk="1" hangingPunct="1">
              <a:defRPr/>
            </a:pPr>
            <a:r>
              <a:rPr lang="en-US" altLang="en-US" sz="675" dirty="0"/>
              <a:t>	</a:t>
            </a:r>
          </a:p>
          <a:p>
            <a:pPr lvl="1" eaLnBrk="1" hangingPunct="1">
              <a:defRPr/>
            </a:pPr>
            <a:r>
              <a:rPr lang="en-US" altLang="en-US" sz="1200" dirty="0"/>
              <a:t>		K:  IF X + Z &gt; 0  GOTO  GOOD  ELSE  GOTO  BETTER</a:t>
            </a:r>
          </a:p>
          <a:p>
            <a:pPr lvl="1" eaLnBrk="1" hangingPunct="1">
              <a:defRPr/>
            </a:pPr>
            <a:endParaRPr lang="en-US" altLang="en-US" sz="1200" dirty="0"/>
          </a:p>
          <a:p>
            <a:pPr lvl="1" eaLnBrk="1" hangingPunct="1">
              <a:buFontTx/>
              <a:buChar char="•"/>
              <a:defRPr/>
            </a:pPr>
            <a:r>
              <a:rPr lang="en-US" altLang="en-US" sz="1200" dirty="0"/>
              <a:t>Predicate interpretation may or may not depend on the path.		</a:t>
            </a:r>
            <a:r>
              <a:rPr lang="en-US" altLang="en-US" sz="1350" dirty="0"/>
              <a:t>IF  -7  &gt;  3  ..</a:t>
            </a:r>
            <a:endParaRPr lang="en-US" altLang="en-US" sz="1200" dirty="0"/>
          </a:p>
          <a:p>
            <a:pPr lvl="1" eaLnBrk="1" hangingPunct="1">
              <a:buFontTx/>
              <a:buChar char="•"/>
              <a:defRPr/>
            </a:pPr>
            <a:endParaRPr lang="en-US" altLang="en-US" sz="1200" dirty="0"/>
          </a:p>
          <a:p>
            <a:pPr lvl="1" eaLnBrk="1" hangingPunct="1">
              <a:buFontTx/>
              <a:buChar char="•"/>
              <a:defRPr/>
            </a:pPr>
            <a:r>
              <a:rPr lang="en-US" altLang="en-US" sz="1200" dirty="0">
                <a:solidFill>
                  <a:schemeClr val="tx2">
                    <a:lumMod val="60000"/>
                    <a:lumOff val="40000"/>
                  </a:schemeClr>
                </a:solidFill>
              </a:rPr>
              <a:t>Path predicates </a:t>
            </a:r>
            <a:r>
              <a:rPr lang="en-US" altLang="en-US" sz="1200" dirty="0"/>
              <a:t>are the specific form of the predicates of the decisions along the selected path </a:t>
            </a:r>
            <a:r>
              <a:rPr lang="en-US" altLang="en-US" sz="1200" dirty="0">
                <a:solidFill>
                  <a:srgbClr val="A50021"/>
                </a:solidFill>
              </a:rPr>
              <a:t>after interpretation</a:t>
            </a:r>
            <a:r>
              <a:rPr lang="en-US" altLang="en-US" sz="1200" dirty="0"/>
              <a:t>.</a:t>
            </a:r>
          </a:p>
        </p:txBody>
      </p:sp>
      <p:sp>
        <p:nvSpPr>
          <p:cNvPr id="73737" name="Text Box 7">
            <a:extLst>
              <a:ext uri="{FF2B5EF4-FFF2-40B4-BE49-F238E27FC236}">
                <a16:creationId xmlns:a16="http://schemas.microsoft.com/office/drawing/2014/main" id="{0DE3D50C-9997-4615-A6BB-0B84B3EF10F6}"/>
              </a:ext>
            </a:extLst>
          </p:cNvPr>
          <p:cNvSpPr txBox="1">
            <a:spLocks noChangeArrowheads="1"/>
          </p:cNvSpPr>
          <p:nvPr/>
        </p:nvSpPr>
        <p:spPr bwMode="auto">
          <a:xfrm>
            <a:off x="7774781" y="171450"/>
            <a:ext cx="332142"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US" altLang="en-US" sz="1350" b="1" baseline="-12000"/>
              <a:t>U2</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4">
            <a:extLst>
              <a:ext uri="{FF2B5EF4-FFF2-40B4-BE49-F238E27FC236}">
                <a16:creationId xmlns:a16="http://schemas.microsoft.com/office/drawing/2014/main" id="{3F47029A-2F23-4DED-AD8D-B92863CFFA16}"/>
              </a:ext>
            </a:extLst>
          </p:cNvPr>
          <p:cNvSpPr>
            <a:spLocks noGrp="1"/>
          </p:cNvSpPr>
          <p:nvPr>
            <p:ph type="ftr" sz="quarter" idx="11"/>
          </p:nvPr>
        </p:nvSpPr>
        <p:spPr>
          <a:noFill/>
        </p:spPr>
        <p:txBody>
          <a:bodyPr/>
          <a:lstStyle>
            <a:lvl1pPr>
              <a:defRPr sz="1050">
                <a:solidFill>
                  <a:schemeClr val="tx1"/>
                </a:solidFill>
                <a:latin typeface="Arial" panose="020B0604020202020204" pitchFamily="34" charset="0"/>
              </a:defRPr>
            </a:lvl1pPr>
            <a:lvl2pPr marL="557213" indent="-214313">
              <a:defRPr sz="1050">
                <a:solidFill>
                  <a:schemeClr val="tx1"/>
                </a:solidFill>
                <a:latin typeface="Arial" panose="020B0604020202020204" pitchFamily="34" charset="0"/>
              </a:defRPr>
            </a:lvl2pPr>
            <a:lvl3pPr marL="857250" indent="-171450">
              <a:defRPr sz="1050">
                <a:solidFill>
                  <a:schemeClr val="tx1"/>
                </a:solidFill>
                <a:latin typeface="Arial" panose="020B0604020202020204" pitchFamily="34" charset="0"/>
              </a:defRPr>
            </a:lvl3pPr>
            <a:lvl4pPr marL="1200150" indent="-171450">
              <a:defRPr sz="1050">
                <a:solidFill>
                  <a:schemeClr val="tx1"/>
                </a:solidFill>
                <a:latin typeface="Arial" panose="020B0604020202020204" pitchFamily="34" charset="0"/>
              </a:defRPr>
            </a:lvl4pPr>
            <a:lvl5pPr marL="1543050" indent="-171450">
              <a:defRPr sz="1050">
                <a:solidFill>
                  <a:schemeClr val="tx1"/>
                </a:solidFill>
                <a:latin typeface="Arial" panose="020B0604020202020204" pitchFamily="34" charset="0"/>
              </a:defRPr>
            </a:lvl5pPr>
            <a:lvl6pPr marL="1885950" indent="-171450" eaLnBrk="0" fontAlgn="base" hangingPunct="0">
              <a:spcBef>
                <a:spcPct val="0"/>
              </a:spcBef>
              <a:spcAft>
                <a:spcPct val="0"/>
              </a:spcAft>
              <a:defRPr sz="1050">
                <a:solidFill>
                  <a:schemeClr val="tx1"/>
                </a:solidFill>
                <a:latin typeface="Arial" panose="020B0604020202020204" pitchFamily="34" charset="0"/>
              </a:defRPr>
            </a:lvl6pPr>
            <a:lvl7pPr marL="2228850" indent="-171450" eaLnBrk="0" fontAlgn="base" hangingPunct="0">
              <a:spcBef>
                <a:spcPct val="0"/>
              </a:spcBef>
              <a:spcAft>
                <a:spcPct val="0"/>
              </a:spcAft>
              <a:defRPr sz="1050">
                <a:solidFill>
                  <a:schemeClr val="tx1"/>
                </a:solidFill>
                <a:latin typeface="Arial" panose="020B0604020202020204" pitchFamily="34" charset="0"/>
              </a:defRPr>
            </a:lvl7pPr>
            <a:lvl8pPr marL="2571750" indent="-171450" eaLnBrk="0" fontAlgn="base" hangingPunct="0">
              <a:spcBef>
                <a:spcPct val="0"/>
              </a:spcBef>
              <a:spcAft>
                <a:spcPct val="0"/>
              </a:spcAft>
              <a:defRPr sz="1050">
                <a:solidFill>
                  <a:schemeClr val="tx1"/>
                </a:solidFill>
                <a:latin typeface="Arial" panose="020B0604020202020204" pitchFamily="34" charset="0"/>
              </a:defRPr>
            </a:lvl8pPr>
            <a:lvl9pPr marL="2914650" indent="-171450" eaLnBrk="0" fontAlgn="base" hangingPunct="0">
              <a:spcBef>
                <a:spcPct val="0"/>
              </a:spcBef>
              <a:spcAft>
                <a:spcPct val="0"/>
              </a:spcAft>
              <a:defRPr sz="1050">
                <a:solidFill>
                  <a:schemeClr val="tx1"/>
                </a:solidFill>
                <a:latin typeface="Arial" panose="020B0604020202020204" pitchFamily="34" charset="0"/>
              </a:defRPr>
            </a:lvl9pPr>
          </a:lstStyle>
          <a:p>
            <a:r>
              <a:rPr lang="en-US" altLang="en-US"/>
              <a:t>ref boris beizer</a:t>
            </a:r>
          </a:p>
        </p:txBody>
      </p:sp>
      <p:sp>
        <p:nvSpPr>
          <p:cNvPr id="75779" name="Slide Number Placeholder 5">
            <a:extLst>
              <a:ext uri="{FF2B5EF4-FFF2-40B4-BE49-F238E27FC236}">
                <a16:creationId xmlns:a16="http://schemas.microsoft.com/office/drawing/2014/main" id="{A18C2A78-40D7-4356-8962-751D5017E88A}"/>
              </a:ext>
            </a:extLst>
          </p:cNvPr>
          <p:cNvSpPr>
            <a:spLocks noGrp="1"/>
          </p:cNvSpPr>
          <p:nvPr>
            <p:ph type="sldNum" sz="quarter" idx="12"/>
          </p:nvPr>
        </p:nvSpPr>
        <p:spPr>
          <a:noFill/>
        </p:spPr>
        <p:txBody>
          <a:bodyPr/>
          <a:lstStyle>
            <a:lvl1pPr>
              <a:defRPr sz="1050">
                <a:solidFill>
                  <a:schemeClr val="tx1"/>
                </a:solidFill>
                <a:latin typeface="Arial" panose="020B0604020202020204" pitchFamily="34" charset="0"/>
              </a:defRPr>
            </a:lvl1pPr>
            <a:lvl2pPr marL="557213" indent="-214313">
              <a:defRPr sz="1050">
                <a:solidFill>
                  <a:schemeClr val="tx1"/>
                </a:solidFill>
                <a:latin typeface="Arial" panose="020B0604020202020204" pitchFamily="34" charset="0"/>
              </a:defRPr>
            </a:lvl2pPr>
            <a:lvl3pPr marL="857250" indent="-171450">
              <a:defRPr sz="1050">
                <a:solidFill>
                  <a:schemeClr val="tx1"/>
                </a:solidFill>
                <a:latin typeface="Arial" panose="020B0604020202020204" pitchFamily="34" charset="0"/>
              </a:defRPr>
            </a:lvl3pPr>
            <a:lvl4pPr marL="1200150" indent="-171450">
              <a:defRPr sz="1050">
                <a:solidFill>
                  <a:schemeClr val="tx1"/>
                </a:solidFill>
                <a:latin typeface="Arial" panose="020B0604020202020204" pitchFamily="34" charset="0"/>
              </a:defRPr>
            </a:lvl4pPr>
            <a:lvl5pPr marL="1543050" indent="-171450">
              <a:defRPr sz="1050">
                <a:solidFill>
                  <a:schemeClr val="tx1"/>
                </a:solidFill>
                <a:latin typeface="Arial" panose="020B0604020202020204" pitchFamily="34" charset="0"/>
              </a:defRPr>
            </a:lvl5pPr>
            <a:lvl6pPr marL="1885950" indent="-171450" eaLnBrk="0" fontAlgn="base" hangingPunct="0">
              <a:spcBef>
                <a:spcPct val="0"/>
              </a:spcBef>
              <a:spcAft>
                <a:spcPct val="0"/>
              </a:spcAft>
              <a:defRPr sz="1050">
                <a:solidFill>
                  <a:schemeClr val="tx1"/>
                </a:solidFill>
                <a:latin typeface="Arial" panose="020B0604020202020204" pitchFamily="34" charset="0"/>
              </a:defRPr>
            </a:lvl6pPr>
            <a:lvl7pPr marL="2228850" indent="-171450" eaLnBrk="0" fontAlgn="base" hangingPunct="0">
              <a:spcBef>
                <a:spcPct val="0"/>
              </a:spcBef>
              <a:spcAft>
                <a:spcPct val="0"/>
              </a:spcAft>
              <a:defRPr sz="1050">
                <a:solidFill>
                  <a:schemeClr val="tx1"/>
                </a:solidFill>
                <a:latin typeface="Arial" panose="020B0604020202020204" pitchFamily="34" charset="0"/>
              </a:defRPr>
            </a:lvl7pPr>
            <a:lvl8pPr marL="2571750" indent="-171450" eaLnBrk="0" fontAlgn="base" hangingPunct="0">
              <a:spcBef>
                <a:spcPct val="0"/>
              </a:spcBef>
              <a:spcAft>
                <a:spcPct val="0"/>
              </a:spcAft>
              <a:defRPr sz="1050">
                <a:solidFill>
                  <a:schemeClr val="tx1"/>
                </a:solidFill>
                <a:latin typeface="Arial" panose="020B0604020202020204" pitchFamily="34" charset="0"/>
              </a:defRPr>
            </a:lvl8pPr>
            <a:lvl9pPr marL="2914650" indent="-171450" eaLnBrk="0" fontAlgn="base" hangingPunct="0">
              <a:spcBef>
                <a:spcPct val="0"/>
              </a:spcBef>
              <a:spcAft>
                <a:spcPct val="0"/>
              </a:spcAft>
              <a:defRPr sz="1050">
                <a:solidFill>
                  <a:schemeClr val="tx1"/>
                </a:solidFill>
                <a:latin typeface="Arial" panose="020B0604020202020204" pitchFamily="34" charset="0"/>
              </a:defRPr>
            </a:lvl9pPr>
          </a:lstStyle>
          <a:p>
            <a:fld id="{2BFDF106-1100-4AA5-A444-D48C70CB4DB1}" type="slidenum">
              <a:rPr lang="en-US" altLang="en-US"/>
              <a:pPr/>
              <a:t>63</a:t>
            </a:fld>
            <a:endParaRPr lang="en-US" altLang="en-US"/>
          </a:p>
        </p:txBody>
      </p:sp>
      <p:sp>
        <p:nvSpPr>
          <p:cNvPr id="75782" name="Text Box 4">
            <a:extLst>
              <a:ext uri="{FF2B5EF4-FFF2-40B4-BE49-F238E27FC236}">
                <a16:creationId xmlns:a16="http://schemas.microsoft.com/office/drawing/2014/main" id="{4A1CC801-FDC4-4956-9E90-47B72F033D2C}"/>
              </a:ext>
            </a:extLst>
          </p:cNvPr>
          <p:cNvSpPr txBox="1">
            <a:spLocks noChangeArrowheads="1"/>
          </p:cNvSpPr>
          <p:nvPr/>
        </p:nvSpPr>
        <p:spPr bwMode="auto">
          <a:xfrm>
            <a:off x="3382567" y="4942285"/>
            <a:ext cx="18473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endParaRPr lang="en-IN" altLang="en-US" sz="1050"/>
          </a:p>
        </p:txBody>
      </p:sp>
      <p:sp>
        <p:nvSpPr>
          <p:cNvPr id="361478" name="Text Box 6">
            <a:extLst>
              <a:ext uri="{FF2B5EF4-FFF2-40B4-BE49-F238E27FC236}">
                <a16:creationId xmlns:a16="http://schemas.microsoft.com/office/drawing/2014/main" id="{1D31C5E2-AE84-4B4F-A7D2-AD6EFB968D2C}"/>
              </a:ext>
            </a:extLst>
          </p:cNvPr>
          <p:cNvSpPr txBox="1">
            <a:spLocks noChangeArrowheads="1"/>
          </p:cNvSpPr>
          <p:nvPr/>
        </p:nvSpPr>
        <p:spPr bwMode="auto">
          <a:xfrm>
            <a:off x="742244" y="670569"/>
            <a:ext cx="6858000" cy="420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395288" indent="-217488">
              <a:defRPr>
                <a:solidFill>
                  <a:schemeClr val="tx1"/>
                </a:solidFill>
                <a:latin typeface="Arial" panose="020B0604020202020204" pitchFamily="34" charset="0"/>
              </a:defRPr>
            </a:lvl2pPr>
            <a:lvl3pPr marL="1206500" indent="-292100">
              <a:defRPr>
                <a:solidFill>
                  <a:schemeClr val="tx1"/>
                </a:solidFill>
                <a:latin typeface="Arial" panose="020B0604020202020204" pitchFamily="34" charset="0"/>
              </a:defRPr>
            </a:lvl3pPr>
            <a:lvl4pPr marL="1943100" indent="-457200">
              <a:defRPr>
                <a:solidFill>
                  <a:schemeClr val="tx1"/>
                </a:solidFill>
                <a:latin typeface="Arial" panose="020B0604020202020204" pitchFamily="34" charset="0"/>
              </a:defRPr>
            </a:lvl4pPr>
            <a:lvl5pPr marL="2514600" indent="-457200">
              <a:defRPr>
                <a:solidFill>
                  <a:schemeClr val="tx1"/>
                </a:solidFill>
                <a:latin typeface="Arial" panose="020B0604020202020204" pitchFamily="34" charset="0"/>
              </a:defRPr>
            </a:lvl5pPr>
            <a:lvl6pPr marL="2971800" indent="-457200" fontAlgn="base">
              <a:spcBef>
                <a:spcPct val="0"/>
              </a:spcBef>
              <a:spcAft>
                <a:spcPct val="0"/>
              </a:spcAft>
              <a:defRPr>
                <a:solidFill>
                  <a:schemeClr val="tx1"/>
                </a:solidFill>
                <a:latin typeface="Arial" panose="020B0604020202020204" pitchFamily="34" charset="0"/>
              </a:defRPr>
            </a:lvl6pPr>
            <a:lvl7pPr marL="3429000" indent="-457200" fontAlgn="base">
              <a:spcBef>
                <a:spcPct val="0"/>
              </a:spcBef>
              <a:spcAft>
                <a:spcPct val="0"/>
              </a:spcAft>
              <a:defRPr>
                <a:solidFill>
                  <a:schemeClr val="tx1"/>
                </a:solidFill>
                <a:latin typeface="Arial" panose="020B0604020202020204" pitchFamily="34" charset="0"/>
              </a:defRPr>
            </a:lvl7pPr>
            <a:lvl8pPr marL="3886200" indent="-457200" fontAlgn="base">
              <a:spcBef>
                <a:spcPct val="0"/>
              </a:spcBef>
              <a:spcAft>
                <a:spcPct val="0"/>
              </a:spcAft>
              <a:defRPr>
                <a:solidFill>
                  <a:schemeClr val="tx1"/>
                </a:solidFill>
                <a:latin typeface="Arial" panose="020B0604020202020204" pitchFamily="34" charset="0"/>
              </a:defRPr>
            </a:lvl8pPr>
            <a:lvl9pPr marL="4343400" indent="-4572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350" b="1" dirty="0">
                <a:solidFill>
                  <a:schemeClr val="accent2"/>
                </a:solidFill>
                <a:effectLst>
                  <a:outerShdw blurRad="38100" dist="38100" dir="2700000" algn="tl">
                    <a:srgbClr val="C0C0C0"/>
                  </a:outerShdw>
                </a:effectLst>
              </a:rPr>
              <a:t>Predicates, Predicate Expressions…</a:t>
            </a:r>
            <a:endParaRPr lang="en-US" altLang="en-US" sz="1200" b="1" dirty="0">
              <a:solidFill>
                <a:srgbClr val="CC0000"/>
              </a:solidFill>
            </a:endParaRPr>
          </a:p>
          <a:p>
            <a:pPr eaLnBrk="1" hangingPunct="1">
              <a:defRPr/>
            </a:pPr>
            <a:endParaRPr lang="en-US" altLang="en-US" sz="1200" b="1" dirty="0">
              <a:solidFill>
                <a:srgbClr val="CC0000"/>
              </a:solidFill>
            </a:endParaRPr>
          </a:p>
          <a:p>
            <a:pPr eaLnBrk="1" hangingPunct="1">
              <a:defRPr/>
            </a:pPr>
            <a:r>
              <a:rPr lang="en-US" altLang="en-US" sz="1350" b="1" dirty="0">
                <a:solidFill>
                  <a:schemeClr val="tx2">
                    <a:lumMod val="60000"/>
                    <a:lumOff val="40000"/>
                  </a:schemeClr>
                </a:solidFill>
              </a:rPr>
              <a:t>Process Dependency</a:t>
            </a:r>
          </a:p>
          <a:p>
            <a:pPr eaLnBrk="1" hangingPunct="1">
              <a:defRPr/>
            </a:pPr>
            <a:endParaRPr lang="en-US" altLang="en-US" sz="1200" dirty="0"/>
          </a:p>
          <a:p>
            <a:pPr lvl="1" eaLnBrk="1" hangingPunct="1">
              <a:buFontTx/>
              <a:buChar char="•"/>
              <a:defRPr/>
            </a:pPr>
            <a:r>
              <a:rPr lang="en-US" altLang="en-US" sz="1200" dirty="0"/>
              <a:t>An </a:t>
            </a:r>
            <a:r>
              <a:rPr lang="en-US" altLang="en-US" sz="1200" b="1" dirty="0">
                <a:solidFill>
                  <a:schemeClr val="tx2">
                    <a:lumMod val="60000"/>
                    <a:lumOff val="40000"/>
                  </a:schemeClr>
                </a:solidFill>
              </a:rPr>
              <a:t>input</a:t>
            </a:r>
            <a:r>
              <a:rPr lang="en-US" altLang="en-US" sz="1200" dirty="0">
                <a:solidFill>
                  <a:schemeClr val="tx2">
                    <a:lumMod val="60000"/>
                    <a:lumOff val="40000"/>
                  </a:schemeClr>
                </a:solidFill>
              </a:rPr>
              <a:t> </a:t>
            </a:r>
            <a:r>
              <a:rPr lang="en-US" altLang="en-US" sz="1200" b="1" dirty="0">
                <a:solidFill>
                  <a:schemeClr val="tx2">
                    <a:lumMod val="60000"/>
                    <a:lumOff val="40000"/>
                  </a:schemeClr>
                </a:solidFill>
              </a:rPr>
              <a:t>variable</a:t>
            </a:r>
            <a:r>
              <a:rPr lang="en-US" altLang="en-US" sz="1200" dirty="0">
                <a:solidFill>
                  <a:schemeClr val="tx2">
                    <a:lumMod val="60000"/>
                    <a:lumOff val="40000"/>
                  </a:schemeClr>
                </a:solidFill>
              </a:rPr>
              <a:t> is</a:t>
            </a:r>
            <a:r>
              <a:rPr lang="en-US" altLang="en-US" sz="1200" b="1" dirty="0">
                <a:solidFill>
                  <a:schemeClr val="tx2">
                    <a:lumMod val="60000"/>
                    <a:lumOff val="40000"/>
                  </a:schemeClr>
                </a:solidFill>
              </a:rPr>
              <a:t> independent </a:t>
            </a:r>
            <a:r>
              <a:rPr lang="en-US" altLang="en-US" sz="1200" dirty="0"/>
              <a:t>of the processing if its value does not change as a result of processing.</a:t>
            </a:r>
          </a:p>
          <a:p>
            <a:pPr lvl="1" eaLnBrk="1" hangingPunct="1">
              <a:buFontTx/>
              <a:buChar char="•"/>
              <a:defRPr/>
            </a:pPr>
            <a:endParaRPr lang="en-US" altLang="en-US" sz="1200" dirty="0"/>
          </a:p>
          <a:p>
            <a:pPr lvl="1" eaLnBrk="1" hangingPunct="1">
              <a:buFontTx/>
              <a:buChar char="•"/>
              <a:defRPr/>
            </a:pPr>
            <a:r>
              <a:rPr lang="en-US" altLang="en-US" sz="1200" dirty="0"/>
              <a:t>An </a:t>
            </a:r>
            <a:r>
              <a:rPr lang="en-US" altLang="en-US" sz="1200" b="1" dirty="0"/>
              <a:t>input</a:t>
            </a:r>
            <a:r>
              <a:rPr lang="en-US" altLang="en-US" sz="1200" dirty="0"/>
              <a:t> </a:t>
            </a:r>
            <a:r>
              <a:rPr lang="en-US" altLang="en-US" sz="1200" b="1" dirty="0"/>
              <a:t>variable</a:t>
            </a:r>
            <a:r>
              <a:rPr lang="en-US" altLang="en-US" sz="1200" dirty="0"/>
              <a:t> is </a:t>
            </a:r>
            <a:r>
              <a:rPr lang="en-US" altLang="en-US" sz="1200" b="1" dirty="0"/>
              <a:t>process dependent</a:t>
            </a:r>
            <a:r>
              <a:rPr lang="en-US" altLang="en-US" sz="1200" dirty="0"/>
              <a:t> if its value changes as a result of processing.</a:t>
            </a:r>
          </a:p>
          <a:p>
            <a:pPr lvl="1" eaLnBrk="1" hangingPunct="1">
              <a:buFontTx/>
              <a:buChar char="•"/>
              <a:defRPr/>
            </a:pPr>
            <a:endParaRPr lang="en-US" altLang="en-US" sz="1200" dirty="0"/>
          </a:p>
          <a:p>
            <a:pPr lvl="1" eaLnBrk="1" hangingPunct="1">
              <a:buFontTx/>
              <a:buChar char="•"/>
              <a:defRPr/>
            </a:pPr>
            <a:r>
              <a:rPr lang="en-US" altLang="en-US" sz="1200" dirty="0"/>
              <a:t>A </a:t>
            </a:r>
            <a:r>
              <a:rPr lang="en-US" altLang="en-US" sz="1200" b="1" dirty="0"/>
              <a:t>predicate</a:t>
            </a:r>
            <a:r>
              <a:rPr lang="en-US" altLang="en-US" sz="1200" dirty="0"/>
              <a:t> is </a:t>
            </a:r>
            <a:r>
              <a:rPr lang="en-US" altLang="en-US" sz="1200" b="1" dirty="0"/>
              <a:t>process dependent</a:t>
            </a:r>
            <a:r>
              <a:rPr lang="en-US" altLang="en-US" sz="1200" dirty="0"/>
              <a:t> if its truth value can change as a result of processing.</a:t>
            </a:r>
          </a:p>
          <a:p>
            <a:pPr lvl="1" eaLnBrk="1" hangingPunct="1">
              <a:buFontTx/>
              <a:buChar char="•"/>
              <a:defRPr/>
            </a:pPr>
            <a:endParaRPr lang="en-US" altLang="en-US" sz="1200" dirty="0"/>
          </a:p>
          <a:p>
            <a:pPr lvl="1" eaLnBrk="1" hangingPunct="1">
              <a:buFontTx/>
              <a:buChar char="•"/>
              <a:defRPr/>
            </a:pPr>
            <a:r>
              <a:rPr lang="en-US" altLang="en-US" sz="1200" dirty="0"/>
              <a:t>A </a:t>
            </a:r>
            <a:r>
              <a:rPr lang="en-US" altLang="en-US" sz="1200" b="1" dirty="0">
                <a:solidFill>
                  <a:schemeClr val="tx2">
                    <a:lumMod val="60000"/>
                    <a:lumOff val="40000"/>
                  </a:schemeClr>
                </a:solidFill>
              </a:rPr>
              <a:t>predicate</a:t>
            </a:r>
            <a:r>
              <a:rPr lang="en-US" altLang="en-US" sz="1200" dirty="0"/>
              <a:t> is </a:t>
            </a:r>
            <a:r>
              <a:rPr lang="en-US" altLang="en-US" sz="1200" b="1" dirty="0">
                <a:solidFill>
                  <a:srgbClr val="A50021"/>
                </a:solidFill>
              </a:rPr>
              <a:t>process independent</a:t>
            </a:r>
            <a:r>
              <a:rPr lang="en-US" altLang="en-US" sz="1200" dirty="0"/>
              <a:t> if its truth value does not change as a result of processing.</a:t>
            </a:r>
          </a:p>
          <a:p>
            <a:pPr lvl="1" eaLnBrk="1" hangingPunct="1">
              <a:buFontTx/>
              <a:buChar char="•"/>
              <a:defRPr/>
            </a:pPr>
            <a:endParaRPr lang="en-US" altLang="en-US" sz="1200" dirty="0"/>
          </a:p>
          <a:p>
            <a:pPr lvl="1" eaLnBrk="1" hangingPunct="1">
              <a:buFontTx/>
              <a:buChar char="•"/>
              <a:defRPr/>
            </a:pPr>
            <a:r>
              <a:rPr lang="en-US" altLang="en-US" sz="1200" dirty="0"/>
              <a:t>Process dependence of a predicate doesn’t follow from process dependence of variables</a:t>
            </a:r>
          </a:p>
          <a:p>
            <a:pPr lvl="1" eaLnBrk="1" hangingPunct="1">
              <a:buFontTx/>
              <a:buChar char="•"/>
              <a:defRPr/>
            </a:pPr>
            <a:endParaRPr lang="en-US" altLang="en-US" sz="1200" dirty="0"/>
          </a:p>
          <a:p>
            <a:pPr lvl="1" eaLnBrk="1" hangingPunct="1">
              <a:buFontTx/>
              <a:buChar char="•"/>
              <a:defRPr/>
            </a:pPr>
            <a:r>
              <a:rPr lang="en-US" altLang="en-US" sz="1200" dirty="0"/>
              <a:t>Examples:     	X + Y = 10 	Increment X &amp; Decrement Y.</a:t>
            </a:r>
          </a:p>
          <a:p>
            <a:pPr lvl="1" eaLnBrk="1" hangingPunct="1">
              <a:defRPr/>
            </a:pPr>
            <a:r>
              <a:rPr lang="en-US" altLang="en-US" sz="1200" dirty="0"/>
              <a:t>			X is odd		Add an even # to X</a:t>
            </a:r>
          </a:p>
          <a:p>
            <a:pPr lvl="1" eaLnBrk="1" hangingPunct="1">
              <a:buFontTx/>
              <a:buChar char="•"/>
              <a:defRPr/>
            </a:pPr>
            <a:endParaRPr lang="en-US" altLang="en-US" sz="1200" dirty="0"/>
          </a:p>
          <a:p>
            <a:pPr lvl="1" eaLnBrk="1" hangingPunct="1">
              <a:buFontTx/>
              <a:buChar char="•"/>
              <a:defRPr/>
            </a:pPr>
            <a:r>
              <a:rPr lang="en-US" altLang="en-US" sz="1200" dirty="0"/>
              <a:t>If all the input variables (on which a predicate is based) are process independent, then </a:t>
            </a:r>
            <a:r>
              <a:rPr lang="en-US" altLang="en-US" sz="1200" b="1" dirty="0">
                <a:solidFill>
                  <a:srgbClr val="A50021"/>
                </a:solidFill>
              </a:rPr>
              <a:t>predicate is process independent</a:t>
            </a:r>
            <a:r>
              <a:rPr lang="en-US" altLang="en-US" sz="1200" dirty="0"/>
              <a:t>.</a:t>
            </a:r>
          </a:p>
          <a:p>
            <a:pPr lvl="1" eaLnBrk="1" hangingPunct="1">
              <a:buFontTx/>
              <a:buChar char="•"/>
              <a:defRPr/>
            </a:pPr>
            <a:endParaRPr lang="en-US" altLang="en-US" sz="1200" dirty="0"/>
          </a:p>
        </p:txBody>
      </p:sp>
      <p:sp>
        <p:nvSpPr>
          <p:cNvPr id="75785" name="Text Box 7">
            <a:extLst>
              <a:ext uri="{FF2B5EF4-FFF2-40B4-BE49-F238E27FC236}">
                <a16:creationId xmlns:a16="http://schemas.microsoft.com/office/drawing/2014/main" id="{4E8866E8-7EDD-42A1-A615-BCC31B9D7851}"/>
              </a:ext>
            </a:extLst>
          </p:cNvPr>
          <p:cNvSpPr txBox="1">
            <a:spLocks noChangeArrowheads="1"/>
          </p:cNvSpPr>
          <p:nvPr/>
        </p:nvSpPr>
        <p:spPr bwMode="auto">
          <a:xfrm>
            <a:off x="7660481" y="171450"/>
            <a:ext cx="332142"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US" altLang="en-US" sz="1350" b="1" baseline="-12000"/>
              <a:t>U2</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4">
            <a:extLst>
              <a:ext uri="{FF2B5EF4-FFF2-40B4-BE49-F238E27FC236}">
                <a16:creationId xmlns:a16="http://schemas.microsoft.com/office/drawing/2014/main" id="{58A1C2BA-C981-40F9-AE07-FD89DA6AD63B}"/>
              </a:ext>
            </a:extLst>
          </p:cNvPr>
          <p:cNvSpPr>
            <a:spLocks noGrp="1"/>
          </p:cNvSpPr>
          <p:nvPr>
            <p:ph type="ftr" sz="quarter" idx="11"/>
          </p:nvPr>
        </p:nvSpPr>
        <p:spPr>
          <a:noFill/>
        </p:spPr>
        <p:txBody>
          <a:bodyPr/>
          <a:lstStyle>
            <a:lvl1pPr>
              <a:defRPr sz="1050">
                <a:solidFill>
                  <a:schemeClr val="tx1"/>
                </a:solidFill>
                <a:latin typeface="Arial" panose="020B0604020202020204" pitchFamily="34" charset="0"/>
              </a:defRPr>
            </a:lvl1pPr>
            <a:lvl2pPr marL="557213" indent="-214313">
              <a:defRPr sz="1050">
                <a:solidFill>
                  <a:schemeClr val="tx1"/>
                </a:solidFill>
                <a:latin typeface="Arial" panose="020B0604020202020204" pitchFamily="34" charset="0"/>
              </a:defRPr>
            </a:lvl2pPr>
            <a:lvl3pPr marL="857250" indent="-171450">
              <a:defRPr sz="1050">
                <a:solidFill>
                  <a:schemeClr val="tx1"/>
                </a:solidFill>
                <a:latin typeface="Arial" panose="020B0604020202020204" pitchFamily="34" charset="0"/>
              </a:defRPr>
            </a:lvl3pPr>
            <a:lvl4pPr marL="1200150" indent="-171450">
              <a:defRPr sz="1050">
                <a:solidFill>
                  <a:schemeClr val="tx1"/>
                </a:solidFill>
                <a:latin typeface="Arial" panose="020B0604020202020204" pitchFamily="34" charset="0"/>
              </a:defRPr>
            </a:lvl4pPr>
            <a:lvl5pPr marL="1543050" indent="-171450">
              <a:defRPr sz="1050">
                <a:solidFill>
                  <a:schemeClr val="tx1"/>
                </a:solidFill>
                <a:latin typeface="Arial" panose="020B0604020202020204" pitchFamily="34" charset="0"/>
              </a:defRPr>
            </a:lvl5pPr>
            <a:lvl6pPr marL="1885950" indent="-171450" eaLnBrk="0" fontAlgn="base" hangingPunct="0">
              <a:spcBef>
                <a:spcPct val="0"/>
              </a:spcBef>
              <a:spcAft>
                <a:spcPct val="0"/>
              </a:spcAft>
              <a:defRPr sz="1050">
                <a:solidFill>
                  <a:schemeClr val="tx1"/>
                </a:solidFill>
                <a:latin typeface="Arial" panose="020B0604020202020204" pitchFamily="34" charset="0"/>
              </a:defRPr>
            </a:lvl6pPr>
            <a:lvl7pPr marL="2228850" indent="-171450" eaLnBrk="0" fontAlgn="base" hangingPunct="0">
              <a:spcBef>
                <a:spcPct val="0"/>
              </a:spcBef>
              <a:spcAft>
                <a:spcPct val="0"/>
              </a:spcAft>
              <a:defRPr sz="1050">
                <a:solidFill>
                  <a:schemeClr val="tx1"/>
                </a:solidFill>
                <a:latin typeface="Arial" panose="020B0604020202020204" pitchFamily="34" charset="0"/>
              </a:defRPr>
            </a:lvl7pPr>
            <a:lvl8pPr marL="2571750" indent="-171450" eaLnBrk="0" fontAlgn="base" hangingPunct="0">
              <a:spcBef>
                <a:spcPct val="0"/>
              </a:spcBef>
              <a:spcAft>
                <a:spcPct val="0"/>
              </a:spcAft>
              <a:defRPr sz="1050">
                <a:solidFill>
                  <a:schemeClr val="tx1"/>
                </a:solidFill>
                <a:latin typeface="Arial" panose="020B0604020202020204" pitchFamily="34" charset="0"/>
              </a:defRPr>
            </a:lvl8pPr>
            <a:lvl9pPr marL="2914650" indent="-171450" eaLnBrk="0" fontAlgn="base" hangingPunct="0">
              <a:spcBef>
                <a:spcPct val="0"/>
              </a:spcBef>
              <a:spcAft>
                <a:spcPct val="0"/>
              </a:spcAft>
              <a:defRPr sz="1050">
                <a:solidFill>
                  <a:schemeClr val="tx1"/>
                </a:solidFill>
                <a:latin typeface="Arial" panose="020B0604020202020204" pitchFamily="34" charset="0"/>
              </a:defRPr>
            </a:lvl9pPr>
          </a:lstStyle>
          <a:p>
            <a:r>
              <a:rPr lang="en-US" altLang="en-US"/>
              <a:t>ref boris beizer</a:t>
            </a:r>
          </a:p>
        </p:txBody>
      </p:sp>
      <p:sp>
        <p:nvSpPr>
          <p:cNvPr id="77827" name="Slide Number Placeholder 5">
            <a:extLst>
              <a:ext uri="{FF2B5EF4-FFF2-40B4-BE49-F238E27FC236}">
                <a16:creationId xmlns:a16="http://schemas.microsoft.com/office/drawing/2014/main" id="{20362C1C-CDBC-4632-89EB-800115672D78}"/>
              </a:ext>
            </a:extLst>
          </p:cNvPr>
          <p:cNvSpPr>
            <a:spLocks noGrp="1"/>
          </p:cNvSpPr>
          <p:nvPr>
            <p:ph type="sldNum" sz="quarter" idx="12"/>
          </p:nvPr>
        </p:nvSpPr>
        <p:spPr>
          <a:noFill/>
        </p:spPr>
        <p:txBody>
          <a:bodyPr/>
          <a:lstStyle>
            <a:lvl1pPr>
              <a:defRPr sz="1050">
                <a:solidFill>
                  <a:schemeClr val="tx1"/>
                </a:solidFill>
                <a:latin typeface="Arial" panose="020B0604020202020204" pitchFamily="34" charset="0"/>
              </a:defRPr>
            </a:lvl1pPr>
            <a:lvl2pPr marL="557213" indent="-214313">
              <a:defRPr sz="1050">
                <a:solidFill>
                  <a:schemeClr val="tx1"/>
                </a:solidFill>
                <a:latin typeface="Arial" panose="020B0604020202020204" pitchFamily="34" charset="0"/>
              </a:defRPr>
            </a:lvl2pPr>
            <a:lvl3pPr marL="857250" indent="-171450">
              <a:defRPr sz="1050">
                <a:solidFill>
                  <a:schemeClr val="tx1"/>
                </a:solidFill>
                <a:latin typeface="Arial" panose="020B0604020202020204" pitchFamily="34" charset="0"/>
              </a:defRPr>
            </a:lvl3pPr>
            <a:lvl4pPr marL="1200150" indent="-171450">
              <a:defRPr sz="1050">
                <a:solidFill>
                  <a:schemeClr val="tx1"/>
                </a:solidFill>
                <a:latin typeface="Arial" panose="020B0604020202020204" pitchFamily="34" charset="0"/>
              </a:defRPr>
            </a:lvl4pPr>
            <a:lvl5pPr marL="1543050" indent="-171450">
              <a:defRPr sz="1050">
                <a:solidFill>
                  <a:schemeClr val="tx1"/>
                </a:solidFill>
                <a:latin typeface="Arial" panose="020B0604020202020204" pitchFamily="34" charset="0"/>
              </a:defRPr>
            </a:lvl5pPr>
            <a:lvl6pPr marL="1885950" indent="-171450" eaLnBrk="0" fontAlgn="base" hangingPunct="0">
              <a:spcBef>
                <a:spcPct val="0"/>
              </a:spcBef>
              <a:spcAft>
                <a:spcPct val="0"/>
              </a:spcAft>
              <a:defRPr sz="1050">
                <a:solidFill>
                  <a:schemeClr val="tx1"/>
                </a:solidFill>
                <a:latin typeface="Arial" panose="020B0604020202020204" pitchFamily="34" charset="0"/>
              </a:defRPr>
            </a:lvl6pPr>
            <a:lvl7pPr marL="2228850" indent="-171450" eaLnBrk="0" fontAlgn="base" hangingPunct="0">
              <a:spcBef>
                <a:spcPct val="0"/>
              </a:spcBef>
              <a:spcAft>
                <a:spcPct val="0"/>
              </a:spcAft>
              <a:defRPr sz="1050">
                <a:solidFill>
                  <a:schemeClr val="tx1"/>
                </a:solidFill>
                <a:latin typeface="Arial" panose="020B0604020202020204" pitchFamily="34" charset="0"/>
              </a:defRPr>
            </a:lvl7pPr>
            <a:lvl8pPr marL="2571750" indent="-171450" eaLnBrk="0" fontAlgn="base" hangingPunct="0">
              <a:spcBef>
                <a:spcPct val="0"/>
              </a:spcBef>
              <a:spcAft>
                <a:spcPct val="0"/>
              </a:spcAft>
              <a:defRPr sz="1050">
                <a:solidFill>
                  <a:schemeClr val="tx1"/>
                </a:solidFill>
                <a:latin typeface="Arial" panose="020B0604020202020204" pitchFamily="34" charset="0"/>
              </a:defRPr>
            </a:lvl8pPr>
            <a:lvl9pPr marL="2914650" indent="-171450" eaLnBrk="0" fontAlgn="base" hangingPunct="0">
              <a:spcBef>
                <a:spcPct val="0"/>
              </a:spcBef>
              <a:spcAft>
                <a:spcPct val="0"/>
              </a:spcAft>
              <a:defRPr sz="1050">
                <a:solidFill>
                  <a:schemeClr val="tx1"/>
                </a:solidFill>
                <a:latin typeface="Arial" panose="020B0604020202020204" pitchFamily="34" charset="0"/>
              </a:defRPr>
            </a:lvl9pPr>
          </a:lstStyle>
          <a:p>
            <a:fld id="{60536EC0-233A-4E49-83BF-8F7FF996F389}" type="slidenum">
              <a:rPr lang="en-US" altLang="en-US"/>
              <a:pPr/>
              <a:t>64</a:t>
            </a:fld>
            <a:endParaRPr lang="en-US" altLang="en-US"/>
          </a:p>
        </p:txBody>
      </p:sp>
      <p:sp>
        <p:nvSpPr>
          <p:cNvPr id="77830" name="Text Box 4">
            <a:extLst>
              <a:ext uri="{FF2B5EF4-FFF2-40B4-BE49-F238E27FC236}">
                <a16:creationId xmlns:a16="http://schemas.microsoft.com/office/drawing/2014/main" id="{85F4B65E-8269-4D71-B482-94F58609C54D}"/>
              </a:ext>
            </a:extLst>
          </p:cNvPr>
          <p:cNvSpPr txBox="1">
            <a:spLocks noChangeArrowheads="1"/>
          </p:cNvSpPr>
          <p:nvPr/>
        </p:nvSpPr>
        <p:spPr bwMode="auto">
          <a:xfrm>
            <a:off x="3382567" y="4942285"/>
            <a:ext cx="18473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endParaRPr lang="en-IN" altLang="en-US" sz="1050"/>
          </a:p>
        </p:txBody>
      </p:sp>
      <p:sp>
        <p:nvSpPr>
          <p:cNvPr id="371718" name="Text Box 6">
            <a:extLst>
              <a:ext uri="{FF2B5EF4-FFF2-40B4-BE49-F238E27FC236}">
                <a16:creationId xmlns:a16="http://schemas.microsoft.com/office/drawing/2014/main" id="{410D637B-93CE-43F6-A9D9-2407103FFD25}"/>
              </a:ext>
            </a:extLst>
          </p:cNvPr>
          <p:cNvSpPr txBox="1">
            <a:spLocks noChangeArrowheads="1"/>
          </p:cNvSpPr>
          <p:nvPr/>
        </p:nvSpPr>
        <p:spPr bwMode="auto">
          <a:xfrm>
            <a:off x="1118294" y="840507"/>
            <a:ext cx="6858000" cy="3624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395288" indent="-217488">
              <a:defRPr>
                <a:solidFill>
                  <a:schemeClr val="tx1"/>
                </a:solidFill>
                <a:latin typeface="Arial" panose="020B0604020202020204" pitchFamily="34" charset="0"/>
              </a:defRPr>
            </a:lvl2pPr>
            <a:lvl3pPr marL="1206500" indent="-292100">
              <a:defRPr>
                <a:solidFill>
                  <a:schemeClr val="tx1"/>
                </a:solidFill>
                <a:latin typeface="Arial" panose="020B0604020202020204" pitchFamily="34" charset="0"/>
              </a:defRPr>
            </a:lvl3pPr>
            <a:lvl4pPr marL="1943100" indent="-457200">
              <a:defRPr>
                <a:solidFill>
                  <a:schemeClr val="tx1"/>
                </a:solidFill>
                <a:latin typeface="Arial" panose="020B0604020202020204" pitchFamily="34" charset="0"/>
              </a:defRPr>
            </a:lvl4pPr>
            <a:lvl5pPr marL="2514600" indent="-457200">
              <a:defRPr>
                <a:solidFill>
                  <a:schemeClr val="tx1"/>
                </a:solidFill>
                <a:latin typeface="Arial" panose="020B0604020202020204" pitchFamily="34" charset="0"/>
              </a:defRPr>
            </a:lvl5pPr>
            <a:lvl6pPr marL="2971800" indent="-457200" fontAlgn="base">
              <a:spcBef>
                <a:spcPct val="0"/>
              </a:spcBef>
              <a:spcAft>
                <a:spcPct val="0"/>
              </a:spcAft>
              <a:defRPr>
                <a:solidFill>
                  <a:schemeClr val="tx1"/>
                </a:solidFill>
                <a:latin typeface="Arial" panose="020B0604020202020204" pitchFamily="34" charset="0"/>
              </a:defRPr>
            </a:lvl6pPr>
            <a:lvl7pPr marL="3429000" indent="-457200" fontAlgn="base">
              <a:spcBef>
                <a:spcPct val="0"/>
              </a:spcBef>
              <a:spcAft>
                <a:spcPct val="0"/>
              </a:spcAft>
              <a:defRPr>
                <a:solidFill>
                  <a:schemeClr val="tx1"/>
                </a:solidFill>
                <a:latin typeface="Arial" panose="020B0604020202020204" pitchFamily="34" charset="0"/>
              </a:defRPr>
            </a:lvl7pPr>
            <a:lvl8pPr marL="3886200" indent="-457200" fontAlgn="base">
              <a:spcBef>
                <a:spcPct val="0"/>
              </a:spcBef>
              <a:spcAft>
                <a:spcPct val="0"/>
              </a:spcAft>
              <a:defRPr>
                <a:solidFill>
                  <a:schemeClr val="tx1"/>
                </a:solidFill>
                <a:latin typeface="Arial" panose="020B0604020202020204" pitchFamily="34" charset="0"/>
              </a:defRPr>
            </a:lvl8pPr>
            <a:lvl9pPr marL="4343400" indent="-4572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b="1" dirty="0">
                <a:solidFill>
                  <a:schemeClr val="accent2"/>
                </a:solidFill>
                <a:effectLst>
                  <a:outerShdw blurRad="38100" dist="38100" dir="2700000" algn="tl">
                    <a:srgbClr val="C0C0C0"/>
                  </a:outerShdw>
                </a:effectLst>
              </a:rPr>
              <a:t>Predicates, Predicate Expressions…</a:t>
            </a:r>
            <a:endParaRPr lang="en-US" altLang="en-US" b="1" dirty="0">
              <a:solidFill>
                <a:srgbClr val="CC0000"/>
              </a:solidFill>
            </a:endParaRPr>
          </a:p>
          <a:p>
            <a:pPr eaLnBrk="1" hangingPunct="1">
              <a:defRPr/>
            </a:pPr>
            <a:endParaRPr lang="en-US" altLang="en-US" b="1" dirty="0">
              <a:solidFill>
                <a:srgbClr val="CC0000"/>
              </a:solidFill>
            </a:endParaRPr>
          </a:p>
          <a:p>
            <a:pPr eaLnBrk="1" hangingPunct="1">
              <a:defRPr/>
            </a:pPr>
            <a:r>
              <a:rPr lang="en-US" altLang="en-US" sz="1350" b="1" dirty="0">
                <a:solidFill>
                  <a:srgbClr val="CC0000"/>
                </a:solidFill>
              </a:rPr>
              <a:t>Correlation</a:t>
            </a:r>
          </a:p>
          <a:p>
            <a:pPr eaLnBrk="1" hangingPunct="1">
              <a:defRPr/>
            </a:pPr>
            <a:endParaRPr lang="en-US" altLang="en-US" sz="1200" dirty="0"/>
          </a:p>
          <a:p>
            <a:pPr lvl="1" eaLnBrk="1" hangingPunct="1">
              <a:buFontTx/>
              <a:buChar char="•"/>
              <a:defRPr/>
            </a:pPr>
            <a:r>
              <a:rPr lang="en-US" altLang="en-US" sz="1200" dirty="0"/>
              <a:t>Two </a:t>
            </a:r>
            <a:r>
              <a:rPr lang="en-US" altLang="en-US" sz="1200" b="1" dirty="0">
                <a:solidFill>
                  <a:srgbClr val="A50021"/>
                </a:solidFill>
              </a:rPr>
              <a:t>input</a:t>
            </a:r>
            <a:r>
              <a:rPr lang="en-US" altLang="en-US" sz="1200" dirty="0">
                <a:solidFill>
                  <a:srgbClr val="A50021"/>
                </a:solidFill>
              </a:rPr>
              <a:t> </a:t>
            </a:r>
            <a:r>
              <a:rPr lang="en-US" altLang="en-US" sz="1200" b="1" dirty="0">
                <a:solidFill>
                  <a:srgbClr val="A50021"/>
                </a:solidFill>
              </a:rPr>
              <a:t>variables</a:t>
            </a:r>
            <a:r>
              <a:rPr lang="en-US" altLang="en-US" sz="1200" dirty="0"/>
              <a:t> are</a:t>
            </a:r>
            <a:r>
              <a:rPr lang="en-US" altLang="en-US" sz="1200" b="1" dirty="0"/>
              <a:t> </a:t>
            </a:r>
            <a:r>
              <a:rPr lang="en-US" altLang="en-US" sz="1200" b="1" dirty="0">
                <a:solidFill>
                  <a:srgbClr val="A50021"/>
                </a:solidFill>
              </a:rPr>
              <a:t>correlated</a:t>
            </a:r>
            <a:r>
              <a:rPr lang="en-US" altLang="en-US" sz="1200" b="1" dirty="0"/>
              <a:t> </a:t>
            </a:r>
            <a:r>
              <a:rPr lang="en-US" altLang="en-US" sz="1200" dirty="0"/>
              <a:t>if every combination of their values cannot be specified independently.</a:t>
            </a:r>
          </a:p>
          <a:p>
            <a:pPr lvl="1" eaLnBrk="1" hangingPunct="1">
              <a:buFontTx/>
              <a:buChar char="•"/>
              <a:defRPr/>
            </a:pPr>
            <a:endParaRPr lang="en-US" altLang="en-US" sz="1200" dirty="0"/>
          </a:p>
          <a:p>
            <a:pPr lvl="1" eaLnBrk="1" hangingPunct="1">
              <a:buFontTx/>
              <a:buChar char="•"/>
              <a:defRPr/>
            </a:pPr>
            <a:r>
              <a:rPr lang="en-US" altLang="en-US" sz="1200" b="1" dirty="0">
                <a:solidFill>
                  <a:srgbClr val="A50021"/>
                </a:solidFill>
              </a:rPr>
              <a:t>Variables</a:t>
            </a:r>
            <a:r>
              <a:rPr lang="en-US" altLang="en-US" sz="1200" dirty="0"/>
              <a:t> whose values can be specified independently without restriction are </a:t>
            </a:r>
            <a:r>
              <a:rPr lang="en-US" altLang="en-US" sz="1200" b="1" dirty="0">
                <a:solidFill>
                  <a:srgbClr val="A50021"/>
                </a:solidFill>
              </a:rPr>
              <a:t>uncorrelated</a:t>
            </a:r>
            <a:r>
              <a:rPr lang="en-US" altLang="en-US" sz="1200" dirty="0"/>
              <a:t>.</a:t>
            </a:r>
          </a:p>
          <a:p>
            <a:pPr lvl="1" eaLnBrk="1" hangingPunct="1">
              <a:buFontTx/>
              <a:buChar char="•"/>
              <a:defRPr/>
            </a:pPr>
            <a:endParaRPr lang="en-US" altLang="en-US" sz="1200" dirty="0"/>
          </a:p>
          <a:p>
            <a:pPr lvl="1" eaLnBrk="1" hangingPunct="1">
              <a:buFontTx/>
              <a:buChar char="•"/>
              <a:defRPr/>
            </a:pPr>
            <a:r>
              <a:rPr lang="en-US" altLang="en-US" sz="1200" dirty="0"/>
              <a:t>A pair of predicates whose outcomes depend on one or more variables in common are </a:t>
            </a:r>
            <a:r>
              <a:rPr lang="en-US" altLang="en-US" sz="1200" b="1" dirty="0">
                <a:solidFill>
                  <a:srgbClr val="A50021"/>
                </a:solidFill>
              </a:rPr>
              <a:t>correlated predicates</a:t>
            </a:r>
            <a:r>
              <a:rPr lang="en-US" altLang="en-US" sz="1200" dirty="0"/>
              <a:t>.</a:t>
            </a:r>
          </a:p>
          <a:p>
            <a:pPr lvl="1" eaLnBrk="1" hangingPunct="1">
              <a:buFontTx/>
              <a:buChar char="•"/>
              <a:defRPr/>
            </a:pPr>
            <a:endParaRPr lang="en-US" altLang="en-US" sz="1200" dirty="0"/>
          </a:p>
          <a:p>
            <a:pPr lvl="1" eaLnBrk="1" hangingPunct="1">
              <a:buFontTx/>
              <a:buChar char="•"/>
              <a:defRPr/>
            </a:pPr>
            <a:endParaRPr lang="en-US" altLang="en-US" sz="1200" dirty="0"/>
          </a:p>
          <a:p>
            <a:pPr lvl="1" eaLnBrk="1" hangingPunct="1">
              <a:buFontTx/>
              <a:buChar char="•"/>
              <a:defRPr/>
            </a:pPr>
            <a:r>
              <a:rPr lang="en-US" altLang="en-US" sz="1200" dirty="0"/>
              <a:t>Every path through a routine is </a:t>
            </a:r>
            <a:r>
              <a:rPr lang="en-US" altLang="en-US" sz="1200" b="1" dirty="0">
                <a:solidFill>
                  <a:srgbClr val="A50021"/>
                </a:solidFill>
              </a:rPr>
              <a:t>achievable</a:t>
            </a:r>
            <a:r>
              <a:rPr lang="en-US" altLang="en-US" sz="1200" dirty="0"/>
              <a:t> only if all predicates in that routine are </a:t>
            </a:r>
            <a:r>
              <a:rPr lang="en-US" altLang="en-US" sz="1200" b="1" dirty="0">
                <a:solidFill>
                  <a:srgbClr val="A50021"/>
                </a:solidFill>
              </a:rPr>
              <a:t>uncorrelated</a:t>
            </a:r>
            <a:r>
              <a:rPr lang="en-US" altLang="en-US" sz="1200" dirty="0"/>
              <a:t>.</a:t>
            </a:r>
          </a:p>
          <a:p>
            <a:pPr lvl="1" eaLnBrk="1" hangingPunct="1">
              <a:buFontTx/>
              <a:buChar char="•"/>
              <a:defRPr/>
            </a:pPr>
            <a:endParaRPr lang="en-US" altLang="en-US" sz="1200" dirty="0"/>
          </a:p>
          <a:p>
            <a:pPr lvl="1" eaLnBrk="1" hangingPunct="1">
              <a:buFontTx/>
              <a:buChar char="•"/>
              <a:defRPr/>
            </a:pPr>
            <a:r>
              <a:rPr lang="en-US" altLang="en-US" sz="1200" dirty="0"/>
              <a:t>If a routine has a loop, then at least one decision’s predicate must be process dependent. Otherwise, there is an input value which the routine loops indefinitely.</a:t>
            </a:r>
          </a:p>
        </p:txBody>
      </p:sp>
      <p:sp>
        <p:nvSpPr>
          <p:cNvPr id="77833" name="Text Box 7">
            <a:extLst>
              <a:ext uri="{FF2B5EF4-FFF2-40B4-BE49-F238E27FC236}">
                <a16:creationId xmlns:a16="http://schemas.microsoft.com/office/drawing/2014/main" id="{1444B4FA-4428-425E-A1AE-F089C1D0AD74}"/>
              </a:ext>
            </a:extLst>
          </p:cNvPr>
          <p:cNvSpPr txBox="1">
            <a:spLocks noChangeArrowheads="1"/>
          </p:cNvSpPr>
          <p:nvPr/>
        </p:nvSpPr>
        <p:spPr bwMode="auto">
          <a:xfrm>
            <a:off x="7660481" y="171450"/>
            <a:ext cx="332142"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US" altLang="en-US" sz="1350" b="1" baseline="-12000"/>
              <a:t>U2</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4">
            <a:extLst>
              <a:ext uri="{FF2B5EF4-FFF2-40B4-BE49-F238E27FC236}">
                <a16:creationId xmlns:a16="http://schemas.microsoft.com/office/drawing/2014/main" id="{4F91EC6B-ABD0-451D-BA19-AC2E1230C015}"/>
              </a:ext>
            </a:extLst>
          </p:cNvPr>
          <p:cNvSpPr>
            <a:spLocks noGrp="1"/>
          </p:cNvSpPr>
          <p:nvPr>
            <p:ph type="ftr" sz="quarter" idx="11"/>
          </p:nvPr>
        </p:nvSpPr>
        <p:spPr>
          <a:noFill/>
        </p:spPr>
        <p:txBody>
          <a:bodyPr/>
          <a:lstStyle>
            <a:lvl1pPr>
              <a:defRPr sz="1050">
                <a:solidFill>
                  <a:schemeClr val="tx1"/>
                </a:solidFill>
                <a:latin typeface="Arial" panose="020B0604020202020204" pitchFamily="34" charset="0"/>
              </a:defRPr>
            </a:lvl1pPr>
            <a:lvl2pPr marL="557213" indent="-214313">
              <a:defRPr sz="1050">
                <a:solidFill>
                  <a:schemeClr val="tx1"/>
                </a:solidFill>
                <a:latin typeface="Arial" panose="020B0604020202020204" pitchFamily="34" charset="0"/>
              </a:defRPr>
            </a:lvl2pPr>
            <a:lvl3pPr marL="857250" indent="-171450">
              <a:defRPr sz="1050">
                <a:solidFill>
                  <a:schemeClr val="tx1"/>
                </a:solidFill>
                <a:latin typeface="Arial" panose="020B0604020202020204" pitchFamily="34" charset="0"/>
              </a:defRPr>
            </a:lvl3pPr>
            <a:lvl4pPr marL="1200150" indent="-171450">
              <a:defRPr sz="1050">
                <a:solidFill>
                  <a:schemeClr val="tx1"/>
                </a:solidFill>
                <a:latin typeface="Arial" panose="020B0604020202020204" pitchFamily="34" charset="0"/>
              </a:defRPr>
            </a:lvl4pPr>
            <a:lvl5pPr marL="1543050" indent="-171450">
              <a:defRPr sz="1050">
                <a:solidFill>
                  <a:schemeClr val="tx1"/>
                </a:solidFill>
                <a:latin typeface="Arial" panose="020B0604020202020204" pitchFamily="34" charset="0"/>
              </a:defRPr>
            </a:lvl5pPr>
            <a:lvl6pPr marL="1885950" indent="-171450" eaLnBrk="0" fontAlgn="base" hangingPunct="0">
              <a:spcBef>
                <a:spcPct val="0"/>
              </a:spcBef>
              <a:spcAft>
                <a:spcPct val="0"/>
              </a:spcAft>
              <a:defRPr sz="1050">
                <a:solidFill>
                  <a:schemeClr val="tx1"/>
                </a:solidFill>
                <a:latin typeface="Arial" panose="020B0604020202020204" pitchFamily="34" charset="0"/>
              </a:defRPr>
            </a:lvl6pPr>
            <a:lvl7pPr marL="2228850" indent="-171450" eaLnBrk="0" fontAlgn="base" hangingPunct="0">
              <a:spcBef>
                <a:spcPct val="0"/>
              </a:spcBef>
              <a:spcAft>
                <a:spcPct val="0"/>
              </a:spcAft>
              <a:defRPr sz="1050">
                <a:solidFill>
                  <a:schemeClr val="tx1"/>
                </a:solidFill>
                <a:latin typeface="Arial" panose="020B0604020202020204" pitchFamily="34" charset="0"/>
              </a:defRPr>
            </a:lvl7pPr>
            <a:lvl8pPr marL="2571750" indent="-171450" eaLnBrk="0" fontAlgn="base" hangingPunct="0">
              <a:spcBef>
                <a:spcPct val="0"/>
              </a:spcBef>
              <a:spcAft>
                <a:spcPct val="0"/>
              </a:spcAft>
              <a:defRPr sz="1050">
                <a:solidFill>
                  <a:schemeClr val="tx1"/>
                </a:solidFill>
                <a:latin typeface="Arial" panose="020B0604020202020204" pitchFamily="34" charset="0"/>
              </a:defRPr>
            </a:lvl8pPr>
            <a:lvl9pPr marL="2914650" indent="-171450" eaLnBrk="0" fontAlgn="base" hangingPunct="0">
              <a:spcBef>
                <a:spcPct val="0"/>
              </a:spcBef>
              <a:spcAft>
                <a:spcPct val="0"/>
              </a:spcAft>
              <a:defRPr sz="1050">
                <a:solidFill>
                  <a:schemeClr val="tx1"/>
                </a:solidFill>
                <a:latin typeface="Arial" panose="020B0604020202020204" pitchFamily="34" charset="0"/>
              </a:defRPr>
            </a:lvl9pPr>
          </a:lstStyle>
          <a:p>
            <a:r>
              <a:rPr lang="en-US" altLang="en-US"/>
              <a:t>ref boris beizer</a:t>
            </a:r>
          </a:p>
        </p:txBody>
      </p:sp>
      <p:sp>
        <p:nvSpPr>
          <p:cNvPr id="79875" name="Slide Number Placeholder 5">
            <a:extLst>
              <a:ext uri="{FF2B5EF4-FFF2-40B4-BE49-F238E27FC236}">
                <a16:creationId xmlns:a16="http://schemas.microsoft.com/office/drawing/2014/main" id="{3FD6938C-FD84-400A-9E5B-89D01BFCEBAA}"/>
              </a:ext>
            </a:extLst>
          </p:cNvPr>
          <p:cNvSpPr>
            <a:spLocks noGrp="1"/>
          </p:cNvSpPr>
          <p:nvPr>
            <p:ph type="sldNum" sz="quarter" idx="12"/>
          </p:nvPr>
        </p:nvSpPr>
        <p:spPr>
          <a:noFill/>
        </p:spPr>
        <p:txBody>
          <a:bodyPr/>
          <a:lstStyle>
            <a:lvl1pPr>
              <a:defRPr sz="1050">
                <a:solidFill>
                  <a:schemeClr val="tx1"/>
                </a:solidFill>
                <a:latin typeface="Arial" panose="020B0604020202020204" pitchFamily="34" charset="0"/>
              </a:defRPr>
            </a:lvl1pPr>
            <a:lvl2pPr marL="557213" indent="-214313">
              <a:defRPr sz="1050">
                <a:solidFill>
                  <a:schemeClr val="tx1"/>
                </a:solidFill>
                <a:latin typeface="Arial" panose="020B0604020202020204" pitchFamily="34" charset="0"/>
              </a:defRPr>
            </a:lvl2pPr>
            <a:lvl3pPr marL="857250" indent="-171450">
              <a:defRPr sz="1050">
                <a:solidFill>
                  <a:schemeClr val="tx1"/>
                </a:solidFill>
                <a:latin typeface="Arial" panose="020B0604020202020204" pitchFamily="34" charset="0"/>
              </a:defRPr>
            </a:lvl3pPr>
            <a:lvl4pPr marL="1200150" indent="-171450">
              <a:defRPr sz="1050">
                <a:solidFill>
                  <a:schemeClr val="tx1"/>
                </a:solidFill>
                <a:latin typeface="Arial" panose="020B0604020202020204" pitchFamily="34" charset="0"/>
              </a:defRPr>
            </a:lvl4pPr>
            <a:lvl5pPr marL="1543050" indent="-171450">
              <a:defRPr sz="1050">
                <a:solidFill>
                  <a:schemeClr val="tx1"/>
                </a:solidFill>
                <a:latin typeface="Arial" panose="020B0604020202020204" pitchFamily="34" charset="0"/>
              </a:defRPr>
            </a:lvl5pPr>
            <a:lvl6pPr marL="1885950" indent="-171450" eaLnBrk="0" fontAlgn="base" hangingPunct="0">
              <a:spcBef>
                <a:spcPct val="0"/>
              </a:spcBef>
              <a:spcAft>
                <a:spcPct val="0"/>
              </a:spcAft>
              <a:defRPr sz="1050">
                <a:solidFill>
                  <a:schemeClr val="tx1"/>
                </a:solidFill>
                <a:latin typeface="Arial" panose="020B0604020202020204" pitchFamily="34" charset="0"/>
              </a:defRPr>
            </a:lvl6pPr>
            <a:lvl7pPr marL="2228850" indent="-171450" eaLnBrk="0" fontAlgn="base" hangingPunct="0">
              <a:spcBef>
                <a:spcPct val="0"/>
              </a:spcBef>
              <a:spcAft>
                <a:spcPct val="0"/>
              </a:spcAft>
              <a:defRPr sz="1050">
                <a:solidFill>
                  <a:schemeClr val="tx1"/>
                </a:solidFill>
                <a:latin typeface="Arial" panose="020B0604020202020204" pitchFamily="34" charset="0"/>
              </a:defRPr>
            </a:lvl7pPr>
            <a:lvl8pPr marL="2571750" indent="-171450" eaLnBrk="0" fontAlgn="base" hangingPunct="0">
              <a:spcBef>
                <a:spcPct val="0"/>
              </a:spcBef>
              <a:spcAft>
                <a:spcPct val="0"/>
              </a:spcAft>
              <a:defRPr sz="1050">
                <a:solidFill>
                  <a:schemeClr val="tx1"/>
                </a:solidFill>
                <a:latin typeface="Arial" panose="020B0604020202020204" pitchFamily="34" charset="0"/>
              </a:defRPr>
            </a:lvl8pPr>
            <a:lvl9pPr marL="2914650" indent="-171450" eaLnBrk="0" fontAlgn="base" hangingPunct="0">
              <a:spcBef>
                <a:spcPct val="0"/>
              </a:spcBef>
              <a:spcAft>
                <a:spcPct val="0"/>
              </a:spcAft>
              <a:defRPr sz="1050">
                <a:solidFill>
                  <a:schemeClr val="tx1"/>
                </a:solidFill>
                <a:latin typeface="Arial" panose="020B0604020202020204" pitchFamily="34" charset="0"/>
              </a:defRPr>
            </a:lvl9pPr>
          </a:lstStyle>
          <a:p>
            <a:fld id="{38373B77-5AF1-4728-9F98-9C9DFBA8E379}" type="slidenum">
              <a:rPr lang="en-US" altLang="en-US"/>
              <a:pPr/>
              <a:t>65</a:t>
            </a:fld>
            <a:endParaRPr lang="en-US" altLang="en-US"/>
          </a:p>
        </p:txBody>
      </p:sp>
      <p:sp>
        <p:nvSpPr>
          <p:cNvPr id="79878" name="Text Box 4">
            <a:extLst>
              <a:ext uri="{FF2B5EF4-FFF2-40B4-BE49-F238E27FC236}">
                <a16:creationId xmlns:a16="http://schemas.microsoft.com/office/drawing/2014/main" id="{CDC7304A-DA84-4FE9-9703-BF13297E29AF}"/>
              </a:ext>
            </a:extLst>
          </p:cNvPr>
          <p:cNvSpPr txBox="1">
            <a:spLocks noChangeArrowheads="1"/>
          </p:cNvSpPr>
          <p:nvPr/>
        </p:nvSpPr>
        <p:spPr bwMode="auto">
          <a:xfrm>
            <a:off x="3382567" y="4942285"/>
            <a:ext cx="18473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endParaRPr lang="en-IN" altLang="en-US" sz="1050"/>
          </a:p>
        </p:txBody>
      </p:sp>
      <p:sp>
        <p:nvSpPr>
          <p:cNvPr id="363526" name="Text Box 6">
            <a:extLst>
              <a:ext uri="{FF2B5EF4-FFF2-40B4-BE49-F238E27FC236}">
                <a16:creationId xmlns:a16="http://schemas.microsoft.com/office/drawing/2014/main" id="{26DAB7B5-3DF1-466B-BEA7-6C6BB9E91D32}"/>
              </a:ext>
            </a:extLst>
          </p:cNvPr>
          <p:cNvSpPr txBox="1">
            <a:spLocks noChangeArrowheads="1"/>
          </p:cNvSpPr>
          <p:nvPr/>
        </p:nvSpPr>
        <p:spPr bwMode="auto">
          <a:xfrm>
            <a:off x="861306" y="670277"/>
            <a:ext cx="6738938" cy="422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520700" indent="-177800">
              <a:defRPr>
                <a:solidFill>
                  <a:schemeClr val="tx1"/>
                </a:solidFill>
                <a:latin typeface="Arial" panose="020B0604020202020204" pitchFamily="34" charset="0"/>
              </a:defRPr>
            </a:lvl2pPr>
            <a:lvl3pPr marL="1206500" indent="-292100">
              <a:defRPr>
                <a:solidFill>
                  <a:schemeClr val="tx1"/>
                </a:solidFill>
                <a:latin typeface="Arial" panose="020B0604020202020204" pitchFamily="34" charset="0"/>
              </a:defRPr>
            </a:lvl3pPr>
            <a:lvl4pPr marL="1943100" indent="-457200">
              <a:defRPr>
                <a:solidFill>
                  <a:schemeClr val="tx1"/>
                </a:solidFill>
                <a:latin typeface="Arial" panose="020B0604020202020204" pitchFamily="34" charset="0"/>
              </a:defRPr>
            </a:lvl4pPr>
            <a:lvl5pPr marL="2514600" indent="-457200">
              <a:defRPr>
                <a:solidFill>
                  <a:schemeClr val="tx1"/>
                </a:solidFill>
                <a:latin typeface="Arial" panose="020B0604020202020204" pitchFamily="34" charset="0"/>
              </a:defRPr>
            </a:lvl5pPr>
            <a:lvl6pPr marL="2971800" indent="-457200" fontAlgn="base">
              <a:spcBef>
                <a:spcPct val="0"/>
              </a:spcBef>
              <a:spcAft>
                <a:spcPct val="0"/>
              </a:spcAft>
              <a:defRPr>
                <a:solidFill>
                  <a:schemeClr val="tx1"/>
                </a:solidFill>
                <a:latin typeface="Arial" panose="020B0604020202020204" pitchFamily="34" charset="0"/>
              </a:defRPr>
            </a:lvl6pPr>
            <a:lvl7pPr marL="3429000" indent="-457200" fontAlgn="base">
              <a:spcBef>
                <a:spcPct val="0"/>
              </a:spcBef>
              <a:spcAft>
                <a:spcPct val="0"/>
              </a:spcAft>
              <a:defRPr>
                <a:solidFill>
                  <a:schemeClr val="tx1"/>
                </a:solidFill>
                <a:latin typeface="Arial" panose="020B0604020202020204" pitchFamily="34" charset="0"/>
              </a:defRPr>
            </a:lvl7pPr>
            <a:lvl8pPr marL="3886200" indent="-457200" fontAlgn="base">
              <a:spcBef>
                <a:spcPct val="0"/>
              </a:spcBef>
              <a:spcAft>
                <a:spcPct val="0"/>
              </a:spcAft>
              <a:defRPr>
                <a:solidFill>
                  <a:schemeClr val="tx1"/>
                </a:solidFill>
                <a:latin typeface="Arial" panose="020B0604020202020204" pitchFamily="34" charset="0"/>
              </a:defRPr>
            </a:lvl8pPr>
            <a:lvl9pPr marL="4343400" indent="-4572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350" b="1" dirty="0">
                <a:solidFill>
                  <a:schemeClr val="accent2"/>
                </a:solidFill>
                <a:effectLst>
                  <a:outerShdw blurRad="38100" dist="38100" dir="2700000" algn="tl">
                    <a:srgbClr val="C0C0C0"/>
                  </a:outerShdw>
                </a:effectLst>
              </a:rPr>
              <a:t>Predicates, Predicate Expressions…</a:t>
            </a:r>
            <a:endParaRPr lang="en-US" altLang="en-US" sz="1200" b="1" dirty="0">
              <a:solidFill>
                <a:srgbClr val="CC0000"/>
              </a:solidFill>
            </a:endParaRPr>
          </a:p>
          <a:p>
            <a:pPr eaLnBrk="1" hangingPunct="1">
              <a:defRPr/>
            </a:pPr>
            <a:endParaRPr lang="en-US" altLang="en-US" sz="1200" b="1" dirty="0">
              <a:solidFill>
                <a:srgbClr val="CC0000"/>
              </a:solidFill>
            </a:endParaRPr>
          </a:p>
          <a:p>
            <a:pPr eaLnBrk="1" hangingPunct="1">
              <a:defRPr/>
            </a:pPr>
            <a:r>
              <a:rPr lang="en-US" altLang="en-US" sz="1350" b="1" dirty="0">
                <a:solidFill>
                  <a:srgbClr val="CC0000"/>
                </a:solidFill>
              </a:rPr>
              <a:t>Path Predicate Expression</a:t>
            </a:r>
          </a:p>
          <a:p>
            <a:pPr eaLnBrk="1" hangingPunct="1">
              <a:defRPr/>
            </a:pPr>
            <a:endParaRPr lang="en-US" altLang="en-US" sz="750" dirty="0"/>
          </a:p>
          <a:p>
            <a:pPr lvl="1" eaLnBrk="1" hangingPunct="1">
              <a:buFontTx/>
              <a:buChar char="•"/>
              <a:defRPr/>
            </a:pPr>
            <a:r>
              <a:rPr lang="en-US" altLang="en-US" sz="1200" dirty="0"/>
              <a:t>Every selected path leads to an associated </a:t>
            </a:r>
            <a:r>
              <a:rPr lang="en-US" altLang="en-US" sz="1200" dirty="0" err="1"/>
              <a:t>boolean</a:t>
            </a:r>
            <a:r>
              <a:rPr lang="en-US" altLang="en-US" sz="1200" dirty="0"/>
              <a:t> expression, called the </a:t>
            </a:r>
            <a:r>
              <a:rPr lang="en-US" altLang="en-US" sz="1200" b="1" dirty="0"/>
              <a:t>path predicate expression</a:t>
            </a:r>
            <a:r>
              <a:rPr lang="en-US" altLang="en-US" sz="1200" dirty="0"/>
              <a:t>, which characterizes the input values (if any) that will cause that path to be traversed.</a:t>
            </a:r>
          </a:p>
          <a:p>
            <a:pPr lvl="1" eaLnBrk="1" hangingPunct="1">
              <a:buFontTx/>
              <a:buChar char="•"/>
              <a:defRPr/>
            </a:pPr>
            <a:endParaRPr lang="en-US" altLang="en-US" sz="900" dirty="0"/>
          </a:p>
          <a:p>
            <a:pPr lvl="1" eaLnBrk="1" hangingPunct="1">
              <a:buFontTx/>
              <a:buChar char="•"/>
              <a:defRPr/>
            </a:pPr>
            <a:r>
              <a:rPr lang="en-US" altLang="en-US" sz="1200" dirty="0"/>
              <a:t>Select an entry/exit path. Write down un-interpreted predicates for the decisions along the path.  If there are iterations, note also the value of loop-control variable for that pass.  Converting these into predicates that contain only input variables, we get a set of </a:t>
            </a:r>
            <a:r>
              <a:rPr lang="en-US" altLang="en-US" sz="1200" dirty="0" err="1"/>
              <a:t>boolean</a:t>
            </a:r>
            <a:r>
              <a:rPr lang="en-US" altLang="en-US" sz="1200" dirty="0"/>
              <a:t> expressions called path predicate expression.</a:t>
            </a:r>
          </a:p>
          <a:p>
            <a:pPr lvl="1" eaLnBrk="1" hangingPunct="1">
              <a:defRPr/>
            </a:pPr>
            <a:endParaRPr lang="en-US" altLang="en-US" sz="900" dirty="0"/>
          </a:p>
          <a:p>
            <a:pPr lvl="1" eaLnBrk="1" hangingPunct="1">
              <a:buFontTx/>
              <a:buChar char="•"/>
              <a:defRPr/>
            </a:pPr>
            <a:r>
              <a:rPr lang="en-US" altLang="en-US" sz="1200" dirty="0"/>
              <a:t>Example (inputs being numerical values):</a:t>
            </a:r>
          </a:p>
          <a:p>
            <a:pPr lvl="1" eaLnBrk="1" hangingPunct="1">
              <a:buFontTx/>
              <a:buChar char="•"/>
              <a:defRPr/>
            </a:pPr>
            <a:endParaRPr lang="en-US" altLang="en-US" sz="1200" dirty="0"/>
          </a:p>
          <a:p>
            <a:pPr lvl="1" eaLnBrk="1" hangingPunct="1">
              <a:defRPr/>
            </a:pPr>
            <a:r>
              <a:rPr lang="en-US" altLang="en-US" sz="1200" dirty="0"/>
              <a:t>		If  X </a:t>
            </a:r>
            <a:r>
              <a:rPr lang="en-US" altLang="en-US" sz="1200" baseline="-10000" dirty="0"/>
              <a:t>5</a:t>
            </a:r>
            <a:r>
              <a:rPr lang="en-US" altLang="en-US" sz="1200" dirty="0"/>
              <a:t> &gt; 0   .OR. X </a:t>
            </a:r>
            <a:r>
              <a:rPr lang="en-US" altLang="en-US" sz="1200" baseline="-10000" dirty="0"/>
              <a:t>6</a:t>
            </a:r>
            <a:r>
              <a:rPr lang="en-US" altLang="en-US" sz="1200" dirty="0"/>
              <a:t> &lt; 0  then</a:t>
            </a:r>
          </a:p>
          <a:p>
            <a:pPr lvl="1" eaLnBrk="1" hangingPunct="1">
              <a:buFontTx/>
              <a:buChar char="•"/>
              <a:defRPr/>
            </a:pPr>
            <a:endParaRPr lang="en-US" altLang="en-US" sz="1200" dirty="0"/>
          </a:p>
          <a:p>
            <a:pPr lvl="1" eaLnBrk="1" hangingPunct="1">
              <a:defRPr/>
            </a:pPr>
            <a:r>
              <a:rPr lang="en-US" altLang="en-US" sz="1200" dirty="0"/>
              <a:t>			X</a:t>
            </a:r>
            <a:r>
              <a:rPr lang="en-US" altLang="en-US" sz="1200" baseline="-4000" dirty="0"/>
              <a:t>1</a:t>
            </a:r>
            <a:r>
              <a:rPr lang="en-US" altLang="en-US" sz="1200" dirty="0"/>
              <a:t> + 3X</a:t>
            </a:r>
            <a:r>
              <a:rPr lang="en-US" altLang="en-US" sz="1200" baseline="-4000" dirty="0"/>
              <a:t>2</a:t>
            </a:r>
            <a:r>
              <a:rPr lang="en-US" altLang="en-US" sz="1200" dirty="0"/>
              <a:t> + 17 &gt;= 0</a:t>
            </a:r>
          </a:p>
          <a:p>
            <a:pPr eaLnBrk="1" hangingPunct="1">
              <a:defRPr/>
            </a:pPr>
            <a:r>
              <a:rPr lang="en-US" altLang="en-US" sz="1200" dirty="0"/>
              <a:t>		X</a:t>
            </a:r>
            <a:r>
              <a:rPr lang="en-US" altLang="en-US" sz="1200" baseline="-8000" dirty="0"/>
              <a:t>3</a:t>
            </a:r>
            <a:r>
              <a:rPr lang="en-US" altLang="en-US" sz="1200" dirty="0"/>
              <a:t> = 17</a:t>
            </a:r>
          </a:p>
          <a:p>
            <a:pPr eaLnBrk="1" hangingPunct="1">
              <a:defRPr/>
            </a:pPr>
            <a:r>
              <a:rPr lang="en-US" altLang="en-US" sz="1200" dirty="0"/>
              <a:t>		X</a:t>
            </a:r>
            <a:r>
              <a:rPr lang="en-US" altLang="en-US" sz="1200" baseline="-8000" dirty="0"/>
              <a:t>4</a:t>
            </a:r>
            <a:r>
              <a:rPr lang="en-US" altLang="en-US" sz="1200" dirty="0"/>
              <a:t> – X</a:t>
            </a:r>
            <a:r>
              <a:rPr lang="en-US" altLang="en-US" sz="1200" baseline="-8000" dirty="0"/>
              <a:t>1</a:t>
            </a:r>
            <a:r>
              <a:rPr lang="en-US" altLang="en-US" sz="1200" dirty="0"/>
              <a:t> &gt;= 14 X</a:t>
            </a:r>
            <a:r>
              <a:rPr lang="en-US" altLang="en-US" sz="1200" baseline="-8000" dirty="0"/>
              <a:t>2</a:t>
            </a:r>
          </a:p>
          <a:p>
            <a:pPr eaLnBrk="1" hangingPunct="1">
              <a:defRPr/>
            </a:pPr>
            <a:endParaRPr lang="en-US" altLang="en-US" sz="1200" dirty="0"/>
          </a:p>
          <a:p>
            <a:pPr eaLnBrk="1" hangingPunct="1">
              <a:defRPr/>
            </a:pPr>
            <a:endParaRPr lang="en-US" altLang="en-US" sz="1200" dirty="0"/>
          </a:p>
          <a:p>
            <a:pPr eaLnBrk="1" hangingPunct="1">
              <a:defRPr/>
            </a:pPr>
            <a:endParaRPr lang="en-US" altLang="en-US" sz="1200" dirty="0"/>
          </a:p>
        </p:txBody>
      </p:sp>
      <p:sp>
        <p:nvSpPr>
          <p:cNvPr id="79881" name="Text Box 7">
            <a:extLst>
              <a:ext uri="{FF2B5EF4-FFF2-40B4-BE49-F238E27FC236}">
                <a16:creationId xmlns:a16="http://schemas.microsoft.com/office/drawing/2014/main" id="{BA65CAAA-EF8C-4D29-BEB7-3F377636E339}"/>
              </a:ext>
            </a:extLst>
          </p:cNvPr>
          <p:cNvSpPr txBox="1">
            <a:spLocks noChangeArrowheads="1"/>
          </p:cNvSpPr>
          <p:nvPr/>
        </p:nvSpPr>
        <p:spPr bwMode="auto">
          <a:xfrm>
            <a:off x="7774781" y="171450"/>
            <a:ext cx="332142"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US" altLang="en-US" sz="1350" b="1" baseline="-12000"/>
              <a:t>U2</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4">
            <a:extLst>
              <a:ext uri="{FF2B5EF4-FFF2-40B4-BE49-F238E27FC236}">
                <a16:creationId xmlns:a16="http://schemas.microsoft.com/office/drawing/2014/main" id="{15CFDDB2-F1B7-48AA-A0E4-3D1684B7056A}"/>
              </a:ext>
            </a:extLst>
          </p:cNvPr>
          <p:cNvSpPr>
            <a:spLocks noGrp="1"/>
          </p:cNvSpPr>
          <p:nvPr>
            <p:ph type="ftr" sz="quarter" idx="11"/>
          </p:nvPr>
        </p:nvSpPr>
        <p:spPr>
          <a:noFill/>
        </p:spPr>
        <p:txBody>
          <a:bodyPr/>
          <a:lstStyle>
            <a:lvl1pPr>
              <a:defRPr sz="1050">
                <a:solidFill>
                  <a:schemeClr val="tx1"/>
                </a:solidFill>
                <a:latin typeface="Arial" panose="020B0604020202020204" pitchFamily="34" charset="0"/>
              </a:defRPr>
            </a:lvl1pPr>
            <a:lvl2pPr marL="557213" indent="-214313">
              <a:defRPr sz="1050">
                <a:solidFill>
                  <a:schemeClr val="tx1"/>
                </a:solidFill>
                <a:latin typeface="Arial" panose="020B0604020202020204" pitchFamily="34" charset="0"/>
              </a:defRPr>
            </a:lvl2pPr>
            <a:lvl3pPr marL="857250" indent="-171450">
              <a:defRPr sz="1050">
                <a:solidFill>
                  <a:schemeClr val="tx1"/>
                </a:solidFill>
                <a:latin typeface="Arial" panose="020B0604020202020204" pitchFamily="34" charset="0"/>
              </a:defRPr>
            </a:lvl3pPr>
            <a:lvl4pPr marL="1200150" indent="-171450">
              <a:defRPr sz="1050">
                <a:solidFill>
                  <a:schemeClr val="tx1"/>
                </a:solidFill>
                <a:latin typeface="Arial" panose="020B0604020202020204" pitchFamily="34" charset="0"/>
              </a:defRPr>
            </a:lvl4pPr>
            <a:lvl5pPr marL="1543050" indent="-171450">
              <a:defRPr sz="1050">
                <a:solidFill>
                  <a:schemeClr val="tx1"/>
                </a:solidFill>
                <a:latin typeface="Arial" panose="020B0604020202020204" pitchFamily="34" charset="0"/>
              </a:defRPr>
            </a:lvl5pPr>
            <a:lvl6pPr marL="1885950" indent="-171450" eaLnBrk="0" fontAlgn="base" hangingPunct="0">
              <a:spcBef>
                <a:spcPct val="0"/>
              </a:spcBef>
              <a:spcAft>
                <a:spcPct val="0"/>
              </a:spcAft>
              <a:defRPr sz="1050">
                <a:solidFill>
                  <a:schemeClr val="tx1"/>
                </a:solidFill>
                <a:latin typeface="Arial" panose="020B0604020202020204" pitchFamily="34" charset="0"/>
              </a:defRPr>
            </a:lvl6pPr>
            <a:lvl7pPr marL="2228850" indent="-171450" eaLnBrk="0" fontAlgn="base" hangingPunct="0">
              <a:spcBef>
                <a:spcPct val="0"/>
              </a:spcBef>
              <a:spcAft>
                <a:spcPct val="0"/>
              </a:spcAft>
              <a:defRPr sz="1050">
                <a:solidFill>
                  <a:schemeClr val="tx1"/>
                </a:solidFill>
                <a:latin typeface="Arial" panose="020B0604020202020204" pitchFamily="34" charset="0"/>
              </a:defRPr>
            </a:lvl7pPr>
            <a:lvl8pPr marL="2571750" indent="-171450" eaLnBrk="0" fontAlgn="base" hangingPunct="0">
              <a:spcBef>
                <a:spcPct val="0"/>
              </a:spcBef>
              <a:spcAft>
                <a:spcPct val="0"/>
              </a:spcAft>
              <a:defRPr sz="1050">
                <a:solidFill>
                  <a:schemeClr val="tx1"/>
                </a:solidFill>
                <a:latin typeface="Arial" panose="020B0604020202020204" pitchFamily="34" charset="0"/>
              </a:defRPr>
            </a:lvl8pPr>
            <a:lvl9pPr marL="2914650" indent="-171450" eaLnBrk="0" fontAlgn="base" hangingPunct="0">
              <a:spcBef>
                <a:spcPct val="0"/>
              </a:spcBef>
              <a:spcAft>
                <a:spcPct val="0"/>
              </a:spcAft>
              <a:defRPr sz="1050">
                <a:solidFill>
                  <a:schemeClr val="tx1"/>
                </a:solidFill>
                <a:latin typeface="Arial" panose="020B0604020202020204" pitchFamily="34" charset="0"/>
              </a:defRPr>
            </a:lvl9pPr>
          </a:lstStyle>
          <a:p>
            <a:r>
              <a:rPr lang="en-US" altLang="en-US"/>
              <a:t>ref boris beizer</a:t>
            </a:r>
          </a:p>
        </p:txBody>
      </p:sp>
      <p:sp>
        <p:nvSpPr>
          <p:cNvPr id="81923" name="Slide Number Placeholder 5">
            <a:extLst>
              <a:ext uri="{FF2B5EF4-FFF2-40B4-BE49-F238E27FC236}">
                <a16:creationId xmlns:a16="http://schemas.microsoft.com/office/drawing/2014/main" id="{90A7F305-544C-4FFD-AD86-8A7D9407DB28}"/>
              </a:ext>
            </a:extLst>
          </p:cNvPr>
          <p:cNvSpPr>
            <a:spLocks noGrp="1"/>
          </p:cNvSpPr>
          <p:nvPr>
            <p:ph type="sldNum" sz="quarter" idx="12"/>
          </p:nvPr>
        </p:nvSpPr>
        <p:spPr>
          <a:noFill/>
        </p:spPr>
        <p:txBody>
          <a:bodyPr/>
          <a:lstStyle>
            <a:lvl1pPr>
              <a:defRPr sz="1050">
                <a:solidFill>
                  <a:schemeClr val="tx1"/>
                </a:solidFill>
                <a:latin typeface="Arial" panose="020B0604020202020204" pitchFamily="34" charset="0"/>
              </a:defRPr>
            </a:lvl1pPr>
            <a:lvl2pPr marL="557213" indent="-214313">
              <a:defRPr sz="1050">
                <a:solidFill>
                  <a:schemeClr val="tx1"/>
                </a:solidFill>
                <a:latin typeface="Arial" panose="020B0604020202020204" pitchFamily="34" charset="0"/>
              </a:defRPr>
            </a:lvl2pPr>
            <a:lvl3pPr marL="857250" indent="-171450">
              <a:defRPr sz="1050">
                <a:solidFill>
                  <a:schemeClr val="tx1"/>
                </a:solidFill>
                <a:latin typeface="Arial" panose="020B0604020202020204" pitchFamily="34" charset="0"/>
              </a:defRPr>
            </a:lvl3pPr>
            <a:lvl4pPr marL="1200150" indent="-171450">
              <a:defRPr sz="1050">
                <a:solidFill>
                  <a:schemeClr val="tx1"/>
                </a:solidFill>
                <a:latin typeface="Arial" panose="020B0604020202020204" pitchFamily="34" charset="0"/>
              </a:defRPr>
            </a:lvl4pPr>
            <a:lvl5pPr marL="1543050" indent="-171450">
              <a:defRPr sz="1050">
                <a:solidFill>
                  <a:schemeClr val="tx1"/>
                </a:solidFill>
                <a:latin typeface="Arial" panose="020B0604020202020204" pitchFamily="34" charset="0"/>
              </a:defRPr>
            </a:lvl5pPr>
            <a:lvl6pPr marL="1885950" indent="-171450" eaLnBrk="0" fontAlgn="base" hangingPunct="0">
              <a:spcBef>
                <a:spcPct val="0"/>
              </a:spcBef>
              <a:spcAft>
                <a:spcPct val="0"/>
              </a:spcAft>
              <a:defRPr sz="1050">
                <a:solidFill>
                  <a:schemeClr val="tx1"/>
                </a:solidFill>
                <a:latin typeface="Arial" panose="020B0604020202020204" pitchFamily="34" charset="0"/>
              </a:defRPr>
            </a:lvl6pPr>
            <a:lvl7pPr marL="2228850" indent="-171450" eaLnBrk="0" fontAlgn="base" hangingPunct="0">
              <a:spcBef>
                <a:spcPct val="0"/>
              </a:spcBef>
              <a:spcAft>
                <a:spcPct val="0"/>
              </a:spcAft>
              <a:defRPr sz="1050">
                <a:solidFill>
                  <a:schemeClr val="tx1"/>
                </a:solidFill>
                <a:latin typeface="Arial" panose="020B0604020202020204" pitchFamily="34" charset="0"/>
              </a:defRPr>
            </a:lvl7pPr>
            <a:lvl8pPr marL="2571750" indent="-171450" eaLnBrk="0" fontAlgn="base" hangingPunct="0">
              <a:spcBef>
                <a:spcPct val="0"/>
              </a:spcBef>
              <a:spcAft>
                <a:spcPct val="0"/>
              </a:spcAft>
              <a:defRPr sz="1050">
                <a:solidFill>
                  <a:schemeClr val="tx1"/>
                </a:solidFill>
                <a:latin typeface="Arial" panose="020B0604020202020204" pitchFamily="34" charset="0"/>
              </a:defRPr>
            </a:lvl8pPr>
            <a:lvl9pPr marL="2914650" indent="-171450" eaLnBrk="0" fontAlgn="base" hangingPunct="0">
              <a:spcBef>
                <a:spcPct val="0"/>
              </a:spcBef>
              <a:spcAft>
                <a:spcPct val="0"/>
              </a:spcAft>
              <a:defRPr sz="1050">
                <a:solidFill>
                  <a:schemeClr val="tx1"/>
                </a:solidFill>
                <a:latin typeface="Arial" panose="020B0604020202020204" pitchFamily="34" charset="0"/>
              </a:defRPr>
            </a:lvl9pPr>
          </a:lstStyle>
          <a:p>
            <a:fld id="{2D6403C0-BB1E-4D0E-8072-4C431ED4EDD6}" type="slidenum">
              <a:rPr lang="en-US" altLang="en-US"/>
              <a:pPr/>
              <a:t>66</a:t>
            </a:fld>
            <a:endParaRPr lang="en-US" altLang="en-US"/>
          </a:p>
        </p:txBody>
      </p:sp>
      <p:sp>
        <p:nvSpPr>
          <p:cNvPr id="81926" name="Text Box 4">
            <a:extLst>
              <a:ext uri="{FF2B5EF4-FFF2-40B4-BE49-F238E27FC236}">
                <a16:creationId xmlns:a16="http://schemas.microsoft.com/office/drawing/2014/main" id="{CC244580-61E1-4583-B62C-9F4B58E3BA7B}"/>
              </a:ext>
            </a:extLst>
          </p:cNvPr>
          <p:cNvSpPr txBox="1">
            <a:spLocks noChangeArrowheads="1"/>
          </p:cNvSpPr>
          <p:nvPr/>
        </p:nvSpPr>
        <p:spPr bwMode="auto">
          <a:xfrm>
            <a:off x="3382567" y="4942285"/>
            <a:ext cx="18473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endParaRPr lang="en-IN" altLang="en-US" sz="1050"/>
          </a:p>
        </p:txBody>
      </p:sp>
      <p:sp>
        <p:nvSpPr>
          <p:cNvPr id="373766" name="Text Box 6">
            <a:extLst>
              <a:ext uri="{FF2B5EF4-FFF2-40B4-BE49-F238E27FC236}">
                <a16:creationId xmlns:a16="http://schemas.microsoft.com/office/drawing/2014/main" id="{C61BDEBA-1CF5-492D-9E06-ED178F948579}"/>
              </a:ext>
            </a:extLst>
          </p:cNvPr>
          <p:cNvSpPr txBox="1">
            <a:spLocks noChangeArrowheads="1"/>
          </p:cNvSpPr>
          <p:nvPr/>
        </p:nvSpPr>
        <p:spPr bwMode="auto">
          <a:xfrm>
            <a:off x="1046079" y="852048"/>
            <a:ext cx="6738938" cy="3439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520700" indent="-177800">
              <a:defRPr>
                <a:solidFill>
                  <a:schemeClr val="tx1"/>
                </a:solidFill>
                <a:latin typeface="Arial" panose="020B0604020202020204" pitchFamily="34" charset="0"/>
              </a:defRPr>
            </a:lvl2pPr>
            <a:lvl3pPr marL="1206500" indent="-292100">
              <a:defRPr>
                <a:solidFill>
                  <a:schemeClr val="tx1"/>
                </a:solidFill>
                <a:latin typeface="Arial" panose="020B0604020202020204" pitchFamily="34" charset="0"/>
              </a:defRPr>
            </a:lvl3pPr>
            <a:lvl4pPr marL="1943100" indent="-457200">
              <a:defRPr>
                <a:solidFill>
                  <a:schemeClr val="tx1"/>
                </a:solidFill>
                <a:latin typeface="Arial" panose="020B0604020202020204" pitchFamily="34" charset="0"/>
              </a:defRPr>
            </a:lvl4pPr>
            <a:lvl5pPr marL="2514600" indent="-457200">
              <a:defRPr>
                <a:solidFill>
                  <a:schemeClr val="tx1"/>
                </a:solidFill>
                <a:latin typeface="Arial" panose="020B0604020202020204" pitchFamily="34" charset="0"/>
              </a:defRPr>
            </a:lvl5pPr>
            <a:lvl6pPr marL="2971800" indent="-457200" fontAlgn="base">
              <a:spcBef>
                <a:spcPct val="0"/>
              </a:spcBef>
              <a:spcAft>
                <a:spcPct val="0"/>
              </a:spcAft>
              <a:defRPr>
                <a:solidFill>
                  <a:schemeClr val="tx1"/>
                </a:solidFill>
                <a:latin typeface="Arial" panose="020B0604020202020204" pitchFamily="34" charset="0"/>
              </a:defRPr>
            </a:lvl6pPr>
            <a:lvl7pPr marL="3429000" indent="-457200" fontAlgn="base">
              <a:spcBef>
                <a:spcPct val="0"/>
              </a:spcBef>
              <a:spcAft>
                <a:spcPct val="0"/>
              </a:spcAft>
              <a:defRPr>
                <a:solidFill>
                  <a:schemeClr val="tx1"/>
                </a:solidFill>
                <a:latin typeface="Arial" panose="020B0604020202020204" pitchFamily="34" charset="0"/>
              </a:defRPr>
            </a:lvl7pPr>
            <a:lvl8pPr marL="3886200" indent="-457200" fontAlgn="base">
              <a:spcBef>
                <a:spcPct val="0"/>
              </a:spcBef>
              <a:spcAft>
                <a:spcPct val="0"/>
              </a:spcAft>
              <a:defRPr>
                <a:solidFill>
                  <a:schemeClr val="tx1"/>
                </a:solidFill>
                <a:latin typeface="Arial" panose="020B0604020202020204" pitchFamily="34" charset="0"/>
              </a:defRPr>
            </a:lvl8pPr>
            <a:lvl9pPr marL="4343400" indent="-4572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350" b="1" dirty="0">
                <a:solidFill>
                  <a:schemeClr val="accent2"/>
                </a:solidFill>
                <a:effectLst>
                  <a:outerShdw blurRad="38100" dist="38100" dir="2700000" algn="tl">
                    <a:srgbClr val="C0C0C0"/>
                  </a:outerShdw>
                </a:effectLst>
              </a:rPr>
              <a:t>Predicates, Predicate Expressions…</a:t>
            </a:r>
            <a:endParaRPr lang="en-US" altLang="en-US" sz="1200" b="1" dirty="0">
              <a:solidFill>
                <a:srgbClr val="CC0000"/>
              </a:solidFill>
            </a:endParaRPr>
          </a:p>
          <a:p>
            <a:pPr eaLnBrk="1" hangingPunct="1">
              <a:defRPr/>
            </a:pPr>
            <a:endParaRPr lang="en-US" altLang="en-US" sz="1200" b="1" dirty="0">
              <a:solidFill>
                <a:srgbClr val="CC0000"/>
              </a:solidFill>
            </a:endParaRPr>
          </a:p>
          <a:p>
            <a:pPr eaLnBrk="1" hangingPunct="1">
              <a:defRPr/>
            </a:pPr>
            <a:endParaRPr lang="en-US" altLang="en-US" sz="1200" dirty="0"/>
          </a:p>
          <a:p>
            <a:pPr lvl="1" eaLnBrk="1" hangingPunct="1">
              <a:defRPr/>
            </a:pPr>
            <a:r>
              <a:rPr lang="en-US" altLang="en-US" sz="1200" dirty="0"/>
              <a:t>	A:	X </a:t>
            </a:r>
            <a:r>
              <a:rPr lang="en-US" altLang="en-US" sz="1200" baseline="-10000" dirty="0"/>
              <a:t>5</a:t>
            </a:r>
            <a:r>
              <a:rPr lang="en-US" altLang="en-US" sz="1200" dirty="0"/>
              <a:t> &gt; 0				E:  X </a:t>
            </a:r>
            <a:r>
              <a:rPr lang="en-US" altLang="en-US" sz="1200" baseline="-10000" dirty="0"/>
              <a:t>6</a:t>
            </a:r>
            <a:r>
              <a:rPr lang="en-US" altLang="en-US" sz="1200" dirty="0"/>
              <a:t> &lt; 0</a:t>
            </a:r>
          </a:p>
          <a:p>
            <a:pPr lvl="1" eaLnBrk="1" hangingPunct="1">
              <a:defRPr/>
            </a:pPr>
            <a:r>
              <a:rPr lang="en-US" altLang="en-US" sz="1200" dirty="0"/>
              <a:t>	B:	X</a:t>
            </a:r>
            <a:r>
              <a:rPr lang="en-US" altLang="en-US" sz="1200" baseline="-4000" dirty="0"/>
              <a:t>1</a:t>
            </a:r>
            <a:r>
              <a:rPr lang="en-US" altLang="en-US" sz="1200" dirty="0"/>
              <a:t> + 3X</a:t>
            </a:r>
            <a:r>
              <a:rPr lang="en-US" altLang="en-US" sz="1200" baseline="-4000" dirty="0"/>
              <a:t>2</a:t>
            </a:r>
            <a:r>
              <a:rPr lang="en-US" altLang="en-US" sz="1200" dirty="0"/>
              <a:t> + 17 &gt;= 0			F:  X</a:t>
            </a:r>
            <a:r>
              <a:rPr lang="en-US" altLang="en-US" sz="1200" baseline="-4000" dirty="0"/>
              <a:t>1</a:t>
            </a:r>
            <a:r>
              <a:rPr lang="en-US" altLang="en-US" sz="1200" dirty="0"/>
              <a:t> + 3X</a:t>
            </a:r>
            <a:r>
              <a:rPr lang="en-US" altLang="en-US" sz="1200" baseline="-4000" dirty="0"/>
              <a:t>2</a:t>
            </a:r>
            <a:r>
              <a:rPr lang="en-US" altLang="en-US" sz="1200" dirty="0"/>
              <a:t> + 17 &gt;= 0</a:t>
            </a:r>
          </a:p>
          <a:p>
            <a:pPr eaLnBrk="1" hangingPunct="1">
              <a:defRPr/>
            </a:pPr>
            <a:r>
              <a:rPr lang="en-US" altLang="en-US" sz="1200" dirty="0"/>
              <a:t>         C:	X</a:t>
            </a:r>
            <a:r>
              <a:rPr lang="en-US" altLang="en-US" sz="1200" baseline="-8000" dirty="0"/>
              <a:t>3</a:t>
            </a:r>
            <a:r>
              <a:rPr lang="en-US" altLang="en-US" sz="1200" dirty="0"/>
              <a:t> = 17				G:  X</a:t>
            </a:r>
            <a:r>
              <a:rPr lang="en-US" altLang="en-US" sz="1200" baseline="-8000" dirty="0"/>
              <a:t>3</a:t>
            </a:r>
            <a:r>
              <a:rPr lang="en-US" altLang="en-US" sz="1200" dirty="0"/>
              <a:t> = 17</a:t>
            </a:r>
          </a:p>
          <a:p>
            <a:pPr eaLnBrk="1" hangingPunct="1">
              <a:defRPr/>
            </a:pPr>
            <a:r>
              <a:rPr lang="en-US" altLang="en-US" sz="1200" dirty="0"/>
              <a:t>         D:	X</a:t>
            </a:r>
            <a:r>
              <a:rPr lang="en-US" altLang="en-US" sz="1200" baseline="-8000" dirty="0"/>
              <a:t>4</a:t>
            </a:r>
            <a:r>
              <a:rPr lang="en-US" altLang="en-US" sz="1200" dirty="0"/>
              <a:t> – X</a:t>
            </a:r>
            <a:r>
              <a:rPr lang="en-US" altLang="en-US" sz="1200" baseline="-8000" dirty="0"/>
              <a:t>1</a:t>
            </a:r>
            <a:r>
              <a:rPr lang="en-US" altLang="en-US" sz="1200" dirty="0"/>
              <a:t> &gt;= 14 X</a:t>
            </a:r>
            <a:r>
              <a:rPr lang="en-US" altLang="en-US" sz="1200" baseline="-8000" dirty="0"/>
              <a:t>2</a:t>
            </a:r>
            <a:r>
              <a:rPr lang="en-US" altLang="en-US" sz="1200" dirty="0"/>
              <a:t>			H:  X</a:t>
            </a:r>
            <a:r>
              <a:rPr lang="en-US" altLang="en-US" sz="1200" baseline="-8000" dirty="0"/>
              <a:t>4</a:t>
            </a:r>
            <a:r>
              <a:rPr lang="en-US" altLang="en-US" sz="1200" dirty="0"/>
              <a:t> – X</a:t>
            </a:r>
            <a:r>
              <a:rPr lang="en-US" altLang="en-US" sz="1200" baseline="-8000" dirty="0"/>
              <a:t>1</a:t>
            </a:r>
            <a:r>
              <a:rPr lang="en-US" altLang="en-US" sz="1200" dirty="0"/>
              <a:t> &gt;= 14 X</a:t>
            </a:r>
            <a:r>
              <a:rPr lang="en-US" altLang="en-US" sz="1200" baseline="-8000" dirty="0"/>
              <a:t>2</a:t>
            </a:r>
          </a:p>
          <a:p>
            <a:pPr eaLnBrk="1" hangingPunct="1">
              <a:defRPr/>
            </a:pPr>
            <a:endParaRPr lang="en-US" altLang="en-US" sz="1200" dirty="0"/>
          </a:p>
          <a:p>
            <a:pPr lvl="1" eaLnBrk="1" hangingPunct="1">
              <a:defRPr/>
            </a:pPr>
            <a:r>
              <a:rPr lang="en-US" altLang="en-US" sz="1200" dirty="0"/>
              <a:t>Converting into the predicate expression form:</a:t>
            </a:r>
          </a:p>
          <a:p>
            <a:pPr lvl="1" eaLnBrk="1" hangingPunct="1">
              <a:defRPr/>
            </a:pPr>
            <a:endParaRPr lang="en-US" altLang="en-US" sz="1200" dirty="0"/>
          </a:p>
          <a:p>
            <a:pPr lvl="1" eaLnBrk="1" hangingPunct="1">
              <a:defRPr/>
            </a:pPr>
            <a:r>
              <a:rPr lang="en-US" altLang="en-US" sz="1200" dirty="0"/>
              <a:t>		A B C D + E B C D   </a:t>
            </a:r>
            <a:r>
              <a:rPr lang="en-US" altLang="en-US" sz="1200" dirty="0">
                <a:sym typeface="Symbol" panose="05050102010706020507" pitchFamily="18" charset="2"/>
              </a:rPr>
              <a:t></a:t>
            </a:r>
            <a:r>
              <a:rPr lang="en-US" altLang="en-US" sz="1200" dirty="0"/>
              <a:t> ( A + E ) B C D  </a:t>
            </a:r>
          </a:p>
          <a:p>
            <a:pPr lvl="1" eaLnBrk="1" hangingPunct="1">
              <a:defRPr/>
            </a:pPr>
            <a:endParaRPr lang="en-US" altLang="en-US" sz="1200" dirty="0"/>
          </a:p>
          <a:p>
            <a:pPr lvl="1" eaLnBrk="1" hangingPunct="1">
              <a:defRPr/>
            </a:pPr>
            <a:endParaRPr lang="en-US" altLang="en-US" sz="1200" dirty="0"/>
          </a:p>
          <a:p>
            <a:pPr lvl="1" eaLnBrk="1" hangingPunct="1">
              <a:defRPr/>
            </a:pPr>
            <a:r>
              <a:rPr lang="en-US" altLang="en-US" sz="1200" dirty="0"/>
              <a:t>If we take the alternative path for the expression: D then</a:t>
            </a:r>
          </a:p>
          <a:p>
            <a:pPr lvl="1" eaLnBrk="1" hangingPunct="1">
              <a:defRPr/>
            </a:pPr>
            <a:endParaRPr lang="en-US" altLang="en-US" sz="1200" dirty="0"/>
          </a:p>
          <a:p>
            <a:pPr lvl="1" eaLnBrk="1" hangingPunct="1">
              <a:defRPr/>
            </a:pPr>
            <a:r>
              <a:rPr lang="en-US" altLang="en-US" sz="1200" dirty="0"/>
              <a:t>		(A + E ) B C D</a:t>
            </a:r>
          </a:p>
          <a:p>
            <a:pPr eaLnBrk="1" hangingPunct="1">
              <a:defRPr/>
            </a:pPr>
            <a:endParaRPr lang="en-US" altLang="en-US" sz="1200" dirty="0"/>
          </a:p>
          <a:p>
            <a:pPr eaLnBrk="1" hangingPunct="1">
              <a:defRPr/>
            </a:pPr>
            <a:endParaRPr lang="en-US" altLang="en-US" sz="1200" dirty="0"/>
          </a:p>
        </p:txBody>
      </p:sp>
      <p:sp>
        <p:nvSpPr>
          <p:cNvPr id="81929" name="Text Box 7">
            <a:extLst>
              <a:ext uri="{FF2B5EF4-FFF2-40B4-BE49-F238E27FC236}">
                <a16:creationId xmlns:a16="http://schemas.microsoft.com/office/drawing/2014/main" id="{A10159E6-1BFD-4291-9473-845BEEE3ECB1}"/>
              </a:ext>
            </a:extLst>
          </p:cNvPr>
          <p:cNvSpPr txBox="1">
            <a:spLocks noChangeArrowheads="1"/>
          </p:cNvSpPr>
          <p:nvPr/>
        </p:nvSpPr>
        <p:spPr bwMode="auto">
          <a:xfrm>
            <a:off x="7774781" y="171450"/>
            <a:ext cx="332142"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US" altLang="en-US" sz="1350" b="1" baseline="-12000"/>
              <a:t>U2</a:t>
            </a:r>
          </a:p>
        </p:txBody>
      </p:sp>
      <p:sp>
        <p:nvSpPr>
          <p:cNvPr id="81930" name="Line 8">
            <a:extLst>
              <a:ext uri="{FF2B5EF4-FFF2-40B4-BE49-F238E27FC236}">
                <a16:creationId xmlns:a16="http://schemas.microsoft.com/office/drawing/2014/main" id="{0D6989E3-14E4-4B09-81C9-E8AEC26ABFA6}"/>
              </a:ext>
            </a:extLst>
          </p:cNvPr>
          <p:cNvSpPr>
            <a:spLocks noChangeShapeType="1"/>
          </p:cNvSpPr>
          <p:nvPr/>
        </p:nvSpPr>
        <p:spPr bwMode="auto">
          <a:xfrm>
            <a:off x="2857500" y="3257550"/>
            <a:ext cx="1143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4">
            <a:extLst>
              <a:ext uri="{FF2B5EF4-FFF2-40B4-BE49-F238E27FC236}">
                <a16:creationId xmlns:a16="http://schemas.microsoft.com/office/drawing/2014/main" id="{1EB639AA-6E92-4204-B73F-ADE2AB869919}"/>
              </a:ext>
            </a:extLst>
          </p:cNvPr>
          <p:cNvSpPr>
            <a:spLocks noGrp="1"/>
          </p:cNvSpPr>
          <p:nvPr>
            <p:ph type="ftr" sz="quarter" idx="11"/>
          </p:nvPr>
        </p:nvSpPr>
        <p:spPr>
          <a:noFill/>
        </p:spPr>
        <p:txBody>
          <a:bodyPr/>
          <a:lstStyle>
            <a:lvl1pPr>
              <a:defRPr sz="1050">
                <a:solidFill>
                  <a:schemeClr val="tx1"/>
                </a:solidFill>
                <a:latin typeface="Arial" panose="020B0604020202020204" pitchFamily="34" charset="0"/>
              </a:defRPr>
            </a:lvl1pPr>
            <a:lvl2pPr marL="557213" indent="-214313">
              <a:defRPr sz="1050">
                <a:solidFill>
                  <a:schemeClr val="tx1"/>
                </a:solidFill>
                <a:latin typeface="Arial" panose="020B0604020202020204" pitchFamily="34" charset="0"/>
              </a:defRPr>
            </a:lvl2pPr>
            <a:lvl3pPr marL="857250" indent="-171450">
              <a:defRPr sz="1050">
                <a:solidFill>
                  <a:schemeClr val="tx1"/>
                </a:solidFill>
                <a:latin typeface="Arial" panose="020B0604020202020204" pitchFamily="34" charset="0"/>
              </a:defRPr>
            </a:lvl3pPr>
            <a:lvl4pPr marL="1200150" indent="-171450">
              <a:defRPr sz="1050">
                <a:solidFill>
                  <a:schemeClr val="tx1"/>
                </a:solidFill>
                <a:latin typeface="Arial" panose="020B0604020202020204" pitchFamily="34" charset="0"/>
              </a:defRPr>
            </a:lvl4pPr>
            <a:lvl5pPr marL="1543050" indent="-171450">
              <a:defRPr sz="1050">
                <a:solidFill>
                  <a:schemeClr val="tx1"/>
                </a:solidFill>
                <a:latin typeface="Arial" panose="020B0604020202020204" pitchFamily="34" charset="0"/>
              </a:defRPr>
            </a:lvl5pPr>
            <a:lvl6pPr marL="1885950" indent="-171450" eaLnBrk="0" fontAlgn="base" hangingPunct="0">
              <a:spcBef>
                <a:spcPct val="0"/>
              </a:spcBef>
              <a:spcAft>
                <a:spcPct val="0"/>
              </a:spcAft>
              <a:defRPr sz="1050">
                <a:solidFill>
                  <a:schemeClr val="tx1"/>
                </a:solidFill>
                <a:latin typeface="Arial" panose="020B0604020202020204" pitchFamily="34" charset="0"/>
              </a:defRPr>
            </a:lvl6pPr>
            <a:lvl7pPr marL="2228850" indent="-171450" eaLnBrk="0" fontAlgn="base" hangingPunct="0">
              <a:spcBef>
                <a:spcPct val="0"/>
              </a:spcBef>
              <a:spcAft>
                <a:spcPct val="0"/>
              </a:spcAft>
              <a:defRPr sz="1050">
                <a:solidFill>
                  <a:schemeClr val="tx1"/>
                </a:solidFill>
                <a:latin typeface="Arial" panose="020B0604020202020204" pitchFamily="34" charset="0"/>
              </a:defRPr>
            </a:lvl7pPr>
            <a:lvl8pPr marL="2571750" indent="-171450" eaLnBrk="0" fontAlgn="base" hangingPunct="0">
              <a:spcBef>
                <a:spcPct val="0"/>
              </a:spcBef>
              <a:spcAft>
                <a:spcPct val="0"/>
              </a:spcAft>
              <a:defRPr sz="1050">
                <a:solidFill>
                  <a:schemeClr val="tx1"/>
                </a:solidFill>
                <a:latin typeface="Arial" panose="020B0604020202020204" pitchFamily="34" charset="0"/>
              </a:defRPr>
            </a:lvl8pPr>
            <a:lvl9pPr marL="2914650" indent="-171450" eaLnBrk="0" fontAlgn="base" hangingPunct="0">
              <a:spcBef>
                <a:spcPct val="0"/>
              </a:spcBef>
              <a:spcAft>
                <a:spcPct val="0"/>
              </a:spcAft>
              <a:defRPr sz="1050">
                <a:solidFill>
                  <a:schemeClr val="tx1"/>
                </a:solidFill>
                <a:latin typeface="Arial" panose="020B0604020202020204" pitchFamily="34" charset="0"/>
              </a:defRPr>
            </a:lvl9pPr>
          </a:lstStyle>
          <a:p>
            <a:r>
              <a:rPr lang="en-US" altLang="en-US"/>
              <a:t>ref boris beizer</a:t>
            </a:r>
          </a:p>
        </p:txBody>
      </p:sp>
      <p:sp>
        <p:nvSpPr>
          <p:cNvPr id="83971" name="Slide Number Placeholder 5">
            <a:extLst>
              <a:ext uri="{FF2B5EF4-FFF2-40B4-BE49-F238E27FC236}">
                <a16:creationId xmlns:a16="http://schemas.microsoft.com/office/drawing/2014/main" id="{03DDE3C9-0B41-46DB-AE38-380D2AAB5630}"/>
              </a:ext>
            </a:extLst>
          </p:cNvPr>
          <p:cNvSpPr>
            <a:spLocks noGrp="1"/>
          </p:cNvSpPr>
          <p:nvPr>
            <p:ph type="sldNum" sz="quarter" idx="12"/>
          </p:nvPr>
        </p:nvSpPr>
        <p:spPr>
          <a:noFill/>
        </p:spPr>
        <p:txBody>
          <a:bodyPr/>
          <a:lstStyle>
            <a:lvl1pPr>
              <a:defRPr sz="1050">
                <a:solidFill>
                  <a:schemeClr val="tx1"/>
                </a:solidFill>
                <a:latin typeface="Arial" panose="020B0604020202020204" pitchFamily="34" charset="0"/>
              </a:defRPr>
            </a:lvl1pPr>
            <a:lvl2pPr marL="557213" indent="-214313">
              <a:defRPr sz="1050">
                <a:solidFill>
                  <a:schemeClr val="tx1"/>
                </a:solidFill>
                <a:latin typeface="Arial" panose="020B0604020202020204" pitchFamily="34" charset="0"/>
              </a:defRPr>
            </a:lvl2pPr>
            <a:lvl3pPr marL="857250" indent="-171450">
              <a:defRPr sz="1050">
                <a:solidFill>
                  <a:schemeClr val="tx1"/>
                </a:solidFill>
                <a:latin typeface="Arial" panose="020B0604020202020204" pitchFamily="34" charset="0"/>
              </a:defRPr>
            </a:lvl3pPr>
            <a:lvl4pPr marL="1200150" indent="-171450">
              <a:defRPr sz="1050">
                <a:solidFill>
                  <a:schemeClr val="tx1"/>
                </a:solidFill>
                <a:latin typeface="Arial" panose="020B0604020202020204" pitchFamily="34" charset="0"/>
              </a:defRPr>
            </a:lvl4pPr>
            <a:lvl5pPr marL="1543050" indent="-171450">
              <a:defRPr sz="1050">
                <a:solidFill>
                  <a:schemeClr val="tx1"/>
                </a:solidFill>
                <a:latin typeface="Arial" panose="020B0604020202020204" pitchFamily="34" charset="0"/>
              </a:defRPr>
            </a:lvl5pPr>
            <a:lvl6pPr marL="1885950" indent="-171450" eaLnBrk="0" fontAlgn="base" hangingPunct="0">
              <a:spcBef>
                <a:spcPct val="0"/>
              </a:spcBef>
              <a:spcAft>
                <a:spcPct val="0"/>
              </a:spcAft>
              <a:defRPr sz="1050">
                <a:solidFill>
                  <a:schemeClr val="tx1"/>
                </a:solidFill>
                <a:latin typeface="Arial" panose="020B0604020202020204" pitchFamily="34" charset="0"/>
              </a:defRPr>
            </a:lvl6pPr>
            <a:lvl7pPr marL="2228850" indent="-171450" eaLnBrk="0" fontAlgn="base" hangingPunct="0">
              <a:spcBef>
                <a:spcPct val="0"/>
              </a:spcBef>
              <a:spcAft>
                <a:spcPct val="0"/>
              </a:spcAft>
              <a:defRPr sz="1050">
                <a:solidFill>
                  <a:schemeClr val="tx1"/>
                </a:solidFill>
                <a:latin typeface="Arial" panose="020B0604020202020204" pitchFamily="34" charset="0"/>
              </a:defRPr>
            </a:lvl7pPr>
            <a:lvl8pPr marL="2571750" indent="-171450" eaLnBrk="0" fontAlgn="base" hangingPunct="0">
              <a:spcBef>
                <a:spcPct val="0"/>
              </a:spcBef>
              <a:spcAft>
                <a:spcPct val="0"/>
              </a:spcAft>
              <a:defRPr sz="1050">
                <a:solidFill>
                  <a:schemeClr val="tx1"/>
                </a:solidFill>
                <a:latin typeface="Arial" panose="020B0604020202020204" pitchFamily="34" charset="0"/>
              </a:defRPr>
            </a:lvl8pPr>
            <a:lvl9pPr marL="2914650" indent="-171450" eaLnBrk="0" fontAlgn="base" hangingPunct="0">
              <a:spcBef>
                <a:spcPct val="0"/>
              </a:spcBef>
              <a:spcAft>
                <a:spcPct val="0"/>
              </a:spcAft>
              <a:defRPr sz="1050">
                <a:solidFill>
                  <a:schemeClr val="tx1"/>
                </a:solidFill>
                <a:latin typeface="Arial" panose="020B0604020202020204" pitchFamily="34" charset="0"/>
              </a:defRPr>
            </a:lvl9pPr>
          </a:lstStyle>
          <a:p>
            <a:fld id="{88125613-E7D7-4A1A-9932-42EED479288B}" type="slidenum">
              <a:rPr lang="en-US" altLang="en-US"/>
              <a:pPr/>
              <a:t>67</a:t>
            </a:fld>
            <a:endParaRPr lang="en-US" altLang="en-US"/>
          </a:p>
        </p:txBody>
      </p:sp>
      <p:sp>
        <p:nvSpPr>
          <p:cNvPr id="83974" name="Text Box 4">
            <a:extLst>
              <a:ext uri="{FF2B5EF4-FFF2-40B4-BE49-F238E27FC236}">
                <a16:creationId xmlns:a16="http://schemas.microsoft.com/office/drawing/2014/main" id="{448B1B36-3DBF-445B-B2CE-D013F69B3025}"/>
              </a:ext>
            </a:extLst>
          </p:cNvPr>
          <p:cNvSpPr txBox="1">
            <a:spLocks noChangeArrowheads="1"/>
          </p:cNvSpPr>
          <p:nvPr/>
        </p:nvSpPr>
        <p:spPr bwMode="auto">
          <a:xfrm>
            <a:off x="3382567" y="4942285"/>
            <a:ext cx="18473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endParaRPr lang="en-IN" altLang="en-US" sz="1050"/>
          </a:p>
        </p:txBody>
      </p:sp>
      <p:sp>
        <p:nvSpPr>
          <p:cNvPr id="365574" name="Text Box 6">
            <a:extLst>
              <a:ext uri="{FF2B5EF4-FFF2-40B4-BE49-F238E27FC236}">
                <a16:creationId xmlns:a16="http://schemas.microsoft.com/office/drawing/2014/main" id="{F9E03097-F2DC-4562-840C-6256C92F3D5B}"/>
              </a:ext>
            </a:extLst>
          </p:cNvPr>
          <p:cNvSpPr txBox="1">
            <a:spLocks noChangeArrowheads="1"/>
          </p:cNvSpPr>
          <p:nvPr/>
        </p:nvSpPr>
        <p:spPr bwMode="auto">
          <a:xfrm>
            <a:off x="762000" y="1192981"/>
            <a:ext cx="7493619" cy="2562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406400" indent="-174625">
              <a:defRPr>
                <a:solidFill>
                  <a:schemeClr val="tx1"/>
                </a:solidFill>
                <a:latin typeface="Arial" panose="020B0604020202020204" pitchFamily="34" charset="0"/>
              </a:defRPr>
            </a:lvl2pPr>
            <a:lvl3pPr indent="-290513">
              <a:defRPr>
                <a:solidFill>
                  <a:schemeClr val="tx1"/>
                </a:solidFill>
                <a:latin typeface="Arial" panose="020B0604020202020204" pitchFamily="34" charset="0"/>
              </a:defRPr>
            </a:lvl3pPr>
            <a:lvl4pPr marL="1943100" indent="-457200">
              <a:defRPr>
                <a:solidFill>
                  <a:schemeClr val="tx1"/>
                </a:solidFill>
                <a:latin typeface="Arial" panose="020B0604020202020204" pitchFamily="34" charset="0"/>
              </a:defRPr>
            </a:lvl4pPr>
            <a:lvl5pPr marL="2514600" indent="-457200">
              <a:defRPr>
                <a:solidFill>
                  <a:schemeClr val="tx1"/>
                </a:solidFill>
                <a:latin typeface="Arial" panose="020B0604020202020204" pitchFamily="34" charset="0"/>
              </a:defRPr>
            </a:lvl5pPr>
            <a:lvl6pPr marL="2971800" indent="-457200" fontAlgn="base">
              <a:spcBef>
                <a:spcPct val="0"/>
              </a:spcBef>
              <a:spcAft>
                <a:spcPct val="0"/>
              </a:spcAft>
              <a:defRPr>
                <a:solidFill>
                  <a:schemeClr val="tx1"/>
                </a:solidFill>
                <a:latin typeface="Arial" panose="020B0604020202020204" pitchFamily="34" charset="0"/>
              </a:defRPr>
            </a:lvl6pPr>
            <a:lvl7pPr marL="3429000" indent="-457200" fontAlgn="base">
              <a:spcBef>
                <a:spcPct val="0"/>
              </a:spcBef>
              <a:spcAft>
                <a:spcPct val="0"/>
              </a:spcAft>
              <a:defRPr>
                <a:solidFill>
                  <a:schemeClr val="tx1"/>
                </a:solidFill>
                <a:latin typeface="Arial" panose="020B0604020202020204" pitchFamily="34" charset="0"/>
              </a:defRPr>
            </a:lvl7pPr>
            <a:lvl8pPr marL="3886200" indent="-457200" fontAlgn="base">
              <a:spcBef>
                <a:spcPct val="0"/>
              </a:spcBef>
              <a:spcAft>
                <a:spcPct val="0"/>
              </a:spcAft>
              <a:defRPr>
                <a:solidFill>
                  <a:schemeClr val="tx1"/>
                </a:solidFill>
                <a:latin typeface="Arial" panose="020B0604020202020204" pitchFamily="34" charset="0"/>
              </a:defRPr>
            </a:lvl8pPr>
            <a:lvl9pPr marL="4343400" indent="-4572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350" b="1" dirty="0">
                <a:solidFill>
                  <a:schemeClr val="accent2"/>
                </a:solidFill>
                <a:effectLst>
                  <a:outerShdw blurRad="38100" dist="38100" dir="2700000" algn="tl">
                    <a:srgbClr val="C0C0C0"/>
                  </a:outerShdw>
                </a:effectLst>
              </a:rPr>
              <a:t>Predicates, Predicate Expressions…</a:t>
            </a:r>
            <a:endParaRPr lang="en-US" altLang="en-US" sz="1200" b="1" dirty="0">
              <a:solidFill>
                <a:srgbClr val="CC0000"/>
              </a:solidFill>
            </a:endParaRPr>
          </a:p>
          <a:p>
            <a:pPr eaLnBrk="1" hangingPunct="1">
              <a:defRPr/>
            </a:pPr>
            <a:endParaRPr lang="en-US" altLang="en-US" sz="1200" dirty="0"/>
          </a:p>
          <a:p>
            <a:pPr eaLnBrk="1" hangingPunct="1">
              <a:defRPr/>
            </a:pPr>
            <a:r>
              <a:rPr lang="en-US" altLang="en-US" sz="1400" b="1" dirty="0">
                <a:solidFill>
                  <a:schemeClr val="tx2">
                    <a:lumMod val="60000"/>
                    <a:lumOff val="40000"/>
                  </a:schemeClr>
                </a:solidFill>
              </a:rPr>
              <a:t>Predicate Coverage</a:t>
            </a:r>
            <a:r>
              <a:rPr lang="en-US" altLang="en-US" sz="1400" dirty="0">
                <a:solidFill>
                  <a:schemeClr val="tx2">
                    <a:lumMod val="60000"/>
                    <a:lumOff val="40000"/>
                  </a:schemeClr>
                </a:solidFill>
              </a:rPr>
              <a:t>:</a:t>
            </a:r>
          </a:p>
          <a:p>
            <a:pPr eaLnBrk="1" hangingPunct="1">
              <a:defRPr/>
            </a:pPr>
            <a:endParaRPr lang="en-US" altLang="en-US" sz="1350" dirty="0"/>
          </a:p>
          <a:p>
            <a:pPr lvl="1" eaLnBrk="1" hangingPunct="1">
              <a:buFontTx/>
              <a:buChar char="•"/>
              <a:defRPr/>
            </a:pPr>
            <a:endParaRPr lang="en-US" altLang="en-US" sz="1200" dirty="0"/>
          </a:p>
          <a:p>
            <a:pPr lvl="2" eaLnBrk="1" hangingPunct="1">
              <a:buFontTx/>
              <a:buChar char="•"/>
              <a:defRPr/>
            </a:pPr>
            <a:endParaRPr lang="en-US" altLang="en-US" sz="1200" b="1" dirty="0">
              <a:solidFill>
                <a:srgbClr val="A50021"/>
              </a:solidFill>
            </a:endParaRPr>
          </a:p>
          <a:p>
            <a:pPr lvl="2" eaLnBrk="1" hangingPunct="1">
              <a:buFontTx/>
              <a:buChar char="•"/>
              <a:defRPr/>
            </a:pPr>
            <a:r>
              <a:rPr lang="en-US" altLang="en-US" sz="1200" dirty="0"/>
              <a:t>If all possible combinations of truth values corresponding to selected path have been explored under some test, we say </a:t>
            </a:r>
            <a:r>
              <a:rPr lang="en-US" altLang="en-US" sz="1200" dirty="0">
                <a:solidFill>
                  <a:srgbClr val="A50021"/>
                </a:solidFill>
              </a:rPr>
              <a:t>predicate coverage</a:t>
            </a:r>
            <a:r>
              <a:rPr lang="en-US" altLang="en-US" sz="1200" dirty="0"/>
              <a:t> has been achieved.</a:t>
            </a:r>
          </a:p>
          <a:p>
            <a:pPr lvl="2" eaLnBrk="1" hangingPunct="1">
              <a:buFontTx/>
              <a:buChar char="•"/>
              <a:defRPr/>
            </a:pPr>
            <a:endParaRPr lang="en-US" altLang="en-US" sz="1200" dirty="0"/>
          </a:p>
          <a:p>
            <a:pPr lvl="2" eaLnBrk="1" hangingPunct="1">
              <a:buFontTx/>
              <a:buChar char="•"/>
              <a:defRPr/>
            </a:pPr>
            <a:r>
              <a:rPr lang="en-US" altLang="en-US" sz="1200" dirty="0">
                <a:solidFill>
                  <a:srgbClr val="A50021"/>
                </a:solidFill>
              </a:rPr>
              <a:t>Stronger</a:t>
            </a:r>
            <a:r>
              <a:rPr lang="en-US" altLang="en-US" sz="1200" dirty="0"/>
              <a:t> than branch coverage.</a:t>
            </a:r>
          </a:p>
          <a:p>
            <a:pPr lvl="2" eaLnBrk="1" hangingPunct="1">
              <a:buFontTx/>
              <a:buChar char="•"/>
              <a:defRPr/>
            </a:pPr>
            <a:endParaRPr lang="en-US" altLang="en-US" sz="1200" dirty="0"/>
          </a:p>
          <a:p>
            <a:pPr lvl="2" eaLnBrk="1" hangingPunct="1">
              <a:buFontTx/>
              <a:buChar char="•"/>
              <a:defRPr/>
            </a:pPr>
            <a:r>
              <a:rPr lang="en-US" altLang="en-US" sz="1200" dirty="0"/>
              <a:t>If all possible combinations of all predicates under all interpretations are covered, we have the </a:t>
            </a:r>
            <a:r>
              <a:rPr lang="en-US" altLang="en-US" sz="1200" dirty="0">
                <a:solidFill>
                  <a:srgbClr val="A50021"/>
                </a:solidFill>
              </a:rPr>
              <a:t>equivalent of total path testing</a:t>
            </a:r>
            <a:r>
              <a:rPr lang="en-US" altLang="en-US" sz="1200" dirty="0"/>
              <a:t>.</a:t>
            </a:r>
          </a:p>
        </p:txBody>
      </p:sp>
      <p:sp>
        <p:nvSpPr>
          <p:cNvPr id="83977" name="Text Box 7">
            <a:extLst>
              <a:ext uri="{FF2B5EF4-FFF2-40B4-BE49-F238E27FC236}">
                <a16:creationId xmlns:a16="http://schemas.microsoft.com/office/drawing/2014/main" id="{9A281149-6A6E-4DCF-83F0-EC842ACB2453}"/>
              </a:ext>
            </a:extLst>
          </p:cNvPr>
          <p:cNvSpPr txBox="1">
            <a:spLocks noChangeArrowheads="1"/>
          </p:cNvSpPr>
          <p:nvPr/>
        </p:nvSpPr>
        <p:spPr bwMode="auto">
          <a:xfrm>
            <a:off x="7774781" y="171450"/>
            <a:ext cx="332142"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US" altLang="en-US" sz="1350" b="1" baseline="-12000"/>
              <a:t>U2</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4">
            <a:extLst>
              <a:ext uri="{FF2B5EF4-FFF2-40B4-BE49-F238E27FC236}">
                <a16:creationId xmlns:a16="http://schemas.microsoft.com/office/drawing/2014/main" id="{D4971723-5D95-4BB6-A470-C5732FD03926}"/>
              </a:ext>
            </a:extLst>
          </p:cNvPr>
          <p:cNvSpPr>
            <a:spLocks noGrp="1"/>
          </p:cNvSpPr>
          <p:nvPr>
            <p:ph type="ftr" sz="quarter" idx="11"/>
          </p:nvPr>
        </p:nvSpPr>
        <p:spPr>
          <a:noFill/>
        </p:spPr>
        <p:txBody>
          <a:bodyPr/>
          <a:lstStyle>
            <a:lvl1pPr>
              <a:defRPr sz="1050">
                <a:solidFill>
                  <a:schemeClr val="tx1"/>
                </a:solidFill>
                <a:latin typeface="Arial" panose="020B0604020202020204" pitchFamily="34" charset="0"/>
              </a:defRPr>
            </a:lvl1pPr>
            <a:lvl2pPr marL="557213" indent="-214313">
              <a:defRPr sz="1050">
                <a:solidFill>
                  <a:schemeClr val="tx1"/>
                </a:solidFill>
                <a:latin typeface="Arial" panose="020B0604020202020204" pitchFamily="34" charset="0"/>
              </a:defRPr>
            </a:lvl2pPr>
            <a:lvl3pPr marL="857250" indent="-171450">
              <a:defRPr sz="1050">
                <a:solidFill>
                  <a:schemeClr val="tx1"/>
                </a:solidFill>
                <a:latin typeface="Arial" panose="020B0604020202020204" pitchFamily="34" charset="0"/>
              </a:defRPr>
            </a:lvl3pPr>
            <a:lvl4pPr marL="1200150" indent="-171450">
              <a:defRPr sz="1050">
                <a:solidFill>
                  <a:schemeClr val="tx1"/>
                </a:solidFill>
                <a:latin typeface="Arial" panose="020B0604020202020204" pitchFamily="34" charset="0"/>
              </a:defRPr>
            </a:lvl4pPr>
            <a:lvl5pPr marL="1543050" indent="-171450">
              <a:defRPr sz="1050">
                <a:solidFill>
                  <a:schemeClr val="tx1"/>
                </a:solidFill>
                <a:latin typeface="Arial" panose="020B0604020202020204" pitchFamily="34" charset="0"/>
              </a:defRPr>
            </a:lvl5pPr>
            <a:lvl6pPr marL="1885950" indent="-171450" eaLnBrk="0" fontAlgn="base" hangingPunct="0">
              <a:spcBef>
                <a:spcPct val="0"/>
              </a:spcBef>
              <a:spcAft>
                <a:spcPct val="0"/>
              </a:spcAft>
              <a:defRPr sz="1050">
                <a:solidFill>
                  <a:schemeClr val="tx1"/>
                </a:solidFill>
                <a:latin typeface="Arial" panose="020B0604020202020204" pitchFamily="34" charset="0"/>
              </a:defRPr>
            </a:lvl6pPr>
            <a:lvl7pPr marL="2228850" indent="-171450" eaLnBrk="0" fontAlgn="base" hangingPunct="0">
              <a:spcBef>
                <a:spcPct val="0"/>
              </a:spcBef>
              <a:spcAft>
                <a:spcPct val="0"/>
              </a:spcAft>
              <a:defRPr sz="1050">
                <a:solidFill>
                  <a:schemeClr val="tx1"/>
                </a:solidFill>
                <a:latin typeface="Arial" panose="020B0604020202020204" pitchFamily="34" charset="0"/>
              </a:defRPr>
            </a:lvl7pPr>
            <a:lvl8pPr marL="2571750" indent="-171450" eaLnBrk="0" fontAlgn="base" hangingPunct="0">
              <a:spcBef>
                <a:spcPct val="0"/>
              </a:spcBef>
              <a:spcAft>
                <a:spcPct val="0"/>
              </a:spcAft>
              <a:defRPr sz="1050">
                <a:solidFill>
                  <a:schemeClr val="tx1"/>
                </a:solidFill>
                <a:latin typeface="Arial" panose="020B0604020202020204" pitchFamily="34" charset="0"/>
              </a:defRPr>
            </a:lvl8pPr>
            <a:lvl9pPr marL="2914650" indent="-171450" eaLnBrk="0" fontAlgn="base" hangingPunct="0">
              <a:spcBef>
                <a:spcPct val="0"/>
              </a:spcBef>
              <a:spcAft>
                <a:spcPct val="0"/>
              </a:spcAft>
              <a:defRPr sz="1050">
                <a:solidFill>
                  <a:schemeClr val="tx1"/>
                </a:solidFill>
                <a:latin typeface="Arial" panose="020B0604020202020204" pitchFamily="34" charset="0"/>
              </a:defRPr>
            </a:lvl9pPr>
          </a:lstStyle>
          <a:p>
            <a:r>
              <a:rPr lang="en-US" altLang="en-US"/>
              <a:t>ref boris beizer</a:t>
            </a:r>
          </a:p>
        </p:txBody>
      </p:sp>
      <p:sp>
        <p:nvSpPr>
          <p:cNvPr id="86019" name="Slide Number Placeholder 5">
            <a:extLst>
              <a:ext uri="{FF2B5EF4-FFF2-40B4-BE49-F238E27FC236}">
                <a16:creationId xmlns:a16="http://schemas.microsoft.com/office/drawing/2014/main" id="{65233A90-C536-489F-A110-F66626652B81}"/>
              </a:ext>
            </a:extLst>
          </p:cNvPr>
          <p:cNvSpPr>
            <a:spLocks noGrp="1"/>
          </p:cNvSpPr>
          <p:nvPr>
            <p:ph type="sldNum" sz="quarter" idx="12"/>
          </p:nvPr>
        </p:nvSpPr>
        <p:spPr>
          <a:noFill/>
        </p:spPr>
        <p:txBody>
          <a:bodyPr/>
          <a:lstStyle>
            <a:lvl1pPr>
              <a:defRPr sz="1050">
                <a:solidFill>
                  <a:schemeClr val="tx1"/>
                </a:solidFill>
                <a:latin typeface="Arial" panose="020B0604020202020204" pitchFamily="34" charset="0"/>
              </a:defRPr>
            </a:lvl1pPr>
            <a:lvl2pPr marL="557213" indent="-214313">
              <a:defRPr sz="1050">
                <a:solidFill>
                  <a:schemeClr val="tx1"/>
                </a:solidFill>
                <a:latin typeface="Arial" panose="020B0604020202020204" pitchFamily="34" charset="0"/>
              </a:defRPr>
            </a:lvl2pPr>
            <a:lvl3pPr marL="857250" indent="-171450">
              <a:defRPr sz="1050">
                <a:solidFill>
                  <a:schemeClr val="tx1"/>
                </a:solidFill>
                <a:latin typeface="Arial" panose="020B0604020202020204" pitchFamily="34" charset="0"/>
              </a:defRPr>
            </a:lvl3pPr>
            <a:lvl4pPr marL="1200150" indent="-171450">
              <a:defRPr sz="1050">
                <a:solidFill>
                  <a:schemeClr val="tx1"/>
                </a:solidFill>
                <a:latin typeface="Arial" panose="020B0604020202020204" pitchFamily="34" charset="0"/>
              </a:defRPr>
            </a:lvl4pPr>
            <a:lvl5pPr marL="1543050" indent="-171450">
              <a:defRPr sz="1050">
                <a:solidFill>
                  <a:schemeClr val="tx1"/>
                </a:solidFill>
                <a:latin typeface="Arial" panose="020B0604020202020204" pitchFamily="34" charset="0"/>
              </a:defRPr>
            </a:lvl5pPr>
            <a:lvl6pPr marL="1885950" indent="-171450" eaLnBrk="0" fontAlgn="base" hangingPunct="0">
              <a:spcBef>
                <a:spcPct val="0"/>
              </a:spcBef>
              <a:spcAft>
                <a:spcPct val="0"/>
              </a:spcAft>
              <a:defRPr sz="1050">
                <a:solidFill>
                  <a:schemeClr val="tx1"/>
                </a:solidFill>
                <a:latin typeface="Arial" panose="020B0604020202020204" pitchFamily="34" charset="0"/>
              </a:defRPr>
            </a:lvl6pPr>
            <a:lvl7pPr marL="2228850" indent="-171450" eaLnBrk="0" fontAlgn="base" hangingPunct="0">
              <a:spcBef>
                <a:spcPct val="0"/>
              </a:spcBef>
              <a:spcAft>
                <a:spcPct val="0"/>
              </a:spcAft>
              <a:defRPr sz="1050">
                <a:solidFill>
                  <a:schemeClr val="tx1"/>
                </a:solidFill>
                <a:latin typeface="Arial" panose="020B0604020202020204" pitchFamily="34" charset="0"/>
              </a:defRPr>
            </a:lvl7pPr>
            <a:lvl8pPr marL="2571750" indent="-171450" eaLnBrk="0" fontAlgn="base" hangingPunct="0">
              <a:spcBef>
                <a:spcPct val="0"/>
              </a:spcBef>
              <a:spcAft>
                <a:spcPct val="0"/>
              </a:spcAft>
              <a:defRPr sz="1050">
                <a:solidFill>
                  <a:schemeClr val="tx1"/>
                </a:solidFill>
                <a:latin typeface="Arial" panose="020B0604020202020204" pitchFamily="34" charset="0"/>
              </a:defRPr>
            </a:lvl8pPr>
            <a:lvl9pPr marL="2914650" indent="-171450" eaLnBrk="0" fontAlgn="base" hangingPunct="0">
              <a:spcBef>
                <a:spcPct val="0"/>
              </a:spcBef>
              <a:spcAft>
                <a:spcPct val="0"/>
              </a:spcAft>
              <a:defRPr sz="1050">
                <a:solidFill>
                  <a:schemeClr val="tx1"/>
                </a:solidFill>
                <a:latin typeface="Arial" panose="020B0604020202020204" pitchFamily="34" charset="0"/>
              </a:defRPr>
            </a:lvl9pPr>
          </a:lstStyle>
          <a:p>
            <a:fld id="{4ADBE354-C7C5-4B38-8748-58D2A9C23289}" type="slidenum">
              <a:rPr lang="en-US" altLang="en-US"/>
              <a:pPr/>
              <a:t>68</a:t>
            </a:fld>
            <a:endParaRPr lang="en-US" altLang="en-US"/>
          </a:p>
        </p:txBody>
      </p:sp>
      <p:sp>
        <p:nvSpPr>
          <p:cNvPr id="86022" name="Text Box 4">
            <a:extLst>
              <a:ext uri="{FF2B5EF4-FFF2-40B4-BE49-F238E27FC236}">
                <a16:creationId xmlns:a16="http://schemas.microsoft.com/office/drawing/2014/main" id="{ED985858-B18C-48ED-93FB-B95E9C4CBBCB}"/>
              </a:ext>
            </a:extLst>
          </p:cNvPr>
          <p:cNvSpPr txBox="1">
            <a:spLocks noChangeArrowheads="1"/>
          </p:cNvSpPr>
          <p:nvPr/>
        </p:nvSpPr>
        <p:spPr bwMode="auto">
          <a:xfrm>
            <a:off x="3382567" y="4942285"/>
            <a:ext cx="18473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endParaRPr lang="en-IN" altLang="en-US" sz="1050"/>
          </a:p>
        </p:txBody>
      </p:sp>
      <p:sp>
        <p:nvSpPr>
          <p:cNvPr id="86024" name="Text Box 6">
            <a:extLst>
              <a:ext uri="{FF2B5EF4-FFF2-40B4-BE49-F238E27FC236}">
                <a16:creationId xmlns:a16="http://schemas.microsoft.com/office/drawing/2014/main" id="{25F21DFC-BE72-4F63-94A9-3F2D7BB3BD29}"/>
              </a:ext>
            </a:extLst>
          </p:cNvPr>
          <p:cNvSpPr txBox="1">
            <a:spLocks noChangeArrowheads="1"/>
          </p:cNvSpPr>
          <p:nvPr/>
        </p:nvSpPr>
        <p:spPr bwMode="auto">
          <a:xfrm>
            <a:off x="914400" y="932840"/>
            <a:ext cx="7620000"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Arial" panose="020B0604020202020204" pitchFamily="34" charset="0"/>
              </a:defRPr>
            </a:lvl1pPr>
            <a:lvl2pPr marL="520700" indent="-177800">
              <a:defRPr sz="1400">
                <a:solidFill>
                  <a:schemeClr val="tx1"/>
                </a:solidFill>
                <a:latin typeface="Arial" panose="020B0604020202020204" pitchFamily="34" charset="0"/>
              </a:defRPr>
            </a:lvl2pPr>
            <a:lvl3pPr marL="973138" indent="-290513">
              <a:defRPr sz="1400">
                <a:solidFill>
                  <a:schemeClr val="tx1"/>
                </a:solidFill>
                <a:latin typeface="Arial" panose="020B0604020202020204" pitchFamily="34" charset="0"/>
              </a:defRPr>
            </a:lvl3pPr>
            <a:lvl4pPr marL="1943100" indent="-457200">
              <a:defRPr sz="1400">
                <a:solidFill>
                  <a:schemeClr val="tx1"/>
                </a:solidFill>
                <a:latin typeface="Arial" panose="020B0604020202020204" pitchFamily="34" charset="0"/>
              </a:defRPr>
            </a:lvl4pPr>
            <a:lvl5pPr marL="2514600" indent="-457200">
              <a:defRPr sz="1400">
                <a:solidFill>
                  <a:schemeClr val="tx1"/>
                </a:solidFill>
                <a:latin typeface="Arial" panose="020B0604020202020204" pitchFamily="34" charset="0"/>
              </a:defRPr>
            </a:lvl5pPr>
            <a:lvl6pPr marL="2971800" indent="-457200" eaLnBrk="0" fontAlgn="base" hangingPunct="0">
              <a:spcBef>
                <a:spcPct val="0"/>
              </a:spcBef>
              <a:spcAft>
                <a:spcPct val="0"/>
              </a:spcAft>
              <a:defRPr sz="1400">
                <a:solidFill>
                  <a:schemeClr val="tx1"/>
                </a:solidFill>
                <a:latin typeface="Arial" panose="020B0604020202020204" pitchFamily="34" charset="0"/>
              </a:defRPr>
            </a:lvl6pPr>
            <a:lvl7pPr marL="3429000" indent="-457200" eaLnBrk="0" fontAlgn="base" hangingPunct="0">
              <a:spcBef>
                <a:spcPct val="0"/>
              </a:spcBef>
              <a:spcAft>
                <a:spcPct val="0"/>
              </a:spcAft>
              <a:defRPr sz="1400">
                <a:solidFill>
                  <a:schemeClr val="tx1"/>
                </a:solidFill>
                <a:latin typeface="Arial" panose="020B0604020202020204" pitchFamily="34" charset="0"/>
              </a:defRPr>
            </a:lvl7pPr>
            <a:lvl8pPr marL="3886200" indent="-457200" eaLnBrk="0" fontAlgn="base" hangingPunct="0">
              <a:spcBef>
                <a:spcPct val="0"/>
              </a:spcBef>
              <a:spcAft>
                <a:spcPct val="0"/>
              </a:spcAft>
              <a:defRPr sz="1400">
                <a:solidFill>
                  <a:schemeClr val="tx1"/>
                </a:solidFill>
                <a:latin typeface="Arial" panose="020B0604020202020204" pitchFamily="34" charset="0"/>
              </a:defRPr>
            </a:lvl8pPr>
            <a:lvl9pPr marL="4343400" indent="-4572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US" altLang="en-US" sz="1500" b="1" dirty="0">
                <a:solidFill>
                  <a:schemeClr val="tx2">
                    <a:lumMod val="60000"/>
                    <a:lumOff val="40000"/>
                  </a:schemeClr>
                </a:solidFill>
              </a:rPr>
              <a:t>Testing blindness</a:t>
            </a:r>
          </a:p>
          <a:p>
            <a:pPr eaLnBrk="1" hangingPunct="1"/>
            <a:endParaRPr lang="en-US" altLang="en-US" sz="1200" dirty="0"/>
          </a:p>
          <a:p>
            <a:pPr eaLnBrk="1" hangingPunct="1"/>
            <a:endParaRPr lang="en-US" altLang="en-US" sz="1200" dirty="0"/>
          </a:p>
          <a:p>
            <a:pPr eaLnBrk="1" hangingPunct="1">
              <a:buFontTx/>
              <a:buChar char="•"/>
            </a:pPr>
            <a:r>
              <a:rPr lang="en-US" altLang="en-US" sz="1200" dirty="0"/>
              <a:t> </a:t>
            </a:r>
            <a:r>
              <a:rPr lang="en-US" altLang="en-US" sz="1200" b="1" dirty="0">
                <a:solidFill>
                  <a:schemeClr val="accent2"/>
                </a:solidFill>
              </a:rPr>
              <a:t>Coming to the right path</a:t>
            </a:r>
            <a:r>
              <a:rPr lang="en-US" altLang="en-US" sz="1200" dirty="0">
                <a:solidFill>
                  <a:schemeClr val="accent2"/>
                </a:solidFill>
              </a:rPr>
              <a:t> – even thru a wrong decision</a:t>
            </a:r>
            <a:r>
              <a:rPr lang="en-US" altLang="en-US" sz="1200" dirty="0"/>
              <a:t> (at a predicate).    Due to the</a:t>
            </a:r>
          </a:p>
          <a:p>
            <a:pPr lvl="1" eaLnBrk="1" hangingPunct="1"/>
            <a:endParaRPr lang="en-US" altLang="en-US" sz="1200" dirty="0"/>
          </a:p>
          <a:p>
            <a:pPr lvl="1" eaLnBrk="1" hangingPunct="1"/>
            <a:r>
              <a:rPr lang="en-US" altLang="en-US" sz="1200" dirty="0"/>
              <a:t>interaction of some statements makes a buggy predicate work, and </a:t>
            </a:r>
          </a:p>
          <a:p>
            <a:pPr lvl="1" eaLnBrk="1" hangingPunct="1"/>
            <a:endParaRPr lang="en-US" altLang="en-US" sz="1200" dirty="0"/>
          </a:p>
          <a:p>
            <a:pPr lvl="1" eaLnBrk="1" hangingPunct="1"/>
            <a:r>
              <a:rPr lang="en-US" altLang="en-US" sz="1200" dirty="0"/>
              <a:t>the bug is not detected by the selected input values.</a:t>
            </a:r>
          </a:p>
          <a:p>
            <a:pPr eaLnBrk="1" hangingPunct="1">
              <a:buFontTx/>
              <a:buChar char="•"/>
            </a:pPr>
            <a:endParaRPr lang="en-US" altLang="en-US" sz="1200" dirty="0"/>
          </a:p>
          <a:p>
            <a:pPr eaLnBrk="1" hangingPunct="1">
              <a:buFontTx/>
              <a:buChar char="•"/>
            </a:pPr>
            <a:endParaRPr lang="en-US" altLang="en-US" sz="1200" dirty="0"/>
          </a:p>
          <a:p>
            <a:pPr eaLnBrk="1" hangingPunct="1">
              <a:buFontTx/>
              <a:buChar char="•"/>
            </a:pPr>
            <a:r>
              <a:rPr lang="en-US" altLang="en-US" sz="1200" dirty="0"/>
              <a:t> </a:t>
            </a:r>
            <a:r>
              <a:rPr lang="en-US" altLang="en-US" sz="1200" b="1" dirty="0">
                <a:solidFill>
                  <a:schemeClr val="accent2"/>
                </a:solidFill>
              </a:rPr>
              <a:t>Calculating wrong number of tests</a:t>
            </a:r>
            <a:r>
              <a:rPr lang="en-US" altLang="en-US" sz="1200" dirty="0"/>
              <a:t> at a predicate </a:t>
            </a:r>
          </a:p>
          <a:p>
            <a:pPr lvl="1" eaLnBrk="1" hangingPunct="1"/>
            <a:endParaRPr lang="en-US" altLang="en-US" sz="1200" dirty="0"/>
          </a:p>
          <a:p>
            <a:pPr lvl="1" eaLnBrk="1" hangingPunct="1"/>
            <a:r>
              <a:rPr lang="en-US" altLang="en-US" sz="1200" dirty="0"/>
              <a:t>by ignoring the # of paths to arrive at it.</a:t>
            </a:r>
          </a:p>
          <a:p>
            <a:pPr eaLnBrk="1" hangingPunct="1">
              <a:buFontTx/>
              <a:buChar char="•"/>
            </a:pPr>
            <a:endParaRPr lang="en-US" altLang="en-US" sz="1200" dirty="0"/>
          </a:p>
          <a:p>
            <a:pPr eaLnBrk="1" hangingPunct="1">
              <a:buFontTx/>
              <a:buChar char="•"/>
            </a:pPr>
            <a:endParaRPr lang="en-US" altLang="en-US" sz="1200" dirty="0"/>
          </a:p>
          <a:p>
            <a:pPr eaLnBrk="1" hangingPunct="1"/>
            <a:endParaRPr lang="en-US" altLang="en-US" sz="1200" dirty="0"/>
          </a:p>
          <a:p>
            <a:pPr eaLnBrk="1" hangingPunct="1">
              <a:buFontTx/>
              <a:buChar char="•"/>
            </a:pPr>
            <a:r>
              <a:rPr lang="en-US" altLang="en-US" sz="1200" dirty="0"/>
              <a:t>  </a:t>
            </a:r>
            <a:r>
              <a:rPr lang="en-US" altLang="en-US" sz="1200" b="1" dirty="0">
                <a:solidFill>
                  <a:srgbClr val="CC0000"/>
                </a:solidFill>
              </a:rPr>
              <a:t>Cannot be detected by path testing and need other strategies</a:t>
            </a:r>
          </a:p>
        </p:txBody>
      </p:sp>
      <p:sp>
        <p:nvSpPr>
          <p:cNvPr id="86025" name="Text Box 7">
            <a:extLst>
              <a:ext uri="{FF2B5EF4-FFF2-40B4-BE49-F238E27FC236}">
                <a16:creationId xmlns:a16="http://schemas.microsoft.com/office/drawing/2014/main" id="{B334CF0C-C1C3-409B-A033-2D703F703B48}"/>
              </a:ext>
            </a:extLst>
          </p:cNvPr>
          <p:cNvSpPr txBox="1">
            <a:spLocks noChangeArrowheads="1"/>
          </p:cNvSpPr>
          <p:nvPr/>
        </p:nvSpPr>
        <p:spPr bwMode="auto">
          <a:xfrm>
            <a:off x="7774781" y="171450"/>
            <a:ext cx="332142"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US" altLang="en-US" sz="1350" b="1" baseline="-12000"/>
              <a:t>U2</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4">
            <a:extLst>
              <a:ext uri="{FF2B5EF4-FFF2-40B4-BE49-F238E27FC236}">
                <a16:creationId xmlns:a16="http://schemas.microsoft.com/office/drawing/2014/main" id="{96103F2E-EE5C-4DD7-948F-4A2F237298F8}"/>
              </a:ext>
            </a:extLst>
          </p:cNvPr>
          <p:cNvSpPr>
            <a:spLocks noGrp="1"/>
          </p:cNvSpPr>
          <p:nvPr>
            <p:ph type="ftr" sz="quarter" idx="11"/>
          </p:nvPr>
        </p:nvSpPr>
        <p:spPr>
          <a:noFill/>
        </p:spPr>
        <p:txBody>
          <a:bodyPr/>
          <a:lstStyle>
            <a:lvl1pPr>
              <a:defRPr sz="1050">
                <a:solidFill>
                  <a:schemeClr val="tx1"/>
                </a:solidFill>
                <a:latin typeface="Arial" panose="020B0604020202020204" pitchFamily="34" charset="0"/>
              </a:defRPr>
            </a:lvl1pPr>
            <a:lvl2pPr marL="557213" indent="-214313">
              <a:defRPr sz="1050">
                <a:solidFill>
                  <a:schemeClr val="tx1"/>
                </a:solidFill>
                <a:latin typeface="Arial" panose="020B0604020202020204" pitchFamily="34" charset="0"/>
              </a:defRPr>
            </a:lvl2pPr>
            <a:lvl3pPr marL="857250" indent="-171450">
              <a:defRPr sz="1050">
                <a:solidFill>
                  <a:schemeClr val="tx1"/>
                </a:solidFill>
                <a:latin typeface="Arial" panose="020B0604020202020204" pitchFamily="34" charset="0"/>
              </a:defRPr>
            </a:lvl3pPr>
            <a:lvl4pPr marL="1200150" indent="-171450">
              <a:defRPr sz="1050">
                <a:solidFill>
                  <a:schemeClr val="tx1"/>
                </a:solidFill>
                <a:latin typeface="Arial" panose="020B0604020202020204" pitchFamily="34" charset="0"/>
              </a:defRPr>
            </a:lvl4pPr>
            <a:lvl5pPr marL="1543050" indent="-171450">
              <a:defRPr sz="1050">
                <a:solidFill>
                  <a:schemeClr val="tx1"/>
                </a:solidFill>
                <a:latin typeface="Arial" panose="020B0604020202020204" pitchFamily="34" charset="0"/>
              </a:defRPr>
            </a:lvl5pPr>
            <a:lvl6pPr marL="1885950" indent="-171450" eaLnBrk="0" fontAlgn="base" hangingPunct="0">
              <a:spcBef>
                <a:spcPct val="0"/>
              </a:spcBef>
              <a:spcAft>
                <a:spcPct val="0"/>
              </a:spcAft>
              <a:defRPr sz="1050">
                <a:solidFill>
                  <a:schemeClr val="tx1"/>
                </a:solidFill>
                <a:latin typeface="Arial" panose="020B0604020202020204" pitchFamily="34" charset="0"/>
              </a:defRPr>
            </a:lvl6pPr>
            <a:lvl7pPr marL="2228850" indent="-171450" eaLnBrk="0" fontAlgn="base" hangingPunct="0">
              <a:spcBef>
                <a:spcPct val="0"/>
              </a:spcBef>
              <a:spcAft>
                <a:spcPct val="0"/>
              </a:spcAft>
              <a:defRPr sz="1050">
                <a:solidFill>
                  <a:schemeClr val="tx1"/>
                </a:solidFill>
                <a:latin typeface="Arial" panose="020B0604020202020204" pitchFamily="34" charset="0"/>
              </a:defRPr>
            </a:lvl7pPr>
            <a:lvl8pPr marL="2571750" indent="-171450" eaLnBrk="0" fontAlgn="base" hangingPunct="0">
              <a:spcBef>
                <a:spcPct val="0"/>
              </a:spcBef>
              <a:spcAft>
                <a:spcPct val="0"/>
              </a:spcAft>
              <a:defRPr sz="1050">
                <a:solidFill>
                  <a:schemeClr val="tx1"/>
                </a:solidFill>
                <a:latin typeface="Arial" panose="020B0604020202020204" pitchFamily="34" charset="0"/>
              </a:defRPr>
            </a:lvl8pPr>
            <a:lvl9pPr marL="2914650" indent="-171450" eaLnBrk="0" fontAlgn="base" hangingPunct="0">
              <a:spcBef>
                <a:spcPct val="0"/>
              </a:spcBef>
              <a:spcAft>
                <a:spcPct val="0"/>
              </a:spcAft>
              <a:defRPr sz="1050">
                <a:solidFill>
                  <a:schemeClr val="tx1"/>
                </a:solidFill>
                <a:latin typeface="Arial" panose="020B0604020202020204" pitchFamily="34" charset="0"/>
              </a:defRPr>
            </a:lvl9pPr>
          </a:lstStyle>
          <a:p>
            <a:r>
              <a:rPr lang="en-US" altLang="en-US"/>
              <a:t>ref boris beizer</a:t>
            </a:r>
          </a:p>
        </p:txBody>
      </p:sp>
      <p:sp>
        <p:nvSpPr>
          <p:cNvPr id="88067" name="Slide Number Placeholder 5">
            <a:extLst>
              <a:ext uri="{FF2B5EF4-FFF2-40B4-BE49-F238E27FC236}">
                <a16:creationId xmlns:a16="http://schemas.microsoft.com/office/drawing/2014/main" id="{1D80CF4A-A384-4AA7-9FB1-DED2F3015602}"/>
              </a:ext>
            </a:extLst>
          </p:cNvPr>
          <p:cNvSpPr>
            <a:spLocks noGrp="1"/>
          </p:cNvSpPr>
          <p:nvPr>
            <p:ph type="sldNum" sz="quarter" idx="12"/>
          </p:nvPr>
        </p:nvSpPr>
        <p:spPr>
          <a:noFill/>
        </p:spPr>
        <p:txBody>
          <a:bodyPr/>
          <a:lstStyle>
            <a:lvl1pPr>
              <a:defRPr sz="1050">
                <a:solidFill>
                  <a:schemeClr val="tx1"/>
                </a:solidFill>
                <a:latin typeface="Arial" panose="020B0604020202020204" pitchFamily="34" charset="0"/>
              </a:defRPr>
            </a:lvl1pPr>
            <a:lvl2pPr marL="557213" indent="-214313">
              <a:defRPr sz="1050">
                <a:solidFill>
                  <a:schemeClr val="tx1"/>
                </a:solidFill>
                <a:latin typeface="Arial" panose="020B0604020202020204" pitchFamily="34" charset="0"/>
              </a:defRPr>
            </a:lvl2pPr>
            <a:lvl3pPr marL="857250" indent="-171450">
              <a:defRPr sz="1050">
                <a:solidFill>
                  <a:schemeClr val="tx1"/>
                </a:solidFill>
                <a:latin typeface="Arial" panose="020B0604020202020204" pitchFamily="34" charset="0"/>
              </a:defRPr>
            </a:lvl3pPr>
            <a:lvl4pPr marL="1200150" indent="-171450">
              <a:defRPr sz="1050">
                <a:solidFill>
                  <a:schemeClr val="tx1"/>
                </a:solidFill>
                <a:latin typeface="Arial" panose="020B0604020202020204" pitchFamily="34" charset="0"/>
              </a:defRPr>
            </a:lvl4pPr>
            <a:lvl5pPr marL="1543050" indent="-171450">
              <a:defRPr sz="1050">
                <a:solidFill>
                  <a:schemeClr val="tx1"/>
                </a:solidFill>
                <a:latin typeface="Arial" panose="020B0604020202020204" pitchFamily="34" charset="0"/>
              </a:defRPr>
            </a:lvl5pPr>
            <a:lvl6pPr marL="1885950" indent="-171450" eaLnBrk="0" fontAlgn="base" hangingPunct="0">
              <a:spcBef>
                <a:spcPct val="0"/>
              </a:spcBef>
              <a:spcAft>
                <a:spcPct val="0"/>
              </a:spcAft>
              <a:defRPr sz="1050">
                <a:solidFill>
                  <a:schemeClr val="tx1"/>
                </a:solidFill>
                <a:latin typeface="Arial" panose="020B0604020202020204" pitchFamily="34" charset="0"/>
              </a:defRPr>
            </a:lvl6pPr>
            <a:lvl7pPr marL="2228850" indent="-171450" eaLnBrk="0" fontAlgn="base" hangingPunct="0">
              <a:spcBef>
                <a:spcPct val="0"/>
              </a:spcBef>
              <a:spcAft>
                <a:spcPct val="0"/>
              </a:spcAft>
              <a:defRPr sz="1050">
                <a:solidFill>
                  <a:schemeClr val="tx1"/>
                </a:solidFill>
                <a:latin typeface="Arial" panose="020B0604020202020204" pitchFamily="34" charset="0"/>
              </a:defRPr>
            </a:lvl7pPr>
            <a:lvl8pPr marL="2571750" indent="-171450" eaLnBrk="0" fontAlgn="base" hangingPunct="0">
              <a:spcBef>
                <a:spcPct val="0"/>
              </a:spcBef>
              <a:spcAft>
                <a:spcPct val="0"/>
              </a:spcAft>
              <a:defRPr sz="1050">
                <a:solidFill>
                  <a:schemeClr val="tx1"/>
                </a:solidFill>
                <a:latin typeface="Arial" panose="020B0604020202020204" pitchFamily="34" charset="0"/>
              </a:defRPr>
            </a:lvl8pPr>
            <a:lvl9pPr marL="2914650" indent="-171450" eaLnBrk="0" fontAlgn="base" hangingPunct="0">
              <a:spcBef>
                <a:spcPct val="0"/>
              </a:spcBef>
              <a:spcAft>
                <a:spcPct val="0"/>
              </a:spcAft>
              <a:defRPr sz="1050">
                <a:solidFill>
                  <a:schemeClr val="tx1"/>
                </a:solidFill>
                <a:latin typeface="Arial" panose="020B0604020202020204" pitchFamily="34" charset="0"/>
              </a:defRPr>
            </a:lvl9pPr>
          </a:lstStyle>
          <a:p>
            <a:fld id="{EFFDE696-6B68-4082-AE17-2A184F936AE6}" type="slidenum">
              <a:rPr lang="en-US" altLang="en-US"/>
              <a:pPr/>
              <a:t>69</a:t>
            </a:fld>
            <a:endParaRPr lang="en-US" altLang="en-US"/>
          </a:p>
        </p:txBody>
      </p:sp>
      <p:sp>
        <p:nvSpPr>
          <p:cNvPr id="88070" name="Text Box 4">
            <a:extLst>
              <a:ext uri="{FF2B5EF4-FFF2-40B4-BE49-F238E27FC236}">
                <a16:creationId xmlns:a16="http://schemas.microsoft.com/office/drawing/2014/main" id="{1234A854-F611-4119-9B0D-609C22AED6EC}"/>
              </a:ext>
            </a:extLst>
          </p:cNvPr>
          <p:cNvSpPr txBox="1">
            <a:spLocks noChangeArrowheads="1"/>
          </p:cNvSpPr>
          <p:nvPr/>
        </p:nvSpPr>
        <p:spPr bwMode="auto">
          <a:xfrm>
            <a:off x="3382567" y="4942285"/>
            <a:ext cx="18473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endParaRPr lang="en-IN" altLang="en-US" sz="1050"/>
          </a:p>
        </p:txBody>
      </p:sp>
      <p:sp>
        <p:nvSpPr>
          <p:cNvPr id="88072" name="Text Box 6">
            <a:extLst>
              <a:ext uri="{FF2B5EF4-FFF2-40B4-BE49-F238E27FC236}">
                <a16:creationId xmlns:a16="http://schemas.microsoft.com/office/drawing/2014/main" id="{7EEBE5A0-AB5A-4E74-84B0-757A1FC39E9C}"/>
              </a:ext>
            </a:extLst>
          </p:cNvPr>
          <p:cNvSpPr txBox="1">
            <a:spLocks noChangeArrowheads="1"/>
          </p:cNvSpPr>
          <p:nvPr/>
        </p:nvSpPr>
        <p:spPr bwMode="auto">
          <a:xfrm>
            <a:off x="762000" y="164120"/>
            <a:ext cx="6738938" cy="4547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Arial" panose="020B0604020202020204" pitchFamily="34" charset="0"/>
              </a:defRPr>
            </a:lvl1pPr>
            <a:lvl2pPr marL="520700" indent="-177800">
              <a:defRPr sz="1400">
                <a:solidFill>
                  <a:schemeClr val="tx1"/>
                </a:solidFill>
                <a:latin typeface="Arial" panose="020B0604020202020204" pitchFamily="34" charset="0"/>
              </a:defRPr>
            </a:lvl2pPr>
            <a:lvl3pPr marL="973138" indent="-290513">
              <a:defRPr sz="1400">
                <a:solidFill>
                  <a:schemeClr val="tx1"/>
                </a:solidFill>
                <a:latin typeface="Arial" panose="020B0604020202020204" pitchFamily="34" charset="0"/>
              </a:defRPr>
            </a:lvl3pPr>
            <a:lvl4pPr marL="1943100" indent="-457200">
              <a:defRPr sz="1400">
                <a:solidFill>
                  <a:schemeClr val="tx1"/>
                </a:solidFill>
                <a:latin typeface="Arial" panose="020B0604020202020204" pitchFamily="34" charset="0"/>
              </a:defRPr>
            </a:lvl4pPr>
            <a:lvl5pPr marL="2514600" indent="-457200">
              <a:defRPr sz="1400">
                <a:solidFill>
                  <a:schemeClr val="tx1"/>
                </a:solidFill>
                <a:latin typeface="Arial" panose="020B0604020202020204" pitchFamily="34" charset="0"/>
              </a:defRPr>
            </a:lvl5pPr>
            <a:lvl6pPr marL="2971800" indent="-457200" eaLnBrk="0" fontAlgn="base" hangingPunct="0">
              <a:spcBef>
                <a:spcPct val="0"/>
              </a:spcBef>
              <a:spcAft>
                <a:spcPct val="0"/>
              </a:spcAft>
              <a:defRPr sz="1400">
                <a:solidFill>
                  <a:schemeClr val="tx1"/>
                </a:solidFill>
                <a:latin typeface="Arial" panose="020B0604020202020204" pitchFamily="34" charset="0"/>
              </a:defRPr>
            </a:lvl6pPr>
            <a:lvl7pPr marL="3429000" indent="-457200" eaLnBrk="0" fontAlgn="base" hangingPunct="0">
              <a:spcBef>
                <a:spcPct val="0"/>
              </a:spcBef>
              <a:spcAft>
                <a:spcPct val="0"/>
              </a:spcAft>
              <a:defRPr sz="1400">
                <a:solidFill>
                  <a:schemeClr val="tx1"/>
                </a:solidFill>
                <a:latin typeface="Arial" panose="020B0604020202020204" pitchFamily="34" charset="0"/>
              </a:defRPr>
            </a:lvl7pPr>
            <a:lvl8pPr marL="3886200" indent="-457200" eaLnBrk="0" fontAlgn="base" hangingPunct="0">
              <a:spcBef>
                <a:spcPct val="0"/>
              </a:spcBef>
              <a:spcAft>
                <a:spcPct val="0"/>
              </a:spcAft>
              <a:defRPr sz="1400">
                <a:solidFill>
                  <a:schemeClr val="tx1"/>
                </a:solidFill>
                <a:latin typeface="Arial" panose="020B0604020202020204" pitchFamily="34" charset="0"/>
              </a:defRPr>
            </a:lvl8pPr>
            <a:lvl9pPr marL="4343400" indent="-4572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US" altLang="en-US" sz="1500" b="1" dirty="0">
                <a:solidFill>
                  <a:srgbClr val="A50021"/>
                </a:solidFill>
              </a:rPr>
              <a:t>Testing blindness</a:t>
            </a:r>
          </a:p>
          <a:p>
            <a:pPr eaLnBrk="1" hangingPunct="1"/>
            <a:endParaRPr lang="en-US" altLang="en-US" sz="1200" dirty="0"/>
          </a:p>
          <a:p>
            <a:pPr lvl="1" eaLnBrk="1" hangingPunct="1">
              <a:buFontTx/>
              <a:buChar char="•"/>
            </a:pPr>
            <a:r>
              <a:rPr lang="en-US" altLang="en-US" sz="1200" b="1" dirty="0">
                <a:solidFill>
                  <a:schemeClr val="accent2"/>
                </a:solidFill>
              </a:rPr>
              <a:t>Assignment blinding</a:t>
            </a:r>
            <a:r>
              <a:rPr lang="en-US" altLang="en-US" sz="1200" dirty="0"/>
              <a:t>:  A buggy Predicate seems to work correctly as the specific value chosen in an assignment statement works with both the correct &amp; buggy predicate.</a:t>
            </a:r>
          </a:p>
          <a:p>
            <a:pPr lvl="2" eaLnBrk="1" hangingPunct="1"/>
            <a:r>
              <a:rPr lang="en-US" altLang="en-US" sz="1200" dirty="0"/>
              <a:t>		</a:t>
            </a:r>
          </a:p>
          <a:p>
            <a:pPr lvl="2" eaLnBrk="1" hangingPunct="1"/>
            <a:r>
              <a:rPr lang="en-US" altLang="en-US" sz="1200" b="1" dirty="0">
                <a:solidFill>
                  <a:schemeClr val="accent2"/>
                </a:solidFill>
              </a:rPr>
              <a:t>	    Correct			Buggy</a:t>
            </a:r>
          </a:p>
          <a:p>
            <a:pPr lvl="2" eaLnBrk="1" hangingPunct="1"/>
            <a:r>
              <a:rPr lang="en-US" altLang="en-US" sz="1200" dirty="0"/>
              <a:t>	     X := 7				  X := 7</a:t>
            </a:r>
          </a:p>
          <a:p>
            <a:pPr lvl="2" eaLnBrk="1" hangingPunct="1"/>
            <a:r>
              <a:rPr lang="en-US" altLang="en-US" sz="1200" dirty="0"/>
              <a:t>          IF Y &gt; 0 THEN …		 </a:t>
            </a:r>
            <a:r>
              <a:rPr lang="en-US" altLang="en-US" sz="1050" dirty="0"/>
              <a:t>IF X + Y &gt; 0 THEN …		</a:t>
            </a:r>
            <a:r>
              <a:rPr lang="en-US" altLang="en-US" sz="1050" b="1" dirty="0">
                <a:solidFill>
                  <a:srgbClr val="CC0000"/>
                </a:solidFill>
              </a:rPr>
              <a:t>(check for Y=1)</a:t>
            </a:r>
            <a:endParaRPr lang="en-US" altLang="en-US" sz="1200" b="1" dirty="0">
              <a:solidFill>
                <a:srgbClr val="CC0000"/>
              </a:solidFill>
            </a:endParaRPr>
          </a:p>
          <a:p>
            <a:pPr lvl="1" eaLnBrk="1" hangingPunct="1">
              <a:buFontTx/>
              <a:buChar char="•"/>
            </a:pPr>
            <a:endParaRPr lang="en-US" altLang="en-US" sz="1200" b="1" dirty="0">
              <a:solidFill>
                <a:schemeClr val="accent2"/>
              </a:solidFill>
            </a:endParaRPr>
          </a:p>
          <a:p>
            <a:pPr lvl="1" eaLnBrk="1" hangingPunct="1">
              <a:buFontTx/>
              <a:buChar char="•"/>
            </a:pPr>
            <a:r>
              <a:rPr lang="en-US" altLang="en-US" sz="1200" b="1" dirty="0">
                <a:solidFill>
                  <a:schemeClr val="accent2"/>
                </a:solidFill>
              </a:rPr>
              <a:t>Equality blinding</a:t>
            </a:r>
            <a:r>
              <a:rPr lang="en-US" altLang="en-US" sz="1200" dirty="0"/>
              <a:t>: </a:t>
            </a:r>
          </a:p>
          <a:p>
            <a:pPr lvl="2" eaLnBrk="1" hangingPunct="1">
              <a:buFontTx/>
              <a:buChar char="•"/>
            </a:pPr>
            <a:endParaRPr lang="en-US" altLang="en-US" sz="1200" dirty="0"/>
          </a:p>
          <a:p>
            <a:pPr lvl="2" eaLnBrk="1" hangingPunct="1">
              <a:buFontTx/>
              <a:buChar char="•"/>
            </a:pPr>
            <a:r>
              <a:rPr lang="en-US" altLang="en-US" sz="1200" dirty="0"/>
              <a:t>When the path selected by a prior predicate results in a value that works both for the correct &amp; buggy predicate.</a:t>
            </a:r>
          </a:p>
          <a:p>
            <a:pPr lvl="2" eaLnBrk="1" hangingPunct="1"/>
            <a:r>
              <a:rPr lang="en-US" altLang="en-US" sz="1200" b="1" dirty="0">
                <a:solidFill>
                  <a:schemeClr val="accent2"/>
                </a:solidFill>
              </a:rPr>
              <a:t>	    Correct			Buggy</a:t>
            </a:r>
          </a:p>
          <a:p>
            <a:pPr lvl="2" eaLnBrk="1" hangingPunct="1"/>
            <a:r>
              <a:rPr lang="en-US" altLang="en-US" sz="1200" dirty="0"/>
              <a:t>	     IF Y = 2 THEN …		 IF Y = 2 THEN ..</a:t>
            </a:r>
          </a:p>
          <a:p>
            <a:pPr lvl="2" eaLnBrk="1" hangingPunct="1"/>
            <a:r>
              <a:rPr lang="en-US" altLang="en-US" sz="1200" dirty="0"/>
              <a:t>          IF X + Y &gt; 3 THEN …		 </a:t>
            </a:r>
            <a:r>
              <a:rPr lang="en-US" altLang="en-US" sz="1050" dirty="0"/>
              <a:t>IF X &gt; 1 THEN  </a:t>
            </a:r>
            <a:r>
              <a:rPr lang="en-US" altLang="en-US" sz="1050" b="1" dirty="0">
                <a:solidFill>
                  <a:srgbClr val="CC0000"/>
                </a:solidFill>
              </a:rPr>
              <a:t>(check for any X&gt;1)</a:t>
            </a:r>
            <a:endParaRPr lang="en-US" altLang="en-US" sz="1200" b="1" dirty="0">
              <a:solidFill>
                <a:srgbClr val="CC0000"/>
              </a:solidFill>
            </a:endParaRPr>
          </a:p>
          <a:p>
            <a:pPr lvl="2" eaLnBrk="1" hangingPunct="1">
              <a:buFontTx/>
              <a:buChar char="•"/>
            </a:pPr>
            <a:endParaRPr lang="en-US" altLang="en-US" sz="1200" dirty="0"/>
          </a:p>
          <a:p>
            <a:pPr lvl="1" eaLnBrk="1" hangingPunct="1">
              <a:buFontTx/>
              <a:buChar char="•"/>
            </a:pPr>
            <a:r>
              <a:rPr lang="en-US" altLang="en-US" sz="1200" b="1" dirty="0">
                <a:solidFill>
                  <a:schemeClr val="accent2"/>
                </a:solidFill>
              </a:rPr>
              <a:t>Self-blinding</a:t>
            </a:r>
            <a:r>
              <a:rPr lang="en-US" altLang="en-US" sz="1200" dirty="0"/>
              <a:t>	</a:t>
            </a:r>
          </a:p>
          <a:p>
            <a:pPr lvl="2" eaLnBrk="1" hangingPunct="1">
              <a:buFontTx/>
              <a:buChar char="•"/>
            </a:pPr>
            <a:r>
              <a:rPr lang="en-US" altLang="en-US" sz="1200" dirty="0"/>
              <a:t>When a buggy predicate is a multiple of the correct one and the result is indistinguishable along that path.</a:t>
            </a:r>
          </a:p>
          <a:p>
            <a:pPr lvl="2" eaLnBrk="1" hangingPunct="1"/>
            <a:r>
              <a:rPr lang="en-US" altLang="en-US" sz="1200" b="1" dirty="0">
                <a:solidFill>
                  <a:schemeClr val="accent2"/>
                </a:solidFill>
              </a:rPr>
              <a:t>	     Correct			Buggy</a:t>
            </a:r>
          </a:p>
          <a:p>
            <a:pPr lvl="2" eaLnBrk="1" hangingPunct="1"/>
            <a:r>
              <a:rPr lang="en-US" altLang="en-US" sz="1200" dirty="0"/>
              <a:t>	     X := A 			X := A</a:t>
            </a:r>
          </a:p>
          <a:p>
            <a:pPr lvl="2" eaLnBrk="1" hangingPunct="1"/>
            <a:r>
              <a:rPr lang="en-US" altLang="en-US" sz="1200" dirty="0"/>
              <a:t>          IF X - 1 &gt; 0 THEN …		</a:t>
            </a:r>
            <a:r>
              <a:rPr lang="en-US" altLang="en-US" sz="1050" dirty="0"/>
              <a:t>IF X + A -2 &gt; 0 THEN …      </a:t>
            </a:r>
            <a:r>
              <a:rPr lang="en-US" altLang="en-US" sz="1050" b="1" dirty="0">
                <a:solidFill>
                  <a:srgbClr val="CC0000"/>
                </a:solidFill>
              </a:rPr>
              <a:t>(check for any X,A)</a:t>
            </a:r>
            <a:endParaRPr lang="en-US" altLang="en-US" sz="1200" dirty="0"/>
          </a:p>
        </p:txBody>
      </p:sp>
      <p:sp>
        <p:nvSpPr>
          <p:cNvPr id="88073" name="Text Box 7">
            <a:extLst>
              <a:ext uri="{FF2B5EF4-FFF2-40B4-BE49-F238E27FC236}">
                <a16:creationId xmlns:a16="http://schemas.microsoft.com/office/drawing/2014/main" id="{190F7878-A890-44A9-89CD-2CBF4213BBA2}"/>
              </a:ext>
            </a:extLst>
          </p:cNvPr>
          <p:cNvSpPr txBox="1">
            <a:spLocks noChangeArrowheads="1"/>
          </p:cNvSpPr>
          <p:nvPr/>
        </p:nvSpPr>
        <p:spPr bwMode="auto">
          <a:xfrm>
            <a:off x="7774781" y="171450"/>
            <a:ext cx="332142"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US" altLang="en-US" sz="1350" b="1" baseline="-12000"/>
              <a:t>U2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49342"/>
            <a:ext cx="7162800" cy="865573"/>
          </a:xfrm>
        </p:spPr>
        <p:txBody>
          <a:bodyPr>
            <a:normAutofit/>
          </a:bodyPr>
          <a:lstStyle/>
          <a:p>
            <a:r>
              <a:rPr lang="en-IN" dirty="0"/>
              <a:t>Forms of Logic Coverage Criteria</a:t>
            </a:r>
          </a:p>
        </p:txBody>
      </p:sp>
      <p:sp>
        <p:nvSpPr>
          <p:cNvPr id="3" name="Content Placeholder 2"/>
          <p:cNvSpPr>
            <a:spLocks noGrp="1"/>
          </p:cNvSpPr>
          <p:nvPr>
            <p:ph idx="1"/>
          </p:nvPr>
        </p:nvSpPr>
        <p:spPr>
          <a:xfrm>
            <a:off x="685800" y="1657350"/>
            <a:ext cx="7924800" cy="2170775"/>
          </a:xfrm>
        </p:spPr>
        <p:txBody>
          <a:bodyPr>
            <a:normAutofit/>
          </a:bodyPr>
          <a:lstStyle/>
          <a:p>
            <a:r>
              <a:rPr lang="en-IN" dirty="0"/>
              <a:t>Statement Coverage</a:t>
            </a:r>
          </a:p>
          <a:p>
            <a:r>
              <a:rPr lang="en-IN" dirty="0"/>
              <a:t>Decision or Branch Coverage</a:t>
            </a:r>
          </a:p>
          <a:p>
            <a:r>
              <a:rPr lang="en-IN" dirty="0"/>
              <a:t>Condition Coverage </a:t>
            </a:r>
          </a:p>
          <a:p>
            <a:r>
              <a:rPr lang="en-IN" dirty="0"/>
              <a:t>Multiple condition Coverage </a:t>
            </a:r>
          </a:p>
          <a:p>
            <a:endParaRPr lang="en-IN" dirty="0"/>
          </a:p>
          <a:p>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3657201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4">
            <a:extLst>
              <a:ext uri="{FF2B5EF4-FFF2-40B4-BE49-F238E27FC236}">
                <a16:creationId xmlns:a16="http://schemas.microsoft.com/office/drawing/2014/main" id="{7F1B18FF-30BE-4516-9284-263BC28C99EB}"/>
              </a:ext>
            </a:extLst>
          </p:cNvPr>
          <p:cNvSpPr>
            <a:spLocks noGrp="1"/>
          </p:cNvSpPr>
          <p:nvPr>
            <p:ph type="ftr" sz="quarter" idx="11"/>
          </p:nvPr>
        </p:nvSpPr>
        <p:spPr>
          <a:noFill/>
        </p:spPr>
        <p:txBody>
          <a:bodyPr/>
          <a:lstStyle>
            <a:lvl1pPr>
              <a:defRPr sz="1050">
                <a:solidFill>
                  <a:schemeClr val="tx1"/>
                </a:solidFill>
                <a:latin typeface="Arial" panose="020B0604020202020204" pitchFamily="34" charset="0"/>
              </a:defRPr>
            </a:lvl1pPr>
            <a:lvl2pPr marL="557213" indent="-214313">
              <a:defRPr sz="1050">
                <a:solidFill>
                  <a:schemeClr val="tx1"/>
                </a:solidFill>
                <a:latin typeface="Arial" panose="020B0604020202020204" pitchFamily="34" charset="0"/>
              </a:defRPr>
            </a:lvl2pPr>
            <a:lvl3pPr marL="857250" indent="-171450">
              <a:defRPr sz="1050">
                <a:solidFill>
                  <a:schemeClr val="tx1"/>
                </a:solidFill>
                <a:latin typeface="Arial" panose="020B0604020202020204" pitchFamily="34" charset="0"/>
              </a:defRPr>
            </a:lvl3pPr>
            <a:lvl4pPr marL="1200150" indent="-171450">
              <a:defRPr sz="1050">
                <a:solidFill>
                  <a:schemeClr val="tx1"/>
                </a:solidFill>
                <a:latin typeface="Arial" panose="020B0604020202020204" pitchFamily="34" charset="0"/>
              </a:defRPr>
            </a:lvl4pPr>
            <a:lvl5pPr marL="1543050" indent="-171450">
              <a:defRPr sz="1050">
                <a:solidFill>
                  <a:schemeClr val="tx1"/>
                </a:solidFill>
                <a:latin typeface="Arial" panose="020B0604020202020204" pitchFamily="34" charset="0"/>
              </a:defRPr>
            </a:lvl5pPr>
            <a:lvl6pPr marL="1885950" indent="-171450" eaLnBrk="0" fontAlgn="base" hangingPunct="0">
              <a:spcBef>
                <a:spcPct val="0"/>
              </a:spcBef>
              <a:spcAft>
                <a:spcPct val="0"/>
              </a:spcAft>
              <a:defRPr sz="1050">
                <a:solidFill>
                  <a:schemeClr val="tx1"/>
                </a:solidFill>
                <a:latin typeface="Arial" panose="020B0604020202020204" pitchFamily="34" charset="0"/>
              </a:defRPr>
            </a:lvl6pPr>
            <a:lvl7pPr marL="2228850" indent="-171450" eaLnBrk="0" fontAlgn="base" hangingPunct="0">
              <a:spcBef>
                <a:spcPct val="0"/>
              </a:spcBef>
              <a:spcAft>
                <a:spcPct val="0"/>
              </a:spcAft>
              <a:defRPr sz="1050">
                <a:solidFill>
                  <a:schemeClr val="tx1"/>
                </a:solidFill>
                <a:latin typeface="Arial" panose="020B0604020202020204" pitchFamily="34" charset="0"/>
              </a:defRPr>
            </a:lvl7pPr>
            <a:lvl8pPr marL="2571750" indent="-171450" eaLnBrk="0" fontAlgn="base" hangingPunct="0">
              <a:spcBef>
                <a:spcPct val="0"/>
              </a:spcBef>
              <a:spcAft>
                <a:spcPct val="0"/>
              </a:spcAft>
              <a:defRPr sz="1050">
                <a:solidFill>
                  <a:schemeClr val="tx1"/>
                </a:solidFill>
                <a:latin typeface="Arial" panose="020B0604020202020204" pitchFamily="34" charset="0"/>
              </a:defRPr>
            </a:lvl8pPr>
            <a:lvl9pPr marL="2914650" indent="-171450" eaLnBrk="0" fontAlgn="base" hangingPunct="0">
              <a:spcBef>
                <a:spcPct val="0"/>
              </a:spcBef>
              <a:spcAft>
                <a:spcPct val="0"/>
              </a:spcAft>
              <a:defRPr sz="1050">
                <a:solidFill>
                  <a:schemeClr val="tx1"/>
                </a:solidFill>
                <a:latin typeface="Arial" panose="020B0604020202020204" pitchFamily="34" charset="0"/>
              </a:defRPr>
            </a:lvl9pPr>
          </a:lstStyle>
          <a:p>
            <a:r>
              <a:rPr lang="en-US" altLang="en-US"/>
              <a:t>ref boris beizer</a:t>
            </a:r>
          </a:p>
        </p:txBody>
      </p:sp>
      <p:sp>
        <p:nvSpPr>
          <p:cNvPr id="90115" name="Slide Number Placeholder 5">
            <a:extLst>
              <a:ext uri="{FF2B5EF4-FFF2-40B4-BE49-F238E27FC236}">
                <a16:creationId xmlns:a16="http://schemas.microsoft.com/office/drawing/2014/main" id="{B46BE61C-968A-40A9-9C9B-1796090005AA}"/>
              </a:ext>
            </a:extLst>
          </p:cNvPr>
          <p:cNvSpPr>
            <a:spLocks noGrp="1"/>
          </p:cNvSpPr>
          <p:nvPr>
            <p:ph type="sldNum" sz="quarter" idx="12"/>
          </p:nvPr>
        </p:nvSpPr>
        <p:spPr>
          <a:noFill/>
        </p:spPr>
        <p:txBody>
          <a:bodyPr/>
          <a:lstStyle>
            <a:lvl1pPr>
              <a:defRPr sz="1050">
                <a:solidFill>
                  <a:schemeClr val="tx1"/>
                </a:solidFill>
                <a:latin typeface="Arial" panose="020B0604020202020204" pitchFamily="34" charset="0"/>
              </a:defRPr>
            </a:lvl1pPr>
            <a:lvl2pPr marL="557213" indent="-214313">
              <a:defRPr sz="1050">
                <a:solidFill>
                  <a:schemeClr val="tx1"/>
                </a:solidFill>
                <a:latin typeface="Arial" panose="020B0604020202020204" pitchFamily="34" charset="0"/>
              </a:defRPr>
            </a:lvl2pPr>
            <a:lvl3pPr marL="857250" indent="-171450">
              <a:defRPr sz="1050">
                <a:solidFill>
                  <a:schemeClr val="tx1"/>
                </a:solidFill>
                <a:latin typeface="Arial" panose="020B0604020202020204" pitchFamily="34" charset="0"/>
              </a:defRPr>
            </a:lvl3pPr>
            <a:lvl4pPr marL="1200150" indent="-171450">
              <a:defRPr sz="1050">
                <a:solidFill>
                  <a:schemeClr val="tx1"/>
                </a:solidFill>
                <a:latin typeface="Arial" panose="020B0604020202020204" pitchFamily="34" charset="0"/>
              </a:defRPr>
            </a:lvl4pPr>
            <a:lvl5pPr marL="1543050" indent="-171450">
              <a:defRPr sz="1050">
                <a:solidFill>
                  <a:schemeClr val="tx1"/>
                </a:solidFill>
                <a:latin typeface="Arial" panose="020B0604020202020204" pitchFamily="34" charset="0"/>
              </a:defRPr>
            </a:lvl5pPr>
            <a:lvl6pPr marL="1885950" indent="-171450" eaLnBrk="0" fontAlgn="base" hangingPunct="0">
              <a:spcBef>
                <a:spcPct val="0"/>
              </a:spcBef>
              <a:spcAft>
                <a:spcPct val="0"/>
              </a:spcAft>
              <a:defRPr sz="1050">
                <a:solidFill>
                  <a:schemeClr val="tx1"/>
                </a:solidFill>
                <a:latin typeface="Arial" panose="020B0604020202020204" pitchFamily="34" charset="0"/>
              </a:defRPr>
            </a:lvl6pPr>
            <a:lvl7pPr marL="2228850" indent="-171450" eaLnBrk="0" fontAlgn="base" hangingPunct="0">
              <a:spcBef>
                <a:spcPct val="0"/>
              </a:spcBef>
              <a:spcAft>
                <a:spcPct val="0"/>
              </a:spcAft>
              <a:defRPr sz="1050">
                <a:solidFill>
                  <a:schemeClr val="tx1"/>
                </a:solidFill>
                <a:latin typeface="Arial" panose="020B0604020202020204" pitchFamily="34" charset="0"/>
              </a:defRPr>
            </a:lvl7pPr>
            <a:lvl8pPr marL="2571750" indent="-171450" eaLnBrk="0" fontAlgn="base" hangingPunct="0">
              <a:spcBef>
                <a:spcPct val="0"/>
              </a:spcBef>
              <a:spcAft>
                <a:spcPct val="0"/>
              </a:spcAft>
              <a:defRPr sz="1050">
                <a:solidFill>
                  <a:schemeClr val="tx1"/>
                </a:solidFill>
                <a:latin typeface="Arial" panose="020B0604020202020204" pitchFamily="34" charset="0"/>
              </a:defRPr>
            </a:lvl8pPr>
            <a:lvl9pPr marL="2914650" indent="-171450" eaLnBrk="0" fontAlgn="base" hangingPunct="0">
              <a:spcBef>
                <a:spcPct val="0"/>
              </a:spcBef>
              <a:spcAft>
                <a:spcPct val="0"/>
              </a:spcAft>
              <a:defRPr sz="1050">
                <a:solidFill>
                  <a:schemeClr val="tx1"/>
                </a:solidFill>
                <a:latin typeface="Arial" panose="020B0604020202020204" pitchFamily="34" charset="0"/>
              </a:defRPr>
            </a:lvl9pPr>
          </a:lstStyle>
          <a:p>
            <a:fld id="{28330BBA-EA41-4427-8643-BFA1B1F79F1A}" type="slidenum">
              <a:rPr lang="en-US" altLang="en-US"/>
              <a:pPr/>
              <a:t>70</a:t>
            </a:fld>
            <a:endParaRPr lang="en-US" altLang="en-US"/>
          </a:p>
        </p:txBody>
      </p:sp>
      <p:sp>
        <p:nvSpPr>
          <p:cNvPr id="90118" name="Text Box 4">
            <a:extLst>
              <a:ext uri="{FF2B5EF4-FFF2-40B4-BE49-F238E27FC236}">
                <a16:creationId xmlns:a16="http://schemas.microsoft.com/office/drawing/2014/main" id="{4220648E-DB1A-40F6-A164-9BE2A8FD6C15}"/>
              </a:ext>
            </a:extLst>
          </p:cNvPr>
          <p:cNvSpPr txBox="1">
            <a:spLocks noChangeArrowheads="1"/>
          </p:cNvSpPr>
          <p:nvPr/>
        </p:nvSpPr>
        <p:spPr bwMode="auto">
          <a:xfrm>
            <a:off x="3382567" y="4942285"/>
            <a:ext cx="18473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endParaRPr lang="en-IN" altLang="en-US" sz="1050"/>
          </a:p>
        </p:txBody>
      </p:sp>
      <p:sp>
        <p:nvSpPr>
          <p:cNvPr id="90120" name="Text Box 6">
            <a:extLst>
              <a:ext uri="{FF2B5EF4-FFF2-40B4-BE49-F238E27FC236}">
                <a16:creationId xmlns:a16="http://schemas.microsoft.com/office/drawing/2014/main" id="{BD6570D0-C4C7-4673-867E-3E7EF5C22E87}"/>
              </a:ext>
            </a:extLst>
          </p:cNvPr>
          <p:cNvSpPr txBox="1">
            <a:spLocks noChangeArrowheads="1"/>
          </p:cNvSpPr>
          <p:nvPr/>
        </p:nvSpPr>
        <p:spPr bwMode="auto">
          <a:xfrm>
            <a:off x="762000" y="185057"/>
            <a:ext cx="6738938"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1400">
                <a:solidFill>
                  <a:schemeClr val="tx1"/>
                </a:solidFill>
                <a:latin typeface="Arial" panose="020B0604020202020204" pitchFamily="34" charset="0"/>
              </a:defRPr>
            </a:lvl1pPr>
            <a:lvl2pPr marL="685800" indent="-342900">
              <a:defRPr sz="1400">
                <a:solidFill>
                  <a:schemeClr val="tx1"/>
                </a:solidFill>
                <a:latin typeface="Arial" panose="020B0604020202020204" pitchFamily="34" charset="0"/>
              </a:defRPr>
            </a:lvl2pPr>
            <a:lvl3pPr marL="1257300" indent="-342900">
              <a:defRPr sz="1400">
                <a:solidFill>
                  <a:schemeClr val="tx1"/>
                </a:solidFill>
                <a:latin typeface="Arial" panose="020B0604020202020204" pitchFamily="34" charset="0"/>
              </a:defRPr>
            </a:lvl3pPr>
            <a:lvl4pPr marL="1943100" indent="-457200">
              <a:defRPr sz="1400">
                <a:solidFill>
                  <a:schemeClr val="tx1"/>
                </a:solidFill>
                <a:latin typeface="Arial" panose="020B0604020202020204" pitchFamily="34" charset="0"/>
              </a:defRPr>
            </a:lvl4pPr>
            <a:lvl5pPr marL="2514600" indent="-457200">
              <a:defRPr sz="1400">
                <a:solidFill>
                  <a:schemeClr val="tx1"/>
                </a:solidFill>
                <a:latin typeface="Arial" panose="020B0604020202020204" pitchFamily="34" charset="0"/>
              </a:defRPr>
            </a:lvl5pPr>
            <a:lvl6pPr marL="2971800" indent="-457200" eaLnBrk="0" fontAlgn="base" hangingPunct="0">
              <a:spcBef>
                <a:spcPct val="0"/>
              </a:spcBef>
              <a:spcAft>
                <a:spcPct val="0"/>
              </a:spcAft>
              <a:defRPr sz="1400">
                <a:solidFill>
                  <a:schemeClr val="tx1"/>
                </a:solidFill>
                <a:latin typeface="Arial" panose="020B0604020202020204" pitchFamily="34" charset="0"/>
              </a:defRPr>
            </a:lvl6pPr>
            <a:lvl7pPr marL="3429000" indent="-457200" eaLnBrk="0" fontAlgn="base" hangingPunct="0">
              <a:spcBef>
                <a:spcPct val="0"/>
              </a:spcBef>
              <a:spcAft>
                <a:spcPct val="0"/>
              </a:spcAft>
              <a:defRPr sz="1400">
                <a:solidFill>
                  <a:schemeClr val="tx1"/>
                </a:solidFill>
                <a:latin typeface="Arial" panose="020B0604020202020204" pitchFamily="34" charset="0"/>
              </a:defRPr>
            </a:lvl7pPr>
            <a:lvl8pPr marL="3886200" indent="-457200" eaLnBrk="0" fontAlgn="base" hangingPunct="0">
              <a:spcBef>
                <a:spcPct val="0"/>
              </a:spcBef>
              <a:spcAft>
                <a:spcPct val="0"/>
              </a:spcAft>
              <a:defRPr sz="1400">
                <a:solidFill>
                  <a:schemeClr val="tx1"/>
                </a:solidFill>
                <a:latin typeface="Arial" panose="020B0604020202020204" pitchFamily="34" charset="0"/>
              </a:defRPr>
            </a:lvl8pPr>
            <a:lvl9pPr marL="4343400" indent="-457200" eaLnBrk="0" fontAlgn="base" hangingPunct="0">
              <a:spcBef>
                <a:spcPct val="0"/>
              </a:spcBef>
              <a:spcAft>
                <a:spcPct val="0"/>
              </a:spcAft>
              <a:defRPr sz="1400">
                <a:solidFill>
                  <a:schemeClr val="tx1"/>
                </a:solidFill>
                <a:latin typeface="Arial" panose="020B0604020202020204" pitchFamily="34" charset="0"/>
              </a:defRPr>
            </a:lvl9pPr>
          </a:lstStyle>
          <a:p>
            <a:pPr algn="ctr" eaLnBrk="1" hangingPunct="1"/>
            <a:r>
              <a:rPr lang="en-US" altLang="en-US" sz="1500" b="1" dirty="0">
                <a:solidFill>
                  <a:srgbClr val="CC0000"/>
                </a:solidFill>
              </a:rPr>
              <a:t>Achievable Paths</a:t>
            </a:r>
          </a:p>
          <a:p>
            <a:pPr eaLnBrk="1" hangingPunct="1"/>
            <a:endParaRPr lang="en-US" altLang="en-US" sz="1200" b="1" dirty="0">
              <a:solidFill>
                <a:srgbClr val="CC0000"/>
              </a:solidFill>
            </a:endParaRPr>
          </a:p>
          <a:p>
            <a:pPr eaLnBrk="1" hangingPunct="1">
              <a:buFontTx/>
              <a:buAutoNum type="arabicPeriod"/>
            </a:pPr>
            <a:r>
              <a:rPr lang="en-US" altLang="en-US" sz="1350" dirty="0"/>
              <a:t>Objective is to select &amp; test just enough paths to achieve a satisfactory notion of test completeness such as C1 + C2.</a:t>
            </a:r>
          </a:p>
          <a:p>
            <a:pPr eaLnBrk="1" hangingPunct="1">
              <a:buFontTx/>
              <a:buAutoNum type="arabicPeriod"/>
            </a:pPr>
            <a:endParaRPr lang="en-US" altLang="en-US" sz="1350" dirty="0"/>
          </a:p>
          <a:p>
            <a:pPr eaLnBrk="1" hangingPunct="1">
              <a:buFontTx/>
              <a:buAutoNum type="arabicPeriod"/>
            </a:pPr>
            <a:r>
              <a:rPr lang="en-US" altLang="en-US" sz="1350" dirty="0"/>
              <a:t>Extract the program’s control flow graph &amp; select a set of tentative covering paths.</a:t>
            </a:r>
          </a:p>
          <a:p>
            <a:pPr eaLnBrk="1" hangingPunct="1">
              <a:buFontTx/>
              <a:buAutoNum type="arabicPeriod"/>
            </a:pPr>
            <a:endParaRPr lang="en-US" altLang="en-US" sz="1350" dirty="0"/>
          </a:p>
          <a:p>
            <a:pPr eaLnBrk="1" hangingPunct="1">
              <a:buFontTx/>
              <a:buAutoNum type="arabicPeriod"/>
            </a:pPr>
            <a:r>
              <a:rPr lang="en-US" altLang="en-US" sz="1350" dirty="0"/>
              <a:t>For a path in that set, interpret the predicates.</a:t>
            </a:r>
          </a:p>
          <a:p>
            <a:pPr eaLnBrk="1" hangingPunct="1">
              <a:buFontTx/>
              <a:buAutoNum type="arabicPeriod"/>
            </a:pPr>
            <a:endParaRPr lang="en-US" altLang="en-US" sz="1350" dirty="0"/>
          </a:p>
          <a:p>
            <a:pPr eaLnBrk="1" hangingPunct="1">
              <a:buFontTx/>
              <a:buAutoNum type="arabicPeriod"/>
            </a:pPr>
            <a:r>
              <a:rPr lang="en-US" altLang="en-US" sz="1350" dirty="0"/>
              <a:t>Trace the path through, multiplying the individual compound predicates to achieve a </a:t>
            </a:r>
            <a:r>
              <a:rPr lang="en-US" altLang="en-US" sz="1350" dirty="0" err="1"/>
              <a:t>boolean</a:t>
            </a:r>
            <a:r>
              <a:rPr lang="en-US" altLang="en-US" sz="1350" dirty="0"/>
              <a:t> expression.                     Example:    (A + BC) ( D + E)</a:t>
            </a:r>
          </a:p>
          <a:p>
            <a:pPr eaLnBrk="1" hangingPunct="1">
              <a:buFontTx/>
              <a:buAutoNum type="arabicPeriod"/>
            </a:pPr>
            <a:endParaRPr lang="en-US" altLang="en-US" sz="1350" dirty="0"/>
          </a:p>
          <a:p>
            <a:pPr eaLnBrk="1" hangingPunct="1">
              <a:buFontTx/>
              <a:buAutoNum type="arabicPeriod"/>
            </a:pPr>
            <a:r>
              <a:rPr lang="en-US" altLang="en-US" sz="1350" dirty="0"/>
              <a:t>Multiply &amp; obtain </a:t>
            </a:r>
            <a:r>
              <a:rPr lang="en-US" altLang="en-US" sz="1350" b="1" dirty="0"/>
              <a:t>sum-of-products</a:t>
            </a:r>
            <a:r>
              <a:rPr lang="en-US" altLang="en-US" sz="1350" dirty="0"/>
              <a:t> form of the </a:t>
            </a:r>
            <a:r>
              <a:rPr lang="en-US" altLang="en-US" sz="1350" b="1" dirty="0"/>
              <a:t>path predicate expression</a:t>
            </a:r>
            <a:r>
              <a:rPr lang="en-US" altLang="en-US" sz="1350" dirty="0"/>
              <a:t>:</a:t>
            </a:r>
          </a:p>
          <a:p>
            <a:pPr eaLnBrk="1" hangingPunct="1"/>
            <a:r>
              <a:rPr lang="en-US" altLang="en-US" sz="1350" dirty="0"/>
              <a:t>					AD + AE + BCD + BCE</a:t>
            </a:r>
          </a:p>
          <a:p>
            <a:pPr eaLnBrk="1" hangingPunct="1">
              <a:buFontTx/>
              <a:buAutoNum type="arabicPeriod" startAt="6"/>
            </a:pPr>
            <a:endParaRPr lang="en-US" altLang="en-US" sz="1350" dirty="0"/>
          </a:p>
          <a:p>
            <a:pPr eaLnBrk="1" hangingPunct="1">
              <a:buFontTx/>
              <a:buAutoNum type="arabicPeriod" startAt="6"/>
            </a:pPr>
            <a:r>
              <a:rPr lang="en-US" altLang="en-US" sz="1350" dirty="0"/>
              <a:t>Each product term denotes a set of inequalities that, if solved, will yield an input vector that will drive the routine along the selected path.</a:t>
            </a:r>
          </a:p>
          <a:p>
            <a:pPr eaLnBrk="1" hangingPunct="1">
              <a:buFontTx/>
              <a:buAutoNum type="arabicPeriod" startAt="6"/>
            </a:pPr>
            <a:endParaRPr lang="en-US" altLang="en-US" sz="1350" dirty="0"/>
          </a:p>
          <a:p>
            <a:pPr eaLnBrk="1" hangingPunct="1">
              <a:buFontTx/>
              <a:buAutoNum type="arabicPeriod" startAt="6"/>
            </a:pPr>
            <a:r>
              <a:rPr lang="en-US" altLang="en-US" sz="1350" dirty="0"/>
              <a:t>A set of input values for that path is found when any of the inequality sets is solved.</a:t>
            </a:r>
          </a:p>
          <a:p>
            <a:pPr eaLnBrk="1" hangingPunct="1"/>
            <a:endParaRPr lang="en-US" altLang="en-US" sz="1350" dirty="0"/>
          </a:p>
          <a:p>
            <a:pPr eaLnBrk="1" hangingPunct="1"/>
            <a:r>
              <a:rPr lang="en-US" altLang="en-US" sz="1350" dirty="0"/>
              <a:t>	A solution found =&gt; </a:t>
            </a:r>
            <a:r>
              <a:rPr lang="en-US" altLang="en-US" sz="1350" b="1" dirty="0">
                <a:solidFill>
                  <a:schemeClr val="accent2"/>
                </a:solidFill>
              </a:rPr>
              <a:t>path is achievable</a:t>
            </a:r>
            <a:r>
              <a:rPr lang="en-US" altLang="en-US" sz="1350" dirty="0"/>
              <a:t>.   Otherwise the path is </a:t>
            </a:r>
            <a:r>
              <a:rPr lang="en-US" altLang="en-US" sz="1350" b="1" dirty="0">
                <a:solidFill>
                  <a:schemeClr val="accent2"/>
                </a:solidFill>
              </a:rPr>
              <a:t>unachievable</a:t>
            </a:r>
            <a:r>
              <a:rPr lang="en-US" altLang="en-US" sz="1350" b="1" dirty="0"/>
              <a:t>.</a:t>
            </a:r>
            <a:endParaRPr lang="en-US" altLang="en-US" sz="1350" dirty="0"/>
          </a:p>
        </p:txBody>
      </p:sp>
      <p:sp>
        <p:nvSpPr>
          <p:cNvPr id="90121" name="Text Box 7">
            <a:extLst>
              <a:ext uri="{FF2B5EF4-FFF2-40B4-BE49-F238E27FC236}">
                <a16:creationId xmlns:a16="http://schemas.microsoft.com/office/drawing/2014/main" id="{01A4E709-345B-4D62-B8D0-9F462555C86A}"/>
              </a:ext>
            </a:extLst>
          </p:cNvPr>
          <p:cNvSpPr txBox="1">
            <a:spLocks noChangeArrowheads="1"/>
          </p:cNvSpPr>
          <p:nvPr/>
        </p:nvSpPr>
        <p:spPr bwMode="auto">
          <a:xfrm>
            <a:off x="7774781" y="171450"/>
            <a:ext cx="332142"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US" altLang="en-US" sz="1350" b="1" baseline="-12000"/>
              <a:t>U2</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4">
            <a:extLst>
              <a:ext uri="{FF2B5EF4-FFF2-40B4-BE49-F238E27FC236}">
                <a16:creationId xmlns:a16="http://schemas.microsoft.com/office/drawing/2014/main" id="{7898A5A9-F01F-4B7B-9A10-A8AABFC169B2}"/>
              </a:ext>
            </a:extLst>
          </p:cNvPr>
          <p:cNvSpPr>
            <a:spLocks noGrp="1"/>
          </p:cNvSpPr>
          <p:nvPr>
            <p:ph type="ftr" sz="quarter" idx="11"/>
          </p:nvPr>
        </p:nvSpPr>
        <p:spPr>
          <a:noFill/>
        </p:spPr>
        <p:txBody>
          <a:bodyPr/>
          <a:lstStyle>
            <a:lvl1pPr>
              <a:defRPr sz="1050">
                <a:solidFill>
                  <a:schemeClr val="tx1"/>
                </a:solidFill>
                <a:latin typeface="Arial" panose="020B0604020202020204" pitchFamily="34" charset="0"/>
              </a:defRPr>
            </a:lvl1pPr>
            <a:lvl2pPr marL="557213" indent="-214313">
              <a:defRPr sz="1050">
                <a:solidFill>
                  <a:schemeClr val="tx1"/>
                </a:solidFill>
                <a:latin typeface="Arial" panose="020B0604020202020204" pitchFamily="34" charset="0"/>
              </a:defRPr>
            </a:lvl2pPr>
            <a:lvl3pPr marL="857250" indent="-171450">
              <a:defRPr sz="1050">
                <a:solidFill>
                  <a:schemeClr val="tx1"/>
                </a:solidFill>
                <a:latin typeface="Arial" panose="020B0604020202020204" pitchFamily="34" charset="0"/>
              </a:defRPr>
            </a:lvl3pPr>
            <a:lvl4pPr marL="1200150" indent="-171450">
              <a:defRPr sz="1050">
                <a:solidFill>
                  <a:schemeClr val="tx1"/>
                </a:solidFill>
                <a:latin typeface="Arial" panose="020B0604020202020204" pitchFamily="34" charset="0"/>
              </a:defRPr>
            </a:lvl4pPr>
            <a:lvl5pPr marL="1543050" indent="-171450">
              <a:defRPr sz="1050">
                <a:solidFill>
                  <a:schemeClr val="tx1"/>
                </a:solidFill>
                <a:latin typeface="Arial" panose="020B0604020202020204" pitchFamily="34" charset="0"/>
              </a:defRPr>
            </a:lvl5pPr>
            <a:lvl6pPr marL="1885950" indent="-171450" eaLnBrk="0" fontAlgn="base" hangingPunct="0">
              <a:spcBef>
                <a:spcPct val="0"/>
              </a:spcBef>
              <a:spcAft>
                <a:spcPct val="0"/>
              </a:spcAft>
              <a:defRPr sz="1050">
                <a:solidFill>
                  <a:schemeClr val="tx1"/>
                </a:solidFill>
                <a:latin typeface="Arial" panose="020B0604020202020204" pitchFamily="34" charset="0"/>
              </a:defRPr>
            </a:lvl6pPr>
            <a:lvl7pPr marL="2228850" indent="-171450" eaLnBrk="0" fontAlgn="base" hangingPunct="0">
              <a:spcBef>
                <a:spcPct val="0"/>
              </a:spcBef>
              <a:spcAft>
                <a:spcPct val="0"/>
              </a:spcAft>
              <a:defRPr sz="1050">
                <a:solidFill>
                  <a:schemeClr val="tx1"/>
                </a:solidFill>
                <a:latin typeface="Arial" panose="020B0604020202020204" pitchFamily="34" charset="0"/>
              </a:defRPr>
            </a:lvl7pPr>
            <a:lvl8pPr marL="2571750" indent="-171450" eaLnBrk="0" fontAlgn="base" hangingPunct="0">
              <a:spcBef>
                <a:spcPct val="0"/>
              </a:spcBef>
              <a:spcAft>
                <a:spcPct val="0"/>
              </a:spcAft>
              <a:defRPr sz="1050">
                <a:solidFill>
                  <a:schemeClr val="tx1"/>
                </a:solidFill>
                <a:latin typeface="Arial" panose="020B0604020202020204" pitchFamily="34" charset="0"/>
              </a:defRPr>
            </a:lvl8pPr>
            <a:lvl9pPr marL="2914650" indent="-171450" eaLnBrk="0" fontAlgn="base" hangingPunct="0">
              <a:spcBef>
                <a:spcPct val="0"/>
              </a:spcBef>
              <a:spcAft>
                <a:spcPct val="0"/>
              </a:spcAft>
              <a:defRPr sz="1050">
                <a:solidFill>
                  <a:schemeClr val="tx1"/>
                </a:solidFill>
                <a:latin typeface="Arial" panose="020B0604020202020204" pitchFamily="34" charset="0"/>
              </a:defRPr>
            </a:lvl9pPr>
          </a:lstStyle>
          <a:p>
            <a:r>
              <a:rPr lang="en-US" altLang="en-US"/>
              <a:t>ref boris beizer</a:t>
            </a:r>
          </a:p>
        </p:txBody>
      </p:sp>
      <p:sp>
        <p:nvSpPr>
          <p:cNvPr id="92163" name="Slide Number Placeholder 5">
            <a:extLst>
              <a:ext uri="{FF2B5EF4-FFF2-40B4-BE49-F238E27FC236}">
                <a16:creationId xmlns:a16="http://schemas.microsoft.com/office/drawing/2014/main" id="{964BA6A7-56FF-423A-BBFA-2674DC6D0463}"/>
              </a:ext>
            </a:extLst>
          </p:cNvPr>
          <p:cNvSpPr>
            <a:spLocks noGrp="1"/>
          </p:cNvSpPr>
          <p:nvPr>
            <p:ph type="sldNum" sz="quarter" idx="12"/>
          </p:nvPr>
        </p:nvSpPr>
        <p:spPr>
          <a:noFill/>
        </p:spPr>
        <p:txBody>
          <a:bodyPr/>
          <a:lstStyle>
            <a:lvl1pPr>
              <a:defRPr sz="1050">
                <a:solidFill>
                  <a:schemeClr val="tx1"/>
                </a:solidFill>
                <a:latin typeface="Arial" panose="020B0604020202020204" pitchFamily="34" charset="0"/>
              </a:defRPr>
            </a:lvl1pPr>
            <a:lvl2pPr marL="557213" indent="-214313">
              <a:defRPr sz="1050">
                <a:solidFill>
                  <a:schemeClr val="tx1"/>
                </a:solidFill>
                <a:latin typeface="Arial" panose="020B0604020202020204" pitchFamily="34" charset="0"/>
              </a:defRPr>
            </a:lvl2pPr>
            <a:lvl3pPr marL="857250" indent="-171450">
              <a:defRPr sz="1050">
                <a:solidFill>
                  <a:schemeClr val="tx1"/>
                </a:solidFill>
                <a:latin typeface="Arial" panose="020B0604020202020204" pitchFamily="34" charset="0"/>
              </a:defRPr>
            </a:lvl3pPr>
            <a:lvl4pPr marL="1200150" indent="-171450">
              <a:defRPr sz="1050">
                <a:solidFill>
                  <a:schemeClr val="tx1"/>
                </a:solidFill>
                <a:latin typeface="Arial" panose="020B0604020202020204" pitchFamily="34" charset="0"/>
              </a:defRPr>
            </a:lvl4pPr>
            <a:lvl5pPr marL="1543050" indent="-171450">
              <a:defRPr sz="1050">
                <a:solidFill>
                  <a:schemeClr val="tx1"/>
                </a:solidFill>
                <a:latin typeface="Arial" panose="020B0604020202020204" pitchFamily="34" charset="0"/>
              </a:defRPr>
            </a:lvl5pPr>
            <a:lvl6pPr marL="1885950" indent="-171450" eaLnBrk="0" fontAlgn="base" hangingPunct="0">
              <a:spcBef>
                <a:spcPct val="0"/>
              </a:spcBef>
              <a:spcAft>
                <a:spcPct val="0"/>
              </a:spcAft>
              <a:defRPr sz="1050">
                <a:solidFill>
                  <a:schemeClr val="tx1"/>
                </a:solidFill>
                <a:latin typeface="Arial" panose="020B0604020202020204" pitchFamily="34" charset="0"/>
              </a:defRPr>
            </a:lvl6pPr>
            <a:lvl7pPr marL="2228850" indent="-171450" eaLnBrk="0" fontAlgn="base" hangingPunct="0">
              <a:spcBef>
                <a:spcPct val="0"/>
              </a:spcBef>
              <a:spcAft>
                <a:spcPct val="0"/>
              </a:spcAft>
              <a:defRPr sz="1050">
                <a:solidFill>
                  <a:schemeClr val="tx1"/>
                </a:solidFill>
                <a:latin typeface="Arial" panose="020B0604020202020204" pitchFamily="34" charset="0"/>
              </a:defRPr>
            </a:lvl7pPr>
            <a:lvl8pPr marL="2571750" indent="-171450" eaLnBrk="0" fontAlgn="base" hangingPunct="0">
              <a:spcBef>
                <a:spcPct val="0"/>
              </a:spcBef>
              <a:spcAft>
                <a:spcPct val="0"/>
              </a:spcAft>
              <a:defRPr sz="1050">
                <a:solidFill>
                  <a:schemeClr val="tx1"/>
                </a:solidFill>
                <a:latin typeface="Arial" panose="020B0604020202020204" pitchFamily="34" charset="0"/>
              </a:defRPr>
            </a:lvl8pPr>
            <a:lvl9pPr marL="2914650" indent="-171450" eaLnBrk="0" fontAlgn="base" hangingPunct="0">
              <a:spcBef>
                <a:spcPct val="0"/>
              </a:spcBef>
              <a:spcAft>
                <a:spcPct val="0"/>
              </a:spcAft>
              <a:defRPr sz="1050">
                <a:solidFill>
                  <a:schemeClr val="tx1"/>
                </a:solidFill>
                <a:latin typeface="Arial" panose="020B0604020202020204" pitchFamily="34" charset="0"/>
              </a:defRPr>
            </a:lvl9pPr>
          </a:lstStyle>
          <a:p>
            <a:fld id="{E0A425F0-0177-4E20-915F-44762F87E6D1}" type="slidenum">
              <a:rPr lang="en-US" altLang="en-US"/>
              <a:pPr/>
              <a:t>71</a:t>
            </a:fld>
            <a:endParaRPr lang="en-US" altLang="en-US"/>
          </a:p>
        </p:txBody>
      </p:sp>
      <p:sp>
        <p:nvSpPr>
          <p:cNvPr id="92166" name="Text Box 4">
            <a:extLst>
              <a:ext uri="{FF2B5EF4-FFF2-40B4-BE49-F238E27FC236}">
                <a16:creationId xmlns:a16="http://schemas.microsoft.com/office/drawing/2014/main" id="{7665488C-DDAB-47C6-A153-EB6940133F43}"/>
              </a:ext>
            </a:extLst>
          </p:cNvPr>
          <p:cNvSpPr txBox="1">
            <a:spLocks noChangeArrowheads="1"/>
          </p:cNvSpPr>
          <p:nvPr/>
        </p:nvSpPr>
        <p:spPr bwMode="auto">
          <a:xfrm>
            <a:off x="3382567" y="4942285"/>
            <a:ext cx="18473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endParaRPr lang="en-IN" altLang="en-US" sz="1050"/>
          </a:p>
        </p:txBody>
      </p:sp>
      <p:sp>
        <p:nvSpPr>
          <p:cNvPr id="377862" name="Text Box 6">
            <a:extLst>
              <a:ext uri="{FF2B5EF4-FFF2-40B4-BE49-F238E27FC236}">
                <a16:creationId xmlns:a16="http://schemas.microsoft.com/office/drawing/2014/main" id="{16A51D33-D348-4FD7-AA72-415D9D1AC303}"/>
              </a:ext>
            </a:extLst>
          </p:cNvPr>
          <p:cNvSpPr txBox="1">
            <a:spLocks noChangeArrowheads="1"/>
          </p:cNvSpPr>
          <p:nvPr/>
        </p:nvSpPr>
        <p:spPr bwMode="auto">
          <a:xfrm>
            <a:off x="1233487" y="576301"/>
            <a:ext cx="67389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1775" indent="-231775">
              <a:defRPr sz="1400">
                <a:solidFill>
                  <a:schemeClr val="tx1"/>
                </a:solidFill>
                <a:latin typeface="Arial" panose="020B0604020202020204" pitchFamily="34" charset="0"/>
              </a:defRPr>
            </a:lvl1pPr>
            <a:lvl2pPr marL="747713" indent="-342900">
              <a:defRPr sz="1400">
                <a:solidFill>
                  <a:schemeClr val="tx1"/>
                </a:solidFill>
                <a:latin typeface="Arial" panose="020B0604020202020204" pitchFamily="34" charset="0"/>
              </a:defRPr>
            </a:lvl2pPr>
            <a:lvl3pPr marL="1257300" indent="-342900">
              <a:defRPr sz="1400">
                <a:solidFill>
                  <a:schemeClr val="tx1"/>
                </a:solidFill>
                <a:latin typeface="Arial" panose="020B0604020202020204" pitchFamily="34" charset="0"/>
              </a:defRPr>
            </a:lvl3pPr>
            <a:lvl4pPr marL="1943100" indent="-457200">
              <a:defRPr sz="1400">
                <a:solidFill>
                  <a:schemeClr val="tx1"/>
                </a:solidFill>
                <a:latin typeface="Arial" panose="020B0604020202020204" pitchFamily="34" charset="0"/>
              </a:defRPr>
            </a:lvl4pPr>
            <a:lvl5pPr marL="2514600" indent="-457200">
              <a:defRPr sz="1400">
                <a:solidFill>
                  <a:schemeClr val="tx1"/>
                </a:solidFill>
                <a:latin typeface="Arial" panose="020B0604020202020204" pitchFamily="34" charset="0"/>
              </a:defRPr>
            </a:lvl5pPr>
            <a:lvl6pPr marL="2971800" indent="-457200" eaLnBrk="0" fontAlgn="base" hangingPunct="0">
              <a:spcBef>
                <a:spcPct val="0"/>
              </a:spcBef>
              <a:spcAft>
                <a:spcPct val="0"/>
              </a:spcAft>
              <a:defRPr sz="1400">
                <a:solidFill>
                  <a:schemeClr val="tx1"/>
                </a:solidFill>
                <a:latin typeface="Arial" panose="020B0604020202020204" pitchFamily="34" charset="0"/>
              </a:defRPr>
            </a:lvl6pPr>
            <a:lvl7pPr marL="3429000" indent="-457200" eaLnBrk="0" fontAlgn="base" hangingPunct="0">
              <a:spcBef>
                <a:spcPct val="0"/>
              </a:spcBef>
              <a:spcAft>
                <a:spcPct val="0"/>
              </a:spcAft>
              <a:defRPr sz="1400">
                <a:solidFill>
                  <a:schemeClr val="tx1"/>
                </a:solidFill>
                <a:latin typeface="Arial" panose="020B0604020202020204" pitchFamily="34" charset="0"/>
              </a:defRPr>
            </a:lvl7pPr>
            <a:lvl8pPr marL="3886200" indent="-457200" eaLnBrk="0" fontAlgn="base" hangingPunct="0">
              <a:spcBef>
                <a:spcPct val="0"/>
              </a:spcBef>
              <a:spcAft>
                <a:spcPct val="0"/>
              </a:spcAft>
              <a:defRPr sz="1400">
                <a:solidFill>
                  <a:schemeClr val="tx1"/>
                </a:solidFill>
                <a:latin typeface="Arial" panose="020B0604020202020204" pitchFamily="34" charset="0"/>
              </a:defRPr>
            </a:lvl8pPr>
            <a:lvl9pPr marL="4343400" indent="-4572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US" altLang="en-US" sz="1800" b="1" dirty="0">
                <a:solidFill>
                  <a:srgbClr val="CC0000"/>
                </a:solidFill>
              </a:rPr>
              <a:t>Path Sensitization</a:t>
            </a:r>
            <a:endParaRPr lang="en-US" altLang="en-US" sz="1425" dirty="0"/>
          </a:p>
        </p:txBody>
      </p:sp>
      <p:sp>
        <p:nvSpPr>
          <p:cNvPr id="92169" name="Text Box 7">
            <a:extLst>
              <a:ext uri="{FF2B5EF4-FFF2-40B4-BE49-F238E27FC236}">
                <a16:creationId xmlns:a16="http://schemas.microsoft.com/office/drawing/2014/main" id="{18125DC5-C11D-4C73-9FF0-70530BD9849A}"/>
              </a:ext>
            </a:extLst>
          </p:cNvPr>
          <p:cNvSpPr txBox="1">
            <a:spLocks noChangeArrowheads="1"/>
          </p:cNvSpPr>
          <p:nvPr/>
        </p:nvSpPr>
        <p:spPr bwMode="auto">
          <a:xfrm>
            <a:off x="7774781" y="171450"/>
            <a:ext cx="332142"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US" altLang="en-US" sz="1350" b="1" baseline="-12000"/>
              <a:t>U2</a:t>
            </a:r>
          </a:p>
        </p:txBody>
      </p:sp>
      <p:sp>
        <p:nvSpPr>
          <p:cNvPr id="377864" name="Rectangle 8">
            <a:extLst>
              <a:ext uri="{FF2B5EF4-FFF2-40B4-BE49-F238E27FC236}">
                <a16:creationId xmlns:a16="http://schemas.microsoft.com/office/drawing/2014/main" id="{9726E55C-CCFC-4D89-A24F-3FD1E2203668}"/>
              </a:ext>
            </a:extLst>
          </p:cNvPr>
          <p:cNvSpPr>
            <a:spLocks noChangeArrowheads="1"/>
          </p:cNvSpPr>
          <p:nvPr/>
        </p:nvSpPr>
        <p:spPr bwMode="auto">
          <a:xfrm>
            <a:off x="1200150" y="2000251"/>
            <a:ext cx="6858000" cy="1483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eaLnBrk="1" hangingPunct="1">
              <a:spcBef>
                <a:spcPct val="50000"/>
              </a:spcBef>
              <a:defRPr/>
            </a:pPr>
            <a:r>
              <a:rPr lang="en-US" altLang="en-US" sz="1500" b="1" dirty="0">
                <a:effectLst>
                  <a:outerShdw blurRad="38100" dist="38100" dir="2700000" algn="tl">
                    <a:srgbClr val="C0C0C0"/>
                  </a:outerShdw>
                </a:effectLst>
              </a:rPr>
              <a:t>Heuristic procedures:</a:t>
            </a:r>
            <a:endParaRPr lang="en-US" altLang="en-US" sz="1500" dirty="0"/>
          </a:p>
          <a:p>
            <a:pPr eaLnBrk="1" hangingPunct="1">
              <a:spcBef>
                <a:spcPct val="50000"/>
              </a:spcBef>
              <a:defRPr/>
            </a:pPr>
            <a:r>
              <a:rPr lang="en-US" altLang="en-US" sz="1200" dirty="0"/>
              <a:t>Choose an easily </a:t>
            </a:r>
            <a:r>
              <a:rPr lang="en-US" altLang="en-US" sz="1200" dirty="0" err="1"/>
              <a:t>sensitizable</a:t>
            </a:r>
            <a:r>
              <a:rPr lang="en-US" altLang="en-US" sz="1200" dirty="0"/>
              <a:t> path set, &amp; pick hard-to-sensitize paths to achieve more coverage.</a:t>
            </a:r>
          </a:p>
          <a:p>
            <a:pPr eaLnBrk="1" hangingPunct="1">
              <a:spcBef>
                <a:spcPct val="50000"/>
              </a:spcBef>
              <a:defRPr/>
            </a:pPr>
            <a:r>
              <a:rPr lang="en-US" altLang="en-US" sz="1275" dirty="0"/>
              <a:t>	Identify all the variables that affect the decisions. For process dependent variables, express the nature of the </a:t>
            </a:r>
            <a:r>
              <a:rPr lang="en-US" altLang="en-US" sz="1275" dirty="0">
                <a:solidFill>
                  <a:srgbClr val="A50021"/>
                </a:solidFill>
              </a:rPr>
              <a:t>process dependency as an equation, function</a:t>
            </a:r>
            <a:r>
              <a:rPr lang="en-US" altLang="en-US" sz="1275" dirty="0"/>
              <a:t>, or whatever is convenient and clear.  For correlated variables, express the logical, arithmetic, or </a:t>
            </a:r>
            <a:r>
              <a:rPr lang="en-US" altLang="en-US" sz="1275" dirty="0">
                <a:solidFill>
                  <a:srgbClr val="A50021"/>
                </a:solidFill>
              </a:rPr>
              <a:t>functional relation defining the correlation</a:t>
            </a:r>
            <a:r>
              <a:rPr lang="en-US" altLang="en-US" sz="1275" dirty="0"/>
              <a:t>.</a:t>
            </a:r>
          </a:p>
        </p:txBody>
      </p:sp>
      <p:sp>
        <p:nvSpPr>
          <p:cNvPr id="377865" name="Rectangle 9">
            <a:extLst>
              <a:ext uri="{FF2B5EF4-FFF2-40B4-BE49-F238E27FC236}">
                <a16:creationId xmlns:a16="http://schemas.microsoft.com/office/drawing/2014/main" id="{FF02A657-A5DA-4DE0-8734-D28DC5B18AC2}"/>
              </a:ext>
            </a:extLst>
          </p:cNvPr>
          <p:cNvSpPr>
            <a:spLocks noChangeArrowheads="1"/>
          </p:cNvSpPr>
          <p:nvPr/>
        </p:nvSpPr>
        <p:spPr bwMode="auto">
          <a:xfrm>
            <a:off x="1200150" y="3606404"/>
            <a:ext cx="6858000" cy="11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1400">
                <a:solidFill>
                  <a:schemeClr val="tx1"/>
                </a:solidFill>
                <a:latin typeface="Arial" panose="020B0604020202020204" pitchFamily="34" charset="0"/>
              </a:defRPr>
            </a:lvl1pPr>
            <a:lvl2pPr marL="800100" indent="-342900">
              <a:defRPr sz="1400">
                <a:solidFill>
                  <a:schemeClr val="tx1"/>
                </a:solidFill>
                <a:latin typeface="Arial" panose="020B0604020202020204" pitchFamily="34" charset="0"/>
              </a:defRPr>
            </a:lvl2pPr>
            <a:lvl3pPr marL="1257300" indent="-342900">
              <a:defRPr sz="1400">
                <a:solidFill>
                  <a:schemeClr val="tx1"/>
                </a:solidFill>
                <a:latin typeface="Arial" panose="020B0604020202020204" pitchFamily="34" charset="0"/>
              </a:defRPr>
            </a:lvl3pPr>
            <a:lvl4pPr marL="1714500" indent="-342900">
              <a:defRPr sz="1400">
                <a:solidFill>
                  <a:schemeClr val="tx1"/>
                </a:solidFill>
                <a:latin typeface="Arial" panose="020B0604020202020204" pitchFamily="34" charset="0"/>
              </a:defRPr>
            </a:lvl4pPr>
            <a:lvl5pPr marL="2171700" indent="-342900">
              <a:defRPr sz="1400">
                <a:solidFill>
                  <a:schemeClr val="tx1"/>
                </a:solidFill>
                <a:latin typeface="Arial" panose="020B0604020202020204" pitchFamily="34" charset="0"/>
              </a:defRPr>
            </a:lvl5pPr>
            <a:lvl6pPr marL="2628900" indent="-342900" eaLnBrk="0" fontAlgn="base" hangingPunct="0">
              <a:spcBef>
                <a:spcPct val="0"/>
              </a:spcBef>
              <a:spcAft>
                <a:spcPct val="0"/>
              </a:spcAft>
              <a:defRPr sz="1400">
                <a:solidFill>
                  <a:schemeClr val="tx1"/>
                </a:solidFill>
                <a:latin typeface="Arial" panose="020B0604020202020204" pitchFamily="34" charset="0"/>
              </a:defRPr>
            </a:lvl6pPr>
            <a:lvl7pPr marL="3086100" indent="-342900" eaLnBrk="0" fontAlgn="base" hangingPunct="0">
              <a:spcBef>
                <a:spcPct val="0"/>
              </a:spcBef>
              <a:spcAft>
                <a:spcPct val="0"/>
              </a:spcAft>
              <a:defRPr sz="1400">
                <a:solidFill>
                  <a:schemeClr val="tx1"/>
                </a:solidFill>
                <a:latin typeface="Arial" panose="020B0604020202020204" pitchFamily="34" charset="0"/>
              </a:defRPr>
            </a:lvl7pPr>
            <a:lvl8pPr marL="3543300" indent="-342900" eaLnBrk="0" fontAlgn="base" hangingPunct="0">
              <a:spcBef>
                <a:spcPct val="0"/>
              </a:spcBef>
              <a:spcAft>
                <a:spcPct val="0"/>
              </a:spcAft>
              <a:defRPr sz="1400">
                <a:solidFill>
                  <a:schemeClr val="tx1"/>
                </a:solidFill>
                <a:latin typeface="Arial" panose="020B0604020202020204" pitchFamily="34" charset="0"/>
              </a:defRPr>
            </a:lvl8pPr>
            <a:lvl9pPr marL="4000500" indent="-3429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spcBef>
                <a:spcPct val="50000"/>
              </a:spcBef>
              <a:buFontTx/>
              <a:buAutoNum type="arabicPeriod"/>
            </a:pPr>
            <a:r>
              <a:rPr lang="en-US" altLang="en-US" sz="1275"/>
              <a:t>Identify correlated predicates and document the nature of the correlation as for variables. If the same predicate appears at more than one decision, the decisions are obviously correlated.</a:t>
            </a:r>
          </a:p>
          <a:p>
            <a:pPr eaLnBrk="1" hangingPunct="1">
              <a:spcBef>
                <a:spcPct val="50000"/>
              </a:spcBef>
              <a:buFontTx/>
              <a:buAutoNum type="arabicPeriod"/>
            </a:pPr>
            <a:r>
              <a:rPr lang="en-US" altLang="en-US" sz="1275"/>
              <a:t>Start path selection with uncorrelated &amp; independent predicates. If coverage is achieved, but the path had dependent predicates, something is wrong.</a:t>
            </a:r>
          </a:p>
        </p:txBody>
      </p:sp>
      <p:sp>
        <p:nvSpPr>
          <p:cNvPr id="377866" name="Rectangle 10">
            <a:extLst>
              <a:ext uri="{FF2B5EF4-FFF2-40B4-BE49-F238E27FC236}">
                <a16:creationId xmlns:a16="http://schemas.microsoft.com/office/drawing/2014/main" id="{60EDF64F-BC9E-4668-B65C-95B5447D2087}"/>
              </a:ext>
            </a:extLst>
          </p:cNvPr>
          <p:cNvSpPr>
            <a:spLocks noChangeArrowheads="1"/>
          </p:cNvSpPr>
          <p:nvPr/>
        </p:nvSpPr>
        <p:spPr bwMode="auto">
          <a:xfrm>
            <a:off x="1200150" y="923925"/>
            <a:ext cx="6858000" cy="761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spcBef>
                <a:spcPct val="50000"/>
              </a:spcBef>
            </a:pPr>
            <a:r>
              <a:rPr lang="en-US" altLang="en-US" sz="1350" dirty="0"/>
              <a:t>It’s the act of </a:t>
            </a:r>
            <a:r>
              <a:rPr lang="en-US" altLang="en-US" sz="1350" b="1" dirty="0">
                <a:solidFill>
                  <a:schemeClr val="accent2"/>
                </a:solidFill>
              </a:rPr>
              <a:t>finding a set of solutions to the path predicate expression</a:t>
            </a:r>
            <a:r>
              <a:rPr lang="en-US" altLang="en-US" sz="1350" dirty="0"/>
              <a:t>.</a:t>
            </a:r>
          </a:p>
          <a:p>
            <a:pPr eaLnBrk="1" hangingPunct="1">
              <a:spcBef>
                <a:spcPct val="50000"/>
              </a:spcBef>
            </a:pPr>
            <a:r>
              <a:rPr lang="en-US" altLang="en-US" sz="1200" dirty="0"/>
              <a:t>In practice, for a selected path finding the required input vector is not difficult.  If there is difficulty, it may be due to some bugs.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377862"/>
                                        </p:tgtEl>
                                        <p:attrNameLst>
                                          <p:attrName>style.visibility</p:attrName>
                                        </p:attrNameLst>
                                      </p:cBhvr>
                                      <p:to>
                                        <p:strVal val="visible"/>
                                      </p:to>
                                    </p:set>
                                    <p:animEffect transition="in" filter="box(in)">
                                      <p:cBhvr>
                                        <p:cTn id="7" dur="500"/>
                                        <p:tgtEl>
                                          <p:spTgt spid="3778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7786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7786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778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2" grpId="0"/>
      <p:bldP spid="377864" grpId="0"/>
      <p:bldP spid="377865" grpId="0"/>
      <p:bldP spid="37786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4">
            <a:extLst>
              <a:ext uri="{FF2B5EF4-FFF2-40B4-BE49-F238E27FC236}">
                <a16:creationId xmlns:a16="http://schemas.microsoft.com/office/drawing/2014/main" id="{332B66A8-C4FF-449E-B9C1-A71877FFFA1F}"/>
              </a:ext>
            </a:extLst>
          </p:cNvPr>
          <p:cNvSpPr>
            <a:spLocks noGrp="1"/>
          </p:cNvSpPr>
          <p:nvPr>
            <p:ph type="ftr" sz="quarter" idx="11"/>
          </p:nvPr>
        </p:nvSpPr>
        <p:spPr>
          <a:noFill/>
        </p:spPr>
        <p:txBody>
          <a:bodyPr/>
          <a:lstStyle>
            <a:lvl1pPr>
              <a:defRPr sz="1050">
                <a:solidFill>
                  <a:schemeClr val="tx1"/>
                </a:solidFill>
                <a:latin typeface="Arial" panose="020B0604020202020204" pitchFamily="34" charset="0"/>
              </a:defRPr>
            </a:lvl1pPr>
            <a:lvl2pPr marL="557213" indent="-214313">
              <a:defRPr sz="1050">
                <a:solidFill>
                  <a:schemeClr val="tx1"/>
                </a:solidFill>
                <a:latin typeface="Arial" panose="020B0604020202020204" pitchFamily="34" charset="0"/>
              </a:defRPr>
            </a:lvl2pPr>
            <a:lvl3pPr marL="857250" indent="-171450">
              <a:defRPr sz="1050">
                <a:solidFill>
                  <a:schemeClr val="tx1"/>
                </a:solidFill>
                <a:latin typeface="Arial" panose="020B0604020202020204" pitchFamily="34" charset="0"/>
              </a:defRPr>
            </a:lvl3pPr>
            <a:lvl4pPr marL="1200150" indent="-171450">
              <a:defRPr sz="1050">
                <a:solidFill>
                  <a:schemeClr val="tx1"/>
                </a:solidFill>
                <a:latin typeface="Arial" panose="020B0604020202020204" pitchFamily="34" charset="0"/>
              </a:defRPr>
            </a:lvl4pPr>
            <a:lvl5pPr marL="1543050" indent="-171450">
              <a:defRPr sz="1050">
                <a:solidFill>
                  <a:schemeClr val="tx1"/>
                </a:solidFill>
                <a:latin typeface="Arial" panose="020B0604020202020204" pitchFamily="34" charset="0"/>
              </a:defRPr>
            </a:lvl5pPr>
            <a:lvl6pPr marL="1885950" indent="-171450" eaLnBrk="0" fontAlgn="base" hangingPunct="0">
              <a:spcBef>
                <a:spcPct val="0"/>
              </a:spcBef>
              <a:spcAft>
                <a:spcPct val="0"/>
              </a:spcAft>
              <a:defRPr sz="1050">
                <a:solidFill>
                  <a:schemeClr val="tx1"/>
                </a:solidFill>
                <a:latin typeface="Arial" panose="020B0604020202020204" pitchFamily="34" charset="0"/>
              </a:defRPr>
            </a:lvl6pPr>
            <a:lvl7pPr marL="2228850" indent="-171450" eaLnBrk="0" fontAlgn="base" hangingPunct="0">
              <a:spcBef>
                <a:spcPct val="0"/>
              </a:spcBef>
              <a:spcAft>
                <a:spcPct val="0"/>
              </a:spcAft>
              <a:defRPr sz="1050">
                <a:solidFill>
                  <a:schemeClr val="tx1"/>
                </a:solidFill>
                <a:latin typeface="Arial" panose="020B0604020202020204" pitchFamily="34" charset="0"/>
              </a:defRPr>
            </a:lvl7pPr>
            <a:lvl8pPr marL="2571750" indent="-171450" eaLnBrk="0" fontAlgn="base" hangingPunct="0">
              <a:spcBef>
                <a:spcPct val="0"/>
              </a:spcBef>
              <a:spcAft>
                <a:spcPct val="0"/>
              </a:spcAft>
              <a:defRPr sz="1050">
                <a:solidFill>
                  <a:schemeClr val="tx1"/>
                </a:solidFill>
                <a:latin typeface="Arial" panose="020B0604020202020204" pitchFamily="34" charset="0"/>
              </a:defRPr>
            </a:lvl8pPr>
            <a:lvl9pPr marL="2914650" indent="-171450" eaLnBrk="0" fontAlgn="base" hangingPunct="0">
              <a:spcBef>
                <a:spcPct val="0"/>
              </a:spcBef>
              <a:spcAft>
                <a:spcPct val="0"/>
              </a:spcAft>
              <a:defRPr sz="1050">
                <a:solidFill>
                  <a:schemeClr val="tx1"/>
                </a:solidFill>
                <a:latin typeface="Arial" panose="020B0604020202020204" pitchFamily="34" charset="0"/>
              </a:defRPr>
            </a:lvl9pPr>
          </a:lstStyle>
          <a:p>
            <a:r>
              <a:rPr lang="en-US" altLang="en-US"/>
              <a:t>ref boris beizer</a:t>
            </a:r>
          </a:p>
        </p:txBody>
      </p:sp>
      <p:sp>
        <p:nvSpPr>
          <p:cNvPr id="94211" name="Slide Number Placeholder 5">
            <a:extLst>
              <a:ext uri="{FF2B5EF4-FFF2-40B4-BE49-F238E27FC236}">
                <a16:creationId xmlns:a16="http://schemas.microsoft.com/office/drawing/2014/main" id="{30610259-8995-4088-9946-C66FB0877A11}"/>
              </a:ext>
            </a:extLst>
          </p:cNvPr>
          <p:cNvSpPr>
            <a:spLocks noGrp="1"/>
          </p:cNvSpPr>
          <p:nvPr>
            <p:ph type="sldNum" sz="quarter" idx="12"/>
          </p:nvPr>
        </p:nvSpPr>
        <p:spPr>
          <a:noFill/>
        </p:spPr>
        <p:txBody>
          <a:bodyPr/>
          <a:lstStyle>
            <a:lvl1pPr>
              <a:defRPr sz="1050">
                <a:solidFill>
                  <a:schemeClr val="tx1"/>
                </a:solidFill>
                <a:latin typeface="Arial" panose="020B0604020202020204" pitchFamily="34" charset="0"/>
              </a:defRPr>
            </a:lvl1pPr>
            <a:lvl2pPr marL="557213" indent="-214313">
              <a:defRPr sz="1050">
                <a:solidFill>
                  <a:schemeClr val="tx1"/>
                </a:solidFill>
                <a:latin typeface="Arial" panose="020B0604020202020204" pitchFamily="34" charset="0"/>
              </a:defRPr>
            </a:lvl2pPr>
            <a:lvl3pPr marL="857250" indent="-171450">
              <a:defRPr sz="1050">
                <a:solidFill>
                  <a:schemeClr val="tx1"/>
                </a:solidFill>
                <a:latin typeface="Arial" panose="020B0604020202020204" pitchFamily="34" charset="0"/>
              </a:defRPr>
            </a:lvl3pPr>
            <a:lvl4pPr marL="1200150" indent="-171450">
              <a:defRPr sz="1050">
                <a:solidFill>
                  <a:schemeClr val="tx1"/>
                </a:solidFill>
                <a:latin typeface="Arial" panose="020B0604020202020204" pitchFamily="34" charset="0"/>
              </a:defRPr>
            </a:lvl4pPr>
            <a:lvl5pPr marL="1543050" indent="-171450">
              <a:defRPr sz="1050">
                <a:solidFill>
                  <a:schemeClr val="tx1"/>
                </a:solidFill>
                <a:latin typeface="Arial" panose="020B0604020202020204" pitchFamily="34" charset="0"/>
              </a:defRPr>
            </a:lvl5pPr>
            <a:lvl6pPr marL="1885950" indent="-171450" eaLnBrk="0" fontAlgn="base" hangingPunct="0">
              <a:spcBef>
                <a:spcPct val="0"/>
              </a:spcBef>
              <a:spcAft>
                <a:spcPct val="0"/>
              </a:spcAft>
              <a:defRPr sz="1050">
                <a:solidFill>
                  <a:schemeClr val="tx1"/>
                </a:solidFill>
                <a:latin typeface="Arial" panose="020B0604020202020204" pitchFamily="34" charset="0"/>
              </a:defRPr>
            </a:lvl6pPr>
            <a:lvl7pPr marL="2228850" indent="-171450" eaLnBrk="0" fontAlgn="base" hangingPunct="0">
              <a:spcBef>
                <a:spcPct val="0"/>
              </a:spcBef>
              <a:spcAft>
                <a:spcPct val="0"/>
              </a:spcAft>
              <a:defRPr sz="1050">
                <a:solidFill>
                  <a:schemeClr val="tx1"/>
                </a:solidFill>
                <a:latin typeface="Arial" panose="020B0604020202020204" pitchFamily="34" charset="0"/>
              </a:defRPr>
            </a:lvl7pPr>
            <a:lvl8pPr marL="2571750" indent="-171450" eaLnBrk="0" fontAlgn="base" hangingPunct="0">
              <a:spcBef>
                <a:spcPct val="0"/>
              </a:spcBef>
              <a:spcAft>
                <a:spcPct val="0"/>
              </a:spcAft>
              <a:defRPr sz="1050">
                <a:solidFill>
                  <a:schemeClr val="tx1"/>
                </a:solidFill>
                <a:latin typeface="Arial" panose="020B0604020202020204" pitchFamily="34" charset="0"/>
              </a:defRPr>
            </a:lvl8pPr>
            <a:lvl9pPr marL="2914650" indent="-171450" eaLnBrk="0" fontAlgn="base" hangingPunct="0">
              <a:spcBef>
                <a:spcPct val="0"/>
              </a:spcBef>
              <a:spcAft>
                <a:spcPct val="0"/>
              </a:spcAft>
              <a:defRPr sz="1050">
                <a:solidFill>
                  <a:schemeClr val="tx1"/>
                </a:solidFill>
                <a:latin typeface="Arial" panose="020B0604020202020204" pitchFamily="34" charset="0"/>
              </a:defRPr>
            </a:lvl9pPr>
          </a:lstStyle>
          <a:p>
            <a:fld id="{4DE579AE-3D64-457B-9F8E-55EAB708C9BC}" type="slidenum">
              <a:rPr lang="en-US" altLang="en-US"/>
              <a:pPr/>
              <a:t>72</a:t>
            </a:fld>
            <a:endParaRPr lang="en-US" altLang="en-US"/>
          </a:p>
        </p:txBody>
      </p:sp>
      <p:sp>
        <p:nvSpPr>
          <p:cNvPr id="94214" name="Text Box 4">
            <a:extLst>
              <a:ext uri="{FF2B5EF4-FFF2-40B4-BE49-F238E27FC236}">
                <a16:creationId xmlns:a16="http://schemas.microsoft.com/office/drawing/2014/main" id="{9C34E5C4-12CC-43F3-8F9F-E2783B774E61}"/>
              </a:ext>
            </a:extLst>
          </p:cNvPr>
          <p:cNvSpPr txBox="1">
            <a:spLocks noChangeArrowheads="1"/>
          </p:cNvSpPr>
          <p:nvPr/>
        </p:nvSpPr>
        <p:spPr bwMode="auto">
          <a:xfrm>
            <a:off x="3382567" y="4942285"/>
            <a:ext cx="18473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endParaRPr lang="en-IN" altLang="en-US" sz="1050"/>
          </a:p>
        </p:txBody>
      </p:sp>
      <p:sp>
        <p:nvSpPr>
          <p:cNvPr id="389126" name="Text Box 6">
            <a:extLst>
              <a:ext uri="{FF2B5EF4-FFF2-40B4-BE49-F238E27FC236}">
                <a16:creationId xmlns:a16="http://schemas.microsoft.com/office/drawing/2014/main" id="{B131B27D-803B-44DB-A516-71125F46544B}"/>
              </a:ext>
            </a:extLst>
          </p:cNvPr>
          <p:cNvSpPr txBox="1">
            <a:spLocks noChangeArrowheads="1"/>
          </p:cNvSpPr>
          <p:nvPr/>
        </p:nvSpPr>
        <p:spPr bwMode="auto">
          <a:xfrm>
            <a:off x="1259681" y="479289"/>
            <a:ext cx="6738938" cy="1269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1775" indent="-231775">
              <a:defRPr>
                <a:solidFill>
                  <a:schemeClr val="tx1"/>
                </a:solidFill>
                <a:latin typeface="Arial" panose="020B0604020202020204" pitchFamily="34" charset="0"/>
              </a:defRPr>
            </a:lvl1pPr>
            <a:lvl2pPr marL="747713"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943100" indent="-457200">
              <a:defRPr>
                <a:solidFill>
                  <a:schemeClr val="tx1"/>
                </a:solidFill>
                <a:latin typeface="Arial" panose="020B0604020202020204" pitchFamily="34" charset="0"/>
              </a:defRPr>
            </a:lvl4pPr>
            <a:lvl5pPr marL="2514600" indent="-457200">
              <a:defRPr>
                <a:solidFill>
                  <a:schemeClr val="tx1"/>
                </a:solidFill>
                <a:latin typeface="Arial" panose="020B0604020202020204" pitchFamily="34" charset="0"/>
              </a:defRPr>
            </a:lvl5pPr>
            <a:lvl6pPr marL="2971800" indent="-457200" fontAlgn="base">
              <a:spcBef>
                <a:spcPct val="0"/>
              </a:spcBef>
              <a:spcAft>
                <a:spcPct val="0"/>
              </a:spcAft>
              <a:defRPr>
                <a:solidFill>
                  <a:schemeClr val="tx1"/>
                </a:solidFill>
                <a:latin typeface="Arial" panose="020B0604020202020204" pitchFamily="34" charset="0"/>
              </a:defRPr>
            </a:lvl6pPr>
            <a:lvl7pPr marL="3429000" indent="-457200" fontAlgn="base">
              <a:spcBef>
                <a:spcPct val="0"/>
              </a:spcBef>
              <a:spcAft>
                <a:spcPct val="0"/>
              </a:spcAft>
              <a:defRPr>
                <a:solidFill>
                  <a:schemeClr val="tx1"/>
                </a:solidFill>
                <a:latin typeface="Arial" panose="020B0604020202020204" pitchFamily="34" charset="0"/>
              </a:defRPr>
            </a:lvl7pPr>
            <a:lvl8pPr marL="3886200" indent="-457200" fontAlgn="base">
              <a:spcBef>
                <a:spcPct val="0"/>
              </a:spcBef>
              <a:spcAft>
                <a:spcPct val="0"/>
              </a:spcAft>
              <a:defRPr>
                <a:solidFill>
                  <a:schemeClr val="tx1"/>
                </a:solidFill>
                <a:latin typeface="Arial" panose="020B0604020202020204" pitchFamily="34" charset="0"/>
              </a:defRPr>
            </a:lvl8pPr>
            <a:lvl9pPr marL="4343400" indent="-4572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1350" b="1" dirty="0">
                <a:solidFill>
                  <a:srgbClr val="CC0000"/>
                </a:solidFill>
              </a:rPr>
              <a:t>Path Sensitization…    </a:t>
            </a:r>
            <a:r>
              <a:rPr lang="en-US" altLang="en-US" sz="1200" b="1" dirty="0">
                <a:solidFill>
                  <a:schemeClr val="accent2"/>
                </a:solidFill>
                <a:effectLst>
                  <a:outerShdw blurRad="38100" dist="38100" dir="2700000" algn="tl">
                    <a:srgbClr val="C0C0C0"/>
                  </a:outerShdw>
                </a:effectLst>
              </a:rPr>
              <a:t>Heuristic procedures:    contd..</a:t>
            </a:r>
          </a:p>
          <a:p>
            <a:pPr eaLnBrk="1" hangingPunct="1">
              <a:defRPr/>
            </a:pPr>
            <a:endParaRPr lang="en-US" altLang="en-US" sz="1200" dirty="0"/>
          </a:p>
          <a:p>
            <a:pPr eaLnBrk="1" hangingPunct="1">
              <a:buFontTx/>
              <a:buAutoNum type="arabicPeriod" startAt="4"/>
              <a:defRPr/>
            </a:pPr>
            <a:r>
              <a:rPr lang="en-US" altLang="en-US" sz="1275" dirty="0"/>
              <a:t> If the coverage is not achieved yet with independent uncorrelated predicates, </a:t>
            </a:r>
            <a:r>
              <a:rPr lang="en-US" altLang="en-US" sz="1275" dirty="0">
                <a:solidFill>
                  <a:srgbClr val="A50021"/>
                </a:solidFill>
              </a:rPr>
              <a:t>extend</a:t>
            </a:r>
            <a:r>
              <a:rPr lang="en-US" altLang="en-US" sz="1275" dirty="0"/>
              <a:t> the path set </a:t>
            </a:r>
            <a:r>
              <a:rPr lang="en-US" altLang="en-US" sz="1275" dirty="0">
                <a:solidFill>
                  <a:srgbClr val="A50021"/>
                </a:solidFill>
              </a:rPr>
              <a:t>by using correlated predicates</a:t>
            </a:r>
            <a:r>
              <a:rPr lang="en-US" altLang="en-US" sz="1275" dirty="0"/>
              <a:t>; preferably process independent (not needing interpretation)</a:t>
            </a:r>
          </a:p>
          <a:p>
            <a:pPr eaLnBrk="1" hangingPunct="1">
              <a:buFontTx/>
              <a:buAutoNum type="arabicPeriod" startAt="4"/>
              <a:defRPr/>
            </a:pPr>
            <a:endParaRPr lang="en-US" altLang="en-US" sz="1275" dirty="0"/>
          </a:p>
        </p:txBody>
      </p:sp>
      <p:sp>
        <p:nvSpPr>
          <p:cNvPr id="94217" name="Text Box 7">
            <a:extLst>
              <a:ext uri="{FF2B5EF4-FFF2-40B4-BE49-F238E27FC236}">
                <a16:creationId xmlns:a16="http://schemas.microsoft.com/office/drawing/2014/main" id="{14E73CB0-F1C4-4121-AEE7-7C7EF0204116}"/>
              </a:ext>
            </a:extLst>
          </p:cNvPr>
          <p:cNvSpPr txBox="1">
            <a:spLocks noChangeArrowheads="1"/>
          </p:cNvSpPr>
          <p:nvPr/>
        </p:nvSpPr>
        <p:spPr bwMode="auto">
          <a:xfrm>
            <a:off x="7774781" y="171450"/>
            <a:ext cx="332142"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US" altLang="en-US" sz="1350" b="1" baseline="-12000"/>
              <a:t>U2</a:t>
            </a:r>
          </a:p>
        </p:txBody>
      </p:sp>
      <p:sp>
        <p:nvSpPr>
          <p:cNvPr id="389128" name="Rectangle 8">
            <a:extLst>
              <a:ext uri="{FF2B5EF4-FFF2-40B4-BE49-F238E27FC236}">
                <a16:creationId xmlns:a16="http://schemas.microsoft.com/office/drawing/2014/main" id="{E5C36B1A-33CA-43BC-9B61-D4C56DF90379}"/>
              </a:ext>
            </a:extLst>
          </p:cNvPr>
          <p:cNvSpPr>
            <a:spLocks noChangeArrowheads="1"/>
          </p:cNvSpPr>
          <p:nvPr/>
        </p:nvSpPr>
        <p:spPr bwMode="auto">
          <a:xfrm>
            <a:off x="1200150" y="1714501"/>
            <a:ext cx="6858000" cy="77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1400">
                <a:solidFill>
                  <a:schemeClr val="tx1"/>
                </a:solidFill>
                <a:latin typeface="Arial" panose="020B0604020202020204" pitchFamily="34" charset="0"/>
              </a:defRPr>
            </a:lvl1pPr>
            <a:lvl2pPr marL="800100" indent="-342900">
              <a:defRPr sz="1400">
                <a:solidFill>
                  <a:schemeClr val="tx1"/>
                </a:solidFill>
                <a:latin typeface="Arial" panose="020B0604020202020204" pitchFamily="34" charset="0"/>
              </a:defRPr>
            </a:lvl2pPr>
            <a:lvl3pPr marL="1257300" indent="-342900">
              <a:defRPr sz="1400">
                <a:solidFill>
                  <a:schemeClr val="tx1"/>
                </a:solidFill>
                <a:latin typeface="Arial" panose="020B0604020202020204" pitchFamily="34" charset="0"/>
              </a:defRPr>
            </a:lvl3pPr>
            <a:lvl4pPr marL="1714500" indent="-342900">
              <a:defRPr sz="1400">
                <a:solidFill>
                  <a:schemeClr val="tx1"/>
                </a:solidFill>
                <a:latin typeface="Arial" panose="020B0604020202020204" pitchFamily="34" charset="0"/>
              </a:defRPr>
            </a:lvl4pPr>
            <a:lvl5pPr marL="2171700" indent="-342900">
              <a:defRPr sz="1400">
                <a:solidFill>
                  <a:schemeClr val="tx1"/>
                </a:solidFill>
                <a:latin typeface="Arial" panose="020B0604020202020204" pitchFamily="34" charset="0"/>
              </a:defRPr>
            </a:lvl5pPr>
            <a:lvl6pPr marL="2628900" indent="-342900" eaLnBrk="0" fontAlgn="base" hangingPunct="0">
              <a:spcBef>
                <a:spcPct val="0"/>
              </a:spcBef>
              <a:spcAft>
                <a:spcPct val="0"/>
              </a:spcAft>
              <a:defRPr sz="1400">
                <a:solidFill>
                  <a:schemeClr val="tx1"/>
                </a:solidFill>
                <a:latin typeface="Arial" panose="020B0604020202020204" pitchFamily="34" charset="0"/>
              </a:defRPr>
            </a:lvl6pPr>
            <a:lvl7pPr marL="3086100" indent="-342900" eaLnBrk="0" fontAlgn="base" hangingPunct="0">
              <a:spcBef>
                <a:spcPct val="0"/>
              </a:spcBef>
              <a:spcAft>
                <a:spcPct val="0"/>
              </a:spcAft>
              <a:defRPr sz="1400">
                <a:solidFill>
                  <a:schemeClr val="tx1"/>
                </a:solidFill>
                <a:latin typeface="Arial" panose="020B0604020202020204" pitchFamily="34" charset="0"/>
              </a:defRPr>
            </a:lvl7pPr>
            <a:lvl8pPr marL="3543300" indent="-342900" eaLnBrk="0" fontAlgn="base" hangingPunct="0">
              <a:spcBef>
                <a:spcPct val="0"/>
              </a:spcBef>
              <a:spcAft>
                <a:spcPct val="0"/>
              </a:spcAft>
              <a:defRPr sz="1400">
                <a:solidFill>
                  <a:schemeClr val="tx1"/>
                </a:solidFill>
                <a:latin typeface="Arial" panose="020B0604020202020204" pitchFamily="34" charset="0"/>
              </a:defRPr>
            </a:lvl8pPr>
            <a:lvl9pPr marL="4000500" indent="-3429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spcBef>
                <a:spcPct val="50000"/>
              </a:spcBef>
              <a:buFontTx/>
              <a:buAutoNum type="arabicPeriod" startAt="5"/>
            </a:pPr>
            <a:r>
              <a:rPr lang="en-US" altLang="en-US" sz="1275"/>
              <a:t>If the coverage is not achieved, </a:t>
            </a:r>
            <a:r>
              <a:rPr lang="en-US" altLang="en-US" sz="1275">
                <a:solidFill>
                  <a:srgbClr val="A50021"/>
                </a:solidFill>
              </a:rPr>
              <a:t>extend</a:t>
            </a:r>
            <a:r>
              <a:rPr lang="en-US" altLang="en-US" sz="1275"/>
              <a:t> the path set </a:t>
            </a:r>
            <a:r>
              <a:rPr lang="en-US" altLang="en-US" sz="1275">
                <a:solidFill>
                  <a:srgbClr val="A50021"/>
                </a:solidFill>
              </a:rPr>
              <a:t>by using dependent predicates</a:t>
            </a:r>
            <a:r>
              <a:rPr lang="en-US" altLang="en-US" sz="1275"/>
              <a:t> (typically required to cover loops), preferably uncorrelated.</a:t>
            </a:r>
          </a:p>
          <a:p>
            <a:pPr eaLnBrk="1" hangingPunct="1">
              <a:spcBef>
                <a:spcPct val="50000"/>
              </a:spcBef>
              <a:buFontTx/>
              <a:buAutoNum type="arabicPeriod" startAt="5"/>
            </a:pPr>
            <a:r>
              <a:rPr lang="en-US" altLang="en-US" sz="1275"/>
              <a:t>Last, use correlated and dependent predicates.</a:t>
            </a:r>
          </a:p>
        </p:txBody>
      </p:sp>
      <p:sp>
        <p:nvSpPr>
          <p:cNvPr id="389129" name="Rectangle 9">
            <a:extLst>
              <a:ext uri="{FF2B5EF4-FFF2-40B4-BE49-F238E27FC236}">
                <a16:creationId xmlns:a16="http://schemas.microsoft.com/office/drawing/2014/main" id="{B281639F-3792-491C-9FEE-52FF9166E44B}"/>
              </a:ext>
            </a:extLst>
          </p:cNvPr>
          <p:cNvSpPr>
            <a:spLocks noChangeArrowheads="1"/>
          </p:cNvSpPr>
          <p:nvPr/>
        </p:nvSpPr>
        <p:spPr bwMode="auto">
          <a:xfrm>
            <a:off x="1200150" y="2743201"/>
            <a:ext cx="6858000" cy="1563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1400">
                <a:solidFill>
                  <a:schemeClr val="tx1"/>
                </a:solidFill>
                <a:latin typeface="Arial" panose="020B0604020202020204" pitchFamily="34" charset="0"/>
              </a:defRPr>
            </a:lvl1pPr>
            <a:lvl2pPr marL="800100" indent="-342900">
              <a:defRPr sz="1400">
                <a:solidFill>
                  <a:schemeClr val="tx1"/>
                </a:solidFill>
                <a:latin typeface="Arial" panose="020B0604020202020204" pitchFamily="34" charset="0"/>
              </a:defRPr>
            </a:lvl2pPr>
            <a:lvl3pPr marL="1257300" indent="-342900">
              <a:defRPr sz="1400">
                <a:solidFill>
                  <a:schemeClr val="tx1"/>
                </a:solidFill>
                <a:latin typeface="Arial" panose="020B0604020202020204" pitchFamily="34" charset="0"/>
              </a:defRPr>
            </a:lvl3pPr>
            <a:lvl4pPr marL="1714500" indent="-342900">
              <a:defRPr sz="1400">
                <a:solidFill>
                  <a:schemeClr val="tx1"/>
                </a:solidFill>
                <a:latin typeface="Arial" panose="020B0604020202020204" pitchFamily="34" charset="0"/>
              </a:defRPr>
            </a:lvl4pPr>
            <a:lvl5pPr marL="2171700" indent="-342900">
              <a:defRPr sz="1400">
                <a:solidFill>
                  <a:schemeClr val="tx1"/>
                </a:solidFill>
                <a:latin typeface="Arial" panose="020B0604020202020204" pitchFamily="34" charset="0"/>
              </a:defRPr>
            </a:lvl5pPr>
            <a:lvl6pPr marL="2628900" indent="-342900" eaLnBrk="0" fontAlgn="base" hangingPunct="0">
              <a:spcBef>
                <a:spcPct val="0"/>
              </a:spcBef>
              <a:spcAft>
                <a:spcPct val="0"/>
              </a:spcAft>
              <a:defRPr sz="1400">
                <a:solidFill>
                  <a:schemeClr val="tx1"/>
                </a:solidFill>
                <a:latin typeface="Arial" panose="020B0604020202020204" pitchFamily="34" charset="0"/>
              </a:defRPr>
            </a:lvl6pPr>
            <a:lvl7pPr marL="3086100" indent="-342900" eaLnBrk="0" fontAlgn="base" hangingPunct="0">
              <a:spcBef>
                <a:spcPct val="0"/>
              </a:spcBef>
              <a:spcAft>
                <a:spcPct val="0"/>
              </a:spcAft>
              <a:defRPr sz="1400">
                <a:solidFill>
                  <a:schemeClr val="tx1"/>
                </a:solidFill>
                <a:latin typeface="Arial" panose="020B0604020202020204" pitchFamily="34" charset="0"/>
              </a:defRPr>
            </a:lvl7pPr>
            <a:lvl8pPr marL="3543300" indent="-342900" eaLnBrk="0" fontAlgn="base" hangingPunct="0">
              <a:spcBef>
                <a:spcPct val="0"/>
              </a:spcBef>
              <a:spcAft>
                <a:spcPct val="0"/>
              </a:spcAft>
              <a:defRPr sz="1400">
                <a:solidFill>
                  <a:schemeClr val="tx1"/>
                </a:solidFill>
                <a:latin typeface="Arial" panose="020B0604020202020204" pitchFamily="34" charset="0"/>
              </a:defRPr>
            </a:lvl8pPr>
            <a:lvl9pPr marL="4000500" indent="-3429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spcBef>
                <a:spcPct val="50000"/>
              </a:spcBef>
              <a:buFontTx/>
              <a:buAutoNum type="arabicPeriod" startAt="7"/>
            </a:pPr>
            <a:r>
              <a:rPr lang="en-US" altLang="en-US" sz="1275"/>
              <a:t>For each of the path selected above, list the corresponding input variables. If the variable is independent, list its value. For dependent variables, interpret the predicate ie., list the relation. For correlated variables, state the nature of the correlation to other variables.  Determine the mechanism (relation) to express the forbidden combinations of variable values, if any.</a:t>
            </a:r>
          </a:p>
          <a:p>
            <a:pPr eaLnBrk="1" hangingPunct="1">
              <a:spcBef>
                <a:spcPct val="50000"/>
              </a:spcBef>
              <a:buFontTx/>
              <a:buAutoNum type="arabicPeriod" startAt="7"/>
            </a:pPr>
            <a:r>
              <a:rPr lang="en-US" altLang="en-US" sz="1275"/>
              <a:t>Each selected path yields a set of inequalities, which must be simultaneously satisfied to force the path.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891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6" grpId="0"/>
      <p:bldP spid="389128" grpId="0"/>
      <p:bldP spid="38912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1706177"/>
            <a:ext cx="4191000" cy="865573"/>
          </a:xfrm>
        </p:spPr>
        <p:txBody>
          <a:bodyPr/>
          <a:lstStyle/>
          <a:p>
            <a:r>
              <a:rPr lang="en-IN" dirty="0"/>
              <a:t>Data Flow Testing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73</a:t>
            </a:fld>
            <a:endParaRPr lang="en-US"/>
          </a:p>
        </p:txBody>
      </p:sp>
    </p:spTree>
    <p:extLst>
      <p:ext uri="{BB962C8B-B14F-4D97-AF65-F5344CB8AC3E}">
        <p14:creationId xmlns:p14="http://schemas.microsoft.com/office/powerpoint/2010/main" val="29917336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EA53E39-FA47-4991-8CB2-AFC736C3DDB5}"/>
              </a:ext>
            </a:extLst>
          </p:cNvPr>
          <p:cNvSpPr>
            <a:spLocks noGrp="1" noChangeArrowheads="1"/>
          </p:cNvSpPr>
          <p:nvPr>
            <p:ph type="title"/>
          </p:nvPr>
        </p:nvSpPr>
        <p:spPr/>
        <p:txBody>
          <a:bodyPr/>
          <a:lstStyle/>
          <a:p>
            <a:pPr eaLnBrk="1" hangingPunct="1"/>
            <a:r>
              <a:rPr lang="en-US" altLang="en-US"/>
              <a:t>Data-Flow Testing</a:t>
            </a:r>
          </a:p>
        </p:txBody>
      </p:sp>
      <p:sp>
        <p:nvSpPr>
          <p:cNvPr id="3075" name="Rectangle 3">
            <a:extLst>
              <a:ext uri="{FF2B5EF4-FFF2-40B4-BE49-F238E27FC236}">
                <a16:creationId xmlns:a16="http://schemas.microsoft.com/office/drawing/2014/main" id="{9CC1318C-86C4-4507-87F4-A8E99C95DA68}"/>
              </a:ext>
            </a:extLst>
          </p:cNvPr>
          <p:cNvSpPr>
            <a:spLocks noGrp="1" noChangeArrowheads="1"/>
          </p:cNvSpPr>
          <p:nvPr>
            <p:ph type="body" idx="1"/>
          </p:nvPr>
        </p:nvSpPr>
        <p:spPr/>
        <p:txBody>
          <a:bodyPr/>
          <a:lstStyle/>
          <a:p>
            <a:pPr eaLnBrk="1" hangingPunct="1"/>
            <a:r>
              <a:rPr lang="en-US" altLang="en-US" b="1"/>
              <a:t>Data-flow testing</a:t>
            </a:r>
            <a:r>
              <a:rPr lang="en-US" altLang="en-US"/>
              <a:t> uses the control flowgraph to explore the unreasonable things that can happen to data (</a:t>
            </a:r>
            <a:r>
              <a:rPr lang="en-US" altLang="en-US" i="1"/>
              <a:t>i.e.,</a:t>
            </a:r>
            <a:r>
              <a:rPr lang="en-US" altLang="en-US"/>
              <a:t> anomalies).</a:t>
            </a:r>
          </a:p>
          <a:p>
            <a:pPr eaLnBrk="1" hangingPunct="1"/>
            <a:r>
              <a:rPr lang="en-US" altLang="en-US"/>
              <a:t>Consideration of data-flow anomalies leads to test path selection strategies that fill the gaps between complete path testing and branch or statement testing.</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EF15CF1-0F54-4AFB-9941-B2DC6955EC2A}"/>
              </a:ext>
            </a:extLst>
          </p:cNvPr>
          <p:cNvSpPr>
            <a:spLocks noGrp="1" noChangeArrowheads="1"/>
          </p:cNvSpPr>
          <p:nvPr>
            <p:ph type="title"/>
          </p:nvPr>
        </p:nvSpPr>
        <p:spPr>
          <a:xfrm>
            <a:off x="914400" y="391727"/>
            <a:ext cx="7315200" cy="865573"/>
          </a:xfrm>
        </p:spPr>
        <p:txBody>
          <a:bodyPr/>
          <a:lstStyle/>
          <a:p>
            <a:pPr eaLnBrk="1" hangingPunct="1"/>
            <a:r>
              <a:rPr lang="en-US" altLang="en-US" dirty="0"/>
              <a:t>Data-Flow Testing (Cont’d)</a:t>
            </a:r>
          </a:p>
        </p:txBody>
      </p:sp>
      <p:sp>
        <p:nvSpPr>
          <p:cNvPr id="4099" name="Rectangle 3">
            <a:extLst>
              <a:ext uri="{FF2B5EF4-FFF2-40B4-BE49-F238E27FC236}">
                <a16:creationId xmlns:a16="http://schemas.microsoft.com/office/drawing/2014/main" id="{DF1D81C1-0169-4B08-94B9-EA65DB8BA90A}"/>
              </a:ext>
            </a:extLst>
          </p:cNvPr>
          <p:cNvSpPr>
            <a:spLocks noGrp="1" noChangeArrowheads="1"/>
          </p:cNvSpPr>
          <p:nvPr>
            <p:ph type="body" idx="1"/>
          </p:nvPr>
        </p:nvSpPr>
        <p:spPr>
          <a:xfrm>
            <a:off x="990600" y="1257300"/>
            <a:ext cx="6724650" cy="3314700"/>
          </a:xfrm>
        </p:spPr>
        <p:txBody>
          <a:bodyPr/>
          <a:lstStyle/>
          <a:p>
            <a:pPr eaLnBrk="1" hangingPunct="1"/>
            <a:r>
              <a:rPr lang="en-US" altLang="en-US" sz="2100" b="1" dirty="0"/>
              <a:t>Data-flow testing</a:t>
            </a:r>
            <a:r>
              <a:rPr lang="en-US" altLang="en-US" sz="2100" dirty="0"/>
              <a:t> is the name given to a family of test strategies based on selecting paths through the program’s control flow in order to explore sequences of events related to the status of data objects.</a:t>
            </a:r>
          </a:p>
          <a:p>
            <a:pPr eaLnBrk="1" hangingPunct="1"/>
            <a:r>
              <a:rPr lang="en-US" altLang="en-US" sz="2100" i="1" dirty="0"/>
              <a:t>E.g.,</a:t>
            </a:r>
            <a:r>
              <a:rPr lang="en-US" altLang="en-US" sz="2100" dirty="0"/>
              <a:t> Pick enough paths to assure that:</a:t>
            </a:r>
          </a:p>
          <a:p>
            <a:pPr lvl="1" eaLnBrk="1" hangingPunct="1"/>
            <a:r>
              <a:rPr lang="en-US" altLang="en-US" dirty="0"/>
              <a:t>Every data object has been initialized prior to its use.</a:t>
            </a:r>
          </a:p>
          <a:p>
            <a:pPr lvl="1" eaLnBrk="1" hangingPunct="1"/>
            <a:r>
              <a:rPr lang="en-US" altLang="en-US" dirty="0"/>
              <a:t>All defined objects have been used at least once.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A7795E3-E2F8-478F-9389-D571C8655C15}"/>
              </a:ext>
            </a:extLst>
          </p:cNvPr>
          <p:cNvSpPr>
            <a:spLocks noGrp="1" noChangeArrowheads="1"/>
          </p:cNvSpPr>
          <p:nvPr>
            <p:ph type="title"/>
          </p:nvPr>
        </p:nvSpPr>
        <p:spPr>
          <a:xfrm>
            <a:off x="889907" y="819150"/>
            <a:ext cx="7315200" cy="865573"/>
          </a:xfrm>
        </p:spPr>
        <p:txBody>
          <a:bodyPr/>
          <a:lstStyle/>
          <a:p>
            <a:pPr eaLnBrk="1" hangingPunct="1"/>
            <a:r>
              <a:rPr lang="en-US" altLang="en-US" dirty="0"/>
              <a:t>Data Object Categories</a:t>
            </a:r>
          </a:p>
        </p:txBody>
      </p:sp>
      <p:sp>
        <p:nvSpPr>
          <p:cNvPr id="5123" name="Rectangle 3">
            <a:extLst>
              <a:ext uri="{FF2B5EF4-FFF2-40B4-BE49-F238E27FC236}">
                <a16:creationId xmlns:a16="http://schemas.microsoft.com/office/drawing/2014/main" id="{ECDE9582-51D7-4DA0-B18B-733D441CD357}"/>
              </a:ext>
            </a:extLst>
          </p:cNvPr>
          <p:cNvSpPr>
            <a:spLocks noGrp="1" noChangeArrowheads="1"/>
          </p:cNvSpPr>
          <p:nvPr>
            <p:ph type="body" idx="1"/>
          </p:nvPr>
        </p:nvSpPr>
        <p:spPr/>
        <p:txBody>
          <a:bodyPr/>
          <a:lstStyle/>
          <a:p>
            <a:pPr eaLnBrk="1" hangingPunct="1"/>
            <a:r>
              <a:rPr lang="en-US" altLang="en-US" dirty="0"/>
              <a:t>(d) Defined, Created, Initialized</a:t>
            </a:r>
          </a:p>
          <a:p>
            <a:pPr eaLnBrk="1" hangingPunct="1"/>
            <a:r>
              <a:rPr lang="en-US" altLang="en-US" dirty="0"/>
              <a:t>(k) Killed, Undefined, Released</a:t>
            </a:r>
          </a:p>
          <a:p>
            <a:pPr eaLnBrk="1" hangingPunct="1"/>
            <a:r>
              <a:rPr lang="en-US" altLang="en-US" dirty="0"/>
              <a:t>(u) Used: </a:t>
            </a:r>
          </a:p>
          <a:p>
            <a:pPr lvl="1" eaLnBrk="1" hangingPunct="1"/>
            <a:r>
              <a:rPr lang="en-US" altLang="en-US" dirty="0"/>
              <a:t>	 (c) Used in a calculation</a:t>
            </a:r>
          </a:p>
          <a:p>
            <a:pPr lvl="1" eaLnBrk="1" hangingPunct="1"/>
            <a:r>
              <a:rPr lang="en-US" altLang="en-US" dirty="0"/>
              <a:t>	 (p) Used in a predicate</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2158561-72C9-4DC0-BD67-C93FE6DBD99A}"/>
              </a:ext>
            </a:extLst>
          </p:cNvPr>
          <p:cNvSpPr>
            <a:spLocks noGrp="1" noChangeArrowheads="1"/>
          </p:cNvSpPr>
          <p:nvPr>
            <p:ph type="title"/>
          </p:nvPr>
        </p:nvSpPr>
        <p:spPr>
          <a:xfrm>
            <a:off x="990600" y="590550"/>
            <a:ext cx="7315200" cy="865573"/>
          </a:xfrm>
        </p:spPr>
        <p:txBody>
          <a:bodyPr/>
          <a:lstStyle/>
          <a:p>
            <a:pPr eaLnBrk="1" hangingPunct="1"/>
            <a:r>
              <a:rPr lang="en-US" altLang="en-US" dirty="0"/>
              <a:t>(d) Defined Objects</a:t>
            </a:r>
          </a:p>
        </p:txBody>
      </p:sp>
      <p:sp>
        <p:nvSpPr>
          <p:cNvPr id="6147" name="Rectangle 3">
            <a:extLst>
              <a:ext uri="{FF2B5EF4-FFF2-40B4-BE49-F238E27FC236}">
                <a16:creationId xmlns:a16="http://schemas.microsoft.com/office/drawing/2014/main" id="{926E5945-7A63-42B2-BCAC-EE42F3F44D40}"/>
              </a:ext>
            </a:extLst>
          </p:cNvPr>
          <p:cNvSpPr>
            <a:spLocks noGrp="1" noChangeArrowheads="1"/>
          </p:cNvSpPr>
          <p:nvPr>
            <p:ph type="body" idx="1"/>
          </p:nvPr>
        </p:nvSpPr>
        <p:spPr>
          <a:xfrm>
            <a:off x="1371600" y="1581150"/>
            <a:ext cx="5943600" cy="3848100"/>
          </a:xfrm>
        </p:spPr>
        <p:txBody>
          <a:bodyPr/>
          <a:lstStyle/>
          <a:p>
            <a:pPr eaLnBrk="1" hangingPunct="1"/>
            <a:r>
              <a:rPr lang="en-US" altLang="en-US" dirty="0"/>
              <a:t>An object (</a:t>
            </a:r>
            <a:r>
              <a:rPr lang="en-US" altLang="en-US" i="1" dirty="0"/>
              <a:t>e.g.,</a:t>
            </a:r>
            <a:r>
              <a:rPr lang="en-US" altLang="en-US" dirty="0"/>
              <a:t> variable) is </a:t>
            </a:r>
            <a:r>
              <a:rPr lang="en-US" altLang="en-US" b="1" dirty="0"/>
              <a:t>defined</a:t>
            </a:r>
            <a:r>
              <a:rPr lang="en-US" altLang="en-US" dirty="0"/>
              <a:t> when it:</a:t>
            </a:r>
          </a:p>
          <a:p>
            <a:pPr lvl="1" eaLnBrk="1" hangingPunct="1"/>
            <a:r>
              <a:rPr lang="en-US" altLang="en-US" dirty="0"/>
              <a:t>appears in a data declaration</a:t>
            </a:r>
          </a:p>
          <a:p>
            <a:pPr lvl="1" eaLnBrk="1" hangingPunct="1"/>
            <a:r>
              <a:rPr lang="en-US" altLang="en-US" dirty="0"/>
              <a:t>is assigned a new value</a:t>
            </a:r>
          </a:p>
          <a:p>
            <a:pPr lvl="1" eaLnBrk="1" hangingPunct="1"/>
            <a:r>
              <a:rPr lang="en-US" altLang="en-US" dirty="0"/>
              <a:t>is a file that has been opened</a:t>
            </a:r>
          </a:p>
          <a:p>
            <a:pPr lvl="1" eaLnBrk="1" hangingPunct="1"/>
            <a:r>
              <a:rPr lang="en-US" altLang="en-US" dirty="0"/>
              <a:t>is dynamically allocated</a:t>
            </a:r>
          </a:p>
          <a:p>
            <a:pPr lvl="1" eaLnBrk="1" hangingPunct="1"/>
            <a:r>
              <a:rPr lang="en-US" altLang="en-US" dirty="0"/>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E38CD00-3AE9-4340-AA56-5FE96825F915}"/>
              </a:ext>
            </a:extLst>
          </p:cNvPr>
          <p:cNvSpPr>
            <a:spLocks noGrp="1" noChangeArrowheads="1"/>
          </p:cNvSpPr>
          <p:nvPr>
            <p:ph type="title"/>
          </p:nvPr>
        </p:nvSpPr>
        <p:spPr/>
        <p:txBody>
          <a:bodyPr/>
          <a:lstStyle/>
          <a:p>
            <a:pPr eaLnBrk="1" hangingPunct="1"/>
            <a:r>
              <a:rPr lang="en-US" altLang="en-US"/>
              <a:t>(u) Used Objects</a:t>
            </a:r>
          </a:p>
        </p:txBody>
      </p:sp>
      <p:sp>
        <p:nvSpPr>
          <p:cNvPr id="7171" name="Rectangle 3">
            <a:extLst>
              <a:ext uri="{FF2B5EF4-FFF2-40B4-BE49-F238E27FC236}">
                <a16:creationId xmlns:a16="http://schemas.microsoft.com/office/drawing/2014/main" id="{0845F95B-987A-4554-9C42-931C8FE138B7}"/>
              </a:ext>
            </a:extLst>
          </p:cNvPr>
          <p:cNvSpPr>
            <a:spLocks noGrp="1" noChangeArrowheads="1"/>
          </p:cNvSpPr>
          <p:nvPr>
            <p:ph type="body" idx="1"/>
          </p:nvPr>
        </p:nvSpPr>
        <p:spPr/>
        <p:txBody>
          <a:bodyPr/>
          <a:lstStyle/>
          <a:p>
            <a:pPr eaLnBrk="1" hangingPunct="1"/>
            <a:r>
              <a:rPr lang="en-US" altLang="en-US" sz="2100"/>
              <a:t>An object is </a:t>
            </a:r>
            <a:r>
              <a:rPr lang="en-US" altLang="en-US" sz="2100" b="1"/>
              <a:t>used</a:t>
            </a:r>
            <a:r>
              <a:rPr lang="en-US" altLang="en-US" sz="2100"/>
              <a:t> when it is part of a computation or a predicate.</a:t>
            </a:r>
          </a:p>
          <a:p>
            <a:pPr eaLnBrk="1" hangingPunct="1"/>
            <a:r>
              <a:rPr lang="en-US" altLang="en-US" sz="2100"/>
              <a:t>A variable is used for a computation </a:t>
            </a:r>
            <a:r>
              <a:rPr lang="en-US" altLang="en-US" sz="2100" b="1"/>
              <a:t>(c)</a:t>
            </a:r>
            <a:r>
              <a:rPr lang="en-US" altLang="en-US" sz="2100"/>
              <a:t> when it appears on the RHS (sometimes even the LHS in case of array indices) of an assignment statement. </a:t>
            </a:r>
          </a:p>
          <a:p>
            <a:pPr eaLnBrk="1" hangingPunct="1"/>
            <a:r>
              <a:rPr lang="en-US" altLang="en-US" sz="2100"/>
              <a:t>A variable is used in a predicate </a:t>
            </a:r>
            <a:r>
              <a:rPr lang="en-US" altLang="en-US" sz="2100" b="1"/>
              <a:t>(p)</a:t>
            </a:r>
            <a:r>
              <a:rPr lang="en-US" altLang="en-US" sz="2100"/>
              <a:t> when it appears directly in that predicate.</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1D1CE4E-4A33-4706-81AD-3373CBE25673}"/>
              </a:ext>
            </a:extLst>
          </p:cNvPr>
          <p:cNvSpPr>
            <a:spLocks noGrp="1" noChangeArrowheads="1"/>
          </p:cNvSpPr>
          <p:nvPr>
            <p:ph type="title"/>
          </p:nvPr>
        </p:nvSpPr>
        <p:spPr>
          <a:xfrm>
            <a:off x="762000" y="398531"/>
            <a:ext cx="7315200" cy="865573"/>
          </a:xfrm>
        </p:spPr>
        <p:txBody>
          <a:bodyPr/>
          <a:lstStyle/>
          <a:p>
            <a:pPr eaLnBrk="1" hangingPunct="1"/>
            <a:r>
              <a:rPr lang="en-US" altLang="en-US" dirty="0"/>
              <a:t>Example: Definition and Uses</a:t>
            </a:r>
            <a:endParaRPr lang="en-US" altLang="en-US" sz="2700" baseline="-25000" dirty="0"/>
          </a:p>
        </p:txBody>
      </p:sp>
      <p:sp>
        <p:nvSpPr>
          <p:cNvPr id="8195" name="Rectangle 3">
            <a:extLst>
              <a:ext uri="{FF2B5EF4-FFF2-40B4-BE49-F238E27FC236}">
                <a16:creationId xmlns:a16="http://schemas.microsoft.com/office/drawing/2014/main" id="{07D06106-D8D4-41EF-BD0E-CCF57DE5FA19}"/>
              </a:ext>
            </a:extLst>
          </p:cNvPr>
          <p:cNvSpPr>
            <a:spLocks noGrp="1" noChangeArrowheads="1"/>
          </p:cNvSpPr>
          <p:nvPr>
            <p:ph type="body" idx="1"/>
          </p:nvPr>
        </p:nvSpPr>
        <p:spPr>
          <a:xfrm>
            <a:off x="2263379" y="2337197"/>
            <a:ext cx="1884759" cy="2181225"/>
          </a:xfrm>
        </p:spPr>
        <p:txBody>
          <a:bodyPr>
            <a:normAutofit lnSpcReduction="10000"/>
          </a:bodyPr>
          <a:lstStyle/>
          <a:p>
            <a:pPr eaLnBrk="1" hangingPunct="1">
              <a:lnSpc>
                <a:spcPct val="90000"/>
              </a:lnSpc>
              <a:buFontTx/>
              <a:buNone/>
            </a:pPr>
            <a:r>
              <a:rPr lang="en-US" altLang="en-US" sz="1500">
                <a:latin typeface="Comic Sans MS" panose="030F0702030302020204" pitchFamily="66" charset="0"/>
              </a:rPr>
              <a:t>1.    read (x, y);</a:t>
            </a:r>
          </a:p>
          <a:p>
            <a:pPr eaLnBrk="1" hangingPunct="1">
              <a:lnSpc>
                <a:spcPct val="90000"/>
              </a:lnSpc>
              <a:buFontTx/>
              <a:buNone/>
            </a:pPr>
            <a:r>
              <a:rPr lang="en-US" altLang="en-US" sz="1500">
                <a:latin typeface="Comic Sans MS" panose="030F0702030302020204" pitchFamily="66" charset="0"/>
              </a:rPr>
              <a:t>2.    z = x + 2;</a:t>
            </a:r>
          </a:p>
          <a:p>
            <a:pPr eaLnBrk="1" hangingPunct="1">
              <a:lnSpc>
                <a:spcPct val="90000"/>
              </a:lnSpc>
              <a:buFontTx/>
              <a:buNone/>
            </a:pPr>
            <a:r>
              <a:rPr lang="en-US" altLang="en-US" sz="1500">
                <a:latin typeface="Comic Sans MS" panose="030F0702030302020204" pitchFamily="66" charset="0"/>
              </a:rPr>
              <a:t>3.    if (z &lt; y)</a:t>
            </a:r>
          </a:p>
          <a:p>
            <a:pPr eaLnBrk="1" hangingPunct="1">
              <a:lnSpc>
                <a:spcPct val="90000"/>
              </a:lnSpc>
              <a:buFontTx/>
              <a:buNone/>
            </a:pPr>
            <a:r>
              <a:rPr lang="en-US" altLang="en-US" sz="1500">
                <a:latin typeface="Comic Sans MS" panose="030F0702030302020204" pitchFamily="66" charset="0"/>
              </a:rPr>
              <a:t>4   	w = x + 1;</a:t>
            </a:r>
          </a:p>
          <a:p>
            <a:pPr eaLnBrk="1" hangingPunct="1">
              <a:lnSpc>
                <a:spcPct val="90000"/>
              </a:lnSpc>
              <a:buFontTx/>
              <a:buNone/>
            </a:pPr>
            <a:r>
              <a:rPr lang="en-US" altLang="en-US" sz="1500">
                <a:latin typeface="Comic Sans MS" panose="030F0702030302020204" pitchFamily="66" charset="0"/>
              </a:rPr>
              <a:t>	  else</a:t>
            </a:r>
          </a:p>
          <a:p>
            <a:pPr eaLnBrk="1" hangingPunct="1">
              <a:lnSpc>
                <a:spcPct val="90000"/>
              </a:lnSpc>
              <a:buFontTx/>
              <a:buNone/>
            </a:pPr>
            <a:r>
              <a:rPr lang="en-US" altLang="en-US" sz="1500">
                <a:latin typeface="Comic Sans MS" panose="030F0702030302020204" pitchFamily="66" charset="0"/>
              </a:rPr>
              <a:t>5.  	y = y + 1;</a:t>
            </a:r>
          </a:p>
          <a:p>
            <a:pPr eaLnBrk="1" hangingPunct="1">
              <a:lnSpc>
                <a:spcPct val="90000"/>
              </a:lnSpc>
              <a:buFontTx/>
              <a:buNone/>
            </a:pPr>
            <a:r>
              <a:rPr lang="en-US" altLang="en-US" sz="1500">
                <a:latin typeface="Comic Sans MS" panose="030F0702030302020204" pitchFamily="66" charset="0"/>
              </a:rPr>
              <a:t>6.    print (x, y, w, z);</a:t>
            </a:r>
          </a:p>
        </p:txBody>
      </p:sp>
      <p:sp>
        <p:nvSpPr>
          <p:cNvPr id="8196" name="Text Box 4">
            <a:extLst>
              <a:ext uri="{FF2B5EF4-FFF2-40B4-BE49-F238E27FC236}">
                <a16:creationId xmlns:a16="http://schemas.microsoft.com/office/drawing/2014/main" id="{1372DDA0-856A-48E9-80CA-86A53A80ACFF}"/>
              </a:ext>
            </a:extLst>
          </p:cNvPr>
          <p:cNvSpPr txBox="1">
            <a:spLocks noChangeArrowheads="1"/>
          </p:cNvSpPr>
          <p:nvPr/>
        </p:nvSpPr>
        <p:spPr bwMode="auto">
          <a:xfrm>
            <a:off x="1641872" y="1505185"/>
            <a:ext cx="5555456"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a:lnSpc>
                <a:spcPct val="90000"/>
              </a:lnSpc>
              <a:spcBef>
                <a:spcPct val="50000"/>
              </a:spcBef>
            </a:pPr>
            <a:r>
              <a:rPr lang="en-US" altLang="en-US" sz="1800" dirty="0">
                <a:latin typeface="Palatino" pitchFamily="64" charset="0"/>
              </a:rPr>
              <a:t>What are the </a:t>
            </a:r>
            <a:r>
              <a:rPr lang="en-US" altLang="en-US" sz="1800" i="1" dirty="0">
                <a:latin typeface="Palatino" pitchFamily="64" charset="0"/>
              </a:rPr>
              <a:t>definitions</a:t>
            </a:r>
            <a:r>
              <a:rPr lang="en-US" altLang="en-US" sz="1800" dirty="0">
                <a:latin typeface="Palatino" pitchFamily="64" charset="0"/>
              </a:rPr>
              <a:t> and </a:t>
            </a:r>
            <a:r>
              <a:rPr lang="en-US" altLang="en-US" sz="1800" i="1" dirty="0">
                <a:latin typeface="Palatino" pitchFamily="64" charset="0"/>
              </a:rPr>
              <a:t>uses</a:t>
            </a:r>
            <a:r>
              <a:rPr lang="en-US" altLang="en-US" sz="1800" dirty="0">
                <a:latin typeface="Palatino" pitchFamily="64" charset="0"/>
              </a:rPr>
              <a:t> for the program below?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9B13F-CE2A-4876-AB01-0E7E60FA37CD}"/>
              </a:ext>
            </a:extLst>
          </p:cNvPr>
          <p:cNvSpPr>
            <a:spLocks noGrp="1"/>
          </p:cNvSpPr>
          <p:nvPr>
            <p:ph type="title"/>
          </p:nvPr>
        </p:nvSpPr>
        <p:spPr>
          <a:xfrm>
            <a:off x="838200" y="411480"/>
            <a:ext cx="7315200" cy="865573"/>
          </a:xfrm>
        </p:spPr>
        <p:txBody>
          <a:bodyPr/>
          <a:lstStyle/>
          <a:p>
            <a:r>
              <a:rPr lang="en-IN" dirty="0"/>
              <a:t>1.1 Statement  Coverage</a:t>
            </a:r>
          </a:p>
        </p:txBody>
      </p:sp>
      <p:sp>
        <p:nvSpPr>
          <p:cNvPr id="3" name="Content Placeholder 2">
            <a:extLst>
              <a:ext uri="{FF2B5EF4-FFF2-40B4-BE49-F238E27FC236}">
                <a16:creationId xmlns:a16="http://schemas.microsoft.com/office/drawing/2014/main" id="{E49F3838-5F9D-4246-B503-ED804D61A424}"/>
              </a:ext>
            </a:extLst>
          </p:cNvPr>
          <p:cNvSpPr>
            <a:spLocks noGrp="1"/>
          </p:cNvSpPr>
          <p:nvPr>
            <p:ph idx="1"/>
          </p:nvPr>
        </p:nvSpPr>
        <p:spPr>
          <a:xfrm>
            <a:off x="868680" y="1414463"/>
            <a:ext cx="7315200" cy="3379470"/>
          </a:xfrm>
        </p:spPr>
        <p:txBody>
          <a:bodyPr/>
          <a:lstStyle/>
          <a:p>
            <a:pPr algn="just"/>
            <a:r>
              <a:rPr lang="en-US" dirty="0"/>
              <a:t>Statement coverage technique is used to design white box test cases. </a:t>
            </a:r>
          </a:p>
          <a:p>
            <a:pPr algn="just"/>
            <a:r>
              <a:rPr lang="en-US" dirty="0"/>
              <a:t>This technique involves execution of all statements of the source code at least once. </a:t>
            </a:r>
          </a:p>
          <a:p>
            <a:pPr algn="just"/>
            <a:r>
              <a:rPr lang="en-US" dirty="0"/>
              <a:t>It is used to calculate the total number of executed statements in the source code out of total statements present in the source code.</a:t>
            </a:r>
            <a:endParaRPr lang="en-IN" dirty="0"/>
          </a:p>
        </p:txBody>
      </p:sp>
      <p:sp>
        <p:nvSpPr>
          <p:cNvPr id="5" name="Slide Number Placeholder 4">
            <a:extLst>
              <a:ext uri="{FF2B5EF4-FFF2-40B4-BE49-F238E27FC236}">
                <a16:creationId xmlns:a16="http://schemas.microsoft.com/office/drawing/2014/main" id="{46F61B73-6A48-48B5-899D-B20444C0B31B}"/>
              </a:ext>
            </a:extLst>
          </p:cNvPr>
          <p:cNvSpPr>
            <a:spLocks noGrp="1"/>
          </p:cNvSpPr>
          <p:nvPr>
            <p:ph type="sldNum" sz="quarter" idx="12"/>
          </p:nvPr>
        </p:nvSpPr>
        <p:spPr/>
        <p:txBody>
          <a:bodyPr/>
          <a:lstStyle/>
          <a:p>
            <a:fld id="{B6F15528-21DE-4FAA-801E-634DDDAF4B2B}" type="slidenum">
              <a:rPr lang="en-US" smtClean="0"/>
              <a:pPr/>
              <a:t>8</a:t>
            </a:fld>
            <a:endParaRPr lang="en-US"/>
          </a:p>
        </p:txBody>
      </p:sp>
      <p:pic>
        <p:nvPicPr>
          <p:cNvPr id="1034" name="Picture 10">
            <a:extLst>
              <a:ext uri="{FF2B5EF4-FFF2-40B4-BE49-F238E27FC236}">
                <a16:creationId xmlns:a16="http://schemas.microsoft.com/office/drawing/2014/main" id="{F63A6450-EC17-455D-9B55-B844D1F09E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4019550"/>
            <a:ext cx="6858000" cy="63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678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ACE374A-4977-44DB-B53B-AB5A6D4118EB}"/>
              </a:ext>
            </a:extLst>
          </p:cNvPr>
          <p:cNvSpPr>
            <a:spLocks noGrp="1" noChangeArrowheads="1"/>
          </p:cNvSpPr>
          <p:nvPr>
            <p:ph type="title"/>
          </p:nvPr>
        </p:nvSpPr>
        <p:spPr>
          <a:xfrm>
            <a:off x="685800" y="392918"/>
            <a:ext cx="7315200" cy="865573"/>
          </a:xfrm>
        </p:spPr>
        <p:txBody>
          <a:bodyPr/>
          <a:lstStyle/>
          <a:p>
            <a:pPr eaLnBrk="1" hangingPunct="1"/>
            <a:r>
              <a:rPr lang="en-US" altLang="en-US" dirty="0"/>
              <a:t>Example: Definition and Uses</a:t>
            </a:r>
          </a:p>
        </p:txBody>
      </p:sp>
      <p:sp>
        <p:nvSpPr>
          <p:cNvPr id="9219" name="Rectangle 3">
            <a:extLst>
              <a:ext uri="{FF2B5EF4-FFF2-40B4-BE49-F238E27FC236}">
                <a16:creationId xmlns:a16="http://schemas.microsoft.com/office/drawing/2014/main" id="{F0AB9239-C94E-4BDC-B641-A8DF9C70DA43}"/>
              </a:ext>
            </a:extLst>
          </p:cNvPr>
          <p:cNvSpPr>
            <a:spLocks noGrp="1" noChangeArrowheads="1"/>
          </p:cNvSpPr>
          <p:nvPr>
            <p:ph type="body" idx="1"/>
          </p:nvPr>
        </p:nvSpPr>
        <p:spPr>
          <a:xfrm>
            <a:off x="1828800" y="1809750"/>
            <a:ext cx="2514600" cy="2412207"/>
          </a:xfrm>
        </p:spPr>
        <p:txBody>
          <a:bodyPr/>
          <a:lstStyle/>
          <a:p>
            <a:pPr eaLnBrk="1" hangingPunct="1">
              <a:buFontTx/>
              <a:buNone/>
            </a:pPr>
            <a:r>
              <a:rPr lang="en-US" altLang="en-US" sz="1500" dirty="0">
                <a:latin typeface="Comic Sans MS" panose="030F0702030302020204" pitchFamily="66" charset="0"/>
              </a:rPr>
              <a:t>1.    read (x, y);</a:t>
            </a:r>
          </a:p>
          <a:p>
            <a:pPr eaLnBrk="1" hangingPunct="1">
              <a:buFontTx/>
              <a:buNone/>
            </a:pPr>
            <a:r>
              <a:rPr lang="en-US" altLang="en-US" sz="1500" dirty="0">
                <a:latin typeface="Comic Sans MS" panose="030F0702030302020204" pitchFamily="66" charset="0"/>
              </a:rPr>
              <a:t>2.    z = x + 2;</a:t>
            </a:r>
          </a:p>
          <a:p>
            <a:pPr eaLnBrk="1" hangingPunct="1">
              <a:buFontTx/>
              <a:buNone/>
            </a:pPr>
            <a:r>
              <a:rPr lang="en-US" altLang="en-US" sz="1500" dirty="0">
                <a:latin typeface="Comic Sans MS" panose="030F0702030302020204" pitchFamily="66" charset="0"/>
              </a:rPr>
              <a:t>3.    if (z &lt; y)</a:t>
            </a:r>
          </a:p>
          <a:p>
            <a:pPr eaLnBrk="1" hangingPunct="1">
              <a:buFontTx/>
              <a:buNone/>
            </a:pPr>
            <a:r>
              <a:rPr lang="en-US" altLang="en-US" sz="1500" dirty="0">
                <a:latin typeface="Comic Sans MS" panose="030F0702030302020204" pitchFamily="66" charset="0"/>
              </a:rPr>
              <a:t>4   	w = x + 1;</a:t>
            </a:r>
          </a:p>
          <a:p>
            <a:pPr eaLnBrk="1" hangingPunct="1">
              <a:buFontTx/>
              <a:buNone/>
            </a:pPr>
            <a:r>
              <a:rPr lang="en-US" altLang="en-US" sz="1500" dirty="0">
                <a:latin typeface="Comic Sans MS" panose="030F0702030302020204" pitchFamily="66" charset="0"/>
              </a:rPr>
              <a:t>	  else</a:t>
            </a:r>
          </a:p>
          <a:p>
            <a:pPr eaLnBrk="1" hangingPunct="1">
              <a:buFontTx/>
              <a:buNone/>
            </a:pPr>
            <a:r>
              <a:rPr lang="en-US" altLang="en-US" sz="1500" dirty="0">
                <a:latin typeface="Comic Sans MS" panose="030F0702030302020204" pitchFamily="66" charset="0"/>
              </a:rPr>
              <a:t>5.  	y = y + 1;</a:t>
            </a:r>
          </a:p>
          <a:p>
            <a:pPr eaLnBrk="1" hangingPunct="1">
              <a:buFontTx/>
              <a:buNone/>
            </a:pPr>
            <a:r>
              <a:rPr lang="en-US" altLang="en-US" sz="1500" dirty="0">
                <a:latin typeface="Comic Sans MS" panose="030F0702030302020204" pitchFamily="66" charset="0"/>
              </a:rPr>
              <a:t>6.    print (x, y, w, z);</a:t>
            </a:r>
          </a:p>
        </p:txBody>
      </p:sp>
      <p:graphicFrame>
        <p:nvGraphicFramePr>
          <p:cNvPr id="376836" name="Group 4">
            <a:extLst>
              <a:ext uri="{FF2B5EF4-FFF2-40B4-BE49-F238E27FC236}">
                <a16:creationId xmlns:a16="http://schemas.microsoft.com/office/drawing/2014/main" id="{123CEE5C-A40D-49FA-A620-1AC7270C965A}"/>
              </a:ext>
            </a:extLst>
          </p:cNvPr>
          <p:cNvGraphicFramePr>
            <a:graphicFrameLocks noGrp="1"/>
          </p:cNvGraphicFramePr>
          <p:nvPr/>
        </p:nvGraphicFramePr>
        <p:xfrm>
          <a:off x="4793457" y="1277541"/>
          <a:ext cx="2636044" cy="3182542"/>
        </p:xfrm>
        <a:graphic>
          <a:graphicData uri="http://schemas.openxmlformats.org/drawingml/2006/table">
            <a:tbl>
              <a:tblPr/>
              <a:tblGrid>
                <a:gridCol w="738188">
                  <a:extLst>
                    <a:ext uri="{9D8B030D-6E8A-4147-A177-3AD203B41FA5}">
                      <a16:colId xmlns:a16="http://schemas.microsoft.com/office/drawing/2014/main" val="113195647"/>
                    </a:ext>
                  </a:extLst>
                </a:gridCol>
                <a:gridCol w="935831">
                  <a:extLst>
                    <a:ext uri="{9D8B030D-6E8A-4147-A177-3AD203B41FA5}">
                      <a16:colId xmlns:a16="http://schemas.microsoft.com/office/drawing/2014/main" val="1745517987"/>
                    </a:ext>
                  </a:extLst>
                </a:gridCol>
                <a:gridCol w="962025">
                  <a:extLst>
                    <a:ext uri="{9D8B030D-6E8A-4147-A177-3AD203B41FA5}">
                      <a16:colId xmlns:a16="http://schemas.microsoft.com/office/drawing/2014/main" val="2177258933"/>
                    </a:ext>
                  </a:extLst>
                </a:gridCol>
              </a:tblGrid>
              <a:tr h="408416">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a:spcBef>
                          <a:spcPct val="20000"/>
                        </a:spcBef>
                        <a:defRPr sz="2400">
                          <a:solidFill>
                            <a:schemeClr val="tx1"/>
                          </a:solidFill>
                          <a:latin typeface="Arial" panose="020B0604020202020204" pitchFamily="34" charset="0"/>
                          <a:ea typeface="MS PGothic" panose="020B0600070205080204" pitchFamily="34" charset="-128"/>
                        </a:defRPr>
                      </a:lvl2pPr>
                      <a:lvl3pPr>
                        <a:spcBef>
                          <a:spcPct val="20000"/>
                        </a:spcBef>
                        <a:defRPr sz="2000">
                          <a:solidFill>
                            <a:schemeClr val="tx1"/>
                          </a:solidFill>
                          <a:latin typeface="Arial" panose="020B0604020202020204" pitchFamily="34" charset="0"/>
                          <a:ea typeface="MS PGothic" panose="020B0600070205080204" pitchFamily="34" charset="-128"/>
                        </a:defRPr>
                      </a:lvl3pPr>
                      <a:lvl4pPr>
                        <a:spcBef>
                          <a:spcPct val="20000"/>
                        </a:spcBef>
                        <a:defRPr>
                          <a:solidFill>
                            <a:schemeClr val="tx1"/>
                          </a:solidFill>
                          <a:latin typeface="Arial" panose="020B0604020202020204" pitchFamily="34" charset="0"/>
                          <a:ea typeface="MS PGothic" panose="020B0600070205080204" pitchFamily="34" charset="-128"/>
                        </a:defRPr>
                      </a:lvl4pPr>
                      <a:lvl5pPr>
                        <a:spcBef>
                          <a:spcPct val="20000"/>
                        </a:spcBef>
                        <a:defRPr>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1" u="none" strike="noStrike" cap="none" normalizeH="0" baseline="0">
                          <a:ln>
                            <a:noFill/>
                          </a:ln>
                          <a:solidFill>
                            <a:schemeClr val="tx1"/>
                          </a:solidFill>
                          <a:effectLst/>
                          <a:latin typeface="Arial" panose="020B0604020202020204" pitchFamily="34" charset="0"/>
                          <a:ea typeface="MS PGothic" panose="020B0600070205080204" pitchFamily="34" charset="-128"/>
                        </a:rPr>
                        <a:t>Def</a:t>
                      </a:r>
                    </a:p>
                  </a:txBody>
                  <a:tcPr marL="68580" marR="68580" marT="34292" marB="34292"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a:spcBef>
                          <a:spcPct val="20000"/>
                        </a:spcBef>
                        <a:defRPr sz="2400">
                          <a:solidFill>
                            <a:schemeClr val="tx1"/>
                          </a:solidFill>
                          <a:latin typeface="Arial" panose="020B0604020202020204" pitchFamily="34" charset="0"/>
                          <a:ea typeface="MS PGothic" panose="020B0600070205080204" pitchFamily="34" charset="-128"/>
                        </a:defRPr>
                      </a:lvl2pPr>
                      <a:lvl3pPr>
                        <a:spcBef>
                          <a:spcPct val="20000"/>
                        </a:spcBef>
                        <a:defRPr sz="2000">
                          <a:solidFill>
                            <a:schemeClr val="tx1"/>
                          </a:solidFill>
                          <a:latin typeface="Arial" panose="020B0604020202020204" pitchFamily="34" charset="0"/>
                          <a:ea typeface="MS PGothic" panose="020B0600070205080204" pitchFamily="34" charset="-128"/>
                        </a:defRPr>
                      </a:lvl3pPr>
                      <a:lvl4pPr>
                        <a:spcBef>
                          <a:spcPct val="20000"/>
                        </a:spcBef>
                        <a:defRPr>
                          <a:solidFill>
                            <a:schemeClr val="tx1"/>
                          </a:solidFill>
                          <a:latin typeface="Arial" panose="020B0604020202020204" pitchFamily="34" charset="0"/>
                          <a:ea typeface="MS PGothic" panose="020B0600070205080204" pitchFamily="34" charset="-128"/>
                        </a:defRPr>
                      </a:lvl4pPr>
                      <a:lvl5pPr>
                        <a:spcBef>
                          <a:spcPct val="20000"/>
                        </a:spcBef>
                        <a:defRPr>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1" u="none" strike="noStrike" cap="none" normalizeH="0" baseline="0">
                          <a:ln>
                            <a:noFill/>
                          </a:ln>
                          <a:solidFill>
                            <a:schemeClr val="tx1"/>
                          </a:solidFill>
                          <a:effectLst/>
                          <a:latin typeface="Arial" panose="020B0604020202020204" pitchFamily="34" charset="0"/>
                          <a:ea typeface="MS PGothic" panose="020B0600070205080204" pitchFamily="34" charset="-128"/>
                        </a:rPr>
                        <a:t>C-use</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a:spcBef>
                          <a:spcPct val="20000"/>
                        </a:spcBef>
                        <a:defRPr sz="2400">
                          <a:solidFill>
                            <a:schemeClr val="tx1"/>
                          </a:solidFill>
                          <a:latin typeface="Arial" panose="020B0604020202020204" pitchFamily="34" charset="0"/>
                          <a:ea typeface="MS PGothic" panose="020B0600070205080204" pitchFamily="34" charset="-128"/>
                        </a:defRPr>
                      </a:lvl2pPr>
                      <a:lvl3pPr>
                        <a:spcBef>
                          <a:spcPct val="20000"/>
                        </a:spcBef>
                        <a:defRPr sz="2000">
                          <a:solidFill>
                            <a:schemeClr val="tx1"/>
                          </a:solidFill>
                          <a:latin typeface="Arial" panose="020B0604020202020204" pitchFamily="34" charset="0"/>
                          <a:ea typeface="MS PGothic" panose="020B0600070205080204" pitchFamily="34" charset="-128"/>
                        </a:defRPr>
                      </a:lvl3pPr>
                      <a:lvl4pPr>
                        <a:spcBef>
                          <a:spcPct val="20000"/>
                        </a:spcBef>
                        <a:defRPr>
                          <a:solidFill>
                            <a:schemeClr val="tx1"/>
                          </a:solidFill>
                          <a:latin typeface="Arial" panose="020B0604020202020204" pitchFamily="34" charset="0"/>
                          <a:ea typeface="MS PGothic" panose="020B0600070205080204" pitchFamily="34" charset="-128"/>
                        </a:defRPr>
                      </a:lvl4pPr>
                      <a:lvl5pPr>
                        <a:spcBef>
                          <a:spcPct val="20000"/>
                        </a:spcBef>
                        <a:defRPr>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1" u="none" strike="noStrike" cap="none" normalizeH="0" baseline="0">
                          <a:ln>
                            <a:noFill/>
                          </a:ln>
                          <a:solidFill>
                            <a:schemeClr val="tx1"/>
                          </a:solidFill>
                          <a:effectLst/>
                          <a:latin typeface="Arial" panose="020B0604020202020204" pitchFamily="34" charset="0"/>
                          <a:ea typeface="MS PGothic" panose="020B0600070205080204" pitchFamily="34" charset="-128"/>
                        </a:rPr>
                        <a:t>P-use</a:t>
                      </a:r>
                    </a:p>
                  </a:txBody>
                  <a:tcPr marL="68580" marR="68580" marT="34292" marB="34292"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80175435"/>
                  </a:ext>
                </a:extLst>
              </a:tr>
              <a:tr h="388649">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a:spcBef>
                          <a:spcPct val="20000"/>
                        </a:spcBef>
                        <a:defRPr sz="2400">
                          <a:solidFill>
                            <a:schemeClr val="tx1"/>
                          </a:solidFill>
                          <a:latin typeface="Arial" panose="020B0604020202020204" pitchFamily="34" charset="0"/>
                          <a:ea typeface="MS PGothic" panose="020B0600070205080204" pitchFamily="34" charset="-128"/>
                        </a:defRPr>
                      </a:lvl2pPr>
                      <a:lvl3pPr>
                        <a:spcBef>
                          <a:spcPct val="20000"/>
                        </a:spcBef>
                        <a:defRPr sz="2000">
                          <a:solidFill>
                            <a:schemeClr val="tx1"/>
                          </a:solidFill>
                          <a:latin typeface="Arial" panose="020B0604020202020204" pitchFamily="34" charset="0"/>
                          <a:ea typeface="MS PGothic" panose="020B0600070205080204" pitchFamily="34" charset="-128"/>
                        </a:defRPr>
                      </a:lvl3pPr>
                      <a:lvl4pPr>
                        <a:spcBef>
                          <a:spcPct val="20000"/>
                        </a:spcBef>
                        <a:defRPr>
                          <a:solidFill>
                            <a:schemeClr val="tx1"/>
                          </a:solidFill>
                          <a:latin typeface="Arial" panose="020B0604020202020204" pitchFamily="34" charset="0"/>
                          <a:ea typeface="MS PGothic" panose="020B0600070205080204" pitchFamily="34" charset="-128"/>
                        </a:defRPr>
                      </a:lvl4pPr>
                      <a:lvl5pPr>
                        <a:spcBef>
                          <a:spcPct val="20000"/>
                        </a:spcBef>
                        <a:defRPr>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Comic Sans MS" panose="030F0702030302020204" pitchFamily="66" charset="0"/>
                          <a:ea typeface="MS PGothic" panose="020B0600070205080204" pitchFamily="34" charset="-128"/>
                        </a:rPr>
                        <a:t>x, y</a:t>
                      </a:r>
                    </a:p>
                  </a:txBody>
                  <a:tcPr marL="68580" marR="68580" marT="34292" marB="3429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a:spcBef>
                          <a:spcPct val="20000"/>
                        </a:spcBef>
                        <a:defRPr sz="2400">
                          <a:solidFill>
                            <a:schemeClr val="tx1"/>
                          </a:solidFill>
                          <a:latin typeface="Arial" panose="020B0604020202020204" pitchFamily="34" charset="0"/>
                          <a:ea typeface="MS PGothic" panose="020B0600070205080204" pitchFamily="34" charset="-128"/>
                        </a:defRPr>
                      </a:lvl2pPr>
                      <a:lvl3pPr>
                        <a:spcBef>
                          <a:spcPct val="20000"/>
                        </a:spcBef>
                        <a:defRPr sz="2000">
                          <a:solidFill>
                            <a:schemeClr val="tx1"/>
                          </a:solidFill>
                          <a:latin typeface="Arial" panose="020B0604020202020204" pitchFamily="34" charset="0"/>
                          <a:ea typeface="MS PGothic" panose="020B0600070205080204" pitchFamily="34" charset="-128"/>
                        </a:defRPr>
                      </a:lvl3pPr>
                      <a:lvl4pPr>
                        <a:spcBef>
                          <a:spcPct val="20000"/>
                        </a:spcBef>
                        <a:defRPr>
                          <a:solidFill>
                            <a:schemeClr val="tx1"/>
                          </a:solidFill>
                          <a:latin typeface="Arial" panose="020B0604020202020204" pitchFamily="34" charset="0"/>
                          <a:ea typeface="MS PGothic" panose="020B0600070205080204" pitchFamily="34" charset="-128"/>
                        </a:defRPr>
                      </a:lvl4pPr>
                      <a:lvl5pPr>
                        <a:spcBef>
                          <a:spcPct val="20000"/>
                        </a:spcBef>
                        <a:defRPr>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100" b="0" i="0" u="none" strike="noStrike" cap="none" normalizeH="0" baseline="0">
                        <a:ln>
                          <a:noFill/>
                        </a:ln>
                        <a:solidFill>
                          <a:schemeClr val="tx1"/>
                        </a:solidFill>
                        <a:effectLst/>
                        <a:latin typeface="Comic Sans MS" panose="030F0702030302020204" pitchFamily="66" charset="0"/>
                        <a:ea typeface="MS PGothic" panose="020B0600070205080204" pitchFamily="34"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a:spcBef>
                          <a:spcPct val="20000"/>
                        </a:spcBef>
                        <a:defRPr sz="2400">
                          <a:solidFill>
                            <a:schemeClr val="tx1"/>
                          </a:solidFill>
                          <a:latin typeface="Arial" panose="020B0604020202020204" pitchFamily="34" charset="0"/>
                          <a:ea typeface="MS PGothic" panose="020B0600070205080204" pitchFamily="34" charset="-128"/>
                        </a:defRPr>
                      </a:lvl2pPr>
                      <a:lvl3pPr>
                        <a:spcBef>
                          <a:spcPct val="20000"/>
                        </a:spcBef>
                        <a:defRPr sz="2000">
                          <a:solidFill>
                            <a:schemeClr val="tx1"/>
                          </a:solidFill>
                          <a:latin typeface="Arial" panose="020B0604020202020204" pitchFamily="34" charset="0"/>
                          <a:ea typeface="MS PGothic" panose="020B0600070205080204" pitchFamily="34" charset="-128"/>
                        </a:defRPr>
                      </a:lvl3pPr>
                      <a:lvl4pPr>
                        <a:spcBef>
                          <a:spcPct val="20000"/>
                        </a:spcBef>
                        <a:defRPr>
                          <a:solidFill>
                            <a:schemeClr val="tx1"/>
                          </a:solidFill>
                          <a:latin typeface="Arial" panose="020B0604020202020204" pitchFamily="34" charset="0"/>
                          <a:ea typeface="MS PGothic" panose="020B0600070205080204" pitchFamily="34" charset="-128"/>
                        </a:defRPr>
                      </a:lvl4pPr>
                      <a:lvl5pPr>
                        <a:spcBef>
                          <a:spcPct val="20000"/>
                        </a:spcBef>
                        <a:defRPr>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100" b="0" i="0" u="none" strike="noStrike" cap="none" normalizeH="0" baseline="0">
                        <a:ln>
                          <a:noFill/>
                        </a:ln>
                        <a:solidFill>
                          <a:schemeClr val="tx1"/>
                        </a:solidFill>
                        <a:effectLst/>
                        <a:latin typeface="Comic Sans MS" panose="030F0702030302020204" pitchFamily="66" charset="0"/>
                        <a:ea typeface="MS PGothic" panose="020B0600070205080204" pitchFamily="34" charset="-128"/>
                      </a:endParaRPr>
                    </a:p>
                  </a:txBody>
                  <a:tcPr marL="68580" marR="68580" marT="34292" marB="3429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4154316233"/>
                  </a:ext>
                </a:extLst>
              </a:tr>
              <a:tr h="388649">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a:spcBef>
                          <a:spcPct val="20000"/>
                        </a:spcBef>
                        <a:defRPr sz="2400">
                          <a:solidFill>
                            <a:schemeClr val="tx1"/>
                          </a:solidFill>
                          <a:latin typeface="Arial" panose="020B0604020202020204" pitchFamily="34" charset="0"/>
                          <a:ea typeface="MS PGothic" panose="020B0600070205080204" pitchFamily="34" charset="-128"/>
                        </a:defRPr>
                      </a:lvl2pPr>
                      <a:lvl3pPr>
                        <a:spcBef>
                          <a:spcPct val="20000"/>
                        </a:spcBef>
                        <a:defRPr sz="2000">
                          <a:solidFill>
                            <a:schemeClr val="tx1"/>
                          </a:solidFill>
                          <a:latin typeface="Arial" panose="020B0604020202020204" pitchFamily="34" charset="0"/>
                          <a:ea typeface="MS PGothic" panose="020B0600070205080204" pitchFamily="34" charset="-128"/>
                        </a:defRPr>
                      </a:lvl3pPr>
                      <a:lvl4pPr>
                        <a:spcBef>
                          <a:spcPct val="20000"/>
                        </a:spcBef>
                        <a:defRPr>
                          <a:solidFill>
                            <a:schemeClr val="tx1"/>
                          </a:solidFill>
                          <a:latin typeface="Arial" panose="020B0604020202020204" pitchFamily="34" charset="0"/>
                          <a:ea typeface="MS PGothic" panose="020B0600070205080204" pitchFamily="34" charset="-128"/>
                        </a:defRPr>
                      </a:lvl4pPr>
                      <a:lvl5pPr>
                        <a:spcBef>
                          <a:spcPct val="20000"/>
                        </a:spcBef>
                        <a:defRPr>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Comic Sans MS" panose="030F0702030302020204" pitchFamily="66" charset="0"/>
                          <a:ea typeface="MS PGothic" panose="020B0600070205080204" pitchFamily="34" charset="-128"/>
                        </a:rPr>
                        <a:t>z</a:t>
                      </a:r>
                    </a:p>
                  </a:txBody>
                  <a:tcPr marL="68580" marR="68580" marT="34292" marB="3429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a:spcBef>
                          <a:spcPct val="20000"/>
                        </a:spcBef>
                        <a:defRPr sz="2400">
                          <a:solidFill>
                            <a:schemeClr val="tx1"/>
                          </a:solidFill>
                          <a:latin typeface="Arial" panose="020B0604020202020204" pitchFamily="34" charset="0"/>
                          <a:ea typeface="MS PGothic" panose="020B0600070205080204" pitchFamily="34" charset="-128"/>
                        </a:defRPr>
                      </a:lvl2pPr>
                      <a:lvl3pPr>
                        <a:spcBef>
                          <a:spcPct val="20000"/>
                        </a:spcBef>
                        <a:defRPr sz="2000">
                          <a:solidFill>
                            <a:schemeClr val="tx1"/>
                          </a:solidFill>
                          <a:latin typeface="Arial" panose="020B0604020202020204" pitchFamily="34" charset="0"/>
                          <a:ea typeface="MS PGothic" panose="020B0600070205080204" pitchFamily="34" charset="-128"/>
                        </a:defRPr>
                      </a:lvl3pPr>
                      <a:lvl4pPr>
                        <a:spcBef>
                          <a:spcPct val="20000"/>
                        </a:spcBef>
                        <a:defRPr>
                          <a:solidFill>
                            <a:schemeClr val="tx1"/>
                          </a:solidFill>
                          <a:latin typeface="Arial" panose="020B0604020202020204" pitchFamily="34" charset="0"/>
                          <a:ea typeface="MS PGothic" panose="020B0600070205080204" pitchFamily="34" charset="-128"/>
                        </a:defRPr>
                      </a:lvl4pPr>
                      <a:lvl5pPr>
                        <a:spcBef>
                          <a:spcPct val="20000"/>
                        </a:spcBef>
                        <a:defRPr>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Comic Sans MS" panose="030F0702030302020204" pitchFamily="66" charset="0"/>
                          <a:ea typeface="MS PGothic" panose="020B0600070205080204" pitchFamily="34" charset="-128"/>
                        </a:rPr>
                        <a:t>x</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a:spcBef>
                          <a:spcPct val="20000"/>
                        </a:spcBef>
                        <a:defRPr sz="2400">
                          <a:solidFill>
                            <a:schemeClr val="tx1"/>
                          </a:solidFill>
                          <a:latin typeface="Arial" panose="020B0604020202020204" pitchFamily="34" charset="0"/>
                          <a:ea typeface="MS PGothic" panose="020B0600070205080204" pitchFamily="34" charset="-128"/>
                        </a:defRPr>
                      </a:lvl2pPr>
                      <a:lvl3pPr>
                        <a:spcBef>
                          <a:spcPct val="20000"/>
                        </a:spcBef>
                        <a:defRPr sz="2000">
                          <a:solidFill>
                            <a:schemeClr val="tx1"/>
                          </a:solidFill>
                          <a:latin typeface="Arial" panose="020B0604020202020204" pitchFamily="34" charset="0"/>
                          <a:ea typeface="MS PGothic" panose="020B0600070205080204" pitchFamily="34" charset="-128"/>
                        </a:defRPr>
                      </a:lvl3pPr>
                      <a:lvl4pPr>
                        <a:spcBef>
                          <a:spcPct val="20000"/>
                        </a:spcBef>
                        <a:defRPr>
                          <a:solidFill>
                            <a:schemeClr val="tx1"/>
                          </a:solidFill>
                          <a:latin typeface="Arial" panose="020B0604020202020204" pitchFamily="34" charset="0"/>
                          <a:ea typeface="MS PGothic" panose="020B0600070205080204" pitchFamily="34" charset="-128"/>
                        </a:defRPr>
                      </a:lvl4pPr>
                      <a:lvl5pPr>
                        <a:spcBef>
                          <a:spcPct val="20000"/>
                        </a:spcBef>
                        <a:defRPr>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100" b="0" i="0" u="none" strike="noStrike" cap="none" normalizeH="0" baseline="0">
                        <a:ln>
                          <a:noFill/>
                        </a:ln>
                        <a:solidFill>
                          <a:schemeClr val="tx1"/>
                        </a:solidFill>
                        <a:effectLst/>
                        <a:latin typeface="Comic Sans MS" panose="030F0702030302020204" pitchFamily="66" charset="0"/>
                        <a:ea typeface="MS PGothic" panose="020B0600070205080204" pitchFamily="34" charset="-128"/>
                      </a:endParaRPr>
                    </a:p>
                  </a:txBody>
                  <a:tcPr marL="68580" marR="68580" marT="34292" marB="34292"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3329455793"/>
                  </a:ext>
                </a:extLst>
              </a:tr>
              <a:tr h="388649">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a:spcBef>
                          <a:spcPct val="20000"/>
                        </a:spcBef>
                        <a:defRPr sz="2400">
                          <a:solidFill>
                            <a:schemeClr val="tx1"/>
                          </a:solidFill>
                          <a:latin typeface="Arial" panose="020B0604020202020204" pitchFamily="34" charset="0"/>
                          <a:ea typeface="MS PGothic" panose="020B0600070205080204" pitchFamily="34" charset="-128"/>
                        </a:defRPr>
                      </a:lvl2pPr>
                      <a:lvl3pPr>
                        <a:spcBef>
                          <a:spcPct val="20000"/>
                        </a:spcBef>
                        <a:defRPr sz="2000">
                          <a:solidFill>
                            <a:schemeClr val="tx1"/>
                          </a:solidFill>
                          <a:latin typeface="Arial" panose="020B0604020202020204" pitchFamily="34" charset="0"/>
                          <a:ea typeface="MS PGothic" panose="020B0600070205080204" pitchFamily="34" charset="-128"/>
                        </a:defRPr>
                      </a:lvl3pPr>
                      <a:lvl4pPr>
                        <a:spcBef>
                          <a:spcPct val="20000"/>
                        </a:spcBef>
                        <a:defRPr>
                          <a:solidFill>
                            <a:schemeClr val="tx1"/>
                          </a:solidFill>
                          <a:latin typeface="Arial" panose="020B0604020202020204" pitchFamily="34" charset="0"/>
                          <a:ea typeface="MS PGothic" panose="020B0600070205080204" pitchFamily="34" charset="-128"/>
                        </a:defRPr>
                      </a:lvl4pPr>
                      <a:lvl5pPr>
                        <a:spcBef>
                          <a:spcPct val="20000"/>
                        </a:spcBef>
                        <a:defRPr>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100" b="0" i="0" u="none" strike="noStrike" cap="none" normalizeH="0" baseline="0">
                        <a:ln>
                          <a:noFill/>
                        </a:ln>
                        <a:solidFill>
                          <a:schemeClr val="tx1"/>
                        </a:solidFill>
                        <a:effectLst/>
                        <a:latin typeface="Comic Sans MS" panose="030F0702030302020204" pitchFamily="66" charset="0"/>
                        <a:ea typeface="MS PGothic" panose="020B0600070205080204" pitchFamily="34" charset="-128"/>
                      </a:endParaRPr>
                    </a:p>
                  </a:txBody>
                  <a:tcPr marL="68580" marR="68580" marT="34292" marB="3429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a:spcBef>
                          <a:spcPct val="20000"/>
                        </a:spcBef>
                        <a:defRPr sz="2400">
                          <a:solidFill>
                            <a:schemeClr val="tx1"/>
                          </a:solidFill>
                          <a:latin typeface="Arial" panose="020B0604020202020204" pitchFamily="34" charset="0"/>
                          <a:ea typeface="MS PGothic" panose="020B0600070205080204" pitchFamily="34" charset="-128"/>
                        </a:defRPr>
                      </a:lvl2pPr>
                      <a:lvl3pPr>
                        <a:spcBef>
                          <a:spcPct val="20000"/>
                        </a:spcBef>
                        <a:defRPr sz="2000">
                          <a:solidFill>
                            <a:schemeClr val="tx1"/>
                          </a:solidFill>
                          <a:latin typeface="Arial" panose="020B0604020202020204" pitchFamily="34" charset="0"/>
                          <a:ea typeface="MS PGothic" panose="020B0600070205080204" pitchFamily="34" charset="-128"/>
                        </a:defRPr>
                      </a:lvl3pPr>
                      <a:lvl4pPr>
                        <a:spcBef>
                          <a:spcPct val="20000"/>
                        </a:spcBef>
                        <a:defRPr>
                          <a:solidFill>
                            <a:schemeClr val="tx1"/>
                          </a:solidFill>
                          <a:latin typeface="Arial" panose="020B0604020202020204" pitchFamily="34" charset="0"/>
                          <a:ea typeface="MS PGothic" panose="020B0600070205080204" pitchFamily="34" charset="-128"/>
                        </a:defRPr>
                      </a:lvl4pPr>
                      <a:lvl5pPr>
                        <a:spcBef>
                          <a:spcPct val="20000"/>
                        </a:spcBef>
                        <a:defRPr>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100" b="0" i="0" u="none" strike="noStrike" cap="none" normalizeH="0" baseline="0">
                        <a:ln>
                          <a:noFill/>
                        </a:ln>
                        <a:solidFill>
                          <a:schemeClr val="tx1"/>
                        </a:solidFill>
                        <a:effectLst/>
                        <a:latin typeface="Comic Sans MS" panose="030F0702030302020204" pitchFamily="66" charset="0"/>
                        <a:ea typeface="MS PGothic" panose="020B0600070205080204" pitchFamily="34"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a:spcBef>
                          <a:spcPct val="20000"/>
                        </a:spcBef>
                        <a:defRPr sz="2400">
                          <a:solidFill>
                            <a:schemeClr val="tx1"/>
                          </a:solidFill>
                          <a:latin typeface="Arial" panose="020B0604020202020204" pitchFamily="34" charset="0"/>
                          <a:ea typeface="MS PGothic" panose="020B0600070205080204" pitchFamily="34" charset="-128"/>
                        </a:defRPr>
                      </a:lvl2pPr>
                      <a:lvl3pPr>
                        <a:spcBef>
                          <a:spcPct val="20000"/>
                        </a:spcBef>
                        <a:defRPr sz="2000">
                          <a:solidFill>
                            <a:schemeClr val="tx1"/>
                          </a:solidFill>
                          <a:latin typeface="Arial" panose="020B0604020202020204" pitchFamily="34" charset="0"/>
                          <a:ea typeface="MS PGothic" panose="020B0600070205080204" pitchFamily="34" charset="-128"/>
                        </a:defRPr>
                      </a:lvl3pPr>
                      <a:lvl4pPr>
                        <a:spcBef>
                          <a:spcPct val="20000"/>
                        </a:spcBef>
                        <a:defRPr>
                          <a:solidFill>
                            <a:schemeClr val="tx1"/>
                          </a:solidFill>
                          <a:latin typeface="Arial" panose="020B0604020202020204" pitchFamily="34" charset="0"/>
                          <a:ea typeface="MS PGothic" panose="020B0600070205080204" pitchFamily="34" charset="-128"/>
                        </a:defRPr>
                      </a:lvl4pPr>
                      <a:lvl5pPr>
                        <a:spcBef>
                          <a:spcPct val="20000"/>
                        </a:spcBef>
                        <a:defRPr>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dirty="0">
                          <a:ln>
                            <a:noFill/>
                          </a:ln>
                          <a:solidFill>
                            <a:schemeClr val="tx1"/>
                          </a:solidFill>
                          <a:effectLst/>
                          <a:latin typeface="Comic Sans MS" panose="030F0702030302020204" pitchFamily="66" charset="0"/>
                          <a:ea typeface="MS PGothic" panose="020B0600070205080204" pitchFamily="34" charset="-128"/>
                        </a:rPr>
                        <a:t>z, y</a:t>
                      </a:r>
                    </a:p>
                  </a:txBody>
                  <a:tcPr marL="68580" marR="68580" marT="34292" marB="34292"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4098624889"/>
                  </a:ext>
                </a:extLst>
              </a:tr>
              <a:tr h="510817">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a:spcBef>
                          <a:spcPct val="20000"/>
                        </a:spcBef>
                        <a:defRPr sz="2400">
                          <a:solidFill>
                            <a:schemeClr val="tx1"/>
                          </a:solidFill>
                          <a:latin typeface="Arial" panose="020B0604020202020204" pitchFamily="34" charset="0"/>
                          <a:ea typeface="MS PGothic" panose="020B0600070205080204" pitchFamily="34" charset="-128"/>
                        </a:defRPr>
                      </a:lvl2pPr>
                      <a:lvl3pPr>
                        <a:spcBef>
                          <a:spcPct val="20000"/>
                        </a:spcBef>
                        <a:defRPr sz="2000">
                          <a:solidFill>
                            <a:schemeClr val="tx1"/>
                          </a:solidFill>
                          <a:latin typeface="Arial" panose="020B0604020202020204" pitchFamily="34" charset="0"/>
                          <a:ea typeface="MS PGothic" panose="020B0600070205080204" pitchFamily="34" charset="-128"/>
                        </a:defRPr>
                      </a:lvl3pPr>
                      <a:lvl4pPr>
                        <a:spcBef>
                          <a:spcPct val="20000"/>
                        </a:spcBef>
                        <a:defRPr>
                          <a:solidFill>
                            <a:schemeClr val="tx1"/>
                          </a:solidFill>
                          <a:latin typeface="Arial" panose="020B0604020202020204" pitchFamily="34" charset="0"/>
                          <a:ea typeface="MS PGothic" panose="020B0600070205080204" pitchFamily="34" charset="-128"/>
                        </a:defRPr>
                      </a:lvl4pPr>
                      <a:lvl5pPr>
                        <a:spcBef>
                          <a:spcPct val="20000"/>
                        </a:spcBef>
                        <a:defRPr>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Comic Sans MS" panose="030F0702030302020204" pitchFamily="66" charset="0"/>
                          <a:ea typeface="MS PGothic" panose="020B0600070205080204" pitchFamily="34" charset="-128"/>
                        </a:rPr>
                        <a:t>w</a:t>
                      </a:r>
                    </a:p>
                  </a:txBody>
                  <a:tcPr marL="68580" marR="68580" marT="34292" marB="3429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a:spcBef>
                          <a:spcPct val="20000"/>
                        </a:spcBef>
                        <a:defRPr sz="2400">
                          <a:solidFill>
                            <a:schemeClr val="tx1"/>
                          </a:solidFill>
                          <a:latin typeface="Arial" panose="020B0604020202020204" pitchFamily="34" charset="0"/>
                          <a:ea typeface="MS PGothic" panose="020B0600070205080204" pitchFamily="34" charset="-128"/>
                        </a:defRPr>
                      </a:lvl2pPr>
                      <a:lvl3pPr>
                        <a:spcBef>
                          <a:spcPct val="20000"/>
                        </a:spcBef>
                        <a:defRPr sz="2000">
                          <a:solidFill>
                            <a:schemeClr val="tx1"/>
                          </a:solidFill>
                          <a:latin typeface="Arial" panose="020B0604020202020204" pitchFamily="34" charset="0"/>
                          <a:ea typeface="MS PGothic" panose="020B0600070205080204" pitchFamily="34" charset="-128"/>
                        </a:defRPr>
                      </a:lvl3pPr>
                      <a:lvl4pPr>
                        <a:spcBef>
                          <a:spcPct val="20000"/>
                        </a:spcBef>
                        <a:defRPr>
                          <a:solidFill>
                            <a:schemeClr val="tx1"/>
                          </a:solidFill>
                          <a:latin typeface="Arial" panose="020B0604020202020204" pitchFamily="34" charset="0"/>
                          <a:ea typeface="MS PGothic" panose="020B0600070205080204" pitchFamily="34" charset="-128"/>
                        </a:defRPr>
                      </a:lvl4pPr>
                      <a:lvl5pPr>
                        <a:spcBef>
                          <a:spcPct val="20000"/>
                        </a:spcBef>
                        <a:defRPr>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Comic Sans MS" panose="030F0702030302020204" pitchFamily="66" charset="0"/>
                          <a:ea typeface="MS PGothic" panose="020B0600070205080204" pitchFamily="34" charset="-128"/>
                        </a:rPr>
                        <a:t>x</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a:spcBef>
                          <a:spcPct val="20000"/>
                        </a:spcBef>
                        <a:defRPr sz="2400">
                          <a:solidFill>
                            <a:schemeClr val="tx1"/>
                          </a:solidFill>
                          <a:latin typeface="Arial" panose="020B0604020202020204" pitchFamily="34" charset="0"/>
                          <a:ea typeface="MS PGothic" panose="020B0600070205080204" pitchFamily="34" charset="-128"/>
                        </a:defRPr>
                      </a:lvl2pPr>
                      <a:lvl3pPr>
                        <a:spcBef>
                          <a:spcPct val="20000"/>
                        </a:spcBef>
                        <a:defRPr sz="2000">
                          <a:solidFill>
                            <a:schemeClr val="tx1"/>
                          </a:solidFill>
                          <a:latin typeface="Arial" panose="020B0604020202020204" pitchFamily="34" charset="0"/>
                          <a:ea typeface="MS PGothic" panose="020B0600070205080204" pitchFamily="34" charset="-128"/>
                        </a:defRPr>
                      </a:lvl3pPr>
                      <a:lvl4pPr>
                        <a:spcBef>
                          <a:spcPct val="20000"/>
                        </a:spcBef>
                        <a:defRPr>
                          <a:solidFill>
                            <a:schemeClr val="tx1"/>
                          </a:solidFill>
                          <a:latin typeface="Arial" panose="020B0604020202020204" pitchFamily="34" charset="0"/>
                          <a:ea typeface="MS PGothic" panose="020B0600070205080204" pitchFamily="34" charset="-128"/>
                        </a:defRPr>
                      </a:lvl4pPr>
                      <a:lvl5pPr>
                        <a:spcBef>
                          <a:spcPct val="20000"/>
                        </a:spcBef>
                        <a:defRPr>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100" b="0" i="0" u="none" strike="noStrike" cap="none" normalizeH="0" baseline="0">
                        <a:ln>
                          <a:noFill/>
                        </a:ln>
                        <a:solidFill>
                          <a:schemeClr val="tx1"/>
                        </a:solidFill>
                        <a:effectLst/>
                        <a:latin typeface="Comic Sans MS" panose="030F0702030302020204" pitchFamily="66" charset="0"/>
                        <a:ea typeface="MS PGothic" panose="020B0600070205080204" pitchFamily="34" charset="-128"/>
                      </a:endParaRPr>
                    </a:p>
                  </a:txBody>
                  <a:tcPr marL="68580" marR="68580" marT="34292" marB="34292"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480849292"/>
                  </a:ext>
                </a:extLst>
              </a:tr>
              <a:tr h="388649">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a:spcBef>
                          <a:spcPct val="20000"/>
                        </a:spcBef>
                        <a:defRPr sz="2400">
                          <a:solidFill>
                            <a:schemeClr val="tx1"/>
                          </a:solidFill>
                          <a:latin typeface="Arial" panose="020B0604020202020204" pitchFamily="34" charset="0"/>
                          <a:ea typeface="MS PGothic" panose="020B0600070205080204" pitchFamily="34" charset="-128"/>
                        </a:defRPr>
                      </a:lvl2pPr>
                      <a:lvl3pPr>
                        <a:spcBef>
                          <a:spcPct val="20000"/>
                        </a:spcBef>
                        <a:defRPr sz="2000">
                          <a:solidFill>
                            <a:schemeClr val="tx1"/>
                          </a:solidFill>
                          <a:latin typeface="Arial" panose="020B0604020202020204" pitchFamily="34" charset="0"/>
                          <a:ea typeface="MS PGothic" panose="020B0600070205080204" pitchFamily="34" charset="-128"/>
                        </a:defRPr>
                      </a:lvl3pPr>
                      <a:lvl4pPr>
                        <a:spcBef>
                          <a:spcPct val="20000"/>
                        </a:spcBef>
                        <a:defRPr>
                          <a:solidFill>
                            <a:schemeClr val="tx1"/>
                          </a:solidFill>
                          <a:latin typeface="Arial" panose="020B0604020202020204" pitchFamily="34" charset="0"/>
                          <a:ea typeface="MS PGothic" panose="020B0600070205080204" pitchFamily="34" charset="-128"/>
                        </a:defRPr>
                      </a:lvl4pPr>
                      <a:lvl5pPr>
                        <a:spcBef>
                          <a:spcPct val="20000"/>
                        </a:spcBef>
                        <a:defRPr>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Comic Sans MS" panose="030F0702030302020204" pitchFamily="66" charset="0"/>
                          <a:ea typeface="MS PGothic" panose="020B0600070205080204" pitchFamily="34" charset="-128"/>
                        </a:rPr>
                        <a:t>y</a:t>
                      </a:r>
                    </a:p>
                  </a:txBody>
                  <a:tcPr marL="68580" marR="68580" marT="34292" marB="3429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a:spcBef>
                          <a:spcPct val="20000"/>
                        </a:spcBef>
                        <a:defRPr sz="2400">
                          <a:solidFill>
                            <a:schemeClr val="tx1"/>
                          </a:solidFill>
                          <a:latin typeface="Arial" panose="020B0604020202020204" pitchFamily="34" charset="0"/>
                          <a:ea typeface="MS PGothic" panose="020B0600070205080204" pitchFamily="34" charset="-128"/>
                        </a:defRPr>
                      </a:lvl2pPr>
                      <a:lvl3pPr>
                        <a:spcBef>
                          <a:spcPct val="20000"/>
                        </a:spcBef>
                        <a:defRPr sz="2000">
                          <a:solidFill>
                            <a:schemeClr val="tx1"/>
                          </a:solidFill>
                          <a:latin typeface="Arial" panose="020B0604020202020204" pitchFamily="34" charset="0"/>
                          <a:ea typeface="MS PGothic" panose="020B0600070205080204" pitchFamily="34" charset="-128"/>
                        </a:defRPr>
                      </a:lvl3pPr>
                      <a:lvl4pPr>
                        <a:spcBef>
                          <a:spcPct val="20000"/>
                        </a:spcBef>
                        <a:defRPr>
                          <a:solidFill>
                            <a:schemeClr val="tx1"/>
                          </a:solidFill>
                          <a:latin typeface="Arial" panose="020B0604020202020204" pitchFamily="34" charset="0"/>
                          <a:ea typeface="MS PGothic" panose="020B0600070205080204" pitchFamily="34" charset="-128"/>
                        </a:defRPr>
                      </a:lvl4pPr>
                      <a:lvl5pPr>
                        <a:spcBef>
                          <a:spcPct val="20000"/>
                        </a:spcBef>
                        <a:defRPr>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Comic Sans MS" panose="030F0702030302020204" pitchFamily="66" charset="0"/>
                          <a:ea typeface="MS PGothic" panose="020B0600070205080204" pitchFamily="34" charset="-128"/>
                        </a:rPr>
                        <a:t>y</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a:spcBef>
                          <a:spcPct val="20000"/>
                        </a:spcBef>
                        <a:defRPr sz="2400">
                          <a:solidFill>
                            <a:schemeClr val="tx1"/>
                          </a:solidFill>
                          <a:latin typeface="Arial" panose="020B0604020202020204" pitchFamily="34" charset="0"/>
                          <a:ea typeface="MS PGothic" panose="020B0600070205080204" pitchFamily="34" charset="-128"/>
                        </a:defRPr>
                      </a:lvl2pPr>
                      <a:lvl3pPr>
                        <a:spcBef>
                          <a:spcPct val="20000"/>
                        </a:spcBef>
                        <a:defRPr sz="2000">
                          <a:solidFill>
                            <a:schemeClr val="tx1"/>
                          </a:solidFill>
                          <a:latin typeface="Arial" panose="020B0604020202020204" pitchFamily="34" charset="0"/>
                          <a:ea typeface="MS PGothic" panose="020B0600070205080204" pitchFamily="34" charset="-128"/>
                        </a:defRPr>
                      </a:lvl3pPr>
                      <a:lvl4pPr>
                        <a:spcBef>
                          <a:spcPct val="20000"/>
                        </a:spcBef>
                        <a:defRPr>
                          <a:solidFill>
                            <a:schemeClr val="tx1"/>
                          </a:solidFill>
                          <a:latin typeface="Arial" panose="020B0604020202020204" pitchFamily="34" charset="0"/>
                          <a:ea typeface="MS PGothic" panose="020B0600070205080204" pitchFamily="34" charset="-128"/>
                        </a:defRPr>
                      </a:lvl4pPr>
                      <a:lvl5pPr>
                        <a:spcBef>
                          <a:spcPct val="20000"/>
                        </a:spcBef>
                        <a:defRPr>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100" b="0" i="0" u="none" strike="noStrike" cap="none" normalizeH="0" baseline="0">
                        <a:ln>
                          <a:noFill/>
                        </a:ln>
                        <a:solidFill>
                          <a:schemeClr val="tx1"/>
                        </a:solidFill>
                        <a:effectLst/>
                        <a:latin typeface="Comic Sans MS" panose="030F0702030302020204" pitchFamily="66" charset="0"/>
                        <a:ea typeface="MS PGothic" panose="020B0600070205080204" pitchFamily="34" charset="-128"/>
                      </a:endParaRPr>
                    </a:p>
                  </a:txBody>
                  <a:tcPr marL="68580" marR="68580" marT="34292" marB="34292"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178751327"/>
                  </a:ext>
                </a:extLst>
              </a:tr>
              <a:tr h="708713">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a:spcBef>
                          <a:spcPct val="20000"/>
                        </a:spcBef>
                        <a:defRPr sz="2400">
                          <a:solidFill>
                            <a:schemeClr val="tx1"/>
                          </a:solidFill>
                          <a:latin typeface="Arial" panose="020B0604020202020204" pitchFamily="34" charset="0"/>
                          <a:ea typeface="MS PGothic" panose="020B0600070205080204" pitchFamily="34" charset="-128"/>
                        </a:defRPr>
                      </a:lvl2pPr>
                      <a:lvl3pPr>
                        <a:spcBef>
                          <a:spcPct val="20000"/>
                        </a:spcBef>
                        <a:defRPr sz="2000">
                          <a:solidFill>
                            <a:schemeClr val="tx1"/>
                          </a:solidFill>
                          <a:latin typeface="Arial" panose="020B0604020202020204" pitchFamily="34" charset="0"/>
                          <a:ea typeface="MS PGothic" panose="020B0600070205080204" pitchFamily="34" charset="-128"/>
                        </a:defRPr>
                      </a:lvl3pPr>
                      <a:lvl4pPr>
                        <a:spcBef>
                          <a:spcPct val="20000"/>
                        </a:spcBef>
                        <a:defRPr>
                          <a:solidFill>
                            <a:schemeClr val="tx1"/>
                          </a:solidFill>
                          <a:latin typeface="Arial" panose="020B0604020202020204" pitchFamily="34" charset="0"/>
                          <a:ea typeface="MS PGothic" panose="020B0600070205080204" pitchFamily="34" charset="-128"/>
                        </a:defRPr>
                      </a:lvl4pPr>
                      <a:lvl5pPr>
                        <a:spcBef>
                          <a:spcPct val="20000"/>
                        </a:spcBef>
                        <a:defRPr>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100" b="0" i="0" u="none" strike="noStrike" cap="none" normalizeH="0" baseline="0">
                        <a:ln>
                          <a:noFill/>
                        </a:ln>
                        <a:solidFill>
                          <a:schemeClr val="tx1"/>
                        </a:solidFill>
                        <a:effectLst/>
                        <a:latin typeface="Comic Sans MS" panose="030F0702030302020204" pitchFamily="66" charset="0"/>
                        <a:ea typeface="MS PGothic" panose="020B0600070205080204" pitchFamily="34" charset="-128"/>
                      </a:endParaRPr>
                    </a:p>
                  </a:txBody>
                  <a:tcPr marL="68580" marR="68580" marT="34292" marB="34292"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a:spcBef>
                          <a:spcPct val="20000"/>
                        </a:spcBef>
                        <a:defRPr sz="2400">
                          <a:solidFill>
                            <a:schemeClr val="tx1"/>
                          </a:solidFill>
                          <a:latin typeface="Arial" panose="020B0604020202020204" pitchFamily="34" charset="0"/>
                          <a:ea typeface="MS PGothic" panose="020B0600070205080204" pitchFamily="34" charset="-128"/>
                        </a:defRPr>
                      </a:lvl2pPr>
                      <a:lvl3pPr>
                        <a:spcBef>
                          <a:spcPct val="20000"/>
                        </a:spcBef>
                        <a:defRPr sz="2000">
                          <a:solidFill>
                            <a:schemeClr val="tx1"/>
                          </a:solidFill>
                          <a:latin typeface="Arial" panose="020B0604020202020204" pitchFamily="34" charset="0"/>
                          <a:ea typeface="MS PGothic" panose="020B0600070205080204" pitchFamily="34" charset="-128"/>
                        </a:defRPr>
                      </a:lvl3pPr>
                      <a:lvl4pPr>
                        <a:spcBef>
                          <a:spcPct val="20000"/>
                        </a:spcBef>
                        <a:defRPr>
                          <a:solidFill>
                            <a:schemeClr val="tx1"/>
                          </a:solidFill>
                          <a:latin typeface="Arial" panose="020B0604020202020204" pitchFamily="34" charset="0"/>
                          <a:ea typeface="MS PGothic" panose="020B0600070205080204" pitchFamily="34" charset="-128"/>
                        </a:defRPr>
                      </a:lvl4pPr>
                      <a:lvl5pPr>
                        <a:spcBef>
                          <a:spcPct val="20000"/>
                        </a:spcBef>
                        <a:defRPr>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Comic Sans MS" panose="030F0702030302020204" pitchFamily="66" charset="0"/>
                          <a:ea typeface="MS PGothic" panose="020B0600070205080204" pitchFamily="34" charset="-128"/>
                        </a:rPr>
                        <a:t>x, y, w, z</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a:spcBef>
                          <a:spcPct val="20000"/>
                        </a:spcBef>
                        <a:defRPr sz="2400">
                          <a:solidFill>
                            <a:schemeClr val="tx1"/>
                          </a:solidFill>
                          <a:latin typeface="Arial" panose="020B0604020202020204" pitchFamily="34" charset="0"/>
                          <a:ea typeface="MS PGothic" panose="020B0600070205080204" pitchFamily="34" charset="-128"/>
                        </a:defRPr>
                      </a:lvl2pPr>
                      <a:lvl3pPr>
                        <a:spcBef>
                          <a:spcPct val="20000"/>
                        </a:spcBef>
                        <a:defRPr sz="2000">
                          <a:solidFill>
                            <a:schemeClr val="tx1"/>
                          </a:solidFill>
                          <a:latin typeface="Arial" panose="020B0604020202020204" pitchFamily="34" charset="0"/>
                          <a:ea typeface="MS PGothic" panose="020B0600070205080204" pitchFamily="34" charset="-128"/>
                        </a:defRPr>
                      </a:lvl3pPr>
                      <a:lvl4pPr>
                        <a:spcBef>
                          <a:spcPct val="20000"/>
                        </a:spcBef>
                        <a:defRPr>
                          <a:solidFill>
                            <a:schemeClr val="tx1"/>
                          </a:solidFill>
                          <a:latin typeface="Arial" panose="020B0604020202020204" pitchFamily="34" charset="0"/>
                          <a:ea typeface="MS PGothic" panose="020B0600070205080204" pitchFamily="34" charset="-128"/>
                        </a:defRPr>
                      </a:lvl4pPr>
                      <a:lvl5pPr>
                        <a:spcBef>
                          <a:spcPct val="20000"/>
                        </a:spcBef>
                        <a:defRPr>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100" b="0" i="0" u="none" strike="noStrike" cap="none" normalizeH="0" baseline="0" dirty="0">
                        <a:ln>
                          <a:noFill/>
                        </a:ln>
                        <a:solidFill>
                          <a:schemeClr val="tx1"/>
                        </a:solidFill>
                        <a:effectLst/>
                        <a:latin typeface="Comic Sans MS" panose="030F0702030302020204" pitchFamily="66" charset="0"/>
                        <a:ea typeface="MS PGothic" panose="020B0600070205080204" pitchFamily="34" charset="-128"/>
                      </a:endParaRPr>
                    </a:p>
                  </a:txBody>
                  <a:tcPr marL="68580" marR="68580" marT="34292" marB="34292"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520602164"/>
                  </a:ext>
                </a:extLst>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F303-9D2B-4DC1-BBFB-2DCC4822548C}"/>
              </a:ext>
            </a:extLst>
          </p:cNvPr>
          <p:cNvSpPr>
            <a:spLocks noGrp="1"/>
          </p:cNvSpPr>
          <p:nvPr>
            <p:ph type="title"/>
          </p:nvPr>
        </p:nvSpPr>
        <p:spPr/>
        <p:txBody>
          <a:bodyPr/>
          <a:lstStyle/>
          <a:p>
            <a:r>
              <a:rPr lang="en-IN" dirty="0"/>
              <a:t>DATA FLOW ANOMALIES</a:t>
            </a:r>
          </a:p>
        </p:txBody>
      </p:sp>
      <p:sp>
        <p:nvSpPr>
          <p:cNvPr id="3" name="Content Placeholder 2">
            <a:extLst>
              <a:ext uri="{FF2B5EF4-FFF2-40B4-BE49-F238E27FC236}">
                <a16:creationId xmlns:a16="http://schemas.microsoft.com/office/drawing/2014/main" id="{BA7039CC-816E-442D-A0AA-C37AA1369026}"/>
              </a:ext>
            </a:extLst>
          </p:cNvPr>
          <p:cNvSpPr>
            <a:spLocks noGrp="1"/>
          </p:cNvSpPr>
          <p:nvPr>
            <p:ph idx="1"/>
          </p:nvPr>
        </p:nvSpPr>
        <p:spPr/>
        <p:txBody>
          <a:bodyPr/>
          <a:lstStyle/>
          <a:p>
            <a:pPr marL="45720" indent="0">
              <a:buNone/>
            </a:pPr>
            <a:endParaRPr lang="en-US" dirty="0"/>
          </a:p>
          <a:p>
            <a:r>
              <a:rPr lang="en-US" dirty="0"/>
              <a:t>An anomaly is denoted by a two-character sequence of actions.</a:t>
            </a:r>
          </a:p>
          <a:p>
            <a:r>
              <a:rPr lang="en-US" dirty="0"/>
              <a:t>For example, </a:t>
            </a:r>
            <a:r>
              <a:rPr lang="en-US" dirty="0" err="1"/>
              <a:t>ku</a:t>
            </a:r>
            <a:r>
              <a:rPr lang="en-US" dirty="0"/>
              <a:t> means that the object is killed and then used, where as dd means that the object is defined twice without an intervening usage.</a:t>
            </a:r>
            <a:endParaRPr lang="en-IN" dirty="0"/>
          </a:p>
        </p:txBody>
      </p:sp>
      <p:sp>
        <p:nvSpPr>
          <p:cNvPr id="5" name="Slide Number Placeholder 4">
            <a:extLst>
              <a:ext uri="{FF2B5EF4-FFF2-40B4-BE49-F238E27FC236}">
                <a16:creationId xmlns:a16="http://schemas.microsoft.com/office/drawing/2014/main" id="{82D6E0AB-0F82-49A3-B009-E13FBB68598A}"/>
              </a:ext>
            </a:extLst>
          </p:cNvPr>
          <p:cNvSpPr>
            <a:spLocks noGrp="1"/>
          </p:cNvSpPr>
          <p:nvPr>
            <p:ph type="sldNum" sz="quarter" idx="12"/>
          </p:nvPr>
        </p:nvSpPr>
        <p:spPr/>
        <p:txBody>
          <a:bodyPr/>
          <a:lstStyle/>
          <a:p>
            <a:fld id="{B6F15528-21DE-4FAA-801E-634DDDAF4B2B}" type="slidenum">
              <a:rPr lang="en-US" smtClean="0"/>
              <a:pPr/>
              <a:t>81</a:t>
            </a:fld>
            <a:endParaRPr lang="en-US"/>
          </a:p>
        </p:txBody>
      </p:sp>
    </p:spTree>
    <p:extLst>
      <p:ext uri="{BB962C8B-B14F-4D97-AF65-F5344CB8AC3E}">
        <p14:creationId xmlns:p14="http://schemas.microsoft.com/office/powerpoint/2010/main" val="21738551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502AF-D209-46E7-BBE0-665F6A3C1EB2}"/>
              </a:ext>
            </a:extLst>
          </p:cNvPr>
          <p:cNvSpPr>
            <a:spLocks noGrp="1"/>
          </p:cNvSpPr>
          <p:nvPr>
            <p:ph type="title"/>
          </p:nvPr>
        </p:nvSpPr>
        <p:spPr>
          <a:xfrm>
            <a:off x="888381" y="285750"/>
            <a:ext cx="7315200" cy="865573"/>
          </a:xfrm>
        </p:spPr>
        <p:txBody>
          <a:bodyPr/>
          <a:lstStyle/>
          <a:p>
            <a:r>
              <a:rPr lang="en-IN" dirty="0"/>
              <a:t>Two-Letter Anomalies</a:t>
            </a:r>
          </a:p>
        </p:txBody>
      </p:sp>
      <p:sp>
        <p:nvSpPr>
          <p:cNvPr id="3" name="Content Placeholder 2">
            <a:extLst>
              <a:ext uri="{FF2B5EF4-FFF2-40B4-BE49-F238E27FC236}">
                <a16:creationId xmlns:a16="http://schemas.microsoft.com/office/drawing/2014/main" id="{BAB0E73A-CB9F-4C6F-8BC5-2EBA300B37A1}"/>
              </a:ext>
            </a:extLst>
          </p:cNvPr>
          <p:cNvSpPr>
            <a:spLocks noGrp="1"/>
          </p:cNvSpPr>
          <p:nvPr>
            <p:ph idx="1"/>
          </p:nvPr>
        </p:nvSpPr>
        <p:spPr>
          <a:xfrm>
            <a:off x="685800" y="1352550"/>
            <a:ext cx="8077200" cy="3657599"/>
          </a:xfrm>
        </p:spPr>
        <p:txBody>
          <a:bodyPr>
            <a:normAutofit fontScale="92500" lnSpcReduction="20000"/>
          </a:bodyPr>
          <a:lstStyle/>
          <a:p>
            <a:pPr marL="45720" indent="0">
              <a:buNone/>
            </a:pPr>
            <a:r>
              <a:rPr lang="en-US" dirty="0"/>
              <a:t>There are nine possible two-letter combinations for d, k and u. some are bugs, some are suspicious, and some are okay.</a:t>
            </a:r>
          </a:p>
          <a:p>
            <a:r>
              <a:rPr lang="en-US" b="1" dirty="0">
                <a:solidFill>
                  <a:schemeClr val="tx2"/>
                </a:solidFill>
              </a:rPr>
              <a:t>dd</a:t>
            </a:r>
            <a:r>
              <a:rPr lang="en-US" dirty="0"/>
              <a:t> :- probably harmless but suspicious. Why define the object twice without an intervening usage?</a:t>
            </a:r>
          </a:p>
          <a:p>
            <a:r>
              <a:rPr lang="en-US" b="1" dirty="0">
                <a:solidFill>
                  <a:schemeClr val="tx2"/>
                </a:solidFill>
              </a:rPr>
              <a:t>dk</a:t>
            </a:r>
            <a:r>
              <a:rPr lang="en-US" b="1" dirty="0"/>
              <a:t> </a:t>
            </a:r>
            <a:r>
              <a:rPr lang="en-US" dirty="0"/>
              <a:t>:- probably a bug. Why define the object without using it?</a:t>
            </a:r>
          </a:p>
          <a:p>
            <a:r>
              <a:rPr lang="en-US" b="1" dirty="0">
                <a:solidFill>
                  <a:schemeClr val="tx2"/>
                </a:solidFill>
              </a:rPr>
              <a:t>du</a:t>
            </a:r>
            <a:r>
              <a:rPr lang="en-US" dirty="0"/>
              <a:t> :- the normal case. The object is defined and then used.</a:t>
            </a:r>
          </a:p>
          <a:p>
            <a:r>
              <a:rPr lang="en-US" b="1" dirty="0" err="1">
                <a:solidFill>
                  <a:schemeClr val="tx2"/>
                </a:solidFill>
              </a:rPr>
              <a:t>kd</a:t>
            </a:r>
            <a:r>
              <a:rPr lang="en-US" dirty="0"/>
              <a:t> :- normal situation. An object is killed and then redefined.</a:t>
            </a:r>
          </a:p>
          <a:p>
            <a:r>
              <a:rPr lang="en-US" b="1" dirty="0">
                <a:solidFill>
                  <a:schemeClr val="tx2"/>
                </a:solidFill>
              </a:rPr>
              <a:t>kk </a:t>
            </a:r>
            <a:r>
              <a:rPr lang="en-US" dirty="0"/>
              <a:t>:- harmless but probably buggy. Did you want to be sure it was really killed?</a:t>
            </a:r>
          </a:p>
          <a:p>
            <a:r>
              <a:rPr lang="en-US" b="1" dirty="0" err="1">
                <a:solidFill>
                  <a:schemeClr val="tx2"/>
                </a:solidFill>
              </a:rPr>
              <a:t>ku</a:t>
            </a:r>
            <a:r>
              <a:rPr lang="en-US" dirty="0"/>
              <a:t> :- a bug. the object doesn't exist.</a:t>
            </a:r>
          </a:p>
          <a:p>
            <a:r>
              <a:rPr lang="en-US" b="1" dirty="0" err="1">
                <a:solidFill>
                  <a:schemeClr val="tx2"/>
                </a:solidFill>
              </a:rPr>
              <a:t>ud</a:t>
            </a:r>
            <a:r>
              <a:rPr lang="en-US" dirty="0"/>
              <a:t> :- usually not a bug because the language permits reassignment at almost any time.</a:t>
            </a:r>
          </a:p>
          <a:p>
            <a:r>
              <a:rPr lang="en-US" b="1" dirty="0" err="1">
                <a:solidFill>
                  <a:schemeClr val="tx2"/>
                </a:solidFill>
              </a:rPr>
              <a:t>uk</a:t>
            </a:r>
            <a:r>
              <a:rPr lang="en-US" b="1" dirty="0">
                <a:solidFill>
                  <a:schemeClr val="tx2"/>
                </a:solidFill>
              </a:rPr>
              <a:t> </a:t>
            </a:r>
            <a:r>
              <a:rPr lang="en-US" dirty="0"/>
              <a:t>:- normal situation.</a:t>
            </a:r>
          </a:p>
          <a:p>
            <a:r>
              <a:rPr lang="en-US" b="1" dirty="0" err="1">
                <a:solidFill>
                  <a:schemeClr val="tx2"/>
                </a:solidFill>
              </a:rPr>
              <a:t>uu</a:t>
            </a:r>
            <a:r>
              <a:rPr lang="en-US" dirty="0"/>
              <a:t> :- normal situation.</a:t>
            </a:r>
            <a:endParaRPr lang="en-IN" dirty="0"/>
          </a:p>
        </p:txBody>
      </p:sp>
      <p:sp>
        <p:nvSpPr>
          <p:cNvPr id="5" name="Slide Number Placeholder 4">
            <a:extLst>
              <a:ext uri="{FF2B5EF4-FFF2-40B4-BE49-F238E27FC236}">
                <a16:creationId xmlns:a16="http://schemas.microsoft.com/office/drawing/2014/main" id="{0A7799FB-5F43-411C-A11C-F439ACE7EB6B}"/>
              </a:ext>
            </a:extLst>
          </p:cNvPr>
          <p:cNvSpPr>
            <a:spLocks noGrp="1"/>
          </p:cNvSpPr>
          <p:nvPr>
            <p:ph type="sldNum" sz="quarter" idx="12"/>
          </p:nvPr>
        </p:nvSpPr>
        <p:spPr/>
        <p:txBody>
          <a:bodyPr/>
          <a:lstStyle/>
          <a:p>
            <a:fld id="{B6F15528-21DE-4FAA-801E-634DDDAF4B2B}" type="slidenum">
              <a:rPr lang="en-US" smtClean="0"/>
              <a:pPr/>
              <a:t>82</a:t>
            </a:fld>
            <a:endParaRPr lang="en-US"/>
          </a:p>
        </p:txBody>
      </p:sp>
    </p:spTree>
    <p:extLst>
      <p:ext uri="{BB962C8B-B14F-4D97-AF65-F5344CB8AC3E}">
        <p14:creationId xmlns:p14="http://schemas.microsoft.com/office/powerpoint/2010/main" val="23005348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3702C-E057-46C7-AE46-2BD8F9AC8B18}"/>
              </a:ext>
            </a:extLst>
          </p:cNvPr>
          <p:cNvSpPr>
            <a:spLocks noGrp="1"/>
          </p:cNvSpPr>
          <p:nvPr>
            <p:ph type="title"/>
          </p:nvPr>
        </p:nvSpPr>
        <p:spPr>
          <a:xfrm>
            <a:off x="609600" y="205125"/>
            <a:ext cx="7315200" cy="865573"/>
          </a:xfrm>
        </p:spPr>
        <p:txBody>
          <a:bodyPr/>
          <a:lstStyle/>
          <a:p>
            <a:r>
              <a:rPr lang="en-US" dirty="0"/>
              <a:t>Single Letter Anomalies</a:t>
            </a:r>
            <a:endParaRPr lang="en-IN" dirty="0"/>
          </a:p>
        </p:txBody>
      </p:sp>
      <p:sp>
        <p:nvSpPr>
          <p:cNvPr id="3" name="Content Placeholder 2">
            <a:extLst>
              <a:ext uri="{FF2B5EF4-FFF2-40B4-BE49-F238E27FC236}">
                <a16:creationId xmlns:a16="http://schemas.microsoft.com/office/drawing/2014/main" id="{64765C2C-59FC-4A14-9F97-F7F00DFA6850}"/>
              </a:ext>
            </a:extLst>
          </p:cNvPr>
          <p:cNvSpPr>
            <a:spLocks noGrp="1"/>
          </p:cNvSpPr>
          <p:nvPr>
            <p:ph idx="1"/>
          </p:nvPr>
        </p:nvSpPr>
        <p:spPr>
          <a:xfrm>
            <a:off x="762000" y="1070699"/>
            <a:ext cx="8153400" cy="3939452"/>
          </a:xfrm>
        </p:spPr>
        <p:txBody>
          <a:bodyPr>
            <a:normAutofit fontScale="92500" lnSpcReduction="10000"/>
          </a:bodyPr>
          <a:lstStyle/>
          <a:p>
            <a:pPr marL="45720" indent="0">
              <a:buNone/>
            </a:pPr>
            <a:r>
              <a:rPr lang="en-US" sz="1400" dirty="0"/>
              <a:t>In addition to the two letter situations, there are six single letter situations.</a:t>
            </a:r>
          </a:p>
          <a:p>
            <a:pPr marL="45720" indent="0">
              <a:buNone/>
            </a:pPr>
            <a:r>
              <a:rPr lang="en-US" sz="1400" dirty="0"/>
              <a:t>We will use a leading dash to mean that nothing of interest (</a:t>
            </a:r>
            <a:r>
              <a:rPr lang="en-US" sz="1400" dirty="0" err="1"/>
              <a:t>d,k,u</a:t>
            </a:r>
            <a:r>
              <a:rPr lang="en-US" sz="1400" dirty="0"/>
              <a:t>) occurs prior to the action noted along the entry-exit path of interest.</a:t>
            </a:r>
          </a:p>
          <a:p>
            <a:pPr marL="45720" indent="0">
              <a:buNone/>
            </a:pPr>
            <a:r>
              <a:rPr lang="en-US" sz="1400" dirty="0"/>
              <a:t>A trailing dash to mean that nothing happens after the point of interest to the exit.</a:t>
            </a:r>
          </a:p>
          <a:p>
            <a:r>
              <a:rPr lang="en-US" sz="1400" dirty="0"/>
              <a:t>They possible anomalies are:</a:t>
            </a:r>
          </a:p>
          <a:p>
            <a:pPr>
              <a:buFont typeface="Wingdings" panose="05000000000000000000" pitchFamily="2" charset="2"/>
              <a:buChar char="Ø"/>
            </a:pPr>
            <a:r>
              <a:rPr lang="en-US" sz="1400" b="1" dirty="0">
                <a:solidFill>
                  <a:schemeClr val="tx2"/>
                </a:solidFill>
              </a:rPr>
              <a:t>-</a:t>
            </a:r>
            <a:r>
              <a:rPr lang="en-US" sz="1600" b="1" dirty="0">
                <a:solidFill>
                  <a:schemeClr val="tx2"/>
                </a:solidFill>
              </a:rPr>
              <a:t>k </a:t>
            </a:r>
            <a:r>
              <a:rPr lang="en-US" sz="1600" dirty="0"/>
              <a:t>:- possibly anomalous because from the entrance to this point on the path, the variable had not been defined. We are killing a variable that does not exist.</a:t>
            </a:r>
          </a:p>
          <a:p>
            <a:pPr>
              <a:buFont typeface="Wingdings" panose="05000000000000000000" pitchFamily="2" charset="2"/>
              <a:buChar char="Ø"/>
            </a:pPr>
            <a:r>
              <a:rPr lang="en-US" sz="1600" b="1" dirty="0">
                <a:solidFill>
                  <a:schemeClr val="tx2"/>
                </a:solidFill>
              </a:rPr>
              <a:t>-d </a:t>
            </a:r>
            <a:r>
              <a:rPr lang="en-US" sz="1600" dirty="0"/>
              <a:t>:- okay. This is just the first definition along this path.</a:t>
            </a:r>
          </a:p>
          <a:p>
            <a:pPr>
              <a:buFont typeface="Wingdings" panose="05000000000000000000" pitchFamily="2" charset="2"/>
              <a:buChar char="Ø"/>
            </a:pPr>
            <a:r>
              <a:rPr lang="en-US" sz="1600" b="1" dirty="0">
                <a:solidFill>
                  <a:schemeClr val="tx2"/>
                </a:solidFill>
              </a:rPr>
              <a:t>-u </a:t>
            </a:r>
            <a:r>
              <a:rPr lang="en-US" sz="1600" dirty="0"/>
              <a:t>:- possibly anomalous. Not anomalous if the variable is global and has been previously defined.</a:t>
            </a:r>
          </a:p>
          <a:p>
            <a:pPr>
              <a:buFont typeface="Wingdings" panose="05000000000000000000" pitchFamily="2" charset="2"/>
              <a:buChar char="Ø"/>
            </a:pPr>
            <a:r>
              <a:rPr lang="en-US" sz="1600" b="1" dirty="0">
                <a:solidFill>
                  <a:schemeClr val="tx2"/>
                </a:solidFill>
              </a:rPr>
              <a:t>k-</a:t>
            </a:r>
            <a:r>
              <a:rPr lang="en-US" sz="1600" dirty="0"/>
              <a:t> :- not anomalous. The last thing done on this path was to kill the variable.</a:t>
            </a:r>
          </a:p>
          <a:p>
            <a:pPr>
              <a:buFont typeface="Wingdings" panose="05000000000000000000" pitchFamily="2" charset="2"/>
              <a:buChar char="Ø"/>
            </a:pPr>
            <a:r>
              <a:rPr lang="en-US" sz="1600" b="1" dirty="0">
                <a:solidFill>
                  <a:schemeClr val="tx2"/>
                </a:solidFill>
              </a:rPr>
              <a:t>d-</a:t>
            </a:r>
            <a:r>
              <a:rPr lang="en-US" sz="1600" dirty="0"/>
              <a:t> :- possibly anomalous. The variable was defined and not used on this path. But this could be a global definition.</a:t>
            </a:r>
          </a:p>
          <a:p>
            <a:pPr>
              <a:buFont typeface="Wingdings" panose="05000000000000000000" pitchFamily="2" charset="2"/>
              <a:buChar char="Ø"/>
            </a:pPr>
            <a:r>
              <a:rPr lang="en-US" sz="1600" b="1" dirty="0">
                <a:solidFill>
                  <a:schemeClr val="tx2"/>
                </a:solidFill>
              </a:rPr>
              <a:t>u-</a:t>
            </a:r>
            <a:r>
              <a:rPr lang="en-US" sz="1600" dirty="0"/>
              <a:t> :- not anomalous. The variable was used but not killed on this path. Although this sequence is not anomalous, it signals a frequent kind of bug. If d and k mean dynamic storage allocation and return respectively, this could be an instance in which a dynamically allocated object was not returned to the pool after use.</a:t>
            </a:r>
            <a:endParaRPr lang="en-IN" sz="1600" dirty="0"/>
          </a:p>
        </p:txBody>
      </p:sp>
      <p:sp>
        <p:nvSpPr>
          <p:cNvPr id="5" name="Slide Number Placeholder 4">
            <a:extLst>
              <a:ext uri="{FF2B5EF4-FFF2-40B4-BE49-F238E27FC236}">
                <a16:creationId xmlns:a16="http://schemas.microsoft.com/office/drawing/2014/main" id="{F32164C0-E9FE-488E-BC75-193DFABAB013}"/>
              </a:ext>
            </a:extLst>
          </p:cNvPr>
          <p:cNvSpPr>
            <a:spLocks noGrp="1"/>
          </p:cNvSpPr>
          <p:nvPr>
            <p:ph type="sldNum" sz="quarter" idx="12"/>
          </p:nvPr>
        </p:nvSpPr>
        <p:spPr/>
        <p:txBody>
          <a:bodyPr/>
          <a:lstStyle/>
          <a:p>
            <a:fld id="{B6F15528-21DE-4FAA-801E-634DDDAF4B2B}" type="slidenum">
              <a:rPr lang="en-US" smtClean="0"/>
              <a:pPr/>
              <a:t>83</a:t>
            </a:fld>
            <a:endParaRPr lang="en-US"/>
          </a:p>
        </p:txBody>
      </p:sp>
    </p:spTree>
    <p:extLst>
      <p:ext uri="{BB962C8B-B14F-4D97-AF65-F5344CB8AC3E}">
        <p14:creationId xmlns:p14="http://schemas.microsoft.com/office/powerpoint/2010/main" val="42426336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F2B01-1F8D-4B45-A61C-84BE794C1677}"/>
              </a:ext>
            </a:extLst>
          </p:cNvPr>
          <p:cNvSpPr>
            <a:spLocks noGrp="1"/>
          </p:cNvSpPr>
          <p:nvPr>
            <p:ph type="title"/>
          </p:nvPr>
        </p:nvSpPr>
        <p:spPr>
          <a:xfrm>
            <a:off x="838200" y="1428750"/>
            <a:ext cx="7315200" cy="865573"/>
          </a:xfrm>
        </p:spPr>
        <p:txBody>
          <a:bodyPr>
            <a:normAutofit fontScale="90000"/>
          </a:bodyPr>
          <a:lstStyle/>
          <a:p>
            <a:r>
              <a:rPr lang="en-US" dirty="0"/>
              <a:t>DATA FLOW ANOMALY STATE GRAPH:</a:t>
            </a:r>
            <a:br>
              <a:rPr lang="en-US" dirty="0"/>
            </a:br>
            <a:endParaRPr lang="en-IN" dirty="0"/>
          </a:p>
        </p:txBody>
      </p:sp>
      <p:sp>
        <p:nvSpPr>
          <p:cNvPr id="3" name="Content Placeholder 2">
            <a:extLst>
              <a:ext uri="{FF2B5EF4-FFF2-40B4-BE49-F238E27FC236}">
                <a16:creationId xmlns:a16="http://schemas.microsoft.com/office/drawing/2014/main" id="{FF9E54FD-8F2B-49D4-8798-F145380C6EB4}"/>
              </a:ext>
            </a:extLst>
          </p:cNvPr>
          <p:cNvSpPr>
            <a:spLocks noGrp="1"/>
          </p:cNvSpPr>
          <p:nvPr>
            <p:ph idx="1"/>
          </p:nvPr>
        </p:nvSpPr>
        <p:spPr/>
        <p:txBody>
          <a:bodyPr/>
          <a:lstStyle/>
          <a:p>
            <a:pPr marL="45720" indent="0">
              <a:buNone/>
            </a:pPr>
            <a:r>
              <a:rPr lang="en-US" dirty="0"/>
              <a:t>Data flow anomaly model prescribes that an object can be in one of four distinct states:</a:t>
            </a:r>
          </a:p>
          <a:p>
            <a:r>
              <a:rPr lang="en-US" dirty="0"/>
              <a:t>K :- undefined, previously killed, does not exist</a:t>
            </a:r>
          </a:p>
          <a:p>
            <a:r>
              <a:rPr lang="en-US" dirty="0"/>
              <a:t>D :- defined but not yet used for anything</a:t>
            </a:r>
          </a:p>
          <a:p>
            <a:r>
              <a:rPr lang="en-US" dirty="0"/>
              <a:t>U :- has been used for computation or in predicate</a:t>
            </a:r>
          </a:p>
          <a:p>
            <a:r>
              <a:rPr lang="en-US" dirty="0"/>
              <a:t>A :- anomalous</a:t>
            </a:r>
            <a:endParaRPr lang="en-IN" dirty="0"/>
          </a:p>
        </p:txBody>
      </p:sp>
      <p:sp>
        <p:nvSpPr>
          <p:cNvPr id="5" name="Slide Number Placeholder 4">
            <a:extLst>
              <a:ext uri="{FF2B5EF4-FFF2-40B4-BE49-F238E27FC236}">
                <a16:creationId xmlns:a16="http://schemas.microsoft.com/office/drawing/2014/main" id="{5340580F-C3F3-4281-91FB-023CEC435CFC}"/>
              </a:ext>
            </a:extLst>
          </p:cNvPr>
          <p:cNvSpPr>
            <a:spLocks noGrp="1"/>
          </p:cNvSpPr>
          <p:nvPr>
            <p:ph type="sldNum" sz="quarter" idx="12"/>
          </p:nvPr>
        </p:nvSpPr>
        <p:spPr/>
        <p:txBody>
          <a:bodyPr/>
          <a:lstStyle/>
          <a:p>
            <a:fld id="{B6F15528-21DE-4FAA-801E-634DDDAF4B2B}" type="slidenum">
              <a:rPr lang="en-US" smtClean="0"/>
              <a:pPr/>
              <a:t>84</a:t>
            </a:fld>
            <a:endParaRPr lang="en-US"/>
          </a:p>
        </p:txBody>
      </p:sp>
    </p:spTree>
    <p:extLst>
      <p:ext uri="{BB962C8B-B14F-4D97-AF65-F5344CB8AC3E}">
        <p14:creationId xmlns:p14="http://schemas.microsoft.com/office/powerpoint/2010/main" val="32576558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CB5C4-1F10-424C-B7FE-0FC099A7FD70}"/>
              </a:ext>
            </a:extLst>
          </p:cNvPr>
          <p:cNvSpPr>
            <a:spLocks noGrp="1"/>
          </p:cNvSpPr>
          <p:nvPr>
            <p:ph type="title"/>
          </p:nvPr>
        </p:nvSpPr>
        <p:spPr>
          <a:xfrm>
            <a:off x="990600" y="849729"/>
            <a:ext cx="7315200" cy="865573"/>
          </a:xfrm>
        </p:spPr>
        <p:txBody>
          <a:bodyPr>
            <a:normAutofit fontScale="90000"/>
          </a:bodyPr>
          <a:lstStyle/>
          <a:p>
            <a:r>
              <a:rPr lang="en-US" dirty="0"/>
              <a:t>DATA FLOW ANOMALY STATE GRAPH:</a:t>
            </a:r>
            <a:br>
              <a:rPr lang="en-US" dirty="0"/>
            </a:br>
            <a:endParaRPr lang="en-IN" dirty="0"/>
          </a:p>
        </p:txBody>
      </p:sp>
      <p:sp>
        <p:nvSpPr>
          <p:cNvPr id="3" name="Content Placeholder 2">
            <a:extLst>
              <a:ext uri="{FF2B5EF4-FFF2-40B4-BE49-F238E27FC236}">
                <a16:creationId xmlns:a16="http://schemas.microsoft.com/office/drawing/2014/main" id="{F8295674-F419-42BD-BAB9-717288A0EF0E}"/>
              </a:ext>
            </a:extLst>
          </p:cNvPr>
          <p:cNvSpPr>
            <a:spLocks noGrp="1"/>
          </p:cNvSpPr>
          <p:nvPr>
            <p:ph idx="1"/>
          </p:nvPr>
        </p:nvSpPr>
        <p:spPr>
          <a:xfrm>
            <a:off x="914400" y="1309828"/>
            <a:ext cx="7315200" cy="2654645"/>
          </a:xfrm>
        </p:spPr>
        <p:txBody>
          <a:bodyPr/>
          <a:lstStyle/>
          <a:p>
            <a:r>
              <a:rPr lang="en-US" dirty="0"/>
              <a:t>These capital letters (K,D,U,A) denote the state of the variable and should not be confused with the program action, denoted by lower case letters.</a:t>
            </a:r>
          </a:p>
          <a:p>
            <a:r>
              <a:rPr lang="en-US" dirty="0"/>
              <a:t>Unforgiving Data - Flow Anomaly Flow Graph:</a:t>
            </a:r>
          </a:p>
          <a:p>
            <a:endParaRPr lang="en-IN" dirty="0"/>
          </a:p>
        </p:txBody>
      </p:sp>
      <p:sp>
        <p:nvSpPr>
          <p:cNvPr id="5" name="Slide Number Placeholder 4">
            <a:extLst>
              <a:ext uri="{FF2B5EF4-FFF2-40B4-BE49-F238E27FC236}">
                <a16:creationId xmlns:a16="http://schemas.microsoft.com/office/drawing/2014/main" id="{F4FD0634-5C4E-40E6-A763-65C416518FEB}"/>
              </a:ext>
            </a:extLst>
          </p:cNvPr>
          <p:cNvSpPr>
            <a:spLocks noGrp="1"/>
          </p:cNvSpPr>
          <p:nvPr>
            <p:ph type="sldNum" sz="quarter" idx="12"/>
          </p:nvPr>
        </p:nvSpPr>
        <p:spPr/>
        <p:txBody>
          <a:bodyPr/>
          <a:lstStyle/>
          <a:p>
            <a:fld id="{B6F15528-21DE-4FAA-801E-634DDDAF4B2B}" type="slidenum">
              <a:rPr lang="en-US" smtClean="0"/>
              <a:pPr/>
              <a:t>85</a:t>
            </a:fld>
            <a:endParaRPr lang="en-US"/>
          </a:p>
        </p:txBody>
      </p:sp>
      <p:pic>
        <p:nvPicPr>
          <p:cNvPr id="3074" name="Picture 2">
            <a:extLst>
              <a:ext uri="{FF2B5EF4-FFF2-40B4-BE49-F238E27FC236}">
                <a16:creationId xmlns:a16="http://schemas.microsoft.com/office/drawing/2014/main" id="{3B1A08D8-BD10-44B8-851B-847F5E91E7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2724150"/>
            <a:ext cx="4762500" cy="1804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4358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35D39-752E-41A8-8DD7-95C9A311FD01}"/>
              </a:ext>
            </a:extLst>
          </p:cNvPr>
          <p:cNvSpPr>
            <a:spLocks noGrp="1"/>
          </p:cNvSpPr>
          <p:nvPr>
            <p:ph type="title"/>
          </p:nvPr>
        </p:nvSpPr>
        <p:spPr>
          <a:xfrm>
            <a:off x="888381" y="742950"/>
            <a:ext cx="7315200" cy="865573"/>
          </a:xfrm>
        </p:spPr>
        <p:txBody>
          <a:bodyPr>
            <a:normAutofit fontScale="90000"/>
          </a:bodyPr>
          <a:lstStyle/>
          <a:p>
            <a:pPr algn="ctr"/>
            <a:r>
              <a:rPr lang="en-US" dirty="0"/>
              <a:t>STATIC Vs DYNAMIC ANOMALY DETECTION</a:t>
            </a:r>
            <a:endParaRPr lang="en-IN" dirty="0"/>
          </a:p>
        </p:txBody>
      </p:sp>
      <p:sp>
        <p:nvSpPr>
          <p:cNvPr id="3" name="Content Placeholder 2">
            <a:extLst>
              <a:ext uri="{FF2B5EF4-FFF2-40B4-BE49-F238E27FC236}">
                <a16:creationId xmlns:a16="http://schemas.microsoft.com/office/drawing/2014/main" id="{DD1C3988-FFE6-447D-8EDB-FB44D32A0F55}"/>
              </a:ext>
            </a:extLst>
          </p:cNvPr>
          <p:cNvSpPr>
            <a:spLocks noGrp="1"/>
          </p:cNvSpPr>
          <p:nvPr>
            <p:ph idx="1"/>
          </p:nvPr>
        </p:nvSpPr>
        <p:spPr>
          <a:xfrm>
            <a:off x="914400" y="1713561"/>
            <a:ext cx="7315200" cy="3018459"/>
          </a:xfrm>
        </p:spPr>
        <p:txBody>
          <a:bodyPr>
            <a:normAutofit fontScale="92500" lnSpcReduction="10000"/>
          </a:bodyPr>
          <a:lstStyle/>
          <a:p>
            <a:pPr algn="just"/>
            <a:r>
              <a:rPr lang="en-US" dirty="0"/>
              <a:t>Static analysis is analysis done on source code without actually executing it. For example: source code syntax error detection is the static analysis result.</a:t>
            </a:r>
          </a:p>
          <a:p>
            <a:pPr algn="just"/>
            <a:r>
              <a:rPr lang="en-US" dirty="0"/>
              <a:t>Dynamic analysis is done on the fly as the program is being executed and is based on intermediate values that result from the program's execution. For example: a division by zero warning is the dynamic result.</a:t>
            </a:r>
          </a:p>
          <a:p>
            <a:pPr algn="just"/>
            <a:r>
              <a:rPr lang="en-US" dirty="0"/>
              <a:t>If a problem, such as a data flow anomaly, can be detected by static analysis methods, then it does not belongs in testing - it belongs in the language processor.</a:t>
            </a:r>
          </a:p>
        </p:txBody>
      </p:sp>
      <p:sp>
        <p:nvSpPr>
          <p:cNvPr id="5" name="Slide Number Placeholder 4">
            <a:extLst>
              <a:ext uri="{FF2B5EF4-FFF2-40B4-BE49-F238E27FC236}">
                <a16:creationId xmlns:a16="http://schemas.microsoft.com/office/drawing/2014/main" id="{7EBE31E8-8866-4929-AFCC-28021F4CAB8D}"/>
              </a:ext>
            </a:extLst>
          </p:cNvPr>
          <p:cNvSpPr>
            <a:spLocks noGrp="1"/>
          </p:cNvSpPr>
          <p:nvPr>
            <p:ph type="sldNum" sz="quarter" idx="12"/>
          </p:nvPr>
        </p:nvSpPr>
        <p:spPr/>
        <p:txBody>
          <a:bodyPr/>
          <a:lstStyle/>
          <a:p>
            <a:fld id="{B6F15528-21DE-4FAA-801E-634DDDAF4B2B}" type="slidenum">
              <a:rPr lang="en-US" smtClean="0"/>
              <a:pPr/>
              <a:t>86</a:t>
            </a:fld>
            <a:endParaRPr lang="en-US"/>
          </a:p>
        </p:txBody>
      </p:sp>
    </p:spTree>
    <p:extLst>
      <p:ext uri="{BB962C8B-B14F-4D97-AF65-F5344CB8AC3E}">
        <p14:creationId xmlns:p14="http://schemas.microsoft.com/office/powerpoint/2010/main" val="10159035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314AE7-C928-4253-B823-93A5B08CFD84}"/>
              </a:ext>
            </a:extLst>
          </p:cNvPr>
          <p:cNvSpPr>
            <a:spLocks noGrp="1"/>
          </p:cNvSpPr>
          <p:nvPr>
            <p:ph idx="1"/>
          </p:nvPr>
        </p:nvSpPr>
        <p:spPr>
          <a:xfrm>
            <a:off x="914400" y="1581151"/>
            <a:ext cx="7315200" cy="3150870"/>
          </a:xfrm>
        </p:spPr>
        <p:txBody>
          <a:bodyPr/>
          <a:lstStyle/>
          <a:p>
            <a:r>
              <a:rPr lang="en-US" dirty="0"/>
              <a:t>There is actually a lot more static analysis for data flow analysis for data flow anomalies going on in current language processors.</a:t>
            </a:r>
          </a:p>
          <a:p>
            <a:r>
              <a:rPr lang="en-US" dirty="0"/>
              <a:t>For example, language processors which force variable declarations can detect (-u) and (</a:t>
            </a:r>
            <a:r>
              <a:rPr lang="en-US" dirty="0" err="1"/>
              <a:t>ku</a:t>
            </a:r>
            <a:r>
              <a:rPr lang="en-US" dirty="0"/>
              <a:t>) anomalies.</a:t>
            </a:r>
          </a:p>
          <a:p>
            <a:r>
              <a:rPr lang="en-US" dirty="0"/>
              <a:t>But still there are many things for which current notions of static analysis are INADEQUATE.</a:t>
            </a:r>
            <a:endParaRPr lang="en-IN" dirty="0"/>
          </a:p>
          <a:p>
            <a:endParaRPr lang="en-IN" dirty="0"/>
          </a:p>
        </p:txBody>
      </p:sp>
      <p:sp>
        <p:nvSpPr>
          <p:cNvPr id="5" name="Slide Number Placeholder 4">
            <a:extLst>
              <a:ext uri="{FF2B5EF4-FFF2-40B4-BE49-F238E27FC236}">
                <a16:creationId xmlns:a16="http://schemas.microsoft.com/office/drawing/2014/main" id="{89887988-8754-4252-A761-8AC43200BAA7}"/>
              </a:ext>
            </a:extLst>
          </p:cNvPr>
          <p:cNvSpPr>
            <a:spLocks noGrp="1"/>
          </p:cNvSpPr>
          <p:nvPr>
            <p:ph type="sldNum" sz="quarter" idx="12"/>
          </p:nvPr>
        </p:nvSpPr>
        <p:spPr/>
        <p:txBody>
          <a:bodyPr/>
          <a:lstStyle/>
          <a:p>
            <a:fld id="{B6F15528-21DE-4FAA-801E-634DDDAF4B2B}" type="slidenum">
              <a:rPr lang="en-US" smtClean="0"/>
              <a:pPr/>
              <a:t>87</a:t>
            </a:fld>
            <a:endParaRPr lang="en-US"/>
          </a:p>
        </p:txBody>
      </p:sp>
    </p:spTree>
    <p:extLst>
      <p:ext uri="{BB962C8B-B14F-4D97-AF65-F5344CB8AC3E}">
        <p14:creationId xmlns:p14="http://schemas.microsoft.com/office/powerpoint/2010/main" val="38626418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1ACC5-76E7-408C-9E91-42A03789CACD}"/>
              </a:ext>
            </a:extLst>
          </p:cNvPr>
          <p:cNvSpPr>
            <a:spLocks noGrp="1"/>
          </p:cNvSpPr>
          <p:nvPr>
            <p:ph type="title"/>
          </p:nvPr>
        </p:nvSpPr>
        <p:spPr/>
        <p:txBody>
          <a:bodyPr/>
          <a:lstStyle/>
          <a:p>
            <a:r>
              <a:rPr lang="en-US" dirty="0"/>
              <a:t>Why Static Analysis isn't enough?</a:t>
            </a:r>
            <a:endParaRPr lang="en-IN" dirty="0"/>
          </a:p>
        </p:txBody>
      </p:sp>
      <p:sp>
        <p:nvSpPr>
          <p:cNvPr id="3" name="Content Placeholder 2">
            <a:extLst>
              <a:ext uri="{FF2B5EF4-FFF2-40B4-BE49-F238E27FC236}">
                <a16:creationId xmlns:a16="http://schemas.microsoft.com/office/drawing/2014/main" id="{8B66E476-28FF-4BC6-AC53-AE6814D4475A}"/>
              </a:ext>
            </a:extLst>
          </p:cNvPr>
          <p:cNvSpPr>
            <a:spLocks noGrp="1"/>
          </p:cNvSpPr>
          <p:nvPr>
            <p:ph idx="1"/>
          </p:nvPr>
        </p:nvSpPr>
        <p:spPr/>
        <p:txBody>
          <a:bodyPr/>
          <a:lstStyle/>
          <a:p>
            <a:r>
              <a:rPr lang="en-IN" b="1" i="0" dirty="0">
                <a:effectLst/>
                <a:latin typeface="Arial" panose="020B0604020202020204" pitchFamily="34" charset="0"/>
              </a:rPr>
              <a:t>Dead Variables</a:t>
            </a:r>
          </a:p>
          <a:p>
            <a:r>
              <a:rPr lang="en-IN" sz="2400" b="1" dirty="0"/>
              <a:t>Arrays</a:t>
            </a:r>
          </a:p>
          <a:p>
            <a:r>
              <a:rPr lang="en-IN" sz="2400" b="1" dirty="0"/>
              <a:t>Records and Pointers</a:t>
            </a:r>
          </a:p>
          <a:p>
            <a:r>
              <a:rPr lang="en-US" sz="2400" b="1" dirty="0"/>
              <a:t>Dynamic Subroutine and  Function Names in a Call</a:t>
            </a:r>
          </a:p>
          <a:p>
            <a:r>
              <a:rPr lang="en-IN" sz="2400" b="1" dirty="0"/>
              <a:t>Concurrency, Interrupts, System Issues</a:t>
            </a:r>
          </a:p>
        </p:txBody>
      </p:sp>
      <p:sp>
        <p:nvSpPr>
          <p:cNvPr id="5" name="Slide Number Placeholder 4">
            <a:extLst>
              <a:ext uri="{FF2B5EF4-FFF2-40B4-BE49-F238E27FC236}">
                <a16:creationId xmlns:a16="http://schemas.microsoft.com/office/drawing/2014/main" id="{700DA1DA-D812-4201-A8CE-DF91723074EC}"/>
              </a:ext>
            </a:extLst>
          </p:cNvPr>
          <p:cNvSpPr>
            <a:spLocks noGrp="1"/>
          </p:cNvSpPr>
          <p:nvPr>
            <p:ph type="sldNum" sz="quarter" idx="12"/>
          </p:nvPr>
        </p:nvSpPr>
        <p:spPr/>
        <p:txBody>
          <a:bodyPr/>
          <a:lstStyle/>
          <a:p>
            <a:fld id="{B6F15528-21DE-4FAA-801E-634DDDAF4B2B}" type="slidenum">
              <a:rPr lang="en-US" smtClean="0"/>
              <a:pPr/>
              <a:t>88</a:t>
            </a:fld>
            <a:endParaRPr lang="en-US"/>
          </a:p>
        </p:txBody>
      </p:sp>
    </p:spTree>
    <p:extLst>
      <p:ext uri="{BB962C8B-B14F-4D97-AF65-F5344CB8AC3E}">
        <p14:creationId xmlns:p14="http://schemas.microsoft.com/office/powerpoint/2010/main" val="12355049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984F71B-549E-40DC-80D3-0E7B3D87BB32}"/>
              </a:ext>
            </a:extLst>
          </p:cNvPr>
          <p:cNvSpPr>
            <a:spLocks noGrp="1" noChangeArrowheads="1"/>
          </p:cNvSpPr>
          <p:nvPr>
            <p:ph type="title"/>
          </p:nvPr>
        </p:nvSpPr>
        <p:spPr>
          <a:xfrm>
            <a:off x="762000" y="590550"/>
            <a:ext cx="7315200" cy="865573"/>
          </a:xfrm>
        </p:spPr>
        <p:txBody>
          <a:bodyPr/>
          <a:lstStyle/>
          <a:p>
            <a:pPr eaLnBrk="1" hangingPunct="1"/>
            <a:r>
              <a:rPr lang="en-US" altLang="en-US" dirty="0"/>
              <a:t>Data-Flow Modeling</a:t>
            </a:r>
          </a:p>
        </p:txBody>
      </p:sp>
      <p:sp>
        <p:nvSpPr>
          <p:cNvPr id="16387" name="Rectangle 3">
            <a:extLst>
              <a:ext uri="{FF2B5EF4-FFF2-40B4-BE49-F238E27FC236}">
                <a16:creationId xmlns:a16="http://schemas.microsoft.com/office/drawing/2014/main" id="{ED515C45-884F-4AEC-8D7B-6F4899795C83}"/>
              </a:ext>
            </a:extLst>
          </p:cNvPr>
          <p:cNvSpPr>
            <a:spLocks noGrp="1" noChangeArrowheads="1"/>
          </p:cNvSpPr>
          <p:nvPr>
            <p:ph type="body" idx="1"/>
          </p:nvPr>
        </p:nvSpPr>
        <p:spPr>
          <a:xfrm>
            <a:off x="914400" y="1733550"/>
            <a:ext cx="7315200" cy="2654645"/>
          </a:xfrm>
        </p:spPr>
        <p:txBody>
          <a:bodyPr/>
          <a:lstStyle/>
          <a:p>
            <a:pPr eaLnBrk="1" hangingPunct="1">
              <a:lnSpc>
                <a:spcPct val="90000"/>
              </a:lnSpc>
            </a:pPr>
            <a:r>
              <a:rPr lang="en-US" altLang="en-US" dirty="0"/>
              <a:t>Data-flow modeling is based on the control flowgraph.</a:t>
            </a:r>
          </a:p>
          <a:p>
            <a:pPr eaLnBrk="1" hangingPunct="1">
              <a:lnSpc>
                <a:spcPct val="90000"/>
              </a:lnSpc>
            </a:pPr>
            <a:endParaRPr lang="en-US" altLang="en-US" dirty="0"/>
          </a:p>
          <a:p>
            <a:pPr eaLnBrk="1" hangingPunct="1">
              <a:lnSpc>
                <a:spcPct val="90000"/>
              </a:lnSpc>
            </a:pPr>
            <a:r>
              <a:rPr lang="en-US" altLang="en-US" dirty="0"/>
              <a:t>Each link is annotated with:</a:t>
            </a:r>
          </a:p>
          <a:p>
            <a:pPr lvl="1" eaLnBrk="1" hangingPunct="1">
              <a:lnSpc>
                <a:spcPct val="90000"/>
              </a:lnSpc>
            </a:pPr>
            <a:r>
              <a:rPr lang="en-US" altLang="en-US" dirty="0"/>
              <a:t>symbols (</a:t>
            </a:r>
            <a:r>
              <a:rPr lang="en-US" altLang="en-US" i="1" dirty="0"/>
              <a:t>e.g.,</a:t>
            </a:r>
            <a:r>
              <a:rPr lang="en-US" altLang="en-US" dirty="0"/>
              <a:t> </a:t>
            </a:r>
            <a:r>
              <a:rPr lang="en-US" altLang="en-US" b="1" dirty="0"/>
              <a:t>d</a:t>
            </a:r>
            <a:r>
              <a:rPr lang="en-US" altLang="en-US" dirty="0"/>
              <a:t>, </a:t>
            </a:r>
            <a:r>
              <a:rPr lang="en-US" altLang="en-US" b="1" dirty="0"/>
              <a:t>k</a:t>
            </a:r>
            <a:r>
              <a:rPr lang="en-US" altLang="en-US" dirty="0"/>
              <a:t>, </a:t>
            </a:r>
            <a:r>
              <a:rPr lang="en-US" altLang="en-US" b="1" dirty="0"/>
              <a:t>u</a:t>
            </a:r>
            <a:r>
              <a:rPr lang="en-US" altLang="en-US" dirty="0"/>
              <a:t>, </a:t>
            </a:r>
            <a:r>
              <a:rPr lang="en-US" altLang="en-US" b="1" dirty="0"/>
              <a:t>c</a:t>
            </a:r>
            <a:r>
              <a:rPr lang="en-US" altLang="en-US" dirty="0"/>
              <a:t>, </a:t>
            </a:r>
            <a:r>
              <a:rPr lang="en-US" altLang="en-US" b="1" dirty="0"/>
              <a:t>p</a:t>
            </a:r>
            <a:r>
              <a:rPr lang="en-US" altLang="en-US" dirty="0"/>
              <a:t>)</a:t>
            </a:r>
          </a:p>
          <a:p>
            <a:pPr lvl="1" eaLnBrk="1" hangingPunct="1">
              <a:lnSpc>
                <a:spcPct val="90000"/>
              </a:lnSpc>
            </a:pPr>
            <a:r>
              <a:rPr lang="en-US" altLang="en-US" dirty="0"/>
              <a:t>sequences of symbols (</a:t>
            </a:r>
            <a:r>
              <a:rPr lang="en-US" altLang="en-US" i="1" dirty="0"/>
              <a:t>e.g.,</a:t>
            </a:r>
            <a:r>
              <a:rPr lang="en-US" altLang="en-US" dirty="0"/>
              <a:t> </a:t>
            </a:r>
            <a:r>
              <a:rPr lang="en-US" altLang="en-US" b="1" dirty="0"/>
              <a:t>dd</a:t>
            </a:r>
            <a:r>
              <a:rPr lang="en-US" altLang="en-US" dirty="0"/>
              <a:t>, </a:t>
            </a:r>
            <a:r>
              <a:rPr lang="en-US" altLang="en-US" b="1" dirty="0"/>
              <a:t>du</a:t>
            </a:r>
            <a:r>
              <a:rPr lang="en-US" altLang="en-US" dirty="0"/>
              <a:t>, </a:t>
            </a:r>
            <a:r>
              <a:rPr lang="en-US" altLang="en-US" b="1" dirty="0" err="1"/>
              <a:t>ddd</a:t>
            </a:r>
            <a:r>
              <a:rPr lang="en-US" altLang="en-US" dirty="0"/>
              <a:t>)</a:t>
            </a:r>
          </a:p>
          <a:p>
            <a:pPr marL="320040" lvl="1" indent="0" eaLnBrk="1" hangingPunct="1">
              <a:lnSpc>
                <a:spcPct val="90000"/>
              </a:lnSpc>
              <a:buNone/>
            </a:pPr>
            <a:endParaRPr lang="en-US" altLang="en-US" dirty="0"/>
          </a:p>
          <a:p>
            <a:pPr eaLnBrk="1" hangingPunct="1">
              <a:lnSpc>
                <a:spcPct val="90000"/>
              </a:lnSpc>
            </a:pPr>
            <a:r>
              <a:rPr lang="en-US" altLang="en-US" dirty="0"/>
              <a:t>that denote the sequence of data operations on that link with respect to the variable of interest.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F13F8-080F-469E-A5C0-35F5B6205AD1}"/>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6633BA0C-1766-4E86-81DA-88CACFD30D1C}"/>
              </a:ext>
            </a:extLst>
          </p:cNvPr>
          <p:cNvSpPr>
            <a:spLocks noGrp="1"/>
          </p:cNvSpPr>
          <p:nvPr>
            <p:ph idx="1"/>
          </p:nvPr>
        </p:nvSpPr>
        <p:spPr>
          <a:xfrm>
            <a:off x="685800" y="2077375"/>
            <a:ext cx="4648200" cy="2654645"/>
          </a:xfrm>
        </p:spPr>
        <p:txBody>
          <a:bodyPr>
            <a:normAutofit/>
          </a:bodyPr>
          <a:lstStyle/>
          <a:p>
            <a:pPr marL="502920" indent="-457200">
              <a:buFont typeface="+mj-lt"/>
              <a:buAutoNum type="arabicPeriod"/>
            </a:pPr>
            <a:r>
              <a:rPr lang="en-US" dirty="0"/>
              <a:t>print (</a:t>
            </a:r>
            <a:r>
              <a:rPr lang="en-US" b="1" dirty="0"/>
              <a:t>int</a:t>
            </a:r>
            <a:r>
              <a:rPr lang="en-US" dirty="0"/>
              <a:t> a, </a:t>
            </a:r>
            <a:r>
              <a:rPr lang="en-US" b="1" dirty="0"/>
              <a:t>int</a:t>
            </a:r>
            <a:r>
              <a:rPr lang="en-US" dirty="0"/>
              <a:t> b) {   </a:t>
            </a:r>
          </a:p>
          <a:p>
            <a:pPr marL="502920" indent="-457200">
              <a:buFont typeface="+mj-lt"/>
              <a:buAutoNum type="arabicPeriod"/>
            </a:pPr>
            <a:r>
              <a:rPr lang="en-US" b="1" dirty="0"/>
              <a:t>int</a:t>
            </a:r>
            <a:r>
              <a:rPr lang="en-US" dirty="0"/>
              <a:t> sum = </a:t>
            </a:r>
            <a:r>
              <a:rPr lang="en-US" dirty="0" err="1"/>
              <a:t>a+b</a:t>
            </a:r>
            <a:r>
              <a:rPr lang="en-US" dirty="0"/>
              <a:t>;   </a:t>
            </a:r>
          </a:p>
          <a:p>
            <a:pPr marL="502920" indent="-457200">
              <a:buFont typeface="+mj-lt"/>
              <a:buAutoNum type="arabicPeriod"/>
            </a:pPr>
            <a:r>
              <a:rPr lang="en-US" b="1" dirty="0"/>
              <a:t>if</a:t>
            </a:r>
            <a:r>
              <a:rPr lang="en-US" dirty="0"/>
              <a:t> (sum&gt;0)   </a:t>
            </a:r>
          </a:p>
          <a:p>
            <a:pPr marL="502920" indent="-457200">
              <a:buFont typeface="+mj-lt"/>
              <a:buAutoNum type="arabicPeriod"/>
            </a:pPr>
            <a:r>
              <a:rPr lang="en-US" dirty="0"/>
              <a:t>print ("This is a positive result")   </a:t>
            </a:r>
          </a:p>
          <a:p>
            <a:pPr marL="502920" indent="-457200">
              <a:buFont typeface="+mj-lt"/>
              <a:buAutoNum type="arabicPeriod"/>
            </a:pPr>
            <a:r>
              <a:rPr lang="en-US" b="1" dirty="0"/>
              <a:t>else</a:t>
            </a:r>
            <a:r>
              <a:rPr lang="en-US" dirty="0"/>
              <a:t>   </a:t>
            </a:r>
          </a:p>
          <a:p>
            <a:pPr marL="502920" indent="-457200">
              <a:buFont typeface="+mj-lt"/>
              <a:buAutoNum type="arabicPeriod"/>
            </a:pPr>
            <a:r>
              <a:rPr lang="en-US" dirty="0"/>
              <a:t>print ("This is negative result")   </a:t>
            </a:r>
          </a:p>
          <a:p>
            <a:pPr marL="502920" indent="-457200">
              <a:buFont typeface="+mj-lt"/>
              <a:buAutoNum type="arabicPeriod"/>
            </a:pPr>
            <a:r>
              <a:rPr lang="en-US" dirty="0"/>
              <a:t>}   </a:t>
            </a:r>
          </a:p>
          <a:p>
            <a:endParaRPr lang="en-IN" dirty="0"/>
          </a:p>
        </p:txBody>
      </p:sp>
      <p:sp>
        <p:nvSpPr>
          <p:cNvPr id="5" name="Slide Number Placeholder 4">
            <a:extLst>
              <a:ext uri="{FF2B5EF4-FFF2-40B4-BE49-F238E27FC236}">
                <a16:creationId xmlns:a16="http://schemas.microsoft.com/office/drawing/2014/main" id="{0A824DB6-99D3-443F-A035-D002176725DF}"/>
              </a:ext>
            </a:extLst>
          </p:cNvPr>
          <p:cNvSpPr>
            <a:spLocks noGrp="1"/>
          </p:cNvSpPr>
          <p:nvPr>
            <p:ph type="sldNum" sz="quarter" idx="12"/>
          </p:nvPr>
        </p:nvSpPr>
        <p:spPr/>
        <p:txBody>
          <a:bodyPr/>
          <a:lstStyle/>
          <a:p>
            <a:fld id="{B6F15528-21DE-4FAA-801E-634DDDAF4B2B}" type="slidenum">
              <a:rPr lang="en-US" smtClean="0"/>
              <a:pPr/>
              <a:t>9</a:t>
            </a:fld>
            <a:endParaRPr lang="en-US"/>
          </a:p>
        </p:txBody>
      </p:sp>
      <p:sp>
        <p:nvSpPr>
          <p:cNvPr id="6" name="Rectangle 5">
            <a:extLst>
              <a:ext uri="{FF2B5EF4-FFF2-40B4-BE49-F238E27FC236}">
                <a16:creationId xmlns:a16="http://schemas.microsoft.com/office/drawing/2014/main" id="{2498A4D6-4FE8-4B50-993B-D753546191E0}"/>
              </a:ext>
            </a:extLst>
          </p:cNvPr>
          <p:cNvSpPr/>
          <p:nvPr/>
        </p:nvSpPr>
        <p:spPr>
          <a:xfrm>
            <a:off x="5105400" y="2024110"/>
            <a:ext cx="3492393" cy="2677656"/>
          </a:xfrm>
          <a:prstGeom prst="rect">
            <a:avLst/>
          </a:prstGeom>
        </p:spPr>
        <p:txBody>
          <a:bodyPr wrap="square">
            <a:spAutoFit/>
          </a:bodyPr>
          <a:lstStyle/>
          <a:p>
            <a:pPr>
              <a:buFont typeface="Arial" panose="020B0604020202020204" pitchFamily="34" charset="0"/>
              <a:buChar char="•"/>
            </a:pPr>
            <a:r>
              <a:rPr lang="en-US" sz="1600" dirty="0">
                <a:latin typeface="verdana" panose="020B0604030504040204" pitchFamily="34" charset="0"/>
              </a:rPr>
              <a:t>Take input of two values like a=0 and b=1.</a:t>
            </a:r>
          </a:p>
          <a:p>
            <a:pPr>
              <a:buFont typeface="Arial" panose="020B0604020202020204" pitchFamily="34" charset="0"/>
              <a:buChar char="•"/>
            </a:pPr>
            <a:r>
              <a:rPr lang="en-US" sz="1600" dirty="0">
                <a:latin typeface="verdana" panose="020B0604030504040204" pitchFamily="34" charset="0"/>
              </a:rPr>
              <a:t>Find the sum of these two values.</a:t>
            </a:r>
          </a:p>
          <a:p>
            <a:pPr>
              <a:buFont typeface="Arial" panose="020B0604020202020204" pitchFamily="34" charset="0"/>
              <a:buChar char="•"/>
            </a:pPr>
            <a:r>
              <a:rPr lang="en-US" sz="1600" dirty="0">
                <a:latin typeface="verdana" panose="020B0604030504040204" pitchFamily="34" charset="0"/>
              </a:rPr>
              <a:t>If the sum is greater than 0, then print "This is the positive result."</a:t>
            </a:r>
          </a:p>
          <a:p>
            <a:pPr>
              <a:buFont typeface="Arial" panose="020B0604020202020204" pitchFamily="34" charset="0"/>
              <a:buChar char="•"/>
            </a:pPr>
            <a:r>
              <a:rPr lang="en-US" sz="1600" dirty="0">
                <a:latin typeface="verdana" panose="020B0604030504040204" pitchFamily="34" charset="0"/>
              </a:rPr>
              <a:t>If the sum is less than 0, then print "This is the negative result</a:t>
            </a:r>
            <a:r>
              <a:rPr lang="en-US" sz="2400" dirty="0">
                <a:solidFill>
                  <a:srgbClr val="000000"/>
                </a:solidFill>
                <a:latin typeface="verdana" panose="020B0604030504040204" pitchFamily="34" charset="0"/>
              </a:rPr>
              <a:t>."</a:t>
            </a:r>
            <a:endParaRPr lang="en-US" sz="24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0361639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31586-FA69-49C4-B228-21748F614316}"/>
              </a:ext>
            </a:extLst>
          </p:cNvPr>
          <p:cNvSpPr>
            <a:spLocks noGrp="1"/>
          </p:cNvSpPr>
          <p:nvPr>
            <p:ph type="title"/>
          </p:nvPr>
        </p:nvSpPr>
        <p:spPr>
          <a:xfrm>
            <a:off x="973076" y="819150"/>
            <a:ext cx="7315200" cy="865573"/>
          </a:xfrm>
        </p:spPr>
        <p:txBody>
          <a:bodyPr>
            <a:normAutofit fontScale="90000"/>
          </a:bodyPr>
          <a:lstStyle/>
          <a:p>
            <a:r>
              <a:rPr lang="en-US" dirty="0"/>
              <a:t>Components of the model:</a:t>
            </a:r>
            <a:br>
              <a:rPr lang="en-US" dirty="0"/>
            </a:br>
            <a:endParaRPr lang="en-IN" dirty="0"/>
          </a:p>
        </p:txBody>
      </p:sp>
      <p:sp>
        <p:nvSpPr>
          <p:cNvPr id="3" name="Content Placeholder 2">
            <a:extLst>
              <a:ext uri="{FF2B5EF4-FFF2-40B4-BE49-F238E27FC236}">
                <a16:creationId xmlns:a16="http://schemas.microsoft.com/office/drawing/2014/main" id="{EE6C88D5-9897-4E7C-AFE1-7A99EB49CE2D}"/>
              </a:ext>
            </a:extLst>
          </p:cNvPr>
          <p:cNvSpPr>
            <a:spLocks noGrp="1"/>
          </p:cNvSpPr>
          <p:nvPr>
            <p:ph idx="1"/>
          </p:nvPr>
        </p:nvSpPr>
        <p:spPr>
          <a:xfrm>
            <a:off x="914400" y="1581151"/>
            <a:ext cx="7315200" cy="3150870"/>
          </a:xfrm>
        </p:spPr>
        <p:txBody>
          <a:bodyPr>
            <a:normAutofit fontScale="92500" lnSpcReduction="10000"/>
          </a:bodyPr>
          <a:lstStyle/>
          <a:p>
            <a:pPr algn="just"/>
            <a:r>
              <a:rPr lang="en-US" dirty="0"/>
              <a:t>To every statement there is a node, whose name is unique. Every node has at least one </a:t>
            </a:r>
            <a:r>
              <a:rPr lang="en-US" dirty="0" err="1"/>
              <a:t>outlink</a:t>
            </a:r>
            <a:r>
              <a:rPr lang="en-US" dirty="0"/>
              <a:t> and at least one </a:t>
            </a:r>
            <a:r>
              <a:rPr lang="en-US" dirty="0" err="1"/>
              <a:t>inlink</a:t>
            </a:r>
            <a:r>
              <a:rPr lang="en-US" dirty="0"/>
              <a:t> except for exit nodes and entry nodes.</a:t>
            </a:r>
          </a:p>
          <a:p>
            <a:pPr algn="just"/>
            <a:r>
              <a:rPr lang="en-US" dirty="0"/>
              <a:t>Exit nodes are dummy nodes placed at the outgoing arrowheads of exit statements (e.g., END, RETURN), to complete the graph. Similarly, entry nodes are dummy nodes placed at entry statements (e.g., BEGIN) for the same reason.</a:t>
            </a:r>
          </a:p>
          <a:p>
            <a:pPr algn="just"/>
            <a:r>
              <a:rPr lang="en-US" dirty="0"/>
              <a:t>The </a:t>
            </a:r>
            <a:r>
              <a:rPr lang="en-US" dirty="0" err="1"/>
              <a:t>outlink</a:t>
            </a:r>
            <a:r>
              <a:rPr lang="en-US" dirty="0"/>
              <a:t> of simple statements (statements with only one </a:t>
            </a:r>
            <a:r>
              <a:rPr lang="en-US" dirty="0" err="1"/>
              <a:t>outlink</a:t>
            </a:r>
            <a:r>
              <a:rPr lang="en-US" dirty="0"/>
              <a:t>) are weighted by the proper sequence of data-flow actions for that statement. Note that the sequence can consist of more than one letter. </a:t>
            </a:r>
            <a:endParaRPr lang="en-IN" dirty="0"/>
          </a:p>
        </p:txBody>
      </p:sp>
      <p:sp>
        <p:nvSpPr>
          <p:cNvPr id="5" name="Slide Number Placeholder 4">
            <a:extLst>
              <a:ext uri="{FF2B5EF4-FFF2-40B4-BE49-F238E27FC236}">
                <a16:creationId xmlns:a16="http://schemas.microsoft.com/office/drawing/2014/main" id="{F04A4A7B-7542-4C14-8A49-D310C76AEF5A}"/>
              </a:ext>
            </a:extLst>
          </p:cNvPr>
          <p:cNvSpPr>
            <a:spLocks noGrp="1"/>
          </p:cNvSpPr>
          <p:nvPr>
            <p:ph type="sldNum" sz="quarter" idx="12"/>
          </p:nvPr>
        </p:nvSpPr>
        <p:spPr/>
        <p:txBody>
          <a:bodyPr/>
          <a:lstStyle/>
          <a:p>
            <a:fld id="{B6F15528-21DE-4FAA-801E-634DDDAF4B2B}" type="slidenum">
              <a:rPr lang="en-US" smtClean="0"/>
              <a:pPr/>
              <a:t>90</a:t>
            </a:fld>
            <a:endParaRPr lang="en-US"/>
          </a:p>
        </p:txBody>
      </p:sp>
    </p:spTree>
    <p:extLst>
      <p:ext uri="{BB962C8B-B14F-4D97-AF65-F5344CB8AC3E}">
        <p14:creationId xmlns:p14="http://schemas.microsoft.com/office/powerpoint/2010/main" val="148769715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259D2A-DB66-49C7-9D94-C83BCA301731}"/>
              </a:ext>
            </a:extLst>
          </p:cNvPr>
          <p:cNvSpPr>
            <a:spLocks noGrp="1"/>
          </p:cNvSpPr>
          <p:nvPr>
            <p:ph idx="1"/>
          </p:nvPr>
        </p:nvSpPr>
        <p:spPr>
          <a:xfrm>
            <a:off x="838200" y="1123950"/>
            <a:ext cx="7315200" cy="3505200"/>
          </a:xfrm>
        </p:spPr>
        <p:txBody>
          <a:bodyPr>
            <a:normAutofit lnSpcReduction="10000"/>
          </a:bodyPr>
          <a:lstStyle/>
          <a:p>
            <a:pPr algn="just"/>
            <a:r>
              <a:rPr lang="en-US" sz="1600" dirty="0"/>
              <a:t>Predicate nodes (e.g., IF-THEN-ELSE, DO WHILE, CASE) are weighted with the p - use(s) on every </a:t>
            </a:r>
            <a:r>
              <a:rPr lang="en-US" sz="1600" dirty="0" err="1"/>
              <a:t>outlink</a:t>
            </a:r>
            <a:r>
              <a:rPr lang="en-US" sz="1600" dirty="0"/>
              <a:t>, appropriate to that </a:t>
            </a:r>
            <a:r>
              <a:rPr lang="en-US" sz="1600" dirty="0" err="1"/>
              <a:t>outlink</a:t>
            </a:r>
            <a:r>
              <a:rPr lang="en-US" sz="1600" dirty="0"/>
              <a:t>.</a:t>
            </a:r>
          </a:p>
          <a:p>
            <a:pPr algn="just"/>
            <a:endParaRPr lang="en-US" sz="1600" dirty="0"/>
          </a:p>
          <a:p>
            <a:pPr algn="just"/>
            <a:r>
              <a:rPr lang="en-US" sz="1600" dirty="0"/>
              <a:t>Every sequence of simple statements (e.g., a sequence of nodes with one </a:t>
            </a:r>
            <a:r>
              <a:rPr lang="en-US" sz="1600" dirty="0" err="1"/>
              <a:t>inlink</a:t>
            </a:r>
            <a:r>
              <a:rPr lang="en-US" sz="1600" dirty="0"/>
              <a:t> and one </a:t>
            </a:r>
            <a:r>
              <a:rPr lang="en-US" sz="1600" dirty="0" err="1"/>
              <a:t>outlink</a:t>
            </a:r>
            <a:r>
              <a:rPr lang="en-US" sz="1600" dirty="0"/>
              <a:t>) can be replaced by a pair of nodes that has, as weights on the link between them, the concatenation of link weights.</a:t>
            </a:r>
          </a:p>
          <a:p>
            <a:pPr algn="just"/>
            <a:endParaRPr lang="en-US" sz="1600" dirty="0"/>
          </a:p>
          <a:p>
            <a:pPr algn="just"/>
            <a:r>
              <a:rPr lang="en-US" sz="1600" dirty="0"/>
              <a:t>If there are several data-flow actions on a given link for a given variable, then the weight of the link is denoted by the sequence of actions on that link for that variable.</a:t>
            </a:r>
          </a:p>
          <a:p>
            <a:pPr algn="just"/>
            <a:endParaRPr lang="en-US" sz="1600" dirty="0"/>
          </a:p>
          <a:p>
            <a:pPr algn="just"/>
            <a:r>
              <a:rPr lang="en-US" sz="1600" dirty="0"/>
              <a:t>Conversely, a link with several data-flow actions on it can be replaced by a succession of equivalent links, each of which has at most one data-flow action for any variable</a:t>
            </a:r>
            <a:endParaRPr lang="en-IN" sz="1600" dirty="0"/>
          </a:p>
        </p:txBody>
      </p:sp>
      <p:sp>
        <p:nvSpPr>
          <p:cNvPr id="5" name="Slide Number Placeholder 4">
            <a:extLst>
              <a:ext uri="{FF2B5EF4-FFF2-40B4-BE49-F238E27FC236}">
                <a16:creationId xmlns:a16="http://schemas.microsoft.com/office/drawing/2014/main" id="{A564676A-8F69-416F-8681-251F0F7DD759}"/>
              </a:ext>
            </a:extLst>
          </p:cNvPr>
          <p:cNvSpPr>
            <a:spLocks noGrp="1"/>
          </p:cNvSpPr>
          <p:nvPr>
            <p:ph type="sldNum" sz="quarter" idx="12"/>
          </p:nvPr>
        </p:nvSpPr>
        <p:spPr/>
        <p:txBody>
          <a:bodyPr/>
          <a:lstStyle/>
          <a:p>
            <a:fld id="{B6F15528-21DE-4FAA-801E-634DDDAF4B2B}" type="slidenum">
              <a:rPr lang="en-US" smtClean="0"/>
              <a:pPr/>
              <a:t>91</a:t>
            </a:fld>
            <a:endParaRPr lang="en-US"/>
          </a:p>
        </p:txBody>
      </p:sp>
    </p:spTree>
    <p:extLst>
      <p:ext uri="{BB962C8B-B14F-4D97-AF65-F5344CB8AC3E}">
        <p14:creationId xmlns:p14="http://schemas.microsoft.com/office/powerpoint/2010/main" val="1529101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2E2D6-2C89-487F-BAA7-9D80FCF6CD1F}"/>
              </a:ext>
            </a:extLst>
          </p:cNvPr>
          <p:cNvSpPr>
            <a:spLocks noGrp="1"/>
          </p:cNvSpPr>
          <p:nvPr>
            <p:ph type="title"/>
          </p:nvPr>
        </p:nvSpPr>
        <p:spPr>
          <a:xfrm>
            <a:off x="888381" y="635191"/>
            <a:ext cx="7315200" cy="865573"/>
          </a:xfrm>
        </p:spPr>
        <p:txBody>
          <a:bodyPr/>
          <a:lstStyle/>
          <a:p>
            <a:r>
              <a:rPr lang="en-IN" dirty="0"/>
              <a:t>Example</a:t>
            </a:r>
          </a:p>
        </p:txBody>
      </p:sp>
      <p:sp>
        <p:nvSpPr>
          <p:cNvPr id="5" name="Slide Number Placeholder 4">
            <a:extLst>
              <a:ext uri="{FF2B5EF4-FFF2-40B4-BE49-F238E27FC236}">
                <a16:creationId xmlns:a16="http://schemas.microsoft.com/office/drawing/2014/main" id="{852A622F-CA9F-4264-97BC-393B0D4C8DCC}"/>
              </a:ext>
            </a:extLst>
          </p:cNvPr>
          <p:cNvSpPr>
            <a:spLocks noGrp="1"/>
          </p:cNvSpPr>
          <p:nvPr>
            <p:ph type="sldNum" sz="quarter" idx="12"/>
          </p:nvPr>
        </p:nvSpPr>
        <p:spPr/>
        <p:txBody>
          <a:bodyPr/>
          <a:lstStyle/>
          <a:p>
            <a:fld id="{B6F15528-21DE-4FAA-801E-634DDDAF4B2B}" type="slidenum">
              <a:rPr lang="en-US" smtClean="0"/>
              <a:pPr/>
              <a:t>92</a:t>
            </a:fld>
            <a:endParaRPr lang="en-US"/>
          </a:p>
        </p:txBody>
      </p:sp>
      <p:pic>
        <p:nvPicPr>
          <p:cNvPr id="3074" name="Picture 2">
            <a:extLst>
              <a:ext uri="{FF2B5EF4-FFF2-40B4-BE49-F238E27FC236}">
                <a16:creationId xmlns:a16="http://schemas.microsoft.com/office/drawing/2014/main" id="{73D3DB7C-22BE-4235-B561-4E2645D215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500188"/>
            <a:ext cx="7543800" cy="323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28502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96371-DDB3-4C91-8582-B579461499EC}"/>
              </a:ext>
            </a:extLst>
          </p:cNvPr>
          <p:cNvSpPr>
            <a:spLocks noGrp="1"/>
          </p:cNvSpPr>
          <p:nvPr>
            <p:ph type="title"/>
          </p:nvPr>
        </p:nvSpPr>
        <p:spPr>
          <a:xfrm>
            <a:off x="838200" y="411598"/>
            <a:ext cx="7315200" cy="865573"/>
          </a:xfrm>
        </p:spPr>
        <p:txBody>
          <a:bodyPr/>
          <a:lstStyle/>
          <a:p>
            <a:r>
              <a:rPr lang="en-IN" dirty="0"/>
              <a:t>Unannotated flowgraph</a:t>
            </a:r>
          </a:p>
        </p:txBody>
      </p:sp>
      <p:sp>
        <p:nvSpPr>
          <p:cNvPr id="5" name="Slide Number Placeholder 4">
            <a:extLst>
              <a:ext uri="{FF2B5EF4-FFF2-40B4-BE49-F238E27FC236}">
                <a16:creationId xmlns:a16="http://schemas.microsoft.com/office/drawing/2014/main" id="{9D98A660-EE80-4D3D-A1D5-B3198C74B071}"/>
              </a:ext>
            </a:extLst>
          </p:cNvPr>
          <p:cNvSpPr>
            <a:spLocks noGrp="1"/>
          </p:cNvSpPr>
          <p:nvPr>
            <p:ph type="sldNum" sz="quarter" idx="12"/>
          </p:nvPr>
        </p:nvSpPr>
        <p:spPr/>
        <p:txBody>
          <a:bodyPr/>
          <a:lstStyle/>
          <a:p>
            <a:fld id="{B6F15528-21DE-4FAA-801E-634DDDAF4B2B}" type="slidenum">
              <a:rPr lang="en-US" smtClean="0"/>
              <a:pPr/>
              <a:t>93</a:t>
            </a:fld>
            <a:endParaRPr lang="en-US"/>
          </a:p>
        </p:txBody>
      </p:sp>
      <p:pic>
        <p:nvPicPr>
          <p:cNvPr id="4098" name="Picture 2">
            <a:extLst>
              <a:ext uri="{FF2B5EF4-FFF2-40B4-BE49-F238E27FC236}">
                <a16:creationId xmlns:a16="http://schemas.microsoft.com/office/drawing/2014/main" id="{C5AC5495-EF26-495F-8EB3-39DCDFC4AB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0" y="1352550"/>
            <a:ext cx="502920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2256DE0-1411-476B-9996-FDE9D13C7F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352550"/>
            <a:ext cx="35052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56127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27616-3FEA-47D9-A180-71D0BCC7C1B9}"/>
              </a:ext>
            </a:extLst>
          </p:cNvPr>
          <p:cNvSpPr>
            <a:spLocks noGrp="1"/>
          </p:cNvSpPr>
          <p:nvPr>
            <p:ph type="title"/>
          </p:nvPr>
        </p:nvSpPr>
        <p:spPr>
          <a:xfrm>
            <a:off x="762000" y="436091"/>
            <a:ext cx="7315200" cy="865573"/>
          </a:xfrm>
        </p:spPr>
        <p:txBody>
          <a:bodyPr>
            <a:normAutofit fontScale="90000"/>
          </a:bodyPr>
          <a:lstStyle/>
          <a:p>
            <a:r>
              <a:rPr lang="en-US" dirty="0"/>
              <a:t>Control flowgraph annotated for X and Y data flows.</a:t>
            </a:r>
            <a:endParaRPr lang="en-IN" dirty="0"/>
          </a:p>
        </p:txBody>
      </p:sp>
      <p:sp>
        <p:nvSpPr>
          <p:cNvPr id="5" name="Slide Number Placeholder 4">
            <a:extLst>
              <a:ext uri="{FF2B5EF4-FFF2-40B4-BE49-F238E27FC236}">
                <a16:creationId xmlns:a16="http://schemas.microsoft.com/office/drawing/2014/main" id="{0C428285-8ECB-4D04-BC9D-456E30405896}"/>
              </a:ext>
            </a:extLst>
          </p:cNvPr>
          <p:cNvSpPr>
            <a:spLocks noGrp="1"/>
          </p:cNvSpPr>
          <p:nvPr>
            <p:ph type="sldNum" sz="quarter" idx="12"/>
          </p:nvPr>
        </p:nvSpPr>
        <p:spPr/>
        <p:txBody>
          <a:bodyPr/>
          <a:lstStyle/>
          <a:p>
            <a:fld id="{B6F15528-21DE-4FAA-801E-634DDDAF4B2B}" type="slidenum">
              <a:rPr lang="en-US" smtClean="0"/>
              <a:pPr/>
              <a:t>94</a:t>
            </a:fld>
            <a:endParaRPr lang="en-US"/>
          </a:p>
        </p:txBody>
      </p:sp>
      <p:pic>
        <p:nvPicPr>
          <p:cNvPr id="5122" name="Picture 2">
            <a:extLst>
              <a:ext uri="{FF2B5EF4-FFF2-40B4-BE49-F238E27FC236}">
                <a16:creationId xmlns:a16="http://schemas.microsoft.com/office/drawing/2014/main" id="{AEA6CDCC-F116-478F-AEC2-E656FAE56E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91000" y="1809750"/>
            <a:ext cx="4648200" cy="31242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979B802-63B4-4B98-A971-4C17632DDD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801586"/>
            <a:ext cx="3962400"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11671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28844-E9B3-4C6E-9168-040E15805300}"/>
              </a:ext>
            </a:extLst>
          </p:cNvPr>
          <p:cNvSpPr>
            <a:spLocks noGrp="1"/>
          </p:cNvSpPr>
          <p:nvPr>
            <p:ph type="title"/>
          </p:nvPr>
        </p:nvSpPr>
        <p:spPr>
          <a:xfrm>
            <a:off x="304800" y="285750"/>
            <a:ext cx="6858000" cy="865573"/>
          </a:xfrm>
        </p:spPr>
        <p:txBody>
          <a:bodyPr>
            <a:normAutofit fontScale="90000"/>
          </a:bodyPr>
          <a:lstStyle/>
          <a:p>
            <a:r>
              <a:rPr lang="en-US" dirty="0"/>
              <a:t>Control flowgraph annotated for Z data flow.</a:t>
            </a:r>
            <a:endParaRPr lang="en-IN" dirty="0"/>
          </a:p>
        </p:txBody>
      </p:sp>
      <p:sp>
        <p:nvSpPr>
          <p:cNvPr id="5" name="Slide Number Placeholder 4">
            <a:extLst>
              <a:ext uri="{FF2B5EF4-FFF2-40B4-BE49-F238E27FC236}">
                <a16:creationId xmlns:a16="http://schemas.microsoft.com/office/drawing/2014/main" id="{E90E6B96-4913-40A2-8DEC-9DC4046FBADD}"/>
              </a:ext>
            </a:extLst>
          </p:cNvPr>
          <p:cNvSpPr>
            <a:spLocks noGrp="1"/>
          </p:cNvSpPr>
          <p:nvPr>
            <p:ph type="sldNum" sz="quarter" idx="12"/>
          </p:nvPr>
        </p:nvSpPr>
        <p:spPr/>
        <p:txBody>
          <a:bodyPr/>
          <a:lstStyle/>
          <a:p>
            <a:fld id="{B6F15528-21DE-4FAA-801E-634DDDAF4B2B}" type="slidenum">
              <a:rPr lang="en-US" smtClean="0"/>
              <a:pPr/>
              <a:t>95</a:t>
            </a:fld>
            <a:endParaRPr lang="en-US"/>
          </a:p>
        </p:txBody>
      </p:sp>
      <p:pic>
        <p:nvPicPr>
          <p:cNvPr id="6146" name="Picture 2">
            <a:extLst>
              <a:ext uri="{FF2B5EF4-FFF2-40B4-BE49-F238E27FC236}">
                <a16:creationId xmlns:a16="http://schemas.microsoft.com/office/drawing/2014/main" id="{6A0C6E83-884C-45DA-97CB-82E9DDD886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3800" y="1200150"/>
            <a:ext cx="54102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CCB9C8BD-BD0E-4D39-93C6-B1F3DF34AE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00150"/>
            <a:ext cx="35052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79304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16B91-6185-4443-8948-E039A22920A3}"/>
              </a:ext>
            </a:extLst>
          </p:cNvPr>
          <p:cNvSpPr>
            <a:spLocks noGrp="1"/>
          </p:cNvSpPr>
          <p:nvPr>
            <p:ph type="title"/>
          </p:nvPr>
        </p:nvSpPr>
        <p:spPr>
          <a:xfrm>
            <a:off x="940419" y="411598"/>
            <a:ext cx="7315200" cy="865573"/>
          </a:xfrm>
        </p:spPr>
        <p:txBody>
          <a:bodyPr>
            <a:normAutofit fontScale="90000"/>
          </a:bodyPr>
          <a:lstStyle/>
          <a:p>
            <a:r>
              <a:rPr lang="en-US" dirty="0"/>
              <a:t>Control flowgraph annotated for V data flow.</a:t>
            </a:r>
            <a:endParaRPr lang="en-IN" dirty="0"/>
          </a:p>
        </p:txBody>
      </p:sp>
      <p:sp>
        <p:nvSpPr>
          <p:cNvPr id="5" name="Slide Number Placeholder 4">
            <a:extLst>
              <a:ext uri="{FF2B5EF4-FFF2-40B4-BE49-F238E27FC236}">
                <a16:creationId xmlns:a16="http://schemas.microsoft.com/office/drawing/2014/main" id="{95517D7A-F1BF-449E-8AEE-425DCE258CF2}"/>
              </a:ext>
            </a:extLst>
          </p:cNvPr>
          <p:cNvSpPr>
            <a:spLocks noGrp="1"/>
          </p:cNvSpPr>
          <p:nvPr>
            <p:ph type="sldNum" sz="quarter" idx="12"/>
          </p:nvPr>
        </p:nvSpPr>
        <p:spPr/>
        <p:txBody>
          <a:bodyPr/>
          <a:lstStyle/>
          <a:p>
            <a:fld id="{B6F15528-21DE-4FAA-801E-634DDDAF4B2B}" type="slidenum">
              <a:rPr lang="en-US" smtClean="0"/>
              <a:pPr/>
              <a:t>96</a:t>
            </a:fld>
            <a:endParaRPr lang="en-US"/>
          </a:p>
        </p:txBody>
      </p:sp>
      <p:pic>
        <p:nvPicPr>
          <p:cNvPr id="7170" name="Picture 2">
            <a:extLst>
              <a:ext uri="{FF2B5EF4-FFF2-40B4-BE49-F238E27FC236}">
                <a16:creationId xmlns:a16="http://schemas.microsoft.com/office/drawing/2014/main" id="{90B818C6-040F-4BF5-99C9-79A0EA5403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43400" y="1200150"/>
            <a:ext cx="4800600" cy="365759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144B169-4EC4-4B91-83A6-34DB545C6C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00150"/>
            <a:ext cx="4038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3189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4B0EF10-A31E-434F-A28E-BF65429BE354}"/>
              </a:ext>
            </a:extLst>
          </p:cNvPr>
          <p:cNvSpPr>
            <a:spLocks noGrp="1" noChangeArrowheads="1"/>
          </p:cNvSpPr>
          <p:nvPr>
            <p:ph type="title"/>
          </p:nvPr>
        </p:nvSpPr>
        <p:spPr>
          <a:xfrm>
            <a:off x="1657350" y="819150"/>
            <a:ext cx="5829300" cy="800100"/>
          </a:xfrm>
        </p:spPr>
        <p:txBody>
          <a:bodyPr/>
          <a:lstStyle/>
          <a:p>
            <a:pPr eaLnBrk="1" hangingPunct="1"/>
            <a:r>
              <a:rPr lang="en-US" altLang="en-US" dirty="0"/>
              <a:t>Simple Path Segments</a:t>
            </a:r>
          </a:p>
        </p:txBody>
      </p:sp>
      <p:sp>
        <p:nvSpPr>
          <p:cNvPr id="17411" name="Rectangle 3">
            <a:extLst>
              <a:ext uri="{FF2B5EF4-FFF2-40B4-BE49-F238E27FC236}">
                <a16:creationId xmlns:a16="http://schemas.microsoft.com/office/drawing/2014/main" id="{B42339C7-6C67-48CF-8C66-CD7D55231925}"/>
              </a:ext>
            </a:extLst>
          </p:cNvPr>
          <p:cNvSpPr>
            <a:spLocks noGrp="1" noChangeArrowheads="1"/>
          </p:cNvSpPr>
          <p:nvPr>
            <p:ph type="body" idx="1"/>
          </p:nvPr>
        </p:nvSpPr>
        <p:spPr/>
        <p:txBody>
          <a:bodyPr/>
          <a:lstStyle/>
          <a:p>
            <a:pPr algn="just" eaLnBrk="1" hangingPunct="1"/>
            <a:r>
              <a:rPr lang="en-US" altLang="en-US" dirty="0"/>
              <a:t>A </a:t>
            </a:r>
            <a:r>
              <a:rPr lang="en-US" altLang="en-US" b="1" dirty="0"/>
              <a:t>Simple Path Segment</a:t>
            </a:r>
            <a:r>
              <a:rPr lang="en-US" altLang="en-US" dirty="0"/>
              <a:t> is a path segment in which at most one node is visited twice.</a:t>
            </a:r>
          </a:p>
          <a:p>
            <a:pPr lvl="1" algn="just" eaLnBrk="1" hangingPunct="1"/>
            <a:r>
              <a:rPr lang="en-US" altLang="en-US" i="1" dirty="0"/>
              <a:t>E.g.,</a:t>
            </a:r>
            <a:r>
              <a:rPr lang="en-US" altLang="en-US" dirty="0"/>
              <a:t> (7,4,5,6,7) is simple.</a:t>
            </a:r>
          </a:p>
          <a:p>
            <a:pPr algn="just" eaLnBrk="1" hangingPunct="1"/>
            <a:r>
              <a:rPr lang="en-US" altLang="en-US" dirty="0"/>
              <a:t>Therefore, a simple path may or may not be loop-free. </a:t>
            </a:r>
          </a:p>
          <a:p>
            <a:pPr eaLnBrk="1" hangingPunct="1"/>
            <a:endParaRPr lang="en-US" alt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C59E21F-9D92-4685-B474-15DFC1B644B4}"/>
              </a:ext>
            </a:extLst>
          </p:cNvPr>
          <p:cNvSpPr>
            <a:spLocks noGrp="1" noChangeArrowheads="1"/>
          </p:cNvSpPr>
          <p:nvPr>
            <p:ph type="title"/>
          </p:nvPr>
        </p:nvSpPr>
        <p:spPr/>
        <p:txBody>
          <a:bodyPr/>
          <a:lstStyle/>
          <a:p>
            <a:pPr eaLnBrk="1" hangingPunct="1"/>
            <a:r>
              <a:rPr lang="en-US" altLang="en-US"/>
              <a:t>Loop-free Path Segments</a:t>
            </a:r>
          </a:p>
        </p:txBody>
      </p:sp>
      <p:sp>
        <p:nvSpPr>
          <p:cNvPr id="18435" name="Rectangle 3">
            <a:extLst>
              <a:ext uri="{FF2B5EF4-FFF2-40B4-BE49-F238E27FC236}">
                <a16:creationId xmlns:a16="http://schemas.microsoft.com/office/drawing/2014/main" id="{3F05F604-A3B5-4300-9D64-A5836DF292E5}"/>
              </a:ext>
            </a:extLst>
          </p:cNvPr>
          <p:cNvSpPr>
            <a:spLocks noGrp="1" noChangeArrowheads="1"/>
          </p:cNvSpPr>
          <p:nvPr>
            <p:ph type="body" idx="1"/>
          </p:nvPr>
        </p:nvSpPr>
        <p:spPr/>
        <p:txBody>
          <a:bodyPr/>
          <a:lstStyle/>
          <a:p>
            <a:pPr eaLnBrk="1" hangingPunct="1"/>
            <a:r>
              <a:rPr lang="en-US" altLang="en-US"/>
              <a:t>A </a:t>
            </a:r>
            <a:r>
              <a:rPr lang="en-US" altLang="en-US" b="1"/>
              <a:t>Loop-free Path Segment</a:t>
            </a:r>
            <a:r>
              <a:rPr lang="en-US" altLang="en-US"/>
              <a:t> is a path segment for which every node is visited at most once. </a:t>
            </a:r>
          </a:p>
          <a:p>
            <a:pPr lvl="1" eaLnBrk="1" hangingPunct="1"/>
            <a:r>
              <a:rPr lang="en-US" altLang="en-US" i="1"/>
              <a:t>E.g.,</a:t>
            </a:r>
            <a:r>
              <a:rPr lang="en-US" altLang="en-US"/>
              <a:t> (4,5,6,7,8,10) is loop-free.</a:t>
            </a:r>
          </a:p>
          <a:p>
            <a:pPr lvl="1" eaLnBrk="1" hangingPunct="1"/>
            <a:r>
              <a:rPr lang="en-US" altLang="en-US"/>
              <a:t>path (10,11,4,5,6,7,8,10,11,12) is not loop-free because nodes 10 and 11 are visited twice.</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D7EBB2C-4003-42D9-8B56-C82FF9CA0FFA}"/>
              </a:ext>
            </a:extLst>
          </p:cNvPr>
          <p:cNvSpPr>
            <a:spLocks noGrp="1" noChangeArrowheads="1"/>
          </p:cNvSpPr>
          <p:nvPr>
            <p:ph type="title"/>
          </p:nvPr>
        </p:nvSpPr>
        <p:spPr/>
        <p:txBody>
          <a:bodyPr/>
          <a:lstStyle/>
          <a:p>
            <a:pPr eaLnBrk="1" hangingPunct="1"/>
            <a:r>
              <a:rPr lang="en-US" altLang="en-US" b="1"/>
              <a:t>du</a:t>
            </a:r>
            <a:r>
              <a:rPr lang="en-US" altLang="en-US"/>
              <a:t> Path Segments</a:t>
            </a:r>
          </a:p>
        </p:txBody>
      </p:sp>
      <p:sp>
        <p:nvSpPr>
          <p:cNvPr id="19459" name="Rectangle 3">
            <a:extLst>
              <a:ext uri="{FF2B5EF4-FFF2-40B4-BE49-F238E27FC236}">
                <a16:creationId xmlns:a16="http://schemas.microsoft.com/office/drawing/2014/main" id="{53AC0774-EB07-4C12-B860-9CF12F7EF527}"/>
              </a:ext>
            </a:extLst>
          </p:cNvPr>
          <p:cNvSpPr>
            <a:spLocks noGrp="1" noChangeArrowheads="1"/>
          </p:cNvSpPr>
          <p:nvPr>
            <p:ph type="body" idx="1"/>
          </p:nvPr>
        </p:nvSpPr>
        <p:spPr/>
        <p:txBody>
          <a:bodyPr/>
          <a:lstStyle/>
          <a:p>
            <a:pPr eaLnBrk="1" hangingPunct="1"/>
            <a:r>
              <a:rPr lang="en-US" altLang="en-US"/>
              <a:t>A </a:t>
            </a:r>
            <a:r>
              <a:rPr lang="en-US" altLang="en-US" b="1"/>
              <a:t>du Path</a:t>
            </a:r>
            <a:r>
              <a:rPr lang="en-US" altLang="en-US"/>
              <a:t> is a path segment such that if the last link has a use of </a:t>
            </a:r>
            <a:r>
              <a:rPr lang="en-US" altLang="en-US" b="1"/>
              <a:t>X</a:t>
            </a:r>
            <a:r>
              <a:rPr lang="en-US" altLang="en-US"/>
              <a:t>, then the path is simple and definition clear.</a:t>
            </a:r>
          </a:p>
          <a:p>
            <a:pPr eaLnBrk="1" hangingPunct="1"/>
            <a:endParaRPr lang="en-US"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8221</TotalTime>
  <Words>10856</Words>
  <Application>Microsoft Office PowerPoint</Application>
  <PresentationFormat>On-screen Show (16:9)</PresentationFormat>
  <Paragraphs>1835</Paragraphs>
  <Slides>133</Slides>
  <Notes>29</Notes>
  <HiddenSlides>2</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133</vt:i4>
      </vt:variant>
    </vt:vector>
  </HeadingPairs>
  <TitlesOfParts>
    <vt:vector size="151" baseType="lpstr">
      <vt:lpstr>Arial</vt:lpstr>
      <vt:lpstr>Arial Unicode MS</vt:lpstr>
      <vt:lpstr>Calibri</vt:lpstr>
      <vt:lpstr>Comic Sans MS</vt:lpstr>
      <vt:lpstr>Consolas</vt:lpstr>
      <vt:lpstr>erdana</vt:lpstr>
      <vt:lpstr>Georgia</vt:lpstr>
      <vt:lpstr>Helvetica</vt:lpstr>
      <vt:lpstr>Lucida Calligraphy</vt:lpstr>
      <vt:lpstr>Monaco</vt:lpstr>
      <vt:lpstr>Palatino</vt:lpstr>
      <vt:lpstr>Roboto</vt:lpstr>
      <vt:lpstr>Source Sans Pro</vt:lpstr>
      <vt:lpstr>Times New Roman</vt:lpstr>
      <vt:lpstr>Times New Roman</vt:lpstr>
      <vt:lpstr>Verdana</vt:lpstr>
      <vt:lpstr>Wingdings</vt:lpstr>
      <vt:lpstr>Perspective</vt:lpstr>
      <vt:lpstr>SWE2005-SOFTWARE TESTING</vt:lpstr>
      <vt:lpstr>White Box Testing</vt:lpstr>
      <vt:lpstr>PowerPoint Presentation</vt:lpstr>
      <vt:lpstr>Topics to be covered </vt:lpstr>
      <vt:lpstr>1. Logic Coverage Criteria</vt:lpstr>
      <vt:lpstr>Logic Coverage Criteria</vt:lpstr>
      <vt:lpstr>Forms of Logic Coverage Criteria</vt:lpstr>
      <vt:lpstr>1.1 Statement  Coverage</vt:lpstr>
      <vt:lpstr>Example</vt:lpstr>
      <vt:lpstr>Now, let's see the two different scenarios and calculation of the percentage of Statement Coverage for given source code.</vt:lpstr>
      <vt:lpstr>Scenario 2: If A = -2, B = -7</vt:lpstr>
      <vt:lpstr>1.2 Decision Coverage</vt:lpstr>
      <vt:lpstr>Example</vt:lpstr>
      <vt:lpstr>Scenario 1: Value of a is 7 (a=7) </vt:lpstr>
      <vt:lpstr>Scenario 2: Value of a is 3 (a=3) </vt:lpstr>
      <vt:lpstr>Result table of Decision Coverage: </vt:lpstr>
      <vt:lpstr>Practice Questions</vt:lpstr>
      <vt:lpstr>1.1 Statement  Coverage</vt:lpstr>
      <vt:lpstr>1.3 Condition Coverage </vt:lpstr>
      <vt:lpstr>Example</vt:lpstr>
      <vt:lpstr>Consider the following input: </vt:lpstr>
      <vt:lpstr>1.4 Multiple Condition/Decision Coverage</vt:lpstr>
      <vt:lpstr>PowerPoint Presentation</vt:lpstr>
      <vt:lpstr>2. Basic Path Testing</vt:lpstr>
      <vt:lpstr>PowerPoint Presentation</vt:lpstr>
      <vt:lpstr>2.1 Control Flow Graph</vt:lpstr>
      <vt:lpstr>2.2 Flow Graph Notations </vt:lpstr>
      <vt:lpstr>2.3 Path Testing Terminology</vt:lpstr>
      <vt:lpstr>2.4 Cyclomatic Complexity</vt:lpstr>
      <vt:lpstr>Guidelines for BPT</vt:lpstr>
      <vt:lpstr>Example BPT</vt:lpstr>
      <vt:lpstr>Example BPT</vt:lpstr>
      <vt:lpstr>Practice Question-BPT</vt:lpstr>
      <vt:lpstr>Solution</vt:lpstr>
      <vt:lpstr>PowerPoint Presentation</vt:lpstr>
      <vt:lpstr>PowerPoint Presentation</vt:lpstr>
      <vt:lpstr>PowerPoint Presentation</vt:lpstr>
      <vt:lpstr>PowerPoint Presentation</vt:lpstr>
      <vt:lpstr>PowerPoint Presentation</vt:lpstr>
      <vt:lpstr>Complete Path Testing prescriptions: </vt:lpstr>
      <vt:lpstr> Path Testing Criteria  </vt:lpstr>
      <vt:lpstr>PowerPoint Presentation</vt:lpstr>
      <vt:lpstr>Control Flow Graphs and Path Testing</vt:lpstr>
      <vt:lpstr>Graph Matrices Testing</vt:lpstr>
      <vt:lpstr>3.Graph Matrices Testing </vt:lpstr>
      <vt:lpstr>3.1 Graph Matrix</vt:lpstr>
      <vt:lpstr>3.2 Connection Matrix</vt:lpstr>
      <vt:lpstr>Example 1</vt:lpstr>
      <vt:lpstr>Practice Question </vt:lpstr>
      <vt:lpstr>Loop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Flow Testing</vt:lpstr>
      <vt:lpstr>Data-Flow Testing</vt:lpstr>
      <vt:lpstr>Data-Flow Testing (Cont’d)</vt:lpstr>
      <vt:lpstr>Data Object Categories</vt:lpstr>
      <vt:lpstr>(d) Defined Objects</vt:lpstr>
      <vt:lpstr>(u) Used Objects</vt:lpstr>
      <vt:lpstr>Example: Definition and Uses</vt:lpstr>
      <vt:lpstr>Example: Definition and Uses</vt:lpstr>
      <vt:lpstr>DATA FLOW ANOMALIES</vt:lpstr>
      <vt:lpstr>Two-Letter Anomalies</vt:lpstr>
      <vt:lpstr>Single Letter Anomalies</vt:lpstr>
      <vt:lpstr>DATA FLOW ANOMALY STATE GRAPH: </vt:lpstr>
      <vt:lpstr>DATA FLOW ANOMALY STATE GRAPH: </vt:lpstr>
      <vt:lpstr>STATIC Vs DYNAMIC ANOMALY DETECTION</vt:lpstr>
      <vt:lpstr>PowerPoint Presentation</vt:lpstr>
      <vt:lpstr>Why Static Analysis isn't enough?</vt:lpstr>
      <vt:lpstr>Data-Flow Modeling</vt:lpstr>
      <vt:lpstr>Components of the model: </vt:lpstr>
      <vt:lpstr>PowerPoint Presentation</vt:lpstr>
      <vt:lpstr>Example</vt:lpstr>
      <vt:lpstr>Unannotated flowgraph</vt:lpstr>
      <vt:lpstr>Control flowgraph annotated for X and Y data flows.</vt:lpstr>
      <vt:lpstr>Control flowgraph annotated for Z data flow.</vt:lpstr>
      <vt:lpstr>Control flowgraph annotated for V data flow.</vt:lpstr>
      <vt:lpstr>Simple Path Segments</vt:lpstr>
      <vt:lpstr>Loop-free Path Segments</vt:lpstr>
      <vt:lpstr>du Path Segments</vt:lpstr>
      <vt:lpstr>def-use Associations</vt:lpstr>
      <vt:lpstr>Example: Def-Use Associations</vt:lpstr>
      <vt:lpstr>Example: Def-Use Associations</vt:lpstr>
      <vt:lpstr>Example: Def-Use Associations</vt:lpstr>
      <vt:lpstr>Example: Def-Use Associations</vt:lpstr>
      <vt:lpstr>Example: Def-Use Associations</vt:lpstr>
      <vt:lpstr>Definition-Clear Paths</vt:lpstr>
      <vt:lpstr>Dynamic Data-Flow Testing Strategies</vt:lpstr>
      <vt:lpstr>All du Paths Strategy (ADUP)</vt:lpstr>
      <vt:lpstr>An example: All-du-paths</vt:lpstr>
      <vt:lpstr>An example: All-du-paths</vt:lpstr>
      <vt:lpstr>Example: pow(x,y)</vt:lpstr>
      <vt:lpstr> du-Path for Variable x</vt:lpstr>
      <vt:lpstr> du-Path for Variable x</vt:lpstr>
      <vt:lpstr> du-Path for Variable y</vt:lpstr>
      <vt:lpstr> du-Path for Variable y</vt:lpstr>
      <vt:lpstr>du-Path for Variable y</vt:lpstr>
      <vt:lpstr>All Uses Strategy (AU)</vt:lpstr>
      <vt:lpstr>All p uses/some c uses(APU+C) </vt:lpstr>
      <vt:lpstr>All c-uses/Some p-uses Strategy (ACU+P)</vt:lpstr>
      <vt:lpstr>All Definitions Strategy (AD) </vt:lpstr>
      <vt:lpstr>All p-uses (APU)  All c-uses (ACU) </vt:lpstr>
      <vt:lpstr>Effectiveness of Strategies</vt:lpstr>
      <vt:lpstr>Results of 2 of the 14 Ntafos Experiments</vt:lpstr>
      <vt:lpstr>Ordering the Strategies in Data Flow Testing </vt:lpstr>
      <vt:lpstr>Summary</vt:lpstr>
      <vt:lpstr>5.Mutation Testing</vt:lpstr>
      <vt:lpstr>Mutation Testing</vt:lpstr>
      <vt:lpstr>PowerPoint Presentation</vt:lpstr>
      <vt:lpstr>Mutation Testing Process</vt:lpstr>
      <vt:lpstr>Types of Mutants</vt:lpstr>
      <vt:lpstr>PowerPoint Presentation</vt:lpstr>
      <vt:lpstr>PowerPoint Presentation</vt:lpstr>
      <vt:lpstr>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vitbpl</dc:creator>
  <cp:lastModifiedBy>gshivani554@outlook.com</cp:lastModifiedBy>
  <cp:revision>422</cp:revision>
  <dcterms:created xsi:type="dcterms:W3CDTF">2006-08-16T00:00:00Z</dcterms:created>
  <dcterms:modified xsi:type="dcterms:W3CDTF">2020-09-07T06:26:41Z</dcterms:modified>
</cp:coreProperties>
</file>