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436" r:id="rId5"/>
    <p:sldId id="259" r:id="rId6"/>
    <p:sldId id="260" r:id="rId7"/>
    <p:sldId id="262" r:id="rId8"/>
    <p:sldId id="263" r:id="rId9"/>
    <p:sldId id="264" r:id="rId10"/>
    <p:sldId id="265" r:id="rId11"/>
    <p:sldId id="266" r:id="rId12"/>
    <p:sldId id="421" r:id="rId13"/>
    <p:sldId id="267" r:id="rId14"/>
    <p:sldId id="424" r:id="rId15"/>
    <p:sldId id="429" r:id="rId16"/>
    <p:sldId id="437" r:id="rId17"/>
    <p:sldId id="438" r:id="rId18"/>
    <p:sldId id="268" r:id="rId19"/>
    <p:sldId id="425" r:id="rId20"/>
    <p:sldId id="430" r:id="rId21"/>
    <p:sldId id="431" r:id="rId22"/>
    <p:sldId id="432" r:id="rId23"/>
    <p:sldId id="433" r:id="rId24"/>
    <p:sldId id="434" r:id="rId25"/>
    <p:sldId id="435" r:id="rId26"/>
    <p:sldId id="439" r:id="rId27"/>
    <p:sldId id="270" r:id="rId28"/>
    <p:sldId id="440"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7FAC213-F76A-4863-A072-AD55C1A63168}">
          <p14:sldIdLst>
            <p14:sldId id="256"/>
            <p14:sldId id="257"/>
            <p14:sldId id="258"/>
            <p14:sldId id="436"/>
            <p14:sldId id="259"/>
            <p14:sldId id="260"/>
            <p14:sldId id="262"/>
            <p14:sldId id="263"/>
            <p14:sldId id="264"/>
            <p14:sldId id="265"/>
            <p14:sldId id="266"/>
            <p14:sldId id="421"/>
            <p14:sldId id="267"/>
            <p14:sldId id="424"/>
            <p14:sldId id="429"/>
            <p14:sldId id="437"/>
            <p14:sldId id="438"/>
            <p14:sldId id="268"/>
            <p14:sldId id="425"/>
            <p14:sldId id="430"/>
            <p14:sldId id="431"/>
            <p14:sldId id="432"/>
            <p14:sldId id="433"/>
            <p14:sldId id="434"/>
            <p14:sldId id="435"/>
            <p14:sldId id="439"/>
            <p14:sldId id="270"/>
            <p14:sldId id="44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X8ySsuV377/H13rJBeKUB72WO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4"/>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85AEE3C-039F-4BD7-AC80-8D3341827275}" type="slidenum">
              <a:rPr lang="en-US" altLang="en-US" sz="1200" smtClean="0">
                <a:latin typeface="Arial" pitchFamily="34" charset="0"/>
              </a:rPr>
              <a:pPr eaLnBrk="1" hangingPunct="1"/>
              <a:t>14</a:t>
            </a:fld>
            <a:endParaRPr lang="en-US" altLang="en-US" sz="1200">
              <a:latin typeface="Arial"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6D1811A-5098-4740-A604-06A8C7BD0D33}" type="slidenum">
              <a:rPr lang="en-US" altLang="en-US" sz="1200" smtClean="0">
                <a:latin typeface="Arial" pitchFamily="34" charset="0"/>
              </a:rPr>
              <a:pPr eaLnBrk="1" hangingPunct="1"/>
              <a:t>19</a:t>
            </a:fld>
            <a:endParaRPr lang="en-US" altLang="en-US" sz="1200">
              <a:latin typeface="Arial"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93CC304-D09C-4509-B334-255FBE9DB31A}" type="slidenum">
              <a:rPr lang="en-CA" altLang="en-US" sz="1200" smtClean="0">
                <a:latin typeface="Arial" pitchFamily="34" charset="0"/>
              </a:rPr>
              <a:pPr eaLnBrk="1" hangingPunct="1"/>
              <a:t>20</a:t>
            </a:fld>
            <a:endParaRPr lang="en-CA" altLang="en-US" sz="1200">
              <a:latin typeface="Arial" pitchFamily="34" charset="0"/>
            </a:endParaRPr>
          </a:p>
        </p:txBody>
      </p:sp>
      <p:sp>
        <p:nvSpPr>
          <p:cNvPr id="26627" name="Rectangle 2"/>
          <p:cNvSpPr>
            <a:spLocks noGrp="1" noRot="1" noChangeAspect="1" noChangeArrowheads="1" noTextEdit="1"/>
          </p:cNvSpPr>
          <p:nvPr>
            <p:ph type="sldImg"/>
          </p:nvPr>
        </p:nvSpPr>
        <p:spPr>
          <a:xfrm>
            <a:off x="642938" y="914400"/>
            <a:ext cx="5572125" cy="3135313"/>
          </a:xfrm>
          <a:ln/>
        </p:spPr>
      </p:sp>
      <p:sp>
        <p:nvSpPr>
          <p:cNvPr id="26628" name="Rectangle 3"/>
          <p:cNvSpPr>
            <a:spLocks noGrp="1" noChangeArrowheads="1"/>
          </p:cNvSpPr>
          <p:nvPr>
            <p:ph type="body" idx="1"/>
          </p:nvPr>
        </p:nvSpPr>
        <p:spPr>
          <a:xfrm>
            <a:off x="1046163" y="4352925"/>
            <a:ext cx="477202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CFC5C6D-BA00-43B3-A62F-D8AF085E5486}" type="slidenum">
              <a:rPr lang="en-CA" altLang="en-US" sz="1200" smtClean="0">
                <a:latin typeface="Arial" pitchFamily="34" charset="0"/>
              </a:rPr>
              <a:pPr eaLnBrk="1" hangingPunct="1"/>
              <a:t>21</a:t>
            </a:fld>
            <a:endParaRPr lang="en-CA" altLang="en-US" sz="1200">
              <a:latin typeface="Arial" pitchFamily="34" charset="0"/>
            </a:endParaRPr>
          </a:p>
        </p:txBody>
      </p:sp>
      <p:sp>
        <p:nvSpPr>
          <p:cNvPr id="27651" name="Rectangle 2"/>
          <p:cNvSpPr>
            <a:spLocks noGrp="1" noRot="1" noChangeAspect="1" noChangeArrowheads="1" noTextEdit="1"/>
          </p:cNvSpPr>
          <p:nvPr>
            <p:ph type="sldImg"/>
          </p:nvPr>
        </p:nvSpPr>
        <p:spPr>
          <a:xfrm>
            <a:off x="642938" y="914400"/>
            <a:ext cx="5572125" cy="3135313"/>
          </a:xfrm>
          <a:ln/>
        </p:spPr>
      </p:sp>
      <p:sp>
        <p:nvSpPr>
          <p:cNvPr id="27652" name="Rectangle 3"/>
          <p:cNvSpPr>
            <a:spLocks noGrp="1" noChangeArrowheads="1"/>
          </p:cNvSpPr>
          <p:nvPr>
            <p:ph type="body" idx="1"/>
          </p:nvPr>
        </p:nvSpPr>
        <p:spPr>
          <a:xfrm>
            <a:off x="1046163" y="4352925"/>
            <a:ext cx="477202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CB7528F-DF0D-4836-81F4-14C16ABE39A4}" type="slidenum">
              <a:rPr lang="en-CA" altLang="en-US" sz="1200" smtClean="0">
                <a:latin typeface="Arial" pitchFamily="34" charset="0"/>
              </a:rPr>
              <a:pPr eaLnBrk="1" hangingPunct="1"/>
              <a:t>22</a:t>
            </a:fld>
            <a:endParaRPr lang="en-CA" altLang="en-US" sz="1200">
              <a:latin typeface="Arial" pitchFamily="34" charset="0"/>
            </a:endParaRPr>
          </a:p>
        </p:txBody>
      </p:sp>
      <p:sp>
        <p:nvSpPr>
          <p:cNvPr id="28675" name="Rectangle 2"/>
          <p:cNvSpPr>
            <a:spLocks noGrp="1" noRot="1" noChangeAspect="1" noChangeArrowheads="1" noTextEdit="1"/>
          </p:cNvSpPr>
          <p:nvPr>
            <p:ph type="sldImg"/>
          </p:nvPr>
        </p:nvSpPr>
        <p:spPr>
          <a:xfrm>
            <a:off x="642938" y="914400"/>
            <a:ext cx="5572125" cy="3135313"/>
          </a:xfrm>
          <a:ln/>
        </p:spPr>
      </p:sp>
      <p:sp>
        <p:nvSpPr>
          <p:cNvPr id="28676" name="Rectangle 3"/>
          <p:cNvSpPr>
            <a:spLocks noGrp="1" noChangeArrowheads="1"/>
          </p:cNvSpPr>
          <p:nvPr>
            <p:ph type="body" idx="1"/>
          </p:nvPr>
        </p:nvSpPr>
        <p:spPr>
          <a:xfrm>
            <a:off x="1046163" y="4352925"/>
            <a:ext cx="477202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6D9A971-7883-45A0-95B1-5D491FFD771F}" type="slidenum">
              <a:rPr lang="en-CA" altLang="en-US" sz="1200" smtClean="0">
                <a:latin typeface="Arial" pitchFamily="34" charset="0"/>
              </a:rPr>
              <a:pPr eaLnBrk="1" hangingPunct="1"/>
              <a:t>23</a:t>
            </a:fld>
            <a:endParaRPr lang="en-CA" altLang="en-US" sz="1200">
              <a:latin typeface="Arial" pitchFamily="34" charset="0"/>
            </a:endParaRPr>
          </a:p>
        </p:txBody>
      </p:sp>
      <p:sp>
        <p:nvSpPr>
          <p:cNvPr id="29699" name="Rectangle 2"/>
          <p:cNvSpPr>
            <a:spLocks noGrp="1" noRot="1" noChangeAspect="1" noChangeArrowheads="1" noTextEdit="1"/>
          </p:cNvSpPr>
          <p:nvPr>
            <p:ph type="sldImg"/>
          </p:nvPr>
        </p:nvSpPr>
        <p:spPr>
          <a:xfrm>
            <a:off x="642938" y="914400"/>
            <a:ext cx="5572125" cy="3135313"/>
          </a:xfrm>
          <a:ln/>
        </p:spPr>
      </p:sp>
      <p:sp>
        <p:nvSpPr>
          <p:cNvPr id="29700" name="Rectangle 3"/>
          <p:cNvSpPr>
            <a:spLocks noGrp="1" noChangeArrowheads="1"/>
          </p:cNvSpPr>
          <p:nvPr>
            <p:ph type="body" idx="1"/>
          </p:nvPr>
        </p:nvSpPr>
        <p:spPr>
          <a:xfrm>
            <a:off x="1046163" y="4352925"/>
            <a:ext cx="477202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F36CA4F-22C5-4C32-AAD6-AAF27095546F}" type="slidenum">
              <a:rPr lang="en-CA" altLang="en-US" sz="1200" smtClean="0">
                <a:latin typeface="Arial" pitchFamily="34" charset="0"/>
              </a:rPr>
              <a:pPr eaLnBrk="1" hangingPunct="1"/>
              <a:t>24</a:t>
            </a:fld>
            <a:endParaRPr lang="en-CA" altLang="en-US" sz="1200">
              <a:latin typeface="Arial" pitchFamily="34" charset="0"/>
            </a:endParaRPr>
          </a:p>
        </p:txBody>
      </p:sp>
      <p:sp>
        <p:nvSpPr>
          <p:cNvPr id="30723" name="Rectangle 2"/>
          <p:cNvSpPr>
            <a:spLocks noGrp="1" noRot="1" noChangeAspect="1" noChangeArrowheads="1" noTextEdit="1"/>
          </p:cNvSpPr>
          <p:nvPr>
            <p:ph type="sldImg"/>
          </p:nvPr>
        </p:nvSpPr>
        <p:spPr>
          <a:xfrm>
            <a:off x="642938" y="914400"/>
            <a:ext cx="5572125" cy="3135313"/>
          </a:xfrm>
          <a:ln/>
        </p:spPr>
      </p:sp>
      <p:sp>
        <p:nvSpPr>
          <p:cNvPr id="30724" name="Rectangle 3"/>
          <p:cNvSpPr>
            <a:spLocks noGrp="1" noChangeArrowheads="1"/>
          </p:cNvSpPr>
          <p:nvPr>
            <p:ph type="body" idx="1"/>
          </p:nvPr>
        </p:nvSpPr>
        <p:spPr>
          <a:xfrm>
            <a:off x="1046163" y="4352925"/>
            <a:ext cx="4772025" cy="3479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85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914400" y="1887468"/>
            <a:ext cx="7315200" cy="194626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914400" y="3874898"/>
            <a:ext cx="7315200" cy="858474"/>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SzPts val="2200"/>
              <a:buNone/>
              <a:defRPr sz="2200">
                <a:solidFill>
                  <a:schemeClr val="lt1"/>
                </a:solidFill>
              </a:defRPr>
            </a:lvl1pPr>
            <a:lvl2pPr lvl="1" algn="ctr">
              <a:spcBef>
                <a:spcPts val="360"/>
              </a:spcBef>
              <a:spcAft>
                <a:spcPts val="0"/>
              </a:spcAft>
              <a:buSzPts val="1800"/>
              <a:buNone/>
              <a:defRPr>
                <a:solidFill>
                  <a:schemeClr val="lt1"/>
                </a:solidFill>
              </a:defRPr>
            </a:lvl2pPr>
            <a:lvl3pPr lvl="2" algn="ctr">
              <a:spcBef>
                <a:spcPts val="320"/>
              </a:spcBef>
              <a:spcAft>
                <a:spcPts val="0"/>
              </a:spcAft>
              <a:buSzPts val="1600"/>
              <a:buNone/>
              <a:defRPr>
                <a:solidFill>
                  <a:schemeClr val="lt1"/>
                </a:solidFill>
              </a:defRPr>
            </a:lvl3pPr>
            <a:lvl4pPr lvl="3" algn="ctr">
              <a:spcBef>
                <a:spcPts val="280"/>
              </a:spcBef>
              <a:spcAft>
                <a:spcPts val="0"/>
              </a:spcAft>
              <a:buSzPts val="1400"/>
              <a:buNone/>
              <a:defRPr>
                <a:solidFill>
                  <a:schemeClr val="lt1"/>
                </a:solidFill>
              </a:defRPr>
            </a:lvl4pPr>
            <a:lvl5pPr lvl="4" algn="ctr">
              <a:spcBef>
                <a:spcPts val="280"/>
              </a:spcBef>
              <a:spcAft>
                <a:spcPts val="0"/>
              </a:spcAft>
              <a:buSzPts val="1400"/>
              <a:buNone/>
              <a:defRPr>
                <a:solidFill>
                  <a:schemeClr val="lt1"/>
                </a:solidFill>
              </a:defRPr>
            </a:lvl5pPr>
            <a:lvl6pPr lvl="5" algn="ctr">
              <a:spcBef>
                <a:spcPts val="280"/>
              </a:spcBef>
              <a:spcAft>
                <a:spcPts val="0"/>
              </a:spcAft>
              <a:buSzPts val="1400"/>
              <a:buNone/>
              <a:defRPr>
                <a:solidFill>
                  <a:schemeClr val="lt1"/>
                </a:solidFill>
              </a:defRPr>
            </a:lvl6pPr>
            <a:lvl7pPr lvl="6" algn="ctr">
              <a:spcBef>
                <a:spcPts val="280"/>
              </a:spcBef>
              <a:spcAft>
                <a:spcPts val="0"/>
              </a:spcAft>
              <a:buSzPts val="1400"/>
              <a:buNone/>
              <a:defRPr>
                <a:solidFill>
                  <a:schemeClr val="lt1"/>
                </a:solidFill>
              </a:defRPr>
            </a:lvl7pPr>
            <a:lvl8pPr lvl="7" algn="ctr">
              <a:spcBef>
                <a:spcPts val="280"/>
              </a:spcBef>
              <a:spcAft>
                <a:spcPts val="0"/>
              </a:spcAft>
              <a:buSzPts val="1400"/>
              <a:buNone/>
              <a:defRPr>
                <a:solidFill>
                  <a:schemeClr val="lt1"/>
                </a:solidFill>
              </a:defRPr>
            </a:lvl8pPr>
            <a:lvl9pPr lvl="8" algn="ctr">
              <a:spcBef>
                <a:spcPts val="280"/>
              </a:spcBef>
              <a:spcAft>
                <a:spcPts val="0"/>
              </a:spcAft>
              <a:buSzPts val="1400"/>
              <a:buNone/>
              <a:defRPr>
                <a:solidFill>
                  <a:schemeClr val="lt1"/>
                </a:solidFill>
              </a:defRPr>
            </a:lvl9pPr>
          </a:lstStyle>
          <a:p>
            <a:endParaRPr/>
          </a:p>
        </p:txBody>
      </p:sp>
      <p:sp>
        <p:nvSpPr>
          <p:cNvPr id="20" name="Google Shape;20;p17"/>
          <p:cNvSpPr txBox="1">
            <a:spLocks noGrp="1"/>
          </p:cNvSpPr>
          <p:nvPr>
            <p:ph type="dt" idx="10"/>
          </p:nvPr>
        </p:nvSpPr>
        <p:spPr>
          <a:xfrm>
            <a:off x="6007690" y="411597"/>
            <a:ext cx="1189132" cy="2234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7"/>
          <p:cNvSpPr txBox="1">
            <a:spLocks noGrp="1"/>
          </p:cNvSpPr>
          <p:nvPr>
            <p:ph type="ftr" idx="11"/>
          </p:nvPr>
        </p:nvSpPr>
        <p:spPr>
          <a:xfrm>
            <a:off x="5638800" y="4781550"/>
            <a:ext cx="2246489" cy="225920"/>
          </a:xfrm>
          <a:prstGeom prst="rect">
            <a:avLst/>
          </a:prstGeom>
          <a:noFill/>
          <a:ln>
            <a:noFill/>
          </a:ln>
        </p:spPr>
        <p:txBody>
          <a:bodyPr spcFirstLastPara="1" wrap="square" lIns="91425" tIns="0" rIns="91425" bIns="45700" anchor="t" anchorCtr="0">
            <a:noAutofit/>
          </a:bodyPr>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914400" y="2077375"/>
            <a:ext cx="7315200" cy="265464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8"/>
          <p:cNvSpPr txBox="1">
            <a:spLocks noGrp="1"/>
          </p:cNvSpPr>
          <p:nvPr>
            <p:ph type="dt" idx="10"/>
          </p:nvPr>
        </p:nvSpPr>
        <p:spPr>
          <a:xfrm>
            <a:off x="6007690" y="411597"/>
            <a:ext cx="1189132" cy="2234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Calibri"/>
                <a:ea typeface="Calibri"/>
                <a:cs typeface="Calibri"/>
                <a:sym typeface="Calibri"/>
              </a:defRPr>
            </a:lvl1pPr>
            <a:lvl2pPr marL="0" marR="0" lvl="1" indent="0" algn="r">
              <a:spcBef>
                <a:spcPts val="0"/>
              </a:spcBef>
              <a:buNone/>
              <a:defRPr sz="1200" b="0" i="0" u="none" strike="noStrike" cap="none">
                <a:solidFill>
                  <a:schemeClr val="lt1"/>
                </a:solidFill>
                <a:latin typeface="Calibri"/>
                <a:ea typeface="Calibri"/>
                <a:cs typeface="Calibri"/>
                <a:sym typeface="Calibri"/>
              </a:defRPr>
            </a:lvl2pPr>
            <a:lvl3pPr marL="0" marR="0" lvl="2" indent="0" algn="r">
              <a:spcBef>
                <a:spcPts val="0"/>
              </a:spcBef>
              <a:buNone/>
              <a:defRPr sz="1200" b="0" i="0" u="none" strike="noStrike" cap="none">
                <a:solidFill>
                  <a:schemeClr val="lt1"/>
                </a:solidFill>
                <a:latin typeface="Calibri"/>
                <a:ea typeface="Calibri"/>
                <a:cs typeface="Calibri"/>
                <a:sym typeface="Calibri"/>
              </a:defRPr>
            </a:lvl3pPr>
            <a:lvl4pPr marL="0" marR="0" lvl="3" indent="0" algn="r">
              <a:spcBef>
                <a:spcPts val="0"/>
              </a:spcBef>
              <a:buNone/>
              <a:defRPr sz="1200" b="0" i="0" u="none" strike="noStrike" cap="none">
                <a:solidFill>
                  <a:schemeClr val="lt1"/>
                </a:solidFill>
                <a:latin typeface="Calibri"/>
                <a:ea typeface="Calibri"/>
                <a:cs typeface="Calibri"/>
                <a:sym typeface="Calibri"/>
              </a:defRPr>
            </a:lvl4pPr>
            <a:lvl5pPr marL="0" marR="0" lvl="4" indent="0" algn="r">
              <a:spcBef>
                <a:spcPts val="0"/>
              </a:spcBef>
              <a:buNone/>
              <a:defRPr sz="1200" b="0" i="0" u="none" strike="noStrike" cap="none">
                <a:solidFill>
                  <a:schemeClr val="lt1"/>
                </a:solidFill>
                <a:latin typeface="Calibri"/>
                <a:ea typeface="Calibri"/>
                <a:cs typeface="Calibri"/>
                <a:sym typeface="Calibri"/>
              </a:defRPr>
            </a:lvl5pPr>
            <a:lvl6pPr marL="0" marR="0" lvl="5" indent="0" algn="r">
              <a:spcBef>
                <a:spcPts val="0"/>
              </a:spcBef>
              <a:buNone/>
              <a:defRPr sz="1200" b="0" i="0" u="none" strike="noStrike" cap="none">
                <a:solidFill>
                  <a:schemeClr val="lt1"/>
                </a:solidFill>
                <a:latin typeface="Calibri"/>
                <a:ea typeface="Calibri"/>
                <a:cs typeface="Calibri"/>
                <a:sym typeface="Calibri"/>
              </a:defRPr>
            </a:lvl6pPr>
            <a:lvl7pPr marL="0" marR="0" lvl="6" indent="0" algn="r">
              <a:spcBef>
                <a:spcPts val="0"/>
              </a:spcBef>
              <a:buNone/>
              <a:defRPr sz="1200" b="0" i="0" u="none" strike="noStrike" cap="none">
                <a:solidFill>
                  <a:schemeClr val="lt1"/>
                </a:solidFill>
                <a:latin typeface="Calibri"/>
                <a:ea typeface="Calibri"/>
                <a:cs typeface="Calibri"/>
                <a:sym typeface="Calibri"/>
              </a:defRPr>
            </a:lvl7pPr>
            <a:lvl8pPr marL="0" marR="0" lvl="7" indent="0" algn="r">
              <a:spcBef>
                <a:spcPts val="0"/>
              </a:spcBef>
              <a:buNone/>
              <a:defRPr sz="1200" b="0" i="0" u="none" strike="noStrike" cap="none">
                <a:solidFill>
                  <a:schemeClr val="lt1"/>
                </a:solidFill>
                <a:latin typeface="Calibri"/>
                <a:ea typeface="Calibri"/>
                <a:cs typeface="Calibri"/>
                <a:sym typeface="Calibri"/>
              </a:defRPr>
            </a:lvl8pPr>
            <a:lvl9pPr marL="0" marR="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EE707FF-ED0A-4F67-B24F-89CCBBEBFF9E}" type="datetime1">
              <a:rPr lang="en-US" smtClean="0"/>
              <a:t>9/8/2020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4529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6"/>
          <p:cNvSpPr/>
          <p:nvPr/>
        </p:nvSpPr>
        <p:spPr>
          <a:xfrm>
            <a:off x="8435268" y="430355"/>
            <a:ext cx="86236" cy="42923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6"/>
          <p:cNvSpPr/>
          <p:nvPr/>
        </p:nvSpPr>
        <p:spPr>
          <a:xfrm>
            <a:off x="8569419" y="430355"/>
            <a:ext cx="576072" cy="42923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6"/>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2"/>
              </a:buClr>
              <a:buSzPts val="4000"/>
              <a:buFont typeface="Calibri"/>
              <a:buNone/>
              <a:defRPr sz="40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6"/>
          <p:cNvSpPr txBox="1">
            <a:spLocks noGrp="1"/>
          </p:cNvSpPr>
          <p:nvPr>
            <p:ph type="body" idx="1"/>
          </p:nvPr>
        </p:nvSpPr>
        <p:spPr>
          <a:xfrm>
            <a:off x="914400" y="2077375"/>
            <a:ext cx="7315200" cy="2654645"/>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chemeClr val="lt2"/>
              </a:buClr>
              <a:buSzPts val="2000"/>
              <a:buFont typeface="Noto Sans Symbols"/>
              <a:buChar char="▪"/>
              <a:defRPr sz="2000" b="0" i="0" u="none" strike="noStrike" cap="none">
                <a:solidFill>
                  <a:schemeClr val="lt1"/>
                </a:solidFill>
                <a:latin typeface="Calibri"/>
                <a:ea typeface="Calibri"/>
                <a:cs typeface="Calibri"/>
                <a:sym typeface="Calibri"/>
              </a:defRPr>
            </a:lvl1pPr>
            <a:lvl2pPr marL="914400" marR="0" lvl="1" indent="-342900" algn="l" rtl="0">
              <a:spcBef>
                <a:spcPts val="360"/>
              </a:spcBef>
              <a:spcAft>
                <a:spcPts val="0"/>
              </a:spcAft>
              <a:buClr>
                <a:schemeClr val="lt2"/>
              </a:buClr>
              <a:buSzPts val="1800"/>
              <a:buFont typeface="Noto Sans Symbols"/>
              <a:buChar char="▪"/>
              <a:defRPr sz="1800" b="0" i="0" u="none" strike="noStrike" cap="none">
                <a:solidFill>
                  <a:schemeClr val="lt1"/>
                </a:solidFill>
                <a:latin typeface="Calibri"/>
                <a:ea typeface="Calibri"/>
                <a:cs typeface="Calibri"/>
                <a:sym typeface="Calibri"/>
              </a:defRPr>
            </a:lvl2pPr>
            <a:lvl3pPr marL="1371600" marR="0" lvl="2" indent="-330200" algn="l" rtl="0">
              <a:spcBef>
                <a:spcPts val="320"/>
              </a:spcBef>
              <a:spcAft>
                <a:spcPts val="0"/>
              </a:spcAft>
              <a:buClr>
                <a:schemeClr val="lt2"/>
              </a:buClr>
              <a:buSzPts val="1600"/>
              <a:buFont typeface="Noto Sans Symbols"/>
              <a:buChar char="▪"/>
              <a:defRPr sz="1600" b="0" i="0" u="none" strike="noStrike" cap="none">
                <a:solidFill>
                  <a:schemeClr val="lt1"/>
                </a:solidFill>
                <a:latin typeface="Calibri"/>
                <a:ea typeface="Calibri"/>
                <a:cs typeface="Calibri"/>
                <a:sym typeface="Calibri"/>
              </a:defRPr>
            </a:lvl3pPr>
            <a:lvl4pPr marL="1828800" marR="0" lvl="3"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4pPr>
            <a:lvl5pPr marL="2286000" marR="0" lvl="4"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5pPr>
            <a:lvl6pPr marL="2743200" marR="0" lvl="5"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6pPr>
            <a:lvl7pPr marL="3200400" marR="0" lvl="6"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7pPr>
            <a:lvl8pPr marL="3657600" marR="0" lvl="7"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8pPr>
            <a:lvl9pPr marL="4114800" marR="0" lvl="8"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9pPr>
          </a:lstStyle>
          <a:p>
            <a:endParaRPr/>
          </a:p>
        </p:txBody>
      </p:sp>
      <p:sp>
        <p:nvSpPr>
          <p:cNvPr id="14" name="Google Shape;14;p16"/>
          <p:cNvSpPr txBox="1">
            <a:spLocks noGrp="1"/>
          </p:cNvSpPr>
          <p:nvPr>
            <p:ph type="dt" idx="10"/>
          </p:nvPr>
        </p:nvSpPr>
        <p:spPr>
          <a:xfrm>
            <a:off x="6007690" y="411597"/>
            <a:ext cx="1189132" cy="22343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5" name="Google Shape;15;p16"/>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6"/>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ftwaretestingfundamentals.com/unit-test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ftwaretestingfundamentals.com/integration-test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ftwaretestingfundamentals.com/acceptance-test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txBox="1">
            <a:spLocks noGrp="1"/>
          </p:cNvSpPr>
          <p:nvPr>
            <p:ph type="ctrTitle"/>
          </p:nvPr>
        </p:nvSpPr>
        <p:spPr>
          <a:xfrm>
            <a:off x="457200" y="895350"/>
            <a:ext cx="8077200" cy="194626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320"/>
              <a:buFont typeface="Calibri"/>
              <a:buNone/>
            </a:pPr>
            <a:r>
              <a:rPr lang="en-US" b="1"/>
              <a:t>SWE2005-SOFTWARE TESTING</a:t>
            </a:r>
            <a:endParaRPr b="1"/>
          </a:p>
          <a:p>
            <a:pPr marL="0" lvl="0" indent="0" algn="l" rtl="0">
              <a:spcBef>
                <a:spcPts val="0"/>
              </a:spcBef>
              <a:spcAft>
                <a:spcPts val="0"/>
              </a:spcAft>
              <a:buClr>
                <a:schemeClr val="lt2"/>
              </a:buClr>
              <a:buSzPts val="4320"/>
              <a:buFont typeface="Calibri"/>
              <a:buNone/>
            </a:pPr>
            <a:r>
              <a:rPr lang="en-US" sz="2420" b="1"/>
              <a:t>Verification and Validation Testing</a:t>
            </a:r>
            <a:br>
              <a:rPr lang="en-US" sz="4320" b="1"/>
            </a:br>
            <a:endParaRPr sz="4320"/>
          </a:p>
        </p:txBody>
      </p:sp>
      <p:sp>
        <p:nvSpPr>
          <p:cNvPr id="34" name="Google Shape;34;p1"/>
          <p:cNvSpPr txBox="1">
            <a:spLocks noGrp="1"/>
          </p:cNvSpPr>
          <p:nvPr>
            <p:ph type="subTitle" idx="1"/>
          </p:nvPr>
        </p:nvSpPr>
        <p:spPr>
          <a:xfrm>
            <a:off x="3962400" y="2343150"/>
            <a:ext cx="4724400" cy="1905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00"/>
              <a:buNone/>
            </a:pPr>
            <a:r>
              <a:rPr lang="en-US"/>
              <a:t>Module 4  </a:t>
            </a:r>
            <a:endParaRPr/>
          </a:p>
          <a:p>
            <a:pPr marL="0" lvl="0" indent="0" algn="l" rtl="0">
              <a:spcBef>
                <a:spcPts val="440"/>
              </a:spcBef>
              <a:spcAft>
                <a:spcPts val="0"/>
              </a:spcAft>
              <a:buSzPts val="2200"/>
              <a:buNone/>
            </a:pPr>
            <a:endParaRPr/>
          </a:p>
          <a:p>
            <a:pPr marL="0" lvl="0" indent="0" algn="l" rtl="0">
              <a:spcBef>
                <a:spcPts val="440"/>
              </a:spcBef>
              <a:spcAft>
                <a:spcPts val="0"/>
              </a:spcAft>
              <a:buSzPts val="2200"/>
              <a:buNone/>
            </a:pPr>
            <a:r>
              <a:rPr lang="en-US">
                <a:solidFill>
                  <a:schemeClr val="lt2"/>
                </a:solidFill>
              </a:rPr>
              <a:t>Dr. Shivani Gupta, </a:t>
            </a:r>
            <a:endParaRPr/>
          </a:p>
          <a:p>
            <a:pPr marL="0" lvl="0" indent="0" algn="l" rtl="0">
              <a:spcBef>
                <a:spcPts val="440"/>
              </a:spcBef>
              <a:spcAft>
                <a:spcPts val="0"/>
              </a:spcAft>
              <a:buSzPts val="2200"/>
              <a:buNone/>
            </a:pPr>
            <a:r>
              <a:rPr lang="en-US">
                <a:solidFill>
                  <a:schemeClr val="lt2"/>
                </a:solidFill>
              </a:rPr>
              <a:t>VIT Chennai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0"/>
          <p:cNvSpPr txBox="1">
            <a:spLocks noGrp="1"/>
          </p:cNvSpPr>
          <p:nvPr>
            <p:ph type="body" idx="1"/>
          </p:nvPr>
        </p:nvSpPr>
        <p:spPr>
          <a:xfrm>
            <a:off x="914400" y="1504951"/>
            <a:ext cx="7315200" cy="3227070"/>
          </a:xfrm>
          <a:prstGeom prst="rect">
            <a:avLst/>
          </a:prstGeom>
          <a:noFill/>
          <a:ln>
            <a:noFill/>
          </a:ln>
        </p:spPr>
        <p:txBody>
          <a:bodyPr spcFirstLastPara="1" wrap="square" lIns="91425" tIns="45700" rIns="91425" bIns="45700" anchor="t" anchorCtr="0">
            <a:normAutofit/>
          </a:bodyPr>
          <a:lstStyle/>
          <a:p>
            <a:pPr marL="228600" lvl="0" indent="-182880" algn="just" rtl="0">
              <a:spcBef>
                <a:spcPts val="0"/>
              </a:spcBef>
              <a:spcAft>
                <a:spcPts val="0"/>
              </a:spcAft>
              <a:buSzPts val="1850"/>
              <a:buChar char="▪"/>
            </a:pPr>
            <a:r>
              <a:rPr lang="en-US" sz="1850"/>
              <a:t>Each review team member examines the model documentation prior to the review. </a:t>
            </a:r>
            <a:endParaRPr/>
          </a:p>
          <a:p>
            <a:pPr marL="228600" lvl="0" indent="-182880" algn="just" rtl="0">
              <a:spcBef>
                <a:spcPts val="370"/>
              </a:spcBef>
              <a:spcAft>
                <a:spcPts val="0"/>
              </a:spcAft>
              <a:buSzPts val="1850"/>
              <a:buChar char="▪"/>
            </a:pPr>
            <a:r>
              <a:rPr lang="en-US" sz="1850"/>
              <a:t>The team then meets to evaluate the model relative to specifications and standards, recording defects and deficiencies. </a:t>
            </a:r>
            <a:endParaRPr/>
          </a:p>
          <a:p>
            <a:pPr marL="228600" lvl="0" indent="-182880" algn="just" rtl="0">
              <a:spcBef>
                <a:spcPts val="370"/>
              </a:spcBef>
              <a:spcAft>
                <a:spcPts val="0"/>
              </a:spcAft>
              <a:buSzPts val="1850"/>
              <a:buChar char="▪"/>
            </a:pPr>
            <a:r>
              <a:rPr lang="en-US" sz="1850"/>
              <a:t>The result of the review is a document portraying the events of the meeting, deficiencies identified, and review team recommendations.</a:t>
            </a:r>
            <a:endParaRPr/>
          </a:p>
          <a:p>
            <a:pPr marL="228600" lvl="0" indent="-182880" algn="just" rtl="0">
              <a:spcBef>
                <a:spcPts val="370"/>
              </a:spcBef>
              <a:spcAft>
                <a:spcPts val="0"/>
              </a:spcAft>
              <a:buSzPts val="1850"/>
              <a:buChar char="▪"/>
            </a:pPr>
            <a:r>
              <a:rPr lang="en-US" sz="1850"/>
              <a:t>Appropriate action may then be taken to correct any deficiencies. </a:t>
            </a:r>
            <a:endParaRPr/>
          </a:p>
          <a:p>
            <a:pPr marL="228600" lvl="0" indent="-182880" algn="just" rtl="0">
              <a:spcBef>
                <a:spcPts val="370"/>
              </a:spcBef>
              <a:spcAft>
                <a:spcPts val="0"/>
              </a:spcAft>
              <a:buSzPts val="1850"/>
              <a:buChar char="▪"/>
            </a:pPr>
            <a:r>
              <a:rPr lang="en-US" sz="1850"/>
              <a:t>As opposed to inspections and walkthroughs, which concentrate on correctness assessment, reviews seek to ascertain that tolerable levels of quality are being attained.</a:t>
            </a:r>
            <a:endParaRPr sz="1850"/>
          </a:p>
        </p:txBody>
      </p:sp>
      <p:sp>
        <p:nvSpPr>
          <p:cNvPr id="95" name="Google Shape;95;p10"/>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1"/>
          <p:cNvSpPr txBox="1">
            <a:spLocks noGrp="1"/>
          </p:cNvSpPr>
          <p:nvPr>
            <p:ph type="title"/>
          </p:nvPr>
        </p:nvSpPr>
        <p:spPr>
          <a:xfrm>
            <a:off x="906780" y="1058524"/>
            <a:ext cx="7315200" cy="86557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sz="3600"/>
              <a:t>The Four Levels of Software Testing</a:t>
            </a:r>
            <a:br>
              <a:rPr lang="en-US" sz="3600"/>
            </a:br>
            <a:endParaRPr sz="3600">
              <a:solidFill>
                <a:schemeClr val="lt1"/>
              </a:solidFill>
            </a:endParaRPr>
          </a:p>
        </p:txBody>
      </p:sp>
      <p:sp>
        <p:nvSpPr>
          <p:cNvPr id="101" name="Google Shape;101;p11"/>
          <p:cNvSpPr txBox="1">
            <a:spLocks noGrp="1"/>
          </p:cNvSpPr>
          <p:nvPr>
            <p:ph type="body" idx="1"/>
          </p:nvPr>
        </p:nvSpPr>
        <p:spPr>
          <a:xfrm>
            <a:off x="914400" y="1809749"/>
            <a:ext cx="5715000" cy="2922271"/>
          </a:xfrm>
          <a:prstGeom prst="rect">
            <a:avLst/>
          </a:prstGeom>
          <a:noFill/>
          <a:ln>
            <a:noFill/>
          </a:ln>
        </p:spPr>
        <p:txBody>
          <a:bodyPr spcFirstLastPara="1" wrap="square" lIns="91425" tIns="45700" rIns="91425" bIns="45700" anchor="t" anchorCtr="0">
            <a:normAutofit/>
          </a:bodyPr>
          <a:lstStyle/>
          <a:p>
            <a:pPr marL="228600" lvl="0" indent="-182880" algn="l" rtl="0">
              <a:spcBef>
                <a:spcPts val="0"/>
              </a:spcBef>
              <a:spcAft>
                <a:spcPts val="0"/>
              </a:spcAft>
              <a:buSzPts val="2000"/>
              <a:buChar char="▪"/>
            </a:pPr>
            <a:r>
              <a:rPr lang="en-US" b="1"/>
              <a:t>SOFTWARE TESTING LEVELS</a:t>
            </a:r>
            <a:r>
              <a:rPr lang="en-US"/>
              <a:t> are the different stages of the software development lifecycle where testing is conducted. </a:t>
            </a:r>
            <a:endParaRPr/>
          </a:p>
          <a:p>
            <a:pPr marL="228600" lvl="0" indent="-182880" algn="l" rtl="0">
              <a:spcBef>
                <a:spcPts val="400"/>
              </a:spcBef>
              <a:spcAft>
                <a:spcPts val="0"/>
              </a:spcAft>
              <a:buSzPts val="2000"/>
              <a:buChar char="▪"/>
            </a:pPr>
            <a:r>
              <a:rPr lang="en-US"/>
              <a:t>There are four levels of software testing: </a:t>
            </a:r>
            <a:endParaRPr/>
          </a:p>
          <a:p>
            <a:pPr marL="45720" lvl="0" indent="0" algn="l" rtl="0">
              <a:spcBef>
                <a:spcPts val="400"/>
              </a:spcBef>
              <a:spcAft>
                <a:spcPts val="0"/>
              </a:spcAft>
              <a:buSzPts val="2000"/>
              <a:buNone/>
            </a:pPr>
            <a:endParaRPr/>
          </a:p>
          <a:p>
            <a:pPr marL="45720" lvl="0" indent="0" algn="l" rtl="0">
              <a:spcBef>
                <a:spcPts val="400"/>
              </a:spcBef>
              <a:spcAft>
                <a:spcPts val="0"/>
              </a:spcAft>
              <a:buSzPts val="2000"/>
              <a:buNone/>
            </a:pPr>
            <a:r>
              <a:rPr lang="en-US"/>
              <a:t>       Unit &gt;&gt; Integration &gt;&gt; System &gt;&gt; Acceptance.</a:t>
            </a:r>
            <a:endParaRPr/>
          </a:p>
        </p:txBody>
      </p:sp>
      <p:pic>
        <p:nvPicPr>
          <p:cNvPr id="103" name="Google Shape;103;p11" descr="software testing levels"/>
          <p:cNvPicPr preferRelativeResize="0"/>
          <p:nvPr/>
        </p:nvPicPr>
        <p:blipFill rotWithShape="1">
          <a:blip r:embed="rId3">
            <a:alphaModFix/>
          </a:blip>
          <a:srcRect/>
          <a:stretch/>
        </p:blipFill>
        <p:spPr>
          <a:xfrm>
            <a:off x="6644640" y="1943147"/>
            <a:ext cx="2295525" cy="269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38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75431"/>
            <a:ext cx="6096001" cy="366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4342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2"/>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u="sng" dirty="0">
                <a:solidFill>
                  <a:schemeClr val="tx2"/>
                </a:solidFill>
                <a:hlinkClick r:id="rId3">
                  <a:extLst>
                    <a:ext uri="{A12FA001-AC4F-418D-AE19-62706E023703}">
                      <ahyp:hlinkClr xmlns:ahyp="http://schemas.microsoft.com/office/drawing/2018/hyperlinkcolor" val="tx"/>
                    </a:ext>
                  </a:extLst>
                </a:hlinkClick>
              </a:rPr>
              <a:t>Unit Testing</a:t>
            </a:r>
            <a:endParaRPr dirty="0">
              <a:solidFill>
                <a:schemeClr val="tx2"/>
              </a:solidFill>
            </a:endParaRPr>
          </a:p>
        </p:txBody>
      </p:sp>
      <p:sp>
        <p:nvSpPr>
          <p:cNvPr id="109" name="Google Shape;109;p12"/>
          <p:cNvSpPr txBox="1">
            <a:spLocks noGrp="1"/>
          </p:cNvSpPr>
          <p:nvPr>
            <p:ph type="body" idx="1"/>
          </p:nvPr>
        </p:nvSpPr>
        <p:spPr>
          <a:xfrm>
            <a:off x="914400" y="2077375"/>
            <a:ext cx="7315200" cy="2654645"/>
          </a:xfrm>
          <a:prstGeom prst="rect">
            <a:avLst/>
          </a:prstGeom>
          <a:noFill/>
          <a:ln>
            <a:noFill/>
          </a:ln>
        </p:spPr>
        <p:txBody>
          <a:bodyPr spcFirstLastPara="1" wrap="square" lIns="91425" tIns="45700" rIns="91425" bIns="45700" anchor="t" anchorCtr="0">
            <a:normAutofit/>
          </a:bodyPr>
          <a:lstStyle/>
          <a:p>
            <a:pPr marL="228600" lvl="0" indent="-182880" algn="l" rtl="0">
              <a:spcBef>
                <a:spcPts val="0"/>
              </a:spcBef>
              <a:spcAft>
                <a:spcPts val="0"/>
              </a:spcAft>
              <a:buSzPts val="2000"/>
              <a:buChar char="▪"/>
            </a:pPr>
            <a:r>
              <a:rPr lang="en-US"/>
              <a:t>A level of the software testing process where individual units of a software are tested.</a:t>
            </a:r>
            <a:endParaRPr/>
          </a:p>
          <a:p>
            <a:pPr marL="228600" lvl="0" indent="-182880" algn="l" rtl="0">
              <a:spcBef>
                <a:spcPts val="400"/>
              </a:spcBef>
              <a:spcAft>
                <a:spcPts val="0"/>
              </a:spcAft>
              <a:buSzPts val="2000"/>
              <a:buChar char="▪"/>
            </a:pPr>
            <a:r>
              <a:rPr lang="en-US"/>
              <a:t> The purpose is to validate that each unit of the software performs as designed.</a:t>
            </a:r>
            <a:endParaRPr/>
          </a:p>
        </p:txBody>
      </p:sp>
      <p:sp>
        <p:nvSpPr>
          <p:cNvPr id="110" name="Google Shape;110;p12"/>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43000" y="634102"/>
            <a:ext cx="3810000" cy="594122"/>
          </a:xfrm>
        </p:spPr>
        <p:txBody>
          <a:bodyPr>
            <a:normAutofit fontScale="90000"/>
          </a:bodyPr>
          <a:lstStyle/>
          <a:p>
            <a:pPr eaLnBrk="1" hangingPunct="1"/>
            <a:r>
              <a:rPr lang="en-GB" altLang="en-US" dirty="0"/>
              <a:t>Unit testing</a:t>
            </a:r>
            <a:endParaRPr lang="en-US" altLang="en-US" dirty="0"/>
          </a:p>
        </p:txBody>
      </p:sp>
      <p:sp>
        <p:nvSpPr>
          <p:cNvPr id="3075" name="Rectangle 3"/>
          <p:cNvSpPr>
            <a:spLocks noGrp="1" noChangeArrowheads="1"/>
          </p:cNvSpPr>
          <p:nvPr>
            <p:ph type="body" idx="1"/>
          </p:nvPr>
        </p:nvSpPr>
        <p:spPr>
          <a:xfrm>
            <a:off x="942257" y="1577578"/>
            <a:ext cx="6858000" cy="3565922"/>
          </a:xfrm>
        </p:spPr>
        <p:txBody>
          <a:bodyPr>
            <a:normAutofit/>
          </a:bodyPr>
          <a:lstStyle/>
          <a:p>
            <a:pPr algn="just" eaLnBrk="1" hangingPunct="1">
              <a:buFont typeface="Wingdings" pitchFamily="2" charset="2"/>
              <a:buChar char="§"/>
            </a:pPr>
            <a:endParaRPr lang="en-US" altLang="en-US" dirty="0"/>
          </a:p>
          <a:p>
            <a:pPr algn="just" eaLnBrk="1" hangingPunct="1">
              <a:buFont typeface="Wingdings" pitchFamily="2" charset="2"/>
              <a:buChar char="§"/>
            </a:pPr>
            <a:r>
              <a:rPr lang="en-US" altLang="en-US" dirty="0"/>
              <a:t>Also called as component, module, program testing</a:t>
            </a:r>
          </a:p>
          <a:p>
            <a:pPr algn="just" eaLnBrk="1" hangingPunct="1">
              <a:buFont typeface="Wingdings" pitchFamily="2" charset="2"/>
              <a:buChar char="§"/>
            </a:pPr>
            <a:endParaRPr lang="en-US" altLang="en-US" dirty="0"/>
          </a:p>
          <a:p>
            <a:pPr algn="just" eaLnBrk="1" hangingPunct="1">
              <a:buFont typeface="Wingdings" pitchFamily="2" charset="2"/>
              <a:buChar char="§"/>
            </a:pPr>
            <a:r>
              <a:rPr lang="en-US" altLang="en-US" dirty="0"/>
              <a:t>Verifies functioning of a module.</a:t>
            </a:r>
          </a:p>
          <a:p>
            <a:pPr marL="45720" indent="0" algn="just" eaLnBrk="1" hangingPunct="1">
              <a:buNone/>
            </a:pPr>
            <a:endParaRPr lang="en-US" altLang="en-US" dirty="0"/>
          </a:p>
          <a:p>
            <a:pPr algn="just" eaLnBrk="1" hangingPunct="1">
              <a:buFont typeface="Wingdings" pitchFamily="2" charset="2"/>
              <a:buChar char="§"/>
            </a:pPr>
            <a:r>
              <a:rPr lang="en-US" altLang="en-US" dirty="0"/>
              <a:t>Stubs, drivers are used to replace the missing software and simulate the interface between the components.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7783382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50281" y="411598"/>
            <a:ext cx="4267200" cy="865573"/>
          </a:xfrm>
        </p:spPr>
        <p:txBody>
          <a:bodyPr>
            <a:normAutofit fontScale="90000"/>
          </a:bodyPr>
          <a:lstStyle/>
          <a:p>
            <a:r>
              <a:rPr lang="en-US" altLang="en-US" sz="4400" dirty="0">
                <a:latin typeface="+mn-lt"/>
                <a:cs typeface="Times New Roman" pitchFamily="18" charset="0"/>
              </a:rPr>
              <a:t>Stubs and Drivers</a:t>
            </a:r>
          </a:p>
        </p:txBody>
      </p:sp>
      <p:sp>
        <p:nvSpPr>
          <p:cNvPr id="8195" name="Content Placeholder 2"/>
          <p:cNvSpPr>
            <a:spLocks noGrp="1"/>
          </p:cNvSpPr>
          <p:nvPr>
            <p:ph idx="1"/>
          </p:nvPr>
        </p:nvSpPr>
        <p:spPr>
          <a:xfrm>
            <a:off x="609600" y="1917560"/>
            <a:ext cx="4582886" cy="3124200"/>
          </a:xfrm>
        </p:spPr>
        <p:txBody>
          <a:bodyPr>
            <a:normAutofit/>
          </a:bodyPr>
          <a:lstStyle/>
          <a:p>
            <a:pPr algn="just"/>
            <a:r>
              <a:rPr lang="en-US" altLang="en-US" dirty="0">
                <a:cs typeface="Times New Roman" pitchFamily="18" charset="0"/>
              </a:rPr>
              <a:t>Stub:  Dummy procedure, module or unit that stands in for an unfinished portion of a system.</a:t>
            </a:r>
          </a:p>
          <a:p>
            <a:pPr marL="45720" indent="0" algn="just">
              <a:buNone/>
            </a:pPr>
            <a:endParaRPr lang="en-US" altLang="en-US" dirty="0">
              <a:cs typeface="Times New Roman" pitchFamily="18" charset="0"/>
            </a:endParaRPr>
          </a:p>
          <a:p>
            <a:pPr algn="just"/>
            <a:r>
              <a:rPr lang="en-US" altLang="en-US" dirty="0">
                <a:cs typeface="Times New Roman" pitchFamily="18" charset="0"/>
              </a:rPr>
              <a:t>Driver : Piece of code that passes test cases to another piece of code</a:t>
            </a:r>
          </a:p>
          <a:p>
            <a:pPr>
              <a:buFontTx/>
              <a:buNone/>
            </a:pPr>
            <a:r>
              <a:rPr lang="en-US" altLang="en-US" dirty="0">
                <a:latin typeface="Times New Roman" pitchFamily="18" charset="0"/>
                <a:cs typeface="Times New Roman" pitchFamily="18" charset="0"/>
              </a:rPr>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pic>
        <p:nvPicPr>
          <p:cNvPr id="4" name="Picture 3">
            <a:extLst>
              <a:ext uri="{FF2B5EF4-FFF2-40B4-BE49-F238E27FC236}">
                <a16:creationId xmlns:a16="http://schemas.microsoft.com/office/drawing/2014/main" id="{D41C176F-4506-44EA-90ED-0527464F920B}"/>
              </a:ext>
            </a:extLst>
          </p:cNvPr>
          <p:cNvPicPr>
            <a:picLocks noChangeAspect="1"/>
          </p:cNvPicPr>
          <p:nvPr/>
        </p:nvPicPr>
        <p:blipFill>
          <a:blip r:embed="rId2"/>
          <a:stretch>
            <a:fillRect/>
          </a:stretch>
        </p:blipFill>
        <p:spPr>
          <a:xfrm>
            <a:off x="5827940" y="1526720"/>
            <a:ext cx="2828925" cy="3347357"/>
          </a:xfrm>
          <a:prstGeom prst="rect">
            <a:avLst/>
          </a:prstGeom>
        </p:spPr>
      </p:pic>
    </p:spTree>
    <p:extLst>
      <p:ext uri="{BB962C8B-B14F-4D97-AF65-F5344CB8AC3E}">
        <p14:creationId xmlns:p14="http://schemas.microsoft.com/office/powerpoint/2010/main" val="297855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9C9B-3A4E-4092-A29C-73757DCC95B0}"/>
              </a:ext>
            </a:extLst>
          </p:cNvPr>
          <p:cNvSpPr>
            <a:spLocks noGrp="1"/>
          </p:cNvSpPr>
          <p:nvPr>
            <p:ph type="title"/>
          </p:nvPr>
        </p:nvSpPr>
        <p:spPr/>
        <p:txBody>
          <a:bodyPr>
            <a:normAutofit fontScale="90000"/>
          </a:bodyPr>
          <a:lstStyle/>
          <a:p>
            <a:r>
              <a:rPr lang="en-US" dirty="0"/>
              <a:t>Unit Testing Methods</a:t>
            </a:r>
            <a:br>
              <a:rPr lang="en-US" dirty="0"/>
            </a:br>
            <a:endParaRPr lang="en-IN" dirty="0"/>
          </a:p>
        </p:txBody>
      </p:sp>
      <p:sp>
        <p:nvSpPr>
          <p:cNvPr id="3" name="Text Placeholder 2">
            <a:extLst>
              <a:ext uri="{FF2B5EF4-FFF2-40B4-BE49-F238E27FC236}">
                <a16:creationId xmlns:a16="http://schemas.microsoft.com/office/drawing/2014/main" id="{BDEAB5B7-1B2D-47AF-9ABB-F33097163C41}"/>
              </a:ext>
            </a:extLst>
          </p:cNvPr>
          <p:cNvSpPr>
            <a:spLocks noGrp="1"/>
          </p:cNvSpPr>
          <p:nvPr>
            <p:ph type="body" idx="1"/>
          </p:nvPr>
        </p:nvSpPr>
        <p:spPr/>
        <p:txBody>
          <a:bodyPr/>
          <a:lstStyle/>
          <a:p>
            <a:pPr marL="114300" indent="0">
              <a:buNone/>
            </a:pPr>
            <a:r>
              <a:rPr lang="en-US" dirty="0"/>
              <a:t>It can be performed in 2 ways :</a:t>
            </a:r>
          </a:p>
          <a:p>
            <a:r>
              <a:rPr lang="en-US" dirty="0"/>
              <a:t>Manual Testing</a:t>
            </a:r>
          </a:p>
          <a:p>
            <a:r>
              <a:rPr lang="en-US" dirty="0"/>
              <a:t>Automated Testing</a:t>
            </a:r>
            <a:endParaRPr lang="en-IN" dirty="0"/>
          </a:p>
        </p:txBody>
      </p:sp>
    </p:spTree>
    <p:extLst>
      <p:ext uri="{BB962C8B-B14F-4D97-AF65-F5344CB8AC3E}">
        <p14:creationId xmlns:p14="http://schemas.microsoft.com/office/powerpoint/2010/main" val="1007017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ED70FE-6F45-4FE0-B51C-D5F9BE3372E1}"/>
              </a:ext>
            </a:extLst>
          </p:cNvPr>
          <p:cNvSpPr>
            <a:spLocks noGrp="1"/>
          </p:cNvSpPr>
          <p:nvPr>
            <p:ph type="body" idx="1"/>
          </p:nvPr>
        </p:nvSpPr>
        <p:spPr/>
        <p:txBody>
          <a:bodyPr>
            <a:normAutofit fontScale="85000" lnSpcReduction="10000"/>
          </a:bodyPr>
          <a:lstStyle/>
          <a:p>
            <a:pPr algn="just"/>
            <a:r>
              <a:rPr lang="en-US" dirty="0"/>
              <a:t>In Manual Testing, the tester manually executes test cases without using any automation tool. Here, each stage of the test is executed manually. Manual Testing is tedious especially for tests that are repetitive and requires more effort to create and execute test cases. Manual Testing does not require knowledge of any testing tool.</a:t>
            </a:r>
          </a:p>
          <a:p>
            <a:pPr marL="114300" indent="0" algn="just">
              <a:buNone/>
            </a:pPr>
            <a:endParaRPr lang="en-US" dirty="0"/>
          </a:p>
          <a:p>
            <a:pPr algn="just"/>
            <a:r>
              <a:rPr lang="en-US" dirty="0"/>
              <a:t>In Automated Testing, software testing automation tools are used to automate the tests/test cases. The automation tool can record and save your test and it can be re-played as many times as needed without any further human intervention.</a:t>
            </a:r>
            <a:endParaRPr lang="en-IN" dirty="0"/>
          </a:p>
        </p:txBody>
      </p:sp>
    </p:spTree>
    <p:extLst>
      <p:ext uri="{BB962C8B-B14F-4D97-AF65-F5344CB8AC3E}">
        <p14:creationId xmlns:p14="http://schemas.microsoft.com/office/powerpoint/2010/main" val="2406903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u="sng" dirty="0">
                <a:solidFill>
                  <a:schemeClr val="tx2"/>
                </a:solidFill>
                <a:hlinkClick r:id="rId3">
                  <a:extLst>
                    <a:ext uri="{A12FA001-AC4F-418D-AE19-62706E023703}">
                      <ahyp:hlinkClr xmlns:ahyp="http://schemas.microsoft.com/office/drawing/2018/hyperlinkcolor" val="tx"/>
                    </a:ext>
                  </a:extLst>
                </a:hlinkClick>
              </a:rPr>
              <a:t>Integration Testing</a:t>
            </a:r>
            <a:endParaRPr dirty="0">
              <a:solidFill>
                <a:schemeClr val="tx2"/>
              </a:solidFill>
            </a:endParaRPr>
          </a:p>
        </p:txBody>
      </p:sp>
      <p:sp>
        <p:nvSpPr>
          <p:cNvPr id="116" name="Google Shape;116;p13"/>
          <p:cNvSpPr txBox="1">
            <a:spLocks noGrp="1"/>
          </p:cNvSpPr>
          <p:nvPr>
            <p:ph type="body" idx="1"/>
          </p:nvPr>
        </p:nvSpPr>
        <p:spPr>
          <a:xfrm>
            <a:off x="914400" y="2077375"/>
            <a:ext cx="7315200" cy="2654645"/>
          </a:xfrm>
          <a:prstGeom prst="rect">
            <a:avLst/>
          </a:prstGeom>
          <a:noFill/>
          <a:ln>
            <a:noFill/>
          </a:ln>
        </p:spPr>
        <p:txBody>
          <a:bodyPr spcFirstLastPara="1" wrap="square" lIns="91425" tIns="45700" rIns="91425" bIns="45700" anchor="t" anchorCtr="0">
            <a:normAutofit/>
          </a:bodyPr>
          <a:lstStyle/>
          <a:p>
            <a:pPr marL="228600" lvl="0" indent="-182880" algn="l" rtl="0">
              <a:spcBef>
                <a:spcPts val="0"/>
              </a:spcBef>
              <a:spcAft>
                <a:spcPts val="0"/>
              </a:spcAft>
              <a:buSzPts val="2000"/>
              <a:buChar char="▪"/>
            </a:pPr>
            <a:r>
              <a:rPr lang="en-US"/>
              <a:t>A level of the software testing process where individual units are combined and tested as a group. </a:t>
            </a:r>
            <a:endParaRPr/>
          </a:p>
          <a:p>
            <a:pPr marL="228600" lvl="0" indent="-182880" algn="l" rtl="0">
              <a:spcBef>
                <a:spcPts val="400"/>
              </a:spcBef>
              <a:spcAft>
                <a:spcPts val="0"/>
              </a:spcAft>
              <a:buSzPts val="2000"/>
              <a:buChar char="▪"/>
            </a:pPr>
            <a:r>
              <a:rPr lang="en-US"/>
              <a:t>The purpose of this level of testing is to expose faults in the interaction between integrated units.</a:t>
            </a:r>
            <a:endParaRPr/>
          </a:p>
        </p:txBody>
      </p:sp>
      <p:sp>
        <p:nvSpPr>
          <p:cNvPr id="117" name="Google Shape;117;p13"/>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66799" y="971550"/>
            <a:ext cx="6492545" cy="594122"/>
          </a:xfrm>
        </p:spPr>
        <p:txBody>
          <a:bodyPr>
            <a:normAutofit fontScale="90000"/>
          </a:bodyPr>
          <a:lstStyle/>
          <a:p>
            <a:pPr eaLnBrk="1" hangingPunct="1"/>
            <a:r>
              <a:rPr lang="en-GB" altLang="en-US" sz="4000" b="1" dirty="0">
                <a:latin typeface="Times New Roman" pitchFamily="18" charset="0"/>
                <a:cs typeface="Times New Roman" pitchFamily="18" charset="0"/>
              </a:rPr>
              <a:t>Types of Integration </a:t>
            </a:r>
            <a:r>
              <a:rPr lang="en-GB" altLang="en-US" b="1" dirty="0">
                <a:latin typeface="Times New Roman" pitchFamily="18" charset="0"/>
                <a:cs typeface="Times New Roman" pitchFamily="18" charset="0"/>
              </a:rPr>
              <a:t>T</a:t>
            </a:r>
            <a:r>
              <a:rPr lang="en-GB" altLang="en-US" sz="4000" b="1" dirty="0">
                <a:latin typeface="Times New Roman" pitchFamily="18" charset="0"/>
                <a:cs typeface="Times New Roman" pitchFamily="18" charset="0"/>
              </a:rPr>
              <a:t>esting</a:t>
            </a:r>
            <a:endParaRPr lang="en-US" altLang="en-US" sz="4000" b="1" dirty="0"/>
          </a:p>
        </p:txBody>
      </p:sp>
      <p:sp>
        <p:nvSpPr>
          <p:cNvPr id="4099" name="Rectangle 3"/>
          <p:cNvSpPr>
            <a:spLocks noGrp="1" noChangeArrowheads="1"/>
          </p:cNvSpPr>
          <p:nvPr>
            <p:ph type="body" idx="1"/>
          </p:nvPr>
        </p:nvSpPr>
        <p:spPr>
          <a:xfrm>
            <a:off x="1159329" y="1796144"/>
            <a:ext cx="6400016" cy="1714500"/>
          </a:xfrm>
        </p:spPr>
        <p:txBody>
          <a:bodyPr>
            <a:normAutofit fontScale="70000" lnSpcReduction="20000"/>
          </a:bodyPr>
          <a:lstStyle/>
          <a:p>
            <a:pPr marL="114300" indent="0" algn="just" eaLnBrk="1" hangingPunct="1">
              <a:buNone/>
            </a:pPr>
            <a:endParaRPr lang="en-US" altLang="en-US" sz="3200" dirty="0"/>
          </a:p>
          <a:p>
            <a:pPr marL="45720" indent="0" algn="just" eaLnBrk="1" hangingPunct="1">
              <a:buNone/>
            </a:pPr>
            <a:endParaRPr lang="en-US" altLang="en-US" sz="3200" dirty="0"/>
          </a:p>
          <a:p>
            <a:pPr algn="just" eaLnBrk="1" hangingPunct="1">
              <a:buFont typeface="Wingdings" pitchFamily="2" charset="2"/>
              <a:buChar char="§"/>
            </a:pPr>
            <a:r>
              <a:rPr lang="en-US" altLang="en-US" sz="3200" dirty="0"/>
              <a:t>Top down integration</a:t>
            </a:r>
          </a:p>
          <a:p>
            <a:pPr algn="just" eaLnBrk="1" hangingPunct="1">
              <a:buFont typeface="Wingdings" pitchFamily="2" charset="2"/>
              <a:buChar char="§"/>
            </a:pPr>
            <a:endParaRPr lang="en-US" altLang="en-US" sz="3200" dirty="0"/>
          </a:p>
          <a:p>
            <a:pPr algn="just" eaLnBrk="1" hangingPunct="1">
              <a:buFont typeface="Wingdings" pitchFamily="2" charset="2"/>
              <a:buChar char="§"/>
            </a:pPr>
            <a:r>
              <a:rPr lang="en-US" altLang="en-US" sz="3200" dirty="0"/>
              <a:t>Bottom up integration</a:t>
            </a:r>
          </a:p>
          <a:p>
            <a:pPr algn="just" eaLnBrk="1" hangingPunct="1">
              <a:buFontTx/>
              <a:buNone/>
            </a:pPr>
            <a:endParaRPr lang="en-US" altLang="en-US" sz="32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8054861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txBox="1">
            <a:spLocks noGrp="1"/>
          </p:cNvSpPr>
          <p:nvPr>
            <p:ph type="title"/>
          </p:nvPr>
        </p:nvSpPr>
        <p:spPr>
          <a:xfrm>
            <a:off x="914400" y="590550"/>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a:t>OUTLINE</a:t>
            </a:r>
            <a:endParaRPr/>
          </a:p>
        </p:txBody>
      </p:sp>
      <p:sp>
        <p:nvSpPr>
          <p:cNvPr id="40" name="Google Shape;40;p2"/>
          <p:cNvSpPr txBox="1">
            <a:spLocks noGrp="1"/>
          </p:cNvSpPr>
          <p:nvPr>
            <p:ph type="body" idx="1"/>
          </p:nvPr>
        </p:nvSpPr>
        <p:spPr>
          <a:xfrm>
            <a:off x="914400" y="1657349"/>
            <a:ext cx="7315200" cy="3074671"/>
          </a:xfrm>
          <a:prstGeom prst="rect">
            <a:avLst/>
          </a:prstGeom>
          <a:noFill/>
          <a:ln>
            <a:noFill/>
          </a:ln>
        </p:spPr>
        <p:txBody>
          <a:bodyPr spcFirstLastPara="1" wrap="square" lIns="91425" tIns="45700" rIns="91425" bIns="45700" anchor="t" anchorCtr="0">
            <a:normAutofit lnSpcReduction="10000"/>
          </a:bodyPr>
          <a:lstStyle/>
          <a:p>
            <a:pPr marL="228600" lvl="0" indent="-182880" algn="l" rtl="0">
              <a:lnSpc>
                <a:spcPct val="90000"/>
              </a:lnSpc>
              <a:spcBef>
                <a:spcPts val="0"/>
              </a:spcBef>
              <a:spcAft>
                <a:spcPts val="0"/>
              </a:spcAft>
              <a:buSzPts val="1850"/>
              <a:buChar char="▪"/>
            </a:pPr>
            <a:r>
              <a:rPr lang="en-US" sz="1850" b="1" dirty="0"/>
              <a:t>Introduction to Verification and Validation Testing</a:t>
            </a:r>
          </a:p>
          <a:p>
            <a:pPr marL="228600" lvl="0" indent="-182880" algn="l" rtl="0">
              <a:lnSpc>
                <a:spcPct val="90000"/>
              </a:lnSpc>
              <a:spcBef>
                <a:spcPts val="0"/>
              </a:spcBef>
              <a:spcAft>
                <a:spcPts val="0"/>
              </a:spcAft>
              <a:buSzPts val="1850"/>
              <a:buChar char="▪"/>
            </a:pPr>
            <a:r>
              <a:rPr lang="en-US" sz="1850" b="1" dirty="0"/>
              <a:t>Verification Testing(Static Testing)</a:t>
            </a:r>
            <a:endParaRPr dirty="0"/>
          </a:p>
          <a:p>
            <a:pPr marL="685800" lvl="1" indent="-182880">
              <a:lnSpc>
                <a:spcPct val="90000"/>
              </a:lnSpc>
              <a:spcBef>
                <a:spcPts val="370"/>
              </a:spcBef>
              <a:buSzPts val="1850"/>
            </a:pPr>
            <a:r>
              <a:rPr lang="en-US" sz="1650" dirty="0"/>
              <a:t>Inspection</a:t>
            </a:r>
            <a:endParaRPr dirty="0"/>
          </a:p>
          <a:p>
            <a:pPr marL="685800" lvl="1" indent="-182880">
              <a:lnSpc>
                <a:spcPct val="90000"/>
              </a:lnSpc>
              <a:spcBef>
                <a:spcPts val="370"/>
              </a:spcBef>
              <a:buSzPts val="1850"/>
            </a:pPr>
            <a:r>
              <a:rPr lang="en-US" sz="1650" dirty="0"/>
              <a:t>Structured walkthrough</a:t>
            </a:r>
            <a:endParaRPr dirty="0"/>
          </a:p>
          <a:p>
            <a:pPr marL="685800" lvl="1" indent="-182880">
              <a:lnSpc>
                <a:spcPct val="90000"/>
              </a:lnSpc>
              <a:spcBef>
                <a:spcPts val="370"/>
              </a:spcBef>
              <a:buSzPts val="1850"/>
            </a:pPr>
            <a:r>
              <a:rPr lang="en-US" sz="1650" dirty="0"/>
              <a:t>Technical reviews</a:t>
            </a:r>
          </a:p>
          <a:p>
            <a:pPr marL="228600" lvl="0" indent="-182880" algn="l" rtl="0">
              <a:lnSpc>
                <a:spcPct val="90000"/>
              </a:lnSpc>
              <a:spcBef>
                <a:spcPts val="370"/>
              </a:spcBef>
              <a:spcAft>
                <a:spcPts val="0"/>
              </a:spcAft>
              <a:buSzPts val="1850"/>
              <a:buChar char="▪"/>
            </a:pPr>
            <a:r>
              <a:rPr lang="en-IN" b="1" dirty="0"/>
              <a:t>Validation Testing</a:t>
            </a:r>
            <a:endParaRPr b="1" dirty="0"/>
          </a:p>
          <a:p>
            <a:pPr marL="685800" lvl="1" indent="-182880">
              <a:lnSpc>
                <a:spcPct val="90000"/>
              </a:lnSpc>
              <a:spcBef>
                <a:spcPts val="370"/>
              </a:spcBef>
              <a:buSzPts val="1850"/>
            </a:pPr>
            <a:r>
              <a:rPr lang="en-US" sz="1650" dirty="0"/>
              <a:t>Unit testing</a:t>
            </a:r>
            <a:endParaRPr dirty="0"/>
          </a:p>
          <a:p>
            <a:pPr marL="685800" lvl="1" indent="-182880">
              <a:lnSpc>
                <a:spcPct val="90000"/>
              </a:lnSpc>
              <a:spcBef>
                <a:spcPts val="370"/>
              </a:spcBef>
              <a:buSzPts val="1850"/>
            </a:pPr>
            <a:r>
              <a:rPr lang="en-US" sz="1650" dirty="0"/>
              <a:t>Integration testing</a:t>
            </a:r>
            <a:endParaRPr dirty="0"/>
          </a:p>
          <a:p>
            <a:pPr marL="685800" lvl="1" indent="-182880">
              <a:lnSpc>
                <a:spcPct val="90000"/>
              </a:lnSpc>
              <a:spcBef>
                <a:spcPts val="370"/>
              </a:spcBef>
              <a:buSzPts val="1850"/>
            </a:pPr>
            <a:r>
              <a:rPr lang="en-US" sz="1650" dirty="0"/>
              <a:t>System testing</a:t>
            </a:r>
            <a:endParaRPr dirty="0"/>
          </a:p>
          <a:p>
            <a:pPr marL="685800" lvl="1" indent="-182880">
              <a:lnSpc>
                <a:spcPct val="90000"/>
              </a:lnSpc>
              <a:spcBef>
                <a:spcPts val="370"/>
              </a:spcBef>
              <a:buSzPts val="1850"/>
            </a:pPr>
            <a:r>
              <a:rPr lang="en-US" sz="1650" dirty="0"/>
              <a:t>Acceptance testing</a:t>
            </a:r>
            <a:endParaRPr dirty="0"/>
          </a:p>
          <a:p>
            <a:pPr marL="685800" lvl="1" indent="-182880">
              <a:lnSpc>
                <a:spcPct val="90000"/>
              </a:lnSpc>
              <a:spcBef>
                <a:spcPts val="370"/>
              </a:spcBef>
              <a:buSzPts val="1850"/>
            </a:pPr>
            <a:r>
              <a:rPr lang="en-US" sz="1650" dirty="0"/>
              <a:t>System testing</a:t>
            </a:r>
            <a:endParaRPr dirty="0"/>
          </a:p>
        </p:txBody>
      </p:sp>
      <p:sp>
        <p:nvSpPr>
          <p:cNvPr id="41" name="Google Shape;41;p2"/>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6"/>
          <p:cNvSpPr>
            <a:spLocks noGrp="1" noChangeArrowheads="1"/>
          </p:cNvSpPr>
          <p:nvPr>
            <p:ph type="title"/>
          </p:nvPr>
        </p:nvSpPr>
        <p:spPr>
          <a:xfrm>
            <a:off x="1565788" y="367318"/>
            <a:ext cx="4419600" cy="865573"/>
          </a:xfrm>
        </p:spPr>
        <p:txBody>
          <a:bodyPr>
            <a:normAutofit fontScale="90000"/>
          </a:bodyPr>
          <a:lstStyle/>
          <a:p>
            <a:pPr eaLnBrk="1" hangingPunct="1"/>
            <a:r>
              <a:rPr lang="en-GB" altLang="en-US" dirty="0">
                <a:latin typeface="Times New Roman" pitchFamily="18" charset="0"/>
                <a:cs typeface="Times New Roman" pitchFamily="18" charset="0"/>
              </a:rPr>
              <a:t>Top-Down Integration</a:t>
            </a:r>
          </a:p>
        </p:txBody>
      </p:sp>
      <p:sp>
        <p:nvSpPr>
          <p:cNvPr id="9219" name="Rectangle 27"/>
          <p:cNvSpPr>
            <a:spLocks noGrp="1" noChangeArrowheads="1"/>
          </p:cNvSpPr>
          <p:nvPr>
            <p:ph type="body" sz="half" idx="4294967295"/>
          </p:nvPr>
        </p:nvSpPr>
        <p:spPr>
          <a:xfrm>
            <a:off x="4724400" y="1511140"/>
            <a:ext cx="3962400" cy="3194209"/>
          </a:xfrm>
          <a:prstGeom prst="rect">
            <a:avLst/>
          </a:prstGeom>
        </p:spPr>
        <p:txBody>
          <a:bodyPr>
            <a:normAutofit lnSpcReduction="10000"/>
          </a:bodyPr>
          <a:lstStyle/>
          <a:p>
            <a:pPr marL="381000" indent="-381000" algn="just" eaLnBrk="1" hangingPunct="1">
              <a:lnSpc>
                <a:spcPct val="90000"/>
              </a:lnSpc>
            </a:pPr>
            <a:r>
              <a:rPr lang="en-GB" altLang="en-US" dirty="0">
                <a:cs typeface="Times New Roman" pitchFamily="18" charset="0"/>
              </a:rPr>
              <a:t>Incremental strategy</a:t>
            </a:r>
          </a:p>
          <a:p>
            <a:pPr marL="838200" lvl="1" indent="-381000" algn="just" eaLnBrk="1" hangingPunct="1">
              <a:lnSpc>
                <a:spcPct val="90000"/>
              </a:lnSpc>
              <a:buFontTx/>
              <a:buAutoNum type="arabicPeriod"/>
            </a:pPr>
            <a:r>
              <a:rPr lang="en-GB" altLang="en-US" sz="2000" dirty="0">
                <a:cs typeface="Times New Roman" pitchFamily="18" charset="0"/>
              </a:rPr>
              <a:t>Start by including highest level modules in test set.</a:t>
            </a:r>
          </a:p>
          <a:p>
            <a:pPr marL="1295400" lvl="2" indent="-381000" algn="just" eaLnBrk="1" hangingPunct="1">
              <a:lnSpc>
                <a:spcPct val="90000"/>
              </a:lnSpc>
            </a:pPr>
            <a:r>
              <a:rPr lang="en-GB" altLang="en-US" sz="2000" dirty="0">
                <a:cs typeface="Times New Roman" pitchFamily="18" charset="0"/>
              </a:rPr>
              <a:t>All other modules replaced by stubs or mock objects.</a:t>
            </a:r>
          </a:p>
          <a:p>
            <a:pPr marL="838200" lvl="1" indent="-381000" algn="just" eaLnBrk="1" hangingPunct="1">
              <a:lnSpc>
                <a:spcPct val="90000"/>
              </a:lnSpc>
              <a:buFontTx/>
              <a:buAutoNum type="arabicPeriod"/>
            </a:pPr>
            <a:r>
              <a:rPr lang="en-GB" altLang="en-US" sz="2000" dirty="0">
                <a:cs typeface="Times New Roman" pitchFamily="18" charset="0"/>
              </a:rPr>
              <a:t>Integrate modules called by called by modules in test set. </a:t>
            </a:r>
          </a:p>
          <a:p>
            <a:pPr marL="838200" lvl="1" indent="-381000" algn="just" eaLnBrk="1" hangingPunct="1">
              <a:lnSpc>
                <a:spcPct val="90000"/>
              </a:lnSpc>
              <a:buFontTx/>
              <a:buAutoNum type="arabicPeriod"/>
            </a:pPr>
            <a:r>
              <a:rPr lang="en-GB" altLang="en-US" sz="2000" dirty="0">
                <a:cs typeface="Times New Roman" pitchFamily="18" charset="0"/>
              </a:rPr>
              <a:t>Repeat until all modules in test set.</a:t>
            </a:r>
          </a:p>
        </p:txBody>
      </p:sp>
      <p:sp>
        <p:nvSpPr>
          <p:cNvPr id="9220" name="Oval 21"/>
          <p:cNvSpPr>
            <a:spLocks noChangeArrowheads="1"/>
          </p:cNvSpPr>
          <p:nvPr/>
        </p:nvSpPr>
        <p:spPr bwMode="auto">
          <a:xfrm>
            <a:off x="2743200" y="1601985"/>
            <a:ext cx="854075" cy="625079"/>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dirty="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dirty="0">
                <a:solidFill>
                  <a:srgbClr val="000000"/>
                </a:solidFill>
                <a:latin typeface="Arial" pitchFamily="34" charset="0"/>
              </a:rPr>
              <a:t>main</a:t>
            </a:r>
          </a:p>
        </p:txBody>
      </p:sp>
      <p:sp>
        <p:nvSpPr>
          <p:cNvPr id="9221" name="Oval 22"/>
          <p:cNvSpPr>
            <a:spLocks noChangeArrowheads="1"/>
          </p:cNvSpPr>
          <p:nvPr/>
        </p:nvSpPr>
        <p:spPr bwMode="auto">
          <a:xfrm>
            <a:off x="2311400" y="3653433"/>
            <a:ext cx="1717675" cy="872728"/>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 pos="1312863" algn="l"/>
              </a:tabLst>
              <a:defRPr sz="2400">
                <a:solidFill>
                  <a:schemeClr val="tx1"/>
                </a:solidFill>
                <a:latin typeface="Times New Roman" pitchFamily="18" charset="0"/>
              </a:defRPr>
            </a:lvl1pPr>
            <a:lvl2pPr marL="742950" indent="-285750" defTabSz="414338" eaLnBrk="0" hangingPunct="0">
              <a:tabLst>
                <a:tab pos="657225" algn="l"/>
                <a:tab pos="1312863" algn="l"/>
              </a:tabLst>
              <a:defRPr sz="2400">
                <a:solidFill>
                  <a:schemeClr val="tx1"/>
                </a:solidFill>
                <a:latin typeface="Times New Roman" pitchFamily="18" charset="0"/>
              </a:defRPr>
            </a:lvl2pPr>
            <a:lvl3pPr marL="1143000" indent="-228600" defTabSz="414338" eaLnBrk="0" hangingPunct="0">
              <a:tabLst>
                <a:tab pos="657225" algn="l"/>
                <a:tab pos="1312863" algn="l"/>
              </a:tabLst>
              <a:defRPr sz="2400">
                <a:solidFill>
                  <a:schemeClr val="tx1"/>
                </a:solidFill>
                <a:latin typeface="Times New Roman" pitchFamily="18" charset="0"/>
              </a:defRPr>
            </a:lvl3pPr>
            <a:lvl4pPr marL="1600200" indent="-228600" defTabSz="414338" eaLnBrk="0" hangingPunct="0">
              <a:tabLst>
                <a:tab pos="657225" algn="l"/>
                <a:tab pos="1312863" algn="l"/>
              </a:tabLst>
              <a:defRPr sz="2400">
                <a:solidFill>
                  <a:schemeClr val="tx1"/>
                </a:solidFill>
                <a:latin typeface="Times New Roman" pitchFamily="18" charset="0"/>
              </a:defRPr>
            </a:lvl4pPr>
            <a:lvl5pPr marL="2057400" indent="-228600" defTabSz="414338" eaLnBrk="0" hangingPunct="0">
              <a:tabLst>
                <a:tab pos="657225" algn="l"/>
                <a:tab pos="1312863"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main, A, B, C</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D, E, F</a:t>
            </a:r>
          </a:p>
        </p:txBody>
      </p:sp>
      <p:sp>
        <p:nvSpPr>
          <p:cNvPr id="9222" name="Oval 23"/>
          <p:cNvSpPr>
            <a:spLocks noChangeArrowheads="1"/>
          </p:cNvSpPr>
          <p:nvPr/>
        </p:nvSpPr>
        <p:spPr bwMode="auto">
          <a:xfrm>
            <a:off x="2478087" y="2596158"/>
            <a:ext cx="1382713" cy="688181"/>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 pos="1312863" algn="l"/>
              </a:tabLst>
              <a:defRPr sz="2400">
                <a:solidFill>
                  <a:schemeClr val="tx1"/>
                </a:solidFill>
                <a:latin typeface="Times New Roman" pitchFamily="18" charset="0"/>
              </a:defRPr>
            </a:lvl1pPr>
            <a:lvl2pPr marL="742950" indent="-285750" defTabSz="414338" eaLnBrk="0" hangingPunct="0">
              <a:tabLst>
                <a:tab pos="657225" algn="l"/>
                <a:tab pos="1312863" algn="l"/>
              </a:tabLst>
              <a:defRPr sz="2400">
                <a:solidFill>
                  <a:schemeClr val="tx1"/>
                </a:solidFill>
                <a:latin typeface="Times New Roman" pitchFamily="18" charset="0"/>
              </a:defRPr>
            </a:lvl2pPr>
            <a:lvl3pPr marL="1143000" indent="-228600" defTabSz="414338" eaLnBrk="0" hangingPunct="0">
              <a:tabLst>
                <a:tab pos="657225" algn="l"/>
                <a:tab pos="1312863" algn="l"/>
              </a:tabLst>
              <a:defRPr sz="2400">
                <a:solidFill>
                  <a:schemeClr val="tx1"/>
                </a:solidFill>
                <a:latin typeface="Times New Roman" pitchFamily="18" charset="0"/>
              </a:defRPr>
            </a:lvl3pPr>
            <a:lvl4pPr marL="1600200" indent="-228600" defTabSz="414338" eaLnBrk="0" hangingPunct="0">
              <a:tabLst>
                <a:tab pos="657225" algn="l"/>
                <a:tab pos="1312863" algn="l"/>
              </a:tabLst>
              <a:defRPr sz="2400">
                <a:solidFill>
                  <a:schemeClr val="tx1"/>
                </a:solidFill>
                <a:latin typeface="Times New Roman" pitchFamily="18" charset="0"/>
              </a:defRPr>
            </a:lvl4pPr>
            <a:lvl5pPr marL="2057400" indent="-228600" defTabSz="414338" eaLnBrk="0" hangingPunct="0">
              <a:tabLst>
                <a:tab pos="657225" algn="l"/>
                <a:tab pos="1312863"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dirty="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dirty="0">
                <a:solidFill>
                  <a:srgbClr val="000000"/>
                </a:solidFill>
                <a:latin typeface="Arial" pitchFamily="34" charset="0"/>
              </a:rPr>
              <a:t>main, A, B,C</a:t>
            </a:r>
          </a:p>
        </p:txBody>
      </p:sp>
      <p:cxnSp>
        <p:nvCxnSpPr>
          <p:cNvPr id="9223" name="AutoShape 63"/>
          <p:cNvCxnSpPr>
            <a:cxnSpLocks noChangeShapeType="1"/>
            <a:stCxn id="9220" idx="4"/>
            <a:endCxn id="9222" idx="0"/>
          </p:cNvCxnSpPr>
          <p:nvPr/>
        </p:nvCxnSpPr>
        <p:spPr bwMode="auto">
          <a:xfrm>
            <a:off x="3170236" y="2227064"/>
            <a:ext cx="0" cy="369094"/>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9224" name="AutoShape 64"/>
          <p:cNvCxnSpPr>
            <a:cxnSpLocks noChangeShapeType="1"/>
            <a:stCxn id="9222" idx="4"/>
            <a:endCxn id="9221" idx="0"/>
          </p:cNvCxnSpPr>
          <p:nvPr/>
        </p:nvCxnSpPr>
        <p:spPr bwMode="auto">
          <a:xfrm>
            <a:off x="3170236" y="3284339"/>
            <a:ext cx="0" cy="369094"/>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sp>
        <p:nvSpPr>
          <p:cNvPr id="9" name="Slide Number Placeholder 8"/>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66232864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63776" y="86851"/>
            <a:ext cx="4858543" cy="865573"/>
          </a:xfrm>
        </p:spPr>
        <p:txBody>
          <a:bodyPr/>
          <a:lstStyle/>
          <a:p>
            <a:pPr eaLnBrk="1" hangingPunct="1"/>
            <a:r>
              <a:rPr lang="en-GB" altLang="en-US" sz="3600" dirty="0">
                <a:latin typeface="Times New Roman" pitchFamily="18" charset="0"/>
                <a:cs typeface="Times New Roman" pitchFamily="18" charset="0"/>
              </a:rPr>
              <a:t>Top-Down Integration</a:t>
            </a:r>
          </a:p>
        </p:txBody>
      </p:sp>
      <p:sp>
        <p:nvSpPr>
          <p:cNvPr id="10243" name="Rectangle 3"/>
          <p:cNvSpPr>
            <a:spLocks noGrp="1" noChangeArrowheads="1"/>
          </p:cNvSpPr>
          <p:nvPr>
            <p:ph type="body" sz="half" idx="4294967295"/>
          </p:nvPr>
        </p:nvSpPr>
        <p:spPr>
          <a:xfrm>
            <a:off x="5353051" y="2867819"/>
            <a:ext cx="3308350" cy="2088754"/>
          </a:xfrm>
          <a:prstGeom prst="rect">
            <a:avLst/>
          </a:prstGeom>
        </p:spPr>
        <p:txBody>
          <a:bodyPr/>
          <a:lstStyle/>
          <a:p>
            <a:pPr marL="381000" indent="-381000" algn="just" eaLnBrk="1" hangingPunct="1"/>
            <a:r>
              <a:rPr lang="en-GB" altLang="en-US" dirty="0">
                <a:cs typeface="Times New Roman" pitchFamily="18" charset="0"/>
              </a:rPr>
              <a:t>The integration order can be modified to:</a:t>
            </a:r>
          </a:p>
          <a:p>
            <a:pPr marL="838200" lvl="1" indent="-381000" algn="just" eaLnBrk="1" hangingPunct="1"/>
            <a:r>
              <a:rPr lang="en-GB" altLang="en-US" sz="2000" dirty="0">
                <a:cs typeface="Times New Roman" pitchFamily="18" charset="0"/>
              </a:rPr>
              <a:t>include critical modules first</a:t>
            </a:r>
          </a:p>
          <a:p>
            <a:pPr marL="838200" lvl="1" indent="-381000" algn="just" eaLnBrk="1" hangingPunct="1"/>
            <a:r>
              <a:rPr lang="en-GB" altLang="en-US" sz="2000" dirty="0">
                <a:cs typeface="Times New Roman" pitchFamily="18" charset="0"/>
              </a:rPr>
              <a:t>leave modules not ready to later</a:t>
            </a:r>
          </a:p>
          <a:p>
            <a:pPr marL="838200" lvl="1" indent="-381000" eaLnBrk="1" hangingPunct="1"/>
            <a:endParaRPr lang="en-GB" altLang="en-US" sz="2000" dirty="0"/>
          </a:p>
        </p:txBody>
      </p:sp>
      <p:sp>
        <p:nvSpPr>
          <p:cNvPr id="10244" name="Oval 4"/>
          <p:cNvSpPr>
            <a:spLocks noChangeArrowheads="1"/>
          </p:cNvSpPr>
          <p:nvPr/>
        </p:nvSpPr>
        <p:spPr bwMode="auto">
          <a:xfrm>
            <a:off x="3581400" y="1229122"/>
            <a:ext cx="854075" cy="625078"/>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dirty="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dirty="0">
                <a:solidFill>
                  <a:srgbClr val="000000"/>
                </a:solidFill>
                <a:latin typeface="Arial" pitchFamily="34" charset="0"/>
              </a:rPr>
              <a:t>main</a:t>
            </a:r>
          </a:p>
        </p:txBody>
      </p:sp>
      <p:sp>
        <p:nvSpPr>
          <p:cNvPr id="10245" name="Oval 5"/>
          <p:cNvSpPr>
            <a:spLocks noChangeArrowheads="1"/>
          </p:cNvSpPr>
          <p:nvPr/>
        </p:nvSpPr>
        <p:spPr bwMode="auto">
          <a:xfrm>
            <a:off x="3149600" y="3983037"/>
            <a:ext cx="1717675" cy="872729"/>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 pos="1312863" algn="l"/>
              </a:tabLst>
              <a:defRPr sz="2400">
                <a:solidFill>
                  <a:schemeClr val="tx1"/>
                </a:solidFill>
                <a:latin typeface="Times New Roman" pitchFamily="18" charset="0"/>
              </a:defRPr>
            </a:lvl1pPr>
            <a:lvl2pPr marL="742950" indent="-285750" defTabSz="414338" eaLnBrk="0" hangingPunct="0">
              <a:tabLst>
                <a:tab pos="657225" algn="l"/>
                <a:tab pos="1312863" algn="l"/>
              </a:tabLst>
              <a:defRPr sz="2400">
                <a:solidFill>
                  <a:schemeClr val="tx1"/>
                </a:solidFill>
                <a:latin typeface="Times New Roman" pitchFamily="18" charset="0"/>
              </a:defRPr>
            </a:lvl2pPr>
            <a:lvl3pPr marL="1143000" indent="-228600" defTabSz="414338" eaLnBrk="0" hangingPunct="0">
              <a:tabLst>
                <a:tab pos="657225" algn="l"/>
                <a:tab pos="1312863" algn="l"/>
              </a:tabLst>
              <a:defRPr sz="2400">
                <a:solidFill>
                  <a:schemeClr val="tx1"/>
                </a:solidFill>
                <a:latin typeface="Times New Roman" pitchFamily="18" charset="0"/>
              </a:defRPr>
            </a:lvl3pPr>
            <a:lvl4pPr marL="1600200" indent="-228600" defTabSz="414338" eaLnBrk="0" hangingPunct="0">
              <a:tabLst>
                <a:tab pos="657225" algn="l"/>
                <a:tab pos="1312863" algn="l"/>
              </a:tabLst>
              <a:defRPr sz="2400">
                <a:solidFill>
                  <a:schemeClr val="tx1"/>
                </a:solidFill>
                <a:latin typeface="Times New Roman" pitchFamily="18" charset="0"/>
              </a:defRPr>
            </a:lvl4pPr>
            <a:lvl5pPr marL="2057400" indent="-228600" defTabSz="414338" eaLnBrk="0" hangingPunct="0">
              <a:tabLst>
                <a:tab pos="657225" algn="l"/>
                <a:tab pos="1312863"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main, A, B, C</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D, E, F</a:t>
            </a:r>
          </a:p>
        </p:txBody>
      </p:sp>
      <p:sp>
        <p:nvSpPr>
          <p:cNvPr id="10246" name="Oval 6"/>
          <p:cNvSpPr>
            <a:spLocks noChangeArrowheads="1"/>
          </p:cNvSpPr>
          <p:nvPr/>
        </p:nvSpPr>
        <p:spPr bwMode="auto">
          <a:xfrm>
            <a:off x="3316287" y="2104231"/>
            <a:ext cx="1382713" cy="688181"/>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 pos="1312863" algn="l"/>
              </a:tabLst>
              <a:defRPr sz="2400">
                <a:solidFill>
                  <a:schemeClr val="tx1"/>
                </a:solidFill>
                <a:latin typeface="Times New Roman" pitchFamily="18" charset="0"/>
              </a:defRPr>
            </a:lvl1pPr>
            <a:lvl2pPr marL="742950" indent="-285750" defTabSz="414338" eaLnBrk="0" hangingPunct="0">
              <a:tabLst>
                <a:tab pos="657225" algn="l"/>
                <a:tab pos="1312863" algn="l"/>
              </a:tabLst>
              <a:defRPr sz="2400">
                <a:solidFill>
                  <a:schemeClr val="tx1"/>
                </a:solidFill>
                <a:latin typeface="Times New Roman" pitchFamily="18" charset="0"/>
              </a:defRPr>
            </a:lvl2pPr>
            <a:lvl3pPr marL="1143000" indent="-228600" defTabSz="414338" eaLnBrk="0" hangingPunct="0">
              <a:tabLst>
                <a:tab pos="657225" algn="l"/>
                <a:tab pos="1312863" algn="l"/>
              </a:tabLst>
              <a:defRPr sz="2400">
                <a:solidFill>
                  <a:schemeClr val="tx1"/>
                </a:solidFill>
                <a:latin typeface="Times New Roman" pitchFamily="18" charset="0"/>
              </a:defRPr>
            </a:lvl3pPr>
            <a:lvl4pPr marL="1600200" indent="-228600" defTabSz="414338" eaLnBrk="0" hangingPunct="0">
              <a:tabLst>
                <a:tab pos="657225" algn="l"/>
                <a:tab pos="1312863" algn="l"/>
              </a:tabLst>
              <a:defRPr sz="2400">
                <a:solidFill>
                  <a:schemeClr val="tx1"/>
                </a:solidFill>
                <a:latin typeface="Times New Roman" pitchFamily="18" charset="0"/>
              </a:defRPr>
            </a:lvl4pPr>
            <a:lvl5pPr marL="2057400" indent="-228600" defTabSz="414338" eaLnBrk="0" hangingPunct="0">
              <a:tabLst>
                <a:tab pos="657225" algn="l"/>
                <a:tab pos="1312863"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dirty="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dirty="0">
                <a:solidFill>
                  <a:srgbClr val="000000"/>
                </a:solidFill>
                <a:latin typeface="Arial" pitchFamily="34" charset="0"/>
              </a:rPr>
              <a:t>main, A, C</a:t>
            </a:r>
          </a:p>
        </p:txBody>
      </p:sp>
      <p:grpSp>
        <p:nvGrpSpPr>
          <p:cNvPr id="10247" name="Group 7"/>
          <p:cNvGrpSpPr>
            <a:grpSpLocks/>
          </p:cNvGrpSpPr>
          <p:nvPr/>
        </p:nvGrpSpPr>
        <p:grpSpPr bwMode="auto">
          <a:xfrm>
            <a:off x="5334000" y="1229122"/>
            <a:ext cx="2647950" cy="1341835"/>
            <a:chOff x="662" y="2614"/>
            <a:chExt cx="1668" cy="902"/>
          </a:xfrm>
        </p:grpSpPr>
        <p:sp>
          <p:nvSpPr>
            <p:cNvPr id="10252" name="AutoShape 8"/>
            <p:cNvSpPr>
              <a:spLocks noChangeAspect="1" noChangeArrowheads="1"/>
            </p:cNvSpPr>
            <p:nvPr/>
          </p:nvSpPr>
          <p:spPr bwMode="auto">
            <a:xfrm>
              <a:off x="1383" y="2614"/>
              <a:ext cx="357"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main</a:t>
              </a:r>
            </a:p>
          </p:txBody>
        </p:sp>
        <p:sp>
          <p:nvSpPr>
            <p:cNvPr id="10253" name="AutoShape 9"/>
            <p:cNvSpPr>
              <a:spLocks noChangeAspect="1" noChangeArrowheads="1"/>
            </p:cNvSpPr>
            <p:nvPr/>
          </p:nvSpPr>
          <p:spPr bwMode="auto">
            <a:xfrm>
              <a:off x="883" y="2976"/>
              <a:ext cx="357"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A</a:t>
              </a:r>
            </a:p>
          </p:txBody>
        </p:sp>
        <p:sp>
          <p:nvSpPr>
            <p:cNvPr id="10254" name="AutoShape 10"/>
            <p:cNvSpPr>
              <a:spLocks noChangeAspect="1" noChangeArrowheads="1"/>
            </p:cNvSpPr>
            <p:nvPr/>
          </p:nvSpPr>
          <p:spPr bwMode="auto">
            <a:xfrm>
              <a:off x="1359" y="2977"/>
              <a:ext cx="357" cy="177"/>
            </a:xfrm>
            <a:prstGeom prst="roundRect">
              <a:avLst>
                <a:gd name="adj" fmla="val 319"/>
              </a:avLst>
            </a:prstGeom>
            <a:solidFill>
              <a:srgbClr val="FEDAD6"/>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B</a:t>
              </a:r>
            </a:p>
          </p:txBody>
        </p:sp>
        <p:sp>
          <p:nvSpPr>
            <p:cNvPr id="10255" name="AutoShape 11"/>
            <p:cNvSpPr>
              <a:spLocks noChangeAspect="1" noChangeArrowheads="1"/>
            </p:cNvSpPr>
            <p:nvPr/>
          </p:nvSpPr>
          <p:spPr bwMode="auto">
            <a:xfrm>
              <a:off x="1836" y="2977"/>
              <a:ext cx="357"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C</a:t>
              </a:r>
            </a:p>
          </p:txBody>
        </p:sp>
        <p:sp>
          <p:nvSpPr>
            <p:cNvPr id="10256" name="AutoShape 12"/>
            <p:cNvSpPr>
              <a:spLocks noChangeAspect="1" noChangeArrowheads="1"/>
            </p:cNvSpPr>
            <p:nvPr/>
          </p:nvSpPr>
          <p:spPr bwMode="auto">
            <a:xfrm>
              <a:off x="662" y="3339"/>
              <a:ext cx="357"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D</a:t>
              </a:r>
            </a:p>
          </p:txBody>
        </p:sp>
        <p:sp>
          <p:nvSpPr>
            <p:cNvPr id="10257" name="AutoShape 13"/>
            <p:cNvSpPr>
              <a:spLocks noChangeAspect="1" noChangeArrowheads="1"/>
            </p:cNvSpPr>
            <p:nvPr/>
          </p:nvSpPr>
          <p:spPr bwMode="auto">
            <a:xfrm>
              <a:off x="1116" y="3339"/>
              <a:ext cx="358"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E</a:t>
              </a:r>
            </a:p>
          </p:txBody>
        </p:sp>
        <p:sp>
          <p:nvSpPr>
            <p:cNvPr id="10258" name="AutoShape 14"/>
            <p:cNvSpPr>
              <a:spLocks noChangeAspect="1" noChangeArrowheads="1"/>
            </p:cNvSpPr>
            <p:nvPr/>
          </p:nvSpPr>
          <p:spPr bwMode="auto">
            <a:xfrm>
              <a:off x="1972" y="3339"/>
              <a:ext cx="358"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F</a:t>
              </a:r>
            </a:p>
          </p:txBody>
        </p:sp>
        <p:cxnSp>
          <p:nvCxnSpPr>
            <p:cNvPr id="10259" name="AutoShape 15"/>
            <p:cNvCxnSpPr>
              <a:cxnSpLocks noChangeShapeType="1"/>
              <a:stCxn id="10252" idx="2"/>
              <a:endCxn id="10253" idx="0"/>
            </p:cNvCxnSpPr>
            <p:nvPr/>
          </p:nvCxnSpPr>
          <p:spPr bwMode="auto">
            <a:xfrm flipH="1">
              <a:off x="1062" y="2791"/>
              <a:ext cx="500" cy="185"/>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0260" name="AutoShape 16"/>
            <p:cNvCxnSpPr>
              <a:cxnSpLocks noChangeShapeType="1"/>
              <a:stCxn id="10252" idx="2"/>
              <a:endCxn id="10254" idx="0"/>
            </p:cNvCxnSpPr>
            <p:nvPr/>
          </p:nvCxnSpPr>
          <p:spPr bwMode="auto">
            <a:xfrm flipH="1">
              <a:off x="1538" y="2791"/>
              <a:ext cx="24" cy="186"/>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0261" name="AutoShape 17"/>
            <p:cNvCxnSpPr>
              <a:cxnSpLocks noChangeShapeType="1"/>
              <a:stCxn id="10252" idx="2"/>
              <a:endCxn id="10255" idx="0"/>
            </p:cNvCxnSpPr>
            <p:nvPr/>
          </p:nvCxnSpPr>
          <p:spPr bwMode="auto">
            <a:xfrm>
              <a:off x="1562" y="2791"/>
              <a:ext cx="453" cy="186"/>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0262" name="AutoShape 18"/>
            <p:cNvCxnSpPr>
              <a:cxnSpLocks noChangeShapeType="1"/>
              <a:stCxn id="10253" idx="2"/>
              <a:endCxn id="10256" idx="0"/>
            </p:cNvCxnSpPr>
            <p:nvPr/>
          </p:nvCxnSpPr>
          <p:spPr bwMode="auto">
            <a:xfrm flipH="1">
              <a:off x="841" y="3153"/>
              <a:ext cx="221" cy="186"/>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0263" name="AutoShape 19"/>
            <p:cNvCxnSpPr>
              <a:cxnSpLocks noChangeShapeType="1"/>
              <a:stCxn id="10253" idx="2"/>
              <a:endCxn id="10257" idx="0"/>
            </p:cNvCxnSpPr>
            <p:nvPr/>
          </p:nvCxnSpPr>
          <p:spPr bwMode="auto">
            <a:xfrm>
              <a:off x="1062" y="3153"/>
              <a:ext cx="233" cy="186"/>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0264" name="AutoShape 20"/>
            <p:cNvCxnSpPr>
              <a:cxnSpLocks noChangeShapeType="1"/>
              <a:stCxn id="10255" idx="2"/>
              <a:endCxn id="10258" idx="0"/>
            </p:cNvCxnSpPr>
            <p:nvPr/>
          </p:nvCxnSpPr>
          <p:spPr bwMode="auto">
            <a:xfrm>
              <a:off x="2015" y="3154"/>
              <a:ext cx="136" cy="185"/>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grpSp>
      <p:cxnSp>
        <p:nvCxnSpPr>
          <p:cNvPr id="10248" name="AutoShape 21"/>
          <p:cNvCxnSpPr>
            <a:cxnSpLocks noChangeShapeType="1"/>
            <a:stCxn id="10244" idx="4"/>
            <a:endCxn id="10246" idx="0"/>
          </p:cNvCxnSpPr>
          <p:nvPr/>
        </p:nvCxnSpPr>
        <p:spPr bwMode="auto">
          <a:xfrm>
            <a:off x="4008436" y="1854200"/>
            <a:ext cx="0" cy="250031"/>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0249" name="AutoShape 22"/>
          <p:cNvCxnSpPr>
            <a:cxnSpLocks noChangeShapeType="1"/>
            <a:stCxn id="10246" idx="4"/>
            <a:endCxn id="10250" idx="0"/>
          </p:cNvCxnSpPr>
          <p:nvPr/>
        </p:nvCxnSpPr>
        <p:spPr bwMode="auto">
          <a:xfrm>
            <a:off x="4008436" y="2792412"/>
            <a:ext cx="0" cy="251222"/>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sp>
        <p:nvSpPr>
          <p:cNvPr id="10250" name="Oval 23"/>
          <p:cNvSpPr>
            <a:spLocks noChangeArrowheads="1"/>
          </p:cNvSpPr>
          <p:nvPr/>
        </p:nvSpPr>
        <p:spPr bwMode="auto">
          <a:xfrm>
            <a:off x="3316287" y="3043634"/>
            <a:ext cx="1382713" cy="688181"/>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 pos="1312863" algn="l"/>
              </a:tabLst>
              <a:defRPr sz="2400">
                <a:solidFill>
                  <a:schemeClr val="tx1"/>
                </a:solidFill>
                <a:latin typeface="Times New Roman" pitchFamily="18" charset="0"/>
              </a:defRPr>
            </a:lvl1pPr>
            <a:lvl2pPr marL="742950" indent="-285750" defTabSz="414338" eaLnBrk="0" hangingPunct="0">
              <a:tabLst>
                <a:tab pos="657225" algn="l"/>
                <a:tab pos="1312863" algn="l"/>
              </a:tabLst>
              <a:defRPr sz="2400">
                <a:solidFill>
                  <a:schemeClr val="tx1"/>
                </a:solidFill>
                <a:latin typeface="Times New Roman" pitchFamily="18" charset="0"/>
              </a:defRPr>
            </a:lvl2pPr>
            <a:lvl3pPr marL="1143000" indent="-228600" defTabSz="414338" eaLnBrk="0" hangingPunct="0">
              <a:tabLst>
                <a:tab pos="657225" algn="l"/>
                <a:tab pos="1312863" algn="l"/>
              </a:tabLst>
              <a:defRPr sz="2400">
                <a:solidFill>
                  <a:schemeClr val="tx1"/>
                </a:solidFill>
                <a:latin typeface="Times New Roman" pitchFamily="18" charset="0"/>
              </a:defRPr>
            </a:lvl3pPr>
            <a:lvl4pPr marL="1600200" indent="-228600" defTabSz="414338" eaLnBrk="0" hangingPunct="0">
              <a:tabLst>
                <a:tab pos="657225" algn="l"/>
                <a:tab pos="1312863" algn="l"/>
              </a:tabLst>
              <a:defRPr sz="2400">
                <a:solidFill>
                  <a:schemeClr val="tx1"/>
                </a:solidFill>
                <a:latin typeface="Times New Roman" pitchFamily="18" charset="0"/>
              </a:defRPr>
            </a:lvl4pPr>
            <a:lvl5pPr marL="2057400" indent="-228600" defTabSz="414338" eaLnBrk="0" hangingPunct="0">
              <a:tabLst>
                <a:tab pos="657225" algn="l"/>
                <a:tab pos="1312863"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main, A, C, D, E, F</a:t>
            </a:r>
          </a:p>
        </p:txBody>
      </p:sp>
      <p:cxnSp>
        <p:nvCxnSpPr>
          <p:cNvPr id="10251" name="AutoShape 24"/>
          <p:cNvCxnSpPr>
            <a:cxnSpLocks noChangeShapeType="1"/>
            <a:stCxn id="10250" idx="4"/>
            <a:endCxn id="10245" idx="0"/>
          </p:cNvCxnSpPr>
          <p:nvPr/>
        </p:nvCxnSpPr>
        <p:spPr bwMode="auto">
          <a:xfrm>
            <a:off x="4008436" y="3731815"/>
            <a:ext cx="0" cy="251222"/>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8758485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888381" y="248990"/>
            <a:ext cx="4953000" cy="865573"/>
          </a:xfrm>
        </p:spPr>
        <p:txBody>
          <a:bodyPr>
            <a:normAutofit fontScale="90000"/>
          </a:bodyPr>
          <a:lstStyle/>
          <a:p>
            <a:pPr eaLnBrk="1" hangingPunct="1"/>
            <a:r>
              <a:rPr lang="en-GB" altLang="en-US" sz="4400" dirty="0">
                <a:latin typeface="Times New Roman" pitchFamily="18" charset="0"/>
                <a:cs typeface="Times New Roman" pitchFamily="18" charset="0"/>
              </a:rPr>
              <a:t>Top-Down Integration</a:t>
            </a:r>
          </a:p>
        </p:txBody>
      </p:sp>
      <p:sp>
        <p:nvSpPr>
          <p:cNvPr id="11267" name="Rectangle 5"/>
          <p:cNvSpPr>
            <a:spLocks noGrp="1" noChangeArrowheads="1"/>
          </p:cNvSpPr>
          <p:nvPr>
            <p:ph type="body" idx="1"/>
          </p:nvPr>
        </p:nvSpPr>
        <p:spPr>
          <a:xfrm>
            <a:off x="495300" y="1465510"/>
            <a:ext cx="8153400" cy="3429000"/>
          </a:xfrm>
        </p:spPr>
        <p:txBody>
          <a:bodyPr>
            <a:normAutofit/>
          </a:bodyPr>
          <a:lstStyle/>
          <a:p>
            <a:pPr algn="just" eaLnBrk="1" hangingPunct="1">
              <a:lnSpc>
                <a:spcPct val="90000"/>
              </a:lnSpc>
            </a:pPr>
            <a:r>
              <a:rPr lang="en-GB" altLang="en-US" dirty="0">
                <a:cs typeface="Times New Roman" pitchFamily="18" charset="0"/>
              </a:rPr>
              <a:t>Advantages</a:t>
            </a:r>
          </a:p>
          <a:p>
            <a:pPr lvl="1" algn="just" eaLnBrk="1" hangingPunct="1">
              <a:lnSpc>
                <a:spcPct val="90000"/>
              </a:lnSpc>
            </a:pPr>
            <a:r>
              <a:rPr lang="en-GB" altLang="en-US" sz="2000" dirty="0">
                <a:cs typeface="Times New Roman" pitchFamily="18" charset="0"/>
              </a:rPr>
              <a:t>Fault localization easier</a:t>
            </a:r>
          </a:p>
          <a:p>
            <a:pPr lvl="1" algn="just" eaLnBrk="1" hangingPunct="1">
              <a:lnSpc>
                <a:spcPct val="90000"/>
              </a:lnSpc>
            </a:pPr>
            <a:r>
              <a:rPr lang="en-GB" altLang="en-US" sz="2000" dirty="0">
                <a:cs typeface="Times New Roman" pitchFamily="18" charset="0"/>
              </a:rPr>
              <a:t>Few or no drivers needed</a:t>
            </a:r>
          </a:p>
          <a:p>
            <a:pPr lvl="1" algn="just" eaLnBrk="1" hangingPunct="1">
              <a:lnSpc>
                <a:spcPct val="90000"/>
              </a:lnSpc>
            </a:pPr>
            <a:r>
              <a:rPr lang="en-GB" altLang="en-US" sz="2000" dirty="0">
                <a:cs typeface="Times New Roman" pitchFamily="18" charset="0"/>
              </a:rPr>
              <a:t>Different order of testing/implementation possible</a:t>
            </a:r>
          </a:p>
          <a:p>
            <a:pPr lvl="1" algn="just" eaLnBrk="1" hangingPunct="1">
              <a:lnSpc>
                <a:spcPct val="90000"/>
              </a:lnSpc>
            </a:pPr>
            <a:r>
              <a:rPr lang="en-GB" altLang="en-US" sz="2000" dirty="0">
                <a:cs typeface="Times New Roman" pitchFamily="18" charset="0"/>
              </a:rPr>
              <a:t>Major design flaws found first </a:t>
            </a:r>
          </a:p>
          <a:p>
            <a:pPr lvl="2" algn="just" eaLnBrk="1" hangingPunct="1">
              <a:lnSpc>
                <a:spcPct val="90000"/>
              </a:lnSpc>
              <a:buFontTx/>
              <a:buNone/>
            </a:pPr>
            <a:endParaRPr lang="en-GB" altLang="en-US" sz="2000" dirty="0">
              <a:cs typeface="Times New Roman" pitchFamily="18" charset="0"/>
            </a:endParaRPr>
          </a:p>
          <a:p>
            <a:pPr algn="just" eaLnBrk="1" hangingPunct="1">
              <a:lnSpc>
                <a:spcPct val="90000"/>
              </a:lnSpc>
            </a:pPr>
            <a:r>
              <a:rPr lang="en-GB" altLang="en-US" dirty="0">
                <a:cs typeface="Times New Roman" pitchFamily="18" charset="0"/>
              </a:rPr>
              <a:t>Disadvantages</a:t>
            </a:r>
          </a:p>
          <a:p>
            <a:pPr lvl="1" algn="just" eaLnBrk="1" hangingPunct="1">
              <a:lnSpc>
                <a:spcPct val="90000"/>
              </a:lnSpc>
            </a:pPr>
            <a:r>
              <a:rPr lang="en-GB" altLang="en-US" sz="2000" dirty="0">
                <a:cs typeface="Times New Roman" pitchFamily="18" charset="0"/>
              </a:rPr>
              <a:t>Need lot of stubs </a:t>
            </a:r>
          </a:p>
          <a:p>
            <a:pPr lvl="1" algn="just" eaLnBrk="1" hangingPunct="1">
              <a:lnSpc>
                <a:spcPct val="90000"/>
              </a:lnSpc>
            </a:pPr>
            <a:r>
              <a:rPr lang="en-GB" altLang="en-US" sz="2000" dirty="0">
                <a:cs typeface="Times New Roman" pitchFamily="18" charset="0"/>
              </a:rPr>
              <a:t>Reusable modules tested inadequately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76061875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3"/>
          <p:cNvSpPr>
            <a:spLocks noGrp="1" noChangeArrowheads="1"/>
          </p:cNvSpPr>
          <p:nvPr>
            <p:ph type="title"/>
          </p:nvPr>
        </p:nvSpPr>
        <p:spPr>
          <a:xfrm>
            <a:off x="2691609" y="0"/>
            <a:ext cx="5595969" cy="865573"/>
          </a:xfrm>
        </p:spPr>
        <p:txBody>
          <a:bodyPr>
            <a:noAutofit/>
          </a:bodyPr>
          <a:lstStyle/>
          <a:p>
            <a:pPr eaLnBrk="1" hangingPunct="1"/>
            <a:r>
              <a:rPr lang="en-GB" altLang="en-US" sz="4400" dirty="0">
                <a:latin typeface="+mn-lt"/>
                <a:cs typeface="Times New Roman" pitchFamily="18" charset="0"/>
              </a:rPr>
              <a:t>Bottom-up Integration</a:t>
            </a:r>
          </a:p>
        </p:txBody>
      </p:sp>
      <p:sp>
        <p:nvSpPr>
          <p:cNvPr id="12291" name="Rectangle 34"/>
          <p:cNvSpPr>
            <a:spLocks noGrp="1" noChangeArrowheads="1"/>
          </p:cNvSpPr>
          <p:nvPr>
            <p:ph type="body" idx="1"/>
          </p:nvPr>
        </p:nvSpPr>
        <p:spPr>
          <a:xfrm>
            <a:off x="3708724" y="895350"/>
            <a:ext cx="4652170" cy="1168804"/>
          </a:xfrm>
        </p:spPr>
        <p:txBody>
          <a:bodyPr>
            <a:noAutofit/>
          </a:bodyPr>
          <a:lstStyle/>
          <a:p>
            <a:pPr algn="just" eaLnBrk="1" hangingPunct="1"/>
            <a:r>
              <a:rPr lang="en-GB" altLang="en-US" dirty="0">
                <a:cs typeface="Times New Roman" pitchFamily="18" charset="0"/>
              </a:rPr>
              <a:t>Incremental strategy</a:t>
            </a:r>
          </a:p>
          <a:p>
            <a:pPr lvl="1" algn="just" eaLnBrk="1" hangingPunct="1"/>
            <a:r>
              <a:rPr lang="en-GB" altLang="en-US" sz="2000" dirty="0">
                <a:cs typeface="Times New Roman" pitchFamily="18" charset="0"/>
              </a:rPr>
              <a:t>Test low-level modules, then</a:t>
            </a:r>
          </a:p>
          <a:p>
            <a:pPr lvl="1" algn="just" eaLnBrk="1" hangingPunct="1"/>
            <a:r>
              <a:rPr lang="en-GB" altLang="en-US" sz="2000" dirty="0">
                <a:cs typeface="Times New Roman" pitchFamily="18" charset="0"/>
              </a:rPr>
              <a:t>Modules calling them until highest level module</a:t>
            </a:r>
          </a:p>
        </p:txBody>
      </p:sp>
      <p:grpSp>
        <p:nvGrpSpPr>
          <p:cNvPr id="12292" name="Group 19"/>
          <p:cNvGrpSpPr>
            <a:grpSpLocks/>
          </p:cNvGrpSpPr>
          <p:nvPr/>
        </p:nvGrpSpPr>
        <p:grpSpPr bwMode="auto">
          <a:xfrm>
            <a:off x="3927475" y="2337198"/>
            <a:ext cx="5118100" cy="2007394"/>
            <a:chOff x="2727" y="2164"/>
            <a:chExt cx="3555" cy="1858"/>
          </a:xfrm>
        </p:grpSpPr>
        <p:sp>
          <p:nvSpPr>
            <p:cNvPr id="12307" name="Oval 20"/>
            <p:cNvSpPr>
              <a:spLocks noChangeArrowheads="1"/>
            </p:cNvSpPr>
            <p:nvPr/>
          </p:nvSpPr>
          <p:spPr bwMode="auto">
            <a:xfrm>
              <a:off x="2727" y="2164"/>
              <a:ext cx="578" cy="370"/>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D</a:t>
              </a:r>
            </a:p>
          </p:txBody>
        </p:sp>
        <p:sp>
          <p:nvSpPr>
            <p:cNvPr id="12308" name="Oval 21"/>
            <p:cNvSpPr>
              <a:spLocks noChangeArrowheads="1"/>
            </p:cNvSpPr>
            <p:nvPr/>
          </p:nvSpPr>
          <p:spPr bwMode="auto">
            <a:xfrm>
              <a:off x="5228" y="2845"/>
              <a:ext cx="1055" cy="808"/>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 pos="1312863" algn="l"/>
                </a:tabLst>
                <a:defRPr sz="2400">
                  <a:solidFill>
                    <a:schemeClr val="tx1"/>
                  </a:solidFill>
                  <a:latin typeface="Times New Roman" pitchFamily="18" charset="0"/>
                </a:defRPr>
              </a:lvl1pPr>
              <a:lvl2pPr marL="742950" indent="-285750" defTabSz="414338" eaLnBrk="0" hangingPunct="0">
                <a:tabLst>
                  <a:tab pos="657225" algn="l"/>
                  <a:tab pos="1312863" algn="l"/>
                </a:tabLst>
                <a:defRPr sz="2400">
                  <a:solidFill>
                    <a:schemeClr val="tx1"/>
                  </a:solidFill>
                  <a:latin typeface="Times New Roman" pitchFamily="18" charset="0"/>
                </a:defRPr>
              </a:lvl2pPr>
              <a:lvl3pPr marL="1143000" indent="-228600" defTabSz="414338" eaLnBrk="0" hangingPunct="0">
                <a:tabLst>
                  <a:tab pos="657225" algn="l"/>
                  <a:tab pos="1312863" algn="l"/>
                </a:tabLst>
                <a:defRPr sz="2400">
                  <a:solidFill>
                    <a:schemeClr val="tx1"/>
                  </a:solidFill>
                  <a:latin typeface="Times New Roman" pitchFamily="18" charset="0"/>
                </a:defRPr>
              </a:lvl3pPr>
              <a:lvl4pPr marL="1600200" indent="-228600" defTabSz="414338" eaLnBrk="0" hangingPunct="0">
                <a:tabLst>
                  <a:tab pos="657225" algn="l"/>
                  <a:tab pos="1312863" algn="l"/>
                </a:tabLst>
                <a:defRPr sz="2400">
                  <a:solidFill>
                    <a:schemeClr val="tx1"/>
                  </a:solidFill>
                  <a:latin typeface="Times New Roman" pitchFamily="18" charset="0"/>
                </a:defRPr>
              </a:lvl4pPr>
              <a:lvl5pPr marL="2057400" indent="-228600" defTabSz="414338" eaLnBrk="0" hangingPunct="0">
                <a:tabLst>
                  <a:tab pos="657225" algn="l"/>
                  <a:tab pos="1312863"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 pos="1312863"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main, A, B, C</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D, E, F</a:t>
              </a:r>
            </a:p>
          </p:txBody>
        </p:sp>
        <p:sp>
          <p:nvSpPr>
            <p:cNvPr id="12309" name="Oval 22"/>
            <p:cNvSpPr>
              <a:spLocks noChangeArrowheads="1"/>
            </p:cNvSpPr>
            <p:nvPr/>
          </p:nvSpPr>
          <p:spPr bwMode="auto">
            <a:xfrm>
              <a:off x="3900" y="2297"/>
              <a:ext cx="813" cy="510"/>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D,E,A</a:t>
              </a:r>
            </a:p>
          </p:txBody>
        </p:sp>
        <p:sp>
          <p:nvSpPr>
            <p:cNvPr id="12310" name="Oval 23"/>
            <p:cNvSpPr>
              <a:spLocks noChangeArrowheads="1"/>
            </p:cNvSpPr>
            <p:nvPr/>
          </p:nvSpPr>
          <p:spPr bwMode="auto">
            <a:xfrm>
              <a:off x="2751" y="2882"/>
              <a:ext cx="578" cy="370"/>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E</a:t>
              </a:r>
            </a:p>
          </p:txBody>
        </p:sp>
        <p:sp>
          <p:nvSpPr>
            <p:cNvPr id="12311" name="Oval 24"/>
            <p:cNvSpPr>
              <a:spLocks noChangeArrowheads="1"/>
            </p:cNvSpPr>
            <p:nvPr/>
          </p:nvSpPr>
          <p:spPr bwMode="auto">
            <a:xfrm>
              <a:off x="2774" y="3571"/>
              <a:ext cx="578" cy="370"/>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F</a:t>
              </a:r>
            </a:p>
          </p:txBody>
        </p:sp>
        <p:sp>
          <p:nvSpPr>
            <p:cNvPr id="12312" name="Oval 25"/>
            <p:cNvSpPr>
              <a:spLocks noChangeArrowheads="1"/>
            </p:cNvSpPr>
            <p:nvPr/>
          </p:nvSpPr>
          <p:spPr bwMode="auto">
            <a:xfrm>
              <a:off x="3962" y="3489"/>
              <a:ext cx="617" cy="533"/>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C,F</a:t>
              </a:r>
            </a:p>
          </p:txBody>
        </p:sp>
        <p:sp>
          <p:nvSpPr>
            <p:cNvPr id="12313" name="Oval 26"/>
            <p:cNvSpPr>
              <a:spLocks noChangeArrowheads="1"/>
            </p:cNvSpPr>
            <p:nvPr/>
          </p:nvSpPr>
          <p:spPr bwMode="auto">
            <a:xfrm>
              <a:off x="3986" y="2956"/>
              <a:ext cx="578" cy="370"/>
            </a:xfrm>
            <a:prstGeom prst="ellipse">
              <a:avLst/>
            </a:prstGeom>
            <a:solidFill>
              <a:srgbClr val="FFFF99"/>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test</a:t>
              </a:r>
            </a:p>
            <a:p>
              <a:pPr algn="ctr" eaLnBrk="1">
                <a:lnSpc>
                  <a:spcPct val="98000"/>
                </a:lnSpc>
                <a:buClr>
                  <a:srgbClr val="000000"/>
                </a:buClr>
                <a:buSzPct val="45000"/>
                <a:buFont typeface="StarSymbol" charset="0"/>
                <a:buNone/>
              </a:pPr>
              <a:r>
                <a:rPr lang="en-GB" altLang="en-US" sz="1600">
                  <a:solidFill>
                    <a:srgbClr val="000000"/>
                  </a:solidFill>
                  <a:latin typeface="Arial" pitchFamily="34" charset="0"/>
                </a:rPr>
                <a:t>B</a:t>
              </a:r>
            </a:p>
          </p:txBody>
        </p:sp>
        <p:sp>
          <p:nvSpPr>
            <p:cNvPr id="12314" name="Line 27"/>
            <p:cNvSpPr>
              <a:spLocks noChangeShapeType="1"/>
            </p:cNvSpPr>
            <p:nvPr/>
          </p:nvSpPr>
          <p:spPr bwMode="auto">
            <a:xfrm>
              <a:off x="3305" y="2341"/>
              <a:ext cx="617" cy="13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5" name="Line 28"/>
            <p:cNvSpPr>
              <a:spLocks noChangeShapeType="1"/>
            </p:cNvSpPr>
            <p:nvPr/>
          </p:nvSpPr>
          <p:spPr bwMode="auto">
            <a:xfrm flipV="1">
              <a:off x="3329" y="2651"/>
              <a:ext cx="586" cy="4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6" name="Line 29"/>
            <p:cNvSpPr>
              <a:spLocks noChangeShapeType="1"/>
            </p:cNvSpPr>
            <p:nvPr/>
          </p:nvSpPr>
          <p:spPr bwMode="auto">
            <a:xfrm flipV="1">
              <a:off x="3337" y="3748"/>
              <a:ext cx="617" cy="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7" name="Line 30"/>
            <p:cNvSpPr>
              <a:spLocks noChangeShapeType="1"/>
            </p:cNvSpPr>
            <p:nvPr/>
          </p:nvSpPr>
          <p:spPr bwMode="auto">
            <a:xfrm>
              <a:off x="4704" y="2563"/>
              <a:ext cx="641" cy="4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8" name="Line 31"/>
            <p:cNvSpPr>
              <a:spLocks noChangeShapeType="1"/>
            </p:cNvSpPr>
            <p:nvPr/>
          </p:nvSpPr>
          <p:spPr bwMode="auto">
            <a:xfrm>
              <a:off x="4564" y="3156"/>
              <a:ext cx="664" cy="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2319" name="Line 32"/>
            <p:cNvSpPr>
              <a:spLocks noChangeShapeType="1"/>
            </p:cNvSpPr>
            <p:nvPr/>
          </p:nvSpPr>
          <p:spPr bwMode="auto">
            <a:xfrm flipV="1">
              <a:off x="4571" y="3406"/>
              <a:ext cx="696" cy="32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12293" name="Group 35"/>
          <p:cNvGrpSpPr>
            <a:grpSpLocks/>
          </p:cNvGrpSpPr>
          <p:nvPr/>
        </p:nvGrpSpPr>
        <p:grpSpPr bwMode="auto">
          <a:xfrm>
            <a:off x="980283" y="989112"/>
            <a:ext cx="2647950" cy="1341834"/>
            <a:chOff x="662" y="2614"/>
            <a:chExt cx="1668" cy="902"/>
          </a:xfrm>
        </p:grpSpPr>
        <p:sp>
          <p:nvSpPr>
            <p:cNvPr id="12294" name="AutoShape 36"/>
            <p:cNvSpPr>
              <a:spLocks noChangeAspect="1" noChangeArrowheads="1"/>
            </p:cNvSpPr>
            <p:nvPr/>
          </p:nvSpPr>
          <p:spPr bwMode="auto">
            <a:xfrm>
              <a:off x="1383" y="2614"/>
              <a:ext cx="357"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main</a:t>
              </a:r>
            </a:p>
          </p:txBody>
        </p:sp>
        <p:sp>
          <p:nvSpPr>
            <p:cNvPr id="12295" name="AutoShape 37"/>
            <p:cNvSpPr>
              <a:spLocks noChangeAspect="1" noChangeArrowheads="1"/>
            </p:cNvSpPr>
            <p:nvPr/>
          </p:nvSpPr>
          <p:spPr bwMode="auto">
            <a:xfrm>
              <a:off x="883" y="2976"/>
              <a:ext cx="357"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A</a:t>
              </a:r>
            </a:p>
          </p:txBody>
        </p:sp>
        <p:sp>
          <p:nvSpPr>
            <p:cNvPr id="12296" name="AutoShape 38"/>
            <p:cNvSpPr>
              <a:spLocks noChangeAspect="1" noChangeArrowheads="1"/>
            </p:cNvSpPr>
            <p:nvPr/>
          </p:nvSpPr>
          <p:spPr bwMode="auto">
            <a:xfrm>
              <a:off x="1359" y="2977"/>
              <a:ext cx="357"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B</a:t>
              </a:r>
            </a:p>
          </p:txBody>
        </p:sp>
        <p:sp>
          <p:nvSpPr>
            <p:cNvPr id="12297" name="AutoShape 39"/>
            <p:cNvSpPr>
              <a:spLocks noChangeAspect="1" noChangeArrowheads="1"/>
            </p:cNvSpPr>
            <p:nvPr/>
          </p:nvSpPr>
          <p:spPr bwMode="auto">
            <a:xfrm>
              <a:off x="1836" y="2977"/>
              <a:ext cx="357"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C</a:t>
              </a:r>
            </a:p>
          </p:txBody>
        </p:sp>
        <p:sp>
          <p:nvSpPr>
            <p:cNvPr id="12298" name="AutoShape 40"/>
            <p:cNvSpPr>
              <a:spLocks noChangeAspect="1" noChangeArrowheads="1"/>
            </p:cNvSpPr>
            <p:nvPr/>
          </p:nvSpPr>
          <p:spPr bwMode="auto">
            <a:xfrm>
              <a:off x="662" y="3339"/>
              <a:ext cx="357"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D</a:t>
              </a:r>
            </a:p>
          </p:txBody>
        </p:sp>
        <p:sp>
          <p:nvSpPr>
            <p:cNvPr id="12299" name="AutoShape 41"/>
            <p:cNvSpPr>
              <a:spLocks noChangeAspect="1" noChangeArrowheads="1"/>
            </p:cNvSpPr>
            <p:nvPr/>
          </p:nvSpPr>
          <p:spPr bwMode="auto">
            <a:xfrm>
              <a:off x="1116" y="3339"/>
              <a:ext cx="358"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E</a:t>
              </a:r>
            </a:p>
          </p:txBody>
        </p:sp>
        <p:sp>
          <p:nvSpPr>
            <p:cNvPr id="12300" name="AutoShape 42"/>
            <p:cNvSpPr>
              <a:spLocks noChangeAspect="1" noChangeArrowheads="1"/>
            </p:cNvSpPr>
            <p:nvPr/>
          </p:nvSpPr>
          <p:spPr bwMode="auto">
            <a:xfrm>
              <a:off x="1972" y="3339"/>
              <a:ext cx="358" cy="177"/>
            </a:xfrm>
            <a:prstGeom prst="roundRect">
              <a:avLst>
                <a:gd name="adj" fmla="val 319"/>
              </a:avLst>
            </a:prstGeom>
            <a:solidFill>
              <a:srgbClr val="CCFFFF"/>
            </a:solidFill>
            <a:ln w="9525">
              <a:solidFill>
                <a:srgbClr val="000000"/>
              </a:solidFill>
              <a:round/>
              <a:headEnd/>
              <a:tailEnd/>
            </a:ln>
          </p:spPr>
          <p:txBody>
            <a:bodyPr lIns="0" tIns="0" rIns="0" bIns="0" anchor="ctr" anchorCtr="1"/>
            <a:lstStyle>
              <a:lvl1pPr defTabSz="414338" eaLnBrk="0" hangingPunct="0">
                <a:tabLst>
                  <a:tab pos="657225" algn="l"/>
                </a:tabLst>
                <a:defRPr sz="2400">
                  <a:solidFill>
                    <a:schemeClr val="tx1"/>
                  </a:solidFill>
                  <a:latin typeface="Times New Roman" pitchFamily="18" charset="0"/>
                </a:defRPr>
              </a:lvl1pPr>
              <a:lvl2pPr marL="742950" indent="-285750" defTabSz="414338" eaLnBrk="0" hangingPunct="0">
                <a:tabLst>
                  <a:tab pos="657225" algn="l"/>
                </a:tabLst>
                <a:defRPr sz="2400">
                  <a:solidFill>
                    <a:schemeClr val="tx1"/>
                  </a:solidFill>
                  <a:latin typeface="Times New Roman" pitchFamily="18" charset="0"/>
                </a:defRPr>
              </a:lvl2pPr>
              <a:lvl3pPr marL="1143000" indent="-228600" defTabSz="414338" eaLnBrk="0" hangingPunct="0">
                <a:tabLst>
                  <a:tab pos="657225" algn="l"/>
                </a:tabLst>
                <a:defRPr sz="2400">
                  <a:solidFill>
                    <a:schemeClr val="tx1"/>
                  </a:solidFill>
                  <a:latin typeface="Times New Roman" pitchFamily="18" charset="0"/>
                </a:defRPr>
              </a:lvl3pPr>
              <a:lvl4pPr marL="1600200" indent="-228600" defTabSz="414338" eaLnBrk="0" hangingPunct="0">
                <a:tabLst>
                  <a:tab pos="657225" algn="l"/>
                </a:tabLst>
                <a:defRPr sz="2400">
                  <a:solidFill>
                    <a:schemeClr val="tx1"/>
                  </a:solidFill>
                  <a:latin typeface="Times New Roman" pitchFamily="18" charset="0"/>
                </a:defRPr>
              </a:lvl4pPr>
              <a:lvl5pPr marL="2057400" indent="-228600" defTabSz="414338" eaLnBrk="0" hangingPunct="0">
                <a:tabLst>
                  <a:tab pos="657225" algn="l"/>
                </a:tabLst>
                <a:defRPr sz="2400">
                  <a:solidFill>
                    <a:schemeClr val="tx1"/>
                  </a:solidFill>
                  <a:latin typeface="Times New Roman" pitchFamily="18" charset="0"/>
                </a:defRPr>
              </a:lvl5pPr>
              <a:lvl6pPr marL="25146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6pPr>
              <a:lvl7pPr marL="29718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7pPr>
              <a:lvl8pPr marL="34290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8pPr>
              <a:lvl9pPr marL="3886200" indent="-228600" defTabSz="414338" eaLnBrk="0" fontAlgn="base" hangingPunct="0">
                <a:spcBef>
                  <a:spcPct val="0"/>
                </a:spcBef>
                <a:spcAft>
                  <a:spcPct val="0"/>
                </a:spcAft>
                <a:tabLst>
                  <a:tab pos="657225" algn="l"/>
                </a:tabLst>
                <a:defRPr sz="2400">
                  <a:solidFill>
                    <a:schemeClr val="tx1"/>
                  </a:solidFill>
                  <a:latin typeface="Times New Roman" pitchFamily="18" charset="0"/>
                </a:defRPr>
              </a:lvl9pPr>
            </a:lstStyle>
            <a:p>
              <a:pPr algn="ctr" eaLnBrk="1">
                <a:lnSpc>
                  <a:spcPct val="98000"/>
                </a:lnSpc>
                <a:buClr>
                  <a:srgbClr val="000000"/>
                </a:buClr>
                <a:buSzPct val="45000"/>
                <a:buFont typeface="StarSymbol" charset="0"/>
                <a:buNone/>
              </a:pPr>
              <a:r>
                <a:rPr lang="en-GB" altLang="en-US" sz="1400">
                  <a:solidFill>
                    <a:srgbClr val="000000"/>
                  </a:solidFill>
                  <a:latin typeface="Arial" pitchFamily="34" charset="0"/>
                </a:rPr>
                <a:t>F</a:t>
              </a:r>
            </a:p>
          </p:txBody>
        </p:sp>
        <p:cxnSp>
          <p:nvCxnSpPr>
            <p:cNvPr id="12301" name="AutoShape 43"/>
            <p:cNvCxnSpPr>
              <a:cxnSpLocks noChangeShapeType="1"/>
              <a:stCxn id="12294" idx="2"/>
              <a:endCxn id="12295" idx="0"/>
            </p:cNvCxnSpPr>
            <p:nvPr/>
          </p:nvCxnSpPr>
          <p:spPr bwMode="auto">
            <a:xfrm flipH="1">
              <a:off x="1062" y="2791"/>
              <a:ext cx="500" cy="185"/>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2302" name="AutoShape 44"/>
            <p:cNvCxnSpPr>
              <a:cxnSpLocks noChangeShapeType="1"/>
              <a:stCxn id="12294" idx="2"/>
              <a:endCxn id="12296" idx="0"/>
            </p:cNvCxnSpPr>
            <p:nvPr/>
          </p:nvCxnSpPr>
          <p:spPr bwMode="auto">
            <a:xfrm flipH="1">
              <a:off x="1538" y="2791"/>
              <a:ext cx="24" cy="186"/>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2303" name="AutoShape 45"/>
            <p:cNvCxnSpPr>
              <a:cxnSpLocks noChangeShapeType="1"/>
              <a:stCxn id="12294" idx="2"/>
              <a:endCxn id="12297" idx="0"/>
            </p:cNvCxnSpPr>
            <p:nvPr/>
          </p:nvCxnSpPr>
          <p:spPr bwMode="auto">
            <a:xfrm>
              <a:off x="1562" y="2791"/>
              <a:ext cx="453" cy="186"/>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2304" name="AutoShape 46"/>
            <p:cNvCxnSpPr>
              <a:cxnSpLocks noChangeShapeType="1"/>
              <a:stCxn id="12295" idx="2"/>
              <a:endCxn id="12298" idx="0"/>
            </p:cNvCxnSpPr>
            <p:nvPr/>
          </p:nvCxnSpPr>
          <p:spPr bwMode="auto">
            <a:xfrm flipH="1">
              <a:off x="841" y="3153"/>
              <a:ext cx="221" cy="186"/>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2305" name="AutoShape 47"/>
            <p:cNvCxnSpPr>
              <a:cxnSpLocks noChangeShapeType="1"/>
              <a:stCxn id="12295" idx="2"/>
              <a:endCxn id="12299" idx="0"/>
            </p:cNvCxnSpPr>
            <p:nvPr/>
          </p:nvCxnSpPr>
          <p:spPr bwMode="auto">
            <a:xfrm>
              <a:off x="1062" y="3153"/>
              <a:ext cx="233" cy="186"/>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cxnSp>
          <p:nvCxnSpPr>
            <p:cNvPr id="12306" name="AutoShape 48"/>
            <p:cNvCxnSpPr>
              <a:cxnSpLocks noChangeShapeType="1"/>
              <a:stCxn id="12297" idx="2"/>
              <a:endCxn id="12300" idx="0"/>
            </p:cNvCxnSpPr>
            <p:nvPr/>
          </p:nvCxnSpPr>
          <p:spPr bwMode="auto">
            <a:xfrm>
              <a:off x="2015" y="3154"/>
              <a:ext cx="136" cy="185"/>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gr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89310570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a:off x="914400" y="438149"/>
            <a:ext cx="6362700" cy="609600"/>
          </a:xfrm>
        </p:spPr>
        <p:txBody>
          <a:bodyPr>
            <a:noAutofit/>
          </a:bodyPr>
          <a:lstStyle/>
          <a:p>
            <a:pPr eaLnBrk="1" hangingPunct="1"/>
            <a:r>
              <a:rPr lang="en-GB" altLang="en-US" sz="4400" dirty="0">
                <a:latin typeface="+mn-lt"/>
                <a:cs typeface="Times New Roman" pitchFamily="18" charset="0"/>
              </a:rPr>
              <a:t>Bottom-up Integration</a:t>
            </a:r>
          </a:p>
        </p:txBody>
      </p:sp>
      <p:sp>
        <p:nvSpPr>
          <p:cNvPr id="13315" name="Rectangle 5"/>
          <p:cNvSpPr>
            <a:spLocks noGrp="1" noChangeArrowheads="1"/>
          </p:cNvSpPr>
          <p:nvPr>
            <p:ph type="body" idx="1"/>
          </p:nvPr>
        </p:nvSpPr>
        <p:spPr>
          <a:xfrm>
            <a:off x="914400" y="1428750"/>
            <a:ext cx="7620000" cy="3276601"/>
          </a:xfrm>
        </p:spPr>
        <p:txBody>
          <a:bodyPr>
            <a:noAutofit/>
          </a:bodyPr>
          <a:lstStyle/>
          <a:p>
            <a:pPr algn="just" eaLnBrk="1" hangingPunct="1"/>
            <a:r>
              <a:rPr lang="en-GB" altLang="en-US" dirty="0">
                <a:cs typeface="Times New Roman" pitchFamily="18" charset="0"/>
              </a:rPr>
              <a:t>Advantages</a:t>
            </a:r>
          </a:p>
          <a:p>
            <a:pPr lvl="1" algn="just" eaLnBrk="1" hangingPunct="1"/>
            <a:r>
              <a:rPr lang="en-GB" altLang="en-US" sz="2000" dirty="0">
                <a:cs typeface="Times New Roman" pitchFamily="18" charset="0"/>
              </a:rPr>
              <a:t>Fault localization easier (than big-bang)</a:t>
            </a:r>
          </a:p>
          <a:p>
            <a:pPr lvl="1" algn="just" eaLnBrk="1" hangingPunct="1"/>
            <a:r>
              <a:rPr lang="en-GB" altLang="en-US" sz="2000" dirty="0">
                <a:cs typeface="Times New Roman" pitchFamily="18" charset="0"/>
              </a:rPr>
              <a:t>No need for stubs </a:t>
            </a:r>
          </a:p>
          <a:p>
            <a:pPr lvl="1" algn="just" eaLnBrk="1" hangingPunct="1"/>
            <a:r>
              <a:rPr lang="en-GB" altLang="en-US" sz="2000" dirty="0">
                <a:cs typeface="Times New Roman" pitchFamily="18" charset="0"/>
              </a:rPr>
              <a:t>Logic modules tested thoroughly</a:t>
            </a:r>
          </a:p>
          <a:p>
            <a:pPr lvl="1" algn="just" eaLnBrk="1" hangingPunct="1"/>
            <a:r>
              <a:rPr lang="en-GB" altLang="en-US" sz="2000" dirty="0">
                <a:cs typeface="Times New Roman" pitchFamily="18" charset="0"/>
              </a:rPr>
              <a:t>Testing can be in parallel with implementation</a:t>
            </a:r>
          </a:p>
          <a:p>
            <a:pPr algn="just" eaLnBrk="1" hangingPunct="1"/>
            <a:r>
              <a:rPr lang="en-GB" altLang="en-US" dirty="0">
                <a:cs typeface="Times New Roman" pitchFamily="18" charset="0"/>
              </a:rPr>
              <a:t>Dis-advantages</a:t>
            </a:r>
          </a:p>
          <a:p>
            <a:pPr lvl="1" algn="just" eaLnBrk="1" hangingPunct="1"/>
            <a:r>
              <a:rPr lang="en-GB" altLang="en-US" sz="2000" dirty="0">
                <a:cs typeface="Times New Roman" pitchFamily="18" charset="0"/>
              </a:rPr>
              <a:t>Need drivers</a:t>
            </a:r>
          </a:p>
          <a:p>
            <a:pPr lvl="1" algn="just" eaLnBrk="1" hangingPunct="1"/>
            <a:r>
              <a:rPr lang="en-GB" altLang="en-US" sz="2000" dirty="0">
                <a:cs typeface="Times New Roman" pitchFamily="18" charset="0"/>
              </a:rPr>
              <a:t>High-level modules  tested in the las</a:t>
            </a:r>
            <a:r>
              <a:rPr lang="en-GB" altLang="en-US" sz="2000" dirty="0">
                <a:latin typeface="Times New Roman" pitchFamily="18" charset="0"/>
                <a:cs typeface="Times New Roman" pitchFamily="18" charset="0"/>
              </a:rPr>
              <a:t>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3403283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208089" y="205125"/>
            <a:ext cx="4267200" cy="865573"/>
          </a:xfrm>
        </p:spPr>
        <p:txBody>
          <a:bodyPr>
            <a:normAutofit/>
          </a:bodyPr>
          <a:lstStyle/>
          <a:p>
            <a:r>
              <a:rPr lang="en-US" altLang="en-US" sz="4400" dirty="0">
                <a:latin typeface="+mn-lt"/>
              </a:rPr>
              <a:t>System testing</a:t>
            </a:r>
          </a:p>
        </p:txBody>
      </p:sp>
      <p:sp>
        <p:nvSpPr>
          <p:cNvPr id="14339" name="Content Placeholder 2"/>
          <p:cNvSpPr>
            <a:spLocks noGrp="1"/>
          </p:cNvSpPr>
          <p:nvPr>
            <p:ph idx="1"/>
          </p:nvPr>
        </p:nvSpPr>
        <p:spPr>
          <a:xfrm>
            <a:off x="1208089" y="1396252"/>
            <a:ext cx="7047530" cy="3429000"/>
          </a:xfrm>
        </p:spPr>
        <p:txBody>
          <a:bodyPr>
            <a:normAutofit/>
          </a:bodyPr>
          <a:lstStyle/>
          <a:p>
            <a:pPr algn="just"/>
            <a:r>
              <a:rPr lang="en-US" altLang="en-US" dirty="0"/>
              <a:t>Is concerned with the behavior of the whole product</a:t>
            </a:r>
          </a:p>
          <a:p>
            <a:pPr algn="just"/>
            <a:endParaRPr lang="en-US" altLang="en-US" dirty="0"/>
          </a:p>
          <a:p>
            <a:pPr algn="just"/>
            <a:r>
              <a:rPr lang="en-US" altLang="en-US" dirty="0"/>
              <a:t>It includes tests based on requirement specification, business processes , high level description of the system behavior.</a:t>
            </a:r>
          </a:p>
          <a:p>
            <a:pPr marL="45720" indent="0" algn="just">
              <a:buNone/>
            </a:pPr>
            <a:endParaRPr lang="en-US" altLang="en-US" dirty="0"/>
          </a:p>
          <a:p>
            <a:pPr algn="just"/>
            <a:r>
              <a:rPr lang="en-US" altLang="en-US" dirty="0"/>
              <a:t>Should investigate both functional and non-functional requirements of the system.</a:t>
            </a:r>
          </a:p>
          <a:p>
            <a:pPr algn="just"/>
            <a:endParaRPr lang="en-US"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246817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F5A6-CBBB-45AF-8C2C-8F6D6CB25798}"/>
              </a:ext>
            </a:extLst>
          </p:cNvPr>
          <p:cNvSpPr>
            <a:spLocks noGrp="1"/>
          </p:cNvSpPr>
          <p:nvPr>
            <p:ph type="title"/>
          </p:nvPr>
        </p:nvSpPr>
        <p:spPr/>
        <p:txBody>
          <a:bodyPr/>
          <a:lstStyle/>
          <a:p>
            <a:r>
              <a:rPr lang="en-IN" dirty="0"/>
              <a:t>Categories of System Testing</a:t>
            </a:r>
          </a:p>
        </p:txBody>
      </p:sp>
      <p:sp>
        <p:nvSpPr>
          <p:cNvPr id="3" name="Text Placeholder 2">
            <a:extLst>
              <a:ext uri="{FF2B5EF4-FFF2-40B4-BE49-F238E27FC236}">
                <a16:creationId xmlns:a16="http://schemas.microsoft.com/office/drawing/2014/main" id="{211C06B1-19C3-4E77-A77E-BE4A402CB6D8}"/>
              </a:ext>
            </a:extLst>
          </p:cNvPr>
          <p:cNvSpPr>
            <a:spLocks noGrp="1"/>
          </p:cNvSpPr>
          <p:nvPr>
            <p:ph type="body" idx="1"/>
          </p:nvPr>
        </p:nvSpPr>
        <p:spPr/>
        <p:txBody>
          <a:bodyPr/>
          <a:lstStyle/>
          <a:p>
            <a:r>
              <a:rPr lang="en-IN" dirty="0"/>
              <a:t>Reliability Testing</a:t>
            </a:r>
          </a:p>
          <a:p>
            <a:r>
              <a:rPr lang="en-IN" dirty="0"/>
              <a:t>Security Testing</a:t>
            </a:r>
          </a:p>
          <a:p>
            <a:r>
              <a:rPr lang="en-IN" dirty="0"/>
              <a:t>Performance Testing</a:t>
            </a:r>
          </a:p>
          <a:p>
            <a:r>
              <a:rPr lang="en-IN" dirty="0"/>
              <a:t>Load Testing</a:t>
            </a:r>
          </a:p>
          <a:p>
            <a:r>
              <a:rPr lang="en-IN" dirty="0"/>
              <a:t>Stress Testing</a:t>
            </a:r>
          </a:p>
          <a:p>
            <a:r>
              <a:rPr lang="en-IN" dirty="0"/>
              <a:t>Usability Testing</a:t>
            </a:r>
          </a:p>
          <a:p>
            <a:endParaRPr lang="en-IN" dirty="0"/>
          </a:p>
        </p:txBody>
      </p:sp>
    </p:spTree>
    <p:extLst>
      <p:ext uri="{BB962C8B-B14F-4D97-AF65-F5344CB8AC3E}">
        <p14:creationId xmlns:p14="http://schemas.microsoft.com/office/powerpoint/2010/main" val="2010923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u="sng" dirty="0">
                <a:solidFill>
                  <a:schemeClr val="tx2"/>
                </a:solidFill>
                <a:hlinkClick r:id="rId3">
                  <a:extLst>
                    <a:ext uri="{A12FA001-AC4F-418D-AE19-62706E023703}">
                      <ahyp:hlinkClr xmlns:ahyp="http://schemas.microsoft.com/office/drawing/2018/hyperlinkcolor" val="tx"/>
                    </a:ext>
                  </a:extLst>
                </a:hlinkClick>
              </a:rPr>
              <a:t>Acceptance Testing</a:t>
            </a:r>
            <a:endParaRPr dirty="0">
              <a:solidFill>
                <a:schemeClr val="tx2"/>
              </a:solidFill>
            </a:endParaRPr>
          </a:p>
        </p:txBody>
      </p:sp>
      <p:sp>
        <p:nvSpPr>
          <p:cNvPr id="130" name="Google Shape;130;p15"/>
          <p:cNvSpPr txBox="1">
            <a:spLocks noGrp="1"/>
          </p:cNvSpPr>
          <p:nvPr>
            <p:ph type="body" idx="1"/>
          </p:nvPr>
        </p:nvSpPr>
        <p:spPr>
          <a:xfrm>
            <a:off x="914400" y="2077375"/>
            <a:ext cx="7315200" cy="2654645"/>
          </a:xfrm>
          <a:prstGeom prst="rect">
            <a:avLst/>
          </a:prstGeom>
          <a:noFill/>
          <a:ln>
            <a:noFill/>
          </a:ln>
        </p:spPr>
        <p:txBody>
          <a:bodyPr spcFirstLastPara="1" wrap="square" lIns="91425" tIns="45700" rIns="91425" bIns="45700" anchor="t" anchorCtr="0">
            <a:normAutofit/>
          </a:bodyPr>
          <a:lstStyle/>
          <a:p>
            <a:pPr marL="228600" lvl="0" indent="-182880" algn="l" rtl="0">
              <a:spcBef>
                <a:spcPts val="0"/>
              </a:spcBef>
              <a:spcAft>
                <a:spcPts val="0"/>
              </a:spcAft>
              <a:buSzPts val="2000"/>
              <a:buChar char="▪"/>
            </a:pPr>
            <a:r>
              <a:rPr lang="en-US"/>
              <a:t>A level of the software testing process where a system is tested for acceptability. </a:t>
            </a:r>
            <a:endParaRPr/>
          </a:p>
          <a:p>
            <a:pPr marL="228600" lvl="0" indent="-182880" algn="l" rtl="0">
              <a:spcBef>
                <a:spcPts val="400"/>
              </a:spcBef>
              <a:spcAft>
                <a:spcPts val="0"/>
              </a:spcAft>
              <a:buSzPts val="2000"/>
              <a:buChar char="▪"/>
            </a:pPr>
            <a:r>
              <a:rPr lang="en-US"/>
              <a:t>The purpose of this test is to evaluate the system’s compliance with the business requirements and assess whether it is acceptable for delivery.</a:t>
            </a:r>
            <a:endParaRPr/>
          </a:p>
        </p:txBody>
      </p:sp>
      <p:sp>
        <p:nvSpPr>
          <p:cNvPr id="131" name="Google Shape;131;p15"/>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945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5EE5B-50C0-4DDB-BDD5-021A2D90A144}"/>
              </a:ext>
            </a:extLst>
          </p:cNvPr>
          <p:cNvSpPr>
            <a:spLocks noGrp="1"/>
          </p:cNvSpPr>
          <p:nvPr>
            <p:ph type="title"/>
          </p:nvPr>
        </p:nvSpPr>
        <p:spPr/>
        <p:txBody>
          <a:bodyPr/>
          <a:lstStyle/>
          <a:p>
            <a:r>
              <a:rPr lang="en-IN" dirty="0"/>
              <a:t>Types of Acceptance Testing</a:t>
            </a:r>
          </a:p>
        </p:txBody>
      </p:sp>
      <p:sp>
        <p:nvSpPr>
          <p:cNvPr id="3" name="Text Placeholder 2">
            <a:extLst>
              <a:ext uri="{FF2B5EF4-FFF2-40B4-BE49-F238E27FC236}">
                <a16:creationId xmlns:a16="http://schemas.microsoft.com/office/drawing/2014/main" id="{A6CF96B8-ED8A-41CF-AE72-32771ABB3184}"/>
              </a:ext>
            </a:extLst>
          </p:cNvPr>
          <p:cNvSpPr>
            <a:spLocks noGrp="1"/>
          </p:cNvSpPr>
          <p:nvPr>
            <p:ph type="body" idx="1"/>
          </p:nvPr>
        </p:nvSpPr>
        <p:spPr/>
        <p:txBody>
          <a:bodyPr/>
          <a:lstStyle/>
          <a:p>
            <a:r>
              <a:rPr lang="en-IN" dirty="0"/>
              <a:t>Alpha Testing</a:t>
            </a:r>
          </a:p>
          <a:p>
            <a:r>
              <a:rPr lang="en-IN" dirty="0"/>
              <a:t>Beta Testing</a:t>
            </a:r>
          </a:p>
          <a:p>
            <a:endParaRPr lang="en-IN" dirty="0"/>
          </a:p>
        </p:txBody>
      </p:sp>
    </p:spTree>
    <p:extLst>
      <p:ext uri="{BB962C8B-B14F-4D97-AF65-F5344CB8AC3E}">
        <p14:creationId xmlns:p14="http://schemas.microsoft.com/office/powerpoint/2010/main" val="414195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503463" y="1122073"/>
            <a:ext cx="8436429" cy="865573"/>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2"/>
              </a:buClr>
              <a:buSzPts val="3600"/>
              <a:buFont typeface="Calibri"/>
              <a:buNone/>
            </a:pPr>
            <a:r>
              <a:rPr lang="en-US" sz="3600" b="1" dirty="0"/>
              <a:t>Introduction to Verification Testing</a:t>
            </a:r>
            <a:br>
              <a:rPr lang="en-US" sz="3600" b="1" dirty="0"/>
            </a:br>
            <a:endParaRPr sz="3600" dirty="0"/>
          </a:p>
        </p:txBody>
      </p:sp>
      <p:sp>
        <p:nvSpPr>
          <p:cNvPr id="47" name="Google Shape;47;p3"/>
          <p:cNvSpPr txBox="1">
            <a:spLocks noGrp="1"/>
          </p:cNvSpPr>
          <p:nvPr>
            <p:ph type="body" idx="1"/>
          </p:nvPr>
        </p:nvSpPr>
        <p:spPr>
          <a:xfrm>
            <a:off x="914400" y="1885951"/>
            <a:ext cx="7315200" cy="2846070"/>
          </a:xfrm>
          <a:prstGeom prst="rect">
            <a:avLst/>
          </a:prstGeom>
          <a:noFill/>
          <a:ln>
            <a:noFill/>
          </a:ln>
        </p:spPr>
        <p:txBody>
          <a:bodyPr spcFirstLastPara="1" wrap="square" lIns="91425" tIns="45700" rIns="91425" bIns="45700" anchor="t" anchorCtr="0">
            <a:normAutofit/>
          </a:bodyPr>
          <a:lstStyle/>
          <a:p>
            <a:pPr marL="228600" lvl="0" indent="-182880" algn="just" rtl="0">
              <a:lnSpc>
                <a:spcPct val="80000"/>
              </a:lnSpc>
              <a:spcBef>
                <a:spcPts val="0"/>
              </a:spcBef>
              <a:spcAft>
                <a:spcPts val="0"/>
              </a:spcAft>
              <a:buSzPts val="1850"/>
              <a:buChar char="▪"/>
            </a:pPr>
            <a:r>
              <a:rPr lang="en-US" sz="1850" b="1" dirty="0"/>
              <a:t>Verification</a:t>
            </a:r>
            <a:r>
              <a:rPr lang="en-US" sz="1850" dirty="0"/>
              <a:t> is the process of checking that a software achieves its goal without any bugs. </a:t>
            </a:r>
          </a:p>
          <a:p>
            <a:pPr marL="228600" lvl="0" indent="-182880" algn="just" rtl="0">
              <a:lnSpc>
                <a:spcPct val="80000"/>
              </a:lnSpc>
              <a:spcBef>
                <a:spcPts val="0"/>
              </a:spcBef>
              <a:spcAft>
                <a:spcPts val="0"/>
              </a:spcAft>
              <a:buSzPts val="1850"/>
              <a:buChar char="▪"/>
            </a:pPr>
            <a:endParaRPr lang="en-US" sz="1850" dirty="0"/>
          </a:p>
          <a:p>
            <a:pPr marL="228600" lvl="0" indent="-182880" algn="just" rtl="0">
              <a:lnSpc>
                <a:spcPct val="80000"/>
              </a:lnSpc>
              <a:spcBef>
                <a:spcPts val="0"/>
              </a:spcBef>
              <a:spcAft>
                <a:spcPts val="0"/>
              </a:spcAft>
              <a:buSzPts val="1850"/>
              <a:buChar char="▪"/>
            </a:pPr>
            <a:r>
              <a:rPr lang="en-US" sz="1850" dirty="0"/>
              <a:t>It is the process to ensure whether the product that is developed is right or not. </a:t>
            </a:r>
          </a:p>
          <a:p>
            <a:pPr marL="228600" lvl="0" indent="-182880" algn="just" rtl="0">
              <a:lnSpc>
                <a:spcPct val="80000"/>
              </a:lnSpc>
              <a:spcBef>
                <a:spcPts val="0"/>
              </a:spcBef>
              <a:spcAft>
                <a:spcPts val="0"/>
              </a:spcAft>
              <a:buSzPts val="1850"/>
              <a:buChar char="▪"/>
            </a:pPr>
            <a:endParaRPr lang="en-US" sz="1850" dirty="0"/>
          </a:p>
          <a:p>
            <a:pPr marL="228600" lvl="0" indent="-182880" algn="just" rtl="0">
              <a:lnSpc>
                <a:spcPct val="80000"/>
              </a:lnSpc>
              <a:spcBef>
                <a:spcPts val="0"/>
              </a:spcBef>
              <a:spcAft>
                <a:spcPts val="0"/>
              </a:spcAft>
              <a:buSzPts val="1850"/>
              <a:buChar char="▪"/>
            </a:pPr>
            <a:r>
              <a:rPr lang="en-US" sz="1850" dirty="0"/>
              <a:t>It verifies whether the developed product fulfills the requirements that we have. Verification is static testing.</a:t>
            </a:r>
            <a:br>
              <a:rPr lang="en-US" sz="1850" dirty="0"/>
            </a:br>
            <a:endParaRPr lang="en-US" sz="1850" dirty="0"/>
          </a:p>
          <a:p>
            <a:pPr marL="228600" lvl="0" indent="-182880" algn="just" rtl="0">
              <a:lnSpc>
                <a:spcPct val="80000"/>
              </a:lnSpc>
              <a:spcBef>
                <a:spcPts val="0"/>
              </a:spcBef>
              <a:spcAft>
                <a:spcPts val="0"/>
              </a:spcAft>
              <a:buSzPts val="1850"/>
              <a:buChar char="▪"/>
            </a:pPr>
            <a:r>
              <a:rPr lang="en-US" sz="1850" dirty="0"/>
              <a:t>Verification means </a:t>
            </a:r>
            <a:r>
              <a:rPr lang="en-US" sz="1850" b="1" dirty="0">
                <a:solidFill>
                  <a:schemeClr val="tx2"/>
                </a:solidFill>
              </a:rPr>
              <a:t>Are we building the product right?</a:t>
            </a:r>
            <a:endParaRPr sz="1850" dirty="0">
              <a:solidFill>
                <a:schemeClr val="tx2"/>
              </a:solidFill>
            </a:endParaRPr>
          </a:p>
          <a:p>
            <a:pPr marL="228600" lvl="0" indent="-65404" algn="l" rtl="0">
              <a:lnSpc>
                <a:spcPct val="80000"/>
              </a:lnSpc>
              <a:spcBef>
                <a:spcPts val="370"/>
              </a:spcBef>
              <a:spcAft>
                <a:spcPts val="0"/>
              </a:spcAft>
              <a:buSzPts val="1850"/>
              <a:buNone/>
            </a:pPr>
            <a:endParaRPr sz="1850" dirty="0"/>
          </a:p>
        </p:txBody>
      </p:sp>
      <p:sp>
        <p:nvSpPr>
          <p:cNvPr id="48" name="Google Shape;48;p3"/>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F016A-D285-4B07-8249-DDEAB71AC499}"/>
              </a:ext>
            </a:extLst>
          </p:cNvPr>
          <p:cNvSpPr>
            <a:spLocks noGrp="1"/>
          </p:cNvSpPr>
          <p:nvPr>
            <p:ph type="title"/>
          </p:nvPr>
        </p:nvSpPr>
        <p:spPr/>
        <p:txBody>
          <a:bodyPr>
            <a:normAutofit fontScale="90000"/>
          </a:bodyPr>
          <a:lstStyle/>
          <a:p>
            <a:r>
              <a:rPr lang="en-US" sz="4000" b="1" dirty="0"/>
              <a:t>Introduction to Validation Testing</a:t>
            </a:r>
            <a:br>
              <a:rPr lang="en-US" sz="4000" b="1" dirty="0"/>
            </a:br>
            <a:endParaRPr lang="en-IN" dirty="0"/>
          </a:p>
        </p:txBody>
      </p:sp>
      <p:sp>
        <p:nvSpPr>
          <p:cNvPr id="3" name="Text Placeholder 2">
            <a:extLst>
              <a:ext uri="{FF2B5EF4-FFF2-40B4-BE49-F238E27FC236}">
                <a16:creationId xmlns:a16="http://schemas.microsoft.com/office/drawing/2014/main" id="{8A726E02-D6B8-48FD-B166-A313E9256061}"/>
              </a:ext>
            </a:extLst>
          </p:cNvPr>
          <p:cNvSpPr>
            <a:spLocks noGrp="1"/>
          </p:cNvSpPr>
          <p:nvPr>
            <p:ph type="body" idx="1"/>
          </p:nvPr>
        </p:nvSpPr>
        <p:spPr>
          <a:xfrm>
            <a:off x="742950" y="1792068"/>
            <a:ext cx="7315200" cy="2654645"/>
          </a:xfrm>
        </p:spPr>
        <p:txBody>
          <a:bodyPr>
            <a:normAutofit lnSpcReduction="10000"/>
          </a:bodyPr>
          <a:lstStyle/>
          <a:p>
            <a:pPr algn="just"/>
            <a:r>
              <a:rPr lang="en-US" sz="2000" b="1" dirty="0"/>
              <a:t>Validation</a:t>
            </a:r>
            <a:r>
              <a:rPr lang="en-US" sz="2000" dirty="0"/>
              <a:t> is the process of checking whether the software product is up to the mark or in other words product has high level requirements. </a:t>
            </a:r>
          </a:p>
          <a:p>
            <a:pPr algn="just"/>
            <a:r>
              <a:rPr lang="en-US" sz="2000" dirty="0"/>
              <a:t>t is the process of checking the validation of product i.e. it checks what we are developing is the right product.</a:t>
            </a:r>
          </a:p>
          <a:p>
            <a:pPr algn="just"/>
            <a:r>
              <a:rPr lang="en-US" sz="2000" dirty="0"/>
              <a:t> </a:t>
            </a:r>
            <a:r>
              <a:rPr lang="en-US" dirty="0"/>
              <a:t>I</a:t>
            </a:r>
            <a:r>
              <a:rPr lang="en-US" sz="2000" dirty="0"/>
              <a:t>t is validation of actual and expected product. Validation is the dynamic testing.</a:t>
            </a:r>
          </a:p>
          <a:p>
            <a:pPr algn="just"/>
            <a:r>
              <a:rPr lang="en-US" sz="2000" dirty="0"/>
              <a:t>Validation means </a:t>
            </a:r>
            <a:r>
              <a:rPr lang="en-US" sz="2000" b="1" dirty="0">
                <a:solidFill>
                  <a:schemeClr val="tx2"/>
                </a:solidFill>
              </a:rPr>
              <a:t>Are we building the right product?</a:t>
            </a:r>
            <a:endParaRPr lang="en-US" sz="2000" dirty="0">
              <a:solidFill>
                <a:schemeClr val="tx2"/>
              </a:solidFill>
            </a:endParaRPr>
          </a:p>
          <a:p>
            <a:endParaRPr lang="en-IN" dirty="0"/>
          </a:p>
        </p:txBody>
      </p:sp>
    </p:spTree>
    <p:extLst>
      <p:ext uri="{BB962C8B-B14F-4D97-AF65-F5344CB8AC3E}">
        <p14:creationId xmlns:p14="http://schemas.microsoft.com/office/powerpoint/2010/main" val="290407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4"/>
          <p:cNvSpPr txBox="1">
            <a:spLocks noGrp="1"/>
          </p:cNvSpPr>
          <p:nvPr>
            <p:ph type="title"/>
          </p:nvPr>
        </p:nvSpPr>
        <p:spPr>
          <a:xfrm>
            <a:off x="1066800" y="867888"/>
            <a:ext cx="7315200" cy="86557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br>
              <a:rPr lang="en-US" sz="3600"/>
            </a:br>
            <a:r>
              <a:rPr lang="en-US" sz="3600" b="1"/>
              <a:t>Inspection</a:t>
            </a:r>
            <a:endParaRPr sz="3600"/>
          </a:p>
        </p:txBody>
      </p:sp>
      <p:sp>
        <p:nvSpPr>
          <p:cNvPr id="54" name="Google Shape;54;p4"/>
          <p:cNvSpPr txBox="1">
            <a:spLocks noGrp="1"/>
          </p:cNvSpPr>
          <p:nvPr>
            <p:ph type="body" idx="1"/>
          </p:nvPr>
        </p:nvSpPr>
        <p:spPr>
          <a:xfrm>
            <a:off x="914400" y="1885951"/>
            <a:ext cx="7315200" cy="2971800"/>
          </a:xfrm>
          <a:prstGeom prst="rect">
            <a:avLst/>
          </a:prstGeom>
          <a:noFill/>
          <a:ln>
            <a:noFill/>
          </a:ln>
        </p:spPr>
        <p:txBody>
          <a:bodyPr spcFirstLastPara="1" wrap="square" lIns="91425" tIns="45700" rIns="91425" bIns="45700" anchor="t" anchorCtr="0">
            <a:normAutofit/>
          </a:bodyPr>
          <a:lstStyle/>
          <a:p>
            <a:pPr marL="228600" lvl="0" indent="-182880" algn="l" rtl="0">
              <a:lnSpc>
                <a:spcPct val="80000"/>
              </a:lnSpc>
              <a:spcBef>
                <a:spcPts val="0"/>
              </a:spcBef>
              <a:spcAft>
                <a:spcPts val="0"/>
              </a:spcAft>
              <a:buSzPts val="1850"/>
              <a:buChar char="▪"/>
            </a:pPr>
            <a:r>
              <a:rPr lang="en-US" sz="1850" dirty="0"/>
              <a:t>Inspections are conducted by a team of four to six members for any model development work product such as requirements specification, design specification, or code. </a:t>
            </a:r>
          </a:p>
          <a:p>
            <a:pPr marL="228600" lvl="0" indent="-182880" algn="l" rtl="0">
              <a:lnSpc>
                <a:spcPct val="80000"/>
              </a:lnSpc>
              <a:spcBef>
                <a:spcPts val="0"/>
              </a:spcBef>
              <a:spcAft>
                <a:spcPts val="0"/>
              </a:spcAft>
              <a:buSzPts val="1850"/>
              <a:buChar char="▪"/>
            </a:pPr>
            <a:endParaRPr lang="en-US" sz="1850" dirty="0"/>
          </a:p>
          <a:p>
            <a:pPr marL="45720" lvl="0" indent="0" algn="l" rtl="0">
              <a:lnSpc>
                <a:spcPct val="80000"/>
              </a:lnSpc>
              <a:spcBef>
                <a:spcPts val="0"/>
              </a:spcBef>
              <a:spcAft>
                <a:spcPts val="0"/>
              </a:spcAft>
              <a:buSzPts val="1850"/>
              <a:buNone/>
            </a:pPr>
            <a:endParaRPr dirty="0"/>
          </a:p>
          <a:p>
            <a:pPr marL="228600" lvl="0" indent="-182880" algn="l" rtl="0">
              <a:lnSpc>
                <a:spcPct val="80000"/>
              </a:lnSpc>
              <a:spcBef>
                <a:spcPts val="370"/>
              </a:spcBef>
              <a:spcAft>
                <a:spcPts val="0"/>
              </a:spcAft>
              <a:buSzPts val="1850"/>
              <a:buChar char="▪"/>
            </a:pPr>
            <a:r>
              <a:rPr lang="en-US" sz="1850" dirty="0"/>
              <a:t>The team consists of: </a:t>
            </a:r>
            <a:endParaRPr dirty="0"/>
          </a:p>
          <a:p>
            <a:pPr marL="502919" lvl="1" indent="-182879" algn="l" rtl="0">
              <a:lnSpc>
                <a:spcPct val="80000"/>
              </a:lnSpc>
              <a:spcBef>
                <a:spcPts val="333"/>
              </a:spcBef>
              <a:spcAft>
                <a:spcPts val="0"/>
              </a:spcAft>
              <a:buSzPts val="1665"/>
              <a:buChar char="▪"/>
            </a:pPr>
            <a:r>
              <a:rPr lang="en-IN" sz="1665" dirty="0"/>
              <a:t>Author</a:t>
            </a:r>
          </a:p>
          <a:p>
            <a:pPr marL="502919" lvl="1" indent="-182879" algn="l" rtl="0">
              <a:lnSpc>
                <a:spcPct val="80000"/>
              </a:lnSpc>
              <a:spcBef>
                <a:spcPts val="333"/>
              </a:spcBef>
              <a:spcAft>
                <a:spcPts val="0"/>
              </a:spcAft>
              <a:buSzPts val="1665"/>
              <a:buChar char="▪"/>
            </a:pPr>
            <a:r>
              <a:rPr lang="en-IN" sz="1665" dirty="0"/>
              <a:t>Inspector</a:t>
            </a:r>
          </a:p>
          <a:p>
            <a:pPr marL="502919" lvl="1" indent="-182879" algn="l" rtl="0">
              <a:lnSpc>
                <a:spcPct val="80000"/>
              </a:lnSpc>
              <a:spcBef>
                <a:spcPts val="333"/>
              </a:spcBef>
              <a:spcAft>
                <a:spcPts val="0"/>
              </a:spcAft>
              <a:buSzPts val="1665"/>
              <a:buChar char="▪"/>
            </a:pPr>
            <a:r>
              <a:rPr lang="en-IN" sz="1665" dirty="0"/>
              <a:t>Moderator</a:t>
            </a:r>
          </a:p>
          <a:p>
            <a:pPr marL="502919" lvl="1" indent="-182879" algn="l" rtl="0">
              <a:lnSpc>
                <a:spcPct val="80000"/>
              </a:lnSpc>
              <a:spcBef>
                <a:spcPts val="333"/>
              </a:spcBef>
              <a:spcAft>
                <a:spcPts val="0"/>
              </a:spcAft>
              <a:buSzPts val="1665"/>
              <a:buChar char="▪"/>
            </a:pPr>
            <a:r>
              <a:rPr lang="en-IN" sz="1665" dirty="0"/>
              <a:t>Recorder</a:t>
            </a:r>
            <a:endParaRPr sz="1665" dirty="0"/>
          </a:p>
        </p:txBody>
      </p:sp>
      <p:sp>
        <p:nvSpPr>
          <p:cNvPr id="55" name="Google Shape;55;p4"/>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5"/>
          <p:cNvSpPr txBox="1">
            <a:spLocks noGrp="1"/>
          </p:cNvSpPr>
          <p:nvPr>
            <p:ph type="title"/>
          </p:nvPr>
        </p:nvSpPr>
        <p:spPr>
          <a:xfrm>
            <a:off x="896442" y="754928"/>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a:t>Inspection Phases</a:t>
            </a:r>
            <a:endParaRPr/>
          </a:p>
        </p:txBody>
      </p:sp>
      <p:sp>
        <p:nvSpPr>
          <p:cNvPr id="61" name="Google Shape;61;p5"/>
          <p:cNvSpPr txBox="1">
            <a:spLocks noGrp="1"/>
          </p:cNvSpPr>
          <p:nvPr>
            <p:ph type="body" idx="1"/>
          </p:nvPr>
        </p:nvSpPr>
        <p:spPr>
          <a:xfrm>
            <a:off x="914400" y="1620501"/>
            <a:ext cx="7315200" cy="3111519"/>
          </a:xfrm>
          <a:prstGeom prst="rect">
            <a:avLst/>
          </a:prstGeom>
          <a:noFill/>
          <a:ln>
            <a:noFill/>
          </a:ln>
        </p:spPr>
        <p:txBody>
          <a:bodyPr spcFirstLastPara="1" wrap="square" lIns="91425" tIns="45700" rIns="91425" bIns="45700" anchor="t" anchorCtr="0">
            <a:normAutofit fontScale="70000" lnSpcReduction="20000"/>
          </a:bodyPr>
          <a:lstStyle/>
          <a:p>
            <a:pPr marL="45720" lvl="0" indent="0" algn="just" rtl="0">
              <a:lnSpc>
                <a:spcPct val="80000"/>
              </a:lnSpc>
              <a:spcBef>
                <a:spcPts val="0"/>
              </a:spcBef>
              <a:spcAft>
                <a:spcPts val="0"/>
              </a:spcAft>
              <a:buSzPts val="1700"/>
              <a:buNone/>
            </a:pPr>
            <a:r>
              <a:rPr lang="en-US" sz="2900" dirty="0"/>
              <a:t>An inspection goes through six distinct phases: </a:t>
            </a:r>
          </a:p>
          <a:p>
            <a:pPr marL="45720" lvl="0" indent="0" algn="just" rtl="0">
              <a:lnSpc>
                <a:spcPct val="80000"/>
              </a:lnSpc>
              <a:spcBef>
                <a:spcPts val="0"/>
              </a:spcBef>
              <a:spcAft>
                <a:spcPts val="0"/>
              </a:spcAft>
              <a:buSzPts val="1700"/>
              <a:buNone/>
            </a:pPr>
            <a:endParaRPr lang="en-US" sz="2900" dirty="0"/>
          </a:p>
          <a:p>
            <a:pPr marL="45720" lvl="0" indent="0" algn="just" rtl="0">
              <a:lnSpc>
                <a:spcPct val="80000"/>
              </a:lnSpc>
              <a:spcBef>
                <a:spcPts val="0"/>
              </a:spcBef>
              <a:spcAft>
                <a:spcPts val="0"/>
              </a:spcAft>
              <a:buSzPts val="1700"/>
              <a:buNone/>
            </a:pPr>
            <a:endParaRPr dirty="0"/>
          </a:p>
          <a:p>
            <a:pPr marL="45720" lvl="0" indent="0" algn="just" rtl="0">
              <a:spcBef>
                <a:spcPts val="340"/>
              </a:spcBef>
              <a:spcAft>
                <a:spcPts val="0"/>
              </a:spcAft>
              <a:buSzPts val="1700"/>
              <a:buNone/>
            </a:pPr>
            <a:r>
              <a:rPr lang="en-US" sz="2100" b="1" dirty="0">
                <a:solidFill>
                  <a:schemeClr val="bg1"/>
                </a:solidFill>
              </a:rPr>
              <a:t>1.</a:t>
            </a:r>
            <a:r>
              <a:rPr lang="en-US" sz="2200" b="1" dirty="0">
                <a:solidFill>
                  <a:schemeClr val="bg1"/>
                </a:solidFill>
              </a:rPr>
              <a:t>Planning</a:t>
            </a:r>
            <a:endParaRPr lang="en-US" sz="2200" dirty="0">
              <a:solidFill>
                <a:schemeClr val="bg1"/>
              </a:solidFill>
            </a:endParaRPr>
          </a:p>
          <a:p>
            <a:pPr marL="45720" lvl="0" indent="0" algn="just" rtl="0">
              <a:spcBef>
                <a:spcPts val="340"/>
              </a:spcBef>
              <a:spcAft>
                <a:spcPts val="0"/>
              </a:spcAft>
              <a:buSzPts val="1700"/>
              <a:buNone/>
            </a:pPr>
            <a:endParaRPr sz="2600" dirty="0">
              <a:solidFill>
                <a:schemeClr val="bg1"/>
              </a:solidFill>
            </a:endParaRPr>
          </a:p>
          <a:p>
            <a:pPr marL="45720" lvl="0" indent="0" algn="just" rtl="0">
              <a:spcBef>
                <a:spcPts val="340"/>
              </a:spcBef>
              <a:spcAft>
                <a:spcPts val="0"/>
              </a:spcAft>
              <a:buSzPts val="1700"/>
              <a:buNone/>
            </a:pPr>
            <a:r>
              <a:rPr lang="en-US" sz="2200" b="1" dirty="0">
                <a:solidFill>
                  <a:schemeClr val="bg1"/>
                </a:solidFill>
              </a:rPr>
              <a:t>2. Overview: </a:t>
            </a:r>
            <a:endParaRPr lang="en-US" sz="2200" dirty="0">
              <a:solidFill>
                <a:schemeClr val="bg1"/>
              </a:solidFill>
            </a:endParaRPr>
          </a:p>
          <a:p>
            <a:pPr marL="45720" lvl="0" indent="0" algn="just" rtl="0">
              <a:spcBef>
                <a:spcPts val="340"/>
              </a:spcBef>
              <a:spcAft>
                <a:spcPts val="0"/>
              </a:spcAft>
              <a:buSzPts val="1700"/>
              <a:buNone/>
            </a:pPr>
            <a:endParaRPr sz="2600" dirty="0">
              <a:solidFill>
                <a:schemeClr val="bg1"/>
              </a:solidFill>
            </a:endParaRPr>
          </a:p>
          <a:p>
            <a:pPr marL="45720" lvl="0" indent="0" algn="just" rtl="0">
              <a:spcBef>
                <a:spcPts val="340"/>
              </a:spcBef>
              <a:spcAft>
                <a:spcPts val="0"/>
              </a:spcAft>
              <a:buSzPts val="1700"/>
              <a:buNone/>
            </a:pPr>
            <a:r>
              <a:rPr lang="en-US" sz="2200" b="1" dirty="0">
                <a:solidFill>
                  <a:schemeClr val="bg1"/>
                </a:solidFill>
              </a:rPr>
              <a:t>3. Individual Preparation</a:t>
            </a:r>
          </a:p>
          <a:p>
            <a:pPr marL="45720" lvl="0" indent="0" algn="just" rtl="0">
              <a:spcBef>
                <a:spcPts val="340"/>
              </a:spcBef>
              <a:spcAft>
                <a:spcPts val="0"/>
              </a:spcAft>
              <a:buSzPts val="1700"/>
              <a:buNone/>
            </a:pPr>
            <a:endParaRPr lang="en-US" sz="2200" b="1" dirty="0">
              <a:solidFill>
                <a:schemeClr val="bg1"/>
              </a:solidFill>
            </a:endParaRPr>
          </a:p>
          <a:p>
            <a:pPr marL="45720" lvl="0" indent="0" algn="just" rtl="0">
              <a:spcBef>
                <a:spcPts val="340"/>
              </a:spcBef>
              <a:spcAft>
                <a:spcPts val="0"/>
              </a:spcAft>
              <a:buSzPts val="1700"/>
              <a:buNone/>
            </a:pPr>
            <a:r>
              <a:rPr lang="en-US" sz="2200" b="1" dirty="0">
                <a:solidFill>
                  <a:schemeClr val="bg1"/>
                </a:solidFill>
              </a:rPr>
              <a:t>4. Inspection meeting</a:t>
            </a:r>
          </a:p>
          <a:p>
            <a:pPr marL="45720" lvl="0" indent="0" algn="just" rtl="0">
              <a:spcBef>
                <a:spcPts val="340"/>
              </a:spcBef>
              <a:spcAft>
                <a:spcPts val="0"/>
              </a:spcAft>
              <a:buSzPts val="1700"/>
              <a:buNone/>
            </a:pPr>
            <a:endParaRPr lang="en-US" sz="2200" b="1" dirty="0">
              <a:solidFill>
                <a:schemeClr val="bg1"/>
              </a:solidFill>
            </a:endParaRPr>
          </a:p>
          <a:p>
            <a:pPr marL="45720" lvl="0" indent="0" algn="just" rtl="0">
              <a:spcBef>
                <a:spcPts val="340"/>
              </a:spcBef>
              <a:spcAft>
                <a:spcPts val="0"/>
              </a:spcAft>
              <a:buSzPts val="1700"/>
              <a:buNone/>
            </a:pPr>
            <a:r>
              <a:rPr lang="en-US" sz="2200" b="1" dirty="0">
                <a:solidFill>
                  <a:schemeClr val="bg1"/>
                </a:solidFill>
              </a:rPr>
              <a:t>5. Rework:</a:t>
            </a:r>
          </a:p>
          <a:p>
            <a:pPr marL="45720" lvl="0" indent="0" algn="just" rtl="0">
              <a:spcBef>
                <a:spcPts val="340"/>
              </a:spcBef>
              <a:spcAft>
                <a:spcPts val="0"/>
              </a:spcAft>
              <a:buSzPts val="1700"/>
              <a:buNone/>
            </a:pPr>
            <a:endParaRPr lang="en-US" sz="2200" b="1" dirty="0">
              <a:solidFill>
                <a:schemeClr val="bg1"/>
              </a:solidFill>
            </a:endParaRPr>
          </a:p>
          <a:p>
            <a:pPr marL="45720" lvl="0" indent="0" algn="just" rtl="0">
              <a:spcBef>
                <a:spcPts val="340"/>
              </a:spcBef>
              <a:spcAft>
                <a:spcPts val="0"/>
              </a:spcAft>
              <a:buSzPts val="1700"/>
              <a:buNone/>
            </a:pPr>
            <a:r>
              <a:rPr lang="en-US" sz="2200" b="1" dirty="0">
                <a:solidFill>
                  <a:schemeClr val="bg1"/>
                </a:solidFill>
              </a:rPr>
              <a:t>6. Follow-up:</a:t>
            </a:r>
          </a:p>
          <a:p>
            <a:pPr marL="45720" lvl="0" indent="0" algn="just" rtl="0">
              <a:lnSpc>
                <a:spcPct val="80000"/>
              </a:lnSpc>
              <a:spcBef>
                <a:spcPts val="340"/>
              </a:spcBef>
              <a:spcAft>
                <a:spcPts val="0"/>
              </a:spcAft>
              <a:buSzPts val="1700"/>
              <a:buNone/>
            </a:pPr>
            <a:endParaRPr lang="en-US" sz="1700" b="1" dirty="0">
              <a:solidFill>
                <a:schemeClr val="tx2"/>
              </a:solidFill>
            </a:endParaRPr>
          </a:p>
          <a:p>
            <a:pPr marL="45720" lvl="0" indent="0" algn="just" rtl="0">
              <a:lnSpc>
                <a:spcPct val="80000"/>
              </a:lnSpc>
              <a:spcBef>
                <a:spcPts val="340"/>
              </a:spcBef>
              <a:spcAft>
                <a:spcPts val="0"/>
              </a:spcAft>
              <a:buSzPts val="1700"/>
              <a:buNone/>
            </a:pPr>
            <a:endParaRPr sz="1700" dirty="0"/>
          </a:p>
        </p:txBody>
      </p:sp>
      <p:sp>
        <p:nvSpPr>
          <p:cNvPr id="62" name="Google Shape;62;p5"/>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a:t>Structured Walkthroughs</a:t>
            </a:r>
            <a:endParaRPr/>
          </a:p>
        </p:txBody>
      </p:sp>
      <p:sp>
        <p:nvSpPr>
          <p:cNvPr id="74" name="Google Shape;74;p7"/>
          <p:cNvSpPr txBox="1">
            <a:spLocks noGrp="1"/>
          </p:cNvSpPr>
          <p:nvPr>
            <p:ph type="body" idx="1"/>
          </p:nvPr>
        </p:nvSpPr>
        <p:spPr>
          <a:xfrm>
            <a:off x="914400" y="2077375"/>
            <a:ext cx="7315200" cy="2654645"/>
          </a:xfrm>
          <a:prstGeom prst="rect">
            <a:avLst/>
          </a:prstGeom>
          <a:noFill/>
          <a:ln>
            <a:noFill/>
          </a:ln>
        </p:spPr>
        <p:txBody>
          <a:bodyPr spcFirstLastPara="1" wrap="square" lIns="91425" tIns="45700" rIns="91425" bIns="45700" anchor="t" anchorCtr="0">
            <a:normAutofit/>
          </a:bodyPr>
          <a:lstStyle/>
          <a:p>
            <a:pPr marL="228600" lvl="0" indent="-182880" algn="l" rtl="0">
              <a:spcBef>
                <a:spcPts val="0"/>
              </a:spcBef>
              <a:spcAft>
                <a:spcPts val="0"/>
              </a:spcAft>
              <a:buSzPts val="2000"/>
              <a:buChar char="▪"/>
            </a:pPr>
            <a:r>
              <a:rPr lang="en-US"/>
              <a:t>The Walkthrough Team consists of a moderator, model developer, and 3 to 6 other members. </a:t>
            </a:r>
            <a:endParaRPr/>
          </a:p>
          <a:p>
            <a:pPr marL="228600" lvl="0" indent="-182880" algn="l" rtl="0">
              <a:spcBef>
                <a:spcPts val="400"/>
              </a:spcBef>
              <a:spcAft>
                <a:spcPts val="0"/>
              </a:spcAft>
              <a:buSzPts val="2000"/>
              <a:buChar char="▪"/>
            </a:pPr>
            <a:r>
              <a:rPr lang="en-US"/>
              <a:t> Except the model developer, all other members should not be directly involved in the model development effort.</a:t>
            </a:r>
            <a:endParaRPr/>
          </a:p>
        </p:txBody>
      </p:sp>
      <p:sp>
        <p:nvSpPr>
          <p:cNvPr id="75" name="Google Shape;75;p7"/>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8"/>
          <p:cNvSpPr txBox="1">
            <a:spLocks noGrp="1"/>
          </p:cNvSpPr>
          <p:nvPr>
            <p:ph type="title"/>
          </p:nvPr>
        </p:nvSpPr>
        <p:spPr>
          <a:xfrm>
            <a:off x="891540" y="720638"/>
            <a:ext cx="7315200" cy="86557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sz="3600" dirty="0"/>
              <a:t>Roles of the team members in a structured walkthrough:</a:t>
            </a:r>
            <a:endParaRPr sz="3600" dirty="0"/>
          </a:p>
        </p:txBody>
      </p:sp>
      <p:sp>
        <p:nvSpPr>
          <p:cNvPr id="81" name="Google Shape;81;p8"/>
          <p:cNvSpPr txBox="1">
            <a:spLocks noGrp="1"/>
          </p:cNvSpPr>
          <p:nvPr>
            <p:ph type="body" idx="1"/>
          </p:nvPr>
        </p:nvSpPr>
        <p:spPr>
          <a:xfrm>
            <a:off x="914400" y="1664881"/>
            <a:ext cx="7315200" cy="3067139"/>
          </a:xfrm>
          <a:prstGeom prst="rect">
            <a:avLst/>
          </a:prstGeom>
          <a:noFill/>
          <a:ln>
            <a:noFill/>
          </a:ln>
        </p:spPr>
        <p:txBody>
          <a:bodyPr spcFirstLastPara="1" wrap="square" lIns="91425" tIns="45700" rIns="91425" bIns="45700" anchor="t" anchorCtr="0">
            <a:normAutofit/>
          </a:bodyPr>
          <a:lstStyle/>
          <a:p>
            <a:pPr marL="914400" lvl="3" indent="-182880" algn="l" rtl="0">
              <a:lnSpc>
                <a:spcPct val="80000"/>
              </a:lnSpc>
              <a:spcBef>
                <a:spcPts val="0"/>
              </a:spcBef>
              <a:spcAft>
                <a:spcPts val="0"/>
              </a:spcAft>
              <a:buSzPts val="1295"/>
              <a:buChar char="▪"/>
            </a:pPr>
            <a:r>
              <a:rPr lang="en-US" sz="1295"/>
              <a:t>Presenter: most often is the model developer. </a:t>
            </a:r>
            <a:endParaRPr/>
          </a:p>
          <a:p>
            <a:pPr marL="914400" lvl="3" indent="-182880" algn="l" rtl="0">
              <a:lnSpc>
                <a:spcPct val="80000"/>
              </a:lnSpc>
              <a:spcBef>
                <a:spcPts val="259"/>
              </a:spcBef>
              <a:spcAft>
                <a:spcPts val="0"/>
              </a:spcAft>
              <a:buSzPts val="1295"/>
              <a:buChar char="▪"/>
            </a:pPr>
            <a:r>
              <a:rPr lang="en-US" sz="1295"/>
              <a:t>Coordinator: Organizes, moderates, and follows up the walkthrough activities. Is usually from the SQA department. </a:t>
            </a:r>
            <a:endParaRPr/>
          </a:p>
          <a:p>
            <a:pPr marL="914400" lvl="3" indent="-182880" algn="l" rtl="0">
              <a:lnSpc>
                <a:spcPct val="80000"/>
              </a:lnSpc>
              <a:spcBef>
                <a:spcPts val="259"/>
              </a:spcBef>
              <a:spcAft>
                <a:spcPts val="0"/>
              </a:spcAft>
              <a:buSzPts val="1295"/>
              <a:buChar char="▪"/>
            </a:pPr>
            <a:r>
              <a:rPr lang="en-US" sz="1295"/>
              <a:t>Scribe: Documents the events of the meeting. </a:t>
            </a:r>
            <a:endParaRPr/>
          </a:p>
          <a:p>
            <a:pPr marL="914400" lvl="3" indent="-182880" algn="l" rtl="0">
              <a:lnSpc>
                <a:spcPct val="80000"/>
              </a:lnSpc>
              <a:spcBef>
                <a:spcPts val="259"/>
              </a:spcBef>
              <a:spcAft>
                <a:spcPts val="0"/>
              </a:spcAft>
              <a:buSzPts val="1295"/>
              <a:buChar char="▪"/>
            </a:pPr>
            <a:r>
              <a:rPr lang="en-US" sz="1295"/>
              <a:t>Maintenance Oracle: Considers long-term implications. </a:t>
            </a:r>
            <a:endParaRPr/>
          </a:p>
          <a:p>
            <a:pPr marL="914400" lvl="3" indent="-182880" algn="l" rtl="0">
              <a:lnSpc>
                <a:spcPct val="80000"/>
              </a:lnSpc>
              <a:spcBef>
                <a:spcPts val="259"/>
              </a:spcBef>
              <a:spcAft>
                <a:spcPts val="0"/>
              </a:spcAft>
              <a:buSzPts val="1295"/>
              <a:buChar char="▪"/>
            </a:pPr>
            <a:r>
              <a:rPr lang="en-US" sz="1295"/>
              <a:t>Standards Bearer: Concerned with adherence to standards. </a:t>
            </a:r>
            <a:endParaRPr/>
          </a:p>
          <a:p>
            <a:pPr marL="914400" lvl="3" indent="-182880" algn="l" rtl="0">
              <a:lnSpc>
                <a:spcPct val="80000"/>
              </a:lnSpc>
              <a:spcBef>
                <a:spcPts val="259"/>
              </a:spcBef>
              <a:spcAft>
                <a:spcPts val="0"/>
              </a:spcAft>
              <a:buSzPts val="1295"/>
              <a:buChar char="▪"/>
            </a:pPr>
            <a:r>
              <a:rPr lang="en-US" sz="1295"/>
              <a:t>User Representative: Reflects the needs and concerns of the sponsor. </a:t>
            </a:r>
            <a:endParaRPr/>
          </a:p>
          <a:p>
            <a:pPr marL="914400" lvl="3" indent="-182880" algn="l" rtl="0">
              <a:lnSpc>
                <a:spcPct val="80000"/>
              </a:lnSpc>
              <a:spcBef>
                <a:spcPts val="259"/>
              </a:spcBef>
              <a:spcAft>
                <a:spcPts val="0"/>
              </a:spcAft>
              <a:buSzPts val="1295"/>
              <a:buChar char="▪"/>
            </a:pPr>
            <a:r>
              <a:rPr lang="en-US" sz="1295"/>
              <a:t>Other Reviewers: (e.g., auditors) </a:t>
            </a:r>
            <a:endParaRPr/>
          </a:p>
          <a:p>
            <a:pPr marL="228600" lvl="0" indent="-182880" algn="l" rtl="0">
              <a:lnSpc>
                <a:spcPct val="80000"/>
              </a:lnSpc>
              <a:spcBef>
                <a:spcPts val="370"/>
              </a:spcBef>
              <a:spcAft>
                <a:spcPts val="0"/>
              </a:spcAft>
              <a:buSzPts val="1850"/>
              <a:buChar char="▪"/>
            </a:pPr>
            <a:r>
              <a:rPr lang="en-US" sz="1850"/>
              <a:t>The presenter provides test data and leads the team through a manual simulated execution of the model system. </a:t>
            </a:r>
            <a:endParaRPr/>
          </a:p>
          <a:p>
            <a:pPr marL="228600" lvl="0" indent="-182880" algn="l" rtl="0">
              <a:lnSpc>
                <a:spcPct val="80000"/>
              </a:lnSpc>
              <a:spcBef>
                <a:spcPts val="370"/>
              </a:spcBef>
              <a:spcAft>
                <a:spcPts val="0"/>
              </a:spcAft>
              <a:buSzPts val="1850"/>
              <a:buChar char="▪"/>
            </a:pPr>
            <a:r>
              <a:rPr lang="en-US" sz="1850"/>
              <a:t>The test data are walked through the system. </a:t>
            </a:r>
            <a:endParaRPr/>
          </a:p>
          <a:p>
            <a:pPr marL="228600" lvl="0" indent="-182880" algn="l" rtl="0">
              <a:lnSpc>
                <a:spcPct val="80000"/>
              </a:lnSpc>
              <a:spcBef>
                <a:spcPts val="370"/>
              </a:spcBef>
              <a:spcAft>
                <a:spcPts val="0"/>
              </a:spcAft>
              <a:buSzPts val="1850"/>
              <a:buChar char="▪"/>
            </a:pPr>
            <a:r>
              <a:rPr lang="en-US" sz="1850"/>
              <a:t>The purpose is to encourage discussions. Most errors are discovered by questioning the developer's decisions at various stages.</a:t>
            </a:r>
            <a:endParaRPr sz="1850"/>
          </a:p>
          <a:p>
            <a:pPr marL="228600" lvl="0" indent="-65404" algn="l" rtl="0">
              <a:lnSpc>
                <a:spcPct val="80000"/>
              </a:lnSpc>
              <a:spcBef>
                <a:spcPts val="370"/>
              </a:spcBef>
              <a:spcAft>
                <a:spcPts val="0"/>
              </a:spcAft>
              <a:buSzPts val="1850"/>
              <a:buNone/>
            </a:pPr>
            <a:endParaRPr sz="18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a:t>Technical Review</a:t>
            </a:r>
            <a:endParaRPr/>
          </a:p>
        </p:txBody>
      </p:sp>
      <p:sp>
        <p:nvSpPr>
          <p:cNvPr id="88" name="Google Shape;88;p9"/>
          <p:cNvSpPr txBox="1">
            <a:spLocks noGrp="1"/>
          </p:cNvSpPr>
          <p:nvPr>
            <p:ph type="body" idx="1"/>
          </p:nvPr>
        </p:nvSpPr>
        <p:spPr>
          <a:xfrm>
            <a:off x="914400" y="2077375"/>
            <a:ext cx="7315200" cy="2780375"/>
          </a:xfrm>
          <a:prstGeom prst="rect">
            <a:avLst/>
          </a:prstGeom>
          <a:noFill/>
          <a:ln>
            <a:noFill/>
          </a:ln>
        </p:spPr>
        <p:txBody>
          <a:bodyPr spcFirstLastPara="1" wrap="square" lIns="91425" tIns="45700" rIns="91425" bIns="45700" anchor="t" anchorCtr="0">
            <a:normAutofit/>
          </a:bodyPr>
          <a:lstStyle/>
          <a:p>
            <a:pPr marL="228600" lvl="0" indent="-182880" algn="l" rtl="0">
              <a:lnSpc>
                <a:spcPct val="80000"/>
              </a:lnSpc>
              <a:spcBef>
                <a:spcPts val="0"/>
              </a:spcBef>
              <a:spcAft>
                <a:spcPts val="0"/>
              </a:spcAft>
              <a:buSzPts val="1850"/>
              <a:buChar char="▪"/>
            </a:pPr>
            <a:r>
              <a:rPr lang="en-US" sz="1850"/>
              <a:t>The review is conducted in a similar manner as the inspection and walkthrough except in the way the team members are selected.  The review team also involves managers. </a:t>
            </a:r>
            <a:endParaRPr/>
          </a:p>
          <a:p>
            <a:pPr marL="228600" lvl="0" indent="-182880" algn="l" rtl="0">
              <a:lnSpc>
                <a:spcPct val="80000"/>
              </a:lnSpc>
              <a:spcBef>
                <a:spcPts val="370"/>
              </a:spcBef>
              <a:spcAft>
                <a:spcPts val="0"/>
              </a:spcAft>
              <a:buSzPts val="1850"/>
              <a:buChar char="▪"/>
            </a:pPr>
            <a:r>
              <a:rPr lang="en-US" sz="1850"/>
              <a:t>The review is intended to: </a:t>
            </a:r>
            <a:endParaRPr/>
          </a:p>
          <a:p>
            <a:pPr marL="502919" lvl="1" indent="-182879" algn="l" rtl="0">
              <a:lnSpc>
                <a:spcPct val="80000"/>
              </a:lnSpc>
              <a:spcBef>
                <a:spcPts val="333"/>
              </a:spcBef>
              <a:spcAft>
                <a:spcPts val="0"/>
              </a:spcAft>
              <a:buSzPts val="1665"/>
              <a:buChar char="▪"/>
            </a:pPr>
            <a:r>
              <a:rPr lang="en-US" sz="1665"/>
              <a:t>give management and the sponsor evidence that the model development process is being carried out according to stated requirements and project objectives. </a:t>
            </a:r>
            <a:endParaRPr/>
          </a:p>
          <a:p>
            <a:pPr marL="502919" lvl="1" indent="-182879" algn="l" rtl="0">
              <a:lnSpc>
                <a:spcPct val="80000"/>
              </a:lnSpc>
              <a:spcBef>
                <a:spcPts val="333"/>
              </a:spcBef>
              <a:spcAft>
                <a:spcPts val="0"/>
              </a:spcAft>
              <a:buSzPts val="1665"/>
              <a:buChar char="▪"/>
            </a:pPr>
            <a:r>
              <a:rPr lang="en-US" sz="1665"/>
              <a:t>evaluate the model in light of development standards, guidelines, and specifications. </a:t>
            </a:r>
            <a:endParaRPr/>
          </a:p>
          <a:p>
            <a:pPr marL="320040" lvl="1" indent="0" algn="l" rtl="0">
              <a:lnSpc>
                <a:spcPct val="80000"/>
              </a:lnSpc>
              <a:spcBef>
                <a:spcPts val="333"/>
              </a:spcBef>
              <a:spcAft>
                <a:spcPts val="0"/>
              </a:spcAft>
              <a:buSzPts val="1665"/>
              <a:buNone/>
            </a:pPr>
            <a:r>
              <a:rPr lang="en-US" sz="1665"/>
              <a:t>As such, the review is a higher level technique than the inspections and walkthroughs.</a:t>
            </a:r>
            <a:endParaRPr sz="1665"/>
          </a:p>
        </p:txBody>
      </p:sp>
      <p:sp>
        <p:nvSpPr>
          <p:cNvPr id="89" name="Google Shape;89;p9"/>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Perspective">
  <a:themeElements>
    <a:clrScheme name="Perspective">
      <a:dk1>
        <a:srgbClr val="000000"/>
      </a:dk1>
      <a:lt1>
        <a:srgbClr val="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1307</Words>
  <Application>Microsoft Office PowerPoint</Application>
  <PresentationFormat>On-screen Show (16:9)</PresentationFormat>
  <Paragraphs>230</Paragraphs>
  <Slides>28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Noto Sans Symbols</vt:lpstr>
      <vt:lpstr>StarSymbol</vt:lpstr>
      <vt:lpstr>Times New Roman</vt:lpstr>
      <vt:lpstr>Wingdings</vt:lpstr>
      <vt:lpstr>Perspective</vt:lpstr>
      <vt:lpstr>SWE2005-SOFTWARE TESTING Verification and Validation Testing </vt:lpstr>
      <vt:lpstr>OUTLINE</vt:lpstr>
      <vt:lpstr>Introduction to Verification Testing </vt:lpstr>
      <vt:lpstr>Introduction to Validation Testing </vt:lpstr>
      <vt:lpstr> Inspection</vt:lpstr>
      <vt:lpstr>Inspection Phases</vt:lpstr>
      <vt:lpstr>Structured Walkthroughs</vt:lpstr>
      <vt:lpstr>Roles of the team members in a structured walkthrough:</vt:lpstr>
      <vt:lpstr>Technical Review</vt:lpstr>
      <vt:lpstr>PowerPoint Presentation</vt:lpstr>
      <vt:lpstr>The Four Levels of Software Testing </vt:lpstr>
      <vt:lpstr>PowerPoint Presentation</vt:lpstr>
      <vt:lpstr>Unit Testing</vt:lpstr>
      <vt:lpstr>Unit testing</vt:lpstr>
      <vt:lpstr>Stubs and Drivers</vt:lpstr>
      <vt:lpstr>Unit Testing Methods </vt:lpstr>
      <vt:lpstr>PowerPoint Presentation</vt:lpstr>
      <vt:lpstr>Integration Testing</vt:lpstr>
      <vt:lpstr>Types of Integration Testing</vt:lpstr>
      <vt:lpstr>Top-Down Integration</vt:lpstr>
      <vt:lpstr>Top-Down Integration</vt:lpstr>
      <vt:lpstr>Top-Down Integration</vt:lpstr>
      <vt:lpstr>Bottom-up Integration</vt:lpstr>
      <vt:lpstr>Bottom-up Integration</vt:lpstr>
      <vt:lpstr>System testing</vt:lpstr>
      <vt:lpstr>Categories of System Testing</vt:lpstr>
      <vt:lpstr>Acceptance Testing</vt:lpstr>
      <vt:lpstr>Types of Acceptance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SWE2005-SOFTWARE TESTING Verification and Validation Testing </dc:title>
  <dc:creator>vitbpl</dc:creator>
  <cp:lastModifiedBy>gshivani554@outlook.com</cp:lastModifiedBy>
  <cp:revision>16</cp:revision>
  <dcterms:created xsi:type="dcterms:W3CDTF">2006-08-16T00:00:00Z</dcterms:created>
  <dcterms:modified xsi:type="dcterms:W3CDTF">2020-09-08T06:15:42Z</dcterms:modified>
</cp:coreProperties>
</file>