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6"/>
  </p:notesMasterIdLst>
  <p:sldIdLst>
    <p:sldId id="256" r:id="rId2"/>
    <p:sldId id="285" r:id="rId3"/>
    <p:sldId id="459" r:id="rId4"/>
    <p:sldId id="436" r:id="rId5"/>
    <p:sldId id="465" r:id="rId6"/>
    <p:sldId id="439" r:id="rId7"/>
    <p:sldId id="438" r:id="rId8"/>
    <p:sldId id="437" r:id="rId9"/>
    <p:sldId id="440" r:id="rId10"/>
    <p:sldId id="468" r:id="rId11"/>
    <p:sldId id="464" r:id="rId12"/>
    <p:sldId id="466" r:id="rId13"/>
    <p:sldId id="470" r:id="rId14"/>
    <p:sldId id="467" r:id="rId15"/>
    <p:sldId id="446" r:id="rId16"/>
    <p:sldId id="442" r:id="rId17"/>
    <p:sldId id="447" r:id="rId18"/>
    <p:sldId id="448" r:id="rId19"/>
    <p:sldId id="449" r:id="rId20"/>
    <p:sldId id="450" r:id="rId21"/>
    <p:sldId id="463" r:id="rId22"/>
    <p:sldId id="451" r:id="rId23"/>
    <p:sldId id="444" r:id="rId24"/>
    <p:sldId id="461" r:id="rId25"/>
    <p:sldId id="452" r:id="rId26"/>
    <p:sldId id="454" r:id="rId27"/>
    <p:sldId id="453" r:id="rId28"/>
    <p:sldId id="471" r:id="rId29"/>
    <p:sldId id="445" r:id="rId30"/>
    <p:sldId id="456" r:id="rId31"/>
    <p:sldId id="457" r:id="rId32"/>
    <p:sldId id="458" r:id="rId33"/>
    <p:sldId id="472" r:id="rId34"/>
    <p:sldId id="462"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AAC811-7A0D-486D-80B6-EBCC8DF1EE20}">
          <p14:sldIdLst>
            <p14:sldId id="256"/>
            <p14:sldId id="285"/>
            <p14:sldId id="459"/>
            <p14:sldId id="436"/>
            <p14:sldId id="465"/>
            <p14:sldId id="439"/>
            <p14:sldId id="438"/>
            <p14:sldId id="437"/>
            <p14:sldId id="440"/>
            <p14:sldId id="468"/>
            <p14:sldId id="464"/>
            <p14:sldId id="466"/>
            <p14:sldId id="470"/>
            <p14:sldId id="467"/>
            <p14:sldId id="446"/>
            <p14:sldId id="442"/>
            <p14:sldId id="447"/>
            <p14:sldId id="448"/>
            <p14:sldId id="449"/>
            <p14:sldId id="450"/>
            <p14:sldId id="463"/>
            <p14:sldId id="451"/>
            <p14:sldId id="444"/>
            <p14:sldId id="461"/>
            <p14:sldId id="452"/>
            <p14:sldId id="454"/>
            <p14:sldId id="453"/>
            <p14:sldId id="471"/>
            <p14:sldId id="445"/>
            <p14:sldId id="456"/>
            <p14:sldId id="457"/>
            <p14:sldId id="458"/>
            <p14:sldId id="472"/>
            <p14:sldId id="46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shivani554@outlook.com" initials="g" lastIdx="1" clrIdx="0">
    <p:extLst>
      <p:ext uri="{19B8F6BF-5375-455C-9EA6-DF929625EA0E}">
        <p15:presenceInfo xmlns:p15="http://schemas.microsoft.com/office/powerpoint/2012/main" userId="fe608334c1a707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8" d="100"/>
          <a:sy n="78" d="100"/>
        </p:scale>
        <p:origin x="940" y="4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06T10:44:17.172"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C60124-075E-4E92-971C-7862AC6B6369}" type="doc">
      <dgm:prSet loTypeId="urn:microsoft.com/office/officeart/2009/3/layout/HorizontalOrganizationChart" loCatId="hierarchy" qsTypeId="urn:microsoft.com/office/officeart/2005/8/quickstyle/simple1" qsCatId="simple" csTypeId="urn:microsoft.com/office/officeart/2005/8/colors/accent4_4" csCatId="accent4" phldr="1"/>
      <dgm:spPr/>
      <dgm:t>
        <a:bodyPr/>
        <a:lstStyle/>
        <a:p>
          <a:endParaRPr lang="en-IN"/>
        </a:p>
      </dgm:t>
    </dgm:pt>
    <dgm:pt modelId="{ABB61407-E796-4419-93F8-288BEEDC23EB}">
      <dgm:prSet phldrT="[Text]"/>
      <dgm:spPr/>
      <dgm:t>
        <a:bodyPr/>
        <a:lstStyle/>
        <a:p>
          <a:r>
            <a:rPr lang="en-IN" dirty="0"/>
            <a:t>Regression Testing</a:t>
          </a:r>
        </a:p>
      </dgm:t>
    </dgm:pt>
    <dgm:pt modelId="{D88D7416-20E0-4AFB-90E5-2B18EF6039C7}" type="parTrans" cxnId="{9B0EC764-1DEC-402E-B846-1062DD4E71C3}">
      <dgm:prSet/>
      <dgm:spPr/>
      <dgm:t>
        <a:bodyPr/>
        <a:lstStyle/>
        <a:p>
          <a:endParaRPr lang="en-IN"/>
        </a:p>
      </dgm:t>
    </dgm:pt>
    <dgm:pt modelId="{5590950B-C966-4223-B8E8-12E72476BF79}" type="sibTrans" cxnId="{9B0EC764-1DEC-402E-B846-1062DD4E71C3}">
      <dgm:prSet/>
      <dgm:spPr/>
      <dgm:t>
        <a:bodyPr/>
        <a:lstStyle/>
        <a:p>
          <a:endParaRPr lang="en-IN"/>
        </a:p>
      </dgm:t>
    </dgm:pt>
    <dgm:pt modelId="{282DD646-2A3C-4BAE-8E10-2DAE78C7FA05}">
      <dgm:prSet phldrT="[Text]"/>
      <dgm:spPr/>
      <dgm:t>
        <a:bodyPr/>
        <a:lstStyle/>
        <a:p>
          <a:r>
            <a:rPr lang="en-IN" dirty="0"/>
            <a:t>Regression test selection</a:t>
          </a:r>
        </a:p>
      </dgm:t>
    </dgm:pt>
    <dgm:pt modelId="{F7408FD9-8BF3-426A-9D3D-CACCF7A7EA29}" type="parTrans" cxnId="{CF82E7DE-2C0E-440B-BEBE-DBD3DF927A01}">
      <dgm:prSet/>
      <dgm:spPr/>
      <dgm:t>
        <a:bodyPr/>
        <a:lstStyle/>
        <a:p>
          <a:endParaRPr lang="en-IN"/>
        </a:p>
      </dgm:t>
    </dgm:pt>
    <dgm:pt modelId="{9117D3FB-EC4E-4F6D-B0AD-84788F7BFE35}" type="sibTrans" cxnId="{CF82E7DE-2C0E-440B-BEBE-DBD3DF927A01}">
      <dgm:prSet/>
      <dgm:spPr/>
      <dgm:t>
        <a:bodyPr/>
        <a:lstStyle/>
        <a:p>
          <a:endParaRPr lang="en-IN"/>
        </a:p>
      </dgm:t>
    </dgm:pt>
    <dgm:pt modelId="{86348B4E-1AC4-4AAB-95D5-EA2B38EE7153}">
      <dgm:prSet phldrT="[Text]"/>
      <dgm:spPr/>
      <dgm:t>
        <a:bodyPr/>
        <a:lstStyle/>
        <a:p>
          <a:r>
            <a:rPr lang="en-IN" dirty="0"/>
            <a:t>Prioritization of test cases</a:t>
          </a:r>
        </a:p>
      </dgm:t>
    </dgm:pt>
    <dgm:pt modelId="{9810E501-9346-46C4-B9AD-8023409C6A90}" type="parTrans" cxnId="{B66A24BF-996B-4B38-89F8-8FF6E1FF4A71}">
      <dgm:prSet/>
      <dgm:spPr/>
      <dgm:t>
        <a:bodyPr/>
        <a:lstStyle/>
        <a:p>
          <a:endParaRPr lang="en-IN"/>
        </a:p>
      </dgm:t>
    </dgm:pt>
    <dgm:pt modelId="{DBCA4517-4EF9-46FD-8B74-F18B7A7BE182}" type="sibTrans" cxnId="{B66A24BF-996B-4B38-89F8-8FF6E1FF4A71}">
      <dgm:prSet/>
      <dgm:spPr/>
      <dgm:t>
        <a:bodyPr/>
        <a:lstStyle/>
        <a:p>
          <a:endParaRPr lang="en-IN"/>
        </a:p>
      </dgm:t>
    </dgm:pt>
    <dgm:pt modelId="{8443671A-C19C-4B60-A511-00379D77CDA9}">
      <dgm:prSet phldrT="[Text]"/>
      <dgm:spPr/>
      <dgm:t>
        <a:bodyPr/>
        <a:lstStyle/>
        <a:p>
          <a:r>
            <a:rPr lang="en-IN" dirty="0"/>
            <a:t>Re-Test All</a:t>
          </a:r>
        </a:p>
      </dgm:t>
    </dgm:pt>
    <dgm:pt modelId="{C6F3A170-5034-4225-86A1-3BC6588463C1}" type="parTrans" cxnId="{1F49DE91-B0CB-4DFF-9EC5-5569768C8641}">
      <dgm:prSet/>
      <dgm:spPr/>
      <dgm:t>
        <a:bodyPr/>
        <a:lstStyle/>
        <a:p>
          <a:endParaRPr lang="en-IN"/>
        </a:p>
      </dgm:t>
    </dgm:pt>
    <dgm:pt modelId="{8F67F4BB-9F5E-4AF2-ABA6-7AD5CF86B2EC}" type="sibTrans" cxnId="{1F49DE91-B0CB-4DFF-9EC5-5569768C8641}">
      <dgm:prSet/>
      <dgm:spPr/>
      <dgm:t>
        <a:bodyPr/>
        <a:lstStyle/>
        <a:p>
          <a:endParaRPr lang="en-IN"/>
        </a:p>
      </dgm:t>
    </dgm:pt>
    <dgm:pt modelId="{F6EAE86D-1897-40BA-B163-741C5D30D16B}" type="pres">
      <dgm:prSet presAssocID="{85C60124-075E-4E92-971C-7862AC6B6369}" presName="hierChild1" presStyleCnt="0">
        <dgm:presLayoutVars>
          <dgm:orgChart val="1"/>
          <dgm:chPref val="1"/>
          <dgm:dir/>
          <dgm:animOne val="branch"/>
          <dgm:animLvl val="lvl"/>
          <dgm:resizeHandles/>
        </dgm:presLayoutVars>
      </dgm:prSet>
      <dgm:spPr/>
    </dgm:pt>
    <dgm:pt modelId="{1356E392-D231-4396-91FB-333CEB1B7776}" type="pres">
      <dgm:prSet presAssocID="{ABB61407-E796-4419-93F8-288BEEDC23EB}" presName="hierRoot1" presStyleCnt="0">
        <dgm:presLayoutVars>
          <dgm:hierBranch val="init"/>
        </dgm:presLayoutVars>
      </dgm:prSet>
      <dgm:spPr/>
    </dgm:pt>
    <dgm:pt modelId="{2C853646-343A-4ED6-889A-00378DA0D6D9}" type="pres">
      <dgm:prSet presAssocID="{ABB61407-E796-4419-93F8-288BEEDC23EB}" presName="rootComposite1" presStyleCnt="0"/>
      <dgm:spPr/>
    </dgm:pt>
    <dgm:pt modelId="{89648A1E-A9F0-49C8-9A05-E2BC17C4839F}" type="pres">
      <dgm:prSet presAssocID="{ABB61407-E796-4419-93F8-288BEEDC23EB}" presName="rootText1" presStyleLbl="node0" presStyleIdx="0" presStyleCnt="1">
        <dgm:presLayoutVars>
          <dgm:chPref val="3"/>
        </dgm:presLayoutVars>
      </dgm:prSet>
      <dgm:spPr/>
    </dgm:pt>
    <dgm:pt modelId="{D6949EAA-BAB5-464C-A133-CC272DDEC326}" type="pres">
      <dgm:prSet presAssocID="{ABB61407-E796-4419-93F8-288BEEDC23EB}" presName="rootConnector1" presStyleLbl="node1" presStyleIdx="0" presStyleCnt="0"/>
      <dgm:spPr/>
    </dgm:pt>
    <dgm:pt modelId="{9C7AA363-60B6-416D-B0D2-07B78DF7126D}" type="pres">
      <dgm:prSet presAssocID="{ABB61407-E796-4419-93F8-288BEEDC23EB}" presName="hierChild2" presStyleCnt="0"/>
      <dgm:spPr/>
    </dgm:pt>
    <dgm:pt modelId="{26D047EE-683B-469D-B9D5-296AEF8FB889}" type="pres">
      <dgm:prSet presAssocID="{C6F3A170-5034-4225-86A1-3BC6588463C1}" presName="Name64" presStyleLbl="parChTrans1D2" presStyleIdx="0" presStyleCnt="3"/>
      <dgm:spPr/>
    </dgm:pt>
    <dgm:pt modelId="{266089AF-4509-4331-8B00-9F0E000B1E7F}" type="pres">
      <dgm:prSet presAssocID="{8443671A-C19C-4B60-A511-00379D77CDA9}" presName="hierRoot2" presStyleCnt="0">
        <dgm:presLayoutVars>
          <dgm:hierBranch val="init"/>
        </dgm:presLayoutVars>
      </dgm:prSet>
      <dgm:spPr/>
    </dgm:pt>
    <dgm:pt modelId="{EA15C775-B7F8-49A6-A9D9-5E85515EDE50}" type="pres">
      <dgm:prSet presAssocID="{8443671A-C19C-4B60-A511-00379D77CDA9}" presName="rootComposite" presStyleCnt="0"/>
      <dgm:spPr/>
    </dgm:pt>
    <dgm:pt modelId="{3D31E443-4F65-4C78-915C-3DC5798066AE}" type="pres">
      <dgm:prSet presAssocID="{8443671A-C19C-4B60-A511-00379D77CDA9}" presName="rootText" presStyleLbl="node2" presStyleIdx="0" presStyleCnt="3">
        <dgm:presLayoutVars>
          <dgm:chPref val="3"/>
        </dgm:presLayoutVars>
      </dgm:prSet>
      <dgm:spPr/>
    </dgm:pt>
    <dgm:pt modelId="{4231D8F5-7109-446B-B318-48C191264164}" type="pres">
      <dgm:prSet presAssocID="{8443671A-C19C-4B60-A511-00379D77CDA9}" presName="rootConnector" presStyleLbl="node2" presStyleIdx="0" presStyleCnt="3"/>
      <dgm:spPr/>
    </dgm:pt>
    <dgm:pt modelId="{B2DA5064-22F3-4493-85C7-C37160BCD2FE}" type="pres">
      <dgm:prSet presAssocID="{8443671A-C19C-4B60-A511-00379D77CDA9}" presName="hierChild4" presStyleCnt="0"/>
      <dgm:spPr/>
    </dgm:pt>
    <dgm:pt modelId="{4A2EFA98-A4B2-4F1D-A50C-A4CB2A882342}" type="pres">
      <dgm:prSet presAssocID="{8443671A-C19C-4B60-A511-00379D77CDA9}" presName="hierChild5" presStyleCnt="0"/>
      <dgm:spPr/>
    </dgm:pt>
    <dgm:pt modelId="{75BE2F76-789B-4823-A2F9-35E1D67F15C3}" type="pres">
      <dgm:prSet presAssocID="{F7408FD9-8BF3-426A-9D3D-CACCF7A7EA29}" presName="Name64" presStyleLbl="parChTrans1D2" presStyleIdx="1" presStyleCnt="3"/>
      <dgm:spPr/>
    </dgm:pt>
    <dgm:pt modelId="{A1F1F6DF-57CE-44E4-AE7C-742AE85C99DE}" type="pres">
      <dgm:prSet presAssocID="{282DD646-2A3C-4BAE-8E10-2DAE78C7FA05}" presName="hierRoot2" presStyleCnt="0">
        <dgm:presLayoutVars>
          <dgm:hierBranch val="init"/>
        </dgm:presLayoutVars>
      </dgm:prSet>
      <dgm:spPr/>
    </dgm:pt>
    <dgm:pt modelId="{4CBD114F-6560-4EF0-8E4D-EA38531608BC}" type="pres">
      <dgm:prSet presAssocID="{282DD646-2A3C-4BAE-8E10-2DAE78C7FA05}" presName="rootComposite" presStyleCnt="0"/>
      <dgm:spPr/>
    </dgm:pt>
    <dgm:pt modelId="{CA98DE83-121F-4DEC-B58F-58A6BB400102}" type="pres">
      <dgm:prSet presAssocID="{282DD646-2A3C-4BAE-8E10-2DAE78C7FA05}" presName="rootText" presStyleLbl="node2" presStyleIdx="1" presStyleCnt="3">
        <dgm:presLayoutVars>
          <dgm:chPref val="3"/>
        </dgm:presLayoutVars>
      </dgm:prSet>
      <dgm:spPr/>
    </dgm:pt>
    <dgm:pt modelId="{10768B96-69C1-4799-9500-73A79E570ECD}" type="pres">
      <dgm:prSet presAssocID="{282DD646-2A3C-4BAE-8E10-2DAE78C7FA05}" presName="rootConnector" presStyleLbl="node2" presStyleIdx="1" presStyleCnt="3"/>
      <dgm:spPr/>
    </dgm:pt>
    <dgm:pt modelId="{A35C4595-E92E-44DA-B308-988082AF5338}" type="pres">
      <dgm:prSet presAssocID="{282DD646-2A3C-4BAE-8E10-2DAE78C7FA05}" presName="hierChild4" presStyleCnt="0"/>
      <dgm:spPr/>
    </dgm:pt>
    <dgm:pt modelId="{0FADAB4F-461D-4F1D-BDE3-199BFBDA9EA0}" type="pres">
      <dgm:prSet presAssocID="{282DD646-2A3C-4BAE-8E10-2DAE78C7FA05}" presName="hierChild5" presStyleCnt="0"/>
      <dgm:spPr/>
    </dgm:pt>
    <dgm:pt modelId="{E45B7015-F958-45A6-876D-6F020E0605D2}" type="pres">
      <dgm:prSet presAssocID="{9810E501-9346-46C4-B9AD-8023409C6A90}" presName="Name64" presStyleLbl="parChTrans1D2" presStyleIdx="2" presStyleCnt="3"/>
      <dgm:spPr/>
    </dgm:pt>
    <dgm:pt modelId="{419A633E-B6B7-422B-B0CE-8B5E67F5F7D6}" type="pres">
      <dgm:prSet presAssocID="{86348B4E-1AC4-4AAB-95D5-EA2B38EE7153}" presName="hierRoot2" presStyleCnt="0">
        <dgm:presLayoutVars>
          <dgm:hierBranch val="init"/>
        </dgm:presLayoutVars>
      </dgm:prSet>
      <dgm:spPr/>
    </dgm:pt>
    <dgm:pt modelId="{4C73D3DC-53CB-47CB-AF92-FEE484D344A0}" type="pres">
      <dgm:prSet presAssocID="{86348B4E-1AC4-4AAB-95D5-EA2B38EE7153}" presName="rootComposite" presStyleCnt="0"/>
      <dgm:spPr/>
    </dgm:pt>
    <dgm:pt modelId="{71CACB1B-A51F-4F75-B189-B53FB754E0CA}" type="pres">
      <dgm:prSet presAssocID="{86348B4E-1AC4-4AAB-95D5-EA2B38EE7153}" presName="rootText" presStyleLbl="node2" presStyleIdx="2" presStyleCnt="3">
        <dgm:presLayoutVars>
          <dgm:chPref val="3"/>
        </dgm:presLayoutVars>
      </dgm:prSet>
      <dgm:spPr/>
    </dgm:pt>
    <dgm:pt modelId="{6ACB0374-92AF-4584-B2CE-D6DDC9276E1F}" type="pres">
      <dgm:prSet presAssocID="{86348B4E-1AC4-4AAB-95D5-EA2B38EE7153}" presName="rootConnector" presStyleLbl="node2" presStyleIdx="2" presStyleCnt="3"/>
      <dgm:spPr/>
    </dgm:pt>
    <dgm:pt modelId="{2277DD41-D897-42D1-AFAB-299A070232A4}" type="pres">
      <dgm:prSet presAssocID="{86348B4E-1AC4-4AAB-95D5-EA2B38EE7153}" presName="hierChild4" presStyleCnt="0"/>
      <dgm:spPr/>
    </dgm:pt>
    <dgm:pt modelId="{72323E9F-AED5-43DE-8C73-EE4E5851A506}" type="pres">
      <dgm:prSet presAssocID="{86348B4E-1AC4-4AAB-95D5-EA2B38EE7153}" presName="hierChild5" presStyleCnt="0"/>
      <dgm:spPr/>
    </dgm:pt>
    <dgm:pt modelId="{B6A48B3A-2FF0-4E49-A39C-D31F21C828D6}" type="pres">
      <dgm:prSet presAssocID="{ABB61407-E796-4419-93F8-288BEEDC23EB}" presName="hierChild3" presStyleCnt="0"/>
      <dgm:spPr/>
    </dgm:pt>
  </dgm:ptLst>
  <dgm:cxnLst>
    <dgm:cxn modelId="{CC2A0A17-E08F-497F-91C9-42412EC19670}" type="presOf" srcId="{85C60124-075E-4E92-971C-7862AC6B6369}" destId="{F6EAE86D-1897-40BA-B163-741C5D30D16B}" srcOrd="0" destOrd="0" presId="urn:microsoft.com/office/officeart/2009/3/layout/HorizontalOrganizationChart"/>
    <dgm:cxn modelId="{8D978221-982E-4148-8739-C0853043A23A}" type="presOf" srcId="{8443671A-C19C-4B60-A511-00379D77CDA9}" destId="{3D31E443-4F65-4C78-915C-3DC5798066AE}" srcOrd="0" destOrd="0" presId="urn:microsoft.com/office/officeart/2009/3/layout/HorizontalOrganizationChart"/>
    <dgm:cxn modelId="{9B0EC764-1DEC-402E-B846-1062DD4E71C3}" srcId="{85C60124-075E-4E92-971C-7862AC6B6369}" destId="{ABB61407-E796-4419-93F8-288BEEDC23EB}" srcOrd="0" destOrd="0" parTransId="{D88D7416-20E0-4AFB-90E5-2B18EF6039C7}" sibTransId="{5590950B-C966-4223-B8E8-12E72476BF79}"/>
    <dgm:cxn modelId="{D29EBF5A-4ED5-4154-917D-6EC4B370FB6E}" type="presOf" srcId="{86348B4E-1AC4-4AAB-95D5-EA2B38EE7153}" destId="{71CACB1B-A51F-4F75-B189-B53FB754E0CA}" srcOrd="0" destOrd="0" presId="urn:microsoft.com/office/officeart/2009/3/layout/HorizontalOrganizationChart"/>
    <dgm:cxn modelId="{C591967E-83DC-499D-A584-6C5AAEFB6FA1}" type="presOf" srcId="{ABB61407-E796-4419-93F8-288BEEDC23EB}" destId="{D6949EAA-BAB5-464C-A133-CC272DDEC326}" srcOrd="1" destOrd="0" presId="urn:microsoft.com/office/officeart/2009/3/layout/HorizontalOrganizationChart"/>
    <dgm:cxn modelId="{3D638F86-95BA-4FDB-A734-1D59CB82BB43}" type="presOf" srcId="{F7408FD9-8BF3-426A-9D3D-CACCF7A7EA29}" destId="{75BE2F76-789B-4823-A2F9-35E1D67F15C3}" srcOrd="0" destOrd="0" presId="urn:microsoft.com/office/officeart/2009/3/layout/HorizontalOrganizationChart"/>
    <dgm:cxn modelId="{1F49DE91-B0CB-4DFF-9EC5-5569768C8641}" srcId="{ABB61407-E796-4419-93F8-288BEEDC23EB}" destId="{8443671A-C19C-4B60-A511-00379D77CDA9}" srcOrd="0" destOrd="0" parTransId="{C6F3A170-5034-4225-86A1-3BC6588463C1}" sibTransId="{8F67F4BB-9F5E-4AF2-ABA6-7AD5CF86B2EC}"/>
    <dgm:cxn modelId="{8E80AC92-24C0-40B8-916E-63153A357061}" type="presOf" srcId="{86348B4E-1AC4-4AAB-95D5-EA2B38EE7153}" destId="{6ACB0374-92AF-4584-B2CE-D6DDC9276E1F}" srcOrd="1" destOrd="0" presId="urn:microsoft.com/office/officeart/2009/3/layout/HorizontalOrganizationChart"/>
    <dgm:cxn modelId="{1EE38296-8F65-4A55-A529-A9FCE3C373BF}" type="presOf" srcId="{282DD646-2A3C-4BAE-8E10-2DAE78C7FA05}" destId="{CA98DE83-121F-4DEC-B58F-58A6BB400102}" srcOrd="0" destOrd="0" presId="urn:microsoft.com/office/officeart/2009/3/layout/HorizontalOrganizationChart"/>
    <dgm:cxn modelId="{DBA31199-A53B-4997-8FF0-EA9F77EE265B}" type="presOf" srcId="{ABB61407-E796-4419-93F8-288BEEDC23EB}" destId="{89648A1E-A9F0-49C8-9A05-E2BC17C4839F}" srcOrd="0" destOrd="0" presId="urn:microsoft.com/office/officeart/2009/3/layout/HorizontalOrganizationChart"/>
    <dgm:cxn modelId="{9A89CE9F-DDBC-444C-BDA3-0643AC01C5C1}" type="presOf" srcId="{282DD646-2A3C-4BAE-8E10-2DAE78C7FA05}" destId="{10768B96-69C1-4799-9500-73A79E570ECD}" srcOrd="1" destOrd="0" presId="urn:microsoft.com/office/officeart/2009/3/layout/HorizontalOrganizationChart"/>
    <dgm:cxn modelId="{B66A24BF-996B-4B38-89F8-8FF6E1FF4A71}" srcId="{ABB61407-E796-4419-93F8-288BEEDC23EB}" destId="{86348B4E-1AC4-4AAB-95D5-EA2B38EE7153}" srcOrd="2" destOrd="0" parTransId="{9810E501-9346-46C4-B9AD-8023409C6A90}" sibTransId="{DBCA4517-4EF9-46FD-8B74-F18B7A7BE182}"/>
    <dgm:cxn modelId="{ADA880C3-33E1-4B04-89FC-A763C22CC3C3}" type="presOf" srcId="{9810E501-9346-46C4-B9AD-8023409C6A90}" destId="{E45B7015-F958-45A6-876D-6F020E0605D2}" srcOrd="0" destOrd="0" presId="urn:microsoft.com/office/officeart/2009/3/layout/HorizontalOrganizationChart"/>
    <dgm:cxn modelId="{CF82E7DE-2C0E-440B-BEBE-DBD3DF927A01}" srcId="{ABB61407-E796-4419-93F8-288BEEDC23EB}" destId="{282DD646-2A3C-4BAE-8E10-2DAE78C7FA05}" srcOrd="1" destOrd="0" parTransId="{F7408FD9-8BF3-426A-9D3D-CACCF7A7EA29}" sibTransId="{9117D3FB-EC4E-4F6D-B0AD-84788F7BFE35}"/>
    <dgm:cxn modelId="{D42DE7ED-C710-4BC9-9BA5-027B5CD84D5F}" type="presOf" srcId="{8443671A-C19C-4B60-A511-00379D77CDA9}" destId="{4231D8F5-7109-446B-B318-48C191264164}" srcOrd="1" destOrd="0" presId="urn:microsoft.com/office/officeart/2009/3/layout/HorizontalOrganizationChart"/>
    <dgm:cxn modelId="{C9D8BBF2-680C-4E35-818F-3D649CB41AB9}" type="presOf" srcId="{C6F3A170-5034-4225-86A1-3BC6588463C1}" destId="{26D047EE-683B-469D-B9D5-296AEF8FB889}" srcOrd="0" destOrd="0" presId="urn:microsoft.com/office/officeart/2009/3/layout/HorizontalOrganizationChart"/>
    <dgm:cxn modelId="{C42A44FA-B84E-449A-BDD5-C4F72B1B376A}" type="presParOf" srcId="{F6EAE86D-1897-40BA-B163-741C5D30D16B}" destId="{1356E392-D231-4396-91FB-333CEB1B7776}" srcOrd="0" destOrd="0" presId="urn:microsoft.com/office/officeart/2009/3/layout/HorizontalOrganizationChart"/>
    <dgm:cxn modelId="{984D21BC-5747-40A1-8C4F-1AB0B325123F}" type="presParOf" srcId="{1356E392-D231-4396-91FB-333CEB1B7776}" destId="{2C853646-343A-4ED6-889A-00378DA0D6D9}" srcOrd="0" destOrd="0" presId="urn:microsoft.com/office/officeart/2009/3/layout/HorizontalOrganizationChart"/>
    <dgm:cxn modelId="{5DD4C0ED-9227-475D-980D-9EA8E720269E}" type="presParOf" srcId="{2C853646-343A-4ED6-889A-00378DA0D6D9}" destId="{89648A1E-A9F0-49C8-9A05-E2BC17C4839F}" srcOrd="0" destOrd="0" presId="urn:microsoft.com/office/officeart/2009/3/layout/HorizontalOrganizationChart"/>
    <dgm:cxn modelId="{A9BEC9B0-7723-45A8-BEF8-56C6056ED65A}" type="presParOf" srcId="{2C853646-343A-4ED6-889A-00378DA0D6D9}" destId="{D6949EAA-BAB5-464C-A133-CC272DDEC326}" srcOrd="1" destOrd="0" presId="urn:microsoft.com/office/officeart/2009/3/layout/HorizontalOrganizationChart"/>
    <dgm:cxn modelId="{22911A6D-A182-4A23-9DAF-A3CDCAF72CBB}" type="presParOf" srcId="{1356E392-D231-4396-91FB-333CEB1B7776}" destId="{9C7AA363-60B6-416D-B0D2-07B78DF7126D}" srcOrd="1" destOrd="0" presId="urn:microsoft.com/office/officeart/2009/3/layout/HorizontalOrganizationChart"/>
    <dgm:cxn modelId="{C5829653-6FAD-4ACA-A44E-E4BCC787E9EF}" type="presParOf" srcId="{9C7AA363-60B6-416D-B0D2-07B78DF7126D}" destId="{26D047EE-683B-469D-B9D5-296AEF8FB889}" srcOrd="0" destOrd="0" presId="urn:microsoft.com/office/officeart/2009/3/layout/HorizontalOrganizationChart"/>
    <dgm:cxn modelId="{3B7A71BA-C8A8-4C12-B8B8-4FC8F0AEBA2B}" type="presParOf" srcId="{9C7AA363-60B6-416D-B0D2-07B78DF7126D}" destId="{266089AF-4509-4331-8B00-9F0E000B1E7F}" srcOrd="1" destOrd="0" presId="urn:microsoft.com/office/officeart/2009/3/layout/HorizontalOrganizationChart"/>
    <dgm:cxn modelId="{6D71C2AB-B281-432F-B4CB-39A0295643E2}" type="presParOf" srcId="{266089AF-4509-4331-8B00-9F0E000B1E7F}" destId="{EA15C775-B7F8-49A6-A9D9-5E85515EDE50}" srcOrd="0" destOrd="0" presId="urn:microsoft.com/office/officeart/2009/3/layout/HorizontalOrganizationChart"/>
    <dgm:cxn modelId="{7CFDF111-8AA2-49C8-A7B4-CBA142D601EE}" type="presParOf" srcId="{EA15C775-B7F8-49A6-A9D9-5E85515EDE50}" destId="{3D31E443-4F65-4C78-915C-3DC5798066AE}" srcOrd="0" destOrd="0" presId="urn:microsoft.com/office/officeart/2009/3/layout/HorizontalOrganizationChart"/>
    <dgm:cxn modelId="{81E555C6-FFA4-412D-AE83-B0289B5A17B6}" type="presParOf" srcId="{EA15C775-B7F8-49A6-A9D9-5E85515EDE50}" destId="{4231D8F5-7109-446B-B318-48C191264164}" srcOrd="1" destOrd="0" presId="urn:microsoft.com/office/officeart/2009/3/layout/HorizontalOrganizationChart"/>
    <dgm:cxn modelId="{5A2328F8-FDEB-44DE-B3C6-2DF65DB214FB}" type="presParOf" srcId="{266089AF-4509-4331-8B00-9F0E000B1E7F}" destId="{B2DA5064-22F3-4493-85C7-C37160BCD2FE}" srcOrd="1" destOrd="0" presId="urn:microsoft.com/office/officeart/2009/3/layout/HorizontalOrganizationChart"/>
    <dgm:cxn modelId="{92C4F1BA-D2DB-41A6-A635-A8C397E01CD2}" type="presParOf" srcId="{266089AF-4509-4331-8B00-9F0E000B1E7F}" destId="{4A2EFA98-A4B2-4F1D-A50C-A4CB2A882342}" srcOrd="2" destOrd="0" presId="urn:microsoft.com/office/officeart/2009/3/layout/HorizontalOrganizationChart"/>
    <dgm:cxn modelId="{ECFC5C8C-DA11-4BA6-B4FE-E0E9F059DE01}" type="presParOf" srcId="{9C7AA363-60B6-416D-B0D2-07B78DF7126D}" destId="{75BE2F76-789B-4823-A2F9-35E1D67F15C3}" srcOrd="2" destOrd="0" presId="urn:microsoft.com/office/officeart/2009/3/layout/HorizontalOrganizationChart"/>
    <dgm:cxn modelId="{D7388B43-FF2B-4338-A6FC-01D903265BC7}" type="presParOf" srcId="{9C7AA363-60B6-416D-B0D2-07B78DF7126D}" destId="{A1F1F6DF-57CE-44E4-AE7C-742AE85C99DE}" srcOrd="3" destOrd="0" presId="urn:microsoft.com/office/officeart/2009/3/layout/HorizontalOrganizationChart"/>
    <dgm:cxn modelId="{BA355150-5544-4D66-A6B1-7B25FEE23AA5}" type="presParOf" srcId="{A1F1F6DF-57CE-44E4-AE7C-742AE85C99DE}" destId="{4CBD114F-6560-4EF0-8E4D-EA38531608BC}" srcOrd="0" destOrd="0" presId="urn:microsoft.com/office/officeart/2009/3/layout/HorizontalOrganizationChart"/>
    <dgm:cxn modelId="{2B78C895-1CF9-4E45-9678-2C7204E5C773}" type="presParOf" srcId="{4CBD114F-6560-4EF0-8E4D-EA38531608BC}" destId="{CA98DE83-121F-4DEC-B58F-58A6BB400102}" srcOrd="0" destOrd="0" presId="urn:microsoft.com/office/officeart/2009/3/layout/HorizontalOrganizationChart"/>
    <dgm:cxn modelId="{E72FE149-2AEF-4FC8-AB2A-34BA86386214}" type="presParOf" srcId="{4CBD114F-6560-4EF0-8E4D-EA38531608BC}" destId="{10768B96-69C1-4799-9500-73A79E570ECD}" srcOrd="1" destOrd="0" presId="urn:microsoft.com/office/officeart/2009/3/layout/HorizontalOrganizationChart"/>
    <dgm:cxn modelId="{B30906BE-CC0A-4277-B4C0-908D5F019C9A}" type="presParOf" srcId="{A1F1F6DF-57CE-44E4-AE7C-742AE85C99DE}" destId="{A35C4595-E92E-44DA-B308-988082AF5338}" srcOrd="1" destOrd="0" presId="urn:microsoft.com/office/officeart/2009/3/layout/HorizontalOrganizationChart"/>
    <dgm:cxn modelId="{1AD59A58-2D5B-49E9-93D4-3D1600293A7C}" type="presParOf" srcId="{A1F1F6DF-57CE-44E4-AE7C-742AE85C99DE}" destId="{0FADAB4F-461D-4F1D-BDE3-199BFBDA9EA0}" srcOrd="2" destOrd="0" presId="urn:microsoft.com/office/officeart/2009/3/layout/HorizontalOrganizationChart"/>
    <dgm:cxn modelId="{56D94D01-6676-401C-9499-23C400A12A7B}" type="presParOf" srcId="{9C7AA363-60B6-416D-B0D2-07B78DF7126D}" destId="{E45B7015-F958-45A6-876D-6F020E0605D2}" srcOrd="4" destOrd="0" presId="urn:microsoft.com/office/officeart/2009/3/layout/HorizontalOrganizationChart"/>
    <dgm:cxn modelId="{D538EA99-E0E3-4525-A049-0C6C8ED1C4D5}" type="presParOf" srcId="{9C7AA363-60B6-416D-B0D2-07B78DF7126D}" destId="{419A633E-B6B7-422B-B0CE-8B5E67F5F7D6}" srcOrd="5" destOrd="0" presId="urn:microsoft.com/office/officeart/2009/3/layout/HorizontalOrganizationChart"/>
    <dgm:cxn modelId="{02893DC6-ED96-4A18-839C-9884F85DF1AB}" type="presParOf" srcId="{419A633E-B6B7-422B-B0CE-8B5E67F5F7D6}" destId="{4C73D3DC-53CB-47CB-AF92-FEE484D344A0}" srcOrd="0" destOrd="0" presId="urn:microsoft.com/office/officeart/2009/3/layout/HorizontalOrganizationChart"/>
    <dgm:cxn modelId="{A229C841-5E73-4C5A-B1A5-26D5BCD302CF}" type="presParOf" srcId="{4C73D3DC-53CB-47CB-AF92-FEE484D344A0}" destId="{71CACB1B-A51F-4F75-B189-B53FB754E0CA}" srcOrd="0" destOrd="0" presId="urn:microsoft.com/office/officeart/2009/3/layout/HorizontalOrganizationChart"/>
    <dgm:cxn modelId="{0D3CA4F6-7FA7-4C26-8172-6F47860B76E6}" type="presParOf" srcId="{4C73D3DC-53CB-47CB-AF92-FEE484D344A0}" destId="{6ACB0374-92AF-4584-B2CE-D6DDC9276E1F}" srcOrd="1" destOrd="0" presId="urn:microsoft.com/office/officeart/2009/3/layout/HorizontalOrganizationChart"/>
    <dgm:cxn modelId="{4EBBAD0E-DD4C-4C30-A051-31D646010FD2}" type="presParOf" srcId="{419A633E-B6B7-422B-B0CE-8B5E67F5F7D6}" destId="{2277DD41-D897-42D1-AFAB-299A070232A4}" srcOrd="1" destOrd="0" presId="urn:microsoft.com/office/officeart/2009/3/layout/HorizontalOrganizationChart"/>
    <dgm:cxn modelId="{F5E9BEB4-90C0-47D0-8761-7395F53018FA}" type="presParOf" srcId="{419A633E-B6B7-422B-B0CE-8B5E67F5F7D6}" destId="{72323E9F-AED5-43DE-8C73-EE4E5851A506}" srcOrd="2" destOrd="0" presId="urn:microsoft.com/office/officeart/2009/3/layout/HorizontalOrganizationChart"/>
    <dgm:cxn modelId="{9F343C80-9FFE-4E6A-AD62-ED4C8AAADF12}" type="presParOf" srcId="{1356E392-D231-4396-91FB-333CEB1B7776}" destId="{B6A48B3A-2FF0-4E49-A39C-D31F21C828D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B7015-F958-45A6-876D-6F020E0605D2}">
      <dsp:nvSpPr>
        <dsp:cNvPr id="0" name=""/>
        <dsp:cNvSpPr/>
      </dsp:nvSpPr>
      <dsp:spPr>
        <a:xfrm>
          <a:off x="2147664" y="1651794"/>
          <a:ext cx="429071" cy="922503"/>
        </a:xfrm>
        <a:custGeom>
          <a:avLst/>
          <a:gdLst/>
          <a:ahLst/>
          <a:cxnLst/>
          <a:rect l="0" t="0" r="0" b="0"/>
          <a:pathLst>
            <a:path>
              <a:moveTo>
                <a:pt x="0" y="0"/>
              </a:moveTo>
              <a:lnTo>
                <a:pt x="214535" y="0"/>
              </a:lnTo>
              <a:lnTo>
                <a:pt x="214535" y="922503"/>
              </a:lnTo>
              <a:lnTo>
                <a:pt x="429071" y="922503"/>
              </a:lnTo>
            </a:path>
          </a:pathLst>
        </a:custGeom>
        <a:noFill/>
        <a:ln w="1905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BE2F76-789B-4823-A2F9-35E1D67F15C3}">
      <dsp:nvSpPr>
        <dsp:cNvPr id="0" name=""/>
        <dsp:cNvSpPr/>
      </dsp:nvSpPr>
      <dsp:spPr>
        <a:xfrm>
          <a:off x="2147664" y="1606074"/>
          <a:ext cx="429071" cy="91440"/>
        </a:xfrm>
        <a:custGeom>
          <a:avLst/>
          <a:gdLst/>
          <a:ahLst/>
          <a:cxnLst/>
          <a:rect l="0" t="0" r="0" b="0"/>
          <a:pathLst>
            <a:path>
              <a:moveTo>
                <a:pt x="0" y="45720"/>
              </a:moveTo>
              <a:lnTo>
                <a:pt x="429071" y="45720"/>
              </a:lnTo>
            </a:path>
          </a:pathLst>
        </a:custGeom>
        <a:noFill/>
        <a:ln w="1905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D047EE-683B-469D-B9D5-296AEF8FB889}">
      <dsp:nvSpPr>
        <dsp:cNvPr id="0" name=""/>
        <dsp:cNvSpPr/>
      </dsp:nvSpPr>
      <dsp:spPr>
        <a:xfrm>
          <a:off x="2147664" y="729290"/>
          <a:ext cx="429071" cy="922503"/>
        </a:xfrm>
        <a:custGeom>
          <a:avLst/>
          <a:gdLst/>
          <a:ahLst/>
          <a:cxnLst/>
          <a:rect l="0" t="0" r="0" b="0"/>
          <a:pathLst>
            <a:path>
              <a:moveTo>
                <a:pt x="0" y="922503"/>
              </a:moveTo>
              <a:lnTo>
                <a:pt x="214535" y="922503"/>
              </a:lnTo>
              <a:lnTo>
                <a:pt x="214535" y="0"/>
              </a:lnTo>
              <a:lnTo>
                <a:pt x="429071" y="0"/>
              </a:lnTo>
            </a:path>
          </a:pathLst>
        </a:custGeom>
        <a:noFill/>
        <a:ln w="19050" cap="flat" cmpd="sng" algn="ctr">
          <a:solidFill>
            <a:schemeClr val="accent4">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648A1E-A9F0-49C8-9A05-E2BC17C4839F}">
      <dsp:nvSpPr>
        <dsp:cNvPr id="0" name=""/>
        <dsp:cNvSpPr/>
      </dsp:nvSpPr>
      <dsp:spPr>
        <a:xfrm>
          <a:off x="2306" y="1324626"/>
          <a:ext cx="2145357" cy="654334"/>
        </a:xfrm>
        <a:prstGeom prst="rect">
          <a:avLst/>
        </a:prstGeom>
        <a:solidFill>
          <a:schemeClr val="accent4">
            <a:shade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Regression Testing</a:t>
          </a:r>
        </a:p>
      </dsp:txBody>
      <dsp:txXfrm>
        <a:off x="2306" y="1324626"/>
        <a:ext cx="2145357" cy="654334"/>
      </dsp:txXfrm>
    </dsp:sp>
    <dsp:sp modelId="{3D31E443-4F65-4C78-915C-3DC5798066AE}">
      <dsp:nvSpPr>
        <dsp:cNvPr id="0" name=""/>
        <dsp:cNvSpPr/>
      </dsp:nvSpPr>
      <dsp:spPr>
        <a:xfrm>
          <a:off x="2576735" y="402123"/>
          <a:ext cx="2145357" cy="654334"/>
        </a:xfrm>
        <a:prstGeom prst="rect">
          <a:avLst/>
        </a:prstGeom>
        <a:solidFill>
          <a:schemeClr val="accent4">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Re-Test All</a:t>
          </a:r>
        </a:p>
      </dsp:txBody>
      <dsp:txXfrm>
        <a:off x="2576735" y="402123"/>
        <a:ext cx="2145357" cy="654334"/>
      </dsp:txXfrm>
    </dsp:sp>
    <dsp:sp modelId="{CA98DE83-121F-4DEC-B58F-58A6BB400102}">
      <dsp:nvSpPr>
        <dsp:cNvPr id="0" name=""/>
        <dsp:cNvSpPr/>
      </dsp:nvSpPr>
      <dsp:spPr>
        <a:xfrm>
          <a:off x="2576735" y="1324626"/>
          <a:ext cx="2145357" cy="654334"/>
        </a:xfrm>
        <a:prstGeom prst="rect">
          <a:avLst/>
        </a:prstGeom>
        <a:solidFill>
          <a:schemeClr val="accent4">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Regression test selection</a:t>
          </a:r>
        </a:p>
      </dsp:txBody>
      <dsp:txXfrm>
        <a:off x="2576735" y="1324626"/>
        <a:ext cx="2145357" cy="654334"/>
      </dsp:txXfrm>
    </dsp:sp>
    <dsp:sp modelId="{71CACB1B-A51F-4F75-B189-B53FB754E0CA}">
      <dsp:nvSpPr>
        <dsp:cNvPr id="0" name=""/>
        <dsp:cNvSpPr/>
      </dsp:nvSpPr>
      <dsp:spPr>
        <a:xfrm>
          <a:off x="2576735" y="2247130"/>
          <a:ext cx="2145357" cy="654334"/>
        </a:xfrm>
        <a:prstGeom prst="rect">
          <a:avLst/>
        </a:prstGeom>
        <a:solidFill>
          <a:schemeClr val="accent4">
            <a:shade val="8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Prioritization of test cases</a:t>
          </a:r>
        </a:p>
      </dsp:txBody>
      <dsp:txXfrm>
        <a:off x="2576735" y="2247130"/>
        <a:ext cx="2145357" cy="654334"/>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07-10-2020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472FC06-F82B-4055-A6F3-511E167FA7EC}" type="datetime1">
              <a:rPr lang="en-US" smtClean="0"/>
              <a:t>10/7/2020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a:t>Dr. V.Vani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CC1FF0-8615-41B3-9101-5779FFEA5EC5}" type="datetime1">
              <a:rPr lang="en-US" smtClean="0"/>
              <a:t>10/7/2020</a:t>
            </a:fld>
            <a:endParaRPr lang="en-US"/>
          </a:p>
        </p:txBody>
      </p:sp>
      <p:sp>
        <p:nvSpPr>
          <p:cNvPr id="5" name="Footer Placeholder 4"/>
          <p:cNvSpPr>
            <a:spLocks noGrp="1"/>
          </p:cNvSpPr>
          <p:nvPr>
            <p:ph type="ftr" sz="quarter" idx="11"/>
          </p:nvPr>
        </p:nvSpPr>
        <p:spPr/>
        <p:txBody>
          <a:body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CAF115-F9D6-437E-9A9E-149D30C6DF55}" type="datetime1">
              <a:rPr lang="en-US" smtClean="0"/>
              <a:t>10/7/2020</a:t>
            </a:fld>
            <a:endParaRPr lang="en-US"/>
          </a:p>
        </p:txBody>
      </p:sp>
      <p:sp>
        <p:nvSpPr>
          <p:cNvPr id="5" name="Footer Placeholder 4"/>
          <p:cNvSpPr>
            <a:spLocks noGrp="1"/>
          </p:cNvSpPr>
          <p:nvPr>
            <p:ph type="ftr" sz="quarter" idx="11"/>
          </p:nvPr>
        </p:nvSpPr>
        <p:spPr/>
        <p:txBody>
          <a:body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A94AD7-80D5-4395-B1C1-7ABD7EF6E688}" type="datetime1">
              <a:rPr lang="en-US" smtClean="0"/>
              <a:t>10/7/2020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101D3-89F0-400D-A47B-B18C87021B04}" type="datetime1">
              <a:rPr lang="en-US" smtClean="0"/>
              <a:t>10/7/2020</a:t>
            </a:fld>
            <a:endParaRPr lang="en-US"/>
          </a:p>
        </p:txBody>
      </p:sp>
      <p:sp>
        <p:nvSpPr>
          <p:cNvPr id="5" name="Footer Placeholder 4"/>
          <p:cNvSpPr>
            <a:spLocks noGrp="1"/>
          </p:cNvSpPr>
          <p:nvPr>
            <p:ph type="ftr" sz="quarter" idx="11"/>
          </p:nvPr>
        </p:nvSpPr>
        <p:spPr/>
        <p:txBody>
          <a:body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EE707FF-ED0A-4F67-B24F-89CCBBEBFF9E}" type="datetime1">
              <a:rPr lang="en-US" smtClean="0"/>
              <a:t>10/7/2020</a:t>
            </a:fld>
            <a:endParaRPr lang="en-US"/>
          </a:p>
        </p:txBody>
      </p:sp>
      <p:sp>
        <p:nvSpPr>
          <p:cNvPr id="6" name="Footer Placeholder 5"/>
          <p:cNvSpPr>
            <a:spLocks noGrp="1"/>
          </p:cNvSpPr>
          <p:nvPr>
            <p:ph type="ftr" sz="quarter" idx="11"/>
          </p:nvPr>
        </p:nvSpPr>
        <p:spPr/>
        <p:txBody>
          <a:bodyPr/>
          <a:lstStyle/>
          <a:p>
            <a:r>
              <a:rPr lang="en-US"/>
              <a:t>Dr. V.Vani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F26F441-5C78-41BB-80AE-8BAFA2014BA5}" type="datetime1">
              <a:rPr lang="en-US" smtClean="0"/>
              <a:t>10/7/2020</a:t>
            </a:fld>
            <a:endParaRPr lang="en-US"/>
          </a:p>
        </p:txBody>
      </p:sp>
      <p:sp>
        <p:nvSpPr>
          <p:cNvPr id="8" name="Footer Placeholder 7"/>
          <p:cNvSpPr>
            <a:spLocks noGrp="1"/>
          </p:cNvSpPr>
          <p:nvPr>
            <p:ph type="ftr" sz="quarter" idx="11"/>
          </p:nvPr>
        </p:nvSpPr>
        <p:spPr/>
        <p:txBody>
          <a:bodyPr/>
          <a:lstStyle/>
          <a:p>
            <a:r>
              <a:rPr lang="en-US"/>
              <a:t>Dr. V.Vani  VIT Chennai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BACC75-2B43-45E7-9631-5D3ADE99CB5B}" type="datetime1">
              <a:rPr lang="en-US" smtClean="0"/>
              <a:t>10/7/2020</a:t>
            </a:fld>
            <a:endParaRPr lang="en-US"/>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5A7AC-201F-47C7-8329-06D128C03EC1}" type="datetime1">
              <a:rPr lang="en-US" smtClean="0"/>
              <a:t>10/7/2020</a:t>
            </a:fld>
            <a:endParaRPr lang="en-US"/>
          </a:p>
        </p:txBody>
      </p:sp>
      <p:sp>
        <p:nvSpPr>
          <p:cNvPr id="3" name="Footer Placeholder 2"/>
          <p:cNvSpPr>
            <a:spLocks noGrp="1"/>
          </p:cNvSpPr>
          <p:nvPr>
            <p:ph type="ftr" sz="quarter" idx="11"/>
          </p:nvPr>
        </p:nvSpPr>
        <p:spPr/>
        <p:txBody>
          <a:bodyPr/>
          <a:lstStyle/>
          <a:p>
            <a:r>
              <a:rPr lang="en-US"/>
              <a:t>Dr. V.Vani  VIT Chennai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20A0B1-D968-482A-A114-805E10D3C124}" type="datetime1">
              <a:rPr lang="en-US" smtClean="0"/>
              <a:t>10/7/2020</a:t>
            </a:fld>
            <a:endParaRPr lang="en-US"/>
          </a:p>
        </p:txBody>
      </p:sp>
      <p:sp>
        <p:nvSpPr>
          <p:cNvPr id="6" name="Footer Placeholder 5"/>
          <p:cNvSpPr>
            <a:spLocks noGrp="1"/>
          </p:cNvSpPr>
          <p:nvPr>
            <p:ph type="ftr" sz="quarter" idx="11"/>
          </p:nvPr>
        </p:nvSpPr>
        <p:spPr/>
        <p:txBody>
          <a:bodyPr/>
          <a:lstStyle/>
          <a:p>
            <a:r>
              <a:rPr lang="en-US"/>
              <a:t>Dr. V.Vani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38EB0D-1B2C-4982-9E9F-A318015190C7}" type="datetime1">
              <a:rPr lang="en-US" smtClean="0"/>
              <a:t>10/7/2020</a:t>
            </a:fld>
            <a:endParaRPr lang="en-US"/>
          </a:p>
        </p:txBody>
      </p:sp>
      <p:sp>
        <p:nvSpPr>
          <p:cNvPr id="6" name="Footer Placeholder 5"/>
          <p:cNvSpPr>
            <a:spLocks noGrp="1"/>
          </p:cNvSpPr>
          <p:nvPr>
            <p:ph type="ftr" sz="quarter" idx="11"/>
          </p:nvPr>
        </p:nvSpPr>
        <p:spPr/>
        <p:txBody>
          <a:bodyPr/>
          <a:lstStyle/>
          <a:p>
            <a:r>
              <a:rPr lang="en-US"/>
              <a:t>Dr. V.Vani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DD63B65C-7B23-4857-BCE5-BADA25B4747B}" type="datetime1">
              <a:rPr lang="en-US" smtClean="0"/>
              <a:t>10/7/2020</a:t>
            </a:fld>
            <a:endParaRPr lang="en-US" dirty="0"/>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dirty="0"/>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dirty="0"/>
              <a:t>Dr. </a:t>
            </a:r>
            <a:r>
              <a:rPr lang="en-US" dirty="0" err="1"/>
              <a:t>V.Vani</a:t>
            </a:r>
            <a:r>
              <a:rPr lang="en-US" dirty="0"/>
              <a:t>  VIT Chennai</a:t>
            </a: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514350"/>
            <a:ext cx="8686800" cy="1946269"/>
          </a:xfrm>
        </p:spPr>
        <p:txBody>
          <a:bodyPr>
            <a:normAutofit/>
          </a:bodyPr>
          <a:lstStyle/>
          <a:p>
            <a:r>
              <a:rPr lang="en-IN" dirty="0"/>
              <a:t>SWE2005-SOFTWARE TESTING</a:t>
            </a:r>
          </a:p>
        </p:txBody>
      </p:sp>
      <p:sp>
        <p:nvSpPr>
          <p:cNvPr id="3" name="Subtitle 2"/>
          <p:cNvSpPr>
            <a:spLocks noGrp="1"/>
          </p:cNvSpPr>
          <p:nvPr>
            <p:ph type="subTitle" idx="1"/>
          </p:nvPr>
        </p:nvSpPr>
        <p:spPr>
          <a:xfrm>
            <a:off x="4038600" y="2647950"/>
            <a:ext cx="4724400" cy="1905000"/>
          </a:xfrm>
        </p:spPr>
        <p:txBody>
          <a:bodyPr>
            <a:normAutofit/>
          </a:bodyPr>
          <a:lstStyle/>
          <a:p>
            <a:r>
              <a:rPr lang="en-IN" dirty="0"/>
              <a:t>Module 5</a:t>
            </a:r>
          </a:p>
          <a:p>
            <a:r>
              <a:rPr lang="en-IN" dirty="0"/>
              <a:t>Maintenance and Management 	</a:t>
            </a:r>
          </a:p>
          <a:p>
            <a:endParaRPr lang="en-IN" dirty="0">
              <a:solidFill>
                <a:schemeClr val="tx2"/>
              </a:solidFill>
            </a:endParaRPr>
          </a:p>
        </p:txBody>
      </p:sp>
      <p:sp>
        <p:nvSpPr>
          <p:cNvPr id="5" name="Slide Number Placeholder 4"/>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360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FC18A-0903-4DC6-B61B-95ACC0DADDC3}"/>
              </a:ext>
            </a:extLst>
          </p:cNvPr>
          <p:cNvSpPr>
            <a:spLocks noGrp="1"/>
          </p:cNvSpPr>
          <p:nvPr>
            <p:ph type="title"/>
          </p:nvPr>
        </p:nvSpPr>
        <p:spPr/>
        <p:txBody>
          <a:bodyPr>
            <a:normAutofit fontScale="90000"/>
          </a:bodyPr>
          <a:lstStyle/>
          <a:p>
            <a:r>
              <a:rPr lang="en-US" b="1" dirty="0"/>
              <a:t>Complete Regression</a:t>
            </a:r>
            <a:br>
              <a:rPr lang="en-US" dirty="0"/>
            </a:br>
            <a:endParaRPr lang="en-IN" dirty="0"/>
          </a:p>
        </p:txBody>
      </p:sp>
      <p:sp>
        <p:nvSpPr>
          <p:cNvPr id="3" name="Content Placeholder 2">
            <a:extLst>
              <a:ext uri="{FF2B5EF4-FFF2-40B4-BE49-F238E27FC236}">
                <a16:creationId xmlns:a16="http://schemas.microsoft.com/office/drawing/2014/main" id="{0C6FBD90-2758-42D0-8DB1-7C09149401A3}"/>
              </a:ext>
            </a:extLst>
          </p:cNvPr>
          <p:cNvSpPr>
            <a:spLocks noGrp="1"/>
          </p:cNvSpPr>
          <p:nvPr>
            <p:ph idx="1"/>
          </p:nvPr>
        </p:nvSpPr>
        <p:spPr>
          <a:xfrm>
            <a:off x="914400" y="1733551"/>
            <a:ext cx="7315200" cy="2998470"/>
          </a:xfrm>
        </p:spPr>
        <p:txBody>
          <a:bodyPr>
            <a:normAutofit lnSpcReduction="10000"/>
          </a:bodyPr>
          <a:lstStyle/>
          <a:p>
            <a:pPr marL="45720" indent="0">
              <a:buNone/>
            </a:pPr>
            <a:endParaRPr lang="en-US" dirty="0"/>
          </a:p>
          <a:p>
            <a:r>
              <a:rPr lang="en-US" dirty="0"/>
              <a:t>In this technique, regression testing is applied to all existing test suites. Although it is the safest way to ensure all bugs are detected and resolved, this method requires substantial time and resources.</a:t>
            </a:r>
          </a:p>
          <a:p>
            <a:endParaRPr lang="en-US" dirty="0"/>
          </a:p>
          <a:p>
            <a:r>
              <a:rPr lang="en-US" dirty="0"/>
              <a:t>That is why the complete regression approach fits better in certain contexts — for example, when the application is adjusted for a new platform or language, or when the operating system gets a major update.</a:t>
            </a:r>
            <a:endParaRPr lang="en-IN" dirty="0"/>
          </a:p>
        </p:txBody>
      </p:sp>
      <p:sp>
        <p:nvSpPr>
          <p:cNvPr id="5" name="Slide Number Placeholder 4">
            <a:extLst>
              <a:ext uri="{FF2B5EF4-FFF2-40B4-BE49-F238E27FC236}">
                <a16:creationId xmlns:a16="http://schemas.microsoft.com/office/drawing/2014/main" id="{0314B15B-ED13-47B3-B60B-09BCD6DE3E64}"/>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12250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0068-4E4A-4F97-A7B5-E5A7CB540F51}"/>
              </a:ext>
            </a:extLst>
          </p:cNvPr>
          <p:cNvSpPr>
            <a:spLocks noGrp="1"/>
          </p:cNvSpPr>
          <p:nvPr>
            <p:ph type="title"/>
          </p:nvPr>
        </p:nvSpPr>
        <p:spPr/>
        <p:txBody>
          <a:bodyPr/>
          <a:lstStyle/>
          <a:p>
            <a:r>
              <a:rPr lang="en-IN" dirty="0"/>
              <a:t>Selective Retest Techniques</a:t>
            </a:r>
          </a:p>
        </p:txBody>
      </p:sp>
      <p:sp>
        <p:nvSpPr>
          <p:cNvPr id="3" name="Content Placeholder 2">
            <a:extLst>
              <a:ext uri="{FF2B5EF4-FFF2-40B4-BE49-F238E27FC236}">
                <a16:creationId xmlns:a16="http://schemas.microsoft.com/office/drawing/2014/main" id="{47004888-5FD7-44BA-8479-5600C0DE8C83}"/>
              </a:ext>
            </a:extLst>
          </p:cNvPr>
          <p:cNvSpPr>
            <a:spLocks noGrp="1"/>
          </p:cNvSpPr>
          <p:nvPr>
            <p:ph idx="1"/>
          </p:nvPr>
        </p:nvSpPr>
        <p:spPr/>
        <p:txBody>
          <a:bodyPr/>
          <a:lstStyle/>
          <a:p>
            <a:pPr algn="just"/>
            <a:r>
              <a:rPr lang="en-US" dirty="0"/>
              <a:t>Regression Test Selection is a technique in which some selected test cases from test suite are executed to test whether the modified code affects the software application or not. Test cases are categorized into two parts, reusable test cases which can be used in further regression cycles and obsolete test cases which can not be used in succeeding cycles.</a:t>
            </a:r>
            <a:endParaRPr lang="en-IN" dirty="0"/>
          </a:p>
        </p:txBody>
      </p:sp>
      <p:sp>
        <p:nvSpPr>
          <p:cNvPr id="5" name="Slide Number Placeholder 4">
            <a:extLst>
              <a:ext uri="{FF2B5EF4-FFF2-40B4-BE49-F238E27FC236}">
                <a16:creationId xmlns:a16="http://schemas.microsoft.com/office/drawing/2014/main" id="{246F7E38-D253-4426-8017-A57DD20960AD}"/>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260932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6944C-7A7B-44BC-9B05-525853D1C2B1}"/>
              </a:ext>
            </a:extLst>
          </p:cNvPr>
          <p:cNvSpPr>
            <a:spLocks noGrp="1"/>
          </p:cNvSpPr>
          <p:nvPr>
            <p:ph type="title"/>
          </p:nvPr>
        </p:nvSpPr>
        <p:spPr/>
        <p:txBody>
          <a:bodyPr>
            <a:normAutofit fontScale="90000"/>
          </a:bodyPr>
          <a:lstStyle/>
          <a:p>
            <a:r>
              <a:rPr lang="en-US" dirty="0"/>
              <a:t>Selecting test cases for regression testing</a:t>
            </a:r>
            <a:endParaRPr lang="en-IN" dirty="0"/>
          </a:p>
        </p:txBody>
      </p:sp>
      <p:sp>
        <p:nvSpPr>
          <p:cNvPr id="3" name="Content Placeholder 2">
            <a:extLst>
              <a:ext uri="{FF2B5EF4-FFF2-40B4-BE49-F238E27FC236}">
                <a16:creationId xmlns:a16="http://schemas.microsoft.com/office/drawing/2014/main" id="{BDDA152D-8366-449B-80CE-35C50D211458}"/>
              </a:ext>
            </a:extLst>
          </p:cNvPr>
          <p:cNvSpPr>
            <a:spLocks noGrp="1"/>
          </p:cNvSpPr>
          <p:nvPr>
            <p:ph idx="1"/>
          </p:nvPr>
        </p:nvSpPr>
        <p:spPr/>
        <p:txBody>
          <a:bodyPr>
            <a:normAutofit fontScale="85000" lnSpcReduction="10000"/>
          </a:bodyPr>
          <a:lstStyle/>
          <a:p>
            <a:r>
              <a:rPr lang="en-US" dirty="0"/>
              <a:t>It was found from industry data that a good number of the defects reported by customers were due to last minute bug fixes creating side effects and hence selecting the Test Case for regression testing is an art and not that easy.  Effective Regression Tests can be done by selecting the following test cases -</a:t>
            </a:r>
          </a:p>
          <a:p>
            <a:endParaRPr lang="en-US" dirty="0"/>
          </a:p>
          <a:p>
            <a:r>
              <a:rPr lang="en-US" dirty="0"/>
              <a:t>Test cases which have frequent defects</a:t>
            </a:r>
          </a:p>
          <a:p>
            <a:r>
              <a:rPr lang="en-US" dirty="0"/>
              <a:t>Functionalities which are more visible to the users</a:t>
            </a:r>
          </a:p>
          <a:p>
            <a:r>
              <a:rPr lang="en-US" dirty="0"/>
              <a:t>Test cases which verify core features of the product</a:t>
            </a:r>
          </a:p>
          <a:p>
            <a:r>
              <a:rPr lang="en-US" dirty="0"/>
              <a:t>Test cases of Functionalities which has undergone more and recent changes</a:t>
            </a:r>
          </a:p>
        </p:txBody>
      </p:sp>
      <p:sp>
        <p:nvSpPr>
          <p:cNvPr id="5" name="Slide Number Placeholder 4">
            <a:extLst>
              <a:ext uri="{FF2B5EF4-FFF2-40B4-BE49-F238E27FC236}">
                <a16:creationId xmlns:a16="http://schemas.microsoft.com/office/drawing/2014/main" id="{997271E1-BEE4-48D8-98CB-D0E47DFBC297}"/>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72932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6801-7A82-401D-A2EB-CBB2456B4CF3}"/>
              </a:ext>
            </a:extLst>
          </p:cNvPr>
          <p:cNvSpPr>
            <a:spLocks noGrp="1"/>
          </p:cNvSpPr>
          <p:nvPr>
            <p:ph type="title"/>
          </p:nvPr>
        </p:nvSpPr>
        <p:spPr/>
        <p:txBody>
          <a:bodyPr/>
          <a:lstStyle/>
          <a:p>
            <a:r>
              <a:rPr lang="en-IN" dirty="0"/>
              <a:t>Selective Retest Techniques Types</a:t>
            </a:r>
          </a:p>
        </p:txBody>
      </p:sp>
      <p:sp>
        <p:nvSpPr>
          <p:cNvPr id="3" name="Content Placeholder 2">
            <a:extLst>
              <a:ext uri="{FF2B5EF4-FFF2-40B4-BE49-F238E27FC236}">
                <a16:creationId xmlns:a16="http://schemas.microsoft.com/office/drawing/2014/main" id="{EC3DC39A-3F66-465F-83D1-9F291F4A3845}"/>
              </a:ext>
            </a:extLst>
          </p:cNvPr>
          <p:cNvSpPr>
            <a:spLocks noGrp="1"/>
          </p:cNvSpPr>
          <p:nvPr>
            <p:ph idx="1"/>
          </p:nvPr>
        </p:nvSpPr>
        <p:spPr/>
        <p:txBody>
          <a:bodyPr>
            <a:normAutofit/>
          </a:bodyPr>
          <a:lstStyle/>
          <a:p>
            <a:r>
              <a:rPr lang="en-IN" sz="2400" dirty="0"/>
              <a:t>Minimization Techniques</a:t>
            </a:r>
          </a:p>
          <a:p>
            <a:r>
              <a:rPr lang="en-IN" sz="2400" dirty="0"/>
              <a:t>Dataflow Techniques</a:t>
            </a:r>
          </a:p>
          <a:p>
            <a:r>
              <a:rPr lang="en-IN" sz="2400" dirty="0"/>
              <a:t>Safe Techniques</a:t>
            </a:r>
          </a:p>
          <a:p>
            <a:r>
              <a:rPr lang="en-IN" sz="2400" dirty="0"/>
              <a:t>Ad-hoc Techniques</a:t>
            </a:r>
          </a:p>
        </p:txBody>
      </p:sp>
      <p:sp>
        <p:nvSpPr>
          <p:cNvPr id="5" name="Slide Number Placeholder 4">
            <a:extLst>
              <a:ext uri="{FF2B5EF4-FFF2-40B4-BE49-F238E27FC236}">
                <a16:creationId xmlns:a16="http://schemas.microsoft.com/office/drawing/2014/main" id="{1B70BE71-E461-4609-88FA-4E28721BE87A}"/>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46438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15A4-28A5-4796-ABFA-A5EBDA519CCD}"/>
              </a:ext>
            </a:extLst>
          </p:cNvPr>
          <p:cNvSpPr>
            <a:spLocks noGrp="1"/>
          </p:cNvSpPr>
          <p:nvPr>
            <p:ph type="title"/>
          </p:nvPr>
        </p:nvSpPr>
        <p:spPr/>
        <p:txBody>
          <a:bodyPr>
            <a:normAutofit fontScale="90000"/>
          </a:bodyPr>
          <a:lstStyle/>
          <a:p>
            <a:r>
              <a:rPr lang="en-US" dirty="0"/>
              <a:t>Regression Test Prioritization Techniques</a:t>
            </a:r>
            <a:endParaRPr lang="en-IN" dirty="0"/>
          </a:p>
        </p:txBody>
      </p:sp>
      <p:sp>
        <p:nvSpPr>
          <p:cNvPr id="3" name="Content Placeholder 2">
            <a:extLst>
              <a:ext uri="{FF2B5EF4-FFF2-40B4-BE49-F238E27FC236}">
                <a16:creationId xmlns:a16="http://schemas.microsoft.com/office/drawing/2014/main" id="{97604BBC-8824-4133-87FB-64AF10F52ED4}"/>
              </a:ext>
            </a:extLst>
          </p:cNvPr>
          <p:cNvSpPr>
            <a:spLocks noGrp="1"/>
          </p:cNvSpPr>
          <p:nvPr>
            <p:ph idx="1"/>
          </p:nvPr>
        </p:nvSpPr>
        <p:spPr/>
        <p:txBody>
          <a:bodyPr/>
          <a:lstStyle/>
          <a:p>
            <a:r>
              <a:rPr lang="en-US" dirty="0"/>
              <a:t>Prioritize the test cases depending on business impact, critical &amp; frequently used functionalities. Selection of test cases based on priority will greatly reduce the regression test suite.</a:t>
            </a:r>
            <a:endParaRPr lang="en-IN" dirty="0"/>
          </a:p>
        </p:txBody>
      </p:sp>
      <p:sp>
        <p:nvSpPr>
          <p:cNvPr id="5" name="Slide Number Placeholder 4">
            <a:extLst>
              <a:ext uri="{FF2B5EF4-FFF2-40B4-BE49-F238E27FC236}">
                <a16:creationId xmlns:a16="http://schemas.microsoft.com/office/drawing/2014/main" id="{FA585532-8155-4048-BD64-3988D79BC32D}"/>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841394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474918"/>
            <a:ext cx="3581400" cy="865573"/>
          </a:xfrm>
        </p:spPr>
        <p:txBody>
          <a:bodyPr>
            <a:normAutofit fontScale="90000"/>
          </a:bodyPr>
          <a:lstStyle/>
          <a:p>
            <a:r>
              <a:rPr lang="en-IN" dirty="0"/>
              <a:t>Test Management</a:t>
            </a:r>
          </a:p>
        </p:txBody>
      </p:sp>
      <p:sp>
        <p:nvSpPr>
          <p:cNvPr id="3" name="Content Placeholder 2"/>
          <p:cNvSpPr>
            <a:spLocks noGrp="1"/>
          </p:cNvSpPr>
          <p:nvPr>
            <p:ph idx="1"/>
          </p:nvPr>
        </p:nvSpPr>
        <p:spPr>
          <a:xfrm>
            <a:off x="1066800" y="1581150"/>
            <a:ext cx="7467600" cy="2654645"/>
          </a:xfrm>
        </p:spPr>
        <p:txBody>
          <a:bodyPr/>
          <a:lstStyle/>
          <a:p>
            <a:r>
              <a:rPr lang="en-IN" dirty="0"/>
              <a:t>Test Organization </a:t>
            </a:r>
          </a:p>
          <a:p>
            <a:r>
              <a:rPr lang="en-IN" dirty="0"/>
              <a:t>Structure of Testing Group</a:t>
            </a:r>
          </a:p>
          <a:p>
            <a:r>
              <a:rPr lang="en-IN" dirty="0"/>
              <a:t>Test Planning</a:t>
            </a:r>
          </a:p>
          <a:p>
            <a:r>
              <a:rPr lang="en-IN" dirty="0"/>
              <a:t>Detailed Test Design </a:t>
            </a:r>
          </a:p>
          <a:p>
            <a:r>
              <a:rPr lang="en-IN" dirty="0"/>
              <a:t>Test Specifications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266592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85750"/>
            <a:ext cx="4114800" cy="865573"/>
          </a:xfrm>
        </p:spPr>
        <p:txBody>
          <a:bodyPr/>
          <a:lstStyle/>
          <a:p>
            <a:r>
              <a:rPr lang="en-IN" dirty="0"/>
              <a:t>Test Management</a:t>
            </a:r>
          </a:p>
        </p:txBody>
      </p:sp>
      <p:sp>
        <p:nvSpPr>
          <p:cNvPr id="3" name="Content Placeholder 2"/>
          <p:cNvSpPr>
            <a:spLocks noGrp="1"/>
          </p:cNvSpPr>
          <p:nvPr>
            <p:ph idx="1"/>
          </p:nvPr>
        </p:nvSpPr>
        <p:spPr>
          <a:xfrm>
            <a:off x="1066800" y="1428751"/>
            <a:ext cx="7162800" cy="3303270"/>
          </a:xfrm>
        </p:spPr>
        <p:txBody>
          <a:bodyPr/>
          <a:lstStyle/>
          <a:p>
            <a:pPr algn="just"/>
            <a:r>
              <a:rPr lang="en-IN" dirty="0"/>
              <a:t>Test management, process of managing the tests.</a:t>
            </a:r>
          </a:p>
          <a:p>
            <a:pPr marL="45720" indent="0" algn="just">
              <a:buNone/>
            </a:pPr>
            <a:endParaRPr lang="en-IN" dirty="0"/>
          </a:p>
          <a:p>
            <a:pPr algn="just"/>
            <a:r>
              <a:rPr lang="en-IN" dirty="0"/>
              <a:t> A test management is also performed using tools to manage both types of tests, automated and manual, that have been previously specified by a test procedure.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067267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126" y="233962"/>
            <a:ext cx="4191000" cy="865573"/>
          </a:xfrm>
        </p:spPr>
        <p:txBody>
          <a:bodyPr/>
          <a:lstStyle/>
          <a:p>
            <a:r>
              <a:rPr lang="en-IN" dirty="0"/>
              <a:t>Test Organization</a:t>
            </a:r>
          </a:p>
        </p:txBody>
      </p:sp>
      <p:sp>
        <p:nvSpPr>
          <p:cNvPr id="3" name="Content Placeholder 2"/>
          <p:cNvSpPr>
            <a:spLocks noGrp="1"/>
          </p:cNvSpPr>
          <p:nvPr>
            <p:ph idx="1"/>
          </p:nvPr>
        </p:nvSpPr>
        <p:spPr>
          <a:xfrm>
            <a:off x="3810000" y="1396827"/>
            <a:ext cx="5116253" cy="3512711"/>
          </a:xfrm>
        </p:spPr>
        <p:txBody>
          <a:bodyPr>
            <a:normAutofit/>
          </a:bodyPr>
          <a:lstStyle/>
          <a:p>
            <a:pPr algn="just"/>
            <a:r>
              <a:rPr lang="en-US" dirty="0"/>
              <a:t>A test organization defines who is responsible for what activity in the test process. The organization defines the test functions, test facilities and test activities. It defines the competencies and knowledge of the people involved.</a:t>
            </a:r>
            <a:endParaRPr lang="en-IN" dirty="0"/>
          </a:p>
          <a:p>
            <a:endParaRPr lang="en-IN" dirty="0"/>
          </a:p>
          <a:p>
            <a:pPr marL="45720" indent="0">
              <a:buNone/>
            </a:pP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96827"/>
            <a:ext cx="253815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544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361950"/>
            <a:ext cx="6477000" cy="865573"/>
          </a:xfrm>
        </p:spPr>
        <p:txBody>
          <a:bodyPr>
            <a:normAutofit/>
          </a:bodyPr>
          <a:lstStyle/>
          <a:p>
            <a:r>
              <a:rPr lang="en-IN" dirty="0"/>
              <a:t>Steps for forming Test group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047" y="1352550"/>
            <a:ext cx="433590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40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6030"/>
            <a:ext cx="4800600" cy="865573"/>
          </a:xfrm>
        </p:spPr>
        <p:txBody>
          <a:bodyPr>
            <a:normAutofit fontScale="90000"/>
          </a:bodyPr>
          <a:lstStyle/>
          <a:p>
            <a:r>
              <a:rPr lang="en-IN" dirty="0"/>
              <a:t>Structure of Test Group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1170757"/>
            <a:ext cx="3581400" cy="3438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909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6750"/>
            <a:ext cx="7391400" cy="914400"/>
          </a:xfrm>
        </p:spPr>
        <p:txBody>
          <a:bodyPr>
            <a:noAutofit/>
          </a:bodyPr>
          <a:lstStyle/>
          <a:p>
            <a:r>
              <a:rPr lang="en-IN" dirty="0"/>
              <a:t>Topics to be covered</a:t>
            </a:r>
            <a:br>
              <a:rPr lang="en-IN" b="1" dirty="0"/>
            </a:br>
            <a:endParaRPr lang="en-IN" dirty="0"/>
          </a:p>
        </p:txBody>
      </p:sp>
      <p:sp>
        <p:nvSpPr>
          <p:cNvPr id="3" name="Content Placeholder 2"/>
          <p:cNvSpPr>
            <a:spLocks noGrp="1"/>
          </p:cNvSpPr>
          <p:nvPr>
            <p:ph idx="1"/>
          </p:nvPr>
        </p:nvSpPr>
        <p:spPr>
          <a:xfrm>
            <a:off x="1113064" y="1151164"/>
            <a:ext cx="3429000" cy="3200400"/>
          </a:xfrm>
        </p:spPr>
        <p:txBody>
          <a:bodyPr>
            <a:normAutofit/>
          </a:bodyPr>
          <a:lstStyle/>
          <a:p>
            <a:pPr lvl="1" algn="just"/>
            <a:r>
              <a:rPr lang="en-IN" sz="2000" dirty="0"/>
              <a:t>Regression testing </a:t>
            </a:r>
          </a:p>
          <a:p>
            <a:pPr lvl="1" algn="just"/>
            <a:r>
              <a:rPr lang="en-IN" sz="2000" dirty="0"/>
              <a:t>Objectives</a:t>
            </a:r>
          </a:p>
          <a:p>
            <a:pPr lvl="1" algn="just"/>
            <a:r>
              <a:rPr lang="en-IN" sz="2000" dirty="0"/>
              <a:t>Types</a:t>
            </a:r>
          </a:p>
          <a:p>
            <a:pPr lvl="1" algn="just"/>
            <a:r>
              <a:rPr lang="en-IN" sz="2000" dirty="0"/>
              <a:t>Test Organization </a:t>
            </a:r>
          </a:p>
          <a:p>
            <a:pPr lvl="1" algn="just"/>
            <a:r>
              <a:rPr lang="en-IN" sz="2000" dirty="0"/>
              <a:t>Structure of test group</a:t>
            </a:r>
          </a:p>
          <a:p>
            <a:pPr lvl="1" algn="just"/>
            <a:r>
              <a:rPr lang="en-IN" sz="2000" dirty="0"/>
              <a:t>Test Planning</a:t>
            </a:r>
          </a:p>
          <a:p>
            <a:pPr lvl="1" algn="just"/>
            <a:r>
              <a:rPr lang="en-IN" sz="2000" dirty="0"/>
              <a:t>Test Design Specifications </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33470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3816" y="91968"/>
            <a:ext cx="4800600" cy="865573"/>
          </a:xfrm>
        </p:spPr>
        <p:txBody>
          <a:bodyPr>
            <a:normAutofit fontScale="90000"/>
          </a:bodyPr>
          <a:lstStyle/>
          <a:p>
            <a:r>
              <a:rPr lang="en-IN" dirty="0"/>
              <a:t>Structure of Test Group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3" name="Rectangle 2"/>
          <p:cNvSpPr/>
          <p:nvPr/>
        </p:nvSpPr>
        <p:spPr>
          <a:xfrm>
            <a:off x="990600" y="1066078"/>
            <a:ext cx="2590800" cy="3693319"/>
          </a:xfrm>
          <a:prstGeom prst="rect">
            <a:avLst/>
          </a:prstGeom>
        </p:spPr>
        <p:txBody>
          <a:bodyPr wrap="square">
            <a:spAutoFit/>
          </a:bodyPr>
          <a:lstStyle/>
          <a:p>
            <a:r>
              <a:rPr lang="en-IN" dirty="0">
                <a:solidFill>
                  <a:srgbClr val="FFFF00"/>
                </a:solidFill>
              </a:rPr>
              <a:t>The test manager does:</a:t>
            </a:r>
          </a:p>
          <a:p>
            <a:endParaRPr lang="en-IN" dirty="0"/>
          </a:p>
          <a:p>
            <a:pPr marL="285750" indent="-285750" algn="just">
              <a:buFont typeface="Arial" panose="020B0604020202020204" pitchFamily="34" charset="0"/>
              <a:buChar char="•"/>
            </a:pPr>
            <a:r>
              <a:rPr lang="en-IN" dirty="0"/>
              <a:t>Policy making,</a:t>
            </a:r>
          </a:p>
          <a:p>
            <a:pPr marL="285750" indent="-285750" algn="just">
              <a:buFont typeface="Arial" panose="020B0604020202020204" pitchFamily="34" charset="0"/>
              <a:buChar char="•"/>
            </a:pPr>
            <a:r>
              <a:rPr lang="en-IN" dirty="0"/>
              <a:t>Customer interaction </a:t>
            </a:r>
          </a:p>
          <a:p>
            <a:pPr marL="285750" indent="-285750" algn="just">
              <a:buFont typeface="Arial" panose="020B0604020202020204" pitchFamily="34" charset="0"/>
              <a:buChar char="•"/>
            </a:pPr>
            <a:r>
              <a:rPr lang="en-IN" dirty="0"/>
              <a:t>Test planning</a:t>
            </a:r>
          </a:p>
          <a:p>
            <a:pPr marL="285750" indent="-285750" algn="just">
              <a:buFont typeface="Arial" panose="020B0604020202020204" pitchFamily="34" charset="0"/>
              <a:buChar char="•"/>
            </a:pPr>
            <a:r>
              <a:rPr lang="en-IN" dirty="0"/>
              <a:t>Test documentation </a:t>
            </a:r>
          </a:p>
          <a:p>
            <a:pPr marL="285750" indent="-285750" algn="just">
              <a:buFont typeface="Arial" panose="020B0604020202020204" pitchFamily="34" charset="0"/>
              <a:buChar char="•"/>
            </a:pPr>
            <a:r>
              <a:rPr lang="en-IN" dirty="0"/>
              <a:t>Controlling </a:t>
            </a:r>
          </a:p>
          <a:p>
            <a:pPr marL="285750" indent="-285750" algn="just">
              <a:buFont typeface="Arial" panose="020B0604020202020204" pitchFamily="34" charset="0"/>
              <a:buChar char="•"/>
            </a:pPr>
            <a:r>
              <a:rPr lang="en-IN" dirty="0"/>
              <a:t>Monitoring </a:t>
            </a:r>
          </a:p>
          <a:p>
            <a:pPr marL="285750" indent="-285750" algn="just">
              <a:buFont typeface="Arial" panose="020B0604020202020204" pitchFamily="34" charset="0"/>
              <a:buChar char="•"/>
            </a:pPr>
            <a:r>
              <a:rPr lang="en-IN" dirty="0"/>
              <a:t>Inspections</a:t>
            </a:r>
          </a:p>
          <a:p>
            <a:pPr marL="285750" indent="-285750" algn="just">
              <a:buFont typeface="Arial" panose="020B0604020202020204" pitchFamily="34" charset="0"/>
              <a:buChar char="•"/>
            </a:pPr>
            <a:r>
              <a:rPr lang="en-IN" dirty="0"/>
              <a:t>Walkthroughs</a:t>
            </a:r>
          </a:p>
          <a:p>
            <a:pPr marL="285750" indent="-285750" algn="just">
              <a:buFont typeface="Arial" panose="020B0604020202020204" pitchFamily="34" charset="0"/>
              <a:buChar char="•"/>
            </a:pPr>
            <a:r>
              <a:rPr lang="en-IN" dirty="0"/>
              <a:t>Reviewing test work</a:t>
            </a:r>
          </a:p>
          <a:p>
            <a:pPr marL="285750" indent="-285750" algn="just">
              <a:buFont typeface="Arial" panose="020B0604020202020204" pitchFamily="34" charset="0"/>
              <a:buChar char="•"/>
            </a:pPr>
            <a:r>
              <a:rPr lang="en-IN" dirty="0"/>
              <a:t> Test repository</a:t>
            </a:r>
          </a:p>
          <a:p>
            <a:pPr marL="285750" indent="-285750" algn="just">
              <a:buFont typeface="Arial" panose="020B0604020202020204" pitchFamily="34" charset="0"/>
              <a:buChar char="•"/>
            </a:pPr>
            <a:r>
              <a:rPr lang="en-IN" dirty="0"/>
              <a:t>Staffing issues</a:t>
            </a:r>
          </a:p>
        </p:txBody>
      </p:sp>
      <p:sp>
        <p:nvSpPr>
          <p:cNvPr id="6" name="Rectangle 5"/>
          <p:cNvSpPr/>
          <p:nvPr/>
        </p:nvSpPr>
        <p:spPr>
          <a:xfrm>
            <a:off x="4914900" y="1066078"/>
            <a:ext cx="1752600" cy="2862322"/>
          </a:xfrm>
          <a:prstGeom prst="rect">
            <a:avLst/>
          </a:prstGeom>
        </p:spPr>
        <p:txBody>
          <a:bodyPr wrap="square">
            <a:spAutoFit/>
          </a:bodyPr>
          <a:lstStyle/>
          <a:p>
            <a:r>
              <a:rPr lang="en-IN" dirty="0">
                <a:solidFill>
                  <a:srgbClr val="FFFF00"/>
                </a:solidFill>
              </a:rPr>
              <a:t>The test lead :</a:t>
            </a:r>
          </a:p>
          <a:p>
            <a:endParaRPr lang="en-IN" dirty="0">
              <a:solidFill>
                <a:srgbClr val="FFFF00"/>
              </a:solidFill>
            </a:endParaRPr>
          </a:p>
          <a:p>
            <a:pPr marL="285750" indent="-285750" algn="just">
              <a:buFont typeface="Arial" panose="020B0604020202020204" pitchFamily="34" charset="0"/>
              <a:buChar char="•"/>
            </a:pPr>
            <a:r>
              <a:rPr lang="en-IN" dirty="0"/>
              <a:t>Assists test manager works with a team of test engineers.</a:t>
            </a:r>
          </a:p>
          <a:p>
            <a:pPr algn="just"/>
            <a:endParaRPr lang="en-IN" dirty="0"/>
          </a:p>
          <a:p>
            <a:pPr marL="285750" indent="-285750" algn="just">
              <a:buFont typeface="Arial" panose="020B0604020202020204" pitchFamily="34" charset="0"/>
              <a:buChar char="•"/>
            </a:pPr>
            <a:r>
              <a:rPr lang="en-IN" dirty="0"/>
              <a:t>Individual projects.</a:t>
            </a:r>
          </a:p>
        </p:txBody>
      </p:sp>
    </p:spTree>
    <p:extLst>
      <p:ext uri="{BB962C8B-B14F-4D97-AF65-F5344CB8AC3E}">
        <p14:creationId xmlns:p14="http://schemas.microsoft.com/office/powerpoint/2010/main" val="2670576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438150"/>
            <a:ext cx="4800600" cy="865573"/>
          </a:xfrm>
        </p:spPr>
        <p:txBody>
          <a:bodyPr>
            <a:normAutofit fontScale="90000"/>
          </a:bodyPr>
          <a:lstStyle/>
          <a:p>
            <a:r>
              <a:rPr lang="en-IN" dirty="0"/>
              <a:t>Structure of Test Group(Contd..) </a:t>
            </a:r>
          </a:p>
        </p:txBody>
      </p:sp>
      <p:sp>
        <p:nvSpPr>
          <p:cNvPr id="4" name="Footer Placeholder 3"/>
          <p:cNvSpPr>
            <a:spLocks noGrp="1"/>
          </p:cNvSpPr>
          <p:nvPr>
            <p:ph type="ftr" sz="quarter" idx="11"/>
          </p:nvPr>
        </p:nvSpPr>
        <p:spPr>
          <a:xfrm>
            <a:off x="7391400" y="4815268"/>
            <a:ext cx="2246489" cy="225920"/>
          </a:xfrm>
        </p:spPr>
        <p:txBody>
          <a:bodyPr/>
          <a:lstStyle/>
          <a:p>
            <a:r>
              <a:rPr lang="en-US" dirty="0"/>
              <a:t>Dr. </a:t>
            </a:r>
            <a:r>
              <a:rPr lang="en-US" dirty="0" err="1"/>
              <a:t>V.Vani</a:t>
            </a:r>
            <a:r>
              <a:rPr lang="en-US" dirty="0"/>
              <a:t>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Rectangle 6"/>
          <p:cNvSpPr/>
          <p:nvPr/>
        </p:nvSpPr>
        <p:spPr>
          <a:xfrm>
            <a:off x="3048000" y="1352550"/>
            <a:ext cx="2921000" cy="3170099"/>
          </a:xfrm>
          <a:prstGeom prst="rect">
            <a:avLst/>
          </a:prstGeom>
        </p:spPr>
        <p:txBody>
          <a:bodyPr wrap="square">
            <a:spAutoFit/>
          </a:bodyPr>
          <a:lstStyle/>
          <a:p>
            <a:r>
              <a:rPr lang="en-IN" sz="2000" dirty="0">
                <a:solidFill>
                  <a:srgbClr val="FFFF00"/>
                </a:solidFill>
              </a:rPr>
              <a:t>The test engineers:</a:t>
            </a:r>
          </a:p>
          <a:p>
            <a:endParaRPr lang="en-IN" sz="2000" dirty="0">
              <a:solidFill>
                <a:srgbClr val="FFFF00"/>
              </a:solidFill>
            </a:endParaRPr>
          </a:p>
          <a:p>
            <a:pPr marL="285750" indent="-285750">
              <a:buFont typeface="Arial" panose="020B0604020202020204" pitchFamily="34" charset="0"/>
              <a:buChar char="•"/>
            </a:pPr>
            <a:r>
              <a:rPr lang="en-IN" sz="2000" dirty="0"/>
              <a:t>design, develop, and execute</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tests, develop test harnesses</a:t>
            </a:r>
          </a:p>
          <a:p>
            <a:endParaRPr lang="en-IN" sz="2000" dirty="0"/>
          </a:p>
          <a:p>
            <a:pPr marL="285750" indent="-285750">
              <a:buFont typeface="Arial" panose="020B0604020202020204" pitchFamily="34" charset="0"/>
              <a:buChar char="•"/>
            </a:pPr>
            <a:r>
              <a:rPr lang="en-IN" sz="2000" dirty="0"/>
              <a:t>set up test laboratories and environments.</a:t>
            </a:r>
          </a:p>
        </p:txBody>
      </p:sp>
      <p:sp>
        <p:nvSpPr>
          <p:cNvPr id="8" name="Rectangle 7"/>
          <p:cNvSpPr/>
          <p:nvPr/>
        </p:nvSpPr>
        <p:spPr>
          <a:xfrm>
            <a:off x="6400800" y="1428750"/>
            <a:ext cx="2514600" cy="1938992"/>
          </a:xfrm>
          <a:prstGeom prst="rect">
            <a:avLst/>
          </a:prstGeom>
        </p:spPr>
        <p:txBody>
          <a:bodyPr wrap="square">
            <a:spAutoFit/>
          </a:bodyPr>
          <a:lstStyle/>
          <a:p>
            <a:r>
              <a:rPr lang="en-IN" sz="2000" dirty="0">
                <a:solidFill>
                  <a:srgbClr val="FFFF00"/>
                </a:solidFill>
              </a:rPr>
              <a:t>The junior test engineers :</a:t>
            </a:r>
          </a:p>
          <a:p>
            <a:endParaRPr lang="en-IN" sz="2000" dirty="0">
              <a:solidFill>
                <a:srgbClr val="FFFF00"/>
              </a:solidFill>
            </a:endParaRPr>
          </a:p>
          <a:p>
            <a:pPr marL="285750" indent="-285750">
              <a:buFont typeface="Arial" panose="020B0604020202020204" pitchFamily="34" charset="0"/>
              <a:buChar char="•"/>
            </a:pPr>
            <a:r>
              <a:rPr lang="en-IN" sz="2000" dirty="0"/>
              <a:t> new hires</a:t>
            </a:r>
          </a:p>
          <a:p>
            <a:endParaRPr lang="en-IN" sz="2000" dirty="0"/>
          </a:p>
          <a:p>
            <a:pPr marL="285750" indent="-285750">
              <a:buFont typeface="Arial" panose="020B0604020202020204" pitchFamily="34" charset="0"/>
              <a:buChar char="•"/>
            </a:pPr>
            <a:r>
              <a:rPr lang="en-IN" sz="2000" dirty="0"/>
              <a:t> gain experience</a:t>
            </a:r>
          </a:p>
        </p:txBody>
      </p:sp>
    </p:spTree>
    <p:extLst>
      <p:ext uri="{BB962C8B-B14F-4D97-AF65-F5344CB8AC3E}">
        <p14:creationId xmlns:p14="http://schemas.microsoft.com/office/powerpoint/2010/main" val="2747735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33350"/>
            <a:ext cx="6172200" cy="865573"/>
          </a:xfrm>
        </p:spPr>
        <p:txBody>
          <a:bodyPr>
            <a:normAutofit fontScale="90000"/>
          </a:bodyPr>
          <a:lstStyle/>
          <a:p>
            <a:r>
              <a:rPr lang="en-IN" dirty="0"/>
              <a:t>Testing integrated in V Model</a:t>
            </a:r>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5800" y="1123950"/>
            <a:ext cx="3657600" cy="3444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0786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352550"/>
            <a:ext cx="5381173" cy="2825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4921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42950"/>
            <a:ext cx="3657600" cy="865573"/>
          </a:xfrm>
        </p:spPr>
        <p:txBody>
          <a:bodyPr>
            <a:normAutofit fontScale="90000"/>
          </a:bodyPr>
          <a:lstStyle/>
          <a:p>
            <a:r>
              <a:rPr lang="en-IN" dirty="0"/>
              <a:t>Test Planning</a:t>
            </a:r>
            <a:br>
              <a:rPr lang="en-IN" dirty="0"/>
            </a:br>
            <a:endParaRPr lang="en-IN" dirty="0"/>
          </a:p>
        </p:txBody>
      </p:sp>
      <p:sp>
        <p:nvSpPr>
          <p:cNvPr id="3" name="Content Placeholder 2"/>
          <p:cNvSpPr>
            <a:spLocks noGrp="1"/>
          </p:cNvSpPr>
          <p:nvPr>
            <p:ph idx="1"/>
          </p:nvPr>
        </p:nvSpPr>
        <p:spPr>
          <a:xfrm>
            <a:off x="1143000" y="1276350"/>
            <a:ext cx="7162800" cy="2654645"/>
          </a:xfrm>
        </p:spPr>
        <p:txBody>
          <a:bodyPr/>
          <a:lstStyle/>
          <a:p>
            <a:pPr marL="45720" indent="0">
              <a:buNone/>
            </a:pPr>
            <a:r>
              <a:rPr lang="en-IN" b="1" dirty="0"/>
              <a:t>	</a:t>
            </a:r>
          </a:p>
          <a:p>
            <a:pPr marL="45720" indent="0" algn="just">
              <a:buNone/>
            </a:pPr>
            <a:r>
              <a:rPr lang="en-IN" dirty="0"/>
              <a:t>A plan is a document that provides a framework or approach for achieving a set of goals.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170534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630845"/>
            <a:ext cx="3657600" cy="865573"/>
          </a:xfrm>
        </p:spPr>
        <p:txBody>
          <a:bodyPr>
            <a:normAutofit fontScale="90000"/>
          </a:bodyPr>
          <a:lstStyle/>
          <a:p>
            <a:r>
              <a:rPr lang="en-IN" dirty="0"/>
              <a:t>Test Planning</a:t>
            </a:r>
            <a:br>
              <a:rPr lang="en-IN" dirty="0"/>
            </a:br>
            <a:endParaRPr lang="en-IN" dirty="0"/>
          </a:p>
        </p:txBody>
      </p:sp>
      <p:sp>
        <p:nvSpPr>
          <p:cNvPr id="3" name="Content Placeholder 2"/>
          <p:cNvSpPr>
            <a:spLocks noGrp="1"/>
          </p:cNvSpPr>
          <p:nvPr>
            <p:ph idx="1"/>
          </p:nvPr>
        </p:nvSpPr>
        <p:spPr>
          <a:xfrm>
            <a:off x="457200" y="1276350"/>
            <a:ext cx="7848600" cy="2654645"/>
          </a:xfrm>
        </p:spPr>
        <p:txBody>
          <a:bodyPr/>
          <a:lstStyle/>
          <a:p>
            <a:pPr algn="just"/>
            <a:r>
              <a:rPr lang="en-IN" i="1" dirty="0"/>
              <a:t>A plan also contains milestones.</a:t>
            </a:r>
          </a:p>
          <a:p>
            <a:pPr algn="just"/>
            <a:endParaRPr lang="en-IN" b="1" dirty="0"/>
          </a:p>
          <a:p>
            <a:pPr marL="320040" lvl="1" indent="0" algn="just">
              <a:buNone/>
            </a:pPr>
            <a:r>
              <a:rPr lang="en-IN" b="1" dirty="0"/>
              <a:t>Milestones are tangible events that are expected to occur at a certain time in the project’s lifetime. Managers use them to determine project status.</a:t>
            </a: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120540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84507"/>
            <a:ext cx="5029200" cy="865573"/>
          </a:xfrm>
        </p:spPr>
        <p:txBody>
          <a:bodyPr>
            <a:normAutofit fontScale="90000"/>
          </a:bodyPr>
          <a:lstStyle/>
          <a:p>
            <a:r>
              <a:rPr lang="en-IN" dirty="0"/>
              <a:t>Components of Test Plan</a:t>
            </a:r>
            <a:br>
              <a:rPr lang="en-IN" dirty="0"/>
            </a:b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452" y="917294"/>
            <a:ext cx="2733675" cy="3888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9592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691334"/>
            <a:ext cx="4343400" cy="865573"/>
          </a:xfrm>
        </p:spPr>
        <p:txBody>
          <a:bodyPr>
            <a:normAutofit fontScale="90000"/>
          </a:bodyPr>
          <a:lstStyle/>
          <a:p>
            <a:r>
              <a:rPr lang="en-IN" dirty="0"/>
              <a:t>Hierarchy of Test Plan</a:t>
            </a:r>
            <a:br>
              <a:rPr lang="en-IN" dirty="0"/>
            </a:b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pic>
        <p:nvPicPr>
          <p:cNvPr id="1026" name="Picture 2" descr="Test Plan Hierarchy">
            <a:extLst>
              <a:ext uri="{FF2B5EF4-FFF2-40B4-BE49-F238E27FC236}">
                <a16:creationId xmlns:a16="http://schemas.microsoft.com/office/drawing/2014/main" id="{A14B8475-FD33-454E-970D-BBD207160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76350"/>
            <a:ext cx="5714999" cy="3690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545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5C78-EDA9-4A83-8AFB-5C7E9CCE45B8}"/>
              </a:ext>
            </a:extLst>
          </p:cNvPr>
          <p:cNvSpPr>
            <a:spLocks noGrp="1"/>
          </p:cNvSpPr>
          <p:nvPr>
            <p:ph type="title"/>
          </p:nvPr>
        </p:nvSpPr>
        <p:spPr>
          <a:xfrm>
            <a:off x="940419" y="1962150"/>
            <a:ext cx="7315200" cy="865573"/>
          </a:xfrm>
        </p:spPr>
        <p:txBody>
          <a:bodyPr>
            <a:normAutofit fontScale="90000"/>
          </a:bodyPr>
          <a:lstStyle/>
          <a:p>
            <a:pPr algn="ctr"/>
            <a:r>
              <a:rPr lang="en-IN" b="1" dirty="0"/>
              <a:t>Detailed Test Design and Test Specifications</a:t>
            </a:r>
          </a:p>
        </p:txBody>
      </p:sp>
      <p:sp>
        <p:nvSpPr>
          <p:cNvPr id="5" name="Slide Number Placeholder 4">
            <a:extLst>
              <a:ext uri="{FF2B5EF4-FFF2-40B4-BE49-F238E27FC236}">
                <a16:creationId xmlns:a16="http://schemas.microsoft.com/office/drawing/2014/main" id="{97B382FC-1C29-49D3-9E39-8E2141B69234}"/>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248775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71550"/>
            <a:ext cx="7036419" cy="3429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52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95362"/>
            <a:ext cx="3486150"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520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36030"/>
            <a:ext cx="5029200" cy="865573"/>
          </a:xfrm>
        </p:spPr>
        <p:txBody>
          <a:bodyPr>
            <a:normAutofit fontScale="90000"/>
          </a:bodyPr>
          <a:lstStyle/>
          <a:p>
            <a:r>
              <a:rPr lang="en-IN" dirty="0"/>
              <a:t>Test Design Specifications</a:t>
            </a:r>
          </a:p>
        </p:txBody>
      </p:sp>
      <p:sp>
        <p:nvSpPr>
          <p:cNvPr id="3" name="Content Placeholder 2"/>
          <p:cNvSpPr>
            <a:spLocks noGrp="1"/>
          </p:cNvSpPr>
          <p:nvPr>
            <p:ph idx="1"/>
          </p:nvPr>
        </p:nvSpPr>
        <p:spPr>
          <a:xfrm>
            <a:off x="762000" y="1047750"/>
            <a:ext cx="7772400" cy="3733799"/>
          </a:xfrm>
        </p:spPr>
        <p:txBody>
          <a:bodyPr>
            <a:normAutofit/>
          </a:bodyPr>
          <a:lstStyle/>
          <a:p>
            <a:pPr algn="just"/>
            <a:endParaRPr lang="en-IN" dirty="0"/>
          </a:p>
          <a:p>
            <a:pPr algn="just"/>
            <a:r>
              <a:rPr lang="en-IN" dirty="0"/>
              <a:t>IEEE Standard format for design specification which has</a:t>
            </a:r>
          </a:p>
          <a:p>
            <a:pPr marL="45720" indent="0" algn="just">
              <a:buNone/>
            </a:pPr>
            <a:endParaRPr lang="en-IN" dirty="0"/>
          </a:p>
          <a:p>
            <a:pPr lvl="1" algn="just"/>
            <a:r>
              <a:rPr lang="en-IN" sz="2000" dirty="0"/>
              <a:t>Test Design specification Identifier</a:t>
            </a:r>
          </a:p>
          <a:p>
            <a:pPr lvl="1" algn="just"/>
            <a:r>
              <a:rPr lang="en-IN" sz="2000" dirty="0"/>
              <a:t>Features to be tested</a:t>
            </a:r>
          </a:p>
          <a:p>
            <a:pPr lvl="1" algn="just"/>
            <a:r>
              <a:rPr lang="en-IN" sz="2000" dirty="0"/>
              <a:t>Approach refinements</a:t>
            </a:r>
          </a:p>
          <a:p>
            <a:pPr lvl="1" algn="just"/>
            <a:r>
              <a:rPr lang="en-IN" sz="2000" dirty="0"/>
              <a:t>Test case Identification</a:t>
            </a:r>
          </a:p>
          <a:p>
            <a:pPr lvl="1" algn="just"/>
            <a:r>
              <a:rPr lang="en-IN" sz="2000" dirty="0"/>
              <a:t>Pass/Fail Criteria</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13684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2905" y="438149"/>
            <a:ext cx="5029200" cy="865573"/>
          </a:xfrm>
        </p:spPr>
        <p:txBody>
          <a:bodyPr>
            <a:normAutofit/>
          </a:bodyPr>
          <a:lstStyle/>
          <a:p>
            <a:r>
              <a:rPr lang="en-IN" dirty="0"/>
              <a:t>Test Case Specifications</a:t>
            </a:r>
          </a:p>
        </p:txBody>
      </p:sp>
      <p:sp>
        <p:nvSpPr>
          <p:cNvPr id="3" name="Content Placeholder 2"/>
          <p:cNvSpPr>
            <a:spLocks noGrp="1"/>
          </p:cNvSpPr>
          <p:nvPr>
            <p:ph idx="1"/>
          </p:nvPr>
        </p:nvSpPr>
        <p:spPr>
          <a:xfrm>
            <a:off x="1219200" y="1123951"/>
            <a:ext cx="7467600" cy="3581400"/>
          </a:xfrm>
        </p:spPr>
        <p:txBody>
          <a:bodyPr>
            <a:normAutofit/>
          </a:bodyPr>
          <a:lstStyle/>
          <a:p>
            <a:endParaRPr lang="en-IN" dirty="0"/>
          </a:p>
          <a:p>
            <a:r>
              <a:rPr lang="en-IN" dirty="0"/>
              <a:t>IEEE Standard format for test case specification which has:</a:t>
            </a:r>
          </a:p>
          <a:p>
            <a:pPr marL="45720" indent="0">
              <a:buNone/>
            </a:pPr>
            <a:endParaRPr lang="en-IN" dirty="0"/>
          </a:p>
          <a:p>
            <a:pPr lvl="1"/>
            <a:r>
              <a:rPr lang="en-IN" dirty="0"/>
              <a:t>Test case specification identifier</a:t>
            </a:r>
          </a:p>
          <a:p>
            <a:pPr lvl="1"/>
            <a:r>
              <a:rPr lang="en-IN" dirty="0"/>
              <a:t>Test Items</a:t>
            </a:r>
          </a:p>
          <a:p>
            <a:pPr lvl="1"/>
            <a:r>
              <a:rPr lang="en-IN" dirty="0"/>
              <a:t>Input specifications</a:t>
            </a:r>
          </a:p>
          <a:p>
            <a:pPr lvl="1"/>
            <a:r>
              <a:rPr lang="en-IN" dirty="0"/>
              <a:t>Output Specification</a:t>
            </a:r>
          </a:p>
          <a:p>
            <a:pPr lvl="1"/>
            <a:r>
              <a:rPr lang="en-IN" dirty="0"/>
              <a:t>Special environmental needs</a:t>
            </a:r>
          </a:p>
          <a:p>
            <a:pPr lvl="1"/>
            <a:r>
              <a:rPr lang="en-IN" dirty="0"/>
              <a:t>Special Procedural requirements</a:t>
            </a:r>
          </a:p>
          <a:p>
            <a:pPr lvl="1"/>
            <a:r>
              <a:rPr lang="en-IN" dirty="0" err="1"/>
              <a:t>Intercase</a:t>
            </a:r>
            <a:r>
              <a:rPr lang="en-IN" dirty="0"/>
              <a:t> dependencies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015790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85750"/>
            <a:ext cx="5638800" cy="865573"/>
          </a:xfrm>
        </p:spPr>
        <p:txBody>
          <a:bodyPr>
            <a:normAutofit fontScale="90000"/>
          </a:bodyPr>
          <a:lstStyle/>
          <a:p>
            <a:r>
              <a:rPr lang="en-IN" dirty="0"/>
              <a:t>Test Procedure Specifications</a:t>
            </a:r>
          </a:p>
        </p:txBody>
      </p:sp>
      <p:sp>
        <p:nvSpPr>
          <p:cNvPr id="3" name="Content Placeholder 2"/>
          <p:cNvSpPr>
            <a:spLocks noGrp="1"/>
          </p:cNvSpPr>
          <p:nvPr>
            <p:ph idx="1"/>
          </p:nvPr>
        </p:nvSpPr>
        <p:spPr>
          <a:xfrm>
            <a:off x="990600" y="1123951"/>
            <a:ext cx="7696200" cy="3581400"/>
          </a:xfrm>
        </p:spPr>
        <p:txBody>
          <a:bodyPr>
            <a:normAutofit/>
          </a:bodyPr>
          <a:lstStyle/>
          <a:p>
            <a:endParaRPr lang="en-IN" dirty="0"/>
          </a:p>
          <a:p>
            <a:r>
              <a:rPr lang="en-IN" dirty="0"/>
              <a:t>Sequence of procedure carried for a task</a:t>
            </a:r>
          </a:p>
          <a:p>
            <a:r>
              <a:rPr lang="en-IN" dirty="0"/>
              <a:t>IEEE Standard format</a:t>
            </a:r>
          </a:p>
          <a:p>
            <a:pPr marL="45720" indent="0">
              <a:buNone/>
            </a:pPr>
            <a:endParaRPr lang="en-IN" dirty="0"/>
          </a:p>
          <a:p>
            <a:pPr lvl="1"/>
            <a:r>
              <a:rPr lang="en-IN" dirty="0"/>
              <a:t>Test procedure specification identifier</a:t>
            </a:r>
          </a:p>
          <a:p>
            <a:pPr lvl="1"/>
            <a:r>
              <a:rPr lang="en-IN" dirty="0"/>
              <a:t>Purpose</a:t>
            </a:r>
          </a:p>
          <a:p>
            <a:pPr lvl="1"/>
            <a:r>
              <a:rPr lang="en-IN" dirty="0"/>
              <a:t>Specification requirements</a:t>
            </a:r>
          </a:p>
          <a:p>
            <a:pPr lvl="1"/>
            <a:r>
              <a:rPr lang="en-IN" dirty="0"/>
              <a:t>Procedure step (setup,start,proceed,measure,shutdown,restart,stop,wrapup,contigencies)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215968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8906-24EB-4778-B067-388920EE459E}"/>
              </a:ext>
            </a:extLst>
          </p:cNvPr>
          <p:cNvSpPr>
            <a:spLocks noGrp="1"/>
          </p:cNvSpPr>
          <p:nvPr>
            <p:ph type="title"/>
          </p:nvPr>
        </p:nvSpPr>
        <p:spPr/>
        <p:txBody>
          <a:bodyPr/>
          <a:lstStyle/>
          <a:p>
            <a:r>
              <a:rPr lang="en-IN" dirty="0"/>
              <a:t>Test Result Specifications</a:t>
            </a:r>
          </a:p>
        </p:txBody>
      </p:sp>
      <p:sp>
        <p:nvSpPr>
          <p:cNvPr id="3" name="Content Placeholder 2">
            <a:extLst>
              <a:ext uri="{FF2B5EF4-FFF2-40B4-BE49-F238E27FC236}">
                <a16:creationId xmlns:a16="http://schemas.microsoft.com/office/drawing/2014/main" id="{7E8DA78E-16EB-451E-87AC-B944DBE76FEA}"/>
              </a:ext>
            </a:extLst>
          </p:cNvPr>
          <p:cNvSpPr>
            <a:spLocks noGrp="1"/>
          </p:cNvSpPr>
          <p:nvPr>
            <p:ph idx="1"/>
          </p:nvPr>
        </p:nvSpPr>
        <p:spPr/>
        <p:txBody>
          <a:bodyPr/>
          <a:lstStyle/>
          <a:p>
            <a:r>
              <a:rPr lang="en-IN" sz="2400" dirty="0"/>
              <a:t>It is used to record and report the testing events during or after the test execution.</a:t>
            </a:r>
          </a:p>
          <a:p>
            <a:r>
              <a:rPr lang="en-IN" sz="2400" dirty="0"/>
              <a:t>It Includes:</a:t>
            </a:r>
          </a:p>
          <a:p>
            <a:pPr lvl="1"/>
            <a:r>
              <a:rPr lang="en-IN" sz="2000" dirty="0"/>
              <a:t>Test Log</a:t>
            </a:r>
          </a:p>
          <a:p>
            <a:pPr lvl="1"/>
            <a:r>
              <a:rPr lang="en-IN" sz="2000" dirty="0"/>
              <a:t>Test incident report</a:t>
            </a:r>
          </a:p>
          <a:p>
            <a:pPr lvl="1"/>
            <a:r>
              <a:rPr lang="en-IN" sz="2000" dirty="0"/>
              <a:t>Test summary report.</a:t>
            </a:r>
            <a:endParaRPr lang="en-IN" dirty="0"/>
          </a:p>
        </p:txBody>
      </p:sp>
      <p:sp>
        <p:nvSpPr>
          <p:cNvPr id="5" name="Slide Number Placeholder 4">
            <a:extLst>
              <a:ext uri="{FF2B5EF4-FFF2-40B4-BE49-F238E27FC236}">
                <a16:creationId xmlns:a16="http://schemas.microsoft.com/office/drawing/2014/main" id="{EB566095-B00B-45D3-BD00-1C3EE38626CF}"/>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4230552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233963"/>
            <a:ext cx="2438400" cy="865573"/>
          </a:xfrm>
        </p:spPr>
        <p:txBody>
          <a:bodyPr/>
          <a:lstStyle/>
          <a:p>
            <a:r>
              <a:rPr lang="en-IN" dirty="0"/>
              <a:t>Summary</a:t>
            </a:r>
          </a:p>
        </p:txBody>
      </p:sp>
      <p:sp>
        <p:nvSpPr>
          <p:cNvPr id="3" name="Content Placeholder 2"/>
          <p:cNvSpPr>
            <a:spLocks noGrp="1"/>
          </p:cNvSpPr>
          <p:nvPr>
            <p:ph idx="1"/>
          </p:nvPr>
        </p:nvSpPr>
        <p:spPr>
          <a:xfrm>
            <a:off x="1219200" y="1276350"/>
            <a:ext cx="7772400" cy="3200400"/>
          </a:xfrm>
        </p:spPr>
        <p:txBody>
          <a:bodyPr>
            <a:normAutofit/>
          </a:bodyPr>
          <a:lstStyle/>
          <a:p>
            <a:pPr algn="just"/>
            <a:r>
              <a:rPr lang="en-IN" dirty="0"/>
              <a:t>This lecture has given a clear picture about the types  regression testing.</a:t>
            </a:r>
          </a:p>
          <a:p>
            <a:pPr algn="just"/>
            <a:endParaRPr lang="en-IN" dirty="0"/>
          </a:p>
          <a:p>
            <a:pPr algn="just"/>
            <a:r>
              <a:rPr lang="en-IN" dirty="0"/>
              <a:t>Vast information about the test plan, test group, test procedures and specifications.</a:t>
            </a:r>
          </a:p>
          <a:p>
            <a:pPr marL="45720" indent="0" algn="just">
              <a:buNone/>
            </a:pPr>
            <a:endParaRPr lang="en-IN" dirty="0"/>
          </a:p>
          <a:p>
            <a:pPr algn="just"/>
            <a:r>
              <a:rPr lang="en-IN" dirty="0"/>
              <a:t>Detailed description about the format used for test design, test case and test procedure specifications</a:t>
            </a:r>
          </a:p>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90048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11479"/>
            <a:ext cx="3886200" cy="609600"/>
          </a:xfrm>
        </p:spPr>
        <p:txBody>
          <a:bodyPr>
            <a:normAutofit fontScale="90000"/>
          </a:bodyPr>
          <a:lstStyle/>
          <a:p>
            <a:r>
              <a:rPr lang="en-IN" dirty="0"/>
              <a:t>Regression Testing</a:t>
            </a:r>
          </a:p>
        </p:txBody>
      </p:sp>
      <p:sp>
        <p:nvSpPr>
          <p:cNvPr id="3" name="Content Placeholder 2"/>
          <p:cNvSpPr>
            <a:spLocks noGrp="1"/>
          </p:cNvSpPr>
          <p:nvPr>
            <p:ph idx="1"/>
          </p:nvPr>
        </p:nvSpPr>
        <p:spPr>
          <a:xfrm>
            <a:off x="990600" y="1733549"/>
            <a:ext cx="7239000" cy="2998471"/>
          </a:xfrm>
        </p:spPr>
        <p:txBody>
          <a:bodyPr>
            <a:normAutofit/>
          </a:bodyPr>
          <a:lstStyle/>
          <a:p>
            <a:pPr algn="just"/>
            <a:r>
              <a:rPr lang="en-IN" dirty="0"/>
              <a:t>The process of retesting software that has been modified to insure that no defects have been introduced by the modification, and that the software is still able to meet its specification.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43022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BB3B3-2A6F-47F3-9FFB-C2E781D88A24}"/>
              </a:ext>
            </a:extLst>
          </p:cNvPr>
          <p:cNvSpPr>
            <a:spLocks noGrp="1"/>
          </p:cNvSpPr>
          <p:nvPr>
            <p:ph idx="1"/>
          </p:nvPr>
        </p:nvSpPr>
        <p:spPr/>
        <p:txBody>
          <a:bodyPr/>
          <a:lstStyle/>
          <a:p>
            <a:pPr marL="45720" indent="0">
              <a:buNone/>
            </a:pPr>
            <a:endParaRPr lang="en-IN" dirty="0"/>
          </a:p>
        </p:txBody>
      </p:sp>
      <p:sp>
        <p:nvSpPr>
          <p:cNvPr id="4" name="Footer Placeholder 3">
            <a:extLst>
              <a:ext uri="{FF2B5EF4-FFF2-40B4-BE49-F238E27FC236}">
                <a16:creationId xmlns:a16="http://schemas.microsoft.com/office/drawing/2014/main" id="{60C6EE20-7CC2-4760-99D2-B57BD72CE090}"/>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172257DB-BE5D-47A0-9ABE-43A577D8D7FB}"/>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1026" name="Picture 2">
            <a:extLst>
              <a:ext uri="{FF2B5EF4-FFF2-40B4-BE49-F238E27FC236}">
                <a16:creationId xmlns:a16="http://schemas.microsoft.com/office/drawing/2014/main" id="{839E2F71-CEE5-4319-93FB-5F6C6BD7F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564" y="417760"/>
            <a:ext cx="7333055"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2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33112"/>
            <a:ext cx="3886200" cy="609600"/>
          </a:xfrm>
        </p:spPr>
        <p:txBody>
          <a:bodyPr>
            <a:normAutofit fontScale="90000"/>
          </a:bodyPr>
          <a:lstStyle/>
          <a:p>
            <a:r>
              <a:rPr lang="en-IN" dirty="0"/>
              <a:t>Regression Testing</a:t>
            </a:r>
          </a:p>
        </p:txBody>
      </p:sp>
      <p:sp>
        <p:nvSpPr>
          <p:cNvPr id="3" name="Content Placeholder 2"/>
          <p:cNvSpPr>
            <a:spLocks noGrp="1"/>
          </p:cNvSpPr>
          <p:nvPr>
            <p:ph idx="1"/>
          </p:nvPr>
        </p:nvSpPr>
        <p:spPr>
          <a:xfrm>
            <a:off x="1219200" y="1276351"/>
            <a:ext cx="7010400" cy="3455670"/>
          </a:xfrm>
        </p:spPr>
        <p:txBody>
          <a:bodyPr>
            <a:normAutofit/>
          </a:bodyPr>
          <a:lstStyle/>
          <a:p>
            <a:r>
              <a:rPr lang="en-IN" dirty="0"/>
              <a:t>Regression testing is not a level of testing</a:t>
            </a:r>
          </a:p>
          <a:p>
            <a:r>
              <a:rPr lang="en-IN" dirty="0"/>
              <a:t>No new defects have been introduced due to the changes. </a:t>
            </a:r>
          </a:p>
          <a:p>
            <a:r>
              <a:rPr lang="en-IN" dirty="0"/>
              <a:t>Important when multiple software releases are developed.</a:t>
            </a:r>
          </a:p>
          <a:p>
            <a:r>
              <a:rPr lang="en-IN" dirty="0"/>
              <a:t>Regression testing can occur at any level of test. </a:t>
            </a:r>
          </a:p>
          <a:p>
            <a:pPr marL="45720" indent="0">
              <a:buNone/>
            </a:pPr>
            <a:endParaRPr lang="en-IN" dirty="0"/>
          </a:p>
          <a:p>
            <a:pPr marL="45720" indent="0">
              <a:buNone/>
            </a:pP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75187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38150"/>
            <a:ext cx="7239000" cy="865573"/>
          </a:xfrm>
        </p:spPr>
        <p:txBody>
          <a:bodyPr>
            <a:normAutofit fontScale="90000"/>
          </a:bodyPr>
          <a:lstStyle/>
          <a:p>
            <a:r>
              <a:rPr lang="en-IN" dirty="0"/>
              <a:t>Need/Objective  of Regression Testing</a:t>
            </a:r>
          </a:p>
        </p:txBody>
      </p:sp>
      <p:sp>
        <p:nvSpPr>
          <p:cNvPr id="3" name="Content Placeholder 2"/>
          <p:cNvSpPr>
            <a:spLocks noGrp="1"/>
          </p:cNvSpPr>
          <p:nvPr>
            <p:ph idx="1"/>
          </p:nvPr>
        </p:nvSpPr>
        <p:spPr>
          <a:xfrm>
            <a:off x="1219200" y="1733550"/>
            <a:ext cx="7467600" cy="2654645"/>
          </a:xfrm>
        </p:spPr>
        <p:txBody>
          <a:bodyPr/>
          <a:lstStyle/>
          <a:p>
            <a:r>
              <a:rPr lang="en-IN" dirty="0"/>
              <a:t>Change in requirements and code is modified according to the requirement</a:t>
            </a:r>
          </a:p>
          <a:p>
            <a:r>
              <a:rPr lang="en-IN" dirty="0"/>
              <a:t>New feature is added to the software</a:t>
            </a:r>
          </a:p>
          <a:p>
            <a:r>
              <a:rPr lang="en-IN" dirty="0"/>
              <a:t>Defect fixing</a:t>
            </a:r>
          </a:p>
          <a:p>
            <a:r>
              <a:rPr lang="en-IN" dirty="0"/>
              <a:t>Performance issue fix </a:t>
            </a:r>
          </a:p>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40104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1950"/>
            <a:ext cx="7315200" cy="865573"/>
          </a:xfrm>
        </p:spPr>
        <p:txBody>
          <a:bodyPr/>
          <a:lstStyle/>
          <a:p>
            <a:r>
              <a:rPr lang="en-IN" dirty="0"/>
              <a:t>Retesting and Regression Testing</a:t>
            </a:r>
          </a:p>
        </p:txBody>
      </p:sp>
      <p:sp>
        <p:nvSpPr>
          <p:cNvPr id="3" name="Content Placeholder 2"/>
          <p:cNvSpPr>
            <a:spLocks noGrp="1"/>
          </p:cNvSpPr>
          <p:nvPr>
            <p:ph idx="1"/>
          </p:nvPr>
        </p:nvSpPr>
        <p:spPr>
          <a:xfrm>
            <a:off x="914400" y="1352551"/>
            <a:ext cx="7315200" cy="3379470"/>
          </a:xfrm>
        </p:spPr>
        <p:txBody>
          <a:bodyPr>
            <a:normAutofit/>
          </a:bodyPr>
          <a:lstStyle/>
          <a:p>
            <a:pPr algn="just"/>
            <a:r>
              <a:rPr lang="en-IN" dirty="0"/>
              <a:t>Retesting means testing the functionality or bug again to ensure the code is fixed. If it is not fixed, Defect needs to be re-opened. If fixed, Defect is closed.</a:t>
            </a:r>
          </a:p>
          <a:p>
            <a:pPr algn="just"/>
            <a:endParaRPr lang="en-IN" dirty="0"/>
          </a:p>
          <a:p>
            <a:pPr algn="just"/>
            <a:r>
              <a:rPr lang="en-IN" dirty="0"/>
              <a:t>Regression testing means testing your software application when it undergoes a code change to ensure that the new code has not affected other parts of the software.</a:t>
            </a:r>
          </a:p>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21424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90550"/>
            <a:ext cx="6553200" cy="865573"/>
          </a:xfrm>
        </p:spPr>
        <p:txBody>
          <a:bodyPr>
            <a:normAutofit fontScale="90000"/>
          </a:bodyPr>
          <a:lstStyle/>
          <a:p>
            <a:r>
              <a:rPr lang="en-IN" dirty="0"/>
              <a:t>How is Regression Testing done?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16412146"/>
              </p:ext>
            </p:extLst>
          </p:nvPr>
        </p:nvGraphicFramePr>
        <p:xfrm>
          <a:off x="1905000" y="1477962"/>
          <a:ext cx="4724400" cy="3303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3096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4610</TotalTime>
  <Words>1003</Words>
  <Application>Microsoft Office PowerPoint</Application>
  <PresentationFormat>On-screen Show (16:9)</PresentationFormat>
  <Paragraphs>188</Paragraphs>
  <Slides>34</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Wingdings</vt:lpstr>
      <vt:lpstr>Perspective</vt:lpstr>
      <vt:lpstr>SWE2005-SOFTWARE TESTING</vt:lpstr>
      <vt:lpstr>Topics to be covered </vt:lpstr>
      <vt:lpstr>PowerPoint Presentation</vt:lpstr>
      <vt:lpstr>Regression Testing</vt:lpstr>
      <vt:lpstr>PowerPoint Presentation</vt:lpstr>
      <vt:lpstr>Regression Testing</vt:lpstr>
      <vt:lpstr>Need/Objective  of Regression Testing</vt:lpstr>
      <vt:lpstr>Retesting and Regression Testing</vt:lpstr>
      <vt:lpstr>How is Regression Testing done?</vt:lpstr>
      <vt:lpstr>Complete Regression </vt:lpstr>
      <vt:lpstr>Selective Retest Techniques</vt:lpstr>
      <vt:lpstr>Selecting test cases for regression testing</vt:lpstr>
      <vt:lpstr>Selective Retest Techniques Types</vt:lpstr>
      <vt:lpstr>Regression Test Prioritization Techniques</vt:lpstr>
      <vt:lpstr>Test Management</vt:lpstr>
      <vt:lpstr>Test Management</vt:lpstr>
      <vt:lpstr>Test Organization</vt:lpstr>
      <vt:lpstr>Steps for forming Test group</vt:lpstr>
      <vt:lpstr>Structure of Test Group </vt:lpstr>
      <vt:lpstr>Structure of Test Group </vt:lpstr>
      <vt:lpstr>Structure of Test Group(Contd..) </vt:lpstr>
      <vt:lpstr>Testing integrated in V Model</vt:lpstr>
      <vt:lpstr>PowerPoint Presentation</vt:lpstr>
      <vt:lpstr>Test Planning </vt:lpstr>
      <vt:lpstr>Test Planning </vt:lpstr>
      <vt:lpstr>Components of Test Plan </vt:lpstr>
      <vt:lpstr>Hierarchy of Test Plan </vt:lpstr>
      <vt:lpstr>Detailed Test Design and Test Specifications</vt:lpstr>
      <vt:lpstr>PowerPoint Presentation</vt:lpstr>
      <vt:lpstr>Test Design Specifications</vt:lpstr>
      <vt:lpstr>Test Case Specifications</vt:lpstr>
      <vt:lpstr>Test Procedure Specifications</vt:lpstr>
      <vt:lpstr>Test Result Specifications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gshivani554@outlook.com</cp:lastModifiedBy>
  <cp:revision>359</cp:revision>
  <dcterms:created xsi:type="dcterms:W3CDTF">2006-08-16T00:00:00Z</dcterms:created>
  <dcterms:modified xsi:type="dcterms:W3CDTF">2020-10-07T06:04:44Z</dcterms:modified>
</cp:coreProperties>
</file>