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77" r:id="rId3"/>
    <p:sldId id="257" r:id="rId4"/>
    <p:sldId id="258" r:id="rId5"/>
    <p:sldId id="282" r:id="rId6"/>
    <p:sldId id="283" r:id="rId7"/>
    <p:sldId id="281" r:id="rId8"/>
    <p:sldId id="284" r:id="rId9"/>
    <p:sldId id="259" r:id="rId10"/>
    <p:sldId id="279" r:id="rId11"/>
    <p:sldId id="278" r:id="rId12"/>
    <p:sldId id="280" r:id="rId13"/>
    <p:sldId id="285" r:id="rId14"/>
    <p:sldId id="286"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G Time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962ED6E-431C-440F-82E1-52626933A809}">
          <p14:sldIdLst>
            <p14:sldId id="256"/>
            <p14:sldId id="277"/>
            <p14:sldId id="257"/>
            <p14:sldId id="258"/>
            <p14:sldId id="282"/>
            <p14:sldId id="283"/>
            <p14:sldId id="281"/>
            <p14:sldId id="284"/>
            <p14:sldId id="259"/>
            <p14:sldId id="279"/>
            <p14:sldId id="278"/>
            <p14:sldId id="280"/>
            <p14:sldId id="285"/>
            <p14:sldId id="28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kd7O9D3nTvvKihbSn4itBADIG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4"/>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 name="Google Shape;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 name="Google Shape;3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 name="Google Shape;3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 name="Google Shape;3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 name="Google Shape;3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61991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4: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5" name="Google Shape;4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 name="Google Shape;3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20693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2"/>
          <p:cNvSpPr txBox="1">
            <a:spLocks noGrp="1"/>
          </p:cNvSpPr>
          <p:nvPr>
            <p:ph type="ctrTitle"/>
          </p:nvPr>
        </p:nvSpPr>
        <p:spPr>
          <a:xfrm>
            <a:off x="914400" y="1887468"/>
            <a:ext cx="7315200" cy="194626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subTitle" idx="1"/>
          </p:nvPr>
        </p:nvSpPr>
        <p:spPr>
          <a:xfrm>
            <a:off x="914400" y="3874898"/>
            <a:ext cx="7315200" cy="858474"/>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SzPts val="2200"/>
              <a:buNone/>
              <a:defRPr sz="2200">
                <a:solidFill>
                  <a:schemeClr val="lt1"/>
                </a:solidFill>
              </a:defRPr>
            </a:lvl1pPr>
            <a:lvl2pPr lvl="1" algn="ctr">
              <a:spcBef>
                <a:spcPts val="360"/>
              </a:spcBef>
              <a:spcAft>
                <a:spcPts val="0"/>
              </a:spcAft>
              <a:buSzPts val="1800"/>
              <a:buNone/>
              <a:defRPr>
                <a:solidFill>
                  <a:schemeClr val="lt1"/>
                </a:solidFill>
              </a:defRPr>
            </a:lvl2pPr>
            <a:lvl3pPr lvl="2" algn="ctr">
              <a:spcBef>
                <a:spcPts val="320"/>
              </a:spcBef>
              <a:spcAft>
                <a:spcPts val="0"/>
              </a:spcAft>
              <a:buSzPts val="1600"/>
              <a:buNone/>
              <a:defRPr>
                <a:solidFill>
                  <a:schemeClr val="lt1"/>
                </a:solidFill>
              </a:defRPr>
            </a:lvl3pPr>
            <a:lvl4pPr lvl="3" algn="ctr">
              <a:spcBef>
                <a:spcPts val="280"/>
              </a:spcBef>
              <a:spcAft>
                <a:spcPts val="0"/>
              </a:spcAft>
              <a:buSzPts val="1400"/>
              <a:buNone/>
              <a:defRPr>
                <a:solidFill>
                  <a:schemeClr val="lt1"/>
                </a:solidFill>
              </a:defRPr>
            </a:lvl4pPr>
            <a:lvl5pPr lvl="4" algn="ctr">
              <a:spcBef>
                <a:spcPts val="280"/>
              </a:spcBef>
              <a:spcAft>
                <a:spcPts val="0"/>
              </a:spcAft>
              <a:buSzPts val="1400"/>
              <a:buNone/>
              <a:defRPr>
                <a:solidFill>
                  <a:schemeClr val="lt1"/>
                </a:solidFill>
              </a:defRPr>
            </a:lvl5pPr>
            <a:lvl6pPr lvl="5" algn="ctr">
              <a:spcBef>
                <a:spcPts val="280"/>
              </a:spcBef>
              <a:spcAft>
                <a:spcPts val="0"/>
              </a:spcAft>
              <a:buSzPts val="1400"/>
              <a:buNone/>
              <a:defRPr>
                <a:solidFill>
                  <a:schemeClr val="lt1"/>
                </a:solidFill>
              </a:defRPr>
            </a:lvl6pPr>
            <a:lvl7pPr lvl="6" algn="ctr">
              <a:spcBef>
                <a:spcPts val="280"/>
              </a:spcBef>
              <a:spcAft>
                <a:spcPts val="0"/>
              </a:spcAft>
              <a:buSzPts val="1400"/>
              <a:buNone/>
              <a:defRPr>
                <a:solidFill>
                  <a:schemeClr val="lt1"/>
                </a:solidFill>
              </a:defRPr>
            </a:lvl7pPr>
            <a:lvl8pPr lvl="7" algn="ctr">
              <a:spcBef>
                <a:spcPts val="280"/>
              </a:spcBef>
              <a:spcAft>
                <a:spcPts val="0"/>
              </a:spcAft>
              <a:buSzPts val="1400"/>
              <a:buNone/>
              <a:defRPr>
                <a:solidFill>
                  <a:schemeClr val="lt1"/>
                </a:solidFill>
              </a:defRPr>
            </a:lvl8pPr>
            <a:lvl9pPr lvl="8" algn="ctr">
              <a:spcBef>
                <a:spcPts val="280"/>
              </a:spcBef>
              <a:spcAft>
                <a:spcPts val="0"/>
              </a:spcAft>
              <a:buSzPts val="1400"/>
              <a:buNone/>
              <a:defRPr>
                <a:solidFill>
                  <a:schemeClr val="lt1"/>
                </a:solidFill>
              </a:defRPr>
            </a:lvl9pPr>
          </a:lstStyle>
          <a:p>
            <a:endParaRPr/>
          </a:p>
        </p:txBody>
      </p:sp>
      <p:sp>
        <p:nvSpPr>
          <p:cNvPr id="20" name="Google Shape;20;p22"/>
          <p:cNvSpPr txBox="1">
            <a:spLocks noGrp="1"/>
          </p:cNvSpPr>
          <p:nvPr>
            <p:ph type="dt" idx="10"/>
          </p:nvPr>
        </p:nvSpPr>
        <p:spPr>
          <a:xfrm>
            <a:off x="6007690" y="411597"/>
            <a:ext cx="1189132" cy="2234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22"/>
          <p:cNvSpPr txBox="1">
            <a:spLocks noGrp="1"/>
          </p:cNvSpPr>
          <p:nvPr>
            <p:ph type="ftr" idx="11"/>
          </p:nvPr>
        </p:nvSpPr>
        <p:spPr>
          <a:xfrm>
            <a:off x="5638800" y="4781550"/>
            <a:ext cx="2246489" cy="225920"/>
          </a:xfrm>
          <a:prstGeom prst="rect">
            <a:avLst/>
          </a:prstGeom>
          <a:noFill/>
          <a:ln>
            <a:noFill/>
          </a:ln>
        </p:spPr>
        <p:txBody>
          <a:bodyPr spcFirstLastPara="1" wrap="square" lIns="91425" tIns="0" rIns="91425" bIns="45700" anchor="t" anchorCtr="0">
            <a:noAutofit/>
          </a:bodyPr>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23"/>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21"/>
          <p:cNvSpPr/>
          <p:nvPr/>
        </p:nvSpPr>
        <p:spPr>
          <a:xfrm>
            <a:off x="8435268" y="430355"/>
            <a:ext cx="86236" cy="42923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21"/>
          <p:cNvSpPr/>
          <p:nvPr/>
        </p:nvSpPr>
        <p:spPr>
          <a:xfrm>
            <a:off x="8569419" y="430355"/>
            <a:ext cx="576072" cy="42923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21"/>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2"/>
              </a:buClr>
              <a:buSzPts val="4000"/>
              <a:buFont typeface="Calibri"/>
              <a:buNone/>
              <a:defRPr sz="40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21"/>
          <p:cNvSpPr txBox="1">
            <a:spLocks noGrp="1"/>
          </p:cNvSpPr>
          <p:nvPr>
            <p:ph type="body" idx="1"/>
          </p:nvPr>
        </p:nvSpPr>
        <p:spPr>
          <a:xfrm>
            <a:off x="914400" y="2077375"/>
            <a:ext cx="7315200" cy="2654645"/>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chemeClr val="lt2"/>
              </a:buClr>
              <a:buSzPts val="2000"/>
              <a:buFont typeface="Noto Sans Symbols"/>
              <a:buChar char="▪"/>
              <a:defRPr sz="2000" b="0" i="0" u="none" strike="noStrike" cap="none">
                <a:solidFill>
                  <a:schemeClr val="lt1"/>
                </a:solidFill>
                <a:latin typeface="Calibri"/>
                <a:ea typeface="Calibri"/>
                <a:cs typeface="Calibri"/>
                <a:sym typeface="Calibri"/>
              </a:defRPr>
            </a:lvl1pPr>
            <a:lvl2pPr marL="914400" marR="0" lvl="1" indent="-342900" algn="l" rtl="0">
              <a:spcBef>
                <a:spcPts val="360"/>
              </a:spcBef>
              <a:spcAft>
                <a:spcPts val="0"/>
              </a:spcAft>
              <a:buClr>
                <a:schemeClr val="lt2"/>
              </a:buClr>
              <a:buSzPts val="1800"/>
              <a:buFont typeface="Noto Sans Symbols"/>
              <a:buChar char="▪"/>
              <a:defRPr sz="1800" b="0" i="0" u="none" strike="noStrike" cap="none">
                <a:solidFill>
                  <a:schemeClr val="lt1"/>
                </a:solidFill>
                <a:latin typeface="Calibri"/>
                <a:ea typeface="Calibri"/>
                <a:cs typeface="Calibri"/>
                <a:sym typeface="Calibri"/>
              </a:defRPr>
            </a:lvl2pPr>
            <a:lvl3pPr marL="1371600" marR="0" lvl="2" indent="-330200" algn="l" rtl="0">
              <a:spcBef>
                <a:spcPts val="320"/>
              </a:spcBef>
              <a:spcAft>
                <a:spcPts val="0"/>
              </a:spcAft>
              <a:buClr>
                <a:schemeClr val="lt2"/>
              </a:buClr>
              <a:buSzPts val="1600"/>
              <a:buFont typeface="Noto Sans Symbols"/>
              <a:buChar char="▪"/>
              <a:defRPr sz="1600" b="0" i="0" u="none" strike="noStrike" cap="none">
                <a:solidFill>
                  <a:schemeClr val="lt1"/>
                </a:solidFill>
                <a:latin typeface="Calibri"/>
                <a:ea typeface="Calibri"/>
                <a:cs typeface="Calibri"/>
                <a:sym typeface="Calibri"/>
              </a:defRPr>
            </a:lvl3pPr>
            <a:lvl4pPr marL="1828800" marR="0" lvl="3"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4pPr>
            <a:lvl5pPr marL="2286000" marR="0" lvl="4"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5pPr>
            <a:lvl6pPr marL="2743200" marR="0" lvl="5"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6pPr>
            <a:lvl7pPr marL="3200400" marR="0" lvl="6"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7pPr>
            <a:lvl8pPr marL="3657600" marR="0" lvl="7"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8pPr>
            <a:lvl9pPr marL="4114800" marR="0" lvl="8"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9pPr>
          </a:lstStyle>
          <a:p>
            <a:endParaRPr/>
          </a:p>
        </p:txBody>
      </p:sp>
      <p:sp>
        <p:nvSpPr>
          <p:cNvPr id="14" name="Google Shape;14;p21"/>
          <p:cNvSpPr txBox="1">
            <a:spLocks noGrp="1"/>
          </p:cNvSpPr>
          <p:nvPr>
            <p:ph type="dt" idx="10"/>
          </p:nvPr>
        </p:nvSpPr>
        <p:spPr>
          <a:xfrm>
            <a:off x="6007690" y="411597"/>
            <a:ext cx="1189132" cy="22343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5" name="Google Shape;15;p21"/>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6" name="Google Shape;16;p21"/>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1"/>
          <p:cNvSpPr txBox="1">
            <a:spLocks noGrp="1"/>
          </p:cNvSpPr>
          <p:nvPr>
            <p:ph type="ctrTitle"/>
          </p:nvPr>
        </p:nvSpPr>
        <p:spPr>
          <a:xfrm>
            <a:off x="457200" y="895350"/>
            <a:ext cx="8077200" cy="1946269"/>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4800"/>
              <a:buFont typeface="Calibri"/>
              <a:buNone/>
            </a:pPr>
            <a:r>
              <a:rPr lang="en-GB" b="1" dirty="0"/>
              <a:t>SWE2005-SOFTWARE TESTING</a:t>
            </a:r>
            <a:endParaRPr b="1" dirty="0"/>
          </a:p>
          <a:p>
            <a:pPr lvl="0"/>
            <a:r>
              <a:rPr lang="en-US" sz="3100" b="1" dirty="0"/>
              <a:t>Debugging and Test Maturity models</a:t>
            </a:r>
            <a:br>
              <a:rPr lang="en-GB" b="1" dirty="0"/>
            </a:br>
            <a:endParaRPr dirty="0"/>
          </a:p>
        </p:txBody>
      </p:sp>
      <p:sp>
        <p:nvSpPr>
          <p:cNvPr id="30" name="Google Shape;30;p1"/>
          <p:cNvSpPr txBox="1">
            <a:spLocks noGrp="1"/>
          </p:cNvSpPr>
          <p:nvPr>
            <p:ph type="subTitle" idx="1"/>
          </p:nvPr>
        </p:nvSpPr>
        <p:spPr>
          <a:xfrm>
            <a:off x="3962400" y="2343150"/>
            <a:ext cx="4724400" cy="1905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00"/>
              <a:buNone/>
            </a:pPr>
            <a:r>
              <a:rPr lang="en-GB" dirty="0"/>
              <a:t>Module 7  </a:t>
            </a:r>
            <a:endParaRPr dirty="0"/>
          </a:p>
          <a:p>
            <a:pPr marL="0" lvl="0" indent="0" algn="l" rtl="0">
              <a:spcBef>
                <a:spcPts val="440"/>
              </a:spcBef>
              <a:spcAft>
                <a:spcPts val="0"/>
              </a:spcAft>
              <a:buSzPts val="2200"/>
              <a:buNone/>
            </a:pPr>
            <a:endParaRPr dirty="0"/>
          </a:p>
          <a:p>
            <a:pPr marL="0" lvl="0" indent="0" algn="l" rtl="0">
              <a:spcBef>
                <a:spcPts val="440"/>
              </a:spcBef>
              <a:spcAft>
                <a:spcPts val="0"/>
              </a:spcAft>
              <a:buSzPts val="2200"/>
              <a:buNone/>
            </a:pPr>
            <a:r>
              <a:rPr lang="en-GB" dirty="0" err="1">
                <a:solidFill>
                  <a:schemeClr val="lt2"/>
                </a:solidFill>
              </a:rPr>
              <a:t>Dr.</a:t>
            </a:r>
            <a:r>
              <a:rPr lang="en-GB" dirty="0">
                <a:solidFill>
                  <a:schemeClr val="lt2"/>
                </a:solidFill>
              </a:rPr>
              <a:t> Shivani Gupta, </a:t>
            </a:r>
            <a:endParaRPr dirty="0"/>
          </a:p>
          <a:p>
            <a:pPr marL="0" lvl="0" indent="0" algn="l" rtl="0">
              <a:spcBef>
                <a:spcPts val="440"/>
              </a:spcBef>
              <a:spcAft>
                <a:spcPts val="0"/>
              </a:spcAft>
              <a:buSzPts val="2200"/>
              <a:buNone/>
            </a:pPr>
            <a:r>
              <a:rPr lang="en-GB" dirty="0">
                <a:solidFill>
                  <a:schemeClr val="lt2"/>
                </a:solidFill>
              </a:rPr>
              <a:t>VIT Chennai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D0B170-93DA-4D7C-ADDF-544F846BD046}"/>
              </a:ext>
            </a:extLst>
          </p:cNvPr>
          <p:cNvSpPr txBox="1"/>
          <p:nvPr/>
        </p:nvSpPr>
        <p:spPr>
          <a:xfrm>
            <a:off x="1322613" y="1771531"/>
            <a:ext cx="6188529" cy="2031325"/>
          </a:xfrm>
          <a:prstGeom prst="rect">
            <a:avLst/>
          </a:prstGeom>
          <a:noFill/>
        </p:spPr>
        <p:txBody>
          <a:bodyPr wrap="square">
            <a:spAutoFit/>
          </a:bodyPr>
          <a:lstStyle/>
          <a:p>
            <a:pPr algn="just"/>
            <a:r>
              <a:rPr lang="en-US" sz="1800" b="0" i="0" dirty="0">
                <a:solidFill>
                  <a:schemeClr val="bg1"/>
                </a:solidFill>
                <a:effectLst/>
                <a:latin typeface="Open-sans"/>
              </a:rPr>
              <a:t>A debugger is a computer program used by programmers to test and debug a target program. Debuggers may use instruction-set simulators, rather than running a program directly on the processor to achieve a higher level of control over its execution. This allows debuggers to stop or halt the program according to specific conditions. However, use of simulators decreases execution speed.</a:t>
            </a:r>
            <a:endParaRPr lang="en-IN" sz="1800" dirty="0">
              <a:solidFill>
                <a:schemeClr val="bg1"/>
              </a:solidFill>
            </a:endParaRPr>
          </a:p>
        </p:txBody>
      </p:sp>
      <p:sp>
        <p:nvSpPr>
          <p:cNvPr id="5" name="TextBox 4">
            <a:extLst>
              <a:ext uri="{FF2B5EF4-FFF2-40B4-BE49-F238E27FC236}">
                <a16:creationId xmlns:a16="http://schemas.microsoft.com/office/drawing/2014/main" id="{7C4D3727-1DA9-4E5C-BF8E-C25B4002311C}"/>
              </a:ext>
            </a:extLst>
          </p:cNvPr>
          <p:cNvSpPr txBox="1"/>
          <p:nvPr/>
        </p:nvSpPr>
        <p:spPr>
          <a:xfrm>
            <a:off x="1322613" y="1127905"/>
            <a:ext cx="4572000" cy="400110"/>
          </a:xfrm>
          <a:prstGeom prst="rect">
            <a:avLst/>
          </a:prstGeom>
          <a:noFill/>
        </p:spPr>
        <p:txBody>
          <a:bodyPr wrap="square">
            <a:spAutoFit/>
          </a:bodyPr>
          <a:lstStyle/>
          <a:p>
            <a:r>
              <a:rPr lang="en-US" sz="2000" b="1" i="0" dirty="0">
                <a:solidFill>
                  <a:schemeClr val="bg1"/>
                </a:solidFill>
                <a:effectLst/>
                <a:latin typeface="Open-sans"/>
              </a:rPr>
              <a:t>DEBUGGER</a:t>
            </a:r>
            <a:endParaRPr lang="en-IN" b="1" dirty="0"/>
          </a:p>
        </p:txBody>
      </p:sp>
    </p:spTree>
    <p:extLst>
      <p:ext uri="{BB962C8B-B14F-4D97-AF65-F5344CB8AC3E}">
        <p14:creationId xmlns:p14="http://schemas.microsoft.com/office/powerpoint/2010/main" val="395152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C9D40A-ACD5-4A61-AA84-C35E46405CA3}"/>
              </a:ext>
            </a:extLst>
          </p:cNvPr>
          <p:cNvSpPr txBox="1"/>
          <p:nvPr/>
        </p:nvSpPr>
        <p:spPr>
          <a:xfrm>
            <a:off x="1085850" y="1111576"/>
            <a:ext cx="4572000" cy="400110"/>
          </a:xfrm>
          <a:prstGeom prst="rect">
            <a:avLst/>
          </a:prstGeom>
          <a:noFill/>
        </p:spPr>
        <p:txBody>
          <a:bodyPr wrap="square">
            <a:spAutoFit/>
          </a:bodyPr>
          <a:lstStyle/>
          <a:p>
            <a:r>
              <a:rPr lang="en-IN" sz="2000" b="1" dirty="0">
                <a:solidFill>
                  <a:schemeClr val="bg1"/>
                </a:solidFill>
              </a:rPr>
              <a:t>CLASSIFICATION OF DEBUGGERS</a:t>
            </a:r>
          </a:p>
        </p:txBody>
      </p:sp>
      <p:sp>
        <p:nvSpPr>
          <p:cNvPr id="6" name="TextBox 5">
            <a:extLst>
              <a:ext uri="{FF2B5EF4-FFF2-40B4-BE49-F238E27FC236}">
                <a16:creationId xmlns:a16="http://schemas.microsoft.com/office/drawing/2014/main" id="{3E03F0A2-01C5-4F9C-8D06-DF808C5ADD8D}"/>
              </a:ext>
            </a:extLst>
          </p:cNvPr>
          <p:cNvSpPr txBox="1"/>
          <p:nvPr/>
        </p:nvSpPr>
        <p:spPr>
          <a:xfrm>
            <a:off x="1387929" y="1796143"/>
            <a:ext cx="5225143" cy="1631216"/>
          </a:xfrm>
          <a:prstGeom prst="rect">
            <a:avLst/>
          </a:prstGeom>
          <a:noFill/>
        </p:spPr>
        <p:txBody>
          <a:bodyPr wrap="square" rtlCol="0">
            <a:spAutoFit/>
          </a:bodyPr>
          <a:lstStyle/>
          <a:p>
            <a:pPr marL="342900" indent="-342900">
              <a:buClr>
                <a:schemeClr val="bg1"/>
              </a:buClr>
              <a:buAutoNum type="arabicPeriod"/>
            </a:pPr>
            <a:r>
              <a:rPr lang="en-IN" sz="2000" dirty="0">
                <a:solidFill>
                  <a:schemeClr val="bg1"/>
                </a:solidFill>
              </a:rPr>
              <a:t>Kernel debugger</a:t>
            </a:r>
          </a:p>
          <a:p>
            <a:pPr marL="342900" indent="-342900">
              <a:buClr>
                <a:schemeClr val="bg1"/>
              </a:buClr>
              <a:buAutoNum type="arabicPeriod"/>
            </a:pPr>
            <a:r>
              <a:rPr lang="en-IN" sz="2000" dirty="0">
                <a:solidFill>
                  <a:schemeClr val="bg1"/>
                </a:solidFill>
              </a:rPr>
              <a:t>Basic machine level debugger</a:t>
            </a:r>
          </a:p>
          <a:p>
            <a:pPr marL="457200" indent="-457200">
              <a:buClr>
                <a:schemeClr val="bg1"/>
              </a:buClr>
              <a:buFont typeface="+mj-lt"/>
              <a:buAutoNum type="arabicPeriod"/>
            </a:pPr>
            <a:r>
              <a:rPr lang="en-IN" sz="2000" dirty="0">
                <a:solidFill>
                  <a:schemeClr val="bg1"/>
                </a:solidFill>
              </a:rPr>
              <a:t>In circuit emulator</a:t>
            </a:r>
          </a:p>
          <a:p>
            <a:pPr marL="342900" indent="-342900">
              <a:buClr>
                <a:schemeClr val="bg1"/>
              </a:buClr>
              <a:buAutoNum type="arabicPeriod"/>
            </a:pPr>
            <a:r>
              <a:rPr lang="en-IN" sz="2000" dirty="0">
                <a:solidFill>
                  <a:schemeClr val="bg1"/>
                </a:solidFill>
              </a:rPr>
              <a:t>Interpretive programming environment debugger</a:t>
            </a:r>
            <a:endParaRPr lang="en-IN" dirty="0">
              <a:solidFill>
                <a:schemeClr val="bg1"/>
              </a:solidFill>
            </a:endParaRPr>
          </a:p>
        </p:txBody>
      </p:sp>
    </p:spTree>
    <p:extLst>
      <p:ext uri="{BB962C8B-B14F-4D97-AF65-F5344CB8AC3E}">
        <p14:creationId xmlns:p14="http://schemas.microsoft.com/office/powerpoint/2010/main" val="3280425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CD83-C0F0-415C-84BB-F5B61EEA929C}"/>
              </a:ext>
            </a:extLst>
          </p:cNvPr>
          <p:cNvSpPr>
            <a:spLocks noGrp="1"/>
          </p:cNvSpPr>
          <p:nvPr>
            <p:ph type="ctrTitle"/>
          </p:nvPr>
        </p:nvSpPr>
        <p:spPr>
          <a:xfrm>
            <a:off x="914400" y="352584"/>
            <a:ext cx="7315200" cy="651624"/>
          </a:xfrm>
        </p:spPr>
        <p:txBody>
          <a:bodyPr>
            <a:normAutofit fontScale="90000"/>
          </a:bodyPr>
          <a:lstStyle/>
          <a:p>
            <a:r>
              <a:rPr lang="en-IN" dirty="0"/>
              <a:t>Correcting Bugs</a:t>
            </a:r>
          </a:p>
        </p:txBody>
      </p:sp>
      <p:sp>
        <p:nvSpPr>
          <p:cNvPr id="3" name="Subtitle 2">
            <a:extLst>
              <a:ext uri="{FF2B5EF4-FFF2-40B4-BE49-F238E27FC236}">
                <a16:creationId xmlns:a16="http://schemas.microsoft.com/office/drawing/2014/main" id="{6D7AE282-510E-41F4-8701-3BFD66F7B8AB}"/>
              </a:ext>
            </a:extLst>
          </p:cNvPr>
          <p:cNvSpPr>
            <a:spLocks noGrp="1"/>
          </p:cNvSpPr>
          <p:nvPr>
            <p:ph type="subTitle" idx="1"/>
          </p:nvPr>
        </p:nvSpPr>
        <p:spPr>
          <a:xfrm>
            <a:off x="914400" y="1330779"/>
            <a:ext cx="7315200" cy="3402593"/>
          </a:xfrm>
        </p:spPr>
        <p:txBody>
          <a:bodyPr/>
          <a:lstStyle/>
          <a:p>
            <a:pPr>
              <a:buFont typeface="Arial" panose="020B0604020202020204" pitchFamily="34" charset="0"/>
              <a:buChar char="•"/>
            </a:pPr>
            <a:r>
              <a:rPr lang="en-IN" dirty="0"/>
              <a:t>Correct the error</a:t>
            </a:r>
          </a:p>
          <a:p>
            <a:pPr>
              <a:buFont typeface="Arial" panose="020B0604020202020204" pitchFamily="34" charset="0"/>
              <a:buChar char="•"/>
            </a:pPr>
            <a:r>
              <a:rPr lang="en-IN" dirty="0"/>
              <a:t>Before correcting, we should concentrate on the following points:</a:t>
            </a:r>
          </a:p>
          <a:p>
            <a:pPr marL="558800" indent="-457200">
              <a:buFont typeface="+mj-lt"/>
              <a:buAutoNum type="arabicPeriod"/>
            </a:pPr>
            <a:r>
              <a:rPr lang="en-IN" dirty="0"/>
              <a:t>Evaluate the coupling</a:t>
            </a:r>
          </a:p>
          <a:p>
            <a:pPr marL="558800" indent="-457200">
              <a:buFont typeface="+mj-lt"/>
              <a:buAutoNum type="arabicPeriod"/>
            </a:pPr>
            <a:r>
              <a:rPr lang="en-IN" dirty="0"/>
              <a:t>Influence of correction</a:t>
            </a:r>
          </a:p>
          <a:p>
            <a:pPr marL="558800" indent="-457200">
              <a:buFont typeface="+mj-lt"/>
              <a:buAutoNum type="arabicPeriod"/>
            </a:pPr>
            <a:r>
              <a:rPr lang="en-IN" dirty="0"/>
              <a:t>Regression testing.</a:t>
            </a:r>
          </a:p>
        </p:txBody>
      </p:sp>
    </p:spTree>
    <p:extLst>
      <p:ext uri="{BB962C8B-B14F-4D97-AF65-F5344CB8AC3E}">
        <p14:creationId xmlns:p14="http://schemas.microsoft.com/office/powerpoint/2010/main" val="192936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2"/>
          <p:cNvSpPr txBox="1"/>
          <p:nvPr/>
        </p:nvSpPr>
        <p:spPr>
          <a:xfrm>
            <a:off x="1424940" y="2143125"/>
            <a:ext cx="6172200" cy="857250"/>
          </a:xfrm>
          <a:prstGeom prst="rect">
            <a:avLst/>
          </a:prstGeom>
          <a:noFill/>
          <a:ln>
            <a:noFill/>
          </a:ln>
        </p:spPr>
        <p:txBody>
          <a:bodyPr spcFirstLastPara="1" wrap="square" lIns="91425" tIns="45700" rIns="91425" bIns="45700" anchor="ctr" anchorCtr="0">
            <a:noAutofit/>
          </a:bodyPr>
          <a:lstStyle/>
          <a:p>
            <a:pPr lvl="0" algn="ctr">
              <a:buClr>
                <a:srgbClr val="4620E8"/>
              </a:buClr>
              <a:buSzPts val="3600"/>
            </a:pPr>
            <a:r>
              <a:rPr lang="en-IN" sz="2800" b="1" i="0" u="none" strike="noStrike" baseline="0" dirty="0">
                <a:solidFill>
                  <a:schemeClr val="tx2"/>
                </a:solidFill>
                <a:latin typeface="Calibri,Bold"/>
              </a:rPr>
              <a:t>Test Maturity models</a:t>
            </a:r>
            <a:endParaRPr sz="2400" dirty="0">
              <a:solidFill>
                <a:schemeClr val="tx2"/>
              </a:solidFill>
            </a:endParaRPr>
          </a:p>
        </p:txBody>
      </p:sp>
      <p:sp>
        <p:nvSpPr>
          <p:cNvPr id="36" name="Google Shape;36;p2"/>
          <p:cNvSpPr txBox="1"/>
          <p:nvPr/>
        </p:nvSpPr>
        <p:spPr>
          <a:xfrm>
            <a:off x="1264920" y="1532572"/>
            <a:ext cx="6492240" cy="3148013"/>
          </a:xfrm>
          <a:prstGeom prst="rect">
            <a:avLst/>
          </a:prstGeom>
          <a:noFill/>
          <a:ln>
            <a:noFill/>
          </a:ln>
        </p:spPr>
        <p:txBody>
          <a:bodyPr spcFirstLastPara="1" wrap="square" lIns="91425" tIns="45700" rIns="91425" bIns="45700" anchor="t" anchorCtr="0">
            <a:noAutofit/>
          </a:bodyPr>
          <a:lstStyle/>
          <a:p>
            <a:pPr lvl="0" indent="9323388" algn="just"/>
            <a:endParaRPr sz="1200" dirty="0"/>
          </a:p>
        </p:txBody>
      </p:sp>
    </p:spTree>
    <p:extLst>
      <p:ext uri="{BB962C8B-B14F-4D97-AF65-F5344CB8AC3E}">
        <p14:creationId xmlns:p14="http://schemas.microsoft.com/office/powerpoint/2010/main" val="3313179362"/>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59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2"/>
          <p:cNvSpPr txBox="1"/>
          <p:nvPr/>
        </p:nvSpPr>
        <p:spPr>
          <a:xfrm>
            <a:off x="1485900" y="205979"/>
            <a:ext cx="6172200" cy="857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620E8"/>
              </a:buClr>
              <a:buSzPts val="3600"/>
              <a:buFont typeface="CG Times"/>
              <a:buNone/>
            </a:pPr>
            <a:r>
              <a:rPr lang="en-GB" sz="3600" b="1" u="sng" dirty="0">
                <a:solidFill>
                  <a:srgbClr val="BF6400"/>
                </a:solidFill>
                <a:latin typeface="CG Times"/>
                <a:sym typeface="CG Times"/>
              </a:rPr>
              <a:t>Outline</a:t>
            </a:r>
            <a:endParaRPr dirty="0"/>
          </a:p>
        </p:txBody>
      </p:sp>
      <p:sp>
        <p:nvSpPr>
          <p:cNvPr id="36" name="Google Shape;36;p2"/>
          <p:cNvSpPr txBox="1"/>
          <p:nvPr/>
        </p:nvSpPr>
        <p:spPr>
          <a:xfrm>
            <a:off x="1165860" y="1527810"/>
            <a:ext cx="6172200" cy="2938463"/>
          </a:xfrm>
          <a:prstGeom prst="rect">
            <a:avLst/>
          </a:prstGeom>
          <a:no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n-US" sz="2000" dirty="0">
                <a:solidFill>
                  <a:schemeClr val="bg1"/>
                </a:solidFill>
              </a:rPr>
              <a:t>Debugging- Process </a:t>
            </a:r>
          </a:p>
          <a:p>
            <a:pPr marL="285750" indent="-285750">
              <a:buFont typeface="Arial" panose="020B0604020202020204" pitchFamily="34" charset="0"/>
              <a:buChar char="•"/>
            </a:pPr>
            <a:r>
              <a:rPr lang="en-US" sz="2000" dirty="0">
                <a:solidFill>
                  <a:schemeClr val="bg1"/>
                </a:solidFill>
              </a:rPr>
              <a:t>Techniques</a:t>
            </a:r>
          </a:p>
          <a:p>
            <a:pPr marL="285750" indent="-285750">
              <a:buFont typeface="Arial" panose="020B0604020202020204" pitchFamily="34" charset="0"/>
              <a:buChar char="•"/>
            </a:pPr>
            <a:r>
              <a:rPr lang="en-US" sz="2000" dirty="0">
                <a:solidFill>
                  <a:schemeClr val="bg1"/>
                </a:solidFill>
              </a:rPr>
              <a:t>Correction of Bugs</a:t>
            </a:r>
          </a:p>
          <a:p>
            <a:pPr marL="285750" indent="-285750">
              <a:buFont typeface="Arial" panose="020B0604020202020204" pitchFamily="34" charset="0"/>
              <a:buChar char="•"/>
            </a:pPr>
            <a:r>
              <a:rPr lang="en-US" sz="2000" dirty="0">
                <a:solidFill>
                  <a:schemeClr val="bg1"/>
                </a:solidFill>
              </a:rPr>
              <a:t>Debuggers</a:t>
            </a:r>
          </a:p>
          <a:p>
            <a:pPr marL="285750" indent="-285750">
              <a:buFont typeface="Arial" panose="020B0604020202020204" pitchFamily="34" charset="0"/>
              <a:buChar char="•"/>
            </a:pPr>
            <a:r>
              <a:rPr lang="en-US" sz="2000" dirty="0">
                <a:solidFill>
                  <a:schemeClr val="bg1"/>
                </a:solidFill>
              </a:rPr>
              <a:t>Need for process maturity</a:t>
            </a:r>
          </a:p>
          <a:p>
            <a:pPr marL="285750" indent="-285750">
              <a:buFont typeface="Arial" panose="020B0604020202020204" pitchFamily="34" charset="0"/>
              <a:buChar char="•"/>
            </a:pPr>
            <a:r>
              <a:rPr lang="en-US" sz="2000" dirty="0">
                <a:solidFill>
                  <a:schemeClr val="bg1"/>
                </a:solidFill>
              </a:rPr>
              <a:t>Measurement and Improvement of test process</a:t>
            </a:r>
          </a:p>
          <a:p>
            <a:pPr marL="285750" indent="-285750">
              <a:buFont typeface="Arial" panose="020B0604020202020204" pitchFamily="34" charset="0"/>
              <a:buChar char="•"/>
            </a:pPr>
            <a:r>
              <a:rPr lang="en-US" sz="2000" dirty="0">
                <a:solidFill>
                  <a:schemeClr val="bg1"/>
                </a:solidFill>
              </a:rPr>
              <a:t>Test process maturity models</a:t>
            </a:r>
            <a:endParaRPr sz="2000" dirty="0">
              <a:solidFill>
                <a:schemeClr val="bg1"/>
              </a:solidFill>
            </a:endParaRPr>
          </a:p>
        </p:txBody>
      </p:sp>
    </p:spTree>
    <p:extLst>
      <p:ext uri="{BB962C8B-B14F-4D97-AF65-F5344CB8AC3E}">
        <p14:creationId xmlns:p14="http://schemas.microsoft.com/office/powerpoint/2010/main" val="185166981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2"/>
          <p:cNvSpPr txBox="1"/>
          <p:nvPr/>
        </p:nvSpPr>
        <p:spPr>
          <a:xfrm>
            <a:off x="1264920" y="675322"/>
            <a:ext cx="6172200" cy="857250"/>
          </a:xfrm>
          <a:prstGeom prst="rect">
            <a:avLst/>
          </a:prstGeom>
          <a:noFill/>
          <a:ln>
            <a:noFill/>
          </a:ln>
        </p:spPr>
        <p:txBody>
          <a:bodyPr spcFirstLastPara="1" wrap="square" lIns="91425" tIns="45700" rIns="91425" bIns="45700" anchor="ctr" anchorCtr="0">
            <a:noAutofit/>
          </a:bodyPr>
          <a:lstStyle/>
          <a:p>
            <a:pPr lvl="0">
              <a:buClr>
                <a:srgbClr val="4620E8"/>
              </a:buClr>
              <a:buSzPts val="3600"/>
            </a:pPr>
            <a:r>
              <a:rPr lang="en-US" sz="4000" dirty="0">
                <a:solidFill>
                  <a:schemeClr val="tx2"/>
                </a:solidFill>
                <a:latin typeface="CG Times"/>
                <a:ea typeface="CG Times"/>
                <a:cs typeface="CG Times"/>
                <a:sym typeface="CG Times"/>
              </a:rPr>
              <a:t>Debugging</a:t>
            </a:r>
            <a:endParaRPr sz="1600" dirty="0">
              <a:solidFill>
                <a:schemeClr val="tx2"/>
              </a:solidFill>
            </a:endParaRPr>
          </a:p>
        </p:txBody>
      </p:sp>
      <p:sp>
        <p:nvSpPr>
          <p:cNvPr id="36" name="Google Shape;36;p2"/>
          <p:cNvSpPr txBox="1"/>
          <p:nvPr/>
        </p:nvSpPr>
        <p:spPr>
          <a:xfrm>
            <a:off x="1165860" y="1447800"/>
            <a:ext cx="6492240" cy="3148013"/>
          </a:xfrm>
          <a:prstGeom prst="rect">
            <a:avLst/>
          </a:prstGeom>
          <a:noFill/>
          <a:ln>
            <a:noFill/>
          </a:ln>
        </p:spPr>
        <p:txBody>
          <a:bodyPr spcFirstLastPara="1" wrap="square" lIns="91425" tIns="45700" rIns="91425" bIns="45700" anchor="t" anchorCtr="0">
            <a:noAutofit/>
          </a:bodyPr>
          <a:lstStyle/>
          <a:p>
            <a:pPr lvl="0" indent="9323388" algn="just"/>
            <a:r>
              <a:rPr lang="en-US" sz="2000" dirty="0" err="1">
                <a:solidFill>
                  <a:schemeClr val="lt1"/>
                </a:solidFill>
                <a:latin typeface="CG Times"/>
                <a:ea typeface="CG Times"/>
                <a:cs typeface="CG Times"/>
                <a:sym typeface="CG Times"/>
              </a:rPr>
              <a:t>IIn</a:t>
            </a:r>
            <a:r>
              <a:rPr lang="en-US" sz="2000" dirty="0">
                <a:solidFill>
                  <a:schemeClr val="lt1"/>
                </a:solidFill>
                <a:latin typeface="CG Times"/>
                <a:ea typeface="CG Times"/>
                <a:cs typeface="CG Times"/>
                <a:sym typeface="CG Times"/>
              </a:rPr>
              <a:t> the context of software engineering, debugging is the process of fixing a bug in the software. In other words, it refers to identifying, analyzing and removing errors. This activity begins after the software fails to execute properly and concludes by solving the problem and successfully testing the software. It is considered to be an extremely complex and tedious task because errors need to be resolved at all stages of debugging.</a:t>
            </a:r>
            <a:endParaRPr sz="1200"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3"/>
          <p:cNvSpPr txBox="1"/>
          <p:nvPr/>
        </p:nvSpPr>
        <p:spPr>
          <a:xfrm>
            <a:off x="1074420" y="205979"/>
            <a:ext cx="6583680" cy="857250"/>
          </a:xfrm>
          <a:prstGeom prst="rect">
            <a:avLst/>
          </a:prstGeom>
          <a:noFill/>
          <a:ln>
            <a:noFill/>
          </a:ln>
        </p:spPr>
        <p:txBody>
          <a:bodyPr spcFirstLastPara="1" wrap="square" lIns="91425" tIns="45700" rIns="91425" bIns="45700" anchor="ctr" anchorCtr="0">
            <a:noAutofit/>
          </a:bodyPr>
          <a:lstStyle/>
          <a:p>
            <a:pPr lvl="0">
              <a:buClr>
                <a:srgbClr val="4620E8"/>
              </a:buClr>
              <a:buSzPts val="3600"/>
            </a:pPr>
            <a:r>
              <a:rPr lang="en-GB" sz="3600" b="1" u="sng" dirty="0">
                <a:solidFill>
                  <a:srgbClr val="BF6400"/>
                </a:solidFill>
                <a:latin typeface="CG Times"/>
                <a:ea typeface="CG Times"/>
                <a:cs typeface="CG Times"/>
                <a:sym typeface="CG Times"/>
              </a:rPr>
              <a:t>Debugging Process</a:t>
            </a:r>
            <a:endParaRPr dirty="0"/>
          </a:p>
        </p:txBody>
      </p:sp>
      <p:sp>
        <p:nvSpPr>
          <p:cNvPr id="42" name="Google Shape;42;p3"/>
          <p:cNvSpPr txBox="1"/>
          <p:nvPr/>
        </p:nvSpPr>
        <p:spPr>
          <a:xfrm>
            <a:off x="1158240" y="1200151"/>
            <a:ext cx="7086600" cy="3053442"/>
          </a:xfrm>
          <a:prstGeom prst="rect">
            <a:avLst/>
          </a:prstGeom>
          <a:noFill/>
          <a:ln>
            <a:noFill/>
          </a:ln>
        </p:spPr>
        <p:txBody>
          <a:bodyPr spcFirstLastPara="1" wrap="square" lIns="91425" tIns="45700" rIns="91425" bIns="45700" anchor="t" anchorCtr="0">
            <a:noAutofit/>
          </a:bodyPr>
          <a:lstStyle/>
          <a:p>
            <a:pPr marL="341313" lvl="0" indent="-341313">
              <a:lnSpc>
                <a:spcPct val="80000"/>
              </a:lnSpc>
            </a:pPr>
            <a:r>
              <a:rPr lang="en-US" sz="1600" dirty="0">
                <a:solidFill>
                  <a:schemeClr val="lt1"/>
                </a:solidFill>
                <a:latin typeface="Times New Roman" panose="02020603050405020304" pitchFamily="18" charset="0"/>
                <a:ea typeface="CG Times"/>
                <a:cs typeface="Times New Roman" panose="02020603050405020304" pitchFamily="18" charset="0"/>
                <a:sym typeface="CG Times"/>
              </a:rPr>
              <a:t>Steps involved in debugging are:</a:t>
            </a:r>
          </a:p>
          <a:p>
            <a:pPr marL="341313" lvl="0" indent="-341313">
              <a:lnSpc>
                <a:spcPct val="80000"/>
              </a:lnSpc>
            </a:pPr>
            <a:endParaRPr lang="en-US" sz="1600" dirty="0">
              <a:solidFill>
                <a:schemeClr val="lt1"/>
              </a:solidFill>
              <a:latin typeface="Times New Roman" panose="02020603050405020304" pitchFamily="18" charset="0"/>
              <a:ea typeface="CG Times"/>
              <a:cs typeface="Times New Roman" panose="02020603050405020304" pitchFamily="18" charset="0"/>
              <a:sym typeface="CG Times"/>
            </a:endParaRPr>
          </a:p>
          <a:p>
            <a:pPr marL="342900" lvl="0" indent="-342900">
              <a:lnSpc>
                <a:spcPct val="80000"/>
              </a:lnSpc>
              <a:buClr>
                <a:schemeClr val="bg1"/>
              </a:buClr>
              <a:buFont typeface="Arial" panose="020B0604020202020204" pitchFamily="34" charset="0"/>
              <a:buChar char="•"/>
            </a:pPr>
            <a:r>
              <a:rPr lang="en-US" sz="1600" dirty="0">
                <a:solidFill>
                  <a:schemeClr val="lt1"/>
                </a:solidFill>
                <a:latin typeface="Times New Roman" panose="02020603050405020304" pitchFamily="18" charset="0"/>
                <a:ea typeface="CG Times"/>
                <a:cs typeface="Times New Roman" panose="02020603050405020304" pitchFamily="18" charset="0"/>
                <a:sym typeface="CG Times"/>
              </a:rPr>
              <a:t>Problem identification and report preparation.</a:t>
            </a:r>
          </a:p>
          <a:p>
            <a:pPr marL="342900" lvl="0" indent="-342900">
              <a:lnSpc>
                <a:spcPct val="80000"/>
              </a:lnSpc>
              <a:buClr>
                <a:schemeClr val="bg1"/>
              </a:buClr>
              <a:buFont typeface="Arial" panose="020B0604020202020204" pitchFamily="34" charset="0"/>
              <a:buChar char="•"/>
            </a:pPr>
            <a:r>
              <a:rPr lang="en-US" sz="1600" dirty="0">
                <a:solidFill>
                  <a:schemeClr val="lt1"/>
                </a:solidFill>
                <a:latin typeface="Times New Roman" panose="02020603050405020304" pitchFamily="18" charset="0"/>
                <a:ea typeface="CG Times"/>
                <a:cs typeface="Times New Roman" panose="02020603050405020304" pitchFamily="18" charset="0"/>
                <a:sym typeface="CG Times"/>
              </a:rPr>
              <a:t>Assigning the report to software engineer to the defect to verify that it is genuine.</a:t>
            </a:r>
          </a:p>
          <a:p>
            <a:pPr marL="342900" lvl="0" indent="-342900">
              <a:lnSpc>
                <a:spcPct val="80000"/>
              </a:lnSpc>
              <a:buClr>
                <a:schemeClr val="bg1"/>
              </a:buClr>
              <a:buFont typeface="Arial" panose="020B0604020202020204" pitchFamily="34" charset="0"/>
              <a:buChar char="•"/>
            </a:pPr>
            <a:r>
              <a:rPr lang="en-US" sz="1600" dirty="0">
                <a:solidFill>
                  <a:schemeClr val="lt1"/>
                </a:solidFill>
                <a:latin typeface="Times New Roman" panose="02020603050405020304" pitchFamily="18" charset="0"/>
                <a:ea typeface="CG Times"/>
                <a:cs typeface="Times New Roman" panose="02020603050405020304" pitchFamily="18" charset="0"/>
                <a:sym typeface="CG Times"/>
              </a:rPr>
              <a:t>Defect Analysis using modeling, documentations, finding and testing candidate flaws, etc.</a:t>
            </a:r>
          </a:p>
          <a:p>
            <a:pPr marL="342900" lvl="0" indent="-342900">
              <a:lnSpc>
                <a:spcPct val="80000"/>
              </a:lnSpc>
              <a:buClr>
                <a:schemeClr val="bg1"/>
              </a:buClr>
              <a:buFont typeface="Arial" panose="020B0604020202020204" pitchFamily="34" charset="0"/>
              <a:buChar char="•"/>
            </a:pPr>
            <a:r>
              <a:rPr lang="en-US" sz="1600" dirty="0">
                <a:solidFill>
                  <a:schemeClr val="lt1"/>
                </a:solidFill>
                <a:latin typeface="Times New Roman" panose="02020603050405020304" pitchFamily="18" charset="0"/>
                <a:ea typeface="CG Times"/>
                <a:cs typeface="Times New Roman" panose="02020603050405020304" pitchFamily="18" charset="0"/>
                <a:sym typeface="CG Times"/>
              </a:rPr>
              <a:t>Defect Resolution by making required changes to the system.</a:t>
            </a:r>
          </a:p>
          <a:p>
            <a:pPr marL="342900" lvl="0" indent="-342900">
              <a:lnSpc>
                <a:spcPct val="80000"/>
              </a:lnSpc>
              <a:buClr>
                <a:schemeClr val="bg1"/>
              </a:buClr>
              <a:buFont typeface="Arial" panose="020B0604020202020204" pitchFamily="34" charset="0"/>
              <a:buChar char="•"/>
            </a:pPr>
            <a:r>
              <a:rPr lang="en-US" sz="1600" dirty="0">
                <a:solidFill>
                  <a:schemeClr val="lt1"/>
                </a:solidFill>
                <a:latin typeface="Times New Roman" panose="02020603050405020304" pitchFamily="18" charset="0"/>
                <a:ea typeface="CG Times"/>
                <a:cs typeface="Times New Roman" panose="02020603050405020304" pitchFamily="18" charset="0"/>
                <a:sym typeface="CG Times"/>
              </a:rPr>
              <a:t>Validation of corrections</a:t>
            </a:r>
            <a:r>
              <a:rPr lang="en-US" sz="1600" dirty="0">
                <a:solidFill>
                  <a:schemeClr val="lt1"/>
                </a:solidFill>
                <a:latin typeface="CG Times"/>
                <a:ea typeface="CG Times"/>
                <a:cs typeface="CG Times"/>
                <a:sym typeface="CG Times"/>
              </a:rPr>
              <a:t>.</a:t>
            </a:r>
            <a:endParaRPr sz="1050" dirty="0"/>
          </a:p>
        </p:txBody>
      </p:sp>
      <p:pic>
        <p:nvPicPr>
          <p:cNvPr id="1026" name="Picture 2" descr="This image describes the complete debugging process that is used while debugging in software testing.">
            <a:extLst>
              <a:ext uri="{FF2B5EF4-FFF2-40B4-BE49-F238E27FC236}">
                <a16:creationId xmlns:a16="http://schemas.microsoft.com/office/drawing/2014/main" id="{F14D75CF-484F-4202-A2E4-FC91ECD26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125" y="3124653"/>
            <a:ext cx="6891746" cy="1937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2"/>
          <p:cNvSpPr txBox="1"/>
          <p:nvPr/>
        </p:nvSpPr>
        <p:spPr>
          <a:xfrm>
            <a:off x="1264920" y="675322"/>
            <a:ext cx="6172200" cy="857250"/>
          </a:xfrm>
          <a:prstGeom prst="rect">
            <a:avLst/>
          </a:prstGeom>
          <a:noFill/>
          <a:ln>
            <a:noFill/>
          </a:ln>
        </p:spPr>
        <p:txBody>
          <a:bodyPr spcFirstLastPara="1" wrap="square" lIns="91425" tIns="45700" rIns="91425" bIns="45700" anchor="ctr" anchorCtr="0">
            <a:noAutofit/>
          </a:bodyPr>
          <a:lstStyle/>
          <a:p>
            <a:pPr lvl="0">
              <a:buClr>
                <a:srgbClr val="4620E8"/>
              </a:buClr>
              <a:buSzPts val="3600"/>
            </a:pPr>
            <a:r>
              <a:rPr lang="en-US" sz="4000" dirty="0">
                <a:solidFill>
                  <a:schemeClr val="tx2"/>
                </a:solidFill>
                <a:latin typeface="CG Times"/>
                <a:ea typeface="CG Times"/>
                <a:cs typeface="CG Times"/>
                <a:sym typeface="CG Times"/>
              </a:rPr>
              <a:t>Types of Bugs</a:t>
            </a:r>
            <a:endParaRPr sz="1600" dirty="0">
              <a:solidFill>
                <a:schemeClr val="tx2"/>
              </a:solidFill>
            </a:endParaRPr>
          </a:p>
        </p:txBody>
      </p:sp>
      <p:sp>
        <p:nvSpPr>
          <p:cNvPr id="36" name="Google Shape;36;p2"/>
          <p:cNvSpPr txBox="1"/>
          <p:nvPr/>
        </p:nvSpPr>
        <p:spPr>
          <a:xfrm>
            <a:off x="1165860" y="1447800"/>
            <a:ext cx="7463790" cy="3148013"/>
          </a:xfrm>
          <a:prstGeom prst="rect">
            <a:avLst/>
          </a:prstGeom>
          <a:noFill/>
          <a:ln>
            <a:noFill/>
          </a:ln>
        </p:spPr>
        <p:txBody>
          <a:bodyPr spcFirstLastPara="1" wrap="square" lIns="91425" tIns="45700" rIns="91425" bIns="45700" anchor="t" anchorCtr="0">
            <a:noAutofit/>
          </a:bodyPr>
          <a:lstStyle/>
          <a:p>
            <a:pPr lvl="0" indent="9323388" algn="just"/>
            <a:r>
              <a:rPr lang="en-US" sz="2000" dirty="0" err="1">
                <a:solidFill>
                  <a:schemeClr val="lt1"/>
                </a:solidFill>
                <a:latin typeface="CG Times"/>
                <a:ea typeface="CG Times"/>
                <a:cs typeface="CG Times"/>
                <a:sym typeface="CG Times"/>
              </a:rPr>
              <a:t>TThe</a:t>
            </a:r>
            <a:r>
              <a:rPr lang="en-US" sz="2000" dirty="0">
                <a:solidFill>
                  <a:schemeClr val="lt1"/>
                </a:solidFill>
                <a:latin typeface="CG Times"/>
                <a:ea typeface="CG Times"/>
                <a:cs typeface="CG Times"/>
                <a:sym typeface="CG Times"/>
              </a:rPr>
              <a:t> major categories are: </a:t>
            </a:r>
          </a:p>
          <a:p>
            <a:pPr lvl="0" algn="just"/>
            <a:r>
              <a:rPr lang="en-US" sz="2000" dirty="0">
                <a:solidFill>
                  <a:schemeClr val="lt1"/>
                </a:solidFill>
                <a:latin typeface="CG Times"/>
                <a:ea typeface="CG Times"/>
                <a:cs typeface="CG Times"/>
                <a:sym typeface="CG Times"/>
              </a:rPr>
              <a:t>(1) Requirements, Features and Functionality Bugs </a:t>
            </a:r>
          </a:p>
          <a:p>
            <a:pPr lvl="0" algn="just"/>
            <a:r>
              <a:rPr lang="en-US" sz="2000" dirty="0">
                <a:solidFill>
                  <a:schemeClr val="lt1"/>
                </a:solidFill>
                <a:latin typeface="CG Times"/>
                <a:ea typeface="CG Times"/>
                <a:cs typeface="CG Times"/>
                <a:sym typeface="CG Times"/>
              </a:rPr>
              <a:t>(2) Structural Bugs </a:t>
            </a:r>
          </a:p>
          <a:p>
            <a:pPr lvl="0" algn="just"/>
            <a:r>
              <a:rPr lang="en-US" sz="2000" dirty="0">
                <a:solidFill>
                  <a:schemeClr val="lt1"/>
                </a:solidFill>
                <a:latin typeface="CG Times"/>
                <a:ea typeface="CG Times"/>
                <a:cs typeface="CG Times"/>
                <a:sym typeface="CG Times"/>
              </a:rPr>
              <a:t>(3) Data Bugs</a:t>
            </a:r>
          </a:p>
          <a:p>
            <a:pPr lvl="0" algn="just"/>
            <a:r>
              <a:rPr lang="en-US" sz="2000" dirty="0">
                <a:solidFill>
                  <a:schemeClr val="lt1"/>
                </a:solidFill>
                <a:latin typeface="CG Times"/>
                <a:ea typeface="CG Times"/>
                <a:cs typeface="CG Times"/>
                <a:sym typeface="CG Times"/>
              </a:rPr>
              <a:t>(4) Coding Bugs </a:t>
            </a:r>
          </a:p>
          <a:p>
            <a:pPr lvl="0" algn="just"/>
            <a:r>
              <a:rPr lang="en-US" sz="2000" dirty="0">
                <a:solidFill>
                  <a:schemeClr val="lt1"/>
                </a:solidFill>
                <a:latin typeface="CG Times"/>
                <a:ea typeface="CG Times"/>
                <a:cs typeface="CG Times"/>
                <a:sym typeface="CG Times"/>
              </a:rPr>
              <a:t>(5) Interface, Integration and System Bugs </a:t>
            </a:r>
          </a:p>
          <a:p>
            <a:pPr lvl="0" algn="just"/>
            <a:r>
              <a:rPr lang="en-US" sz="2000" dirty="0">
                <a:solidFill>
                  <a:schemeClr val="lt1"/>
                </a:solidFill>
                <a:latin typeface="CG Times"/>
                <a:ea typeface="CG Times"/>
                <a:cs typeface="CG Times"/>
                <a:sym typeface="CG Times"/>
              </a:rPr>
              <a:t>(6) Test and Test Design Bugs.</a:t>
            </a:r>
          </a:p>
        </p:txBody>
      </p:sp>
    </p:spTree>
    <p:extLst>
      <p:ext uri="{BB962C8B-B14F-4D97-AF65-F5344CB8AC3E}">
        <p14:creationId xmlns:p14="http://schemas.microsoft.com/office/powerpoint/2010/main" val="22638769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8FA428-32F3-45A5-9EAF-B49E2D8DFBC6}"/>
              </a:ext>
            </a:extLst>
          </p:cNvPr>
          <p:cNvSpPr txBox="1"/>
          <p:nvPr/>
        </p:nvSpPr>
        <p:spPr>
          <a:xfrm>
            <a:off x="1045028" y="1934698"/>
            <a:ext cx="7053943" cy="1754326"/>
          </a:xfrm>
          <a:prstGeom prst="rect">
            <a:avLst/>
          </a:prstGeom>
          <a:noFill/>
        </p:spPr>
        <p:txBody>
          <a:bodyPr wrap="square">
            <a:spAutoFit/>
          </a:bodyPr>
          <a:lstStyle/>
          <a:p>
            <a:pPr algn="just"/>
            <a:endParaRPr lang="en-US" sz="1800" dirty="0">
              <a:solidFill>
                <a:schemeClr val="bg1"/>
              </a:solidFill>
              <a:latin typeface="Arial" panose="020B0604020202020204" pitchFamily="34" charset="0"/>
            </a:endParaRPr>
          </a:p>
          <a:p>
            <a:pPr algn="just"/>
            <a:r>
              <a:rPr lang="en-US" sz="1800" b="0" i="0" dirty="0">
                <a:solidFill>
                  <a:schemeClr val="bg1"/>
                </a:solidFill>
                <a:effectLst/>
                <a:latin typeface="Arial" panose="020B0604020202020204" pitchFamily="34" charset="0"/>
              </a:rPr>
              <a:t>Various categories in Requirements, Features and </a:t>
            </a:r>
            <a:r>
              <a:rPr lang="en-US" sz="1800" b="0" i="0" dirty="0" err="1">
                <a:solidFill>
                  <a:schemeClr val="bg1"/>
                </a:solidFill>
                <a:effectLst/>
                <a:latin typeface="Arial" panose="020B0604020202020204" pitchFamily="34" charset="0"/>
              </a:rPr>
              <a:t>Functionlity</a:t>
            </a:r>
            <a:r>
              <a:rPr lang="en-US" sz="1800" b="0" i="0" dirty="0">
                <a:solidFill>
                  <a:schemeClr val="bg1"/>
                </a:solidFill>
                <a:effectLst/>
                <a:latin typeface="Arial" panose="020B0604020202020204" pitchFamily="34" charset="0"/>
              </a:rPr>
              <a:t> bugs include:</a:t>
            </a:r>
          </a:p>
          <a:p>
            <a:pPr marL="285750" indent="-285750" algn="just">
              <a:buFont typeface="Arial" panose="020B0604020202020204" pitchFamily="34" charset="0"/>
              <a:buChar char="•"/>
            </a:pPr>
            <a:r>
              <a:rPr lang="en-US" sz="1800" b="1" i="0" dirty="0">
                <a:solidFill>
                  <a:schemeClr val="bg1"/>
                </a:solidFill>
                <a:effectLst/>
                <a:latin typeface="Arial" panose="020B0604020202020204" pitchFamily="34" charset="0"/>
              </a:rPr>
              <a:t>Requirements and Specifications Bugs</a:t>
            </a:r>
            <a:endParaRPr lang="en-US" sz="1800" b="0" i="0" dirty="0">
              <a:solidFill>
                <a:schemeClr val="bg1"/>
              </a:solidFill>
              <a:effectLst/>
              <a:latin typeface="Arial" panose="020B0604020202020204" pitchFamily="34" charset="0"/>
            </a:endParaRPr>
          </a:p>
          <a:p>
            <a:pPr marL="285750" indent="-285750" algn="just">
              <a:buFont typeface="Arial" panose="020B0604020202020204" pitchFamily="34" charset="0"/>
              <a:buChar char="•"/>
            </a:pPr>
            <a:r>
              <a:rPr lang="en-US" sz="1800" b="1" i="0" dirty="0">
                <a:solidFill>
                  <a:schemeClr val="bg1"/>
                </a:solidFill>
                <a:effectLst/>
                <a:latin typeface="Arial" panose="020B0604020202020204" pitchFamily="34" charset="0"/>
              </a:rPr>
              <a:t>Feature Bugs</a:t>
            </a:r>
            <a:endParaRPr lang="en-US" sz="1800" b="0" i="0" dirty="0">
              <a:solidFill>
                <a:schemeClr val="bg1"/>
              </a:solidFill>
              <a:effectLst/>
              <a:latin typeface="Arial" panose="020B0604020202020204" pitchFamily="34" charset="0"/>
            </a:endParaRPr>
          </a:p>
          <a:p>
            <a:pPr marL="285750" indent="-285750" algn="just">
              <a:buFont typeface="Arial" panose="020B0604020202020204" pitchFamily="34" charset="0"/>
              <a:buChar char="•"/>
            </a:pPr>
            <a:r>
              <a:rPr lang="en-US" sz="1800" b="1" i="0" dirty="0">
                <a:solidFill>
                  <a:schemeClr val="bg1"/>
                </a:solidFill>
                <a:effectLst/>
                <a:latin typeface="Arial" panose="020B0604020202020204" pitchFamily="34" charset="0"/>
              </a:rPr>
              <a:t>Feature Interaction Bugs</a:t>
            </a:r>
            <a:endParaRPr lang="en-US" b="0" i="0" dirty="0">
              <a:solidFill>
                <a:schemeClr val="bg1"/>
              </a:solidFill>
              <a:effectLst/>
              <a:latin typeface="Arial" panose="020B0604020202020204" pitchFamily="34" charset="0"/>
            </a:endParaRPr>
          </a:p>
        </p:txBody>
      </p:sp>
      <p:sp>
        <p:nvSpPr>
          <p:cNvPr id="5" name="TextBox 4">
            <a:extLst>
              <a:ext uri="{FF2B5EF4-FFF2-40B4-BE49-F238E27FC236}">
                <a16:creationId xmlns:a16="http://schemas.microsoft.com/office/drawing/2014/main" id="{B130FF97-8F71-4625-9A7A-DD7A3A0933F4}"/>
              </a:ext>
            </a:extLst>
          </p:cNvPr>
          <p:cNvSpPr txBox="1"/>
          <p:nvPr/>
        </p:nvSpPr>
        <p:spPr>
          <a:xfrm>
            <a:off x="930727" y="873226"/>
            <a:ext cx="7258051" cy="707886"/>
          </a:xfrm>
          <a:prstGeom prst="rect">
            <a:avLst/>
          </a:prstGeom>
          <a:noFill/>
        </p:spPr>
        <p:txBody>
          <a:bodyPr wrap="square">
            <a:spAutoFit/>
          </a:bodyPr>
          <a:lstStyle/>
          <a:p>
            <a:pPr algn="just"/>
            <a:r>
              <a:rPr lang="en-US" sz="2000" b="1" i="0" dirty="0">
                <a:solidFill>
                  <a:schemeClr val="bg1"/>
                </a:solidFill>
                <a:effectLst/>
                <a:latin typeface="Arial" panose="020B0604020202020204" pitchFamily="34" charset="0"/>
              </a:rPr>
              <a:t>1. REQUIREMENTS, FEATURES AND FUNCTIONALITY BUGS:</a:t>
            </a:r>
            <a:r>
              <a:rPr lang="en-US" sz="2000" b="0" i="0" dirty="0">
                <a:solidFill>
                  <a:schemeClr val="bg1"/>
                </a:solidFill>
                <a:effectLst/>
                <a:latin typeface="Arial" panose="020B0604020202020204" pitchFamily="34" charset="0"/>
              </a:rPr>
              <a:t> </a:t>
            </a:r>
          </a:p>
        </p:txBody>
      </p:sp>
    </p:spTree>
    <p:extLst>
      <p:ext uri="{BB962C8B-B14F-4D97-AF65-F5344CB8AC3E}">
        <p14:creationId xmlns:p14="http://schemas.microsoft.com/office/powerpoint/2010/main" val="147006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36C8A3-D056-4C79-8B0D-E9025FA2C0D3}"/>
              </a:ext>
            </a:extLst>
          </p:cNvPr>
          <p:cNvSpPr txBox="1"/>
          <p:nvPr/>
        </p:nvSpPr>
        <p:spPr>
          <a:xfrm>
            <a:off x="1012372" y="915632"/>
            <a:ext cx="4572000" cy="400110"/>
          </a:xfrm>
          <a:prstGeom prst="rect">
            <a:avLst/>
          </a:prstGeom>
          <a:noFill/>
        </p:spPr>
        <p:txBody>
          <a:bodyPr wrap="square">
            <a:spAutoFit/>
          </a:bodyPr>
          <a:lstStyle/>
          <a:p>
            <a:r>
              <a:rPr lang="en-IN" sz="2000" b="1" dirty="0">
                <a:solidFill>
                  <a:schemeClr val="bg1"/>
                </a:solidFill>
              </a:rPr>
              <a:t>2. STRUCTURAL BUGS</a:t>
            </a:r>
          </a:p>
        </p:txBody>
      </p:sp>
      <p:sp>
        <p:nvSpPr>
          <p:cNvPr id="7" name="TextBox 6">
            <a:extLst>
              <a:ext uri="{FF2B5EF4-FFF2-40B4-BE49-F238E27FC236}">
                <a16:creationId xmlns:a16="http://schemas.microsoft.com/office/drawing/2014/main" id="{0C0CEA5F-D3DE-4D56-9DF1-278E15C4AD3F}"/>
              </a:ext>
            </a:extLst>
          </p:cNvPr>
          <p:cNvSpPr txBox="1"/>
          <p:nvPr/>
        </p:nvSpPr>
        <p:spPr>
          <a:xfrm>
            <a:off x="1608365" y="2196540"/>
            <a:ext cx="4572000" cy="1477328"/>
          </a:xfrm>
          <a:prstGeom prst="rect">
            <a:avLst/>
          </a:prstGeom>
          <a:noFill/>
        </p:spPr>
        <p:txBody>
          <a:bodyPr wrap="square">
            <a:spAutoFit/>
          </a:bodyPr>
          <a:lstStyle/>
          <a:p>
            <a:pPr algn="just">
              <a:buClr>
                <a:schemeClr val="bg1"/>
              </a:buClr>
              <a:buFont typeface="+mj-lt"/>
              <a:buAutoNum type="arabicPeriod"/>
            </a:pPr>
            <a:r>
              <a:rPr lang="en-US" sz="1800" b="1" i="0" dirty="0">
                <a:solidFill>
                  <a:schemeClr val="bg1"/>
                </a:solidFill>
                <a:effectLst/>
                <a:latin typeface="Arial" panose="020B0604020202020204" pitchFamily="34" charset="0"/>
              </a:rPr>
              <a:t>Control and Sequence Bugs:</a:t>
            </a:r>
            <a:endParaRPr lang="en-US" sz="1800" b="0" i="0" dirty="0">
              <a:solidFill>
                <a:schemeClr val="bg1"/>
              </a:solidFill>
              <a:effectLst/>
              <a:latin typeface="Arial" panose="020B0604020202020204" pitchFamily="34" charset="0"/>
            </a:endParaRPr>
          </a:p>
          <a:p>
            <a:pPr algn="just">
              <a:buClr>
                <a:schemeClr val="bg1"/>
              </a:buClr>
              <a:buFont typeface="+mj-lt"/>
              <a:buAutoNum type="arabicPeriod"/>
            </a:pPr>
            <a:r>
              <a:rPr lang="en-US" sz="1800" b="1" i="0" dirty="0">
                <a:solidFill>
                  <a:schemeClr val="bg1"/>
                </a:solidFill>
                <a:effectLst/>
                <a:latin typeface="Arial" panose="020B0604020202020204" pitchFamily="34" charset="0"/>
              </a:rPr>
              <a:t>Logic Bugs:</a:t>
            </a:r>
            <a:endParaRPr lang="en-US" sz="1800" b="0" i="0" dirty="0">
              <a:solidFill>
                <a:schemeClr val="bg1"/>
              </a:solidFill>
              <a:effectLst/>
              <a:latin typeface="Arial" panose="020B0604020202020204" pitchFamily="34" charset="0"/>
            </a:endParaRPr>
          </a:p>
          <a:p>
            <a:pPr algn="just">
              <a:buClr>
                <a:schemeClr val="bg1"/>
              </a:buClr>
              <a:buFont typeface="+mj-lt"/>
              <a:buAutoNum type="arabicPeriod"/>
            </a:pPr>
            <a:r>
              <a:rPr lang="en-US" sz="1800" b="1" i="0" dirty="0">
                <a:solidFill>
                  <a:schemeClr val="bg1"/>
                </a:solidFill>
                <a:effectLst/>
                <a:latin typeface="Arial" panose="020B0604020202020204" pitchFamily="34" charset="0"/>
              </a:rPr>
              <a:t>Processing Bugs:</a:t>
            </a:r>
            <a:endParaRPr lang="en-US" sz="1800" b="0" i="0" dirty="0">
              <a:solidFill>
                <a:schemeClr val="bg1"/>
              </a:solidFill>
              <a:effectLst/>
              <a:latin typeface="Arial" panose="020B0604020202020204" pitchFamily="34" charset="0"/>
            </a:endParaRPr>
          </a:p>
          <a:p>
            <a:pPr algn="just">
              <a:buClr>
                <a:schemeClr val="bg1"/>
              </a:buClr>
              <a:buFont typeface="+mj-lt"/>
              <a:buAutoNum type="arabicPeriod"/>
            </a:pPr>
            <a:r>
              <a:rPr lang="en-US" sz="1800" b="1" i="0" dirty="0">
                <a:solidFill>
                  <a:schemeClr val="bg1"/>
                </a:solidFill>
                <a:effectLst/>
                <a:latin typeface="Arial" panose="020B0604020202020204" pitchFamily="34" charset="0"/>
              </a:rPr>
              <a:t>Initialization Bugs:</a:t>
            </a:r>
            <a:endParaRPr lang="en-US" sz="1800" b="0" i="0" dirty="0">
              <a:solidFill>
                <a:schemeClr val="bg1"/>
              </a:solidFill>
              <a:effectLst/>
              <a:latin typeface="Arial" panose="020B0604020202020204" pitchFamily="34" charset="0"/>
            </a:endParaRPr>
          </a:p>
          <a:p>
            <a:pPr algn="just">
              <a:buClr>
                <a:schemeClr val="bg1"/>
              </a:buClr>
              <a:buFont typeface="+mj-lt"/>
              <a:buAutoNum type="arabicPeriod"/>
            </a:pPr>
            <a:r>
              <a:rPr lang="en-US" sz="1800" b="1" i="0" dirty="0">
                <a:solidFill>
                  <a:schemeClr val="bg1"/>
                </a:solidFill>
                <a:effectLst/>
                <a:latin typeface="Arial" panose="020B0604020202020204" pitchFamily="34" charset="0"/>
              </a:rPr>
              <a:t>Data-Flow Bugs and Anomalies:</a:t>
            </a:r>
            <a:endParaRPr lang="en-US" sz="1800" b="0" i="0" dirty="0">
              <a:solidFill>
                <a:schemeClr val="bg1"/>
              </a:solidFill>
              <a:effectLst/>
              <a:latin typeface="Arial" panose="020B0604020202020204" pitchFamily="34" charset="0"/>
            </a:endParaRPr>
          </a:p>
        </p:txBody>
      </p:sp>
      <p:sp>
        <p:nvSpPr>
          <p:cNvPr id="9" name="TextBox 8">
            <a:extLst>
              <a:ext uri="{FF2B5EF4-FFF2-40B4-BE49-F238E27FC236}">
                <a16:creationId xmlns:a16="http://schemas.microsoft.com/office/drawing/2014/main" id="{2A053505-B795-4489-B549-39BAC08356D5}"/>
              </a:ext>
            </a:extLst>
          </p:cNvPr>
          <p:cNvSpPr txBox="1"/>
          <p:nvPr/>
        </p:nvSpPr>
        <p:spPr>
          <a:xfrm>
            <a:off x="963387" y="1571475"/>
            <a:ext cx="6359978" cy="369332"/>
          </a:xfrm>
          <a:prstGeom prst="rect">
            <a:avLst/>
          </a:prstGeom>
          <a:noFill/>
        </p:spPr>
        <p:txBody>
          <a:bodyPr wrap="square">
            <a:spAutoFit/>
          </a:bodyPr>
          <a:lstStyle/>
          <a:p>
            <a:r>
              <a:rPr lang="en-US" sz="1800" b="0" i="0" dirty="0">
                <a:solidFill>
                  <a:schemeClr val="bg1"/>
                </a:solidFill>
                <a:effectLst/>
                <a:latin typeface="Arial" panose="020B0604020202020204" pitchFamily="34" charset="0"/>
              </a:rPr>
              <a:t>Various categories in Structural bugs include:</a:t>
            </a:r>
            <a:endParaRPr lang="en-IN" sz="1800" dirty="0">
              <a:solidFill>
                <a:schemeClr val="bg1"/>
              </a:solidFill>
            </a:endParaRPr>
          </a:p>
        </p:txBody>
      </p:sp>
    </p:spTree>
    <p:extLst>
      <p:ext uri="{BB962C8B-B14F-4D97-AF65-F5344CB8AC3E}">
        <p14:creationId xmlns:p14="http://schemas.microsoft.com/office/powerpoint/2010/main" val="420163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2BE4FF-149F-472E-8DD6-22C006F2686A}"/>
              </a:ext>
            </a:extLst>
          </p:cNvPr>
          <p:cNvSpPr txBox="1"/>
          <p:nvPr/>
        </p:nvSpPr>
        <p:spPr>
          <a:xfrm>
            <a:off x="1224643" y="1389630"/>
            <a:ext cx="7356020" cy="3293209"/>
          </a:xfrm>
          <a:prstGeom prst="rect">
            <a:avLst/>
          </a:prstGeom>
          <a:noFill/>
        </p:spPr>
        <p:txBody>
          <a:bodyPr wrap="square">
            <a:spAutoFit/>
          </a:bodyPr>
          <a:lstStyle/>
          <a:p>
            <a:pPr algn="just"/>
            <a:r>
              <a:rPr lang="en-IN" sz="2000" b="1" i="0" dirty="0">
                <a:solidFill>
                  <a:schemeClr val="bg1"/>
                </a:solidFill>
                <a:effectLst/>
                <a:latin typeface="Arial" panose="020B0604020202020204" pitchFamily="34" charset="0"/>
              </a:rPr>
              <a:t>4. CODING BUGS</a:t>
            </a:r>
          </a:p>
          <a:p>
            <a:pPr algn="just"/>
            <a:endParaRPr lang="en-IN" sz="2000" b="1" dirty="0">
              <a:solidFill>
                <a:schemeClr val="bg1"/>
              </a:solidFill>
              <a:latin typeface="Arial" panose="020B0604020202020204" pitchFamily="34" charset="0"/>
            </a:endParaRPr>
          </a:p>
          <a:p>
            <a:pPr algn="just"/>
            <a:r>
              <a:rPr lang="en-IN" sz="2000" b="1" dirty="0">
                <a:solidFill>
                  <a:schemeClr val="bg1"/>
                </a:solidFill>
                <a:latin typeface="Arial" panose="020B0604020202020204" pitchFamily="34" charset="0"/>
              </a:rPr>
              <a:t>5. INTERFACE, INTEGRATION, AND SYSTEM BUGS</a:t>
            </a:r>
          </a:p>
          <a:p>
            <a:pPr marL="342900" indent="-342900" algn="just">
              <a:buClr>
                <a:schemeClr val="tx2"/>
              </a:buClr>
              <a:buFont typeface="Arial" panose="020B0604020202020204" pitchFamily="34" charset="0"/>
              <a:buChar char="•"/>
            </a:pPr>
            <a:r>
              <a:rPr lang="en-IN" sz="1800" b="1" dirty="0">
                <a:solidFill>
                  <a:schemeClr val="bg1"/>
                </a:solidFill>
                <a:latin typeface="Arial" panose="020B0604020202020204" pitchFamily="34" charset="0"/>
              </a:rPr>
              <a:t>External Interfaces</a:t>
            </a:r>
          </a:p>
          <a:p>
            <a:pPr marL="342900" indent="-342900" algn="just">
              <a:buClr>
                <a:schemeClr val="tx2"/>
              </a:buClr>
              <a:buFont typeface="Arial" panose="020B0604020202020204" pitchFamily="34" charset="0"/>
              <a:buChar char="•"/>
            </a:pPr>
            <a:r>
              <a:rPr lang="en-IN" sz="1800" b="1" dirty="0">
                <a:solidFill>
                  <a:schemeClr val="bg1"/>
                </a:solidFill>
                <a:latin typeface="Arial" panose="020B0604020202020204" pitchFamily="34" charset="0"/>
              </a:rPr>
              <a:t>Internal Interfaces</a:t>
            </a:r>
          </a:p>
          <a:p>
            <a:pPr marL="342900" indent="-342900" algn="just">
              <a:buClr>
                <a:schemeClr val="tx2"/>
              </a:buClr>
              <a:buFont typeface="Arial" panose="020B0604020202020204" pitchFamily="34" charset="0"/>
              <a:buChar char="•"/>
            </a:pPr>
            <a:r>
              <a:rPr lang="en-IN" sz="1800" b="1" dirty="0">
                <a:solidFill>
                  <a:schemeClr val="bg1"/>
                </a:solidFill>
                <a:latin typeface="Arial" panose="020B0604020202020204" pitchFamily="34" charset="0"/>
              </a:rPr>
              <a:t>Hardware Architecture</a:t>
            </a:r>
          </a:p>
          <a:p>
            <a:pPr marL="342900" indent="-342900" algn="just">
              <a:buClr>
                <a:schemeClr val="tx2"/>
              </a:buClr>
              <a:buFont typeface="Arial" panose="020B0604020202020204" pitchFamily="34" charset="0"/>
              <a:buChar char="•"/>
            </a:pPr>
            <a:r>
              <a:rPr lang="en-IN" sz="1800" b="1" dirty="0">
                <a:solidFill>
                  <a:schemeClr val="bg1"/>
                </a:solidFill>
                <a:latin typeface="Arial" panose="020B0604020202020204" pitchFamily="34" charset="0"/>
              </a:rPr>
              <a:t>Operating System Bugs</a:t>
            </a:r>
          </a:p>
          <a:p>
            <a:pPr marL="342900" indent="-342900" algn="just">
              <a:buClr>
                <a:schemeClr val="tx2"/>
              </a:buClr>
              <a:buFont typeface="Arial" panose="020B0604020202020204" pitchFamily="34" charset="0"/>
              <a:buChar char="•"/>
            </a:pPr>
            <a:r>
              <a:rPr lang="en-IN" sz="1800" b="1" dirty="0">
                <a:solidFill>
                  <a:schemeClr val="bg1"/>
                </a:solidFill>
                <a:latin typeface="Arial" panose="020B0604020202020204" pitchFamily="34" charset="0"/>
              </a:rPr>
              <a:t>Integration Bugs</a:t>
            </a:r>
          </a:p>
          <a:p>
            <a:pPr marL="342900" indent="-342900" algn="just">
              <a:buClr>
                <a:schemeClr val="tx2"/>
              </a:buClr>
              <a:buFont typeface="Arial" panose="020B0604020202020204" pitchFamily="34" charset="0"/>
              <a:buChar char="•"/>
            </a:pPr>
            <a:r>
              <a:rPr lang="en-IN" sz="1800" b="1" dirty="0">
                <a:solidFill>
                  <a:schemeClr val="bg1"/>
                </a:solidFill>
                <a:latin typeface="Arial" panose="020B0604020202020204" pitchFamily="34" charset="0"/>
              </a:rPr>
              <a:t>System Bugs</a:t>
            </a:r>
            <a:endParaRPr lang="en-IN" sz="2000" b="1" dirty="0">
              <a:solidFill>
                <a:schemeClr val="bg1"/>
              </a:solidFill>
              <a:latin typeface="Arial" panose="020B0604020202020204" pitchFamily="34" charset="0"/>
            </a:endParaRPr>
          </a:p>
          <a:p>
            <a:pPr algn="just"/>
            <a:endParaRPr lang="en-IN" sz="2000" b="1" dirty="0">
              <a:solidFill>
                <a:schemeClr val="bg1"/>
              </a:solidFill>
              <a:latin typeface="Arial" panose="020B0604020202020204" pitchFamily="34" charset="0"/>
            </a:endParaRPr>
          </a:p>
          <a:p>
            <a:pPr algn="just"/>
            <a:r>
              <a:rPr lang="en-IN" sz="2000" b="1" dirty="0">
                <a:solidFill>
                  <a:schemeClr val="bg1"/>
                </a:solidFill>
                <a:latin typeface="Arial" panose="020B0604020202020204" pitchFamily="34" charset="0"/>
              </a:rPr>
              <a:t>6. </a:t>
            </a:r>
            <a:r>
              <a:rPr lang="en-US" sz="2000" b="1" dirty="0">
                <a:solidFill>
                  <a:schemeClr val="bg1"/>
                </a:solidFill>
                <a:latin typeface="Arial" panose="020B0604020202020204" pitchFamily="34" charset="0"/>
              </a:rPr>
              <a:t>TEST AND TEST DESIGN BUG</a:t>
            </a:r>
            <a:endParaRPr lang="en-IN" sz="1600" dirty="0">
              <a:solidFill>
                <a:schemeClr val="bg1"/>
              </a:solidFill>
            </a:endParaRPr>
          </a:p>
        </p:txBody>
      </p:sp>
      <p:sp>
        <p:nvSpPr>
          <p:cNvPr id="7" name="TextBox 6">
            <a:extLst>
              <a:ext uri="{FF2B5EF4-FFF2-40B4-BE49-F238E27FC236}">
                <a16:creationId xmlns:a16="http://schemas.microsoft.com/office/drawing/2014/main" id="{BFE6CB44-C7A7-4F21-930C-F91E1C49333A}"/>
              </a:ext>
            </a:extLst>
          </p:cNvPr>
          <p:cNvSpPr txBox="1"/>
          <p:nvPr/>
        </p:nvSpPr>
        <p:spPr>
          <a:xfrm>
            <a:off x="1224643" y="882975"/>
            <a:ext cx="4572000" cy="400110"/>
          </a:xfrm>
          <a:prstGeom prst="rect">
            <a:avLst/>
          </a:prstGeom>
          <a:noFill/>
        </p:spPr>
        <p:txBody>
          <a:bodyPr wrap="square">
            <a:spAutoFit/>
          </a:bodyPr>
          <a:lstStyle/>
          <a:p>
            <a:r>
              <a:rPr lang="en-IN" sz="2000" b="1" i="0" dirty="0">
                <a:solidFill>
                  <a:schemeClr val="bg1"/>
                </a:solidFill>
                <a:effectLst/>
                <a:latin typeface="Arial" panose="020B0604020202020204" pitchFamily="34" charset="0"/>
              </a:rPr>
              <a:t>3.DATA BUGS</a:t>
            </a:r>
            <a:endParaRPr lang="en-IN" sz="2000" dirty="0">
              <a:solidFill>
                <a:schemeClr val="bg1"/>
              </a:solidFill>
            </a:endParaRPr>
          </a:p>
        </p:txBody>
      </p:sp>
    </p:spTree>
    <p:extLst>
      <p:ext uri="{BB962C8B-B14F-4D97-AF65-F5344CB8AC3E}">
        <p14:creationId xmlns:p14="http://schemas.microsoft.com/office/powerpoint/2010/main" val="78693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4"/>
          <p:cNvSpPr txBox="1"/>
          <p:nvPr/>
        </p:nvSpPr>
        <p:spPr>
          <a:xfrm>
            <a:off x="1485900" y="205979"/>
            <a:ext cx="6172200" cy="857250"/>
          </a:xfrm>
          <a:prstGeom prst="rect">
            <a:avLst/>
          </a:prstGeom>
          <a:noFill/>
          <a:ln>
            <a:noFill/>
          </a:ln>
        </p:spPr>
        <p:txBody>
          <a:bodyPr spcFirstLastPara="1" wrap="square" lIns="91425" tIns="45700" rIns="91425" bIns="45700" anchor="ctr" anchorCtr="0">
            <a:noAutofit/>
          </a:bodyPr>
          <a:lstStyle/>
          <a:p>
            <a:pPr lvl="0">
              <a:buClr>
                <a:srgbClr val="4620E8"/>
              </a:buClr>
              <a:buSzPts val="3600"/>
            </a:pPr>
            <a:r>
              <a:rPr lang="en-GB" sz="3600" b="1" u="sng" dirty="0">
                <a:solidFill>
                  <a:srgbClr val="BF6400"/>
                </a:solidFill>
                <a:latin typeface="CG Times"/>
                <a:ea typeface="CG Times"/>
                <a:cs typeface="CG Times"/>
                <a:sym typeface="CG Times"/>
              </a:rPr>
              <a:t>Debugging Techniques</a:t>
            </a:r>
            <a:endParaRPr dirty="0"/>
          </a:p>
        </p:txBody>
      </p:sp>
      <p:sp>
        <p:nvSpPr>
          <p:cNvPr id="2" name="Rectangle 1">
            <a:extLst>
              <a:ext uri="{FF2B5EF4-FFF2-40B4-BE49-F238E27FC236}">
                <a16:creationId xmlns:a16="http://schemas.microsoft.com/office/drawing/2014/main" id="{4C301665-FF05-4212-B984-4E0ADDE92FF6}"/>
              </a:ext>
            </a:extLst>
          </p:cNvPr>
          <p:cNvSpPr/>
          <p:nvPr/>
        </p:nvSpPr>
        <p:spPr>
          <a:xfrm>
            <a:off x="963930" y="1735128"/>
            <a:ext cx="6945630" cy="1231106"/>
          </a:xfrm>
          <a:prstGeom prst="rect">
            <a:avLst/>
          </a:prstGeom>
        </p:spPr>
        <p:txBody>
          <a:bodyPr wrap="square">
            <a:spAutoFit/>
          </a:bodyPr>
          <a:lstStyle/>
          <a:p>
            <a:pPr marL="285750" indent="-285750" algn="just" fontAlgn="base">
              <a:buClr>
                <a:schemeClr val="bg1"/>
              </a:buClr>
              <a:buFont typeface="Arial" panose="020B0604020202020204" pitchFamily="34" charset="0"/>
              <a:buChar char="•"/>
            </a:pPr>
            <a:r>
              <a:rPr lang="en-US" sz="2000" dirty="0">
                <a:solidFill>
                  <a:schemeClr val="bg1"/>
                </a:solidFill>
                <a:latin typeface="Roboto"/>
              </a:rPr>
              <a:t>Debugging with Memory Dump</a:t>
            </a:r>
          </a:p>
          <a:p>
            <a:pPr marL="285750" indent="-285750" algn="just" fontAlgn="base">
              <a:buClr>
                <a:schemeClr val="bg1"/>
              </a:buClr>
              <a:buFont typeface="Arial" panose="020B0604020202020204" pitchFamily="34" charset="0"/>
              <a:buChar char="•"/>
            </a:pPr>
            <a:r>
              <a:rPr lang="en-US" sz="2000" dirty="0">
                <a:solidFill>
                  <a:schemeClr val="bg1"/>
                </a:solidFill>
                <a:latin typeface="Roboto"/>
              </a:rPr>
              <a:t>Debugging with watch points</a:t>
            </a:r>
          </a:p>
          <a:p>
            <a:pPr marL="285750" indent="-285750" algn="just" fontAlgn="base">
              <a:buClr>
                <a:schemeClr val="bg1"/>
              </a:buClr>
              <a:buFont typeface="Arial" panose="020B0604020202020204" pitchFamily="34" charset="0"/>
              <a:buChar char="•"/>
            </a:pPr>
            <a:r>
              <a:rPr lang="en-US" sz="2000" dirty="0">
                <a:solidFill>
                  <a:schemeClr val="bg1"/>
                </a:solidFill>
                <a:latin typeface="Roboto"/>
              </a:rPr>
              <a:t>Backtracking</a:t>
            </a:r>
          </a:p>
          <a:p>
            <a:pPr marL="285750" indent="-285750" algn="just" fontAlgn="base">
              <a:buClr>
                <a:schemeClr val="bg1"/>
              </a:buClr>
              <a:buFont typeface="Arial" panose="020B0604020202020204" pitchFamily="34" charset="0"/>
              <a:buChar char="•"/>
            </a:pPr>
            <a:endParaRPr lang="en-US" dirty="0">
              <a:solidFill>
                <a:schemeClr val="bg1"/>
              </a:solidFill>
              <a:latin typeface="Roboto"/>
            </a:endParaRPr>
          </a:p>
        </p:txBody>
      </p:sp>
    </p:spTree>
  </p:cSld>
  <p:clrMapOvr>
    <a:masterClrMapping/>
  </p:clrMapOvr>
  <p:transition spd="slow">
    <p:blinds/>
  </p:transition>
</p:sld>
</file>

<file path=ppt/theme/theme1.xml><?xml version="1.0" encoding="utf-8"?>
<a:theme xmlns:a="http://schemas.openxmlformats.org/drawingml/2006/main" name="Perspective">
  <a:themeElements>
    <a:clrScheme name="Perspective">
      <a:dk1>
        <a:srgbClr val="000000"/>
      </a:dk1>
      <a:lt1>
        <a:srgbClr val="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3068</TotalTime>
  <Words>445</Words>
  <Application>Microsoft Office PowerPoint</Application>
  <PresentationFormat>On-screen Show (16:9)</PresentationFormat>
  <Paragraphs>75</Paragraphs>
  <Slides>14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CG Times</vt:lpstr>
      <vt:lpstr>Arial</vt:lpstr>
      <vt:lpstr>Times New Roman</vt:lpstr>
      <vt:lpstr>Calibri</vt:lpstr>
      <vt:lpstr>Noto Sans Symbols</vt:lpstr>
      <vt:lpstr>Calibri,Bold</vt:lpstr>
      <vt:lpstr>Open-sans</vt:lpstr>
      <vt:lpstr>Roboto</vt:lpstr>
      <vt:lpstr>Perspective</vt:lpstr>
      <vt:lpstr>SWE2005-SOFTWARE TESTING Debugging and Test Maturity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Correcting Bugs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SWE2005-SOFTWARE TESTING Debugging and Test Maturity models </dc:title>
  <dc:creator>vitbpl</dc:creator>
  <cp:lastModifiedBy>gshivani554@outlook.com</cp:lastModifiedBy>
  <cp:revision>15</cp:revision>
  <dcterms:created xsi:type="dcterms:W3CDTF">2006-08-16T00:00:00Z</dcterms:created>
  <dcterms:modified xsi:type="dcterms:W3CDTF">2020-10-29T07:29:15Z</dcterms:modified>
</cp:coreProperties>
</file>