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0" roundtripDataSignature="AMtx7mh1CG74Ixw0p5sWA+dWHfQwzs58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ahoma-regular.fntdata"/><Relationship Id="rId47" Type="http://schemas.openxmlformats.org/officeDocument/2006/relationships/slide" Target="slides/slide42.xml"/><Relationship Id="rId49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ctrTitle"/>
          </p:nvPr>
        </p:nvSpPr>
        <p:spPr>
          <a:xfrm>
            <a:off x="914400" y="1887468"/>
            <a:ext cx="7315200" cy="194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subTitle"/>
          </p:nvPr>
        </p:nvSpPr>
        <p:spPr>
          <a:xfrm>
            <a:off x="914400" y="3874898"/>
            <a:ext cx="7315200" cy="858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7314416" y="411598"/>
            <a:ext cx="941203" cy="22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5638800" y="4781550"/>
            <a:ext cx="2246489" cy="2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97"/>
              <a:buFont typeface="Tahoma"/>
              <a:buNone/>
              <a:defRPr b="0" i="0" sz="3097">
                <a:solidFill>
                  <a:srgbClr val="4348A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4518" lvl="0" marL="457200" algn="l">
              <a:spcBef>
                <a:spcPts val="334"/>
              </a:spcBef>
              <a:spcAft>
                <a:spcPts val="0"/>
              </a:spcAft>
              <a:buSzPts val="1668"/>
              <a:buChar char="▪"/>
              <a:defRPr b="1" i="0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1" type="ftr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0" type="dt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7314416" y="411598"/>
            <a:ext cx="941203" cy="22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94229" marR="0" algn="r">
              <a:spcBef>
                <a:spcPts val="0"/>
              </a:spcBef>
              <a:buNone/>
              <a:defRPr b="0" i="0" sz="987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9422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97"/>
              <a:buFont typeface="Tahoma"/>
              <a:buNone/>
              <a:defRPr b="0" i="0" sz="3097">
                <a:solidFill>
                  <a:srgbClr val="4348A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1" type="ftr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0" type="dt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2" type="sldNum"/>
          </p:nvPr>
        </p:nvSpPr>
        <p:spPr>
          <a:xfrm>
            <a:off x="7314416" y="411598"/>
            <a:ext cx="941203" cy="22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9422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7"/>
          <p:cNvSpPr txBox="1"/>
          <p:nvPr>
            <p:ph type="ctrTitle"/>
          </p:nvPr>
        </p:nvSpPr>
        <p:spPr>
          <a:xfrm>
            <a:off x="1039451" y="823452"/>
            <a:ext cx="7065097" cy="4901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97"/>
              <a:buFont typeface="Tahoma"/>
              <a:buNone/>
              <a:defRPr b="0" i="0" sz="3097">
                <a:solidFill>
                  <a:srgbClr val="4348A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1" type="subTitle"/>
          </p:nvPr>
        </p:nvSpPr>
        <p:spPr>
          <a:xfrm>
            <a:off x="1371600" y="2880360"/>
            <a:ext cx="6400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1" type="ftr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0" type="dt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7314416" y="411598"/>
            <a:ext cx="941203" cy="22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94229" marR="0" algn="r">
              <a:spcBef>
                <a:spcPts val="0"/>
              </a:spcBef>
              <a:buNone/>
              <a:defRPr b="0" i="0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9422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7314416" y="411598"/>
            <a:ext cx="941203" cy="22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3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3"/>
          <p:cNvSpPr txBox="1"/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" type="body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2" type="sldNum"/>
          </p:nvPr>
        </p:nvSpPr>
        <p:spPr>
          <a:xfrm>
            <a:off x="7314416" y="411598"/>
            <a:ext cx="941203" cy="22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43"/>
          <p:cNvSpPr txBox="1"/>
          <p:nvPr>
            <p:ph idx="11" type="ftr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1.png"/><Relationship Id="rId13" Type="http://schemas.openxmlformats.org/officeDocument/2006/relationships/image" Target="../media/image35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Relationship Id="rId8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457200" y="895350"/>
            <a:ext cx="8077200" cy="194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</a:pPr>
            <a:r>
              <a:rPr b="1" lang="en-US"/>
              <a:t>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</a:pPr>
            <a:r>
              <a:rPr b="1" lang="en-US"/>
              <a:t>SWE2005-SOFTWARE TESTING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</a:pPr>
            <a:r>
              <a:rPr b="1" lang="en-US"/>
              <a:t> </a:t>
            </a:r>
            <a:r>
              <a:rPr b="1" lang="en-US" sz="2400"/>
              <a:t>Object Oriented Testing</a:t>
            </a:r>
            <a:br>
              <a:rPr b="1" lang="en-US" sz="2400"/>
            </a:br>
            <a:endParaRPr b="1" sz="2400"/>
          </a:p>
        </p:txBody>
      </p:sp>
      <p:sp>
        <p:nvSpPr>
          <p:cNvPr id="47" name="Google Shape;47;p1"/>
          <p:cNvSpPr txBox="1"/>
          <p:nvPr>
            <p:ph idx="1" type="subTitle"/>
          </p:nvPr>
        </p:nvSpPr>
        <p:spPr>
          <a:xfrm>
            <a:off x="3962400" y="2343150"/>
            <a:ext cx="4724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Module 6  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lt2"/>
                </a:solidFill>
              </a:rPr>
              <a:t>Dr. Shivani Gupta, 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lt2"/>
                </a:solidFill>
              </a:rPr>
              <a:t>VIT Chennai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2217963" y="870740"/>
            <a:ext cx="5022476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825"/>
              <a:buFont typeface="Tahoma"/>
              <a:buNone/>
            </a:pPr>
            <a:r>
              <a:rPr lang="en-US" sz="2825">
                <a:solidFill>
                  <a:srgbClr val="BF6400"/>
                </a:solidFill>
              </a:rPr>
              <a:t>Finite State	Machine for a Stack</a:t>
            </a:r>
            <a:endParaRPr sz="2825">
              <a:solidFill>
                <a:srgbClr val="BF6400"/>
              </a:solidFill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2156595" y="1503457"/>
            <a:ext cx="5046163" cy="3203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2217963" y="827827"/>
            <a:ext cx="3267203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Coverage methods</a:t>
            </a:r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1514499" y="1618196"/>
            <a:ext cx="3510547" cy="283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600">
            <a:spAutoFit/>
          </a:bodyPr>
          <a:lstStyle/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Writing testcases such that: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59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state is covered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391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transition is covered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66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path is covered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2" marL="813916" marR="0" rtl="0" algn="l">
              <a:spcBef>
                <a:spcPts val="317"/>
              </a:spcBef>
              <a:spcAft>
                <a:spcPts val="0"/>
              </a:spcAft>
              <a:buClr>
                <a:srgbClr val="434DD6"/>
              </a:buClr>
              <a:buSzPts val="680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Often infeasible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spcBef>
                <a:spcPts val="27"/>
              </a:spcBef>
              <a:spcAft>
                <a:spcPts val="0"/>
              </a:spcAft>
              <a:buClr>
                <a:srgbClr val="434DD6"/>
              </a:buClr>
              <a:buSzPts val="2076"/>
              <a:buFont typeface="Noto Sans Symbols"/>
              <a:buNone/>
            </a:pPr>
            <a:r>
              <a:t/>
            </a:r>
            <a:endParaRPr b="0" i="0" sz="2076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Ex. State coverage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08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T1: Create, add, add, add [full]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63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T2: Create, destroy [final]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5073558" y="2023899"/>
            <a:ext cx="2629945" cy="16842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2217962" y="827827"/>
            <a:ext cx="3304807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FSM-based Testing</a:t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1568182" y="1661028"/>
            <a:ext cx="3547286" cy="1330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150">
            <a:spAutoFit/>
          </a:bodyPr>
          <a:lstStyle/>
          <a:p>
            <a:pPr indent="-241625" lvl="0" marL="249837" marR="8645" rtl="0" algn="l">
              <a:lnSpc>
                <a:spcPct val="109772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	valid	transition	</a:t>
            </a: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should	be  tested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3458" rtl="0" algn="just">
              <a:lnSpc>
                <a:spcPct val="90900"/>
              </a:lnSpc>
              <a:spcBef>
                <a:spcPts val="310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Verify the resulting state using a  state inspector that has access to the  internals of the class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2" marL="813916" marR="0" rtl="0" algn="just">
              <a:spcBef>
                <a:spcPts val="119"/>
              </a:spcBef>
              <a:spcAft>
                <a:spcPts val="0"/>
              </a:spcAft>
              <a:buClr>
                <a:srgbClr val="434DD6"/>
              </a:buClr>
              <a:buSzPts val="612"/>
              <a:buFont typeface="Noto Sans Symbols"/>
              <a:buChar char="■"/>
            </a:pPr>
            <a:r>
              <a:rPr b="0" i="0" lang="en-US" sz="1259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e.g., getState()</a:t>
            </a:r>
            <a:endParaRPr b="0" i="0" sz="1259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1568182" y="3153260"/>
            <a:ext cx="3542099" cy="1396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975">
            <a:spAutoFit/>
          </a:bodyPr>
          <a:lstStyle/>
          <a:p>
            <a:pPr indent="-241625" lvl="0" marL="249837" marR="3458" rtl="0" algn="just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invalid transition</a:t>
            </a: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should be  tested to ensure that it is rejected  and the state does not change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3890" rtl="0" algn="l">
              <a:lnSpc>
                <a:spcPct val="106881"/>
              </a:lnSpc>
              <a:spcBef>
                <a:spcPts val="388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e.g.	Full	-&gt;	Full	is	not	allowed:	we  should call add on a full stack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2" marL="813916" marR="0" rtl="0" algn="l">
              <a:spcBef>
                <a:spcPts val="173"/>
              </a:spcBef>
              <a:spcAft>
                <a:spcPts val="0"/>
              </a:spcAft>
              <a:buClr>
                <a:srgbClr val="434DD6"/>
              </a:buClr>
              <a:buSzPts val="612"/>
              <a:buFont typeface="Noto Sans Symbols"/>
              <a:buChar char="■"/>
            </a:pPr>
            <a:r>
              <a:rPr b="0" i="0" lang="en-US" sz="1259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Exception “stack is full”</a:t>
            </a:r>
            <a:endParaRPr b="0" i="0" sz="1259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9" name="Google Shape;139;p12"/>
          <p:cNvGrpSpPr/>
          <p:nvPr/>
        </p:nvGrpSpPr>
        <p:grpSpPr>
          <a:xfrm>
            <a:off x="5095720" y="1981077"/>
            <a:ext cx="2697554" cy="1787889"/>
            <a:chOff x="6116116" y="2910471"/>
            <a:chExt cx="3963073" cy="2626653"/>
          </a:xfrm>
        </p:grpSpPr>
        <p:sp>
          <p:nvSpPr>
            <p:cNvPr id="140" name="Google Shape;140;p12"/>
            <p:cNvSpPr/>
            <p:nvPr/>
          </p:nvSpPr>
          <p:spPr>
            <a:xfrm>
              <a:off x="6116116" y="2910471"/>
              <a:ext cx="3963073" cy="25158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9187006" y="5097704"/>
              <a:ext cx="508000" cy="439420"/>
            </a:xfrm>
            <a:custGeom>
              <a:rect b="b" l="l" r="r" t="t"/>
              <a:pathLst>
                <a:path extrusionOk="0" h="439420" w="508000">
                  <a:moveTo>
                    <a:pt x="0" y="164702"/>
                  </a:moveTo>
                  <a:lnTo>
                    <a:pt x="5271" y="186268"/>
                  </a:lnTo>
                  <a:lnTo>
                    <a:pt x="9480" y="208492"/>
                  </a:lnTo>
                  <a:lnTo>
                    <a:pt x="15809" y="229408"/>
                  </a:lnTo>
                  <a:lnTo>
                    <a:pt x="27437" y="247049"/>
                  </a:lnTo>
                  <a:lnTo>
                    <a:pt x="45285" y="263637"/>
                  </a:lnTo>
                  <a:lnTo>
                    <a:pt x="63594" y="279845"/>
                  </a:lnTo>
                  <a:lnTo>
                    <a:pt x="80977" y="296810"/>
                  </a:lnTo>
                  <a:lnTo>
                    <a:pt x="96048" y="315669"/>
                  </a:lnTo>
                  <a:lnTo>
                    <a:pt x="102556" y="326253"/>
                  </a:lnTo>
                  <a:lnTo>
                    <a:pt x="108829" y="337031"/>
                  </a:lnTo>
                  <a:lnTo>
                    <a:pt x="115573" y="347422"/>
                  </a:lnTo>
                  <a:lnTo>
                    <a:pt x="123496" y="356847"/>
                  </a:lnTo>
                  <a:lnTo>
                    <a:pt x="146669" y="376736"/>
                  </a:lnTo>
                  <a:lnTo>
                    <a:pt x="162663" y="383813"/>
                  </a:lnTo>
                  <a:lnTo>
                    <a:pt x="179654" y="387699"/>
                  </a:lnTo>
                  <a:lnTo>
                    <a:pt x="205820" y="398015"/>
                  </a:lnTo>
                  <a:lnTo>
                    <a:pt x="238455" y="415242"/>
                  </a:lnTo>
                  <a:lnTo>
                    <a:pt x="250577" y="423416"/>
                  </a:lnTo>
                  <a:lnTo>
                    <a:pt x="250319" y="425701"/>
                  </a:lnTo>
                  <a:lnTo>
                    <a:pt x="245814" y="425258"/>
                  </a:lnTo>
                  <a:lnTo>
                    <a:pt x="245196" y="425251"/>
                  </a:lnTo>
                  <a:lnTo>
                    <a:pt x="256598" y="428842"/>
                  </a:lnTo>
                  <a:lnTo>
                    <a:pt x="288154" y="439194"/>
                  </a:lnTo>
                  <a:lnTo>
                    <a:pt x="351514" y="436184"/>
                  </a:lnTo>
                  <a:lnTo>
                    <a:pt x="392909" y="437312"/>
                  </a:lnTo>
                  <a:lnTo>
                    <a:pt x="418723" y="436946"/>
                  </a:lnTo>
                  <a:lnTo>
                    <a:pt x="435343" y="429454"/>
                  </a:lnTo>
                  <a:lnTo>
                    <a:pt x="466536" y="370563"/>
                  </a:lnTo>
                  <a:lnTo>
                    <a:pt x="476988" y="339749"/>
                  </a:lnTo>
                  <a:lnTo>
                    <a:pt x="480260" y="329395"/>
                  </a:lnTo>
                  <a:lnTo>
                    <a:pt x="483486" y="308767"/>
                  </a:lnTo>
                  <a:lnTo>
                    <a:pt x="486575" y="288113"/>
                  </a:lnTo>
                  <a:lnTo>
                    <a:pt x="489938" y="267514"/>
                  </a:lnTo>
                  <a:lnTo>
                    <a:pt x="493985" y="247049"/>
                  </a:lnTo>
                  <a:lnTo>
                    <a:pt x="497450" y="236689"/>
                  </a:lnTo>
                  <a:lnTo>
                    <a:pt x="502017" y="226588"/>
                  </a:lnTo>
                  <a:lnTo>
                    <a:pt x="505997" y="216423"/>
                  </a:lnTo>
                  <a:lnTo>
                    <a:pt x="499285" y="148452"/>
                  </a:lnTo>
                  <a:lnTo>
                    <a:pt x="490516" y="109910"/>
                  </a:lnTo>
                  <a:lnTo>
                    <a:pt x="458777" y="58854"/>
                  </a:lnTo>
                  <a:lnTo>
                    <a:pt x="401589" y="36189"/>
                  </a:lnTo>
                  <a:lnTo>
                    <a:pt x="370488" y="27452"/>
                  </a:lnTo>
                  <a:lnTo>
                    <a:pt x="357624" y="23162"/>
                  </a:lnTo>
                  <a:lnTo>
                    <a:pt x="329321" y="13726"/>
                  </a:lnTo>
                  <a:lnTo>
                    <a:pt x="301019" y="4289"/>
                  </a:lnTo>
                  <a:lnTo>
                    <a:pt x="288154" y="0"/>
                  </a:lnTo>
                  <a:lnTo>
                    <a:pt x="233268" y="0"/>
                  </a:lnTo>
                </a:path>
              </a:pathLst>
            </a:custGeom>
            <a:noFill/>
            <a:ln cap="flat" cmpd="sng" w="9850">
              <a:solidFill>
                <a:srgbClr val="FF2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2"/>
          <p:cNvSpPr txBox="1"/>
          <p:nvPr/>
        </p:nvSpPr>
        <p:spPr>
          <a:xfrm>
            <a:off x="7258532" y="3772030"/>
            <a:ext cx="283540" cy="187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7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endParaRPr sz="115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2217963" y="870740"/>
            <a:ext cx="4965855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825"/>
              <a:buFont typeface="Tahoma"/>
              <a:buNone/>
            </a:pPr>
            <a:r>
              <a:rPr lang="en-US" sz="2825">
                <a:solidFill>
                  <a:srgbClr val="BF6400"/>
                </a:solidFill>
              </a:rPr>
              <a:t>Junit Testcase: valid transitions</a:t>
            </a:r>
            <a:endParaRPr sz="2825">
              <a:solidFill>
                <a:srgbClr val="BF6400"/>
              </a:solidFill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2478691" y="1766312"/>
            <a:ext cx="4026193" cy="1976803"/>
          </a:xfrm>
          <a:prstGeom prst="rect">
            <a:avLst/>
          </a:prstGeom>
          <a:solidFill>
            <a:srgbClr val="61FCDB"/>
          </a:solidFill>
          <a:ln>
            <a:noFill/>
          </a:ln>
        </p:spPr>
        <p:txBody>
          <a:bodyPr anchorCtr="0" anchor="t" bIns="0" lIns="0" spcFirstLastPara="1" rIns="0" wrap="square" tIns="5175">
            <a:spAutoFit/>
          </a:bodyPr>
          <a:lstStyle/>
          <a:p>
            <a:pPr indent="35442" lvl="0" marL="64404" marR="1822775" rtl="0" algn="l">
              <a:lnSpc>
                <a:spcPct val="12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only three elements ...  public void </a:t>
            </a:r>
            <a:r>
              <a:rPr b="1" lang="en-US" sz="1395">
                <a:solidFill>
                  <a:srgbClr val="00A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testStackFull() </a:t>
            </a: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lnSpc>
                <a:spcPct val="8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aStack = new Stack();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588716" rtl="0" algn="l">
              <a:lnSpc>
                <a:spcPct val="101003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assertEqual(“empty”, aStack.getState());  </a:t>
            </a: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aStack.push(10);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0550" marR="0" rtl="0" algn="l">
              <a:lnSpc>
                <a:spcPct val="958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assertEqual(“holding”, aStack.getState());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2517392" rtl="0" algn="l">
              <a:lnSpc>
                <a:spcPct val="121003"/>
              </a:lnSpc>
              <a:spcBef>
                <a:spcPts val="48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aStack.push(1);  aStack.push(7);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lnSpc>
                <a:spcPct val="117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assertEqual(“full”, aStack.getState());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8925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7448349" y="4685812"/>
            <a:ext cx="154305" cy="1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1890274" y="4367024"/>
            <a:ext cx="4901453" cy="42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have transitions coverage adding other testcases to “drive”  the class through all transitions!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2217963" y="870740"/>
            <a:ext cx="5092064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825"/>
              <a:buFont typeface="Tahoma"/>
              <a:buNone/>
            </a:pPr>
            <a:r>
              <a:rPr lang="en-US" sz="2825">
                <a:solidFill>
                  <a:srgbClr val="BF6400"/>
                </a:solidFill>
              </a:rPr>
              <a:t>Junit Testcase: invalid transition</a:t>
            </a:r>
            <a:endParaRPr sz="2825">
              <a:solidFill>
                <a:srgbClr val="BF6400"/>
              </a:solidFill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7448349" y="4685812"/>
            <a:ext cx="154305" cy="1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2478691" y="1551550"/>
            <a:ext cx="4455827" cy="3256769"/>
          </a:xfrm>
          <a:prstGeom prst="rect">
            <a:avLst/>
          </a:prstGeom>
          <a:solidFill>
            <a:srgbClr val="61FCDB"/>
          </a:solidFill>
          <a:ln>
            <a:noFill/>
          </a:ln>
        </p:spPr>
        <p:txBody>
          <a:bodyPr anchorCtr="0" anchor="t" bIns="0" lIns="0" spcFirstLastPara="1" rIns="0" wrap="square" tIns="5175">
            <a:spAutoFit/>
          </a:bodyPr>
          <a:lstStyle/>
          <a:p>
            <a:pPr indent="0" lvl="0" marL="64404" marR="2252426" rtl="0" algn="just">
              <a:lnSpc>
                <a:spcPct val="12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only three elements ...  public void </a:t>
            </a:r>
            <a:r>
              <a:rPr b="1" lang="en-US" sz="1395">
                <a:solidFill>
                  <a:srgbClr val="00A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testStackFull() </a:t>
            </a: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just">
              <a:lnSpc>
                <a:spcPct val="931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aStack = new Stack();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721" lvl="0" marL="332828" marR="2812183" rtl="0" algn="just">
              <a:lnSpc>
                <a:spcPct val="121003"/>
              </a:lnSpc>
              <a:spcBef>
                <a:spcPts val="48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aStack.push(10);  aStack.push(-4);  aStack.push(7);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2828" marR="0" rtl="0" algn="just">
              <a:lnSpc>
                <a:spcPct val="117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assertEqual(“full”, aStack.getState());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2828" marR="0" rtl="0" algn="just">
              <a:spcBef>
                <a:spcPts val="295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1777" marR="0" rtl="0" algn="l">
              <a:spcBef>
                <a:spcPts val="371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aStack.push(10)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1777" marR="0" rtl="0" algn="l">
              <a:spcBef>
                <a:spcPts val="368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fail(“method should launch the exception!!");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8949" lvl="0" marL="511777" marR="2162087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catch(StackFull e){  </a:t>
            </a: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assertTrue(true); // OK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2828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879" marR="0" rtl="0" algn="l">
              <a:spcBef>
                <a:spcPts val="88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2217963" y="827827"/>
            <a:ext cx="4864281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Example 2: Current account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413541" y="1632320"/>
            <a:ext cx="5919592" cy="29466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2217962" y="827827"/>
            <a:ext cx="3790630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Testcases for account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586056" y="1497865"/>
            <a:ext cx="3321611" cy="20737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1675547" y="3839062"/>
            <a:ext cx="4837483" cy="754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825">
            <a:spAutoFit/>
          </a:bodyPr>
          <a:lstStyle/>
          <a:p>
            <a:pPr indent="0" lvl="0" marL="2161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TC1: a=account(new); a.withdraw(5); </a:t>
            </a:r>
            <a:r>
              <a:rPr lang="en-US" sz="1395" strike="sng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a.close()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191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TC2: a=account(new); a.withdraw(5); a.deposit(5); </a:t>
            </a:r>
            <a:r>
              <a:rPr lang="en-US" sz="1395" strike="sng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a.close()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TC3: a=account(new); a.withdraw(2); a.deposit(5); </a:t>
            </a:r>
            <a:r>
              <a:rPr lang="en-US" sz="1395" strike="sng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a.close()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6663457" y="3839062"/>
            <a:ext cx="694156" cy="754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825">
            <a:spAutoFit/>
          </a:bodyPr>
          <a:lstStyle/>
          <a:p>
            <a:pPr indent="0" lvl="0" marL="3414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 debit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0" rtl="0" algn="l">
              <a:spcBef>
                <a:spcPts val="191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 empty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0" rtl="0" algn="l"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 credit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6668024" y="3239523"/>
            <a:ext cx="815612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getState()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5" name="Google Shape;175;p16"/>
          <p:cNvGrpSpPr/>
          <p:nvPr/>
        </p:nvGrpSpPr>
        <p:grpSpPr>
          <a:xfrm>
            <a:off x="7006932" y="3497747"/>
            <a:ext cx="82582" cy="363664"/>
            <a:chOff x="8923946" y="5138665"/>
            <a:chExt cx="121323" cy="534272"/>
          </a:xfrm>
        </p:grpSpPr>
        <p:sp>
          <p:nvSpPr>
            <p:cNvPr id="176" name="Google Shape;176;p16"/>
            <p:cNvSpPr/>
            <p:nvPr/>
          </p:nvSpPr>
          <p:spPr>
            <a:xfrm>
              <a:off x="8976145" y="5138665"/>
              <a:ext cx="55244" cy="508634"/>
            </a:xfrm>
            <a:custGeom>
              <a:rect b="b" l="l" r="r" t="t"/>
              <a:pathLst>
                <a:path extrusionOk="0" h="508635" w="55245">
                  <a:moveTo>
                    <a:pt x="55134" y="0"/>
                  </a:moveTo>
                  <a:lnTo>
                    <a:pt x="0" y="508331"/>
                  </a:lnTo>
                </a:path>
              </a:pathLst>
            </a:custGeom>
            <a:noFill/>
            <a:ln cap="flat" cmpd="sng" w="9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923946" y="5548655"/>
              <a:ext cx="121323" cy="1242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2217962" y="870740"/>
            <a:ext cx="1744036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825"/>
              <a:buFont typeface="Tahoma"/>
              <a:buNone/>
            </a:pPr>
            <a:r>
              <a:rPr lang="en-US" sz="2825">
                <a:solidFill>
                  <a:srgbClr val="BF6400"/>
                </a:solidFill>
              </a:rPr>
              <a:t>ModelJUnit</a:t>
            </a:r>
            <a:endParaRPr sz="2825">
              <a:solidFill>
                <a:srgbClr val="BF6400"/>
              </a:solidFill>
            </a:endParaRPr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2105004" y="1575122"/>
            <a:ext cx="5369122" cy="213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00">
            <a:spAutoFit/>
          </a:bodyPr>
          <a:lstStyle/>
          <a:p>
            <a:pPr indent="-241625" lvl="0" marL="249837" marR="3458" rtl="0" algn="l">
              <a:lnSpc>
                <a:spcPct val="119056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327"/>
              <a:buFont typeface="Noto Sans Symbols"/>
              <a:buChar char="■"/>
            </a:pPr>
            <a:r>
              <a:rPr lang="en-US" sz="2246" u="sng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ModelJUnit</a:t>
            </a:r>
            <a:r>
              <a:rPr lang="en-US" sz="2246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4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a Java library that extends  JUnit to support</a:t>
            </a:r>
            <a:r>
              <a:rPr lang="en-US" sz="2246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46" u="sng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model-based testing</a:t>
            </a:r>
            <a:endParaRPr sz="2246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511"/>
              </a:spcBef>
              <a:spcAft>
                <a:spcPts val="0"/>
              </a:spcAft>
              <a:buClr>
                <a:srgbClr val="434DD6"/>
              </a:buClr>
              <a:buSzPts val="1327"/>
              <a:buFont typeface="Noto Sans Symbols"/>
              <a:buChar char="■"/>
            </a:pPr>
            <a:r>
              <a:rPr lang="en-US" sz="224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Helpful for programmers:</a:t>
            </a:r>
            <a:endParaRPr sz="2246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0093" lvl="1" marL="610329" marR="0" rtl="0" algn="l">
              <a:spcBef>
                <a:spcPts val="470"/>
              </a:spcBef>
              <a:spcAft>
                <a:spcPts val="0"/>
              </a:spcAft>
              <a:buClr>
                <a:srgbClr val="FF2800"/>
              </a:buClr>
              <a:buSzPts val="1089"/>
              <a:buFont typeface="Noto Sans Symbols"/>
              <a:buChar char="■"/>
            </a:pP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Write models in Java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4755" rtl="0" algn="l">
              <a:lnSpc>
                <a:spcPct val="102000"/>
              </a:lnSpc>
              <a:spcBef>
                <a:spcPts val="402"/>
              </a:spcBef>
              <a:spcAft>
                <a:spcPts val="0"/>
              </a:spcAft>
              <a:buClr>
                <a:srgbClr val="FF2800"/>
              </a:buClr>
              <a:buSzPts val="676"/>
              <a:buFont typeface="Noto Sans Symbols"/>
              <a:buChar char="■"/>
            </a:pPr>
            <a:r>
              <a:rPr b="0" i="0" lang="en-US" sz="122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Focus	on	unit	testing	since	it	integrates  well with JUnit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427100" y="3756028"/>
            <a:ext cx="2844917" cy="91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spAutoFit/>
          </a:bodyPr>
          <a:lstStyle/>
          <a:p>
            <a:pPr indent="-206181" lvl="0" marL="214393" marR="3458" rtl="0" algn="l">
              <a:lnSpc>
                <a:spcPct val="118642"/>
              </a:lnSpc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676"/>
              <a:buFont typeface="Noto Sans Symbols"/>
              <a:buChar char="■"/>
            </a:pPr>
            <a:r>
              <a:rPr lang="en-US"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Already	available  algorithms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1" marL="491462" marR="0" rtl="0" algn="l">
              <a:spcBef>
                <a:spcPts val="388"/>
              </a:spcBef>
              <a:spcAft>
                <a:spcPts val="0"/>
              </a:spcAft>
              <a:buClr>
                <a:srgbClr val="434DD6"/>
              </a:buClr>
              <a:buSzPts val="851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Ex. randomwalk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5560089" y="3756027"/>
            <a:ext cx="1914333" cy="312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	generation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ctrTitle"/>
          </p:nvPr>
        </p:nvSpPr>
        <p:spPr>
          <a:xfrm>
            <a:off x="1039451" y="823452"/>
            <a:ext cx="7065097" cy="4901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466391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SUT: simple vending machine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5431232" y="1444168"/>
            <a:ext cx="1761463" cy="33578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729229" y="1628812"/>
            <a:ext cx="3113763" cy="7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0" lvl="0" marL="8645" marR="3458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system  under test  is  illustrated by the following state  diagram: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263960" y="2571675"/>
            <a:ext cx="2688613" cy="22930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2217963" y="827827"/>
            <a:ext cx="3516166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To define the model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7448349" y="4685812"/>
            <a:ext cx="154305" cy="1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1673455" y="1605244"/>
            <a:ext cx="4348635" cy="3231760"/>
          </a:xfrm>
          <a:custGeom>
            <a:rect b="b" l="l" r="r" t="t"/>
            <a:pathLst>
              <a:path extrusionOk="0" h="4747895" w="6388734">
                <a:moveTo>
                  <a:pt x="6388227" y="0"/>
                </a:moveTo>
                <a:lnTo>
                  <a:pt x="0" y="0"/>
                </a:lnTo>
                <a:lnTo>
                  <a:pt x="0" y="4747501"/>
                </a:lnTo>
                <a:lnTo>
                  <a:pt x="6388227" y="4747501"/>
                </a:lnTo>
                <a:lnTo>
                  <a:pt x="6388227" y="0"/>
                </a:lnTo>
                <a:close/>
              </a:path>
            </a:pathLst>
          </a:custGeom>
          <a:solidFill>
            <a:srgbClr val="9CFD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1729229" y="1628812"/>
            <a:ext cx="4152836" cy="1699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102009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 require junit.jar and modeljunit.jar  import net.sourceforge.czt.modeljunit.*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import net.sourceforge.czt.modeljunit.coverage.*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4335" lvl="0" marL="232547" marR="3458" rtl="0" algn="l">
              <a:lnSpc>
                <a:spcPct val="101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VendingMachineModel implements FsmModel {  def state = 0 // 0,25,50,75,100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32547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reset(boolean testing) {state = 0}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8307" marR="0" rtl="0" algn="l"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vendGuard() {state == 100}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2009274" y="3212669"/>
            <a:ext cx="3007002" cy="13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8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@Action void vend() {state = 0}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3458" rtl="0" algn="l">
              <a:lnSpc>
                <a:spcPct val="101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coin25Guard() {state &lt;= 75}  @Action void coin25() {state += 25}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3458" rtl="0" algn="l">
              <a:lnSpc>
                <a:spcPct val="101000"/>
              </a:lnSpc>
              <a:spcBef>
                <a:spcPts val="633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coin50Guard() {state &lt;= 50}  @Action void coin50() {state += 50}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729230" y="4545994"/>
            <a:ext cx="103302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5465759" y="3507979"/>
            <a:ext cx="2193984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each state &lt;=75 create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5465759" y="3722744"/>
            <a:ext cx="1998185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new transition “coin25”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5465759" y="3937500"/>
            <a:ext cx="1419001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going in state+25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0" name="Google Shape;210;p19"/>
          <p:cNvGrpSpPr/>
          <p:nvPr/>
        </p:nvGrpSpPr>
        <p:grpSpPr>
          <a:xfrm>
            <a:off x="5055544" y="3804590"/>
            <a:ext cx="354422" cy="82970"/>
            <a:chOff x="6057092" y="5589460"/>
            <a:chExt cx="520694" cy="121894"/>
          </a:xfrm>
        </p:grpSpPr>
        <p:sp>
          <p:nvSpPr>
            <p:cNvPr id="211" name="Google Shape;211;p19"/>
            <p:cNvSpPr/>
            <p:nvPr/>
          </p:nvSpPr>
          <p:spPr>
            <a:xfrm>
              <a:off x="6057092" y="5646459"/>
              <a:ext cx="494665" cy="25400"/>
            </a:xfrm>
            <a:custGeom>
              <a:rect b="b" l="l" r="r" t="t"/>
              <a:pathLst>
                <a:path extrusionOk="0" h="25400" w="494665">
                  <a:moveTo>
                    <a:pt x="0" y="24885"/>
                  </a:moveTo>
                  <a:lnTo>
                    <a:pt x="494647" y="0"/>
                  </a:lnTo>
                </a:path>
              </a:pathLst>
            </a:custGeom>
            <a:noFill/>
            <a:ln cap="flat" cmpd="sng" w="9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6455651" y="5589460"/>
              <a:ext cx="122135" cy="12189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2217962" y="827827"/>
            <a:ext cx="1970090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OO Testing</a:t>
            </a:r>
            <a:endParaRPr/>
          </a:p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9422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1997639" y="1578701"/>
            <a:ext cx="5369987" cy="3067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125">
            <a:spAutoFit/>
          </a:bodyPr>
          <a:lstStyle/>
          <a:p>
            <a:pPr indent="-241625" lvl="0" marL="249837" marR="3458" rtl="0" algn="just">
              <a:lnSpc>
                <a:spcPct val="96200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Research confirms that testing methods  proposed for procedural approach are not  adequate for OO approach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1" marL="813916" marR="0" rtl="0" algn="l">
              <a:spcBef>
                <a:spcPts val="20"/>
              </a:spcBef>
              <a:spcAft>
                <a:spcPts val="0"/>
              </a:spcAft>
              <a:buClr>
                <a:srgbClr val="434DD6"/>
              </a:buClr>
              <a:buSzPts val="680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Ex. Statement coverage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4322" rtl="0" algn="just">
              <a:lnSpc>
                <a:spcPct val="80700"/>
              </a:lnSpc>
              <a:spcBef>
                <a:spcPts val="1467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 software testing poses additional  problems due to the distinguishing  characteristics of OO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1" marL="813916" marR="0" rtl="0" algn="l">
              <a:lnSpc>
                <a:spcPct val="114910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680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Ex. Inheritance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spcBef>
                <a:spcPts val="14"/>
              </a:spcBef>
              <a:spcAft>
                <a:spcPts val="0"/>
              </a:spcAft>
              <a:buClr>
                <a:srgbClr val="434DD6"/>
              </a:buClr>
              <a:buSzPts val="1293"/>
              <a:buFont typeface="Noto Sans Symbols"/>
              <a:buNone/>
            </a:pPr>
            <a:r>
              <a:t/>
            </a:r>
            <a:endParaRPr b="0" i="0" sz="1293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6916" rtl="0" algn="just">
              <a:lnSpc>
                <a:spcPct val="79200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Testing time for OO software found to be  increased compared to testing procedural  software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2158687" y="676825"/>
            <a:ext cx="3689057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Testcases generation</a:t>
            </a:r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2102912" y="631122"/>
            <a:ext cx="4992479" cy="4296216"/>
            <a:chOff x="1719275" y="927203"/>
            <a:chExt cx="7334631" cy="6311725"/>
          </a:xfrm>
        </p:grpSpPr>
        <p:sp>
          <p:nvSpPr>
            <p:cNvPr id="219" name="Google Shape;219;p20"/>
            <p:cNvSpPr/>
            <p:nvPr/>
          </p:nvSpPr>
          <p:spPr>
            <a:xfrm>
              <a:off x="1719275" y="1786454"/>
              <a:ext cx="7334631" cy="54524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5208308" y="927203"/>
              <a:ext cx="2529205" cy="2438400"/>
            </a:xfrm>
            <a:custGeom>
              <a:rect b="b" l="l" r="r" t="t"/>
              <a:pathLst>
                <a:path extrusionOk="0" h="2438400" w="2529204">
                  <a:moveTo>
                    <a:pt x="2529158" y="0"/>
                  </a:moveTo>
                  <a:lnTo>
                    <a:pt x="0" y="2438113"/>
                  </a:lnTo>
                </a:path>
              </a:pathLst>
            </a:custGeom>
            <a:noFill/>
            <a:ln cap="flat" cmpd="sng" w="9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5189524" y="3262820"/>
              <a:ext cx="121983" cy="1205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0"/>
          <p:cNvSpPr txBox="1"/>
          <p:nvPr/>
        </p:nvSpPr>
        <p:spPr>
          <a:xfrm>
            <a:off x="4950181" y="393931"/>
            <a:ext cx="2474499" cy="203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Choosing the generation algorithm</a:t>
            </a:r>
            <a:endParaRPr sz="1259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2217962" y="823452"/>
            <a:ext cx="1218447" cy="485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7">
                <a:solidFill>
                  <a:srgbClr val="BF64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  <p:sp>
        <p:nvSpPr>
          <p:cNvPr id="229" name="Google Shape;229;p21"/>
          <p:cNvSpPr txBox="1"/>
          <p:nvPr>
            <p:ph idx="12" type="sldNum"/>
          </p:nvPr>
        </p:nvSpPr>
        <p:spPr>
          <a:xfrm>
            <a:off x="9547047" y="6884004"/>
            <a:ext cx="27749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843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5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5487007" y="475588"/>
            <a:ext cx="1270747" cy="1086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reset(true)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(0, coin50, 50)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(50, coin25, 75)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(75, coin25, 100)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(100, vend, 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reset(true)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487007" y="1531500"/>
            <a:ext cx="1323479" cy="2326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lnSpc>
                <a:spcPct val="117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(0, coin25, 25)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(25, coin50, 75)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9412"/>
              </a:lnSpc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(75, </a:t>
            </a:r>
            <a:r>
              <a:rPr lang="en-US" sz="112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coin25</a:t>
            </a: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100)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93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(100, vend, 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"/>
              </a:spcBef>
              <a:spcAft>
                <a:spcPts val="0"/>
              </a:spcAft>
              <a:buNone/>
            </a:pPr>
            <a:r>
              <a:t/>
            </a:r>
            <a:endParaRPr sz="102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reset(true)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(0, coin25, 25)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(25, coin50, 75)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(75, coin25, 100)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(100, vend, 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sz="102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reset(true)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(0, coin50, 50)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(50, coin50, 100)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done (100, vend, 0)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5487007" y="3956519"/>
            <a:ext cx="1270747" cy="7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reset(true)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(25, coin50, 75)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lnSpc>
                <a:spcPct val="117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(75, coin25, 100)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(100, vend, 0)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051321" y="2219407"/>
            <a:ext cx="2697096" cy="1047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0" lvl="0" marL="8645" marR="330667" rtl="0" algn="l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Metrics Summary:  Action Coverage was 3/3  State Coverage was 5/5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0" rtl="0" algn="l">
              <a:lnSpc>
                <a:spcPct val="1183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Transition Coverage was 7/8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2217962" y="827827"/>
            <a:ext cx="4107020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Tests execution in Junit</a:t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1836591" y="1575121"/>
            <a:ext cx="5367826" cy="1336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-241625" lvl="0" marL="249837" marR="3458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test generation code within the above main  method is usually written within the TestXYZ()  methods of JUnit classes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6051" rtl="0" algn="just">
              <a:lnSpc>
                <a:spcPct val="103000"/>
              </a:lnSpc>
              <a:spcBef>
                <a:spcPts val="32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 that each time you run your Junit test suite, you  will generate a suite of tests from your FSM model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7456994" y="4694395"/>
            <a:ext cx="137016" cy="151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1675547" y="3346906"/>
            <a:ext cx="1808005" cy="869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(0, coin50, 50)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(50, coin25, 75)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(75, coin25, 100)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(100, vend, 0)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3928120" y="3001196"/>
            <a:ext cx="3650588" cy="1828951"/>
          </a:xfrm>
          <a:prstGeom prst="rect">
            <a:avLst/>
          </a:prstGeom>
          <a:solidFill>
            <a:srgbClr val="61FCDB"/>
          </a:solidFill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-201426" lvl="0" marL="305597" marR="241191" rtl="0" algn="l">
              <a:lnSpc>
                <a:spcPct val="7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</a:t>
            </a:r>
            <a:r>
              <a:rPr b="1" lang="en-US" sz="1259">
                <a:solidFill>
                  <a:srgbClr val="00A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TestVendingMachine() </a:t>
            </a:r>
            <a:r>
              <a:rPr b="1" lang="en-US" sz="125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vendingMachine v = new VendingMachine();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lnSpc>
                <a:spcPct val="118665"/>
              </a:lnSpc>
              <a:spcBef>
                <a:spcPts val="61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v.reset();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lnSpc>
                <a:spcPct val="1186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v.coin50();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spcBef>
                <a:spcPts val="41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assertEqual(50, v.getState());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spcBef>
                <a:spcPts val="221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v.coin25();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assertEqual(75, v.getState());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597" marR="0" rtl="0" algn="l"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4802" marR="0" rtl="0" algn="l">
              <a:spcBef>
                <a:spcPts val="65"/>
              </a:spcBef>
              <a:spcAft>
                <a:spcPts val="0"/>
              </a:spcAft>
              <a:buNone/>
            </a:pPr>
            <a:r>
              <a:rPr b="1" lang="en-US" sz="125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5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2217963" y="827827"/>
            <a:ext cx="1988676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Inheritance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1621864" y="1736195"/>
            <a:ext cx="4131225" cy="594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75">
            <a:spAutoFit/>
          </a:bodyPr>
          <a:lstStyle/>
          <a:p>
            <a:pPr indent="-241625" lvl="0" marL="249837" marR="3458" rtl="0" algn="l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People	thought	that	inheritance  will reduce the need for testing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621864" y="2387279"/>
            <a:ext cx="4136411" cy="2404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-206180" lvl="0" marL="536415" marR="3890" rtl="0" algn="just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Claim 1</a:t>
            </a: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“If we have a well-tested  superclass, we can reuse its code in  subclasses without retesting inherited  code”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0" marL="536415" marR="3458" rtl="0" algn="just">
              <a:lnSpc>
                <a:spcPct val="102499"/>
              </a:lnSpc>
              <a:spcBef>
                <a:spcPts val="395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Claim 2</a:t>
            </a: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“A good-quality test suite  used for a superclass will also be  good for a subclass”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0291" lvl="0" marL="328506" marR="0" rtl="0" algn="l">
              <a:spcBef>
                <a:spcPts val="1692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Both claims are wrong!!!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6182789" y="1927389"/>
            <a:ext cx="1127679" cy="292025"/>
          </a:xfrm>
          <a:prstGeom prst="rect">
            <a:avLst/>
          </a:pr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superclass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6290153" y="2947505"/>
            <a:ext cx="966459" cy="292025"/>
          </a:xfrm>
          <a:prstGeom prst="rect">
            <a:avLst/>
          </a:pr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2" name="Google Shape;252;p23"/>
          <p:cNvGrpSpPr/>
          <p:nvPr/>
        </p:nvGrpSpPr>
        <p:grpSpPr>
          <a:xfrm>
            <a:off x="6671662" y="2252749"/>
            <a:ext cx="160645" cy="695068"/>
            <a:chOff x="8431388" y="3309594"/>
            <a:chExt cx="236010" cy="1021150"/>
          </a:xfrm>
        </p:grpSpPr>
        <p:sp>
          <p:nvSpPr>
            <p:cNvPr id="253" name="Google Shape;253;p23"/>
            <p:cNvSpPr/>
            <p:nvPr/>
          </p:nvSpPr>
          <p:spPr>
            <a:xfrm>
              <a:off x="8543525" y="3361734"/>
              <a:ext cx="37465" cy="969010"/>
            </a:xfrm>
            <a:custGeom>
              <a:rect b="b" l="l" r="r" t="t"/>
              <a:pathLst>
                <a:path extrusionOk="0" h="969010" w="37465">
                  <a:moveTo>
                    <a:pt x="36897" y="968767"/>
                  </a:moveTo>
                  <a:lnTo>
                    <a:pt x="0" y="0"/>
                  </a:lnTo>
                </a:path>
              </a:pathLst>
            </a:custGeom>
            <a:noFill/>
            <a:ln cap="flat" cmpd="sng" w="5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8431388" y="3309594"/>
              <a:ext cx="236010" cy="2394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2217963" y="827827"/>
            <a:ext cx="4507694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Problems with inheritance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1836591" y="1714719"/>
            <a:ext cx="5369555" cy="280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150">
            <a:spAutoFit/>
          </a:bodyPr>
          <a:lstStyle/>
          <a:p>
            <a:pPr indent="-241625" lvl="0" marL="249837" marR="3458" rtl="0" algn="l">
              <a:lnSpc>
                <a:spcPct val="109772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Incorrect initialization of superclass attributes by the  subclass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204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Missing overriding methods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04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Typical example: equals and clone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8645" rtl="0" algn="l">
              <a:lnSpc>
                <a:spcPct val="111031"/>
              </a:lnSpc>
              <a:spcBef>
                <a:spcPts val="395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	access	to	superclass	fields	from	the	subclass  code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6916" rtl="0" algn="l">
              <a:lnSpc>
                <a:spcPct val="106881"/>
              </a:lnSpc>
              <a:spcBef>
                <a:spcPts val="351"/>
              </a:spcBef>
              <a:spcAft>
                <a:spcPts val="0"/>
              </a:spcAft>
              <a:buClr>
                <a:srgbClr val="FF2800"/>
              </a:buClr>
              <a:buSzPts val="657"/>
              <a:buFont typeface="Noto Sans Symbols"/>
              <a:buChar char="■"/>
            </a:pPr>
            <a:r>
              <a:rPr b="0" i="0" lang="en-US" sz="122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	create	subtle	side	effects	that	break	unsuspecting  superclass methods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5619" rtl="0" algn="l">
              <a:lnSpc>
                <a:spcPct val="106534"/>
              </a:lnSpc>
              <a:spcBef>
                <a:spcPts val="494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subclass violates an invariant from the superclass,  or creates an invalid state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218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2217963" y="827827"/>
            <a:ext cx="4486083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Testing of Inheritance (1)</a:t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1407134" y="1950960"/>
            <a:ext cx="3600882" cy="16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-241625" lvl="0" marL="249837" marR="5619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b="1" lang="en-US" sz="1668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Principle:</a:t>
            </a:r>
            <a:r>
              <a:rPr b="1"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inherited methods  should be retested in the context  of a subclass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3458" rtl="0" algn="just">
              <a:lnSpc>
                <a:spcPct val="101299"/>
              </a:lnSpc>
              <a:spcBef>
                <a:spcPts val="278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1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 1</a:t>
            </a: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if we change some  method m() in a superclass, we need  to retest m() inside all subclasses that  inherit it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5968058" y="1766314"/>
            <a:ext cx="1234872" cy="845868"/>
          </a:xfrm>
          <a:custGeom>
            <a:rect b="b" l="l" r="r" t="t"/>
            <a:pathLst>
              <a:path extrusionOk="0" h="1242695" w="1814195">
                <a:moveTo>
                  <a:pt x="1813941" y="0"/>
                </a:moveTo>
                <a:lnTo>
                  <a:pt x="0" y="0"/>
                </a:lnTo>
                <a:lnTo>
                  <a:pt x="0" y="1242336"/>
                </a:lnTo>
                <a:lnTo>
                  <a:pt x="1813941" y="1242336"/>
                </a:lnTo>
                <a:lnTo>
                  <a:pt x="1813941" y="0"/>
                </a:lnTo>
                <a:close/>
              </a:path>
            </a:pathLst>
          </a:cu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5968058" y="1766314"/>
            <a:ext cx="1234872" cy="805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Superclass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4404" marR="0" rtl="0" algn="l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--------------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4404" marR="0" rtl="0" algn="l"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1668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m()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5377549" y="3108578"/>
            <a:ext cx="1073652" cy="325899"/>
          </a:xfrm>
          <a:custGeom>
            <a:rect b="b" l="l" r="r" t="t"/>
            <a:pathLst>
              <a:path extrusionOk="0" h="478789" w="1577340">
                <a:moveTo>
                  <a:pt x="1577340" y="0"/>
                </a:moveTo>
                <a:lnTo>
                  <a:pt x="0" y="0"/>
                </a:lnTo>
                <a:lnTo>
                  <a:pt x="0" y="478201"/>
                </a:lnTo>
                <a:lnTo>
                  <a:pt x="1577340" y="478201"/>
                </a:lnTo>
                <a:lnTo>
                  <a:pt x="1577340" y="0"/>
                </a:lnTo>
                <a:close/>
              </a:path>
            </a:pathLst>
          </a:cu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5377549" y="3108578"/>
            <a:ext cx="1073652" cy="292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Subclass’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3" name="Google Shape;273;p25"/>
          <p:cNvGrpSpPr/>
          <p:nvPr/>
        </p:nvGrpSpPr>
        <p:grpSpPr>
          <a:xfrm>
            <a:off x="5753328" y="2612093"/>
            <a:ext cx="1073652" cy="1251905"/>
            <a:chOff x="7082231" y="3837520"/>
            <a:chExt cx="1577340" cy="1839218"/>
          </a:xfrm>
        </p:grpSpPr>
        <p:sp>
          <p:nvSpPr>
            <p:cNvPr id="274" name="Google Shape;274;p25"/>
            <p:cNvSpPr/>
            <p:nvPr/>
          </p:nvSpPr>
          <p:spPr>
            <a:xfrm>
              <a:off x="7319161" y="3868555"/>
              <a:ext cx="944244" cy="699135"/>
            </a:xfrm>
            <a:custGeom>
              <a:rect b="b" l="l" r="r" t="t"/>
              <a:pathLst>
                <a:path extrusionOk="0" h="699135" w="944245">
                  <a:moveTo>
                    <a:pt x="0" y="698520"/>
                  </a:moveTo>
                  <a:lnTo>
                    <a:pt x="943889" y="0"/>
                  </a:lnTo>
                </a:path>
              </a:pathLst>
            </a:custGeom>
            <a:noFill/>
            <a:ln cap="flat" cmpd="sng" w="5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8055394" y="3837520"/>
              <a:ext cx="249593" cy="2251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7082231" y="5197948"/>
              <a:ext cx="1577340" cy="478790"/>
            </a:xfrm>
            <a:custGeom>
              <a:rect b="b" l="l" r="r" t="t"/>
              <a:pathLst>
                <a:path extrusionOk="0" h="478789" w="1577340">
                  <a:moveTo>
                    <a:pt x="1577340" y="0"/>
                  </a:moveTo>
                  <a:lnTo>
                    <a:pt x="0" y="0"/>
                  </a:lnTo>
                  <a:lnTo>
                    <a:pt x="0" y="478201"/>
                  </a:lnTo>
                  <a:lnTo>
                    <a:pt x="1577340" y="478201"/>
                  </a:lnTo>
                  <a:lnTo>
                    <a:pt x="1577340" y="0"/>
                  </a:lnTo>
                  <a:close/>
                </a:path>
              </a:pathLst>
            </a:custGeom>
            <a:solidFill>
              <a:srgbClr val="00E6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5"/>
          <p:cNvSpPr txBox="1"/>
          <p:nvPr/>
        </p:nvSpPr>
        <p:spPr>
          <a:xfrm>
            <a:off x="5753328" y="3538099"/>
            <a:ext cx="1073652" cy="292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Subclass’’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6397519" y="3913929"/>
            <a:ext cx="1181276" cy="292025"/>
          </a:xfrm>
          <a:prstGeom prst="rect">
            <a:avLst/>
          </a:pr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Subclass’’’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9" name="Google Shape;279;p25"/>
          <p:cNvGrpSpPr/>
          <p:nvPr/>
        </p:nvGrpSpPr>
        <p:grpSpPr>
          <a:xfrm>
            <a:off x="6290096" y="2612094"/>
            <a:ext cx="698056" cy="1302080"/>
            <a:chOff x="7870816" y="3837520"/>
            <a:chExt cx="1025540" cy="1912932"/>
          </a:xfrm>
        </p:grpSpPr>
        <p:sp>
          <p:nvSpPr>
            <p:cNvPr id="280" name="Google Shape;280;p25"/>
            <p:cNvSpPr/>
            <p:nvPr/>
          </p:nvSpPr>
          <p:spPr>
            <a:xfrm>
              <a:off x="7870816" y="3887229"/>
              <a:ext cx="418465" cy="1311275"/>
            </a:xfrm>
            <a:custGeom>
              <a:rect b="b" l="l" r="r" t="t"/>
              <a:pathLst>
                <a:path extrusionOk="0" h="1311275" w="418465">
                  <a:moveTo>
                    <a:pt x="0" y="1310978"/>
                  </a:moveTo>
                  <a:lnTo>
                    <a:pt x="418316" y="0"/>
                  </a:lnTo>
                </a:path>
              </a:pathLst>
            </a:custGeom>
            <a:noFill/>
            <a:ln cap="flat" cmpd="sng" w="5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8127261" y="3837520"/>
              <a:ext cx="227434" cy="2538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8320410" y="3887363"/>
              <a:ext cx="575945" cy="1863089"/>
            </a:xfrm>
            <a:custGeom>
              <a:rect b="b" l="l" r="r" t="t"/>
              <a:pathLst>
                <a:path extrusionOk="0" h="1863089" w="575945">
                  <a:moveTo>
                    <a:pt x="575926" y="1862579"/>
                  </a:moveTo>
                  <a:lnTo>
                    <a:pt x="0" y="0"/>
                  </a:lnTo>
                </a:path>
              </a:pathLst>
            </a:custGeom>
            <a:noFill/>
            <a:ln cap="flat" cmpd="sng" w="5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8253195" y="3837520"/>
              <a:ext cx="227979" cy="2536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5"/>
          <p:cNvSpPr txBox="1"/>
          <p:nvPr/>
        </p:nvSpPr>
        <p:spPr>
          <a:xfrm>
            <a:off x="5164911" y="2004642"/>
            <a:ext cx="684647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changed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5057546" y="4367025"/>
            <a:ext cx="915889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Retest m()!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5495246" y="2121982"/>
            <a:ext cx="794848" cy="2221735"/>
            <a:chOff x="6703073" y="3117480"/>
            <a:chExt cx="1167740" cy="3264030"/>
          </a:xfrm>
        </p:grpSpPr>
        <p:sp>
          <p:nvSpPr>
            <p:cNvPr id="287" name="Google Shape;287;p25"/>
            <p:cNvSpPr/>
            <p:nvPr/>
          </p:nvSpPr>
          <p:spPr>
            <a:xfrm>
              <a:off x="6738930" y="5302881"/>
              <a:ext cx="27305" cy="1078230"/>
            </a:xfrm>
            <a:custGeom>
              <a:rect b="b" l="l" r="r" t="t"/>
              <a:pathLst>
                <a:path extrusionOk="0" h="1078229" w="27304">
                  <a:moveTo>
                    <a:pt x="0" y="1078182"/>
                  </a:moveTo>
                  <a:lnTo>
                    <a:pt x="27117" y="0"/>
                  </a:lnTo>
                </a:path>
              </a:pathLst>
            </a:custGeom>
            <a:noFill/>
            <a:ln cap="flat" cmpd="sng" w="9850">
              <a:solidFill>
                <a:srgbClr val="FF2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703073" y="5276799"/>
              <a:ext cx="121996" cy="1211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738930" y="5769145"/>
              <a:ext cx="562610" cy="612140"/>
            </a:xfrm>
            <a:custGeom>
              <a:rect b="b" l="l" r="r" t="t"/>
              <a:pathLst>
                <a:path extrusionOk="0" h="612139" w="562609">
                  <a:moveTo>
                    <a:pt x="0" y="611919"/>
                  </a:moveTo>
                  <a:lnTo>
                    <a:pt x="562574" y="0"/>
                  </a:lnTo>
                </a:path>
              </a:pathLst>
            </a:custGeom>
            <a:noFill/>
            <a:ln cap="flat" cmpd="sng" w="9850">
              <a:solidFill>
                <a:srgbClr val="FF2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7199554" y="5749937"/>
              <a:ext cx="119595" cy="12280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738930" y="6072900"/>
              <a:ext cx="1106805" cy="308610"/>
            </a:xfrm>
            <a:custGeom>
              <a:rect b="b" l="l" r="r" t="t"/>
              <a:pathLst>
                <a:path extrusionOk="0" h="308610" w="1106804">
                  <a:moveTo>
                    <a:pt x="0" y="308164"/>
                  </a:moveTo>
                  <a:lnTo>
                    <a:pt x="1106757" y="0"/>
                  </a:lnTo>
                </a:path>
              </a:pathLst>
            </a:custGeom>
            <a:noFill/>
            <a:ln cap="flat" cmpd="sng" w="9850">
              <a:solidFill>
                <a:srgbClr val="FF2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7742809" y="6035166"/>
              <a:ext cx="128003" cy="11770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7161199" y="3117480"/>
              <a:ext cx="375285" cy="328295"/>
            </a:xfrm>
            <a:custGeom>
              <a:rect b="b" l="l" r="r" t="t"/>
              <a:pathLst>
                <a:path extrusionOk="0" h="328295" w="375284">
                  <a:moveTo>
                    <a:pt x="0" y="0"/>
                  </a:moveTo>
                  <a:lnTo>
                    <a:pt x="374866" y="328143"/>
                  </a:lnTo>
                </a:path>
              </a:pathLst>
            </a:custGeom>
            <a:noFill/>
            <a:ln cap="flat" cmpd="sng" w="9850">
              <a:solidFill>
                <a:srgbClr val="FF2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432129" y="3344278"/>
              <a:ext cx="123558" cy="11852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5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2217963" y="827827"/>
            <a:ext cx="4486083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Testing of Inheritance (2)</a:t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1407134" y="1682504"/>
            <a:ext cx="3974326" cy="15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0">
            <a:spAutoFit/>
          </a:bodyPr>
          <a:lstStyle/>
          <a:p>
            <a:pPr indent="-241625" lvl="0" marL="249837" marR="3458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 2</a:t>
            </a: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if we add or change  a subclass, we need to retest all  methods inherited from a  superclass in the context of the  new/changed subclass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6182789" y="1927387"/>
            <a:ext cx="1234872" cy="1072111"/>
          </a:xfrm>
          <a:prstGeom prst="rect">
            <a:avLst/>
          </a:pr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Superclass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4404" marR="74346" rtl="0" algn="l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--------------  </a:t>
            </a:r>
            <a:r>
              <a:rPr lang="en-US" sz="1668">
                <a:solidFill>
                  <a:srgbClr val="252525"/>
                </a:solidFill>
                <a:latin typeface="Tahoma"/>
                <a:ea typeface="Tahoma"/>
                <a:cs typeface="Tahoma"/>
                <a:sym typeface="Tahoma"/>
              </a:rPr>
              <a:t>m’()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4404" marR="0" rtl="0" algn="l">
              <a:lnSpc>
                <a:spcPct val="1183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rgbClr val="252525"/>
                </a:solidFill>
                <a:latin typeface="Tahoma"/>
                <a:ea typeface="Tahoma"/>
                <a:cs typeface="Tahoma"/>
                <a:sym typeface="Tahoma"/>
              </a:rPr>
              <a:t>m’’()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5807011" y="3538099"/>
            <a:ext cx="966459" cy="292025"/>
          </a:xfrm>
          <a:prstGeom prst="rect">
            <a:avLst/>
          </a:pr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4" name="Google Shape;304;p26"/>
          <p:cNvGrpSpPr/>
          <p:nvPr/>
        </p:nvGrpSpPr>
        <p:grpSpPr>
          <a:xfrm>
            <a:off x="6290096" y="3033575"/>
            <a:ext cx="510024" cy="504754"/>
            <a:chOff x="7870816" y="4456734"/>
            <a:chExt cx="749296" cy="741551"/>
          </a:xfrm>
        </p:grpSpPr>
        <p:sp>
          <p:nvSpPr>
            <p:cNvPr id="305" name="Google Shape;305;p26"/>
            <p:cNvSpPr/>
            <p:nvPr/>
          </p:nvSpPr>
          <p:spPr>
            <a:xfrm>
              <a:off x="7870816" y="4493435"/>
              <a:ext cx="712470" cy="704850"/>
            </a:xfrm>
            <a:custGeom>
              <a:rect b="b" l="l" r="r" t="t"/>
              <a:pathLst>
                <a:path extrusionOk="0" h="704850" w="712470">
                  <a:moveTo>
                    <a:pt x="0" y="704772"/>
                  </a:moveTo>
                  <a:lnTo>
                    <a:pt x="712214" y="0"/>
                  </a:lnTo>
                </a:path>
              </a:pathLst>
            </a:custGeom>
            <a:noFill/>
            <a:ln cap="flat" cmpd="sng" w="5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8380167" y="4456734"/>
              <a:ext cx="239944" cy="2391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26"/>
          <p:cNvSpPr txBox="1"/>
          <p:nvPr/>
        </p:nvSpPr>
        <p:spPr>
          <a:xfrm>
            <a:off x="6397519" y="4021313"/>
            <a:ext cx="1073652" cy="292025"/>
          </a:xfrm>
          <a:prstGeom prst="rect">
            <a:avLst/>
          </a:prstGeom>
          <a:solidFill>
            <a:srgbClr val="00E6B7"/>
          </a:solidFill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Subclass’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6739371" y="3033576"/>
            <a:ext cx="194765" cy="987826"/>
            <a:chOff x="8530862" y="4456734"/>
            <a:chExt cx="286136" cy="1451250"/>
          </a:xfrm>
        </p:grpSpPr>
        <p:sp>
          <p:nvSpPr>
            <p:cNvPr id="309" name="Google Shape;309;p26"/>
            <p:cNvSpPr/>
            <p:nvPr/>
          </p:nvSpPr>
          <p:spPr>
            <a:xfrm>
              <a:off x="8627133" y="4508444"/>
              <a:ext cx="189865" cy="1399540"/>
            </a:xfrm>
            <a:custGeom>
              <a:rect b="b" l="l" r="r" t="t"/>
              <a:pathLst>
                <a:path extrusionOk="0" h="1399539" w="189865">
                  <a:moveTo>
                    <a:pt x="189829" y="1399473"/>
                  </a:moveTo>
                  <a:lnTo>
                    <a:pt x="0" y="0"/>
                  </a:lnTo>
                </a:path>
              </a:pathLst>
            </a:custGeom>
            <a:noFill/>
            <a:ln cap="flat" cmpd="sng" w="5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8530862" y="4456734"/>
              <a:ext cx="234735" cy="2467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6"/>
          <p:cNvSpPr txBox="1"/>
          <p:nvPr/>
        </p:nvSpPr>
        <p:spPr>
          <a:xfrm>
            <a:off x="5111229" y="4474405"/>
            <a:ext cx="1721560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Retest m’() and m’’()!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12" name="Google Shape;312;p26"/>
          <p:cNvGrpSpPr/>
          <p:nvPr/>
        </p:nvGrpSpPr>
        <p:grpSpPr>
          <a:xfrm>
            <a:off x="5979435" y="4235883"/>
            <a:ext cx="364142" cy="215200"/>
            <a:chOff x="7414412" y="6223088"/>
            <a:chExt cx="534974" cy="316157"/>
          </a:xfrm>
        </p:grpSpPr>
        <p:sp>
          <p:nvSpPr>
            <p:cNvPr id="313" name="Google Shape;313;p26"/>
            <p:cNvSpPr/>
            <p:nvPr/>
          </p:nvSpPr>
          <p:spPr>
            <a:xfrm>
              <a:off x="7414412" y="6236350"/>
              <a:ext cx="513080" cy="302895"/>
            </a:xfrm>
            <a:custGeom>
              <a:rect b="b" l="l" r="r" t="t"/>
              <a:pathLst>
                <a:path extrusionOk="0" h="302895" w="513079">
                  <a:moveTo>
                    <a:pt x="0" y="302688"/>
                  </a:moveTo>
                  <a:lnTo>
                    <a:pt x="512521" y="0"/>
                  </a:lnTo>
                </a:path>
              </a:pathLst>
            </a:custGeom>
            <a:noFill/>
            <a:ln cap="flat" cmpd="sng" w="9850">
              <a:solidFill>
                <a:srgbClr val="FF2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7822437" y="6223088"/>
              <a:ext cx="126949" cy="1080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6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2217962" y="827827"/>
            <a:ext cx="1485132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Example</a:t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1727138" y="1497865"/>
            <a:ext cx="5566209" cy="3309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2217963" y="827827"/>
            <a:ext cx="2964644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Another example</a:t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1673456" y="1549317"/>
            <a:ext cx="5744036" cy="3438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4896498" y="2810001"/>
            <a:ext cx="786221" cy="26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override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0" name="Google Shape;330;p28"/>
          <p:cNvGrpSpPr/>
          <p:nvPr/>
        </p:nvGrpSpPr>
        <p:grpSpPr>
          <a:xfrm>
            <a:off x="3176434" y="2906164"/>
            <a:ext cx="1664113" cy="83074"/>
            <a:chOff x="3296424" y="4269549"/>
            <a:chExt cx="2444808" cy="122046"/>
          </a:xfrm>
        </p:grpSpPr>
        <p:sp>
          <p:nvSpPr>
            <p:cNvPr id="331" name="Google Shape;331;p28"/>
            <p:cNvSpPr/>
            <p:nvPr/>
          </p:nvSpPr>
          <p:spPr>
            <a:xfrm>
              <a:off x="3322517" y="4330522"/>
              <a:ext cx="2418715" cy="1905"/>
            </a:xfrm>
            <a:custGeom>
              <a:rect b="b" l="l" r="r" t="t"/>
              <a:pathLst>
                <a:path extrusionOk="0" h="1904" w="2418715">
                  <a:moveTo>
                    <a:pt x="2418661" y="1573"/>
                  </a:moveTo>
                  <a:lnTo>
                    <a:pt x="0" y="0"/>
                  </a:lnTo>
                </a:path>
              </a:pathLst>
            </a:custGeom>
            <a:noFill/>
            <a:ln cap="flat" cmpd="sng" w="9850">
              <a:solidFill>
                <a:srgbClr val="FF2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296424" y="4269549"/>
              <a:ext cx="120002" cy="1220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28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2217962" y="827827"/>
            <a:ext cx="3845955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Testing of Inheritance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1568181" y="1661028"/>
            <a:ext cx="3329012" cy="96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150">
            <a:spAutoFit/>
          </a:bodyPr>
          <a:lstStyle/>
          <a:p>
            <a:pPr indent="-241625" lvl="0" marL="249837" marR="3458" rtl="0" algn="just">
              <a:lnSpc>
                <a:spcPct val="109772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 cases for a method </a:t>
            </a:r>
            <a:r>
              <a:rPr b="1"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  </a:t>
            </a: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defined in  class X are not  necessarily good for retesting </a:t>
            </a:r>
            <a:r>
              <a:rPr b="1"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  </a:t>
            </a: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subclasses of X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1890274" y="2638196"/>
            <a:ext cx="3009164" cy="61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00">
            <a:spAutoFit/>
          </a:bodyPr>
          <a:lstStyle/>
          <a:p>
            <a:pPr indent="-206181" lvl="0" marL="214393" marR="3458" rtl="0" algn="just">
              <a:lnSpc>
                <a:spcPct val="90900"/>
              </a:lnSpc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e.g., if m calls m2 in A, and then  some subclass overrides m2, we  have a completely new interaction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1568182" y="3359077"/>
            <a:ext cx="3326418" cy="522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-241625" lvl="0" marL="249837" marR="3458" rtl="0" algn="l">
              <a:lnSpc>
                <a:spcPct val="111031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Still,	it	is	essential	to	run	all  superclass tests on a subclass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1890274" y="3864121"/>
            <a:ext cx="3007002" cy="61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00">
            <a:spAutoFit/>
          </a:bodyPr>
          <a:lstStyle/>
          <a:p>
            <a:pPr indent="-206181" lvl="0" marL="214393" marR="3458" rtl="0" algn="just">
              <a:lnSpc>
                <a:spcPct val="90900"/>
              </a:lnSpc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Goal: check behavioural  conformance of the subclass w.r.t.  the superclass (LSP)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5270713" y="1644407"/>
            <a:ext cx="1989943" cy="9948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5162820" y="3001196"/>
            <a:ext cx="2469744" cy="1302436"/>
          </a:xfrm>
          <a:prstGeom prst="rect">
            <a:avLst/>
          </a:prstGeom>
          <a:solidFill>
            <a:srgbClr val="A6FDD5"/>
          </a:solidFill>
          <a:ln>
            <a:noFill/>
          </a:ln>
        </p:spPr>
        <p:txBody>
          <a:bodyPr anchorCtr="0" anchor="t" bIns="0" lIns="0" spcFirstLastPara="1" rIns="0" wrap="square" tIns="28075">
            <a:spAutoFit/>
          </a:bodyPr>
          <a:lstStyle/>
          <a:p>
            <a:pPr indent="0" lvl="0" marL="64404" marR="668682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Testcases for m() in A  test m() that call A.m2()</a:t>
            </a:r>
            <a:endParaRPr sz="1259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4404" marR="287010" rtl="0" algn="l">
              <a:lnSpc>
                <a:spcPct val="117315"/>
              </a:lnSpc>
              <a:spcBef>
                <a:spcPts val="752"/>
              </a:spcBef>
              <a:spcAft>
                <a:spcPts val="0"/>
              </a:spcAft>
              <a:buNone/>
            </a:pPr>
            <a:r>
              <a:rPr lang="en-US" sz="125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Instead testcases for m() in B  should test the call B.m2()</a:t>
            </a:r>
            <a:endParaRPr sz="1259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27"/>
              </a:spcBef>
              <a:spcAft>
                <a:spcPts val="0"/>
              </a:spcAft>
              <a:buNone/>
            </a:pPr>
            <a:r>
              <a:t/>
            </a:r>
            <a:endParaRPr sz="1259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interaction is different</a:t>
            </a:r>
            <a:endParaRPr sz="1259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2212369" y="806017"/>
            <a:ext cx="5344486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Characteristics of OO Software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1675547" y="1768410"/>
            <a:ext cx="1788123" cy="730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150">
            <a:spAutoFit/>
          </a:bodyPr>
          <a:lstStyle/>
          <a:p>
            <a:pPr indent="-241625" lvl="0" marL="249837" marR="3458" rtl="0" algn="l">
              <a:lnSpc>
                <a:spcPct val="109772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Typical	OO  characteristics  testing …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4010160" y="1768410"/>
            <a:ext cx="831605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150">
            <a:spAutoFit/>
          </a:bodyPr>
          <a:lstStyle/>
          <a:p>
            <a:pPr indent="-179381" lvl="0" marL="187594" marR="3458" rtl="0" algn="l">
              <a:lnSpc>
                <a:spcPct val="10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software  impact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3536086" y="2001069"/>
            <a:ext cx="392894" cy="26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that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997639" y="2495022"/>
            <a:ext cx="2844485" cy="1640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spAutoFit/>
          </a:bodyPr>
          <a:lstStyle/>
          <a:p>
            <a:pPr indent="-201426" lvl="0" marL="209639" marR="0" rtl="0" algn="l"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rgbClr val="00B302"/>
                </a:solidFill>
                <a:latin typeface="Tahoma"/>
                <a:ea typeface="Tahoma"/>
                <a:cs typeface="Tahoma"/>
                <a:sym typeface="Tahoma"/>
              </a:rPr>
              <a:t>State dependent behavior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0" marL="209639" marR="0" rtl="0" algn="l">
              <a:spcBef>
                <a:spcPts val="156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0" marL="209639" marR="0" rtl="0" algn="l">
              <a:spcBef>
                <a:spcPts val="228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rgbClr val="00B302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1" lvl="0" marL="214393" marR="3458" rtl="0" algn="l">
              <a:lnSpc>
                <a:spcPct val="106881"/>
              </a:lnSpc>
              <a:spcBef>
                <a:spcPts val="361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rgbClr val="FFFC00"/>
                </a:solidFill>
                <a:latin typeface="Tahoma"/>
                <a:ea typeface="Tahoma"/>
                <a:cs typeface="Tahoma"/>
                <a:sym typeface="Tahoma"/>
              </a:rPr>
              <a:t>Polymorphism	and	dynamic  binding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0" marL="209639" marR="0" rtl="0" algn="l">
              <a:spcBef>
                <a:spcPts val="197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Abstract and generic classes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0" marL="209639" marR="0" rtl="0" algn="l">
              <a:spcBef>
                <a:spcPts val="160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rgbClr val="00B302"/>
                </a:solidFill>
                <a:latin typeface="Tahoma"/>
                <a:ea typeface="Tahoma"/>
                <a:cs typeface="Tahoma"/>
                <a:sym typeface="Tahoma"/>
              </a:rPr>
              <a:t>Exception handling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7419580" y="179175"/>
            <a:ext cx="226055" cy="138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1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15.2</a:t>
            </a:r>
            <a:endParaRPr b="0" i="0" sz="851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5063004" y="2021371"/>
            <a:ext cx="2475005" cy="15849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2317643" y="4397145"/>
            <a:ext cx="4388832" cy="270686"/>
          </a:xfrm>
          <a:prstGeom prst="rect">
            <a:avLst/>
          </a:prstGeom>
          <a:solidFill>
            <a:srgbClr val="61FCDB"/>
          </a:solidFill>
          <a:ln>
            <a:noFill/>
          </a:ln>
        </p:spPr>
        <p:txBody>
          <a:bodyPr anchorCtr="0" anchor="t" bIns="0" lIns="0" spcFirstLastPara="1" rIns="0" wrap="square" tIns="34575">
            <a:spAutoFit/>
          </a:bodyPr>
          <a:lstStyle/>
          <a:p>
            <a:pPr indent="0" lvl="0" marL="644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2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They simplify developing but complicate Testing!</a:t>
            </a:r>
            <a:endParaRPr sz="1532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9422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2212370" y="945688"/>
            <a:ext cx="5180239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2825"/>
              <a:buFont typeface="Tahoma"/>
              <a:buNone/>
            </a:pPr>
            <a:r>
              <a:rPr lang="en-US" sz="2825"/>
              <a:t>Combinatorial explosion problem</a:t>
            </a:r>
            <a:endParaRPr sz="2825"/>
          </a:p>
        </p:txBody>
      </p:sp>
      <p:sp>
        <p:nvSpPr>
          <p:cNvPr id="351" name="Google Shape;351;p30"/>
          <p:cNvSpPr txBox="1"/>
          <p:nvPr/>
        </p:nvSpPr>
        <p:spPr>
          <a:xfrm>
            <a:off x="1810623" y="1629261"/>
            <a:ext cx="5592584" cy="10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6224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rgbClr val="FF28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class </a:t>
            </a: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Credit {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645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871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boolean validateCredit( Account a, int amt, CreditCard c);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645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4377411" y="3078899"/>
            <a:ext cx="1119900" cy="1079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USAccount  UKAccount  EUAccount  JPAccount  OtherAccount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3" name="Google Shape;353;p30"/>
          <p:cNvGrpSpPr/>
          <p:nvPr/>
        </p:nvGrpSpPr>
        <p:grpSpPr>
          <a:xfrm>
            <a:off x="4808203" y="2303000"/>
            <a:ext cx="89471" cy="751988"/>
            <a:chOff x="5693714" y="3383420"/>
            <a:chExt cx="131445" cy="1104772"/>
          </a:xfrm>
        </p:grpSpPr>
        <p:sp>
          <p:nvSpPr>
            <p:cNvPr id="354" name="Google Shape;354;p30"/>
            <p:cNvSpPr/>
            <p:nvPr/>
          </p:nvSpPr>
          <p:spPr>
            <a:xfrm>
              <a:off x="5759436" y="3383420"/>
              <a:ext cx="0" cy="1089025"/>
            </a:xfrm>
            <a:custGeom>
              <a:rect b="b" l="l" r="r" t="t"/>
              <a:pathLst>
                <a:path extrusionOk="0" h="1089025" w="120000">
                  <a:moveTo>
                    <a:pt x="0" y="0"/>
                  </a:moveTo>
                  <a:lnTo>
                    <a:pt x="0" y="1088492"/>
                  </a:lnTo>
                </a:path>
              </a:pathLst>
            </a:custGeom>
            <a:noFill/>
            <a:ln cap="flat" cmpd="sng" w="9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693714" y="4408817"/>
              <a:ext cx="131445" cy="79375"/>
            </a:xfrm>
            <a:custGeom>
              <a:rect b="b" l="l" r="r" t="t"/>
              <a:pathLst>
                <a:path extrusionOk="0" h="79375" w="131445">
                  <a:moveTo>
                    <a:pt x="131444" y="0"/>
                  </a:moveTo>
                  <a:lnTo>
                    <a:pt x="65722" y="26288"/>
                  </a:lnTo>
                  <a:lnTo>
                    <a:pt x="0" y="0"/>
                  </a:lnTo>
                  <a:lnTo>
                    <a:pt x="65722" y="78879"/>
                  </a:lnTo>
                  <a:lnTo>
                    <a:pt x="131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30"/>
          <p:cNvSpPr txBox="1"/>
          <p:nvPr/>
        </p:nvSpPr>
        <p:spPr>
          <a:xfrm>
            <a:off x="2652904" y="3078899"/>
            <a:ext cx="1292791" cy="645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EduCredit  BizCredit  IndividualCredit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6124783" y="3078899"/>
            <a:ext cx="927559" cy="645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VISACard  AmExpCard  StoreCard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8" name="Google Shape;358;p30"/>
          <p:cNvGrpSpPr/>
          <p:nvPr/>
        </p:nvGrpSpPr>
        <p:grpSpPr>
          <a:xfrm>
            <a:off x="6526305" y="2303000"/>
            <a:ext cx="89471" cy="751988"/>
            <a:chOff x="8217839" y="3383420"/>
            <a:chExt cx="131445" cy="1104772"/>
          </a:xfrm>
        </p:grpSpPr>
        <p:sp>
          <p:nvSpPr>
            <p:cNvPr id="359" name="Google Shape;359;p30"/>
            <p:cNvSpPr/>
            <p:nvPr/>
          </p:nvSpPr>
          <p:spPr>
            <a:xfrm>
              <a:off x="8283564" y="3383420"/>
              <a:ext cx="0" cy="1089025"/>
            </a:xfrm>
            <a:custGeom>
              <a:rect b="b" l="l" r="r" t="t"/>
              <a:pathLst>
                <a:path extrusionOk="0" h="1089025" w="120000">
                  <a:moveTo>
                    <a:pt x="0" y="0"/>
                  </a:moveTo>
                  <a:lnTo>
                    <a:pt x="0" y="1088492"/>
                  </a:lnTo>
                </a:path>
              </a:pathLst>
            </a:custGeom>
            <a:noFill/>
            <a:ln cap="flat" cmpd="sng" w="9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217839" y="4408817"/>
              <a:ext cx="131445" cy="79375"/>
            </a:xfrm>
            <a:custGeom>
              <a:rect b="b" l="l" r="r" t="t"/>
              <a:pathLst>
                <a:path extrusionOk="0" h="79375" w="131445">
                  <a:moveTo>
                    <a:pt x="131445" y="0"/>
                  </a:moveTo>
                  <a:lnTo>
                    <a:pt x="65722" y="26288"/>
                  </a:lnTo>
                  <a:lnTo>
                    <a:pt x="0" y="0"/>
                  </a:lnTo>
                  <a:lnTo>
                    <a:pt x="65722" y="78879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30"/>
          <p:cNvGrpSpPr/>
          <p:nvPr/>
        </p:nvGrpSpPr>
        <p:grpSpPr>
          <a:xfrm>
            <a:off x="2532377" y="1873956"/>
            <a:ext cx="1503285" cy="1878975"/>
            <a:chOff x="2350217" y="2753096"/>
            <a:chExt cx="2208530" cy="2760470"/>
          </a:xfrm>
        </p:grpSpPr>
        <p:sp>
          <p:nvSpPr>
            <p:cNvPr id="362" name="Google Shape;362;p30"/>
            <p:cNvSpPr/>
            <p:nvPr/>
          </p:nvSpPr>
          <p:spPr>
            <a:xfrm>
              <a:off x="3472644" y="2753096"/>
              <a:ext cx="0" cy="1718945"/>
            </a:xfrm>
            <a:custGeom>
              <a:rect b="b" l="l" r="r" t="t"/>
              <a:pathLst>
                <a:path extrusionOk="0" h="1718945" w="120000">
                  <a:moveTo>
                    <a:pt x="0" y="0"/>
                  </a:moveTo>
                  <a:lnTo>
                    <a:pt x="0" y="1718817"/>
                  </a:lnTo>
                </a:path>
              </a:pathLst>
            </a:custGeom>
            <a:noFill/>
            <a:ln cap="flat" cmpd="sng" w="9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406914" y="4408817"/>
              <a:ext cx="131445" cy="79375"/>
            </a:xfrm>
            <a:custGeom>
              <a:rect b="b" l="l" r="r" t="t"/>
              <a:pathLst>
                <a:path extrusionOk="0" h="79375" w="131445">
                  <a:moveTo>
                    <a:pt x="131444" y="0"/>
                  </a:moveTo>
                  <a:lnTo>
                    <a:pt x="65722" y="26288"/>
                  </a:lnTo>
                  <a:lnTo>
                    <a:pt x="0" y="0"/>
                  </a:lnTo>
                  <a:lnTo>
                    <a:pt x="65722" y="78879"/>
                  </a:lnTo>
                  <a:lnTo>
                    <a:pt x="131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350217" y="4488041"/>
              <a:ext cx="2208530" cy="1025525"/>
            </a:xfrm>
            <a:custGeom>
              <a:rect b="b" l="l" r="r" t="t"/>
              <a:pathLst>
                <a:path extrusionOk="0" h="1025525" w="2208529">
                  <a:moveTo>
                    <a:pt x="0" y="0"/>
                  </a:moveTo>
                  <a:lnTo>
                    <a:pt x="2208277" y="0"/>
                  </a:lnTo>
                  <a:lnTo>
                    <a:pt x="2208277" y="1025421"/>
                  </a:lnTo>
                  <a:lnTo>
                    <a:pt x="0" y="102542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850">
              <a:solidFill>
                <a:srgbClr val="00E6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30"/>
          <p:cNvSpPr txBox="1"/>
          <p:nvPr/>
        </p:nvSpPr>
        <p:spPr>
          <a:xfrm>
            <a:off x="1853033" y="4367473"/>
            <a:ext cx="5194503" cy="428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combinatorial problem: 3 x 5 x 3 = 45 possible combinations  of dynamic bindings (just for this one method!)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1782912" y="3293214"/>
            <a:ext cx="690699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concrete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2358885" y="569451"/>
            <a:ext cx="4855637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00"/>
              <a:buFont typeface="Tahoma"/>
              <a:buNone/>
            </a:pPr>
            <a:r>
              <a:rPr lang="en-US"/>
              <a:t>The combinatorial approach</a:t>
            </a:r>
            <a:endParaRPr/>
          </a:p>
        </p:txBody>
      </p:sp>
      <p:grpSp>
        <p:nvGrpSpPr>
          <p:cNvPr id="372" name="Google Shape;372;p31"/>
          <p:cNvGrpSpPr/>
          <p:nvPr/>
        </p:nvGrpSpPr>
        <p:grpSpPr>
          <a:xfrm>
            <a:off x="4142850" y="1122026"/>
            <a:ext cx="3489800" cy="330230"/>
            <a:chOff x="4716221" y="1648408"/>
            <a:chExt cx="5126990" cy="485153"/>
          </a:xfrm>
        </p:grpSpPr>
        <p:sp>
          <p:nvSpPr>
            <p:cNvPr id="373" name="Google Shape;373;p31"/>
            <p:cNvSpPr/>
            <p:nvPr/>
          </p:nvSpPr>
          <p:spPr>
            <a:xfrm>
              <a:off x="4716221" y="1648421"/>
              <a:ext cx="5126990" cy="485140"/>
            </a:xfrm>
            <a:custGeom>
              <a:rect b="b" l="l" r="r" t="t"/>
              <a:pathLst>
                <a:path extrusionOk="0" h="485139" w="5126990">
                  <a:moveTo>
                    <a:pt x="3369919" y="0"/>
                  </a:moveTo>
                  <a:lnTo>
                    <a:pt x="1698929" y="0"/>
                  </a:lnTo>
                  <a:lnTo>
                    <a:pt x="0" y="0"/>
                  </a:lnTo>
                  <a:lnTo>
                    <a:pt x="0" y="484771"/>
                  </a:lnTo>
                  <a:lnTo>
                    <a:pt x="1698929" y="484771"/>
                  </a:lnTo>
                  <a:lnTo>
                    <a:pt x="3369919" y="484771"/>
                  </a:lnTo>
                  <a:lnTo>
                    <a:pt x="3369919" y="0"/>
                  </a:lnTo>
                  <a:close/>
                </a:path>
                <a:path extrusionOk="0" h="485139" w="5126990">
                  <a:moveTo>
                    <a:pt x="5126367" y="0"/>
                  </a:moveTo>
                  <a:lnTo>
                    <a:pt x="3369932" y="0"/>
                  </a:lnTo>
                  <a:lnTo>
                    <a:pt x="3369932" y="484771"/>
                  </a:lnTo>
                  <a:lnTo>
                    <a:pt x="5126367" y="484771"/>
                  </a:lnTo>
                  <a:lnTo>
                    <a:pt x="5126367" y="0"/>
                  </a:lnTo>
                  <a:close/>
                </a:path>
              </a:pathLst>
            </a:custGeom>
            <a:solidFill>
              <a:srgbClr val="9421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716221" y="1648408"/>
              <a:ext cx="5126355" cy="485140"/>
            </a:xfrm>
            <a:custGeom>
              <a:rect b="b" l="l" r="r" t="t"/>
              <a:pathLst>
                <a:path extrusionOk="0" h="485139" w="5126355">
                  <a:moveTo>
                    <a:pt x="0" y="484775"/>
                  </a:moveTo>
                  <a:lnTo>
                    <a:pt x="5126357" y="484775"/>
                  </a:lnTo>
                </a:path>
                <a:path extrusionOk="0" h="485139" w="5126355">
                  <a:moveTo>
                    <a:pt x="0" y="0"/>
                  </a:moveTo>
                  <a:lnTo>
                    <a:pt x="5126357" y="0"/>
                  </a:lnTo>
                </a:path>
              </a:pathLst>
            </a:custGeom>
            <a:noFill/>
            <a:ln cap="flat" cmpd="sng" w="13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31"/>
          <p:cNvSpPr/>
          <p:nvPr/>
        </p:nvSpPr>
        <p:spPr>
          <a:xfrm>
            <a:off x="4142851" y="4673424"/>
            <a:ext cx="3489368" cy="0"/>
          </a:xfrm>
          <a:custGeom>
            <a:rect b="b" l="l" r="r" t="t"/>
            <a:pathLst>
              <a:path extrusionOk="0" h="120000" w="5126355">
                <a:moveTo>
                  <a:pt x="0" y="0"/>
                </a:moveTo>
                <a:lnTo>
                  <a:pt x="5126357" y="0"/>
                </a:lnTo>
              </a:path>
            </a:pathLst>
          </a:custGeom>
          <a:noFill/>
          <a:ln cap="flat" cmpd="sng" w="13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4455574" y="1239333"/>
            <a:ext cx="2919693" cy="18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	Credit	creditCard</a:t>
            </a:r>
            <a:endParaRPr sz="112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4198625" y="1411139"/>
            <a:ext cx="783627" cy="324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3458" rtl="0" algn="l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USAccount  USAccount  USAccount  UKAccount  UKAccount  UKAccount  EUAccount  EUAccount  EUAccount  JPAccount  JPAccount  JPAccount  OtherAccount  OtherAccount  OtherAccount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5389861" y="1411138"/>
            <a:ext cx="873531" cy="324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3458" rtl="0" algn="l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EduCredit  BizCredit  individualCredit  EduCredit  BizCredit  individualCredit  EduCredit  BizCredit  individualCredit  EduCredit  BizCredit  individualCredit  EduCredit  BizCredit  individualCredit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6520494" y="1411138"/>
            <a:ext cx="859267" cy="324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6484" lvl="0" marL="8645" marR="3458" rtl="0" algn="l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VISACard  AmExpCard  ChipmunkCard  AmExpCard  VISACard  ChipmunkCard  ChipmunkCard  AmExpCard  VISACard  VISACard  ChipmunkCard  AmExpCard  ChipmunkCard  VISACard  AmExpCard</a:t>
            </a:r>
            <a:endParaRPr sz="98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1568182" y="1950960"/>
            <a:ext cx="2474067" cy="428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to test validateCredit  in all the context!!!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1568182" y="2595238"/>
            <a:ext cx="2411826" cy="428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some techniques to  Reduce it …</a:t>
            </a:r>
            <a:endParaRPr sz="1395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2217962" y="827827"/>
            <a:ext cx="3513140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00"/>
              <a:buFont typeface="Tahoma"/>
              <a:buNone/>
            </a:pPr>
            <a:r>
              <a:rPr lang="en-US"/>
              <a:t>Test of “Exceptions”</a:t>
            </a:r>
            <a:endParaRPr/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999230" y="2212373"/>
            <a:ext cx="4911350" cy="537531"/>
            <a:chOff x="1566951" y="3250276"/>
            <a:chExt cx="7215441" cy="789707"/>
          </a:xfrm>
        </p:grpSpPr>
        <p:sp>
          <p:nvSpPr>
            <p:cNvPr id="388" name="Google Shape;388;p32"/>
            <p:cNvSpPr/>
            <p:nvPr/>
          </p:nvSpPr>
          <p:spPr>
            <a:xfrm>
              <a:off x="1566951" y="3250276"/>
              <a:ext cx="7215441" cy="4073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566951" y="3628504"/>
              <a:ext cx="6770712" cy="41147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606232" y="3383737"/>
              <a:ext cx="169799" cy="1919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132812" y="3375850"/>
              <a:ext cx="6639394" cy="25267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591259" y="3761829"/>
              <a:ext cx="184772" cy="1950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2132812" y="3757104"/>
              <a:ext cx="6176352" cy="25266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32"/>
          <p:cNvSpPr/>
          <p:nvPr/>
        </p:nvSpPr>
        <p:spPr>
          <a:xfrm>
            <a:off x="1708348" y="2055489"/>
            <a:ext cx="121888" cy="121888"/>
          </a:xfrm>
          <a:custGeom>
            <a:rect b="b" l="l" r="r" t="t"/>
            <a:pathLst>
              <a:path extrusionOk="0" h="179069" w="179069">
                <a:moveTo>
                  <a:pt x="0" y="0"/>
                </a:moveTo>
                <a:lnTo>
                  <a:pt x="0" y="178460"/>
                </a:lnTo>
                <a:lnTo>
                  <a:pt x="178804" y="89230"/>
                </a:lnTo>
                <a:lnTo>
                  <a:pt x="0" y="0"/>
                </a:lnTo>
                <a:close/>
              </a:path>
            </a:pathLst>
          </a:custGeom>
          <a:solidFill>
            <a:srgbClr val="FF2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2113649" y="2011143"/>
            <a:ext cx="2215551" cy="16687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32"/>
          <p:cNvGrpSpPr/>
          <p:nvPr/>
        </p:nvGrpSpPr>
        <p:grpSpPr>
          <a:xfrm>
            <a:off x="1684192" y="3156250"/>
            <a:ext cx="2534645" cy="197413"/>
            <a:chOff x="1104117" y="4636960"/>
            <a:chExt cx="3723737" cy="290026"/>
          </a:xfrm>
        </p:grpSpPr>
        <p:sp>
          <p:nvSpPr>
            <p:cNvPr id="397" name="Google Shape;397;p32"/>
            <p:cNvSpPr/>
            <p:nvPr/>
          </p:nvSpPr>
          <p:spPr>
            <a:xfrm>
              <a:off x="1110742" y="4636960"/>
              <a:ext cx="3565639" cy="28207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104117" y="4900316"/>
              <a:ext cx="3575685" cy="26670"/>
            </a:xfrm>
            <a:custGeom>
              <a:rect b="b" l="l" r="r" t="t"/>
              <a:pathLst>
                <a:path extrusionOk="0" h="26670" w="3575685">
                  <a:moveTo>
                    <a:pt x="3575304" y="0"/>
                  </a:moveTo>
                  <a:lnTo>
                    <a:pt x="0" y="0"/>
                  </a:lnTo>
                  <a:lnTo>
                    <a:pt x="0" y="26292"/>
                  </a:lnTo>
                  <a:lnTo>
                    <a:pt x="3575304" y="26292"/>
                  </a:lnTo>
                  <a:lnTo>
                    <a:pt x="35753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707039" y="4636960"/>
              <a:ext cx="120815" cy="21802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32"/>
          <p:cNvSpPr/>
          <p:nvPr/>
        </p:nvSpPr>
        <p:spPr>
          <a:xfrm>
            <a:off x="2063839" y="3480827"/>
            <a:ext cx="268413" cy="180671"/>
          </a:xfrm>
          <a:custGeom>
            <a:rect b="b" l="l" r="r" t="t"/>
            <a:pathLst>
              <a:path extrusionOk="0" h="265429" w="394335">
                <a:moveTo>
                  <a:pt x="62141" y="68148"/>
                </a:moveTo>
                <a:lnTo>
                  <a:pt x="18923" y="68148"/>
                </a:lnTo>
                <a:lnTo>
                  <a:pt x="19018" y="156489"/>
                </a:lnTo>
                <a:lnTo>
                  <a:pt x="38862" y="196545"/>
                </a:lnTo>
                <a:lnTo>
                  <a:pt x="46583" y="199097"/>
                </a:lnTo>
                <a:lnTo>
                  <a:pt x="55714" y="199097"/>
                </a:lnTo>
                <a:lnTo>
                  <a:pt x="68754" y="197257"/>
                </a:lnTo>
                <a:lnTo>
                  <a:pt x="79851" y="191735"/>
                </a:lnTo>
                <a:lnTo>
                  <a:pt x="89004" y="182531"/>
                </a:lnTo>
                <a:lnTo>
                  <a:pt x="89627" y="181419"/>
                </a:lnTo>
                <a:lnTo>
                  <a:pt x="71081" y="181419"/>
                </a:lnTo>
                <a:lnTo>
                  <a:pt x="69291" y="180682"/>
                </a:lnTo>
                <a:lnTo>
                  <a:pt x="65417" y="177698"/>
                </a:lnTo>
                <a:lnTo>
                  <a:pt x="64058" y="175742"/>
                </a:lnTo>
                <a:lnTo>
                  <a:pt x="62522" y="170903"/>
                </a:lnTo>
                <a:lnTo>
                  <a:pt x="62194" y="166281"/>
                </a:lnTo>
                <a:lnTo>
                  <a:pt x="62141" y="68148"/>
                </a:lnTo>
                <a:close/>
              </a:path>
              <a:path extrusionOk="0" h="265429" w="394335">
                <a:moveTo>
                  <a:pt x="91592" y="166281"/>
                </a:moveTo>
                <a:lnTo>
                  <a:pt x="85661" y="176377"/>
                </a:lnTo>
                <a:lnTo>
                  <a:pt x="79375" y="181419"/>
                </a:lnTo>
                <a:lnTo>
                  <a:pt x="89627" y="181419"/>
                </a:lnTo>
                <a:lnTo>
                  <a:pt x="96215" y="169646"/>
                </a:lnTo>
                <a:lnTo>
                  <a:pt x="91592" y="166281"/>
                </a:lnTo>
                <a:close/>
              </a:path>
              <a:path extrusionOk="0" h="265429" w="394335">
                <a:moveTo>
                  <a:pt x="62141" y="0"/>
                </a:moveTo>
                <a:lnTo>
                  <a:pt x="57035" y="0"/>
                </a:lnTo>
                <a:lnTo>
                  <a:pt x="51720" y="9129"/>
                </a:lnTo>
                <a:lnTo>
                  <a:pt x="45969" y="17813"/>
                </a:lnTo>
                <a:lnTo>
                  <a:pt x="18022" y="48645"/>
                </a:lnTo>
                <a:lnTo>
                  <a:pt x="0" y="62750"/>
                </a:lnTo>
                <a:lnTo>
                  <a:pt x="0" y="68148"/>
                </a:lnTo>
                <a:lnTo>
                  <a:pt x="96215" y="68148"/>
                </a:lnTo>
                <a:lnTo>
                  <a:pt x="96215" y="53009"/>
                </a:lnTo>
                <a:lnTo>
                  <a:pt x="62141" y="53009"/>
                </a:lnTo>
                <a:lnTo>
                  <a:pt x="62141" y="0"/>
                </a:lnTo>
                <a:close/>
              </a:path>
              <a:path extrusionOk="0" h="265429" w="394335">
                <a:moveTo>
                  <a:pt x="169722" y="53009"/>
                </a:moveTo>
                <a:lnTo>
                  <a:pt x="110718" y="53009"/>
                </a:lnTo>
                <a:lnTo>
                  <a:pt x="110718" y="58369"/>
                </a:lnTo>
                <a:lnTo>
                  <a:pt x="115671" y="58902"/>
                </a:lnTo>
                <a:lnTo>
                  <a:pt x="119125" y="59842"/>
                </a:lnTo>
                <a:lnTo>
                  <a:pt x="123050" y="62560"/>
                </a:lnTo>
                <a:lnTo>
                  <a:pt x="124548" y="64693"/>
                </a:lnTo>
                <a:lnTo>
                  <a:pt x="126403" y="69926"/>
                </a:lnTo>
                <a:lnTo>
                  <a:pt x="126809" y="75247"/>
                </a:lnTo>
                <a:lnTo>
                  <a:pt x="126809" y="175996"/>
                </a:lnTo>
                <a:lnTo>
                  <a:pt x="125704" y="183730"/>
                </a:lnTo>
                <a:lnTo>
                  <a:pt x="121272" y="189598"/>
                </a:lnTo>
                <a:lnTo>
                  <a:pt x="117017" y="191325"/>
                </a:lnTo>
                <a:lnTo>
                  <a:pt x="110718" y="191833"/>
                </a:lnTo>
                <a:lnTo>
                  <a:pt x="110718" y="197205"/>
                </a:lnTo>
                <a:lnTo>
                  <a:pt x="188963" y="197205"/>
                </a:lnTo>
                <a:lnTo>
                  <a:pt x="188963" y="191833"/>
                </a:lnTo>
                <a:lnTo>
                  <a:pt x="183172" y="191528"/>
                </a:lnTo>
                <a:lnTo>
                  <a:pt x="179057" y="190715"/>
                </a:lnTo>
                <a:lnTo>
                  <a:pt x="169925" y="130187"/>
                </a:lnTo>
                <a:lnTo>
                  <a:pt x="170231" y="121367"/>
                </a:lnTo>
                <a:lnTo>
                  <a:pt x="180104" y="85813"/>
                </a:lnTo>
                <a:lnTo>
                  <a:pt x="169811" y="85813"/>
                </a:lnTo>
                <a:lnTo>
                  <a:pt x="169722" y="53009"/>
                </a:lnTo>
                <a:close/>
              </a:path>
              <a:path extrusionOk="0" h="265429" w="394335">
                <a:moveTo>
                  <a:pt x="233511" y="78879"/>
                </a:moveTo>
                <a:lnTo>
                  <a:pt x="194068" y="78879"/>
                </a:lnTo>
                <a:lnTo>
                  <a:pt x="195237" y="79184"/>
                </a:lnTo>
                <a:lnTo>
                  <a:pt x="196977" y="80213"/>
                </a:lnTo>
                <a:lnTo>
                  <a:pt x="199313" y="82156"/>
                </a:lnTo>
                <a:lnTo>
                  <a:pt x="207263" y="89128"/>
                </a:lnTo>
                <a:lnTo>
                  <a:pt x="211950" y="90868"/>
                </a:lnTo>
                <a:lnTo>
                  <a:pt x="222059" y="90868"/>
                </a:lnTo>
                <a:lnTo>
                  <a:pt x="226072" y="88976"/>
                </a:lnTo>
                <a:lnTo>
                  <a:pt x="232727" y="81394"/>
                </a:lnTo>
                <a:lnTo>
                  <a:pt x="233511" y="78879"/>
                </a:lnTo>
                <a:close/>
              </a:path>
              <a:path extrusionOk="0" h="265429" w="394335">
                <a:moveTo>
                  <a:pt x="221208" y="48907"/>
                </a:moveTo>
                <a:lnTo>
                  <a:pt x="208826" y="48907"/>
                </a:lnTo>
                <a:lnTo>
                  <a:pt x="201930" y="51346"/>
                </a:lnTo>
                <a:lnTo>
                  <a:pt x="169811" y="85813"/>
                </a:lnTo>
                <a:lnTo>
                  <a:pt x="180104" y="85813"/>
                </a:lnTo>
                <a:lnTo>
                  <a:pt x="184327" y="82270"/>
                </a:lnTo>
                <a:lnTo>
                  <a:pt x="186982" y="80009"/>
                </a:lnTo>
                <a:lnTo>
                  <a:pt x="189788" y="78879"/>
                </a:lnTo>
                <a:lnTo>
                  <a:pt x="233511" y="78879"/>
                </a:lnTo>
                <a:lnTo>
                  <a:pt x="234391" y="76060"/>
                </a:lnTo>
                <a:lnTo>
                  <a:pt x="234329" y="62560"/>
                </a:lnTo>
                <a:lnTo>
                  <a:pt x="232663" y="57746"/>
                </a:lnTo>
                <a:lnTo>
                  <a:pt x="225793" y="50672"/>
                </a:lnTo>
                <a:lnTo>
                  <a:pt x="221208" y="48907"/>
                </a:lnTo>
                <a:close/>
              </a:path>
              <a:path extrusionOk="0" h="265429" w="394335">
                <a:moveTo>
                  <a:pt x="272415" y="219595"/>
                </a:moveTo>
                <a:lnTo>
                  <a:pt x="267258" y="219608"/>
                </a:lnTo>
                <a:lnTo>
                  <a:pt x="261883" y="219608"/>
                </a:lnTo>
                <a:lnTo>
                  <a:pt x="257416" y="221564"/>
                </a:lnTo>
                <a:lnTo>
                  <a:pt x="250101" y="229387"/>
                </a:lnTo>
                <a:lnTo>
                  <a:pt x="248363" y="234092"/>
                </a:lnTo>
                <a:lnTo>
                  <a:pt x="248272" y="247218"/>
                </a:lnTo>
                <a:lnTo>
                  <a:pt x="250913" y="253110"/>
                </a:lnTo>
                <a:lnTo>
                  <a:pt x="261480" y="262902"/>
                </a:lnTo>
                <a:lnTo>
                  <a:pt x="268389" y="265353"/>
                </a:lnTo>
                <a:lnTo>
                  <a:pt x="276898" y="265353"/>
                </a:lnTo>
                <a:lnTo>
                  <a:pt x="305596" y="249262"/>
                </a:lnTo>
                <a:lnTo>
                  <a:pt x="287934" y="249262"/>
                </a:lnTo>
                <a:lnTo>
                  <a:pt x="286715" y="248691"/>
                </a:lnTo>
                <a:lnTo>
                  <a:pt x="284454" y="233006"/>
                </a:lnTo>
                <a:lnTo>
                  <a:pt x="282829" y="227888"/>
                </a:lnTo>
                <a:lnTo>
                  <a:pt x="276555" y="221259"/>
                </a:lnTo>
                <a:lnTo>
                  <a:pt x="272446" y="219608"/>
                </a:lnTo>
                <a:lnTo>
                  <a:pt x="267258" y="219608"/>
                </a:lnTo>
                <a:lnTo>
                  <a:pt x="272415" y="219595"/>
                </a:lnTo>
                <a:close/>
              </a:path>
              <a:path extrusionOk="0" h="265429" w="394335">
                <a:moveTo>
                  <a:pt x="318858" y="53009"/>
                </a:moveTo>
                <a:lnTo>
                  <a:pt x="242163" y="53009"/>
                </a:lnTo>
                <a:lnTo>
                  <a:pt x="242163" y="58369"/>
                </a:lnTo>
                <a:lnTo>
                  <a:pt x="246887" y="59829"/>
                </a:lnTo>
                <a:lnTo>
                  <a:pt x="250913" y="62420"/>
                </a:lnTo>
                <a:lnTo>
                  <a:pt x="269735" y="96227"/>
                </a:lnTo>
                <a:lnTo>
                  <a:pt x="316242" y="203352"/>
                </a:lnTo>
                <a:lnTo>
                  <a:pt x="307747" y="225620"/>
                </a:lnTo>
                <a:lnTo>
                  <a:pt x="291934" y="249262"/>
                </a:lnTo>
                <a:lnTo>
                  <a:pt x="305596" y="249262"/>
                </a:lnTo>
                <a:lnTo>
                  <a:pt x="326618" y="203199"/>
                </a:lnTo>
                <a:lnTo>
                  <a:pt x="347829" y="147853"/>
                </a:lnTo>
                <a:lnTo>
                  <a:pt x="337515" y="147853"/>
                </a:lnTo>
                <a:lnTo>
                  <a:pt x="312851" y="91046"/>
                </a:lnTo>
                <a:lnTo>
                  <a:pt x="307708" y="79425"/>
                </a:lnTo>
                <a:lnTo>
                  <a:pt x="305142" y="71653"/>
                </a:lnTo>
                <a:lnTo>
                  <a:pt x="305142" y="65214"/>
                </a:lnTo>
                <a:lnTo>
                  <a:pt x="306171" y="63093"/>
                </a:lnTo>
                <a:lnTo>
                  <a:pt x="310273" y="59562"/>
                </a:lnTo>
                <a:lnTo>
                  <a:pt x="313817" y="58585"/>
                </a:lnTo>
                <a:lnTo>
                  <a:pt x="318858" y="58369"/>
                </a:lnTo>
                <a:lnTo>
                  <a:pt x="318858" y="53009"/>
                </a:lnTo>
                <a:close/>
              </a:path>
              <a:path extrusionOk="0" h="265429" w="394335">
                <a:moveTo>
                  <a:pt x="394106" y="53009"/>
                </a:moveTo>
                <a:lnTo>
                  <a:pt x="346278" y="53009"/>
                </a:lnTo>
                <a:lnTo>
                  <a:pt x="346278" y="58369"/>
                </a:lnTo>
                <a:lnTo>
                  <a:pt x="352653" y="58585"/>
                </a:lnTo>
                <a:lnTo>
                  <a:pt x="357098" y="59829"/>
                </a:lnTo>
                <a:lnTo>
                  <a:pt x="362127" y="64401"/>
                </a:lnTo>
                <a:lnTo>
                  <a:pt x="363385" y="67475"/>
                </a:lnTo>
                <a:lnTo>
                  <a:pt x="363350" y="71653"/>
                </a:lnTo>
                <a:lnTo>
                  <a:pt x="337515" y="147853"/>
                </a:lnTo>
                <a:lnTo>
                  <a:pt x="347829" y="147853"/>
                </a:lnTo>
                <a:lnTo>
                  <a:pt x="367614" y="96227"/>
                </a:lnTo>
                <a:lnTo>
                  <a:pt x="385533" y="60731"/>
                </a:lnTo>
                <a:lnTo>
                  <a:pt x="394106" y="58369"/>
                </a:lnTo>
                <a:lnTo>
                  <a:pt x="394106" y="53009"/>
                </a:lnTo>
                <a:close/>
              </a:path>
            </a:pathLst>
          </a:custGeom>
          <a:solidFill>
            <a:srgbClr val="FF4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405229" y="3469451"/>
            <a:ext cx="58351" cy="189315"/>
          </a:xfrm>
          <a:custGeom>
            <a:rect b="b" l="l" r="r" t="t"/>
            <a:pathLst>
              <a:path extrusionOk="0" h="278129" w="85725">
                <a:moveTo>
                  <a:pt x="85483" y="0"/>
                </a:moveTo>
                <a:lnTo>
                  <a:pt x="37109" y="16459"/>
                </a:lnTo>
                <a:lnTo>
                  <a:pt x="22072" y="42583"/>
                </a:lnTo>
                <a:lnTo>
                  <a:pt x="22072" y="49263"/>
                </a:lnTo>
                <a:lnTo>
                  <a:pt x="22360" y="54583"/>
                </a:lnTo>
                <a:lnTo>
                  <a:pt x="23226" y="60999"/>
                </a:lnTo>
                <a:lnTo>
                  <a:pt x="24671" y="68513"/>
                </a:lnTo>
                <a:lnTo>
                  <a:pt x="28867" y="85851"/>
                </a:lnTo>
                <a:lnTo>
                  <a:pt x="29959" y="93700"/>
                </a:lnTo>
                <a:lnTo>
                  <a:pt x="29959" y="109194"/>
                </a:lnTo>
                <a:lnTo>
                  <a:pt x="27419" y="116420"/>
                </a:lnTo>
                <a:lnTo>
                  <a:pt x="17221" y="128333"/>
                </a:lnTo>
                <a:lnTo>
                  <a:pt x="9778" y="132130"/>
                </a:lnTo>
                <a:lnTo>
                  <a:pt x="0" y="133769"/>
                </a:lnTo>
                <a:lnTo>
                  <a:pt x="0" y="143243"/>
                </a:lnTo>
                <a:lnTo>
                  <a:pt x="9778" y="144881"/>
                </a:lnTo>
                <a:lnTo>
                  <a:pt x="17221" y="148564"/>
                </a:lnTo>
                <a:lnTo>
                  <a:pt x="27419" y="159981"/>
                </a:lnTo>
                <a:lnTo>
                  <a:pt x="29959" y="166903"/>
                </a:lnTo>
                <a:lnTo>
                  <a:pt x="29959" y="182232"/>
                </a:lnTo>
                <a:lnTo>
                  <a:pt x="28803" y="190411"/>
                </a:lnTo>
                <a:lnTo>
                  <a:pt x="24407" y="208333"/>
                </a:lnTo>
                <a:lnTo>
                  <a:pt x="22934" y="216114"/>
                </a:lnTo>
                <a:lnTo>
                  <a:pt x="22050" y="222911"/>
                </a:lnTo>
                <a:lnTo>
                  <a:pt x="21755" y="228726"/>
                </a:lnTo>
                <a:lnTo>
                  <a:pt x="21755" y="236029"/>
                </a:lnTo>
                <a:lnTo>
                  <a:pt x="50228" y="270395"/>
                </a:lnTo>
                <a:lnTo>
                  <a:pt x="80086" y="277647"/>
                </a:lnTo>
                <a:lnTo>
                  <a:pt x="85483" y="277647"/>
                </a:lnTo>
                <a:lnTo>
                  <a:pt x="85483" y="270078"/>
                </a:lnTo>
                <a:lnTo>
                  <a:pt x="78085" y="268232"/>
                </a:lnTo>
                <a:lnTo>
                  <a:pt x="71796" y="265782"/>
                </a:lnTo>
                <a:lnTo>
                  <a:pt x="66617" y="262727"/>
                </a:lnTo>
                <a:lnTo>
                  <a:pt x="62547" y="259067"/>
                </a:lnTo>
                <a:lnTo>
                  <a:pt x="57861" y="253771"/>
                </a:lnTo>
                <a:lnTo>
                  <a:pt x="55511" y="247497"/>
                </a:lnTo>
                <a:lnTo>
                  <a:pt x="55511" y="240207"/>
                </a:lnTo>
                <a:lnTo>
                  <a:pt x="55749" y="234261"/>
                </a:lnTo>
                <a:lnTo>
                  <a:pt x="56461" y="227814"/>
                </a:lnTo>
                <a:lnTo>
                  <a:pt x="57644" y="220864"/>
                </a:lnTo>
                <a:lnTo>
                  <a:pt x="61823" y="203149"/>
                </a:lnTo>
                <a:lnTo>
                  <a:pt x="63080" y="194932"/>
                </a:lnTo>
                <a:lnTo>
                  <a:pt x="63080" y="182410"/>
                </a:lnTo>
                <a:lnTo>
                  <a:pt x="61188" y="175691"/>
                </a:lnTo>
                <a:lnTo>
                  <a:pt x="35349" y="147193"/>
                </a:lnTo>
                <a:lnTo>
                  <a:pt x="12611" y="138277"/>
                </a:lnTo>
                <a:lnTo>
                  <a:pt x="20930" y="135850"/>
                </a:lnTo>
                <a:lnTo>
                  <a:pt x="53083" y="114782"/>
                </a:lnTo>
                <a:lnTo>
                  <a:pt x="62776" y="95211"/>
                </a:lnTo>
                <a:lnTo>
                  <a:pt x="62547" y="82291"/>
                </a:lnTo>
                <a:lnTo>
                  <a:pt x="61864" y="75855"/>
                </a:lnTo>
                <a:lnTo>
                  <a:pt x="60729" y="68931"/>
                </a:lnTo>
                <a:lnTo>
                  <a:pt x="57558" y="54172"/>
                </a:lnTo>
                <a:lnTo>
                  <a:pt x="56422" y="47450"/>
                </a:lnTo>
                <a:lnTo>
                  <a:pt x="55739" y="41351"/>
                </a:lnTo>
                <a:lnTo>
                  <a:pt x="55511" y="29108"/>
                </a:lnTo>
                <a:lnTo>
                  <a:pt x="57950" y="23075"/>
                </a:lnTo>
                <a:lnTo>
                  <a:pt x="67678" y="12509"/>
                </a:lnTo>
                <a:lnTo>
                  <a:pt x="75234" y="8889"/>
                </a:lnTo>
                <a:lnTo>
                  <a:pt x="85483" y="6934"/>
                </a:lnTo>
                <a:lnTo>
                  <a:pt x="854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2976434" y="3773695"/>
            <a:ext cx="3364030" cy="19199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2498659" y="4086783"/>
            <a:ext cx="58783" cy="189315"/>
          </a:xfrm>
          <a:custGeom>
            <a:rect b="b" l="l" r="r" t="t"/>
            <a:pathLst>
              <a:path extrusionOk="0" h="278129" w="86360">
                <a:moveTo>
                  <a:pt x="5410" y="0"/>
                </a:moveTo>
                <a:lnTo>
                  <a:pt x="0" y="152"/>
                </a:lnTo>
                <a:lnTo>
                  <a:pt x="0" y="7099"/>
                </a:lnTo>
                <a:lnTo>
                  <a:pt x="7436" y="9006"/>
                </a:lnTo>
                <a:lnTo>
                  <a:pt x="13746" y="11491"/>
                </a:lnTo>
                <a:lnTo>
                  <a:pt x="18929" y="14555"/>
                </a:lnTo>
                <a:lnTo>
                  <a:pt x="22987" y="18199"/>
                </a:lnTo>
                <a:lnTo>
                  <a:pt x="27647" y="23456"/>
                </a:lnTo>
                <a:lnTo>
                  <a:pt x="29971" y="29781"/>
                </a:lnTo>
                <a:lnTo>
                  <a:pt x="29971" y="37185"/>
                </a:lnTo>
                <a:lnTo>
                  <a:pt x="29736" y="43083"/>
                </a:lnTo>
                <a:lnTo>
                  <a:pt x="29027" y="49501"/>
                </a:lnTo>
                <a:lnTo>
                  <a:pt x="27844" y="56438"/>
                </a:lnTo>
                <a:lnTo>
                  <a:pt x="23660" y="74180"/>
                </a:lnTo>
                <a:lnTo>
                  <a:pt x="22402" y="82410"/>
                </a:lnTo>
                <a:lnTo>
                  <a:pt x="22402" y="94970"/>
                </a:lnTo>
                <a:lnTo>
                  <a:pt x="24307" y="101714"/>
                </a:lnTo>
                <a:lnTo>
                  <a:pt x="50381" y="130273"/>
                </a:lnTo>
                <a:lnTo>
                  <a:pt x="73190" y="139217"/>
                </a:lnTo>
                <a:lnTo>
                  <a:pt x="64819" y="141705"/>
                </a:lnTo>
                <a:lnTo>
                  <a:pt x="32370" y="162754"/>
                </a:lnTo>
                <a:lnTo>
                  <a:pt x="22720" y="182435"/>
                </a:lnTo>
                <a:lnTo>
                  <a:pt x="22720" y="189534"/>
                </a:lnTo>
                <a:lnTo>
                  <a:pt x="22956" y="195487"/>
                </a:lnTo>
                <a:lnTo>
                  <a:pt x="23664" y="201934"/>
                </a:lnTo>
                <a:lnTo>
                  <a:pt x="24847" y="208874"/>
                </a:lnTo>
                <a:lnTo>
                  <a:pt x="28162" y="223659"/>
                </a:lnTo>
                <a:lnTo>
                  <a:pt x="29344" y="230366"/>
                </a:lnTo>
                <a:lnTo>
                  <a:pt x="30053" y="236428"/>
                </a:lnTo>
                <a:lnTo>
                  <a:pt x="30289" y="241846"/>
                </a:lnTo>
                <a:lnTo>
                  <a:pt x="30289" y="248640"/>
                </a:lnTo>
                <a:lnTo>
                  <a:pt x="27800" y="254685"/>
                </a:lnTo>
                <a:lnTo>
                  <a:pt x="17868" y="265277"/>
                </a:lnTo>
                <a:lnTo>
                  <a:pt x="10248" y="268909"/>
                </a:lnTo>
                <a:lnTo>
                  <a:pt x="0" y="270865"/>
                </a:lnTo>
                <a:lnTo>
                  <a:pt x="0" y="277799"/>
                </a:lnTo>
                <a:lnTo>
                  <a:pt x="48501" y="261162"/>
                </a:lnTo>
                <a:lnTo>
                  <a:pt x="63411" y="235115"/>
                </a:lnTo>
                <a:lnTo>
                  <a:pt x="63411" y="228333"/>
                </a:lnTo>
                <a:lnTo>
                  <a:pt x="63127" y="223003"/>
                </a:lnTo>
                <a:lnTo>
                  <a:pt x="62276" y="216577"/>
                </a:lnTo>
                <a:lnTo>
                  <a:pt x="60855" y="209054"/>
                </a:lnTo>
                <a:lnTo>
                  <a:pt x="56642" y="191693"/>
                </a:lnTo>
                <a:lnTo>
                  <a:pt x="55524" y="183832"/>
                </a:lnTo>
                <a:lnTo>
                  <a:pt x="55524" y="168325"/>
                </a:lnTo>
                <a:lnTo>
                  <a:pt x="58077" y="161074"/>
                </a:lnTo>
                <a:lnTo>
                  <a:pt x="68275" y="149161"/>
                </a:lnTo>
                <a:lnTo>
                  <a:pt x="75818" y="145351"/>
                </a:lnTo>
                <a:lnTo>
                  <a:pt x="85813" y="143713"/>
                </a:lnTo>
                <a:lnTo>
                  <a:pt x="85813" y="134251"/>
                </a:lnTo>
                <a:lnTo>
                  <a:pt x="75818" y="132702"/>
                </a:lnTo>
                <a:lnTo>
                  <a:pt x="68275" y="129057"/>
                </a:lnTo>
                <a:lnTo>
                  <a:pt x="58077" y="117551"/>
                </a:lnTo>
                <a:lnTo>
                  <a:pt x="55524" y="110616"/>
                </a:lnTo>
                <a:lnTo>
                  <a:pt x="55524" y="95300"/>
                </a:lnTo>
                <a:lnTo>
                  <a:pt x="56692" y="87134"/>
                </a:lnTo>
                <a:lnTo>
                  <a:pt x="61081" y="69242"/>
                </a:lnTo>
                <a:lnTo>
                  <a:pt x="62553" y="61494"/>
                </a:lnTo>
                <a:lnTo>
                  <a:pt x="63435" y="54750"/>
                </a:lnTo>
                <a:lnTo>
                  <a:pt x="63728" y="49009"/>
                </a:lnTo>
                <a:lnTo>
                  <a:pt x="63728" y="41617"/>
                </a:lnTo>
                <a:lnTo>
                  <a:pt x="35191" y="7238"/>
                </a:lnTo>
                <a:lnTo>
                  <a:pt x="13113" y="395"/>
                </a:lnTo>
                <a:lnTo>
                  <a:pt x="54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2067911" y="4394354"/>
            <a:ext cx="475017" cy="145228"/>
          </a:xfrm>
          <a:custGeom>
            <a:rect b="b" l="l" r="r" t="t"/>
            <a:pathLst>
              <a:path extrusionOk="0" h="213359" w="697864">
                <a:moveTo>
                  <a:pt x="68008" y="60893"/>
                </a:moveTo>
                <a:lnTo>
                  <a:pt x="26110" y="76032"/>
                </a:lnTo>
                <a:lnTo>
                  <a:pt x="3933" y="111872"/>
                </a:lnTo>
                <a:lnTo>
                  <a:pt x="0" y="139472"/>
                </a:lnTo>
                <a:lnTo>
                  <a:pt x="1080" y="154150"/>
                </a:lnTo>
                <a:lnTo>
                  <a:pt x="17284" y="191606"/>
                </a:lnTo>
                <a:lnTo>
                  <a:pt x="49724" y="211932"/>
                </a:lnTo>
                <a:lnTo>
                  <a:pt x="63423" y="213287"/>
                </a:lnTo>
                <a:lnTo>
                  <a:pt x="71872" y="212704"/>
                </a:lnTo>
                <a:lnTo>
                  <a:pt x="109704" y="192168"/>
                </a:lnTo>
                <a:lnTo>
                  <a:pt x="112429" y="188677"/>
                </a:lnTo>
                <a:lnTo>
                  <a:pt x="78231" y="188677"/>
                </a:lnTo>
                <a:lnTo>
                  <a:pt x="71551" y="186475"/>
                </a:lnTo>
                <a:lnTo>
                  <a:pt x="48132" y="154498"/>
                </a:lnTo>
                <a:lnTo>
                  <a:pt x="41672" y="116424"/>
                </a:lnTo>
                <a:lnTo>
                  <a:pt x="41699" y="114423"/>
                </a:lnTo>
                <a:lnTo>
                  <a:pt x="53162" y="74232"/>
                </a:lnTo>
                <a:lnTo>
                  <a:pt x="57378" y="71621"/>
                </a:lnTo>
                <a:lnTo>
                  <a:pt x="102809" y="71621"/>
                </a:lnTo>
                <a:lnTo>
                  <a:pt x="96378" y="67211"/>
                </a:lnTo>
                <a:lnTo>
                  <a:pt x="88066" y="63701"/>
                </a:lnTo>
                <a:lnTo>
                  <a:pt x="78609" y="61595"/>
                </a:lnTo>
                <a:lnTo>
                  <a:pt x="68008" y="60893"/>
                </a:lnTo>
                <a:close/>
              </a:path>
              <a:path extrusionOk="0" h="213359" w="697864">
                <a:moveTo>
                  <a:pt x="116370" y="171808"/>
                </a:moveTo>
                <a:lnTo>
                  <a:pt x="110197" y="178351"/>
                </a:lnTo>
                <a:lnTo>
                  <a:pt x="104838" y="182798"/>
                </a:lnTo>
                <a:lnTo>
                  <a:pt x="95783" y="187501"/>
                </a:lnTo>
                <a:lnTo>
                  <a:pt x="90995" y="188677"/>
                </a:lnTo>
                <a:lnTo>
                  <a:pt x="112429" y="188677"/>
                </a:lnTo>
                <a:lnTo>
                  <a:pt x="115737" y="184439"/>
                </a:lnTo>
                <a:lnTo>
                  <a:pt x="121145" y="175484"/>
                </a:lnTo>
                <a:lnTo>
                  <a:pt x="116370" y="171808"/>
                </a:lnTo>
                <a:close/>
              </a:path>
              <a:path extrusionOk="0" h="213359" w="697864">
                <a:moveTo>
                  <a:pt x="102809" y="71621"/>
                </a:moveTo>
                <a:lnTo>
                  <a:pt x="65493" y="71621"/>
                </a:lnTo>
                <a:lnTo>
                  <a:pt x="68262" y="72904"/>
                </a:lnTo>
                <a:lnTo>
                  <a:pt x="72986" y="78033"/>
                </a:lnTo>
                <a:lnTo>
                  <a:pt x="74485" y="82551"/>
                </a:lnTo>
                <a:lnTo>
                  <a:pt x="75095" y="89019"/>
                </a:lnTo>
                <a:lnTo>
                  <a:pt x="76022" y="99283"/>
                </a:lnTo>
                <a:lnTo>
                  <a:pt x="78460" y="106417"/>
                </a:lnTo>
                <a:lnTo>
                  <a:pt x="86385" y="114423"/>
                </a:lnTo>
                <a:lnTo>
                  <a:pt x="91389" y="116424"/>
                </a:lnTo>
                <a:lnTo>
                  <a:pt x="103212" y="116424"/>
                </a:lnTo>
                <a:lnTo>
                  <a:pt x="107861" y="114681"/>
                </a:lnTo>
                <a:lnTo>
                  <a:pt x="114960" y="107707"/>
                </a:lnTo>
                <a:lnTo>
                  <a:pt x="116725" y="103041"/>
                </a:lnTo>
                <a:lnTo>
                  <a:pt x="116725" y="97198"/>
                </a:lnTo>
                <a:lnTo>
                  <a:pt x="115901" y="90439"/>
                </a:lnTo>
                <a:lnTo>
                  <a:pt x="113430" y="84007"/>
                </a:lnTo>
                <a:lnTo>
                  <a:pt x="109310" y="77902"/>
                </a:lnTo>
                <a:lnTo>
                  <a:pt x="103543" y="72124"/>
                </a:lnTo>
                <a:lnTo>
                  <a:pt x="102809" y="71621"/>
                </a:lnTo>
                <a:close/>
              </a:path>
              <a:path extrusionOk="0" h="213359" w="697864">
                <a:moveTo>
                  <a:pt x="247945" y="72569"/>
                </a:moveTo>
                <a:lnTo>
                  <a:pt x="203034" y="72569"/>
                </a:lnTo>
                <a:lnTo>
                  <a:pt x="206743" y="73618"/>
                </a:lnTo>
                <a:lnTo>
                  <a:pt x="213360" y="77819"/>
                </a:lnTo>
                <a:lnTo>
                  <a:pt x="215607" y="80277"/>
                </a:lnTo>
                <a:lnTo>
                  <a:pt x="217982" y="85914"/>
                </a:lnTo>
                <a:lnTo>
                  <a:pt x="218469" y="91494"/>
                </a:lnTo>
                <a:lnTo>
                  <a:pt x="218579" y="118066"/>
                </a:lnTo>
                <a:lnTo>
                  <a:pt x="196841" y="128457"/>
                </a:lnTo>
                <a:lnTo>
                  <a:pt x="179289" y="137759"/>
                </a:lnTo>
                <a:lnTo>
                  <a:pt x="146096" y="167094"/>
                </a:lnTo>
                <a:lnTo>
                  <a:pt x="142544" y="190853"/>
                </a:lnTo>
                <a:lnTo>
                  <a:pt x="145275" y="197604"/>
                </a:lnTo>
                <a:lnTo>
                  <a:pt x="156171" y="208384"/>
                </a:lnTo>
                <a:lnTo>
                  <a:pt x="163004" y="211079"/>
                </a:lnTo>
                <a:lnTo>
                  <a:pt x="171234" y="211079"/>
                </a:lnTo>
                <a:lnTo>
                  <a:pt x="182057" y="209619"/>
                </a:lnTo>
                <a:lnTo>
                  <a:pt x="193554" y="205242"/>
                </a:lnTo>
                <a:lnTo>
                  <a:pt x="205727" y="197946"/>
                </a:lnTo>
                <a:lnTo>
                  <a:pt x="218579" y="187731"/>
                </a:lnTo>
                <a:lnTo>
                  <a:pt x="262724" y="187731"/>
                </a:lnTo>
                <a:lnTo>
                  <a:pt x="261946" y="185206"/>
                </a:lnTo>
                <a:lnTo>
                  <a:pt x="196075" y="185206"/>
                </a:lnTo>
                <a:lnTo>
                  <a:pt x="192481" y="183822"/>
                </a:lnTo>
                <a:lnTo>
                  <a:pt x="189903" y="181051"/>
                </a:lnTo>
                <a:lnTo>
                  <a:pt x="186512" y="177462"/>
                </a:lnTo>
                <a:lnTo>
                  <a:pt x="184823" y="173308"/>
                </a:lnTo>
                <a:lnTo>
                  <a:pt x="184823" y="162944"/>
                </a:lnTo>
                <a:lnTo>
                  <a:pt x="186829" y="157353"/>
                </a:lnTo>
                <a:lnTo>
                  <a:pt x="218579" y="128419"/>
                </a:lnTo>
                <a:lnTo>
                  <a:pt x="261480" y="128419"/>
                </a:lnTo>
                <a:lnTo>
                  <a:pt x="261344" y="107502"/>
                </a:lnTo>
                <a:lnTo>
                  <a:pt x="251790" y="75364"/>
                </a:lnTo>
                <a:lnTo>
                  <a:pt x="247945" y="72569"/>
                </a:lnTo>
                <a:close/>
              </a:path>
              <a:path extrusionOk="0" h="213359" w="697864">
                <a:moveTo>
                  <a:pt x="262724" y="187731"/>
                </a:moveTo>
                <a:lnTo>
                  <a:pt x="218579" y="187731"/>
                </a:lnTo>
                <a:lnTo>
                  <a:pt x="219608" y="195566"/>
                </a:lnTo>
                <a:lnTo>
                  <a:pt x="222427" y="201416"/>
                </a:lnTo>
                <a:lnTo>
                  <a:pt x="231686" y="209146"/>
                </a:lnTo>
                <a:lnTo>
                  <a:pt x="238112" y="211079"/>
                </a:lnTo>
                <a:lnTo>
                  <a:pt x="253326" y="211079"/>
                </a:lnTo>
                <a:lnTo>
                  <a:pt x="259575" y="209350"/>
                </a:lnTo>
                <a:lnTo>
                  <a:pt x="270573" y="202435"/>
                </a:lnTo>
                <a:lnTo>
                  <a:pt x="275894" y="196889"/>
                </a:lnTo>
                <a:lnTo>
                  <a:pt x="279725" y="191202"/>
                </a:lnTo>
                <a:lnTo>
                  <a:pt x="266788" y="191202"/>
                </a:lnTo>
                <a:lnTo>
                  <a:pt x="265620" y="190792"/>
                </a:lnTo>
                <a:lnTo>
                  <a:pt x="263550" y="189151"/>
                </a:lnTo>
                <a:lnTo>
                  <a:pt x="262775" y="187896"/>
                </a:lnTo>
                <a:lnTo>
                  <a:pt x="262724" y="187731"/>
                </a:lnTo>
                <a:close/>
              </a:path>
              <a:path extrusionOk="0" h="213359" w="697864">
                <a:moveTo>
                  <a:pt x="276415" y="185660"/>
                </a:moveTo>
                <a:lnTo>
                  <a:pt x="273596" y="189354"/>
                </a:lnTo>
                <a:lnTo>
                  <a:pt x="270827" y="191202"/>
                </a:lnTo>
                <a:lnTo>
                  <a:pt x="279725" y="191202"/>
                </a:lnTo>
                <a:lnTo>
                  <a:pt x="281038" y="189254"/>
                </a:lnTo>
                <a:lnTo>
                  <a:pt x="276415" y="185660"/>
                </a:lnTo>
                <a:close/>
              </a:path>
              <a:path extrusionOk="0" h="213359" w="697864">
                <a:moveTo>
                  <a:pt x="261480" y="128419"/>
                </a:moveTo>
                <a:lnTo>
                  <a:pt x="218579" y="128419"/>
                </a:lnTo>
                <a:lnTo>
                  <a:pt x="218579" y="176372"/>
                </a:lnTo>
                <a:lnTo>
                  <a:pt x="211797" y="182262"/>
                </a:lnTo>
                <a:lnTo>
                  <a:pt x="205828" y="185206"/>
                </a:lnTo>
                <a:lnTo>
                  <a:pt x="261946" y="185206"/>
                </a:lnTo>
                <a:lnTo>
                  <a:pt x="261734" y="184518"/>
                </a:lnTo>
                <a:lnTo>
                  <a:pt x="261520" y="181051"/>
                </a:lnTo>
                <a:lnTo>
                  <a:pt x="261480" y="128419"/>
                </a:lnTo>
                <a:close/>
              </a:path>
              <a:path extrusionOk="0" h="213359" w="697864">
                <a:moveTo>
                  <a:pt x="211378" y="60893"/>
                </a:moveTo>
                <a:lnTo>
                  <a:pt x="171262" y="69262"/>
                </a:lnTo>
                <a:lnTo>
                  <a:pt x="145389" y="95502"/>
                </a:lnTo>
                <a:lnTo>
                  <a:pt x="145389" y="108116"/>
                </a:lnTo>
                <a:lnTo>
                  <a:pt x="147574" y="112679"/>
                </a:lnTo>
                <a:lnTo>
                  <a:pt x="156298" y="120472"/>
                </a:lnTo>
                <a:lnTo>
                  <a:pt x="161709" y="122420"/>
                </a:lnTo>
                <a:lnTo>
                  <a:pt x="174244" y="122420"/>
                </a:lnTo>
                <a:lnTo>
                  <a:pt x="179781" y="88315"/>
                </a:lnTo>
                <a:lnTo>
                  <a:pt x="178346" y="85648"/>
                </a:lnTo>
                <a:lnTo>
                  <a:pt x="178346" y="81031"/>
                </a:lnTo>
                <a:lnTo>
                  <a:pt x="179679" y="78877"/>
                </a:lnTo>
                <a:lnTo>
                  <a:pt x="186677" y="74056"/>
                </a:lnTo>
                <a:lnTo>
                  <a:pt x="192189" y="72569"/>
                </a:lnTo>
                <a:lnTo>
                  <a:pt x="247945" y="72569"/>
                </a:lnTo>
                <a:lnTo>
                  <a:pt x="243827" y="69575"/>
                </a:lnTo>
                <a:lnTo>
                  <a:pt x="237319" y="65777"/>
                </a:lnTo>
                <a:lnTo>
                  <a:pt x="229741" y="63064"/>
                </a:lnTo>
                <a:lnTo>
                  <a:pt x="221094" y="61436"/>
                </a:lnTo>
                <a:lnTo>
                  <a:pt x="211378" y="60893"/>
                </a:lnTo>
                <a:close/>
              </a:path>
              <a:path extrusionOk="0" h="213359" w="697864">
                <a:moveTo>
                  <a:pt x="353910" y="80140"/>
                </a:moveTo>
                <a:lnTo>
                  <a:pt x="310692" y="80140"/>
                </a:lnTo>
                <a:lnTo>
                  <a:pt x="310788" y="168473"/>
                </a:lnTo>
                <a:lnTo>
                  <a:pt x="330631" y="208534"/>
                </a:lnTo>
                <a:lnTo>
                  <a:pt x="338353" y="211079"/>
                </a:lnTo>
                <a:lnTo>
                  <a:pt x="347484" y="211079"/>
                </a:lnTo>
                <a:lnTo>
                  <a:pt x="360524" y="209239"/>
                </a:lnTo>
                <a:lnTo>
                  <a:pt x="371621" y="203718"/>
                </a:lnTo>
                <a:lnTo>
                  <a:pt x="380774" y="194518"/>
                </a:lnTo>
                <a:lnTo>
                  <a:pt x="381394" y="193410"/>
                </a:lnTo>
                <a:lnTo>
                  <a:pt x="362864" y="193410"/>
                </a:lnTo>
                <a:lnTo>
                  <a:pt x="361073" y="192664"/>
                </a:lnTo>
                <a:lnTo>
                  <a:pt x="357187" y="189679"/>
                </a:lnTo>
                <a:lnTo>
                  <a:pt x="355828" y="187725"/>
                </a:lnTo>
                <a:lnTo>
                  <a:pt x="354291" y="182890"/>
                </a:lnTo>
                <a:lnTo>
                  <a:pt x="353964" y="178266"/>
                </a:lnTo>
                <a:lnTo>
                  <a:pt x="353910" y="80140"/>
                </a:lnTo>
                <a:close/>
              </a:path>
              <a:path extrusionOk="0" h="213359" w="697864">
                <a:moveTo>
                  <a:pt x="383362" y="178266"/>
                </a:moveTo>
                <a:lnTo>
                  <a:pt x="377431" y="188362"/>
                </a:lnTo>
                <a:lnTo>
                  <a:pt x="371144" y="193410"/>
                </a:lnTo>
                <a:lnTo>
                  <a:pt x="381394" y="193410"/>
                </a:lnTo>
                <a:lnTo>
                  <a:pt x="387985" y="181637"/>
                </a:lnTo>
                <a:lnTo>
                  <a:pt x="383362" y="178266"/>
                </a:lnTo>
                <a:close/>
              </a:path>
              <a:path extrusionOk="0" h="213359" w="697864">
                <a:moveTo>
                  <a:pt x="353910" y="11990"/>
                </a:moveTo>
                <a:lnTo>
                  <a:pt x="348805" y="11990"/>
                </a:lnTo>
                <a:lnTo>
                  <a:pt x="343490" y="21117"/>
                </a:lnTo>
                <a:lnTo>
                  <a:pt x="337739" y="29800"/>
                </a:lnTo>
                <a:lnTo>
                  <a:pt x="309797" y="60630"/>
                </a:lnTo>
                <a:lnTo>
                  <a:pt x="291769" y="74733"/>
                </a:lnTo>
                <a:lnTo>
                  <a:pt x="291769" y="80140"/>
                </a:lnTo>
                <a:lnTo>
                  <a:pt x="387985" y="80140"/>
                </a:lnTo>
                <a:lnTo>
                  <a:pt x="387985" y="64996"/>
                </a:lnTo>
                <a:lnTo>
                  <a:pt x="353910" y="64996"/>
                </a:lnTo>
                <a:lnTo>
                  <a:pt x="353910" y="11990"/>
                </a:lnTo>
                <a:close/>
              </a:path>
              <a:path extrusionOk="0" h="213359" w="697864">
                <a:moveTo>
                  <a:pt x="470814" y="60893"/>
                </a:moveTo>
                <a:lnTo>
                  <a:pt x="428916" y="76032"/>
                </a:lnTo>
                <a:lnTo>
                  <a:pt x="406739" y="111872"/>
                </a:lnTo>
                <a:lnTo>
                  <a:pt x="402805" y="139472"/>
                </a:lnTo>
                <a:lnTo>
                  <a:pt x="403886" y="154150"/>
                </a:lnTo>
                <a:lnTo>
                  <a:pt x="420090" y="191606"/>
                </a:lnTo>
                <a:lnTo>
                  <a:pt x="452535" y="211932"/>
                </a:lnTo>
                <a:lnTo>
                  <a:pt x="466242" y="213287"/>
                </a:lnTo>
                <a:lnTo>
                  <a:pt x="474684" y="212704"/>
                </a:lnTo>
                <a:lnTo>
                  <a:pt x="512510" y="192168"/>
                </a:lnTo>
                <a:lnTo>
                  <a:pt x="515235" y="188677"/>
                </a:lnTo>
                <a:lnTo>
                  <a:pt x="481037" y="188677"/>
                </a:lnTo>
                <a:lnTo>
                  <a:pt x="474357" y="186475"/>
                </a:lnTo>
                <a:lnTo>
                  <a:pt x="450938" y="154498"/>
                </a:lnTo>
                <a:lnTo>
                  <a:pt x="444478" y="116424"/>
                </a:lnTo>
                <a:lnTo>
                  <a:pt x="444505" y="114423"/>
                </a:lnTo>
                <a:lnTo>
                  <a:pt x="455968" y="74232"/>
                </a:lnTo>
                <a:lnTo>
                  <a:pt x="460184" y="71621"/>
                </a:lnTo>
                <a:lnTo>
                  <a:pt x="505615" y="71621"/>
                </a:lnTo>
                <a:lnTo>
                  <a:pt x="499184" y="67211"/>
                </a:lnTo>
                <a:lnTo>
                  <a:pt x="490872" y="63701"/>
                </a:lnTo>
                <a:lnTo>
                  <a:pt x="481415" y="61595"/>
                </a:lnTo>
                <a:lnTo>
                  <a:pt x="470814" y="60893"/>
                </a:lnTo>
                <a:close/>
              </a:path>
              <a:path extrusionOk="0" h="213359" w="697864">
                <a:moveTo>
                  <a:pt x="519175" y="171808"/>
                </a:moveTo>
                <a:lnTo>
                  <a:pt x="513003" y="178351"/>
                </a:lnTo>
                <a:lnTo>
                  <a:pt x="507644" y="182798"/>
                </a:lnTo>
                <a:lnTo>
                  <a:pt x="498589" y="187501"/>
                </a:lnTo>
                <a:lnTo>
                  <a:pt x="493801" y="188677"/>
                </a:lnTo>
                <a:lnTo>
                  <a:pt x="515235" y="188677"/>
                </a:lnTo>
                <a:lnTo>
                  <a:pt x="518543" y="184439"/>
                </a:lnTo>
                <a:lnTo>
                  <a:pt x="523951" y="175484"/>
                </a:lnTo>
                <a:lnTo>
                  <a:pt x="519175" y="171808"/>
                </a:lnTo>
                <a:close/>
              </a:path>
              <a:path extrusionOk="0" h="213359" w="697864">
                <a:moveTo>
                  <a:pt x="505615" y="71621"/>
                </a:moveTo>
                <a:lnTo>
                  <a:pt x="468299" y="71621"/>
                </a:lnTo>
                <a:lnTo>
                  <a:pt x="471068" y="72904"/>
                </a:lnTo>
                <a:lnTo>
                  <a:pt x="475805" y="78033"/>
                </a:lnTo>
                <a:lnTo>
                  <a:pt x="477291" y="82551"/>
                </a:lnTo>
                <a:lnTo>
                  <a:pt x="478040" y="90439"/>
                </a:lnTo>
                <a:lnTo>
                  <a:pt x="478828" y="99283"/>
                </a:lnTo>
                <a:lnTo>
                  <a:pt x="481266" y="106417"/>
                </a:lnTo>
                <a:lnTo>
                  <a:pt x="489191" y="114423"/>
                </a:lnTo>
                <a:lnTo>
                  <a:pt x="494195" y="116424"/>
                </a:lnTo>
                <a:lnTo>
                  <a:pt x="506018" y="116424"/>
                </a:lnTo>
                <a:lnTo>
                  <a:pt x="510667" y="114681"/>
                </a:lnTo>
                <a:lnTo>
                  <a:pt x="517766" y="107707"/>
                </a:lnTo>
                <a:lnTo>
                  <a:pt x="519531" y="103041"/>
                </a:lnTo>
                <a:lnTo>
                  <a:pt x="519531" y="97198"/>
                </a:lnTo>
                <a:lnTo>
                  <a:pt x="518707" y="90439"/>
                </a:lnTo>
                <a:lnTo>
                  <a:pt x="516235" y="84007"/>
                </a:lnTo>
                <a:lnTo>
                  <a:pt x="512116" y="77902"/>
                </a:lnTo>
                <a:lnTo>
                  <a:pt x="506349" y="72124"/>
                </a:lnTo>
                <a:lnTo>
                  <a:pt x="505615" y="71621"/>
                </a:lnTo>
                <a:close/>
              </a:path>
              <a:path extrusionOk="0" h="213359" w="697864">
                <a:moveTo>
                  <a:pt x="600875" y="0"/>
                </a:moveTo>
                <a:lnTo>
                  <a:pt x="542201" y="0"/>
                </a:lnTo>
                <a:lnTo>
                  <a:pt x="542201" y="5364"/>
                </a:lnTo>
                <a:lnTo>
                  <a:pt x="548525" y="6195"/>
                </a:lnTo>
                <a:lnTo>
                  <a:pt x="552678" y="7961"/>
                </a:lnTo>
                <a:lnTo>
                  <a:pt x="556666" y="13365"/>
                </a:lnTo>
                <a:lnTo>
                  <a:pt x="557657" y="20222"/>
                </a:lnTo>
                <a:lnTo>
                  <a:pt x="557657" y="189000"/>
                </a:lnTo>
                <a:lnTo>
                  <a:pt x="556793" y="195661"/>
                </a:lnTo>
                <a:lnTo>
                  <a:pt x="552513" y="201239"/>
                </a:lnTo>
                <a:lnTo>
                  <a:pt x="548220" y="203201"/>
                </a:lnTo>
                <a:lnTo>
                  <a:pt x="542201" y="203822"/>
                </a:lnTo>
                <a:lnTo>
                  <a:pt x="542201" y="209186"/>
                </a:lnTo>
                <a:lnTo>
                  <a:pt x="615073" y="209186"/>
                </a:lnTo>
                <a:lnTo>
                  <a:pt x="615073" y="203822"/>
                </a:lnTo>
                <a:lnTo>
                  <a:pt x="609066" y="202998"/>
                </a:lnTo>
                <a:lnTo>
                  <a:pt x="605104" y="200827"/>
                </a:lnTo>
                <a:lnTo>
                  <a:pt x="603173" y="197314"/>
                </a:lnTo>
                <a:lnTo>
                  <a:pt x="601637" y="194735"/>
                </a:lnTo>
                <a:lnTo>
                  <a:pt x="600960" y="189000"/>
                </a:lnTo>
                <a:lnTo>
                  <a:pt x="600976" y="100651"/>
                </a:lnTo>
                <a:lnTo>
                  <a:pt x="605358" y="93729"/>
                </a:lnTo>
                <a:lnTo>
                  <a:pt x="609536" y="88776"/>
                </a:lnTo>
                <a:lnTo>
                  <a:pt x="616452" y="83719"/>
                </a:lnTo>
                <a:lnTo>
                  <a:pt x="600875" y="83719"/>
                </a:lnTo>
                <a:lnTo>
                  <a:pt x="600875" y="0"/>
                </a:lnTo>
                <a:close/>
              </a:path>
              <a:path extrusionOk="0" h="213359" w="697864">
                <a:moveTo>
                  <a:pt x="677298" y="81718"/>
                </a:moveTo>
                <a:lnTo>
                  <a:pt x="628053" y="81718"/>
                </a:lnTo>
                <a:lnTo>
                  <a:pt x="630516" y="82565"/>
                </a:lnTo>
                <a:lnTo>
                  <a:pt x="634898" y="85953"/>
                </a:lnTo>
                <a:lnTo>
                  <a:pt x="636447" y="88314"/>
                </a:lnTo>
                <a:lnTo>
                  <a:pt x="638276" y="94368"/>
                </a:lnTo>
                <a:lnTo>
                  <a:pt x="638661" y="100651"/>
                </a:lnTo>
                <a:lnTo>
                  <a:pt x="638647" y="189000"/>
                </a:lnTo>
                <a:lnTo>
                  <a:pt x="624535" y="203822"/>
                </a:lnTo>
                <a:lnTo>
                  <a:pt x="624535" y="209186"/>
                </a:lnTo>
                <a:lnTo>
                  <a:pt x="697407" y="209186"/>
                </a:lnTo>
                <a:lnTo>
                  <a:pt x="697407" y="203822"/>
                </a:lnTo>
                <a:lnTo>
                  <a:pt x="691184" y="203099"/>
                </a:lnTo>
                <a:lnTo>
                  <a:pt x="687057" y="201368"/>
                </a:lnTo>
                <a:lnTo>
                  <a:pt x="682967" y="195893"/>
                </a:lnTo>
                <a:lnTo>
                  <a:pt x="681951" y="189000"/>
                </a:lnTo>
                <a:lnTo>
                  <a:pt x="681951" y="121734"/>
                </a:lnTo>
                <a:lnTo>
                  <a:pt x="681754" y="110302"/>
                </a:lnTo>
                <a:lnTo>
                  <a:pt x="681162" y="100651"/>
                </a:lnTo>
                <a:lnTo>
                  <a:pt x="680178" y="92781"/>
                </a:lnTo>
                <a:lnTo>
                  <a:pt x="678802" y="86692"/>
                </a:lnTo>
                <a:lnTo>
                  <a:pt x="677298" y="81718"/>
                </a:lnTo>
                <a:close/>
              </a:path>
              <a:path extrusionOk="0" h="213359" w="697864">
                <a:moveTo>
                  <a:pt x="651954" y="60893"/>
                </a:moveTo>
                <a:lnTo>
                  <a:pt x="635888" y="60893"/>
                </a:lnTo>
                <a:lnTo>
                  <a:pt x="629081" y="62616"/>
                </a:lnTo>
                <a:lnTo>
                  <a:pt x="600875" y="83719"/>
                </a:lnTo>
                <a:lnTo>
                  <a:pt x="616452" y="83719"/>
                </a:lnTo>
                <a:lnTo>
                  <a:pt x="617258" y="83130"/>
                </a:lnTo>
                <a:lnTo>
                  <a:pt x="621233" y="81718"/>
                </a:lnTo>
                <a:lnTo>
                  <a:pt x="677298" y="81718"/>
                </a:lnTo>
                <a:lnTo>
                  <a:pt x="676706" y="79761"/>
                </a:lnTo>
                <a:lnTo>
                  <a:pt x="672464" y="73728"/>
                </a:lnTo>
                <a:lnTo>
                  <a:pt x="659663" y="63460"/>
                </a:lnTo>
                <a:lnTo>
                  <a:pt x="651954" y="60893"/>
                </a:lnTo>
                <a:close/>
              </a:path>
            </a:pathLst>
          </a:custGeom>
          <a:solidFill>
            <a:srgbClr val="FF4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2611151" y="4391028"/>
            <a:ext cx="1950839" cy="19167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title"/>
          </p:nvPr>
        </p:nvSpPr>
        <p:spPr>
          <a:xfrm>
            <a:off x="2244632" y="881518"/>
            <a:ext cx="4605809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00"/>
              <a:buFont typeface="Tahoma"/>
              <a:buNone/>
            </a:pPr>
            <a:r>
              <a:rPr lang="en-US"/>
              <a:t>We expect an exception …</a:t>
            </a:r>
            <a:endParaRPr/>
          </a:p>
        </p:txBody>
      </p:sp>
      <p:sp>
        <p:nvSpPr>
          <p:cNvPr id="412" name="Google Shape;412;p33"/>
          <p:cNvSpPr txBox="1"/>
          <p:nvPr/>
        </p:nvSpPr>
        <p:spPr>
          <a:xfrm>
            <a:off x="1782912" y="1468092"/>
            <a:ext cx="4152404" cy="18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8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3038" marR="0" rtl="0" algn="l">
              <a:spcBef>
                <a:spcPts val="449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1" i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call the method with wrong parameters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3038" marR="0" rtl="0" algn="l"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object.method(null);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9440" marR="0" rtl="0" algn="l">
              <a:spcBef>
                <a:spcPts val="463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rgbClr val="FF4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</a:t>
            </a: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</a:t>
            </a:r>
            <a:r>
              <a:rPr b="1" lang="en-US" sz="1532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should launch the exception</a:t>
            </a: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!!");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424" lvl="0" marL="277068" marR="1474386" rtl="0" algn="l">
              <a:lnSpc>
                <a:spcPct val="147721"/>
              </a:lnSpc>
              <a:spcBef>
                <a:spcPts val="92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catch(PossibleException e){  assertTrue(true); // OK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1782912" y="3380554"/>
            <a:ext cx="102006" cy="26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4" name="Google Shape;414;p33"/>
          <p:cNvGrpSpPr/>
          <p:nvPr/>
        </p:nvGrpSpPr>
        <p:grpSpPr>
          <a:xfrm>
            <a:off x="4464946" y="3484406"/>
            <a:ext cx="3353778" cy="1392999"/>
            <a:chOff x="5189423" y="5119065"/>
            <a:chExt cx="4927155" cy="2046504"/>
          </a:xfrm>
        </p:grpSpPr>
        <p:sp>
          <p:nvSpPr>
            <p:cNvPr id="415" name="Google Shape;415;p33"/>
            <p:cNvSpPr/>
            <p:nvPr/>
          </p:nvSpPr>
          <p:spPr>
            <a:xfrm>
              <a:off x="5203761" y="5133112"/>
              <a:ext cx="4912817" cy="203245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5189423" y="5119065"/>
              <a:ext cx="4890135" cy="2011680"/>
            </a:xfrm>
            <a:custGeom>
              <a:rect b="b" l="l" r="r" t="t"/>
              <a:pathLst>
                <a:path extrusionOk="0" h="2011679" w="4890134">
                  <a:moveTo>
                    <a:pt x="4889754" y="0"/>
                  </a:moveTo>
                  <a:lnTo>
                    <a:pt x="0" y="0"/>
                  </a:lnTo>
                  <a:lnTo>
                    <a:pt x="0" y="2011406"/>
                  </a:lnTo>
                  <a:lnTo>
                    <a:pt x="4638370" y="2011406"/>
                  </a:lnTo>
                  <a:lnTo>
                    <a:pt x="4889754" y="1759982"/>
                  </a:lnTo>
                  <a:lnTo>
                    <a:pt x="4889754" y="0"/>
                  </a:lnTo>
                  <a:close/>
                </a:path>
              </a:pathLst>
            </a:custGeom>
            <a:solidFill>
              <a:srgbClr val="00D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9827793" y="6879047"/>
              <a:ext cx="251460" cy="251460"/>
            </a:xfrm>
            <a:custGeom>
              <a:rect b="b" l="l" r="r" t="t"/>
              <a:pathLst>
                <a:path extrusionOk="0" h="251459" w="251459">
                  <a:moveTo>
                    <a:pt x="251383" y="0"/>
                  </a:moveTo>
                  <a:lnTo>
                    <a:pt x="50279" y="50284"/>
                  </a:lnTo>
                  <a:lnTo>
                    <a:pt x="0" y="251424"/>
                  </a:lnTo>
                  <a:lnTo>
                    <a:pt x="251383" y="0"/>
                  </a:lnTo>
                  <a:close/>
                </a:path>
              </a:pathLst>
            </a:custGeom>
            <a:solidFill>
              <a:srgbClr val="00B3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5189430" y="5119070"/>
              <a:ext cx="4890135" cy="2011680"/>
            </a:xfrm>
            <a:custGeom>
              <a:rect b="b" l="l" r="r" t="t"/>
              <a:pathLst>
                <a:path extrusionOk="0" h="2011679" w="4890134">
                  <a:moveTo>
                    <a:pt x="4638365" y="2011403"/>
                  </a:moveTo>
                  <a:lnTo>
                    <a:pt x="4688645" y="1810262"/>
                  </a:lnTo>
                  <a:lnTo>
                    <a:pt x="4889756" y="1759975"/>
                  </a:lnTo>
                  <a:lnTo>
                    <a:pt x="4638365" y="2011403"/>
                  </a:lnTo>
                  <a:lnTo>
                    <a:pt x="0" y="2011403"/>
                  </a:lnTo>
                  <a:lnTo>
                    <a:pt x="0" y="0"/>
                  </a:lnTo>
                  <a:lnTo>
                    <a:pt x="4889756" y="0"/>
                  </a:lnTo>
                  <a:lnTo>
                    <a:pt x="4889756" y="1759975"/>
                  </a:lnTo>
                </a:path>
              </a:pathLst>
            </a:custGeom>
            <a:noFill/>
            <a:ln cap="flat" cmpd="sng" w="13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33"/>
          <p:cNvSpPr txBox="1"/>
          <p:nvPr/>
        </p:nvSpPr>
        <p:spPr>
          <a:xfrm>
            <a:off x="4520720" y="3507979"/>
            <a:ext cx="2889005" cy="1088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TheClass {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4768" lvl="0" marL="652689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void method(String p)  throws PossibleException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61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/*... */ }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33"/>
          <p:cNvGrpSpPr/>
          <p:nvPr/>
        </p:nvGrpSpPr>
        <p:grpSpPr>
          <a:xfrm>
            <a:off x="3927977" y="2303001"/>
            <a:ext cx="2684324" cy="1449886"/>
            <a:chOff x="4400542" y="3383421"/>
            <a:chExt cx="3943637" cy="2130080"/>
          </a:xfrm>
        </p:grpSpPr>
        <p:sp>
          <p:nvSpPr>
            <p:cNvPr id="421" name="Google Shape;421;p33"/>
            <p:cNvSpPr/>
            <p:nvPr/>
          </p:nvSpPr>
          <p:spPr>
            <a:xfrm>
              <a:off x="4400542" y="3383421"/>
              <a:ext cx="3909060" cy="2111375"/>
            </a:xfrm>
            <a:custGeom>
              <a:rect b="b" l="l" r="r" t="t"/>
              <a:pathLst>
                <a:path extrusionOk="0" h="2111375" w="3909059">
                  <a:moveTo>
                    <a:pt x="0" y="0"/>
                  </a:moveTo>
                  <a:lnTo>
                    <a:pt x="3908648" y="2111201"/>
                  </a:lnTo>
                </a:path>
              </a:pathLst>
            </a:custGeom>
            <a:noFill/>
            <a:ln cap="flat" cmpd="sng" w="13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285124" y="5465241"/>
              <a:ext cx="59055" cy="48260"/>
            </a:xfrm>
            <a:custGeom>
              <a:rect b="b" l="l" r="r" t="t"/>
              <a:pathLst>
                <a:path extrusionOk="0" h="48260" w="59054">
                  <a:moveTo>
                    <a:pt x="24993" y="0"/>
                  </a:moveTo>
                  <a:lnTo>
                    <a:pt x="0" y="46266"/>
                  </a:lnTo>
                  <a:lnTo>
                    <a:pt x="58762" y="48120"/>
                  </a:lnTo>
                  <a:lnTo>
                    <a:pt x="24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p33"/>
          <p:cNvSpPr txBox="1"/>
          <p:nvPr/>
        </p:nvSpPr>
        <p:spPr>
          <a:xfrm>
            <a:off x="4780187" y="312284"/>
            <a:ext cx="2388918" cy="192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Good practice</a:t>
            </a:r>
            <a:r>
              <a:rPr lang="en-US" sz="119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test each exception!</a:t>
            </a:r>
            <a:endParaRPr sz="119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33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33"/>
          <p:cNvSpPr txBox="1"/>
          <p:nvPr/>
        </p:nvSpPr>
        <p:spPr>
          <a:xfrm>
            <a:off x="1836592" y="4098574"/>
            <a:ext cx="2320193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“null launch the exception …”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2212369" y="924431"/>
            <a:ext cx="5057486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2825"/>
              <a:buFont typeface="Tahoma"/>
              <a:buNone/>
            </a:pPr>
            <a:r>
              <a:rPr lang="en-US" sz="2825"/>
              <a:t>We expect a normal behavior …</a:t>
            </a:r>
            <a:endParaRPr sz="2825"/>
          </a:p>
        </p:txBody>
      </p:sp>
      <p:sp>
        <p:nvSpPr>
          <p:cNvPr id="431" name="Google Shape;431;p34"/>
          <p:cNvSpPr txBox="1"/>
          <p:nvPr/>
        </p:nvSpPr>
        <p:spPr>
          <a:xfrm>
            <a:off x="1530156" y="1575474"/>
            <a:ext cx="4938624" cy="189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8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7068" marR="628916" rtl="0" algn="l">
              <a:lnSpc>
                <a:spcPct val="121500"/>
              </a:lnSpc>
              <a:spcBef>
                <a:spcPts val="17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1" i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call the method with correct parameters  </a:t>
            </a: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object.method(“Parameter");  assertTrue(true); // OK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645" marR="0" rtl="0" algn="l"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catch(PossibleException e){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3038" marR="0" rtl="0" algn="l">
              <a:spcBef>
                <a:spcPts val="466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rgbClr val="FF4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 </a:t>
            </a: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(“method should not launch the exception !!!");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1530156" y="3487936"/>
            <a:ext cx="102006" cy="26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6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3" name="Google Shape;433;p34"/>
          <p:cNvGrpSpPr/>
          <p:nvPr/>
        </p:nvGrpSpPr>
        <p:grpSpPr>
          <a:xfrm>
            <a:off x="3981803" y="3618635"/>
            <a:ext cx="3537042" cy="1394567"/>
            <a:chOff x="4479620" y="5316266"/>
            <a:chExt cx="5196395" cy="2048809"/>
          </a:xfrm>
        </p:grpSpPr>
        <p:sp>
          <p:nvSpPr>
            <p:cNvPr id="434" name="Google Shape;434;p34"/>
            <p:cNvSpPr/>
            <p:nvPr/>
          </p:nvSpPr>
          <p:spPr>
            <a:xfrm>
              <a:off x="4497184" y="5332618"/>
              <a:ext cx="5178831" cy="203245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79620" y="5316270"/>
              <a:ext cx="5161280" cy="2011680"/>
            </a:xfrm>
            <a:custGeom>
              <a:rect b="b" l="l" r="r" t="t"/>
              <a:pathLst>
                <a:path extrusionOk="0" h="2011679" w="5161280">
                  <a:moveTo>
                    <a:pt x="5160860" y="0"/>
                  </a:moveTo>
                  <a:lnTo>
                    <a:pt x="0" y="0"/>
                  </a:lnTo>
                  <a:lnTo>
                    <a:pt x="0" y="2011396"/>
                  </a:lnTo>
                  <a:lnTo>
                    <a:pt x="4909477" y="2011396"/>
                  </a:lnTo>
                  <a:lnTo>
                    <a:pt x="5160860" y="1759972"/>
                  </a:lnTo>
                  <a:lnTo>
                    <a:pt x="5160860" y="0"/>
                  </a:lnTo>
                  <a:close/>
                </a:path>
              </a:pathLst>
            </a:custGeom>
            <a:solidFill>
              <a:srgbClr val="00D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9389097" y="7076243"/>
              <a:ext cx="251460" cy="251460"/>
            </a:xfrm>
            <a:custGeom>
              <a:rect b="b" l="l" r="r" t="t"/>
              <a:pathLst>
                <a:path extrusionOk="0" h="251459" w="251459">
                  <a:moveTo>
                    <a:pt x="251383" y="0"/>
                  </a:moveTo>
                  <a:lnTo>
                    <a:pt x="50279" y="50284"/>
                  </a:lnTo>
                  <a:lnTo>
                    <a:pt x="0" y="251424"/>
                  </a:lnTo>
                  <a:lnTo>
                    <a:pt x="251383" y="0"/>
                  </a:lnTo>
                  <a:close/>
                </a:path>
              </a:pathLst>
            </a:custGeom>
            <a:solidFill>
              <a:srgbClr val="00B3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79627" y="5316266"/>
              <a:ext cx="5161280" cy="2011680"/>
            </a:xfrm>
            <a:custGeom>
              <a:rect b="b" l="l" r="r" t="t"/>
              <a:pathLst>
                <a:path extrusionOk="0" h="2011679" w="5161280">
                  <a:moveTo>
                    <a:pt x="4909473" y="2011403"/>
                  </a:moveTo>
                  <a:lnTo>
                    <a:pt x="4959753" y="1810262"/>
                  </a:lnTo>
                  <a:lnTo>
                    <a:pt x="5160864" y="1759975"/>
                  </a:lnTo>
                  <a:lnTo>
                    <a:pt x="4909473" y="2011403"/>
                  </a:lnTo>
                  <a:lnTo>
                    <a:pt x="0" y="2011403"/>
                  </a:lnTo>
                  <a:lnTo>
                    <a:pt x="0" y="0"/>
                  </a:lnTo>
                  <a:lnTo>
                    <a:pt x="5160864" y="0"/>
                  </a:lnTo>
                  <a:lnTo>
                    <a:pt x="5160864" y="1759975"/>
                  </a:lnTo>
                </a:path>
              </a:pathLst>
            </a:custGeom>
            <a:noFill/>
            <a:ln cap="flat" cmpd="sng" w="13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34"/>
          <p:cNvSpPr txBox="1"/>
          <p:nvPr/>
        </p:nvSpPr>
        <p:spPr>
          <a:xfrm>
            <a:off x="4037577" y="3642203"/>
            <a:ext cx="2889005" cy="1088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TheClass {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4768" lvl="0" marL="652689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void method(String p)  throws PossibleException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61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/*... */ }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34"/>
          <p:cNvGrpSpPr/>
          <p:nvPr/>
        </p:nvGrpSpPr>
        <p:grpSpPr>
          <a:xfrm>
            <a:off x="4572534" y="2464031"/>
            <a:ext cx="1556641" cy="1449905"/>
            <a:chOff x="5347485" y="3619994"/>
            <a:chExt cx="2286916" cy="2130108"/>
          </a:xfrm>
        </p:grpSpPr>
        <p:sp>
          <p:nvSpPr>
            <p:cNvPr id="440" name="Google Shape;440;p34"/>
            <p:cNvSpPr/>
            <p:nvPr/>
          </p:nvSpPr>
          <p:spPr>
            <a:xfrm>
              <a:off x="5347485" y="3619994"/>
              <a:ext cx="2258060" cy="2103120"/>
            </a:xfrm>
            <a:custGeom>
              <a:rect b="b" l="l" r="r" t="t"/>
              <a:pathLst>
                <a:path extrusionOk="0" h="2103120" w="2258059">
                  <a:moveTo>
                    <a:pt x="0" y="0"/>
                  </a:moveTo>
                  <a:lnTo>
                    <a:pt x="2257936" y="2103065"/>
                  </a:lnTo>
                </a:path>
              </a:pathLst>
            </a:custGeom>
            <a:noFill/>
            <a:ln cap="flat" cmpd="sng" w="13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577886" y="5694858"/>
              <a:ext cx="56515" cy="55244"/>
            </a:xfrm>
            <a:custGeom>
              <a:rect b="b" l="l" r="r" t="t"/>
              <a:pathLst>
                <a:path extrusionOk="0" h="55245" w="56515">
                  <a:moveTo>
                    <a:pt x="35826" y="0"/>
                  </a:moveTo>
                  <a:lnTo>
                    <a:pt x="0" y="38481"/>
                  </a:lnTo>
                  <a:lnTo>
                    <a:pt x="56388" y="55079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type="title"/>
          </p:nvPr>
        </p:nvSpPr>
        <p:spPr>
          <a:xfrm>
            <a:off x="2217963" y="827827"/>
            <a:ext cx="5321577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00"/>
              <a:buFont typeface="Tahoma"/>
              <a:buNone/>
            </a:pPr>
            <a:r>
              <a:rPr lang="en-US"/>
              <a:t>Integration/interaction Testing</a:t>
            </a:r>
            <a:endParaRPr/>
          </a:p>
        </p:txBody>
      </p:sp>
      <p:sp>
        <p:nvSpPr>
          <p:cNvPr id="448" name="Google Shape;448;p35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5"/>
          <p:cNvSpPr txBox="1"/>
          <p:nvPr/>
        </p:nvSpPr>
        <p:spPr>
          <a:xfrm>
            <a:off x="1890274" y="1736195"/>
            <a:ext cx="5366528" cy="191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75">
            <a:spAutoFit/>
          </a:bodyPr>
          <a:lstStyle/>
          <a:p>
            <a:pPr indent="-241625" lvl="0" marL="249837" marR="3458" rtl="0" algn="l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Until	now	we	only	talked	about	testing	of  individual classes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429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rgbClr val="FF2800"/>
                </a:solidFill>
                <a:latin typeface="Tahoma"/>
                <a:ea typeface="Tahoma"/>
                <a:cs typeface="Tahoma"/>
                <a:sym typeface="Tahoma"/>
              </a:rPr>
              <a:t>Class testing is not sufficient!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4755" rtl="0" algn="l">
              <a:lnSpc>
                <a:spcPct val="119184"/>
              </a:lnSpc>
              <a:spcBef>
                <a:spcPts val="555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	design:	several	classes	collaborate	to  implement the desired functionality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429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variety of methods for interaction testing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35"/>
          <p:cNvSpPr txBox="1"/>
          <p:nvPr/>
        </p:nvSpPr>
        <p:spPr>
          <a:xfrm>
            <a:off x="2212369" y="3675851"/>
            <a:ext cx="2041408" cy="7986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5">
            <a:spAutoFit/>
          </a:bodyPr>
          <a:lstStyle/>
          <a:p>
            <a:pPr indent="-206181" lvl="0" marL="214393" marR="13486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Consider	testing  diagrams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1" marL="491462" marR="0" rtl="0" algn="l">
              <a:spcBef>
                <a:spcPts val="371"/>
              </a:spcBef>
              <a:spcAft>
                <a:spcPts val="0"/>
              </a:spcAft>
              <a:buClr>
                <a:srgbClr val="434DD6"/>
              </a:buClr>
              <a:buSzPts val="680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Sequence diagrams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1" name="Google Shape;451;p35"/>
          <p:cNvSpPr txBox="1"/>
          <p:nvPr/>
        </p:nvSpPr>
        <p:spPr>
          <a:xfrm>
            <a:off x="4336783" y="3675851"/>
            <a:ext cx="2923583" cy="26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based	on	UML	interaction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2217963" y="827827"/>
            <a:ext cx="3231760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3000"/>
              <a:buFont typeface="Tahoma"/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1995547" y="1448646"/>
            <a:ext cx="5010374" cy="32169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6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2217963" y="914912"/>
            <a:ext cx="5357884" cy="3985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800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519"/>
              <a:buFont typeface="Tahoma"/>
              <a:buNone/>
            </a:pPr>
            <a:r>
              <a:rPr lang="en-US" sz="2519">
                <a:solidFill>
                  <a:srgbClr val="BF6400"/>
                </a:solidFill>
              </a:rPr>
              <a:t>UML Interaction Diagrams for Testing</a:t>
            </a:r>
            <a:endParaRPr sz="2519">
              <a:solidFill>
                <a:srgbClr val="BF6400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1675547" y="1682504"/>
            <a:ext cx="3546422" cy="2775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-241625" lvl="0" marL="249837" marR="4322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UML interaction diagrams:  sequences of messages among a  set of objects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3458" rtl="0" algn="just">
              <a:lnSpc>
                <a:spcPct val="101400"/>
              </a:lnSpc>
              <a:spcBef>
                <a:spcPts val="278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may  be  several diagrams  showing different variations of the  interaction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spcBef>
                <a:spcPts val="7"/>
              </a:spcBef>
              <a:spcAft>
                <a:spcPts val="0"/>
              </a:spcAft>
              <a:buClr>
                <a:srgbClr val="FF2800"/>
              </a:buClr>
              <a:buSzPts val="2042"/>
              <a:buFont typeface="Noto Sans Symbols"/>
              <a:buNone/>
            </a:pPr>
            <a:r>
              <a:t/>
            </a:r>
            <a:endParaRPr b="0" i="0" sz="2042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3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388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 tests that cover all diagrams, and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7348" rtl="0" algn="just">
              <a:lnSpc>
                <a:spcPct val="101800"/>
              </a:lnSpc>
              <a:spcBef>
                <a:spcPts val="265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messages and conditions inside  each diagram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5458362" y="2244335"/>
            <a:ext cx="2117287" cy="12448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7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>
            <p:ph type="title"/>
          </p:nvPr>
        </p:nvSpPr>
        <p:spPr>
          <a:xfrm>
            <a:off x="2217962" y="870740"/>
            <a:ext cx="5355291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825"/>
              <a:buFont typeface="Tahoma"/>
              <a:buNone/>
            </a:pPr>
            <a:r>
              <a:rPr lang="en-US" sz="2825">
                <a:solidFill>
                  <a:srgbClr val="BF6400"/>
                </a:solidFill>
              </a:rPr>
              <a:t>Normal scenarios and alternatives</a:t>
            </a:r>
            <a:endParaRPr sz="2825">
              <a:solidFill>
                <a:srgbClr val="BF6400"/>
              </a:solidFill>
            </a:endParaRPr>
          </a:p>
        </p:txBody>
      </p:sp>
      <p:sp>
        <p:nvSpPr>
          <p:cNvPr id="472" name="Google Shape;472;p38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1836591" y="1736195"/>
            <a:ext cx="5369555" cy="2719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00">
            <a:spAutoFit/>
          </a:bodyPr>
          <a:lstStyle/>
          <a:p>
            <a:pPr indent="-241625" lvl="0" marL="249837" marR="8213" rtl="0" algn="l">
              <a:lnSpc>
                <a:spcPct val="119056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327"/>
              <a:buFont typeface="Noto Sans Symbols"/>
              <a:buChar char="■"/>
            </a:pPr>
            <a:r>
              <a:rPr lang="en-US" sz="224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 enough tests to cover all messages  and conditions</a:t>
            </a:r>
            <a:endParaRPr sz="2246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36"/>
              </a:spcBef>
              <a:spcAft>
                <a:spcPts val="0"/>
              </a:spcAft>
              <a:buClr>
                <a:srgbClr val="FF2800"/>
              </a:buClr>
              <a:buSzPts val="1089"/>
              <a:buFont typeface="Noto Sans Symbols"/>
              <a:buChar char="■"/>
            </a:pP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Normal scenarios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49"/>
              </a:spcBef>
              <a:spcAft>
                <a:spcPts val="0"/>
              </a:spcAft>
              <a:buClr>
                <a:srgbClr val="FF2800"/>
              </a:buClr>
              <a:buSzPts val="1089"/>
              <a:buFont typeface="Noto Sans Symbols"/>
              <a:buChar char="■"/>
            </a:pP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Alternatives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3458" rtl="0" algn="just">
              <a:lnSpc>
                <a:spcPct val="99800"/>
              </a:lnSpc>
              <a:spcBef>
                <a:spcPts val="2011"/>
              </a:spcBef>
              <a:spcAft>
                <a:spcPts val="0"/>
              </a:spcAft>
              <a:buClr>
                <a:srgbClr val="434DD6"/>
              </a:buClr>
              <a:buSzPts val="1327"/>
              <a:buFont typeface="Noto Sans Symbols"/>
              <a:buChar char="■"/>
            </a:pPr>
            <a:r>
              <a:rPr lang="en-US" sz="2246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cover each one</a:t>
            </a:r>
            <a:r>
              <a:rPr lang="en-US" sz="224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pick a particular  path in the diagram and “drive” the  objects through that path</a:t>
            </a:r>
            <a:endParaRPr sz="2246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2217963" y="914912"/>
            <a:ext cx="5249827" cy="3985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800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519"/>
              <a:buFont typeface="Tahoma"/>
              <a:buNone/>
            </a:pPr>
            <a:r>
              <a:rPr lang="en-US" sz="2519">
                <a:solidFill>
                  <a:srgbClr val="BF6400"/>
                </a:solidFill>
              </a:rPr>
              <a:t>University course registration system</a:t>
            </a:r>
            <a:endParaRPr sz="2519">
              <a:solidFill>
                <a:srgbClr val="BF6400"/>
              </a:solidFill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2371326" y="1506725"/>
            <a:ext cx="4384257" cy="3286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9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914400" y="361950"/>
            <a:ext cx="7315200" cy="8655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2900">
            <a:spAutoFit/>
          </a:bodyPr>
          <a:lstStyle/>
          <a:p>
            <a:pPr indent="-650096" lvl="0" marL="1368486" marR="3458" rtl="0" algn="l">
              <a:lnSpc>
                <a:spcPct val="119752"/>
              </a:lnSpc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2825"/>
              <a:buFont typeface="Tahoma"/>
              <a:buNone/>
            </a:pPr>
            <a:r>
              <a:rPr lang="en-US" sz="2825">
                <a:solidFill>
                  <a:srgbClr val="BF6400"/>
                </a:solidFill>
              </a:rPr>
              <a:t>OO definitions of unit and  integration testing</a:t>
            </a:r>
            <a:endParaRPr sz="2825">
              <a:solidFill>
                <a:srgbClr val="BF6400"/>
              </a:solidFill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7516723" y="4685751"/>
            <a:ext cx="86012" cy="1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782912" y="1578701"/>
            <a:ext cx="5369555" cy="2970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Procedural software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0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unit = single program, function, or procedure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664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 oriented software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1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unit = class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lnSpc>
                <a:spcPct val="119184"/>
              </a:lnSpc>
              <a:spcBef>
                <a:spcPts val="41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unit testing = </a:t>
            </a: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intra-class testing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lnSpc>
                <a:spcPct val="119184"/>
              </a:lnSpc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integration testing = </a:t>
            </a: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inter-class testing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2" marL="813916" marR="0" rtl="0" algn="l">
              <a:spcBef>
                <a:spcPts val="24"/>
              </a:spcBef>
              <a:spcAft>
                <a:spcPts val="0"/>
              </a:spcAft>
              <a:buClr>
                <a:srgbClr val="434DD6"/>
              </a:buClr>
              <a:buSzPts val="680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cluster of classes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3458" rtl="0" algn="just">
              <a:lnSpc>
                <a:spcPct val="81300"/>
              </a:lnSpc>
              <a:spcBef>
                <a:spcPts val="1467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dealing with single methods separately is usually  too expensive (complex scaffolding), so methods  are usually tested in the context of the class they  belong to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2217962" y="827827"/>
            <a:ext cx="4913555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Integration Testing example</a:t>
            </a:r>
            <a:endParaRPr/>
          </a:p>
        </p:txBody>
      </p:sp>
      <p:sp>
        <p:nvSpPr>
          <p:cNvPr id="486" name="Google Shape;486;p40"/>
          <p:cNvSpPr/>
          <p:nvPr/>
        </p:nvSpPr>
        <p:spPr>
          <a:xfrm>
            <a:off x="2210278" y="1980956"/>
            <a:ext cx="1735737" cy="182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4838413" y="2153543"/>
            <a:ext cx="2179881" cy="14448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2480782" y="4259648"/>
            <a:ext cx="4335236" cy="22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Testing method </a:t>
            </a:r>
            <a:r>
              <a:rPr b="1"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transfer </a:t>
            </a: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that call two objects Account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40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/>
        </p:nvSpPr>
        <p:spPr>
          <a:xfrm>
            <a:off x="2217963" y="823452"/>
            <a:ext cx="2483143" cy="485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7">
                <a:solidFill>
                  <a:srgbClr val="BF6400"/>
                </a:solidFill>
                <a:latin typeface="Tahoma"/>
                <a:ea typeface="Tahoma"/>
                <a:cs typeface="Tahoma"/>
                <a:sym typeface="Tahoma"/>
              </a:rPr>
              <a:t>Junit Testcase</a:t>
            </a:r>
            <a:endParaRPr/>
          </a:p>
        </p:txBody>
      </p:sp>
      <p:sp>
        <p:nvSpPr>
          <p:cNvPr id="495" name="Google Shape;495;p41"/>
          <p:cNvSpPr txBox="1"/>
          <p:nvPr/>
        </p:nvSpPr>
        <p:spPr>
          <a:xfrm>
            <a:off x="7448349" y="4685812"/>
            <a:ext cx="154305" cy="1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46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2425008" y="1712627"/>
            <a:ext cx="4724240" cy="2738590"/>
          </a:xfrm>
          <a:custGeom>
            <a:rect b="b" l="l" r="r" t="t"/>
            <a:pathLst>
              <a:path extrusionOk="0" h="4023359" w="6940550">
                <a:moveTo>
                  <a:pt x="6940296" y="0"/>
                </a:moveTo>
                <a:lnTo>
                  <a:pt x="0" y="0"/>
                </a:lnTo>
                <a:lnTo>
                  <a:pt x="0" y="4022801"/>
                </a:lnTo>
                <a:lnTo>
                  <a:pt x="6940296" y="4022801"/>
                </a:lnTo>
                <a:lnTo>
                  <a:pt x="6940296" y="0"/>
                </a:lnTo>
                <a:close/>
              </a:path>
            </a:pathLst>
          </a:custGeom>
          <a:solidFill>
            <a:srgbClr val="A6F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2480783" y="1700401"/>
            <a:ext cx="4300225" cy="272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BankTester </a:t>
            </a: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TestCase {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7"/>
              </a:spcBef>
              <a:spcAft>
                <a:spcPts val="0"/>
              </a:spcAft>
              <a:buNone/>
            </a:pPr>
            <a:r>
              <a:t/>
            </a:r>
            <a:endParaRPr sz="1736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103" lvl="0" marL="249837" marR="2073045" rtl="0" algn="l">
              <a:lnSpc>
                <a:spcPct val="97060"/>
              </a:lnSpc>
              <a:spcBef>
                <a:spcPts val="3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</a:t>
            </a:r>
            <a:r>
              <a:rPr b="1" lang="en-US" sz="1395">
                <a:solidFill>
                  <a:srgbClr val="00A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testTransfer() </a:t>
            </a: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Bank bank = new Bank();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9837" marR="0" rtl="0" algn="l">
              <a:lnSpc>
                <a:spcPct val="96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a = bank.recoverAccount(“a”);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940" lvl="0" marL="277068" marR="955693" rtl="0" algn="l">
              <a:lnSpc>
                <a:spcPct val="101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b = bank.recoverAccount(“b”);  Euro balanceA = a.getBalance();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7068" marR="1534036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Euro balanceB = b.getBalance();  bank.transfer(50, a, b);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9837" marR="0" rtl="0" algn="l">
              <a:lnSpc>
                <a:spcPct val="97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assertTrue((balanceA-50).equalTo (a.getBalance()));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7068" marR="0" rtl="0" algn="l">
              <a:spcBef>
                <a:spcPts val="3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rgbClr val="FF2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assertTrue((balanceB+50).equalTo (b.getBalance()));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8120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645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rPr b="1" lang="en-US" sz="13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9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5968058" y="262984"/>
            <a:ext cx="1664506" cy="1150156"/>
          </a:xfrm>
          <a:custGeom>
            <a:rect b="b" l="l" r="r" t="t"/>
            <a:pathLst>
              <a:path extrusionOk="0" h="1689735" w="2445384">
                <a:moveTo>
                  <a:pt x="2444877" y="0"/>
                </a:moveTo>
                <a:lnTo>
                  <a:pt x="0" y="0"/>
                </a:lnTo>
                <a:lnTo>
                  <a:pt x="0" y="1689315"/>
                </a:lnTo>
                <a:lnTo>
                  <a:pt x="2444877" y="1689315"/>
                </a:lnTo>
                <a:lnTo>
                  <a:pt x="2444877" y="0"/>
                </a:lnTo>
                <a:close/>
              </a:path>
            </a:pathLst>
          </a:custGeom>
          <a:solidFill>
            <a:srgbClr val="61FC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1"/>
          <p:cNvSpPr txBox="1"/>
          <p:nvPr>
            <p:ph type="title"/>
          </p:nvPr>
        </p:nvSpPr>
        <p:spPr>
          <a:xfrm>
            <a:off x="6415894" y="293507"/>
            <a:ext cx="406726" cy="2251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350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Tahoma"/>
              <a:buNone/>
            </a:pPr>
            <a:r>
              <a:rPr lang="en-US" sz="1395">
                <a:solidFill>
                  <a:srgbClr val="000000"/>
                </a:solidFill>
              </a:rPr>
              <a:t>Bank</a:t>
            </a:r>
            <a:endParaRPr sz="1395"/>
          </a:p>
        </p:txBody>
      </p:sp>
      <p:sp>
        <p:nvSpPr>
          <p:cNvPr id="500" name="Google Shape;500;p41"/>
          <p:cNvSpPr/>
          <p:nvPr/>
        </p:nvSpPr>
        <p:spPr>
          <a:xfrm>
            <a:off x="6032477" y="631933"/>
            <a:ext cx="1428078" cy="0"/>
          </a:xfrm>
          <a:custGeom>
            <a:rect b="b" l="l" r="r" t="t"/>
            <a:pathLst>
              <a:path extrusionOk="0" h="120000" w="2098040">
                <a:moveTo>
                  <a:pt x="0" y="0"/>
                </a:moveTo>
                <a:lnTo>
                  <a:pt x="2097812" y="0"/>
                </a:lnTo>
              </a:path>
            </a:pathLst>
          </a:custGeom>
          <a:noFill/>
          <a:ln cap="flat" cmpd="sng" w="228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6023833" y="716079"/>
            <a:ext cx="1519278" cy="656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3458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recoverAccount(...)  transfer(...)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0" rtl="0" algn="l">
              <a:spcBef>
                <a:spcPts val="17"/>
              </a:spcBef>
              <a:spcAft>
                <a:spcPts val="0"/>
              </a:spcAft>
              <a:buNone/>
            </a:pPr>
            <a:r>
              <a:rPr lang="en-US" sz="1395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....</a:t>
            </a:r>
            <a:endParaRPr sz="1395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2" name="Google Shape;502;p41"/>
          <p:cNvGrpSpPr/>
          <p:nvPr/>
        </p:nvGrpSpPr>
        <p:grpSpPr>
          <a:xfrm>
            <a:off x="5109033" y="3967860"/>
            <a:ext cx="537394" cy="644263"/>
            <a:chOff x="6135674" y="5829325"/>
            <a:chExt cx="789505" cy="946509"/>
          </a:xfrm>
        </p:grpSpPr>
        <p:sp>
          <p:nvSpPr>
            <p:cNvPr id="503" name="Google Shape;503;p41"/>
            <p:cNvSpPr/>
            <p:nvPr/>
          </p:nvSpPr>
          <p:spPr>
            <a:xfrm>
              <a:off x="6152384" y="5849369"/>
              <a:ext cx="772795" cy="926465"/>
            </a:xfrm>
            <a:custGeom>
              <a:rect b="b" l="l" r="r" t="t"/>
              <a:pathLst>
                <a:path extrusionOk="0" h="926465" w="772795">
                  <a:moveTo>
                    <a:pt x="772275" y="926243"/>
                  </a:moveTo>
                  <a:lnTo>
                    <a:pt x="0" y="0"/>
                  </a:lnTo>
                </a:path>
              </a:pathLst>
            </a:custGeom>
            <a:noFill/>
            <a:ln cap="flat" cmpd="sng" w="9850">
              <a:solidFill>
                <a:srgbClr val="2525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135674" y="5829325"/>
              <a:ext cx="117373" cy="1242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41"/>
          <p:cNvSpPr txBox="1"/>
          <p:nvPr/>
        </p:nvSpPr>
        <p:spPr>
          <a:xfrm>
            <a:off x="5540689" y="4635478"/>
            <a:ext cx="755533" cy="203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0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Euro</a:t>
            </a:r>
            <a:endParaRPr sz="1259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title"/>
          </p:nvPr>
        </p:nvSpPr>
        <p:spPr>
          <a:xfrm>
            <a:off x="2158687" y="880811"/>
            <a:ext cx="4827542" cy="4425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7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4348AA"/>
              </a:buClr>
              <a:buSzPts val="2825"/>
              <a:buFont typeface="Tahoma"/>
              <a:buNone/>
            </a:pPr>
            <a:r>
              <a:rPr lang="en-US" sz="2825"/>
              <a:t>Possible exercises at the exam</a:t>
            </a:r>
            <a:endParaRPr sz="2825"/>
          </a:p>
        </p:txBody>
      </p:sp>
      <p:sp>
        <p:nvSpPr>
          <p:cNvPr id="511" name="Google Shape;511;p42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42"/>
          <p:cNvSpPr txBox="1"/>
          <p:nvPr>
            <p:ph idx="1" type="body"/>
          </p:nvPr>
        </p:nvSpPr>
        <p:spPr>
          <a:xfrm>
            <a:off x="1555056" y="1414012"/>
            <a:ext cx="4979254" cy="3369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250">
            <a:spAutoFit/>
          </a:bodyPr>
          <a:lstStyle/>
          <a:p>
            <a:pPr indent="-241625" lvl="0" marL="253295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980"/>
              <a:buFont typeface="Noto Sans Symbols"/>
              <a:buChar char="■"/>
            </a:pPr>
            <a:r>
              <a:rPr lang="en-US"/>
              <a:t>Class testing</a:t>
            </a:r>
            <a:endParaRPr/>
          </a:p>
          <a:p>
            <a:pPr indent="-201425" lvl="1" marL="535119" rtl="0" algn="l">
              <a:spcBef>
                <a:spcPts val="371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lang="en-US" sz="1395">
                <a:latin typeface="Tahoma"/>
                <a:ea typeface="Tahoma"/>
                <a:cs typeface="Tahoma"/>
                <a:sym typeface="Tahoma"/>
              </a:rPr>
              <a:t>Given the implementation of a class:</a:t>
            </a:r>
            <a:endParaRPr sz="1395">
              <a:latin typeface="Tahoma"/>
              <a:ea typeface="Tahoma"/>
              <a:cs typeface="Tahoma"/>
              <a:sym typeface="Tahoma"/>
            </a:endParaRPr>
          </a:p>
          <a:p>
            <a:pPr indent="-161226" lvl="2" marL="816942" marR="3890" rtl="0" algn="l">
              <a:lnSpc>
                <a:spcPct val="101099"/>
              </a:lnSpc>
              <a:spcBef>
                <a:spcPts val="312"/>
              </a:spcBef>
              <a:spcAft>
                <a:spcPts val="0"/>
              </a:spcAft>
              <a:buClr>
                <a:srgbClr val="434DD6"/>
              </a:buClr>
              <a:buSzPts val="612"/>
              <a:buFont typeface="Noto Sans Symbols"/>
              <a:buChar char="■"/>
            </a:pPr>
            <a:r>
              <a:rPr lang="en-US" sz="1259">
                <a:latin typeface="Tahoma"/>
                <a:ea typeface="Tahoma"/>
                <a:cs typeface="Tahoma"/>
                <a:sym typeface="Tahoma"/>
              </a:rPr>
              <a:t>Recover	the	FSM	and	writing	testcases	for	having	state,  transition or/and path coverage</a:t>
            </a:r>
            <a:endParaRPr sz="1259">
              <a:latin typeface="Tahoma"/>
              <a:ea typeface="Tahoma"/>
              <a:cs typeface="Tahoma"/>
              <a:sym typeface="Tahoma"/>
            </a:endParaRPr>
          </a:p>
          <a:p>
            <a:pPr indent="-201425" lvl="1" marL="535119" rtl="0" algn="l">
              <a:spcBef>
                <a:spcPts val="310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lang="en-US" sz="1395">
                <a:latin typeface="Tahoma"/>
                <a:ea typeface="Tahoma"/>
                <a:cs typeface="Tahoma"/>
                <a:sym typeface="Tahoma"/>
              </a:rPr>
              <a:t>Given a FSM and the interface of a class (fields+methods)</a:t>
            </a:r>
            <a:endParaRPr sz="1395">
              <a:latin typeface="Tahoma"/>
              <a:ea typeface="Tahoma"/>
              <a:cs typeface="Tahoma"/>
              <a:sym typeface="Tahoma"/>
            </a:endParaRPr>
          </a:p>
          <a:p>
            <a:pPr indent="-161227" lvl="2" marL="817374" rtl="0" algn="l">
              <a:spcBef>
                <a:spcPts val="333"/>
              </a:spcBef>
              <a:spcAft>
                <a:spcPts val="0"/>
              </a:spcAft>
              <a:buClr>
                <a:srgbClr val="434DD6"/>
              </a:buClr>
              <a:buSzPts val="612"/>
              <a:buFont typeface="Noto Sans Symbols"/>
              <a:buChar char="■"/>
            </a:pPr>
            <a:r>
              <a:rPr lang="en-US" sz="1259">
                <a:latin typeface="Tahoma"/>
                <a:ea typeface="Tahoma"/>
                <a:cs typeface="Tahoma"/>
                <a:sym typeface="Tahoma"/>
              </a:rPr>
              <a:t>writing Junit testcases to cover valid and invalid transitions</a:t>
            </a:r>
            <a:endParaRPr sz="1259">
              <a:latin typeface="Tahoma"/>
              <a:ea typeface="Tahoma"/>
              <a:cs typeface="Tahoma"/>
              <a:sym typeface="Tahoma"/>
            </a:endParaRPr>
          </a:p>
          <a:p>
            <a:pPr indent="-161659" lvl="3" marL="1139397" rtl="0" algn="l">
              <a:spcBef>
                <a:spcPts val="242"/>
              </a:spcBef>
              <a:spcAft>
                <a:spcPts val="0"/>
              </a:spcAft>
              <a:buClr>
                <a:srgbClr val="FFD600"/>
              </a:buClr>
              <a:buSzPts val="545"/>
              <a:buFont typeface="Noto Sans Symbols"/>
              <a:buChar char="■"/>
            </a:pPr>
            <a:r>
              <a:rPr lang="en-US" sz="987">
                <a:latin typeface="Tahoma"/>
                <a:ea typeface="Tahoma"/>
                <a:cs typeface="Tahoma"/>
                <a:sym typeface="Tahoma"/>
              </a:rPr>
              <a:t>Ex. Stack</a:t>
            </a:r>
            <a:endParaRPr sz="987">
              <a:latin typeface="Tahoma"/>
              <a:ea typeface="Tahoma"/>
              <a:cs typeface="Tahoma"/>
              <a:sym typeface="Tahoma"/>
            </a:endParaRPr>
          </a:p>
          <a:p>
            <a:pPr indent="-241625" lvl="0" marL="253295" rtl="0" algn="l">
              <a:spcBef>
                <a:spcPts val="419"/>
              </a:spcBef>
              <a:spcAft>
                <a:spcPts val="0"/>
              </a:spcAft>
              <a:buClr>
                <a:srgbClr val="434DD6"/>
              </a:buClr>
              <a:buSzPts val="980"/>
              <a:buFont typeface="Noto Sans Symbols"/>
              <a:buChar char="■"/>
            </a:pPr>
            <a:r>
              <a:rPr lang="en-US"/>
              <a:t>Integration testing</a:t>
            </a:r>
            <a:endParaRPr/>
          </a:p>
          <a:p>
            <a:pPr indent="-206181" lvl="1" marL="539873" marR="3458" rtl="0" algn="l">
              <a:lnSpc>
                <a:spcPct val="117132"/>
              </a:lnSpc>
              <a:spcBef>
                <a:spcPts val="476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lang="en-US" sz="1395">
                <a:latin typeface="Tahoma"/>
                <a:ea typeface="Tahoma"/>
                <a:cs typeface="Tahoma"/>
                <a:sym typeface="Tahoma"/>
              </a:rPr>
              <a:t>Given some classes (interfaces) and one or more sequence  diagrams deriving testcases</a:t>
            </a:r>
            <a:endParaRPr sz="1395">
              <a:latin typeface="Tahoma"/>
              <a:ea typeface="Tahoma"/>
              <a:cs typeface="Tahoma"/>
              <a:sym typeface="Tahoma"/>
            </a:endParaRPr>
          </a:p>
          <a:p>
            <a:pPr indent="-161227" lvl="2" marL="817374" rtl="0" algn="l">
              <a:spcBef>
                <a:spcPts val="269"/>
              </a:spcBef>
              <a:spcAft>
                <a:spcPts val="0"/>
              </a:spcAft>
              <a:buClr>
                <a:srgbClr val="434DD6"/>
              </a:buClr>
              <a:buSzPts val="612"/>
              <a:buFont typeface="Noto Sans Symbols"/>
              <a:buChar char="■"/>
            </a:pPr>
            <a:r>
              <a:rPr lang="en-US" sz="1259">
                <a:latin typeface="Tahoma"/>
                <a:ea typeface="Tahoma"/>
                <a:cs typeface="Tahoma"/>
                <a:sym typeface="Tahoma"/>
              </a:rPr>
              <a:t>Valid and alternative sequences</a:t>
            </a:r>
            <a:endParaRPr sz="1259">
              <a:latin typeface="Tahoma"/>
              <a:ea typeface="Tahoma"/>
              <a:cs typeface="Tahoma"/>
              <a:sym typeface="Tahoma"/>
            </a:endParaRPr>
          </a:p>
          <a:p>
            <a:pPr indent="-206181" lvl="1" marL="539873" marR="5619" rtl="0" algn="l">
              <a:lnSpc>
                <a:spcPct val="101800"/>
              </a:lnSpc>
              <a:spcBef>
                <a:spcPts val="329"/>
              </a:spcBef>
              <a:spcAft>
                <a:spcPts val="0"/>
              </a:spcAft>
              <a:buClr>
                <a:srgbClr val="FF2800"/>
              </a:buClr>
              <a:buSzPts val="749"/>
              <a:buFont typeface="Noto Sans Symbols"/>
              <a:buChar char="■"/>
            </a:pPr>
            <a:r>
              <a:rPr lang="en-US" sz="1395">
                <a:latin typeface="Tahoma"/>
                <a:ea typeface="Tahoma"/>
                <a:cs typeface="Tahoma"/>
                <a:sym typeface="Tahoma"/>
              </a:rPr>
              <a:t>Given	two/three	classes	deriving	a	sequence	diagram	and  writing the testcases</a:t>
            </a:r>
            <a:endParaRPr sz="1395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2217963" y="827827"/>
            <a:ext cx="4115664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State-based Testing (1)</a:t>
            </a: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7516723" y="4685751"/>
            <a:ext cx="86012" cy="1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1890274" y="1578701"/>
            <a:ext cx="2941736" cy="312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Natural	representation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2131846" y="1820307"/>
            <a:ext cx="1055930" cy="312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machines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2212370" y="1578701"/>
            <a:ext cx="3373531" cy="812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0" marR="3458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with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0" marL="209639" marR="0" rtl="0" algn="l">
              <a:spcBef>
                <a:spcPts val="1923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States	correspond	to	certain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5726672" y="1578701"/>
            <a:ext cx="695453" cy="812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13788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finite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645" marR="0" rtl="0" algn="l">
              <a:spcBef>
                <a:spcPts val="1923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6535814" y="1578701"/>
            <a:ext cx="718793" cy="812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spAutoFit/>
          </a:bodyPr>
          <a:lstStyle/>
          <a:p>
            <a:pPr indent="0" lvl="0" marL="0" marR="561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458" rtl="0" algn="r">
              <a:spcBef>
                <a:spcPts val="1923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	the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890274" y="2328582"/>
            <a:ext cx="5364800" cy="2338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53641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attributes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0" marL="531661" marR="0" rtl="0" algn="l">
              <a:spcBef>
                <a:spcPts val="24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Transitions correspond to methods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FSM can be used as basis for testing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7780" rtl="0" algn="l">
              <a:lnSpc>
                <a:spcPct val="98321"/>
              </a:lnSpc>
              <a:spcBef>
                <a:spcPts val="395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e.g.	“drive”	the	class	through	all	transitions,	and  verify the response and the resulting state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800"/>
              </a:buClr>
              <a:buSzPts val="2008"/>
              <a:buFont typeface="Noto Sans Symbols"/>
              <a:buNone/>
            </a:pPr>
            <a:r>
              <a:t/>
            </a:r>
            <a:endParaRPr b="0" i="0" sz="200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3458" rtl="0" algn="l">
              <a:lnSpc>
                <a:spcPct val="97264"/>
              </a:lnSpc>
              <a:spcBef>
                <a:spcPts val="3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 cases</a:t>
            </a: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are sequences of method calls that  traverse the state machine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2217963" y="827827"/>
            <a:ext cx="4115664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State-based Testing (2)</a:t>
            </a:r>
            <a:endParaRPr/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9422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1943956" y="1682504"/>
            <a:ext cx="5368258" cy="29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00">
            <a:spAutoFit/>
          </a:bodyPr>
          <a:lstStyle/>
          <a:p>
            <a:pPr indent="-241625" lvl="0" marL="249837" marR="3458" rtl="0" algn="l">
              <a:lnSpc>
                <a:spcPct val="119056"/>
              </a:lnSpc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327"/>
              <a:buFont typeface="Noto Sans Symbols"/>
              <a:buChar char="■"/>
            </a:pPr>
            <a:r>
              <a:rPr lang="en-US" sz="224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State	machine	model	can	be	derived  from:</a:t>
            </a:r>
            <a:endParaRPr sz="2246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56" lvl="1" marL="880913" marR="0" rtl="0" algn="l">
              <a:spcBef>
                <a:spcPts val="391"/>
              </a:spcBef>
              <a:spcAft>
                <a:spcPts val="0"/>
              </a:spcAft>
              <a:buClr>
                <a:srgbClr val="434DD6"/>
              </a:buClr>
              <a:buSzPts val="851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specification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1" marL="813916" marR="0" rtl="0" algn="l">
              <a:spcBef>
                <a:spcPts val="395"/>
              </a:spcBef>
              <a:spcAft>
                <a:spcPts val="0"/>
              </a:spcAft>
              <a:buClr>
                <a:srgbClr val="434DD6"/>
              </a:buClr>
              <a:buSzPts val="851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659" lvl="2" marL="1135939" marR="0" rtl="0" algn="l">
              <a:spcBef>
                <a:spcPts val="388"/>
              </a:spcBef>
              <a:spcAft>
                <a:spcPts val="0"/>
              </a:spcAft>
              <a:buClr>
                <a:srgbClr val="FFD600"/>
              </a:buClr>
              <a:buSzPts val="749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also using reverse engineering techniques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56" lvl="1" marL="880913" marR="0" rtl="0" algn="l">
              <a:spcBef>
                <a:spcPts val="446"/>
              </a:spcBef>
              <a:spcAft>
                <a:spcPts val="0"/>
              </a:spcAft>
              <a:buClr>
                <a:srgbClr val="434DD6"/>
              </a:buClr>
              <a:buSzPts val="851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 both …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spcBef>
                <a:spcPts val="10"/>
              </a:spcBef>
              <a:spcAft>
                <a:spcPts val="0"/>
              </a:spcAft>
              <a:buClr>
                <a:schemeClr val="lt1"/>
              </a:buClr>
              <a:buSzPts val="2110"/>
              <a:buFont typeface="Calibri"/>
              <a:buNone/>
            </a:pPr>
            <a:r>
              <a:t/>
            </a:r>
            <a:endParaRPr b="0" i="0" sz="211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327"/>
              <a:buFont typeface="Noto Sans Symbols"/>
              <a:buChar char="■"/>
            </a:pPr>
            <a:r>
              <a:rPr lang="en-US" sz="224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the state</a:t>
            </a:r>
            <a:endParaRPr sz="2246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470"/>
              </a:spcBef>
              <a:spcAft>
                <a:spcPts val="0"/>
              </a:spcAft>
              <a:buClr>
                <a:srgbClr val="FF2800"/>
              </a:buClr>
              <a:buSzPts val="1089"/>
              <a:buFont typeface="Noto Sans Symbols"/>
              <a:buChar char="■"/>
            </a:pPr>
            <a:r>
              <a:rPr b="0" i="0" lang="en-US" sz="1974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 inspector method, e.g. getState()</a:t>
            </a:r>
            <a:endParaRPr b="0" i="0" sz="1974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2217963" y="827827"/>
            <a:ext cx="3625951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FSM derived by code</a:t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2210278" y="1403906"/>
            <a:ext cx="4985771" cy="35838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9422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2217962" y="827827"/>
            <a:ext cx="2543223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Example Stack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1836591" y="1577026"/>
            <a:ext cx="5369987" cy="3282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States: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04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</a:t>
            </a: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before creation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55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Empty</a:t>
            </a: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number of elements = 0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3458" rtl="0" algn="l">
              <a:lnSpc>
                <a:spcPct val="106534"/>
              </a:lnSpc>
              <a:spcBef>
                <a:spcPts val="497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Holding</a:t>
            </a: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	number	of	elements	&gt;0,	but	less	than  the max Capacity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18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Full</a:t>
            </a: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number elements = max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55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Final</a:t>
            </a: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after destruction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1184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Transitions: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21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create, destroy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184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0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actions that triggers the transition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1227" lvl="2" marL="813916" marR="0" rtl="0" algn="l">
              <a:spcBef>
                <a:spcPts val="204"/>
              </a:spcBef>
              <a:spcAft>
                <a:spcPts val="0"/>
              </a:spcAft>
              <a:buClr>
                <a:srgbClr val="434DD6"/>
              </a:buClr>
              <a:buSzPts val="680"/>
              <a:buFont typeface="Noto Sans Symbols"/>
              <a:buChar char="■"/>
            </a:pPr>
            <a:r>
              <a:rPr b="0" i="0" lang="en-US" sz="1395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ex. Add, delete</a:t>
            </a:r>
            <a:endParaRPr b="0" i="0" sz="1395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7516723" y="4685812"/>
            <a:ext cx="86012" cy="16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7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sz="987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2217963" y="827827"/>
            <a:ext cx="4038296" cy="4857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075">
            <a:spAutoFit/>
          </a:bodyPr>
          <a:lstStyle/>
          <a:p>
            <a:pPr indent="0" lvl="0" marL="8645" rtl="0" algn="l">
              <a:spcBef>
                <a:spcPts val="0"/>
              </a:spcBef>
              <a:spcAft>
                <a:spcPts val="0"/>
              </a:spcAft>
              <a:buClr>
                <a:srgbClr val="BF6400"/>
              </a:buClr>
              <a:buSzPts val="3000"/>
              <a:buFont typeface="Tahoma"/>
              <a:buNone/>
            </a:pPr>
            <a:r>
              <a:rPr lang="en-US">
                <a:solidFill>
                  <a:srgbClr val="BF6400"/>
                </a:solidFill>
              </a:rPr>
              <a:t>Examples of transitions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5911370" y="276871"/>
            <a:ext cx="640651" cy="160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25">
            <a:spAutoFit/>
          </a:bodyPr>
          <a:lstStyle/>
          <a:p>
            <a:pPr indent="0" lvl="0" marL="259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2212369" y="1577026"/>
            <a:ext cx="4387967" cy="2443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00">
            <a:spAutoFit/>
          </a:bodyPr>
          <a:lstStyle/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 -&gt; Empty</a:t>
            </a: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action = “create”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04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e.g. “s = new Stack()” in Java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269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Empty -&gt; Holding</a:t>
            </a: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action = “add”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238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Empty -&gt; Full</a:t>
            </a: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action = “add”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426" lvl="1" marL="531661" marR="0" rtl="0" algn="l">
              <a:spcBef>
                <a:spcPts val="225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MAXcapacity=1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625" lvl="0" marL="249837" marR="0" rtl="0" algn="l">
              <a:spcBef>
                <a:spcPts val="265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Empty -&gt; Final</a:t>
            </a: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action = “destroy”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6180" lvl="1" marL="536415" marR="167710" rtl="0" algn="l">
              <a:lnSpc>
                <a:spcPct val="111031"/>
              </a:lnSpc>
              <a:spcBef>
                <a:spcPts val="340"/>
              </a:spcBef>
              <a:spcAft>
                <a:spcPts val="0"/>
              </a:spcAft>
              <a:buClr>
                <a:srgbClr val="FF2800"/>
              </a:buClr>
              <a:buSzPts val="919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e.g.	destructor	call	in	C++,  collection in Java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6676166" y="3484354"/>
            <a:ext cx="900761" cy="26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86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8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garbage</a:t>
            </a:r>
            <a:endParaRPr sz="1668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2212369" y="3978727"/>
            <a:ext cx="4544866" cy="62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-241625" lvl="0" marL="249837" marR="0" rtl="0" algn="l">
              <a:spcBef>
                <a:spcPts val="0"/>
              </a:spcBef>
              <a:spcAft>
                <a:spcPts val="0"/>
              </a:spcAft>
              <a:buClr>
                <a:srgbClr val="434DD6"/>
              </a:buClr>
              <a:buSzPts val="1157"/>
              <a:buFont typeface="Noto Sans Symbols"/>
              <a:buChar char="■"/>
            </a:pPr>
            <a:r>
              <a:rPr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Holding -&gt; Empty</a:t>
            </a:r>
            <a:r>
              <a:rPr b="1" lang="en-US" sz="1974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action = “delete”</a:t>
            </a:r>
            <a:endParaRPr sz="1974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2056" lvl="1" marL="536415" marR="0" rtl="0" algn="l">
              <a:spcBef>
                <a:spcPts val="225"/>
              </a:spcBef>
              <a:spcAft>
                <a:spcPts val="0"/>
              </a:spcAft>
              <a:buClr>
                <a:srgbClr val="434DD6"/>
              </a:buClr>
              <a:buSzPts val="1021"/>
              <a:buFont typeface="Noto Sans Symbols"/>
              <a:buChar char="■"/>
            </a:pPr>
            <a:r>
              <a:rPr b="1" i="0" lang="en-US" sz="1668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s.size() = 1</a:t>
            </a:r>
            <a:endParaRPr b="0" i="0" sz="1668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vitbpl</dc:creator>
</cp:coreProperties>
</file>