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Lst>
  <p:notesMasterIdLst>
    <p:notesMasterId r:id="rId22"/>
  </p:notesMasterIdLst>
  <p:handoutMasterIdLst>
    <p:handoutMasterId r:id="rId23"/>
  </p:handoutMasterIdLst>
  <p:sldIdLst>
    <p:sldId id="325" r:id="rId5"/>
    <p:sldId id="326" r:id="rId6"/>
    <p:sldId id="327" r:id="rId7"/>
    <p:sldId id="329" r:id="rId8"/>
    <p:sldId id="341" r:id="rId9"/>
    <p:sldId id="343" r:id="rId10"/>
    <p:sldId id="342" r:id="rId11"/>
    <p:sldId id="344" r:id="rId12"/>
    <p:sldId id="345" r:id="rId13"/>
    <p:sldId id="346" r:id="rId14"/>
    <p:sldId id="330" r:id="rId15"/>
    <p:sldId id="340" r:id="rId16"/>
    <p:sldId id="331" r:id="rId17"/>
    <p:sldId id="347" r:id="rId18"/>
    <p:sldId id="348" r:id="rId19"/>
    <p:sldId id="349" r:id="rId20"/>
    <p:sldId id="33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guide id="3"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4/15/2023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86332211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0884762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111400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423231561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462739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44737302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92912613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58512379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7879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1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14082851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891985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3247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EB84B-9CF3-4249-B55B-944DFC3166E8}" type="datetimeFigureOut">
              <a:rPr lang="en-IN" smtClean="0"/>
              <a:t>15-04-2023</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2223148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EB84B-9CF3-4249-B55B-944DFC3166E8}" type="datetimeFigureOut">
              <a:rPr lang="en-IN" smtClean="0"/>
              <a:t>15-04-2023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1326742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EB84B-9CF3-4249-B55B-944DFC3166E8}" type="datetimeFigureOut">
              <a:rPr lang="en-IN" smtClean="0"/>
              <a:t>15-04-2023</a:t>
            </a:fld>
            <a:endParaRPr lang="en-IN"/>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9794101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EB84B-9CF3-4249-B55B-944DFC3166E8}" type="datetimeFigureOut">
              <a:rPr lang="en-IN" smtClean="0"/>
              <a:t>15-04-2023</a:t>
            </a:fld>
            <a:endParaRPr lang="en-IN"/>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61185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EB84B-9CF3-4249-B55B-944DFC3166E8}" type="datetimeFigureOut">
              <a:rPr lang="en-IN" smtClean="0"/>
              <a:t>15-04-2023</a:t>
            </a:fld>
            <a:endParaRPr lang="en-IN"/>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21478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EB84B-9CF3-4249-B55B-944DFC3166E8}" type="datetimeFigureOut">
              <a:rPr lang="en-IN" smtClean="0"/>
              <a:t>15-04-2023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2748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EB84B-9CF3-4249-B55B-944DFC3166E8}" type="datetimeFigureOut">
              <a:rPr lang="en-IN" smtClean="0"/>
              <a:t>15-04-2023</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11230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CEB84B-9CF3-4249-B55B-944DFC3166E8}" type="datetimeFigureOut">
              <a:rPr lang="en-IN" smtClean="0"/>
              <a:t>15-04-2023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F2D63-3FF5-D547-96B9-BE9CCD1ABA58}" type="slidenum">
              <a:rPr lang="en-US" smtClean="0"/>
              <a:pPr/>
              <a:t>‹#›</a:t>
            </a:fld>
            <a:endParaRPr lang="en-US" dirty="0"/>
          </a:p>
        </p:txBody>
      </p:sp>
      <p:cxnSp>
        <p:nvCxnSpPr>
          <p:cNvPr id="8" name="Straight Connector 7">
            <a:extLst>
              <a:ext uri="{FF2B5EF4-FFF2-40B4-BE49-F238E27FC236}">
                <a16:creationId xmlns:a16="http://schemas.microsoft.com/office/drawing/2014/main" id="{8FD27D45-1D86-A484-CCC2-BD77F9032640}"/>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47549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663" r:id="rId22"/>
    <p:sldLayoutId id="2147483667" r:id="rId23"/>
    <p:sldLayoutId id="2147483668" r:id="rId24"/>
    <p:sldLayoutId id="2147483669" r:id="rId25"/>
    <p:sldLayoutId id="2147483670" r:id="rId26"/>
    <p:sldLayoutId id="2147483653" r:id="rId27"/>
    <p:sldLayoutId id="2147483671" r:id="rId28"/>
    <p:sldLayoutId id="2147483672" r:id="rId2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normAutofit fontScale="85000" lnSpcReduction="20000"/>
          </a:bodyPr>
          <a:lstStyle/>
          <a:p>
            <a:r>
              <a:rPr lang="en-US" dirty="0">
                <a:solidFill>
                  <a:schemeClr val="tx1"/>
                </a:solidFill>
              </a:rPr>
              <a:t>By :- Priyanka/ Supriya/ Siva</a:t>
            </a:r>
            <a:endParaRPr lang="en-US" dirty="0"/>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142565"/>
            <a:ext cx="10515600" cy="2214282"/>
          </a:xfrm>
        </p:spPr>
        <p:txBody>
          <a:bodyPr>
            <a:normAutofit fontScale="90000"/>
          </a:bodyPr>
          <a:lstStyle/>
          <a:p>
            <a:r>
              <a:rPr lang="en-US" dirty="0"/>
              <a:t>ASSIGNMENT LEAD SCORE CASE STUDY LOGISTIC REGRESSION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87152-8754-D80C-2268-13E24BAEDE10}"/>
              </a:ext>
            </a:extLst>
          </p:cNvPr>
          <p:cNvSpPr txBox="1"/>
          <p:nvPr/>
        </p:nvSpPr>
        <p:spPr>
          <a:xfrm>
            <a:off x="466165" y="6210762"/>
            <a:ext cx="8220635" cy="369332"/>
          </a:xfrm>
          <a:prstGeom prst="rect">
            <a:avLst/>
          </a:prstGeom>
          <a:noFill/>
        </p:spPr>
        <p:txBody>
          <a:bodyPr wrap="square" rtlCol="0">
            <a:spAutoFit/>
          </a:bodyPr>
          <a:lstStyle/>
          <a:p>
            <a:pPr algn="l"/>
            <a:r>
              <a:rPr lang="en-US" b="1" i="0" dirty="0">
                <a:solidFill>
                  <a:srgbClr val="000000"/>
                </a:solidFill>
                <a:effectLst/>
                <a:latin typeface="Helvetica Neue"/>
              </a:rPr>
              <a:t>Check the column distribution after changes</a:t>
            </a:r>
          </a:p>
        </p:txBody>
      </p:sp>
      <p:pic>
        <p:nvPicPr>
          <p:cNvPr id="6146" name="Picture 2" descr="Su2ypCXR9NgAAAABJRU5ErkJggg== (1327×1525)">
            <a:extLst>
              <a:ext uri="{FF2B5EF4-FFF2-40B4-BE49-F238E27FC236}">
                <a16:creationId xmlns:a16="http://schemas.microsoft.com/office/drawing/2014/main" id="{E69BB39C-C2F9-A969-A99B-DFB26A0AE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24" y="259977"/>
            <a:ext cx="10802471" cy="580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8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600" dirty="0"/>
              <a:t>Exploratory data analysis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2"/>
          </p:nvPr>
        </p:nvSpPr>
        <p:spPr/>
        <p:txBody>
          <a:bodyPr/>
          <a:lstStyle/>
          <a:p>
            <a:fld id="{75DF2D63-3FF5-D547-96B9-BE9CCD1ABA58}" type="slidenum">
              <a:rPr lang="en-US" smtClean="0"/>
              <a:pPr/>
              <a:t>11</a:t>
            </a:fld>
            <a:endParaRPr lang="en-US" dirty="0"/>
          </a:p>
        </p:txBody>
      </p:sp>
      <p:pic>
        <p:nvPicPr>
          <p:cNvPr id="8" name="Picture 7">
            <a:extLst>
              <a:ext uri="{FF2B5EF4-FFF2-40B4-BE49-F238E27FC236}">
                <a16:creationId xmlns:a16="http://schemas.microsoft.com/office/drawing/2014/main" id="{2C032D75-CE86-0A46-742A-24F6515E1BA2}"/>
              </a:ext>
            </a:extLst>
          </p:cNvPr>
          <p:cNvPicPr>
            <a:picLocks noChangeAspect="1"/>
          </p:cNvPicPr>
          <p:nvPr/>
        </p:nvPicPr>
        <p:blipFill>
          <a:blip r:embed="rId2"/>
          <a:stretch>
            <a:fillRect/>
          </a:stretch>
        </p:blipFill>
        <p:spPr>
          <a:xfrm>
            <a:off x="686926" y="1775884"/>
            <a:ext cx="4960840" cy="4539750"/>
          </a:xfrm>
          <a:prstGeom prst="rect">
            <a:avLst/>
          </a:prstGeom>
        </p:spPr>
      </p:pic>
      <p:sp>
        <p:nvSpPr>
          <p:cNvPr id="9" name="TextBox 8">
            <a:extLst>
              <a:ext uri="{FF2B5EF4-FFF2-40B4-BE49-F238E27FC236}">
                <a16:creationId xmlns:a16="http://schemas.microsoft.com/office/drawing/2014/main" id="{564BC7F8-E251-E93D-281B-C5D55ACC03FF}"/>
              </a:ext>
            </a:extLst>
          </p:cNvPr>
          <p:cNvSpPr txBox="1"/>
          <p:nvPr/>
        </p:nvSpPr>
        <p:spPr>
          <a:xfrm>
            <a:off x="1048871" y="1129553"/>
            <a:ext cx="6571129" cy="646331"/>
          </a:xfrm>
          <a:prstGeom prst="rect">
            <a:avLst/>
          </a:prstGeom>
          <a:noFill/>
        </p:spPr>
        <p:txBody>
          <a:bodyPr wrap="square" rtlCol="0">
            <a:spAutoFit/>
          </a:bodyPr>
          <a:lstStyle/>
          <a:p>
            <a:r>
              <a:rPr lang="en-IN" dirty="0"/>
              <a:t>Total time spent on websites and page views per visits. </a:t>
            </a:r>
            <a:r>
              <a:rPr lang="en-US" dirty="0"/>
              <a:t>Visualizing the histogram of the distribution of all numeric variables</a:t>
            </a:r>
            <a:endParaRPr lang="en-IN" dirty="0"/>
          </a:p>
        </p:txBody>
      </p:sp>
      <p:pic>
        <p:nvPicPr>
          <p:cNvPr id="10" name="Picture 9">
            <a:extLst>
              <a:ext uri="{FF2B5EF4-FFF2-40B4-BE49-F238E27FC236}">
                <a16:creationId xmlns:a16="http://schemas.microsoft.com/office/drawing/2014/main" id="{378AAE5C-C946-B619-92FF-701BD2CDDCFD}"/>
              </a:ext>
            </a:extLst>
          </p:cNvPr>
          <p:cNvPicPr>
            <a:picLocks noChangeAspect="1"/>
          </p:cNvPicPr>
          <p:nvPr/>
        </p:nvPicPr>
        <p:blipFill>
          <a:blip r:embed="rId2"/>
          <a:stretch>
            <a:fillRect/>
          </a:stretch>
        </p:blipFill>
        <p:spPr>
          <a:xfrm>
            <a:off x="6103620" y="1855694"/>
            <a:ext cx="5730969" cy="4392705"/>
          </a:xfrm>
          <a:prstGeom prst="rect">
            <a:avLst/>
          </a:prstGeom>
        </p:spPr>
      </p:pic>
      <p:sp>
        <p:nvSpPr>
          <p:cNvPr id="11" name="TextBox 10">
            <a:extLst>
              <a:ext uri="{FF2B5EF4-FFF2-40B4-BE49-F238E27FC236}">
                <a16:creationId xmlns:a16="http://schemas.microsoft.com/office/drawing/2014/main" id="{67C1E946-0DBB-88E4-6484-9C03C9EB5C59}"/>
              </a:ext>
            </a:extLst>
          </p:cNvPr>
          <p:cNvSpPr txBox="1"/>
          <p:nvPr/>
        </p:nvSpPr>
        <p:spPr>
          <a:xfrm>
            <a:off x="7205354" y="1169458"/>
            <a:ext cx="4960840" cy="646331"/>
          </a:xfrm>
          <a:prstGeom prst="rect">
            <a:avLst/>
          </a:prstGeom>
          <a:noFill/>
        </p:spPr>
        <p:txBody>
          <a:bodyPr wrap="square" rtlCol="0">
            <a:spAutoFit/>
          </a:bodyPr>
          <a:lstStyle/>
          <a:p>
            <a:r>
              <a:rPr lang="en-US" dirty="0"/>
              <a:t>Visualizing the histogram of the distribution of all numeric variables after outlier treatment</a:t>
            </a:r>
            <a:endParaRPr lang="en-IN" dirty="0"/>
          </a:p>
        </p:txBody>
      </p:sp>
    </p:spTree>
    <p:extLst>
      <p:ext uri="{BB962C8B-B14F-4D97-AF65-F5344CB8AC3E}">
        <p14:creationId xmlns:p14="http://schemas.microsoft.com/office/powerpoint/2010/main" val="123935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600" dirty="0"/>
              <a:t>Exploratory data analysis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2"/>
          </p:nvPr>
        </p:nvSpPr>
        <p:spPr/>
        <p:txBody>
          <a:bodyPr/>
          <a:lstStyle/>
          <a:p>
            <a:fld id="{75DF2D63-3FF5-D547-96B9-BE9CCD1ABA58}" type="slidenum">
              <a:rPr lang="en-US" smtClean="0"/>
              <a:pPr/>
              <a:t>12</a:t>
            </a:fld>
            <a:endParaRPr lang="en-US" dirty="0"/>
          </a:p>
        </p:txBody>
      </p:sp>
      <p:sp>
        <p:nvSpPr>
          <p:cNvPr id="9" name="TextBox 8">
            <a:extLst>
              <a:ext uri="{FF2B5EF4-FFF2-40B4-BE49-F238E27FC236}">
                <a16:creationId xmlns:a16="http://schemas.microsoft.com/office/drawing/2014/main" id="{564BC7F8-E251-E93D-281B-C5D55ACC03FF}"/>
              </a:ext>
            </a:extLst>
          </p:cNvPr>
          <p:cNvSpPr txBox="1"/>
          <p:nvPr/>
        </p:nvSpPr>
        <p:spPr>
          <a:xfrm>
            <a:off x="932330" y="1317811"/>
            <a:ext cx="6571129" cy="369332"/>
          </a:xfrm>
          <a:prstGeom prst="rect">
            <a:avLst/>
          </a:prstGeom>
          <a:noFill/>
        </p:spPr>
        <p:txBody>
          <a:bodyPr wrap="square" rtlCol="0">
            <a:spAutoFit/>
          </a:bodyPr>
          <a:lstStyle/>
          <a:p>
            <a:r>
              <a:rPr lang="en-IN" dirty="0"/>
              <a:t>We have around 40.5% conversion rate in total.</a:t>
            </a:r>
          </a:p>
        </p:txBody>
      </p:sp>
      <p:pic>
        <p:nvPicPr>
          <p:cNvPr id="3" name="Picture 2">
            <a:extLst>
              <a:ext uri="{FF2B5EF4-FFF2-40B4-BE49-F238E27FC236}">
                <a16:creationId xmlns:a16="http://schemas.microsoft.com/office/drawing/2014/main" id="{7A814367-4718-15D9-45F5-B2BE84D7467C}"/>
              </a:ext>
            </a:extLst>
          </p:cNvPr>
          <p:cNvPicPr>
            <a:picLocks noChangeAspect="1"/>
          </p:cNvPicPr>
          <p:nvPr/>
        </p:nvPicPr>
        <p:blipFill>
          <a:blip r:embed="rId2"/>
          <a:stretch>
            <a:fillRect/>
          </a:stretch>
        </p:blipFill>
        <p:spPr>
          <a:xfrm>
            <a:off x="3152775" y="2512079"/>
            <a:ext cx="5276850" cy="3895725"/>
          </a:xfrm>
          <a:prstGeom prst="rect">
            <a:avLst/>
          </a:prstGeom>
        </p:spPr>
      </p:pic>
    </p:spTree>
    <p:extLst>
      <p:ext uri="{BB962C8B-B14F-4D97-AF65-F5344CB8AC3E}">
        <p14:creationId xmlns:p14="http://schemas.microsoft.com/office/powerpoint/2010/main" val="121000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13</a:t>
            </a:fld>
            <a:endParaRPr lang="en-US" dirty="0"/>
          </a:p>
        </p:txBody>
      </p:sp>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61" b="61"/>
          <a:stretch/>
        </p:blipFill>
        <p:spPr/>
      </p:pic>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564059" y="6019801"/>
            <a:ext cx="11475541" cy="735106"/>
          </a:xfrm>
        </p:spPr>
        <p:txBody>
          <a:bodyPr/>
          <a:lstStyle/>
          <a:p>
            <a:pPr algn="l"/>
            <a:r>
              <a:rPr lang="en-US" b="1" i="0" dirty="0">
                <a:solidFill>
                  <a:srgbClr val="000000"/>
                </a:solidFill>
                <a:effectLst/>
                <a:latin typeface="Helvetica Neue"/>
              </a:rPr>
              <a:t>Check the values in the categorical variables and group the minor values into one single dummy value</a:t>
            </a:r>
          </a:p>
          <a:p>
            <a:endParaRPr lang="en-US" dirty="0"/>
          </a:p>
        </p:txBody>
      </p:sp>
      <p:pic>
        <p:nvPicPr>
          <p:cNvPr id="7170" name="Picture 2" descr="8PFIE9tCJk1u4AAAAASUVORK5CYII= (1327×1625)">
            <a:extLst>
              <a:ext uri="{FF2B5EF4-FFF2-40B4-BE49-F238E27FC236}">
                <a16:creationId xmlns:a16="http://schemas.microsoft.com/office/drawing/2014/main" id="{58776275-B60E-80DA-C3E7-96AE563B3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4" y="103093"/>
            <a:ext cx="11107988"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5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796924" y="5466334"/>
            <a:ext cx="6025217" cy="715204"/>
          </a:xfrm>
          <a:ln>
            <a:solidFill>
              <a:schemeClr val="tx1"/>
            </a:solidFill>
          </a:ln>
        </p:spPr>
        <p:txBody>
          <a:bodyPr/>
          <a:lstStyle/>
          <a:p>
            <a:pPr algn="l"/>
            <a:r>
              <a:rPr lang="en-US" sz="1400" i="0" dirty="0">
                <a:solidFill>
                  <a:srgbClr val="000000"/>
                </a:solidFill>
                <a:effectLst/>
                <a:latin typeface="Helvetica Neue"/>
              </a:rPr>
              <a:t>The MODEL has Area Under Curve (AUC) value of 0.95, which is a very good indicator</a:t>
            </a:r>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4294967295"/>
          </p:nvPr>
        </p:nvSpPr>
        <p:spPr>
          <a:xfrm rot="16200000">
            <a:off x="0" y="1450975"/>
            <a:ext cx="1784350" cy="190500"/>
          </a:xfrm>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4294967295"/>
          </p:nvPr>
        </p:nvSpPr>
        <p:spPr>
          <a:xfrm>
            <a:off x="0" y="6019800"/>
            <a:ext cx="457200" cy="184150"/>
          </a:xfrm>
        </p:spPr>
        <p:txBody>
          <a:bodyPr/>
          <a:lstStyle/>
          <a:p>
            <a:fld id="{75DF2D63-3FF5-D547-96B9-BE9CCD1ABA58}" type="slidenum">
              <a:rPr lang="en-US" smtClean="0"/>
              <a:pPr/>
              <a:t>14</a:t>
            </a:fld>
            <a:endParaRPr lang="en-US" dirty="0"/>
          </a:p>
        </p:txBody>
      </p:sp>
      <p:sp>
        <p:nvSpPr>
          <p:cNvPr id="2" name="TextBox 1">
            <a:extLst>
              <a:ext uri="{FF2B5EF4-FFF2-40B4-BE49-F238E27FC236}">
                <a16:creationId xmlns:a16="http://schemas.microsoft.com/office/drawing/2014/main" id="{1F4BD55E-448C-F18D-E75D-32133A7D102F}"/>
              </a:ext>
            </a:extLst>
          </p:cNvPr>
          <p:cNvSpPr txBox="1"/>
          <p:nvPr/>
        </p:nvSpPr>
        <p:spPr>
          <a:xfrm>
            <a:off x="1039906" y="206188"/>
            <a:ext cx="5656729" cy="369332"/>
          </a:xfrm>
          <a:prstGeom prst="rect">
            <a:avLst/>
          </a:prstGeom>
          <a:noFill/>
        </p:spPr>
        <p:txBody>
          <a:bodyPr wrap="square" rtlCol="0">
            <a:spAutoFit/>
          </a:bodyPr>
          <a:lstStyle/>
          <a:p>
            <a:r>
              <a:rPr lang="en-IN" b="1" dirty="0"/>
              <a:t>ROC CURVE:-</a:t>
            </a:r>
          </a:p>
        </p:txBody>
      </p:sp>
      <p:pic>
        <p:nvPicPr>
          <p:cNvPr id="8194" name="Picture 2" descr="AImnRJXmpdKrAAAAAElFTkSuQmCC (473×473)">
            <a:extLst>
              <a:ext uri="{FF2B5EF4-FFF2-40B4-BE49-F238E27FC236}">
                <a16:creationId xmlns:a16="http://schemas.microsoft.com/office/drawing/2014/main" id="{4FA91778-183A-0B4B-890D-42E2EF4C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86" y="575520"/>
            <a:ext cx="6187452" cy="45053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nz+e5556juLiYjIwMZs2axZVXXtli3ylTptCnTx9uvfVWPB4PU6ZM4Y477sDlcgX6bYlIEBiWZVmhLkJEOo8zzjiDMWPG8OCDD4a6FBHpgLTGRERERMKGgomIiIiEDU3liIiISNjQiImIiIiEDQUTERERCRsKJiIiIhI2FExEREQkbCiYiIiISNhQMBEREZGwoWAiIiIiYUPBRERERMKGgomIiIiEjf8PR1cnWb5GBP0AAAAASUVORK5CYII= (550×437)">
            <a:extLst>
              <a:ext uri="{FF2B5EF4-FFF2-40B4-BE49-F238E27FC236}">
                <a16:creationId xmlns:a16="http://schemas.microsoft.com/office/drawing/2014/main" id="{E33DF973-71A9-3FA0-417D-02DFEDCE4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564" y="580768"/>
            <a:ext cx="5238750" cy="4505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D86EDC-5A89-3F1C-AF0A-50A33B9406B2}"/>
              </a:ext>
            </a:extLst>
          </p:cNvPr>
          <p:cNvSpPr txBox="1"/>
          <p:nvPr/>
        </p:nvSpPr>
        <p:spPr>
          <a:xfrm>
            <a:off x="6993374" y="5362271"/>
            <a:ext cx="4840940" cy="923330"/>
          </a:xfrm>
          <a:prstGeom prst="rect">
            <a:avLst/>
          </a:prstGeom>
          <a:noFill/>
          <a:ln>
            <a:solidFill>
              <a:schemeClr val="tx1"/>
            </a:solidFill>
          </a:ln>
        </p:spPr>
        <p:txBody>
          <a:bodyPr wrap="square" rtlCol="0">
            <a:spAutoFit/>
          </a:bodyPr>
          <a:lstStyle/>
          <a:p>
            <a:r>
              <a:rPr lang="en-US" b="1" dirty="0"/>
              <a:t>The various cutoff are plotted and 0.4 is where all values are converging. Let's re-calculate the final predicted values using 0.4 as threshold.</a:t>
            </a:r>
            <a:endParaRPr lang="en-IN" b="1" dirty="0"/>
          </a:p>
        </p:txBody>
      </p:sp>
      <p:sp>
        <p:nvSpPr>
          <p:cNvPr id="11" name="TextBox 10">
            <a:extLst>
              <a:ext uri="{FF2B5EF4-FFF2-40B4-BE49-F238E27FC236}">
                <a16:creationId xmlns:a16="http://schemas.microsoft.com/office/drawing/2014/main" id="{BA9C44FD-6E8D-93DF-9789-8020BC75990E}"/>
              </a:ext>
            </a:extLst>
          </p:cNvPr>
          <p:cNvSpPr txBox="1"/>
          <p:nvPr/>
        </p:nvSpPr>
        <p:spPr>
          <a:xfrm>
            <a:off x="7001436" y="206188"/>
            <a:ext cx="5059456" cy="369332"/>
          </a:xfrm>
          <a:prstGeom prst="rect">
            <a:avLst/>
          </a:prstGeom>
          <a:noFill/>
        </p:spPr>
        <p:txBody>
          <a:bodyPr wrap="square" rtlCol="0">
            <a:spAutoFit/>
          </a:bodyPr>
          <a:lstStyle/>
          <a:p>
            <a:r>
              <a:rPr lang="en-US" dirty="0"/>
              <a:t>create columns with different probability cutoffs</a:t>
            </a:r>
            <a:endParaRPr lang="en-IN" dirty="0"/>
          </a:p>
        </p:txBody>
      </p:sp>
    </p:spTree>
    <p:extLst>
      <p:ext uri="{BB962C8B-B14F-4D97-AF65-F5344CB8AC3E}">
        <p14:creationId xmlns:p14="http://schemas.microsoft.com/office/powerpoint/2010/main" val="3366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2" name="TextBox 1">
            <a:extLst>
              <a:ext uri="{FF2B5EF4-FFF2-40B4-BE49-F238E27FC236}">
                <a16:creationId xmlns:a16="http://schemas.microsoft.com/office/drawing/2014/main" id="{1F4BD55E-448C-F18D-E75D-32133A7D102F}"/>
              </a:ext>
            </a:extLst>
          </p:cNvPr>
          <p:cNvSpPr txBox="1"/>
          <p:nvPr/>
        </p:nvSpPr>
        <p:spPr>
          <a:xfrm>
            <a:off x="1039906" y="206188"/>
            <a:ext cx="5656729" cy="369332"/>
          </a:xfrm>
          <a:prstGeom prst="rect">
            <a:avLst/>
          </a:prstGeom>
          <a:noFill/>
        </p:spPr>
        <p:txBody>
          <a:bodyPr wrap="square" rtlCol="0">
            <a:spAutoFit/>
          </a:bodyPr>
          <a:lstStyle/>
          <a:p>
            <a:pPr algn="l"/>
            <a:r>
              <a:rPr lang="en-US" b="1" i="0" dirty="0">
                <a:solidFill>
                  <a:srgbClr val="000000"/>
                </a:solidFill>
                <a:effectLst/>
                <a:latin typeface="Helvetica Neue"/>
              </a:rPr>
              <a:t>Part 1F. Precision and Recall</a:t>
            </a:r>
          </a:p>
        </p:txBody>
      </p:sp>
      <p:pic>
        <p:nvPicPr>
          <p:cNvPr id="9218" name="Picture 2" descr="Aa+a9U0QiVWWAAAAAElFTkSuQmCC (550×416)">
            <a:extLst>
              <a:ext uri="{FF2B5EF4-FFF2-40B4-BE49-F238E27FC236}">
                <a16:creationId xmlns:a16="http://schemas.microsoft.com/office/drawing/2014/main" id="{EAA8D2FB-4225-81DB-0FD5-CD2AD09EB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447" y="883024"/>
            <a:ext cx="5238750" cy="3962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5D63EA-5FB9-5410-441F-A69FC5FA3025}"/>
              </a:ext>
            </a:extLst>
          </p:cNvPr>
          <p:cNvSpPr txBox="1"/>
          <p:nvPr/>
        </p:nvSpPr>
        <p:spPr>
          <a:xfrm>
            <a:off x="6696635" y="782216"/>
            <a:ext cx="5656729" cy="2862322"/>
          </a:xfrm>
          <a:prstGeom prst="rect">
            <a:avLst/>
          </a:prstGeom>
          <a:noFill/>
        </p:spPr>
        <p:txBody>
          <a:bodyPr wrap="square" rtlCol="0">
            <a:spAutoFit/>
          </a:bodyPr>
          <a:lstStyle/>
          <a:p>
            <a:pPr algn="l"/>
            <a:r>
              <a:rPr lang="en-US" b="1" dirty="0">
                <a:solidFill>
                  <a:srgbClr val="000000"/>
                </a:solidFill>
                <a:latin typeface="Helvetica Neue"/>
              </a:rPr>
              <a:t>After plotting the graph we did below actions :-</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Test Data Predictions</a:t>
            </a:r>
          </a:p>
          <a:p>
            <a:r>
              <a:rPr lang="en-IN" b="1" i="0" dirty="0">
                <a:solidFill>
                  <a:srgbClr val="000000"/>
                </a:solidFill>
                <a:effectLst/>
                <a:latin typeface="Helvetica Neue"/>
              </a:rPr>
              <a:t>Transform the test data</a:t>
            </a:r>
          </a:p>
          <a:p>
            <a:r>
              <a:rPr lang="en-US" b="1" i="0" dirty="0">
                <a:solidFill>
                  <a:srgbClr val="000000"/>
                </a:solidFill>
                <a:effectLst/>
                <a:latin typeface="Helvetica Neue"/>
              </a:rPr>
              <a:t>Add constant to test data before predictions</a:t>
            </a:r>
          </a:p>
          <a:p>
            <a:r>
              <a:rPr lang="en-IN" b="1" i="0" dirty="0">
                <a:solidFill>
                  <a:srgbClr val="000000"/>
                </a:solidFill>
                <a:effectLst/>
                <a:latin typeface="Helvetica Neue"/>
              </a:rPr>
              <a:t>Create </a:t>
            </a:r>
            <a:r>
              <a:rPr lang="en-IN" b="1" i="0" dirty="0" err="1">
                <a:solidFill>
                  <a:srgbClr val="000000"/>
                </a:solidFill>
                <a:effectLst/>
                <a:latin typeface="Helvetica Neue"/>
              </a:rPr>
              <a:t>y_test</a:t>
            </a:r>
            <a:r>
              <a:rPr lang="en-IN" b="1" i="0" dirty="0">
                <a:solidFill>
                  <a:srgbClr val="000000"/>
                </a:solidFill>
                <a:effectLst/>
                <a:latin typeface="Helvetica Neue"/>
              </a:rPr>
              <a:t> predictions</a:t>
            </a:r>
          </a:p>
          <a:p>
            <a:r>
              <a:rPr lang="en-US" b="1" i="0" dirty="0">
                <a:solidFill>
                  <a:srgbClr val="000000"/>
                </a:solidFill>
                <a:effectLst/>
                <a:latin typeface="Helvetica Neue"/>
              </a:rPr>
              <a:t>Converting </a:t>
            </a:r>
            <a:r>
              <a:rPr lang="en-US" b="1" i="0" dirty="0" err="1">
                <a:solidFill>
                  <a:srgbClr val="000000"/>
                </a:solidFill>
                <a:effectLst/>
                <a:latin typeface="Helvetica Neue"/>
              </a:rPr>
              <a:t>y_pred</a:t>
            </a:r>
            <a:r>
              <a:rPr lang="en-US" b="1" i="0" dirty="0">
                <a:solidFill>
                  <a:srgbClr val="000000"/>
                </a:solidFill>
                <a:effectLst/>
                <a:latin typeface="Helvetica Neue"/>
              </a:rPr>
              <a:t> to a </a:t>
            </a:r>
            <a:r>
              <a:rPr lang="en-US" b="1" i="0" dirty="0" err="1">
                <a:solidFill>
                  <a:srgbClr val="000000"/>
                </a:solidFill>
                <a:effectLst/>
                <a:latin typeface="Helvetica Neue"/>
              </a:rPr>
              <a:t>dataframe</a:t>
            </a:r>
            <a:r>
              <a:rPr lang="en-US" b="1" i="0" dirty="0">
                <a:solidFill>
                  <a:srgbClr val="000000"/>
                </a:solidFill>
                <a:effectLst/>
                <a:latin typeface="Helvetica Neue"/>
              </a:rPr>
              <a:t> from an array</a:t>
            </a:r>
          </a:p>
          <a:p>
            <a:r>
              <a:rPr lang="en-US" b="1" i="0" dirty="0">
                <a:solidFill>
                  <a:srgbClr val="000000"/>
                </a:solidFill>
                <a:effectLst/>
                <a:latin typeface="Helvetica Neue"/>
              </a:rPr>
              <a:t>Converting </a:t>
            </a:r>
            <a:r>
              <a:rPr lang="en-US" b="1" i="0" dirty="0" err="1">
                <a:solidFill>
                  <a:srgbClr val="000000"/>
                </a:solidFill>
                <a:effectLst/>
                <a:latin typeface="Helvetica Neue"/>
              </a:rPr>
              <a:t>y_test</a:t>
            </a:r>
            <a:r>
              <a:rPr lang="en-US" b="1" i="0" dirty="0">
                <a:solidFill>
                  <a:srgbClr val="000000"/>
                </a:solidFill>
                <a:effectLst/>
                <a:latin typeface="Helvetica Neue"/>
              </a:rPr>
              <a:t> to </a:t>
            </a:r>
            <a:r>
              <a:rPr lang="en-US" b="1" i="0" dirty="0" err="1">
                <a:solidFill>
                  <a:srgbClr val="000000"/>
                </a:solidFill>
                <a:effectLst/>
                <a:latin typeface="Helvetica Neue"/>
              </a:rPr>
              <a:t>dataframe</a:t>
            </a:r>
            <a:endParaRPr lang="en-US" b="1" i="0" dirty="0">
              <a:solidFill>
                <a:srgbClr val="000000"/>
              </a:solidFill>
              <a:effectLst/>
              <a:latin typeface="Helvetica Neue"/>
            </a:endParaRPr>
          </a:p>
          <a:p>
            <a:r>
              <a:rPr lang="en-IN" b="1" i="0" dirty="0">
                <a:solidFill>
                  <a:srgbClr val="000000"/>
                </a:solidFill>
                <a:effectLst/>
                <a:latin typeface="Helvetica Neue"/>
              </a:rPr>
              <a:t>Create Test Data Confusion Matrix</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E32148F8-D8C8-77A6-E14D-0B0530203A50}"/>
              </a:ext>
            </a:extLst>
          </p:cNvPr>
          <p:cNvSpPr txBox="1"/>
          <p:nvPr/>
        </p:nvSpPr>
        <p:spPr>
          <a:xfrm>
            <a:off x="1201269" y="5231374"/>
            <a:ext cx="7772401" cy="1200329"/>
          </a:xfrm>
          <a:prstGeom prst="rect">
            <a:avLst/>
          </a:prstGeom>
          <a:noFill/>
          <a:ln>
            <a:solidFill>
              <a:schemeClr val="tx1"/>
            </a:solidFill>
          </a:ln>
        </p:spPr>
        <p:txBody>
          <a:bodyPr wrap="square" rtlCol="0">
            <a:spAutoFit/>
          </a:bodyPr>
          <a:lstStyle/>
          <a:p>
            <a:r>
              <a:rPr lang="en-US" b="1" dirty="0"/>
              <a:t>Precision Score of the Test Data Predictions: 82.99 %</a:t>
            </a:r>
          </a:p>
          <a:p>
            <a:r>
              <a:rPr lang="en-US" b="1" dirty="0"/>
              <a:t>Recall Score of the Test Data Predictions: 91.56 %</a:t>
            </a:r>
          </a:p>
          <a:p>
            <a:r>
              <a:rPr lang="en-US" b="1" dirty="0"/>
              <a:t>Accuracy of the Test Data Predictions: 89.23 %</a:t>
            </a:r>
          </a:p>
          <a:p>
            <a:endParaRPr lang="en-IN" dirty="0"/>
          </a:p>
        </p:txBody>
      </p:sp>
    </p:spTree>
    <p:extLst>
      <p:ext uri="{BB962C8B-B14F-4D97-AF65-F5344CB8AC3E}">
        <p14:creationId xmlns:p14="http://schemas.microsoft.com/office/powerpoint/2010/main" val="188941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A26CAFE-12B3-01EA-9326-AF8325CAA8E5}"/>
              </a:ext>
            </a:extLst>
          </p:cNvPr>
          <p:cNvSpPr>
            <a:spLocks noGrp="1"/>
          </p:cNvSpPr>
          <p:nvPr>
            <p:ph type="subTitle" idx="1"/>
          </p:nvPr>
        </p:nvSpPr>
        <p:spPr>
          <a:xfrm>
            <a:off x="796925" y="463362"/>
            <a:ext cx="2672416" cy="379320"/>
          </a:xfrm>
        </p:spPr>
        <p:txBody>
          <a:bodyPr>
            <a:normAutofit fontScale="92500" lnSpcReduction="20000"/>
          </a:bodyPr>
          <a:lstStyle/>
          <a:p>
            <a:r>
              <a:rPr lang="en-IN" b="1" dirty="0"/>
              <a:t>Conclusion:- </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4294967295"/>
          </p:nvPr>
        </p:nvSpPr>
        <p:spPr>
          <a:xfrm>
            <a:off x="0" y="6019800"/>
            <a:ext cx="457200" cy="184150"/>
          </a:xfrm>
        </p:spPr>
        <p:txBody>
          <a:bodyPr/>
          <a:lstStyle/>
          <a:p>
            <a:fld id="{75DF2D63-3FF5-D547-96B9-BE9CCD1ABA58}" type="slidenum">
              <a:rPr lang="en-US" smtClean="0"/>
              <a:pPr/>
              <a:t>16</a:t>
            </a:fld>
            <a:endParaRPr lang="en-US" dirty="0"/>
          </a:p>
        </p:txBody>
      </p:sp>
      <p:sp>
        <p:nvSpPr>
          <p:cNvPr id="8" name="TextBox 7">
            <a:extLst>
              <a:ext uri="{FF2B5EF4-FFF2-40B4-BE49-F238E27FC236}">
                <a16:creationId xmlns:a16="http://schemas.microsoft.com/office/drawing/2014/main" id="{D7E56E66-86C0-A3FC-C093-5194477935EA}"/>
              </a:ext>
            </a:extLst>
          </p:cNvPr>
          <p:cNvSpPr txBox="1"/>
          <p:nvPr/>
        </p:nvSpPr>
        <p:spPr>
          <a:xfrm>
            <a:off x="1398494" y="1290918"/>
            <a:ext cx="10399059"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a:t>While we have checked both sensitivity-specificity as well as precision and recall metrics, we have considered the optimal cut off based on sensitivity and specificity for calculating the final predictions:-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Accuracy, Precision score, Recall score values of test set are around 89.23%, 82.99% and 91.56% which are approximately closer to the respective values calculating using trained set.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top 3 variables that contribute for lead getting converted in the model are</a:t>
            </a:r>
          </a:p>
          <a:p>
            <a:endParaRPr lang="en-IN" dirty="0"/>
          </a:p>
          <a:p>
            <a:pPr marL="285750" indent="-285750">
              <a:buFont typeface="Wingdings" panose="05000000000000000000" pitchFamily="2" charset="2"/>
              <a:buChar char="Ø"/>
            </a:pPr>
            <a:r>
              <a:rPr lang="en-IN" dirty="0"/>
              <a:t>     Total time spent on website</a:t>
            </a:r>
          </a:p>
          <a:p>
            <a:pPr marL="285750" indent="-285750">
              <a:buFont typeface="Wingdings" panose="05000000000000000000" pitchFamily="2" charset="2"/>
              <a:buChar char="Ø"/>
            </a:pPr>
            <a:r>
              <a:rPr lang="en-IN" dirty="0"/>
              <a:t>     Lead add form from lead origin</a:t>
            </a:r>
          </a:p>
          <a:p>
            <a:pPr marL="285750" indent="-285750">
              <a:buFont typeface="Wingdings" panose="05000000000000000000" pitchFamily="2" charset="2"/>
              <a:buChar char="Ø"/>
            </a:pPr>
            <a:r>
              <a:rPr lang="en-IN" dirty="0"/>
              <a:t>     Had a phone conversion  from last notable activity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Hence overall this model seems to be good.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007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t="74" b="74"/>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18EB393-AD6F-96F3-5406-98D81AC43AC9}"/>
              </a:ext>
            </a:extLst>
          </p:cNvPr>
          <p:cNvSpPr>
            <a:spLocks noGrp="1"/>
          </p:cNvSpPr>
          <p:nvPr>
            <p:ph idx="1"/>
          </p:nvPr>
        </p:nvSpPr>
        <p:spPr>
          <a:xfrm>
            <a:off x="554495" y="654048"/>
            <a:ext cx="11413387" cy="5549903"/>
          </a:xfrm>
        </p:spPr>
        <p:txBody>
          <a:bodyPr>
            <a:normAutofit fontScale="92500" lnSpcReduction="20000"/>
          </a:bodyPr>
          <a:lstStyle/>
          <a:p>
            <a:r>
              <a:rPr lang="en-IN" b="1" dirty="0"/>
              <a:t>Lead score case study for x education</a:t>
            </a:r>
            <a:endParaRPr lang="en-IN" dirty="0"/>
          </a:p>
          <a:p>
            <a:r>
              <a:rPr lang="en-IN" sz="1400" dirty="0">
                <a:latin typeface="Arial" panose="020B0604020202020204" pitchFamily="34" charset="0"/>
                <a:cs typeface="Arial" panose="020B0604020202020204" pitchFamily="34" charset="0"/>
              </a:rPr>
              <a:t>Problem Statement :</a:t>
            </a:r>
          </a:p>
          <a:p>
            <a:endParaRPr lang="en-IN" sz="1050" dirty="0"/>
          </a:p>
          <a:p>
            <a:r>
              <a:rPr lang="en-IN" sz="1100" cap="none" dirty="0">
                <a:latin typeface="Verdana" panose="020B0604030504040204" pitchFamily="34" charset="0"/>
                <a:ea typeface="Verdana" panose="020B0604030504040204" pitchFamily="34" charset="0"/>
              </a:rPr>
              <a:t>X Education Sells Online Courses To Industry Professionals. The Company Markets It’s Courses On Several Websites And Search Engines Like Google.</a:t>
            </a:r>
          </a:p>
          <a:p>
            <a:r>
              <a:rPr lang="en-IN" sz="1100" cap="none" dirty="0">
                <a:latin typeface="Verdana" panose="020B0604030504040204" pitchFamily="34" charset="0"/>
                <a:ea typeface="Verdana" panose="020B0604030504040204" pitchFamily="34" charset="0"/>
              </a:rPr>
              <a:t>Once These People Browse The Courses Or Fill Up A Form For The Courses Or Watch Some Videos When Theses People Fill Up A Form Providing There E Mail Address Or Phone No. They Are  Classified To Be A Lead Moreover The Company Also Gets Leads Through Pas Referrals.</a:t>
            </a:r>
          </a:p>
          <a:p>
            <a:r>
              <a:rPr lang="en-IN" sz="1100" cap="none" dirty="0">
                <a:latin typeface="Verdana" panose="020B0604030504040204" pitchFamily="34" charset="0"/>
                <a:ea typeface="Verdana" panose="020B0604030504040204" pitchFamily="34" charset="0"/>
              </a:rPr>
              <a:t>Once These Leads Are Acquired Employees From The Sales Team Start Making Call Writing Emails Etc Through This Process Some Of The Leads Get Converted While Most Do Not The Lead Conversation Rate At X Education Is Around 30%</a:t>
            </a:r>
          </a:p>
          <a:p>
            <a:endParaRPr lang="en-IN" sz="1050" dirty="0">
              <a:latin typeface="Verdana" panose="020B0604030504040204" pitchFamily="34" charset="0"/>
              <a:ea typeface="Verdana" panose="020B0604030504040204" pitchFamily="34" charset="0"/>
            </a:endParaRPr>
          </a:p>
          <a:p>
            <a:r>
              <a:rPr lang="en-IN" sz="1100" b="1" dirty="0">
                <a:latin typeface="Verdana" panose="020B0604030504040204" pitchFamily="34" charset="0"/>
                <a:ea typeface="Verdana" panose="020B0604030504040204" pitchFamily="34" charset="0"/>
              </a:rPr>
              <a:t>BUSINESS GOALS:</a:t>
            </a:r>
          </a:p>
          <a:p>
            <a:r>
              <a:rPr lang="en-IN" sz="1100" cap="none" dirty="0">
                <a:latin typeface="Verdana" panose="020B0604030504040204" pitchFamily="34" charset="0"/>
                <a:ea typeface="Verdana" panose="020B0604030504040204" pitchFamily="34" charset="0"/>
              </a:rPr>
              <a:t>X Education Needs Help In </a:t>
            </a:r>
            <a:r>
              <a:rPr lang="en-IN" sz="1100" cap="none" dirty="0" err="1">
                <a:latin typeface="Verdana" panose="020B0604030504040204" pitchFamily="34" charset="0"/>
                <a:ea typeface="Verdana" panose="020B0604030504040204" pitchFamily="34" charset="0"/>
              </a:rPr>
              <a:t>Selcting</a:t>
            </a:r>
            <a:r>
              <a:rPr lang="en-IN" sz="1100" cap="none" dirty="0">
                <a:latin typeface="Verdana" panose="020B0604030504040204" pitchFamily="34" charset="0"/>
                <a:ea typeface="Verdana" panose="020B0604030504040204" pitchFamily="34" charset="0"/>
              </a:rPr>
              <a:t> The Most Promising Leads That’s The Leads That Are Most Likely To Convert Into Paying Customers </a:t>
            </a:r>
          </a:p>
          <a:p>
            <a:r>
              <a:rPr lang="en-IN" sz="1100" cap="none" dirty="0">
                <a:latin typeface="Verdana" panose="020B0604030504040204" pitchFamily="34" charset="0"/>
                <a:ea typeface="Verdana" panose="020B0604030504040204" pitchFamily="34" charset="0"/>
              </a:rPr>
              <a:t>The Company Needs A Model Where You A Leads Core Is </a:t>
            </a:r>
            <a:r>
              <a:rPr lang="en-IN" sz="1100" cap="none" dirty="0" err="1">
                <a:latin typeface="Verdana" panose="020B0604030504040204" pitchFamily="34" charset="0"/>
                <a:ea typeface="Verdana" panose="020B0604030504040204" pitchFamily="34" charset="0"/>
              </a:rPr>
              <a:t>Assingned</a:t>
            </a:r>
            <a:r>
              <a:rPr lang="en-IN" sz="1100" cap="none" dirty="0">
                <a:latin typeface="Verdana" panose="020B0604030504040204" pitchFamily="34" charset="0"/>
                <a:ea typeface="Verdana" panose="020B0604030504040204" pitchFamily="34" charset="0"/>
              </a:rPr>
              <a:t> To Each Of The Leads Such That The Customers With Higher Leads Score Have A Higher Conversion Chance And The Customers With Lower Lead Score Have A Lower Conversion Chance </a:t>
            </a:r>
          </a:p>
          <a:p>
            <a:r>
              <a:rPr lang="en-IN" sz="1100" cap="none" dirty="0">
                <a:latin typeface="Verdana" panose="020B0604030504040204" pitchFamily="34" charset="0"/>
                <a:ea typeface="Verdana" panose="020B0604030504040204" pitchFamily="34" charset="0"/>
              </a:rPr>
              <a:t>The </a:t>
            </a:r>
            <a:r>
              <a:rPr lang="en-IN" sz="1100" cap="none" dirty="0" err="1">
                <a:latin typeface="Verdana" panose="020B0604030504040204" pitchFamily="34" charset="0"/>
                <a:ea typeface="Verdana" panose="020B0604030504040204" pitchFamily="34" charset="0"/>
              </a:rPr>
              <a:t>Ceo</a:t>
            </a:r>
            <a:r>
              <a:rPr lang="en-IN" sz="1100" cap="none" dirty="0">
                <a:latin typeface="Verdana" panose="020B0604030504040204" pitchFamily="34" charset="0"/>
                <a:ea typeface="Verdana" panose="020B0604030504040204" pitchFamily="34" charset="0"/>
              </a:rPr>
              <a:t> In Particular Has Given A Ball Park Of The Target Lead Conversion Rate To Be Around 80%</a:t>
            </a:r>
          </a:p>
          <a:p>
            <a:endParaRPr lang="en-IN" dirty="0"/>
          </a:p>
          <a:p>
            <a:r>
              <a:rPr lang="en-IN" dirty="0"/>
              <a:t>  </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729318" y="1769362"/>
            <a:ext cx="7481226" cy="3690143"/>
          </a:xfrm>
        </p:spPr>
        <p:txBody>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638953" y="1769363"/>
            <a:ext cx="8490294" cy="4434587"/>
          </a:xfrm>
        </p:spPr>
        <p:txBody>
          <a:bodyPr/>
          <a:lstStyle/>
          <a:p>
            <a:pPr marL="342900" indent="-342900">
              <a:lnSpc>
                <a:spcPts val="2400"/>
              </a:lnSpc>
              <a:buFont typeface="Wingdings" panose="05000000000000000000" pitchFamily="2" charset="2"/>
              <a:buChar char="Ø"/>
            </a:pPr>
            <a:r>
              <a:rPr lang="en-US" sz="2000" spc="0" dirty="0"/>
              <a:t>Source The Data For Analysis.</a:t>
            </a:r>
          </a:p>
          <a:p>
            <a:pPr marL="342900" indent="-342900">
              <a:lnSpc>
                <a:spcPts val="2400"/>
              </a:lnSpc>
              <a:buFont typeface="Wingdings" panose="05000000000000000000" pitchFamily="2" charset="2"/>
              <a:buChar char="Ø"/>
            </a:pPr>
            <a:r>
              <a:rPr lang="en-US" dirty="0"/>
              <a:t>Clean And Prepare The Data.</a:t>
            </a:r>
          </a:p>
          <a:p>
            <a:pPr marL="342900" indent="-342900">
              <a:lnSpc>
                <a:spcPts val="2400"/>
              </a:lnSpc>
              <a:buFont typeface="Wingdings" panose="05000000000000000000" pitchFamily="2" charset="2"/>
              <a:buChar char="Ø"/>
            </a:pPr>
            <a:r>
              <a:rPr lang="en-US" sz="2000" spc="0" dirty="0"/>
              <a:t>Exploratory Data Analysis.</a:t>
            </a:r>
          </a:p>
          <a:p>
            <a:pPr marL="342900" indent="-342900">
              <a:lnSpc>
                <a:spcPts val="2400"/>
              </a:lnSpc>
              <a:buFont typeface="Wingdings" panose="05000000000000000000" pitchFamily="2" charset="2"/>
              <a:buChar char="Ø"/>
            </a:pPr>
            <a:r>
              <a:rPr lang="en-US" dirty="0"/>
              <a:t>Feature Scaling.</a:t>
            </a:r>
          </a:p>
          <a:p>
            <a:pPr marL="342900" indent="-342900">
              <a:lnSpc>
                <a:spcPts val="2400"/>
              </a:lnSpc>
              <a:buFont typeface="Wingdings" panose="05000000000000000000" pitchFamily="2" charset="2"/>
              <a:buChar char="Ø"/>
            </a:pPr>
            <a:r>
              <a:rPr lang="en-US" sz="2000" spc="0" dirty="0"/>
              <a:t>Splitting The Data Into Test And Train Dataset.</a:t>
            </a:r>
          </a:p>
          <a:p>
            <a:pPr marL="342900" indent="-342900">
              <a:lnSpc>
                <a:spcPts val="2400"/>
              </a:lnSpc>
              <a:buFont typeface="Wingdings" panose="05000000000000000000" pitchFamily="2" charset="2"/>
              <a:buChar char="Ø"/>
            </a:pPr>
            <a:r>
              <a:rPr lang="en-US" dirty="0"/>
              <a:t>Building A Logistic Regression Model And Calculate Lead Score.</a:t>
            </a:r>
          </a:p>
          <a:p>
            <a:pPr marL="342900" indent="-342900">
              <a:lnSpc>
                <a:spcPts val="2400"/>
              </a:lnSpc>
              <a:buFont typeface="Wingdings" panose="05000000000000000000" pitchFamily="2" charset="2"/>
              <a:buChar char="Ø"/>
            </a:pPr>
            <a:r>
              <a:rPr lang="en-US" sz="2000" spc="0" dirty="0"/>
              <a:t>Evaluating The Model By Using Different Metrics – Specificity And Sensitivity Or Precision And Recall.</a:t>
            </a:r>
          </a:p>
          <a:p>
            <a:pPr marL="342900" indent="-342900">
              <a:lnSpc>
                <a:spcPts val="2400"/>
              </a:lnSpc>
              <a:buFont typeface="Wingdings" panose="05000000000000000000" pitchFamily="2" charset="2"/>
              <a:buChar char="Ø"/>
            </a:pPr>
            <a:r>
              <a:rPr lang="en-US" dirty="0"/>
              <a:t>Applying The Best Model In Test Data Based On The Sensitivity And Specificity Metrics.</a:t>
            </a:r>
            <a:endParaRPr lang="en-US" sz="2000" spc="0" dirty="0"/>
          </a:p>
          <a:p>
            <a:pPr>
              <a:lnSpc>
                <a:spcPts val="2400"/>
              </a:lnSpc>
            </a:pPr>
            <a:endParaRPr lang="en-US" sz="2000" spc="0" dirty="0"/>
          </a:p>
        </p:txBody>
      </p:sp>
      <p:sp>
        <p:nvSpPr>
          <p:cNvPr id="9" name="TextBox 8">
            <a:extLst>
              <a:ext uri="{FF2B5EF4-FFF2-40B4-BE49-F238E27FC236}">
                <a16:creationId xmlns:a16="http://schemas.microsoft.com/office/drawing/2014/main" id="{5B971F93-6C61-6C85-AC32-48AFA29FFD8D}"/>
              </a:ext>
            </a:extLst>
          </p:cNvPr>
          <p:cNvSpPr txBox="1"/>
          <p:nvPr/>
        </p:nvSpPr>
        <p:spPr>
          <a:xfrm>
            <a:off x="3607342" y="367553"/>
            <a:ext cx="3862589" cy="830997"/>
          </a:xfrm>
          <a:prstGeom prst="rect">
            <a:avLst/>
          </a:prstGeom>
          <a:noFill/>
        </p:spPr>
        <p:txBody>
          <a:bodyPr wrap="square" rtlCol="0">
            <a:spAutoFit/>
          </a:bodyPr>
          <a:lstStyle/>
          <a:p>
            <a:r>
              <a:rPr lang="en-US" sz="4800" b="1" dirty="0"/>
              <a:t>Strategy:-</a:t>
            </a:r>
            <a:endParaRPr lang="en-IN" sz="4800" b="1"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303807"/>
            <a:ext cx="10058400" cy="914400"/>
          </a:xfrm>
        </p:spPr>
        <p:txBody>
          <a:bodyPr/>
          <a:lstStyle/>
          <a:p>
            <a:r>
              <a:rPr lang="en-US" cap="none" dirty="0"/>
              <a:t>Problem Solving Methodology</a:t>
            </a:r>
          </a:p>
        </p:txBody>
      </p:sp>
      <p:sp>
        <p:nvSpPr>
          <p:cNvPr id="7" name="Content Placeholder 6">
            <a:extLst>
              <a:ext uri="{FF2B5EF4-FFF2-40B4-BE49-F238E27FC236}">
                <a16:creationId xmlns:a16="http://schemas.microsoft.com/office/drawing/2014/main" id="{2E7D6F9A-CFE1-8D64-E996-E0CA181849B8}"/>
              </a:ext>
            </a:extLst>
          </p:cNvPr>
          <p:cNvSpPr>
            <a:spLocks noGrp="1"/>
          </p:cNvSpPr>
          <p:nvPr>
            <p:ph idx="1"/>
          </p:nvPr>
        </p:nvSpPr>
        <p:spPr>
          <a:xfrm>
            <a:off x="877825" y="1270999"/>
            <a:ext cx="3165258" cy="2592789"/>
          </a:xfr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marL="0" indent="0">
              <a:buNone/>
            </a:pPr>
            <a:r>
              <a:rPr lang="en-IN" sz="1600" dirty="0">
                <a:solidFill>
                  <a:schemeClr val="tx1"/>
                </a:solidFill>
              </a:rPr>
              <a:t>D</a:t>
            </a:r>
            <a:r>
              <a:rPr lang="en-IN" sz="1600" dirty="0">
                <a:solidFill>
                  <a:schemeClr val="bg1"/>
                </a:solidFill>
              </a:rPr>
              <a:t>ata sourcing, cleaning and preparation</a:t>
            </a:r>
          </a:p>
          <a:p>
            <a:r>
              <a:rPr lang="en-IN" sz="1600" dirty="0">
                <a:solidFill>
                  <a:schemeClr val="bg1"/>
                </a:solidFill>
              </a:rPr>
              <a:t>Read the data from the source</a:t>
            </a:r>
          </a:p>
          <a:p>
            <a:r>
              <a:rPr lang="en-IN" sz="1600" dirty="0">
                <a:solidFill>
                  <a:schemeClr val="bg1"/>
                </a:solidFill>
              </a:rPr>
              <a:t>Convert data into clean format suitable for analysis</a:t>
            </a:r>
          </a:p>
          <a:p>
            <a:r>
              <a:rPr lang="en-IN" sz="1600" dirty="0">
                <a:solidFill>
                  <a:schemeClr val="bg1"/>
                </a:solidFill>
              </a:rPr>
              <a:t>Remove duplicate data</a:t>
            </a:r>
          </a:p>
          <a:p>
            <a:r>
              <a:rPr lang="en-IN" sz="1600" dirty="0">
                <a:solidFill>
                  <a:schemeClr val="bg1"/>
                </a:solidFill>
              </a:rPr>
              <a:t>Outlier treatment</a:t>
            </a:r>
          </a:p>
          <a:p>
            <a:r>
              <a:rPr lang="en-IN" sz="1600" dirty="0">
                <a:solidFill>
                  <a:schemeClr val="bg1"/>
                </a:solidFill>
              </a:rPr>
              <a:t>Exploratory analysis</a:t>
            </a:r>
          </a:p>
          <a:p>
            <a:r>
              <a:rPr lang="en-IN" sz="1600" dirty="0">
                <a:solidFill>
                  <a:schemeClr val="bg1"/>
                </a:solidFill>
              </a:rPr>
              <a:t>Feature standardisation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fld id="{75DF2D63-3FF5-D547-96B9-BE9CCD1ABA58}" type="slidenum">
              <a:rPr lang="en-US" smtClean="0"/>
              <a:pPr/>
              <a:t>4</a:t>
            </a:fld>
            <a:endParaRPr lang="en-US" dirty="0"/>
          </a:p>
        </p:txBody>
      </p:sp>
      <p:sp>
        <p:nvSpPr>
          <p:cNvPr id="9" name="Arrow: Right 8">
            <a:extLst>
              <a:ext uri="{FF2B5EF4-FFF2-40B4-BE49-F238E27FC236}">
                <a16:creationId xmlns:a16="http://schemas.microsoft.com/office/drawing/2014/main" id="{A4155128-3AB3-0BF2-1C50-0D1ED3C3F745}"/>
              </a:ext>
            </a:extLst>
          </p:cNvPr>
          <p:cNvSpPr/>
          <p:nvPr/>
        </p:nvSpPr>
        <p:spPr>
          <a:xfrm>
            <a:off x="4043083" y="2084295"/>
            <a:ext cx="1129553" cy="708212"/>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6">
            <a:extLst>
              <a:ext uri="{FF2B5EF4-FFF2-40B4-BE49-F238E27FC236}">
                <a16:creationId xmlns:a16="http://schemas.microsoft.com/office/drawing/2014/main" id="{31861E20-5B48-8120-4CF4-02032236CBCF}"/>
              </a:ext>
            </a:extLst>
          </p:cNvPr>
          <p:cNvSpPr txBox="1">
            <a:spLocks/>
          </p:cNvSpPr>
          <p:nvPr/>
        </p:nvSpPr>
        <p:spPr>
          <a:xfrm>
            <a:off x="5172636" y="1270999"/>
            <a:ext cx="3026305" cy="259278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IN" sz="1600" dirty="0">
                <a:solidFill>
                  <a:schemeClr val="bg1"/>
                </a:solidFill>
              </a:rPr>
              <a:t>Feature scaling and splitting train and test sets</a:t>
            </a:r>
          </a:p>
          <a:p>
            <a:r>
              <a:rPr lang="en-IN" sz="1600" dirty="0">
                <a:solidFill>
                  <a:schemeClr val="bg1"/>
                </a:solidFill>
              </a:rPr>
              <a:t>Feature scaling of numeric data</a:t>
            </a:r>
          </a:p>
          <a:p>
            <a:r>
              <a:rPr lang="en-IN" sz="1600" dirty="0">
                <a:solidFill>
                  <a:schemeClr val="bg1"/>
                </a:solidFill>
              </a:rPr>
              <a:t>Splitting data into train and test set.</a:t>
            </a:r>
          </a:p>
        </p:txBody>
      </p:sp>
      <p:sp>
        <p:nvSpPr>
          <p:cNvPr id="12" name="Arrow: Right 11">
            <a:extLst>
              <a:ext uri="{FF2B5EF4-FFF2-40B4-BE49-F238E27FC236}">
                <a16:creationId xmlns:a16="http://schemas.microsoft.com/office/drawing/2014/main" id="{E9C4265F-26DA-62B0-AD2F-545E100FEDD9}"/>
              </a:ext>
            </a:extLst>
          </p:cNvPr>
          <p:cNvSpPr/>
          <p:nvPr/>
        </p:nvSpPr>
        <p:spPr>
          <a:xfrm>
            <a:off x="8198941" y="1985682"/>
            <a:ext cx="1129553" cy="708212"/>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6">
            <a:extLst>
              <a:ext uri="{FF2B5EF4-FFF2-40B4-BE49-F238E27FC236}">
                <a16:creationId xmlns:a16="http://schemas.microsoft.com/office/drawing/2014/main" id="{19F73341-5E9C-2C38-DE2B-9566C9882950}"/>
              </a:ext>
            </a:extLst>
          </p:cNvPr>
          <p:cNvSpPr txBox="1">
            <a:spLocks/>
          </p:cNvSpPr>
          <p:nvPr/>
        </p:nvSpPr>
        <p:spPr>
          <a:xfrm>
            <a:off x="9328495" y="1270999"/>
            <a:ext cx="2764894" cy="2592789"/>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IN" sz="1600" dirty="0">
                <a:solidFill>
                  <a:schemeClr val="bg1"/>
                </a:solidFill>
              </a:rPr>
              <a:t>Model Building</a:t>
            </a:r>
          </a:p>
          <a:p>
            <a:r>
              <a:rPr lang="en-IN" sz="1600" dirty="0">
                <a:solidFill>
                  <a:schemeClr val="bg1"/>
                </a:solidFill>
              </a:rPr>
              <a:t>Feature Selection Using RFE</a:t>
            </a:r>
          </a:p>
          <a:p>
            <a:r>
              <a:rPr lang="en-IN" sz="1600" dirty="0">
                <a:solidFill>
                  <a:schemeClr val="bg1"/>
                </a:solidFill>
              </a:rPr>
              <a:t>Determine The Optimal Model Using Logistic Regression.</a:t>
            </a:r>
          </a:p>
          <a:p>
            <a:r>
              <a:rPr lang="en-IN" sz="1600" dirty="0">
                <a:solidFill>
                  <a:schemeClr val="bg1"/>
                </a:solidFill>
              </a:rPr>
              <a:t>Calculate Various Metrics Like Accuracy, sensitivity, Specificity, Precision And Recall And Evaluate The Model.</a:t>
            </a:r>
          </a:p>
        </p:txBody>
      </p:sp>
      <p:sp>
        <p:nvSpPr>
          <p:cNvPr id="15" name="Arrow: Down 14">
            <a:extLst>
              <a:ext uri="{FF2B5EF4-FFF2-40B4-BE49-F238E27FC236}">
                <a16:creationId xmlns:a16="http://schemas.microsoft.com/office/drawing/2014/main" id="{04696D91-E937-FA64-3E3D-84108B405B14}"/>
              </a:ext>
            </a:extLst>
          </p:cNvPr>
          <p:cNvSpPr/>
          <p:nvPr/>
        </p:nvSpPr>
        <p:spPr>
          <a:xfrm>
            <a:off x="10354235" y="3863788"/>
            <a:ext cx="609600" cy="824753"/>
          </a:xfrm>
          <a:prstGeom prst="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Content Placeholder 6">
            <a:extLst>
              <a:ext uri="{FF2B5EF4-FFF2-40B4-BE49-F238E27FC236}">
                <a16:creationId xmlns:a16="http://schemas.microsoft.com/office/drawing/2014/main" id="{ED5A8E70-57DF-8A2A-5227-B95E8188AC5A}"/>
              </a:ext>
            </a:extLst>
          </p:cNvPr>
          <p:cNvSpPr txBox="1">
            <a:spLocks/>
          </p:cNvSpPr>
          <p:nvPr/>
        </p:nvSpPr>
        <p:spPr>
          <a:xfrm>
            <a:off x="9145882" y="4688541"/>
            <a:ext cx="3026305" cy="188258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IN" sz="1600" dirty="0">
                <a:solidFill>
                  <a:schemeClr val="bg1"/>
                </a:solidFill>
              </a:rPr>
              <a:t>Result</a:t>
            </a:r>
          </a:p>
          <a:p>
            <a:r>
              <a:rPr lang="en-IN" sz="1600" dirty="0">
                <a:solidFill>
                  <a:schemeClr val="bg1"/>
                </a:solidFill>
              </a:rPr>
              <a:t>Determine the lead score and check if target final predictions amounts to 80% conversion rate.</a:t>
            </a:r>
          </a:p>
          <a:p>
            <a:r>
              <a:rPr lang="en-IN" sz="1600" dirty="0">
                <a:solidFill>
                  <a:schemeClr val="bg1"/>
                </a:solidFill>
              </a:rPr>
              <a:t>Evaluate the final prediction on the test set using cut off threshold from sensitivity and specificity metrics.</a:t>
            </a:r>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3p9SMJQAAAABJRU5ErkJggg== (1327×1474)">
            <a:extLst>
              <a:ext uri="{FF2B5EF4-FFF2-40B4-BE49-F238E27FC236}">
                <a16:creationId xmlns:a16="http://schemas.microsoft.com/office/drawing/2014/main" id="{4D774538-686A-3018-86FD-4FA0063E9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11" y="493058"/>
            <a:ext cx="11232777" cy="5576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087152-8754-D80C-2268-13E24BAEDE10}"/>
              </a:ext>
            </a:extLst>
          </p:cNvPr>
          <p:cNvSpPr txBox="1"/>
          <p:nvPr/>
        </p:nvSpPr>
        <p:spPr>
          <a:xfrm>
            <a:off x="519953" y="5862918"/>
            <a:ext cx="4939553" cy="369332"/>
          </a:xfrm>
          <a:prstGeom prst="rect">
            <a:avLst/>
          </a:prstGeom>
          <a:noFill/>
        </p:spPr>
        <p:txBody>
          <a:bodyPr wrap="square" rtlCol="0">
            <a:spAutoFit/>
          </a:bodyPr>
          <a:lstStyle/>
          <a:p>
            <a:r>
              <a:rPr lang="en-US" dirty="0"/>
              <a:t>Check the distribution of Categorical variables</a:t>
            </a:r>
            <a:endParaRPr lang="en-IN" dirty="0"/>
          </a:p>
        </p:txBody>
      </p:sp>
    </p:spTree>
    <p:extLst>
      <p:ext uri="{BB962C8B-B14F-4D97-AF65-F5344CB8AC3E}">
        <p14:creationId xmlns:p14="http://schemas.microsoft.com/office/powerpoint/2010/main" val="101291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87152-8754-D80C-2268-13E24BAEDE10}"/>
              </a:ext>
            </a:extLst>
          </p:cNvPr>
          <p:cNvSpPr txBox="1"/>
          <p:nvPr/>
        </p:nvSpPr>
        <p:spPr>
          <a:xfrm>
            <a:off x="385482" y="6149788"/>
            <a:ext cx="6642847" cy="369332"/>
          </a:xfrm>
          <a:prstGeom prst="rect">
            <a:avLst/>
          </a:prstGeom>
          <a:noFill/>
        </p:spPr>
        <p:txBody>
          <a:bodyPr wrap="square" rtlCol="0">
            <a:spAutoFit/>
          </a:bodyPr>
          <a:lstStyle/>
          <a:p>
            <a:r>
              <a:rPr lang="en-US" dirty="0"/>
              <a:t># Check the variables with very high NULL values</a:t>
            </a:r>
            <a:endParaRPr lang="en-IN" dirty="0"/>
          </a:p>
        </p:txBody>
      </p:sp>
      <p:pic>
        <p:nvPicPr>
          <p:cNvPr id="2054" name="Picture 6" descr="ANFNJVpqJ+UZAAAAAElFTkSuQmCC (1327×1472)">
            <a:extLst>
              <a:ext uri="{FF2B5EF4-FFF2-40B4-BE49-F238E27FC236}">
                <a16:creationId xmlns:a16="http://schemas.microsoft.com/office/drawing/2014/main" id="{A0BCE4F3-7A57-AAF5-D97C-C56D7E53A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47" y="500246"/>
            <a:ext cx="8756556" cy="561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9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87152-8754-D80C-2268-13E24BAEDE10}"/>
              </a:ext>
            </a:extLst>
          </p:cNvPr>
          <p:cNvSpPr txBox="1"/>
          <p:nvPr/>
        </p:nvSpPr>
        <p:spPr>
          <a:xfrm>
            <a:off x="519953" y="6069106"/>
            <a:ext cx="4939553" cy="369332"/>
          </a:xfrm>
          <a:prstGeom prst="rect">
            <a:avLst/>
          </a:prstGeom>
          <a:noFill/>
        </p:spPr>
        <p:txBody>
          <a:bodyPr wrap="square" rtlCol="0">
            <a:spAutoFit/>
          </a:bodyPr>
          <a:lstStyle/>
          <a:p>
            <a:r>
              <a:rPr lang="en-US" dirty="0"/>
              <a:t>Drop the Asymmetric columns with score values</a:t>
            </a:r>
            <a:endParaRPr lang="en-IN" dirty="0"/>
          </a:p>
        </p:txBody>
      </p:sp>
      <p:pic>
        <p:nvPicPr>
          <p:cNvPr id="2" name="Picture 1">
            <a:extLst>
              <a:ext uri="{FF2B5EF4-FFF2-40B4-BE49-F238E27FC236}">
                <a16:creationId xmlns:a16="http://schemas.microsoft.com/office/drawing/2014/main" id="{FF350E00-DBD9-39D1-BF55-92720419DB33}"/>
              </a:ext>
            </a:extLst>
          </p:cNvPr>
          <p:cNvPicPr>
            <a:picLocks noChangeAspect="1"/>
          </p:cNvPicPr>
          <p:nvPr/>
        </p:nvPicPr>
        <p:blipFill>
          <a:blip r:embed="rId2"/>
          <a:stretch>
            <a:fillRect/>
          </a:stretch>
        </p:blipFill>
        <p:spPr>
          <a:xfrm>
            <a:off x="803637" y="627529"/>
            <a:ext cx="10321563" cy="5280212"/>
          </a:xfrm>
          <a:prstGeom prst="rect">
            <a:avLst/>
          </a:prstGeom>
        </p:spPr>
      </p:pic>
    </p:spTree>
    <p:extLst>
      <p:ext uri="{BB962C8B-B14F-4D97-AF65-F5344CB8AC3E}">
        <p14:creationId xmlns:p14="http://schemas.microsoft.com/office/powerpoint/2010/main" val="253658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87152-8754-D80C-2268-13E24BAEDE10}"/>
              </a:ext>
            </a:extLst>
          </p:cNvPr>
          <p:cNvSpPr txBox="1"/>
          <p:nvPr/>
        </p:nvSpPr>
        <p:spPr>
          <a:xfrm>
            <a:off x="519953" y="6069106"/>
            <a:ext cx="4939553" cy="369332"/>
          </a:xfrm>
          <a:prstGeom prst="rect">
            <a:avLst/>
          </a:prstGeom>
          <a:noFill/>
        </p:spPr>
        <p:txBody>
          <a:bodyPr wrap="square" rtlCol="0">
            <a:spAutoFit/>
          </a:bodyPr>
          <a:lstStyle/>
          <a:p>
            <a:r>
              <a:rPr lang="en-US" dirty="0"/>
              <a:t>distribution of all categorical variables</a:t>
            </a:r>
            <a:endParaRPr lang="en-IN" dirty="0"/>
          </a:p>
        </p:txBody>
      </p:sp>
      <p:pic>
        <p:nvPicPr>
          <p:cNvPr id="4098" name="Picture 2" descr="wfaHQ9whuxi7gAAAABJRU5ErkJggg== (1327×1456)">
            <a:extLst>
              <a:ext uri="{FF2B5EF4-FFF2-40B4-BE49-F238E27FC236}">
                <a16:creationId xmlns:a16="http://schemas.microsoft.com/office/drawing/2014/main" id="{D052AEE6-61E4-3051-B7BA-7A8CF1E87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65" y="419562"/>
            <a:ext cx="9580376" cy="566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87152-8754-D80C-2268-13E24BAEDE10}"/>
              </a:ext>
            </a:extLst>
          </p:cNvPr>
          <p:cNvSpPr txBox="1"/>
          <p:nvPr/>
        </p:nvSpPr>
        <p:spPr>
          <a:xfrm>
            <a:off x="519953" y="6069106"/>
            <a:ext cx="8220635" cy="369332"/>
          </a:xfrm>
          <a:prstGeom prst="rect">
            <a:avLst/>
          </a:prstGeom>
          <a:noFill/>
        </p:spPr>
        <p:txBody>
          <a:bodyPr wrap="square" rtlCol="0">
            <a:spAutoFit/>
          </a:bodyPr>
          <a:lstStyle/>
          <a:p>
            <a:pPr algn="l"/>
            <a:r>
              <a:rPr lang="en-US" b="1" i="0" dirty="0">
                <a:solidFill>
                  <a:srgbClr val="000000"/>
                </a:solidFill>
                <a:effectLst/>
                <a:latin typeface="Helvetica Neue"/>
              </a:rPr>
              <a:t>Check and start cleaning of remaining categorical variables</a:t>
            </a:r>
          </a:p>
        </p:txBody>
      </p:sp>
      <p:pic>
        <p:nvPicPr>
          <p:cNvPr id="5124" name="Picture 4" descr="2rZ7tcClxy8AAAAASUVORK5CYII= (1327×1525)">
            <a:extLst>
              <a:ext uri="{FF2B5EF4-FFF2-40B4-BE49-F238E27FC236}">
                <a16:creationId xmlns:a16="http://schemas.microsoft.com/office/drawing/2014/main" id="{B02096BB-7C63-CF38-2F21-2FB2EC95F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19563"/>
            <a:ext cx="11367247" cy="564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29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302</TotalTime>
  <Words>788</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 Neue</vt:lpstr>
      <vt:lpstr>Trebuchet MS</vt:lpstr>
      <vt:lpstr>Verdana</vt:lpstr>
      <vt:lpstr>Wingdings</vt:lpstr>
      <vt:lpstr>Wingdings 3</vt:lpstr>
      <vt:lpstr>Facet</vt:lpstr>
      <vt:lpstr>ASSIGNMENT LEAD SCORE CASE STUDY LOGISTIC REGRESSION</vt:lpstr>
      <vt:lpstr>PowerPoint Presentation</vt:lpstr>
      <vt:lpstr>  </vt:lpstr>
      <vt:lpstr>Problem Solving Methodology</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LOGISTIC REGRESSION</dc:title>
  <dc:creator>MEENAKSHI PAL</dc:creator>
  <cp:lastModifiedBy>MEENAKSHI PAL</cp:lastModifiedBy>
  <cp:revision>10</cp:revision>
  <dcterms:created xsi:type="dcterms:W3CDTF">2023-04-15T08:22:01Z</dcterms:created>
  <dcterms:modified xsi:type="dcterms:W3CDTF">2023-04-15T13:24:16Z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