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33a9a20d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33a9a20d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33a9a20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33a9a20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33a9a20d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33a9a20d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33a9a20d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33a9a20d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33a9a20d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33a9a20d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33a9a20d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33a9a20d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33a9a20d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33a9a20d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33a9a20d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33a9a20d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33a9a20d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33a9a20d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33a9a20d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33a9a20d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33a9a20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33a9a20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33a9a20d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33a9a20d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33a9a20d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33a9a20d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3a9a20d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3a9a20d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33a9a20d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33a9a20d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33a9a20d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33a9a20d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33a9a20d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33a9a20d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33a9a20d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33a9a20d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33a9a20d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33a9a20d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73a49951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73a49951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73a4995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73a4995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3a9a20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3a9a2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73a4995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73a499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73a49951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73a49951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73a4995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73a4995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73a4995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73a4995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73a49951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e73a4995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73a4995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73a4995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73a49951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73a4995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73a49951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73a49951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73a49951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73a49951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73a49951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73a4995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33a9a20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33a9a20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73a4995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73a4995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73a49951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73a49951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73a4995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73a4995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73a49951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73a49951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73a4995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73a4995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b31094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b31094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eb310946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eb310946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b310946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b310946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b310946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eb310946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b310946d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eb310946d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33a9a20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33a9a20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b310946d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b310946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b310946d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b310946d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b310946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b310946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eb310946d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eb310946d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eb310946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eb310946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b310946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eb310946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b310946d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eb310946d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b310946d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eb310946d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eb310946d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eb310946d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b310946d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b310946d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33a9a20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33a9a20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eb310946d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eb310946d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33a9a20d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33a9a20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33a9a20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33a9a20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33a9a20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33a9a20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Relationship Id="rId4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Relationship Id="rId4" Type="http://schemas.openxmlformats.org/officeDocument/2006/relationships/image" Target="../media/image6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Relationship Id="rId4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2.png"/><Relationship Id="rId4" Type="http://schemas.openxmlformats.org/officeDocument/2006/relationships/image" Target="../media/image6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7.png"/><Relationship Id="rId4" Type="http://schemas.openxmlformats.org/officeDocument/2006/relationships/image" Target="../media/image5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5.png"/><Relationship Id="rId4" Type="http://schemas.openxmlformats.org/officeDocument/2006/relationships/image" Target="../media/image7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5.png"/><Relationship Id="rId4" Type="http://schemas.openxmlformats.org/officeDocument/2006/relationships/image" Target="../media/image6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0.png"/><Relationship Id="rId4" Type="http://schemas.openxmlformats.org/officeDocument/2006/relationships/image" Target="../media/image7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4.png"/><Relationship Id="rId4" Type="http://schemas.openxmlformats.org/officeDocument/2006/relationships/image" Target="../media/image7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3.png"/><Relationship Id="rId4" Type="http://schemas.openxmlformats.org/officeDocument/2006/relationships/image" Target="../media/image8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5.png"/><Relationship Id="rId4" Type="http://schemas.openxmlformats.org/officeDocument/2006/relationships/image" Target="../media/image6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0.png"/><Relationship Id="rId4" Type="http://schemas.openxmlformats.org/officeDocument/2006/relationships/image" Target="../media/image7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95"/>
              <a:buFont typeface="Arial"/>
              <a:buNone/>
            </a:pPr>
            <a:r>
              <a:t/>
            </a:r>
            <a:endParaRPr b="1" sz="4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222"/>
              <a:buFont typeface="Arial"/>
              <a:buNone/>
            </a:pPr>
            <a:r>
              <a:rPr b="1" lang="en-GB" sz="4500"/>
              <a:t>AI-Generated Text (AIGT) Detector</a:t>
            </a:r>
            <a:endParaRPr b="1" sz="4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chemeClr val="dk1"/>
                </a:solidFill>
              </a:rPr>
              <a:t>bloomz-560m-academic-detector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arxiv_bloomz_test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0.9992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0.9983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arxiv_bloomz_paraphrased_test: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0.9992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0.9983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highlight>
                <a:schemeClr val="lt1"/>
              </a:highlight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arxiv_chatGPT_test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highlight>
                <a:schemeClr val="lt1"/>
              </a:highlight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arxiv_cohere_test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0.9975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0.9950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highlight>
                <a:schemeClr val="lt1"/>
              </a:highlight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arxiv_flant5_test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highlight>
                <a:schemeClr val="lt1"/>
              </a:highlight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arxiv_davinci_test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0.9792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0.9583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highlight>
                <a:schemeClr val="lt1"/>
              </a:highlight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n-GB" sz="2420"/>
              <a:t>Bloomz-560m-academic-detector:</a:t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Fine-tuned using arxiv_bloomz</a:t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/>
              <a:t>TESTING WITH \N REMOVED</a:t>
            </a:r>
            <a:endParaRPr sz="242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arxiv_bloomz_test: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arxiv_chatGPT_test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arxiv_cohere_test: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67750" y="1320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</a:rPr>
              <a:t>Bloomz-560m-academic-detector: Pre-trained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arxiv_davinci_test: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arxiv_flant5_test: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Bloomz-560m-academic-detector:</a:t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Fine-tuned using arxiv_bloomz</a:t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300"/>
              <a:t>TESTING WITH M4 WIKI</a:t>
            </a:r>
            <a:endParaRPr sz="242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wikipedia_chatgpt_test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0.5275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0.5142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wikipedia_bloomz_test: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0.5250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0.5129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0.9967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wikipedia_</a:t>
            </a:r>
            <a:r>
              <a:rPr b="1" lang="en-GB" sz="1950">
                <a:highlight>
                  <a:schemeClr val="lt1"/>
                </a:highlight>
              </a:rPr>
              <a:t>cohere</a:t>
            </a:r>
            <a:r>
              <a:rPr b="1" lang="en-GB" sz="1950">
                <a:highlight>
                  <a:schemeClr val="lt1"/>
                </a:highlight>
              </a:rPr>
              <a:t>_test: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0.5288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0.5149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2" cy="358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2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wikipedia_</a:t>
            </a:r>
            <a:r>
              <a:rPr b="1" lang="en-GB" sz="1950">
                <a:highlight>
                  <a:schemeClr val="lt1"/>
                </a:highlight>
              </a:rPr>
              <a:t>davinci</a:t>
            </a:r>
            <a:r>
              <a:rPr b="1" lang="en-GB" sz="1950">
                <a:highlight>
                  <a:schemeClr val="lt1"/>
                </a:highlight>
              </a:rPr>
              <a:t>_test: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0.5250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0.5128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2" cy="358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2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ML dataset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0.9793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0.9603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2" cy="358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2" y="1347425"/>
            <a:ext cx="4046805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FINETUNING &amp; TESTING WITH \N REMOVED DATASETS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Bloomz-560m-academic-detector:</a:t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Fine-tuned </a:t>
            </a:r>
            <a:r>
              <a:rPr b="1" lang="en-GB" sz="2300"/>
              <a:t>arxiv_bloomz_\n_removed</a:t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744"/>
              <a:t>Test using \n_removed_(chatGPT,cohere,flant5,davinci,chatGPT_para,bloomz_para)_test_set</a:t>
            </a:r>
            <a:endParaRPr sz="1864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Arxiv_bloomz_test: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0.5383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highlight>
                  <a:schemeClr val="lt1"/>
                </a:highlight>
              </a:rPr>
              <a:t>Recall: 0.0767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225488"/>
            <a:ext cx="4050000" cy="371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233488"/>
            <a:ext cx="4051125" cy="37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arxiv_bloomz_\n_removed held-out test_dataset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347425"/>
            <a:ext cx="4046400" cy="36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38" y="1347425"/>
            <a:ext cx="4046400" cy="36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arxiv_\n_removed </a:t>
            </a:r>
            <a:r>
              <a:rPr b="1" lang="en-GB" sz="1700"/>
              <a:t>test_data from ChatGPT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8" y="1246175"/>
            <a:ext cx="4046400" cy="36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088" y="1347425"/>
            <a:ext cx="4046400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arxiv_\n_removed test_data from Cohere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0.7100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0.4200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arxiv_\n_removed test_data from Davinci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0.9842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0.9683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arxiv_\n_removed test_data from Flant5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0.9992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0.9983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arxiv_\n_removed test_data from Flant5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0.9992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0.9983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arxiv_\n_removed test_data from </a:t>
            </a:r>
            <a:r>
              <a:rPr b="1" lang="en-GB" sz="1700"/>
              <a:t>bloomz_paraphrased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arxiv_\n_removed test_data from </a:t>
            </a:r>
            <a:r>
              <a:rPr b="1" lang="en-GB" sz="1700"/>
              <a:t>chatGPT_paraphrased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294" name="Google Shape;2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311700" y="445025"/>
            <a:ext cx="85206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Bloomz-560m-academic-detector:</a:t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Fine-tuned </a:t>
            </a:r>
            <a:r>
              <a:rPr b="1" lang="en-GB" sz="2300"/>
              <a:t>arxiv_bloomz_\n_removed + </a:t>
            </a:r>
            <a:r>
              <a:rPr b="1" lang="en-GB" sz="2300"/>
              <a:t>wikipedia_bloomz_\n_removed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744"/>
              <a:t>Test using \n_removed_wiki_(chatGPT,cohere,davinci)_test_set</a:t>
            </a:r>
            <a:endParaRPr sz="1744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wikipedia_bloomz_\n_removed held-out test_dataset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0.9967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0.9934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06" name="Google Shape;3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arxiv_bloomz_paraphrased_test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0.5383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0.0767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463" y="1311550"/>
            <a:ext cx="4050000" cy="371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1225"/>
            <a:ext cx="4050000" cy="371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wikipedia_chatgpt_test_\n_removed</a:t>
            </a:r>
            <a:r>
              <a:rPr b="1" lang="en-GB" sz="1700"/>
              <a:t> test_dataset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0.6085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0.2170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13" name="Google Shape;3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wikipedia_cohere_test_\n_removed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0.6207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0.9913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0.2436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wikipedia_davinci_test_\n_removed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0.5258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0.0517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2" cy="358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2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/>
          <p:nvPr>
            <p:ph type="title"/>
          </p:nvPr>
        </p:nvSpPr>
        <p:spPr>
          <a:xfrm>
            <a:off x="311700" y="445025"/>
            <a:ext cx="85206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Bloomz-560m-academic-detector:</a:t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Fine-tuned </a:t>
            </a:r>
            <a:r>
              <a:rPr b="1" lang="en-GB" sz="2300"/>
              <a:t>arxiv_bloomz_\n_removed + wikipedia_bloomz_\n_removed + </a:t>
            </a:r>
            <a:r>
              <a:rPr b="1" lang="en-GB" sz="2300"/>
              <a:t>ML_dataset_\n_removed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457200" lvl="0" marL="1371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/>
              <a:t>Test using ML_data_test_set_\n_removed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744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ML_dataset_\n_removed held-out test_dataset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0.4242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0.4535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0.7400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445025"/>
            <a:ext cx="85206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Bloomz-560m-academic-detector: </a:t>
            </a:r>
            <a:r>
              <a:rPr b="1" lang="en-GB" sz="2300"/>
              <a:t>finetune using ML_dataset_\n_removed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45720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Test using ML_data_test_set_\n_removed</a:t>
            </a:r>
            <a:endParaRPr b="1" sz="2300"/>
          </a:p>
          <a:p>
            <a:pPr indent="457200" lvl="0" marL="1371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744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ML_dataset_\n_removed held-out test_dataset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0.9992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highlight>
                  <a:schemeClr val="lt1"/>
                </a:highlight>
              </a:rPr>
              <a:t>Recall: 0.9983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51" name="Google Shape;3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2" cy="358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2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11700" y="445025"/>
            <a:ext cx="92091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Bloomz-560m-academic-detector: </a:t>
            </a:r>
            <a:r>
              <a:rPr b="1" lang="en-GB" sz="2300"/>
              <a:t>finetune using arxiv_bloomz_\n_removed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59281"/>
              <a:buFont typeface="Arial"/>
              <a:buNone/>
            </a:pPr>
            <a:r>
              <a:rPr b="1" lang="en-GB" sz="1855"/>
              <a:t>Test using wiki_(chatGPT,cohere,davinci,bloomz)_test_set_with_\n_without_unicode</a:t>
            </a:r>
            <a:endParaRPr b="1" sz="1855"/>
          </a:p>
          <a:p>
            <a:pPr indent="45720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/>
          </a:p>
          <a:p>
            <a:pPr indent="457200" lvl="0" marL="1371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744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wikipedia_bloomz_test_with_\n_without_unicode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0.5025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0.5013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63" name="Google Shape;3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2" cy="358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2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wikipedia_chatgpt_test_with_\n_without_unicode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0.5008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0.5004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70" name="Google Shape;37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2" cy="358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2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arxiv_chatGPT_test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1.0000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8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wikipedia_cohere_test_with_\n_without_unicode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0.4551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0.4764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0.9038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77" name="Google Shape;3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wikipedia_davinci_test_with_\n_without_unicode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0.4533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0.4754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0.9033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84" name="Google Shape;3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311700" y="445025"/>
            <a:ext cx="92091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0"/>
              <a:t>Bloomz-560m-academic-detector: </a:t>
            </a:r>
            <a:r>
              <a:rPr b="1" lang="en-GB" sz="2300"/>
              <a:t>finetune using arxiv_bloomz_\n_removed + </a:t>
            </a:r>
            <a:r>
              <a:rPr b="1" lang="en-GB" sz="2300"/>
              <a:t>wikipedia_bloomz_with_\n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Test using: arxiv_\n_removed_(chatGPT,cohere,flant5,davinci,bloomz)_test_set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59281"/>
              <a:buFont typeface="Arial"/>
              <a:buNone/>
            </a:pPr>
            <a:r>
              <a:t/>
            </a:r>
            <a:endParaRPr b="1" sz="1855"/>
          </a:p>
          <a:p>
            <a:pPr indent="45720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/>
          </a:p>
          <a:p>
            <a:pPr indent="457200" lvl="0" marL="1371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744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wikipedia_bloomz_with_\n held-out test_dataset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0.9967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0.9933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396" name="Google Shape;39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2" cy="358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2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arxiv_bloomz_\n_removed_test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0.9067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0.9939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0.8183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403" name="Google Shape;4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arxiv_ChatGPT_\n_removed_test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0.9808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0.9949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0.9667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410" name="Google Shape;41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arxiv_cohere_\n_removed_test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0.5225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0.9091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0.0500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417" name="Google Shape;4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arxiv_davinci_\n_removed_test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0.7758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0.9742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0.5667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424" name="Google Shape;4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0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arxiv_flant5_\n_removed_test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0.9158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0.9941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0.8367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431" name="Google Shape;43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arxiv_bloomz_paraphrased_\n_removed_test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0.9067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0.9939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0.8183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438" name="Google Shape;43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arxiv_cohere_test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0.6225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0.2450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Testing with </a:t>
            </a:r>
            <a:r>
              <a:rPr b="1" lang="en-GB" sz="1700"/>
              <a:t>arxiv_chatGPT_paraphrased_\n_removed_test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0.9808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0.9949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0.9667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445" name="Google Shape;44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425"/>
            <a:ext cx="391501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1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arxiv_davinci_test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0.6433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0.2867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402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>
                <a:highlight>
                  <a:schemeClr val="lt1"/>
                </a:highlight>
              </a:rPr>
              <a:t>arxiv_flant5_test</a:t>
            </a:r>
            <a:r>
              <a:rPr b="1" lang="en-GB" sz="1950">
                <a:highlight>
                  <a:schemeClr val="lt1"/>
                </a:highlight>
              </a:rPr>
              <a:t>:</a:t>
            </a:r>
            <a:endParaRPr b="1" sz="19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Accuracy: 0.8525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Precision: 1.0000</a:t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chemeClr val="lt1"/>
                </a:highlight>
              </a:rPr>
              <a:t>Recall: 0.7050</a:t>
            </a:r>
            <a:endParaRPr sz="1350">
              <a:highlight>
                <a:schemeClr val="lt1"/>
              </a:highlight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833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7425"/>
            <a:ext cx="3977033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65175" y="673625"/>
            <a:ext cx="85671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Bloomz-560m-academic-detector:</a:t>
            </a:r>
            <a:endParaRPr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Fine-tuned using arxiv_bloomz</a:t>
            </a:r>
            <a:endParaRPr sz="24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