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4" r:id="rId7"/>
    <p:sldId id="275" r:id="rId8"/>
    <p:sldId id="276" r:id="rId9"/>
    <p:sldId id="279" r:id="rId10"/>
    <p:sldId id="277" r:id="rId11"/>
    <p:sldId id="278" r:id="rId12"/>
    <p:sldId id="272" r:id="rId13"/>
    <p:sldId id="28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ACD423-4AA4-4156-A5DF-D543D7D8649D}">
          <p14:sldIdLst>
            <p14:sldId id="256"/>
            <p14:sldId id="267"/>
            <p14:sldId id="269"/>
            <p14:sldId id="270"/>
            <p14:sldId id="271"/>
            <p14:sldId id="274"/>
            <p14:sldId id="275"/>
            <p14:sldId id="276"/>
            <p14:sldId id="279"/>
            <p14:sldId id="277"/>
            <p14:sldId id="278"/>
            <p14:sldId id="272"/>
            <p14:sldId id="28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87798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400" dirty="0">
                <a:solidFill>
                  <a:schemeClr val="accent2">
                    <a:lumMod val="60000"/>
                    <a:lumOff val="40000"/>
                  </a:schemeClr>
                </a:solidFill>
              </a:rPr>
              <a:t>Cab Industry Analysis</a:t>
            </a:r>
          </a:p>
          <a:p>
            <a:r>
              <a:rPr lang="en-US" sz="2800" dirty="0">
                <a:solidFill>
                  <a:schemeClr val="accent2">
                    <a:lumMod val="20000"/>
                    <a:lumOff val="80000"/>
                  </a:schemeClr>
                </a:solidFill>
              </a:rPr>
              <a:t>“Yellow Cab vs. Pink Cab”</a:t>
            </a:r>
            <a:endParaRPr lang="en-US" sz="2400" dirty="0">
              <a:solidFill>
                <a:schemeClr val="accent2">
                  <a:lumMod val="20000"/>
                  <a:lumOff val="80000"/>
                </a:schemeClr>
              </a:solidFill>
            </a:endParaRPr>
          </a:p>
          <a:p>
            <a:endParaRPr lang="en-US" sz="4000" dirty="0"/>
          </a:p>
          <a:p>
            <a:endParaRPr lang="en-US" sz="4000" dirty="0"/>
          </a:p>
          <a:p>
            <a:r>
              <a:rPr lang="en-US" sz="2800" b="1" dirty="0"/>
              <a:t>21.09.2023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5" name="Title 4">
            <a:extLst>
              <a:ext uri="{FF2B5EF4-FFF2-40B4-BE49-F238E27FC236}">
                <a16:creationId xmlns:a16="http://schemas.microsoft.com/office/drawing/2014/main" id="{622B0656-BCBE-E4E6-914C-E9433EAEFC47}"/>
              </a:ext>
            </a:extLst>
          </p:cNvPr>
          <p:cNvSpPr>
            <a:spLocks noGrp="1"/>
          </p:cNvSpPr>
          <p:nvPr>
            <p:ph type="title"/>
          </p:nvPr>
        </p:nvSpPr>
        <p:spPr/>
        <p:txBody>
          <a:bodyPr/>
          <a:lstStyle/>
          <a:p>
            <a:r>
              <a:rPr lang="en-US" dirty="0">
                <a:solidFill>
                  <a:srgbClr val="FF6600"/>
                </a:solidFill>
              </a:rPr>
              <a:t>City Presence</a:t>
            </a:r>
          </a:p>
        </p:txBody>
      </p:sp>
      <p:sp>
        <p:nvSpPr>
          <p:cNvPr id="7" name="Content Placeholder 6">
            <a:extLst>
              <a:ext uri="{FF2B5EF4-FFF2-40B4-BE49-F238E27FC236}">
                <a16:creationId xmlns:a16="http://schemas.microsoft.com/office/drawing/2014/main" id="{FD2D1098-640A-0B55-26CD-DA9B2AD88580}"/>
              </a:ext>
            </a:extLst>
          </p:cNvPr>
          <p:cNvSpPr>
            <a:spLocks noGrp="1"/>
          </p:cNvSpPr>
          <p:nvPr>
            <p:ph sz="half" idx="2"/>
          </p:nvPr>
        </p:nvSpPr>
        <p:spPr>
          <a:xfrm>
            <a:off x="963222" y="5563519"/>
            <a:ext cx="10370167" cy="411480"/>
          </a:xfrm>
        </p:spPr>
        <p:txBody>
          <a:bodyPr>
            <a:noAutofit/>
          </a:bodyPr>
          <a:lstStyle/>
          <a:p>
            <a:pPr marL="0" indent="0" algn="l">
              <a:buNone/>
            </a:pPr>
            <a:r>
              <a:rPr lang="en-US" sz="1800" b="0" i="0" dirty="0">
                <a:solidFill>
                  <a:schemeClr val="accent2">
                    <a:lumMod val="20000"/>
                    <a:lumOff val="80000"/>
                  </a:schemeClr>
                </a:solidFill>
                <a:effectLst/>
                <a:latin typeface="Söhne"/>
              </a:rPr>
              <a:t>Yellow Cab operates in a more extensive network, serving 16 cities, whereas Pink Cab dominates in three cities.</a:t>
            </a:r>
            <a:endParaRPr lang="en-US" sz="1800" dirty="0">
              <a:solidFill>
                <a:schemeClr val="accent2">
                  <a:lumMod val="20000"/>
                  <a:lumOff val="80000"/>
                </a:schemeClr>
              </a:solidFill>
              <a:latin typeface="Helvetica Neue"/>
            </a:endParaRP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pic>
        <p:nvPicPr>
          <p:cNvPr id="12" name="Content Placeholder 11">
            <a:extLst>
              <a:ext uri="{FF2B5EF4-FFF2-40B4-BE49-F238E27FC236}">
                <a16:creationId xmlns:a16="http://schemas.microsoft.com/office/drawing/2014/main" id="{564ED642-BB40-9C3E-5928-D85874B07B79}"/>
              </a:ext>
            </a:extLst>
          </p:cNvPr>
          <p:cNvPicPr>
            <a:picLocks noGrp="1" noChangeAspect="1"/>
          </p:cNvPicPr>
          <p:nvPr>
            <p:ph sz="half" idx="1"/>
          </p:nvPr>
        </p:nvPicPr>
        <p:blipFill>
          <a:blip r:embed="rId3"/>
          <a:stretch>
            <a:fillRect/>
          </a:stretch>
        </p:blipFill>
        <p:spPr>
          <a:xfrm>
            <a:off x="870857" y="1690688"/>
            <a:ext cx="10961479" cy="3730511"/>
          </a:xfrm>
        </p:spPr>
      </p:pic>
    </p:spTree>
    <p:extLst>
      <p:ext uri="{BB962C8B-B14F-4D97-AF65-F5344CB8AC3E}">
        <p14:creationId xmlns:p14="http://schemas.microsoft.com/office/powerpoint/2010/main" val="408826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5" name="Title 4">
            <a:extLst>
              <a:ext uri="{FF2B5EF4-FFF2-40B4-BE49-F238E27FC236}">
                <a16:creationId xmlns:a16="http://schemas.microsoft.com/office/drawing/2014/main" id="{622B0656-BCBE-E4E6-914C-E9433EAEFC47}"/>
              </a:ext>
            </a:extLst>
          </p:cNvPr>
          <p:cNvSpPr>
            <a:spLocks noGrp="1"/>
          </p:cNvSpPr>
          <p:nvPr>
            <p:ph type="title"/>
          </p:nvPr>
        </p:nvSpPr>
        <p:spPr/>
        <p:txBody>
          <a:bodyPr/>
          <a:lstStyle/>
          <a:p>
            <a:r>
              <a:rPr lang="en-US" b="1" i="0" dirty="0">
                <a:solidFill>
                  <a:srgbClr val="FF6600"/>
                </a:solidFill>
                <a:effectLst/>
                <a:latin typeface="Söhne"/>
              </a:rPr>
              <a:t>User-to-Population Ratio</a:t>
            </a:r>
            <a:endParaRPr lang="en-US" dirty="0">
              <a:solidFill>
                <a:srgbClr val="FF6600"/>
              </a:solidFill>
            </a:endParaRPr>
          </a:p>
        </p:txBody>
      </p:sp>
      <p:sp>
        <p:nvSpPr>
          <p:cNvPr id="7" name="Content Placeholder 6">
            <a:extLst>
              <a:ext uri="{FF2B5EF4-FFF2-40B4-BE49-F238E27FC236}">
                <a16:creationId xmlns:a16="http://schemas.microsoft.com/office/drawing/2014/main" id="{FD2D1098-640A-0B55-26CD-DA9B2AD88580}"/>
              </a:ext>
            </a:extLst>
          </p:cNvPr>
          <p:cNvSpPr>
            <a:spLocks noGrp="1"/>
          </p:cNvSpPr>
          <p:nvPr>
            <p:ph sz="half" idx="2"/>
          </p:nvPr>
        </p:nvSpPr>
        <p:spPr>
          <a:xfrm>
            <a:off x="950976" y="5563519"/>
            <a:ext cx="10370167" cy="672689"/>
          </a:xfrm>
        </p:spPr>
        <p:txBody>
          <a:bodyPr>
            <a:normAutofit/>
          </a:bodyPr>
          <a:lstStyle/>
          <a:p>
            <a:pPr marL="0" indent="0" algn="l">
              <a:buNone/>
            </a:pPr>
            <a:r>
              <a:rPr lang="en-US" sz="1800" b="0" i="0" dirty="0">
                <a:solidFill>
                  <a:schemeClr val="accent2">
                    <a:lumMod val="20000"/>
                    <a:lumOff val="80000"/>
                  </a:schemeClr>
                </a:solidFill>
                <a:effectLst/>
                <a:latin typeface="Helvetica Neue"/>
              </a:rPr>
              <a:t>San Francisco CA, Washington Dc, Boston MA has highest user to population ratio.</a:t>
            </a:r>
            <a:r>
              <a:rPr lang="en-US" sz="1200" b="0" i="0" dirty="0">
                <a:solidFill>
                  <a:srgbClr val="D1D5DB"/>
                </a:solidFill>
                <a:effectLst/>
                <a:latin typeface="Söhne"/>
              </a:rPr>
              <a:t> </a:t>
            </a:r>
            <a:r>
              <a:rPr lang="en-US" sz="1800" dirty="0">
                <a:solidFill>
                  <a:schemeClr val="accent2">
                    <a:lumMod val="20000"/>
                    <a:lumOff val="80000"/>
                  </a:schemeClr>
                </a:solidFill>
                <a:latin typeface="Helvetica Neue"/>
              </a:rPr>
              <a:t>High user-to-population ratios in cities present strategic growth opportunities.</a:t>
            </a: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pic>
        <p:nvPicPr>
          <p:cNvPr id="8" name="Content Placeholder 7">
            <a:extLst>
              <a:ext uri="{FF2B5EF4-FFF2-40B4-BE49-F238E27FC236}">
                <a16:creationId xmlns:a16="http://schemas.microsoft.com/office/drawing/2014/main" id="{7D4CABBD-1058-8E03-F435-23941DE9391C}"/>
              </a:ext>
            </a:extLst>
          </p:cNvPr>
          <p:cNvPicPr>
            <a:picLocks noGrp="1" noChangeAspect="1"/>
          </p:cNvPicPr>
          <p:nvPr>
            <p:ph sz="half" idx="1"/>
          </p:nvPr>
        </p:nvPicPr>
        <p:blipFill>
          <a:blip r:embed="rId3"/>
          <a:stretch>
            <a:fillRect/>
          </a:stretch>
        </p:blipFill>
        <p:spPr>
          <a:xfrm>
            <a:off x="910917" y="1537875"/>
            <a:ext cx="10370166" cy="3782249"/>
          </a:xfrm>
        </p:spPr>
      </p:pic>
    </p:spTree>
    <p:extLst>
      <p:ext uri="{BB962C8B-B14F-4D97-AF65-F5344CB8AC3E}">
        <p14:creationId xmlns:p14="http://schemas.microsoft.com/office/powerpoint/2010/main" val="57191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2" name="Title 1">
            <a:extLst>
              <a:ext uri="{FF2B5EF4-FFF2-40B4-BE49-F238E27FC236}">
                <a16:creationId xmlns:a16="http://schemas.microsoft.com/office/drawing/2014/main" id="{6EA43FDD-9FF0-5B4B-FE0B-E3A4CE5A7504}"/>
              </a:ext>
            </a:extLst>
          </p:cNvPr>
          <p:cNvSpPr>
            <a:spLocks noGrp="1"/>
          </p:cNvSpPr>
          <p:nvPr>
            <p:ph type="title"/>
          </p:nvPr>
        </p:nvSpPr>
        <p:spPr/>
        <p:txBody>
          <a:bodyPr>
            <a:normAutofit/>
          </a:bodyPr>
          <a:lstStyle/>
          <a:p>
            <a:r>
              <a:rPr lang="en-US" b="1" i="0" dirty="0">
                <a:solidFill>
                  <a:srgbClr val="FF6600"/>
                </a:solidFill>
                <a:effectLst/>
                <a:latin typeface="Söhne"/>
              </a:rPr>
              <a:t>Profit by City</a:t>
            </a:r>
            <a:endParaRPr lang="en-US" dirty="0">
              <a:solidFill>
                <a:srgbClr val="FF6600"/>
              </a:solidFill>
            </a:endParaRPr>
          </a:p>
        </p:txBody>
      </p:sp>
      <p:pic>
        <p:nvPicPr>
          <p:cNvPr id="6" name="Content Placeholder 5">
            <a:extLst>
              <a:ext uri="{FF2B5EF4-FFF2-40B4-BE49-F238E27FC236}">
                <a16:creationId xmlns:a16="http://schemas.microsoft.com/office/drawing/2014/main" id="{3D86FDCA-BD26-4B4B-8708-7D540B90685E}"/>
              </a:ext>
            </a:extLst>
          </p:cNvPr>
          <p:cNvPicPr>
            <a:picLocks noGrp="1" noChangeAspect="1"/>
          </p:cNvPicPr>
          <p:nvPr>
            <p:ph sz="half" idx="1"/>
          </p:nvPr>
        </p:nvPicPr>
        <p:blipFill>
          <a:blip r:embed="rId2"/>
          <a:stretch>
            <a:fillRect/>
          </a:stretch>
        </p:blipFill>
        <p:spPr>
          <a:xfrm>
            <a:off x="838199" y="1472184"/>
            <a:ext cx="10335769" cy="4297680"/>
          </a:xfrm>
        </p:spPr>
      </p:pic>
      <p:sp>
        <p:nvSpPr>
          <p:cNvPr id="7" name="Content Placeholder 6">
            <a:extLst>
              <a:ext uri="{FF2B5EF4-FFF2-40B4-BE49-F238E27FC236}">
                <a16:creationId xmlns:a16="http://schemas.microsoft.com/office/drawing/2014/main" id="{3D6A107A-9BF6-4A07-EDA9-0BB1A40B7396}"/>
              </a:ext>
            </a:extLst>
          </p:cNvPr>
          <p:cNvSpPr>
            <a:spLocks noGrp="1"/>
          </p:cNvSpPr>
          <p:nvPr>
            <p:ph sz="half" idx="2"/>
          </p:nvPr>
        </p:nvSpPr>
        <p:spPr>
          <a:xfrm>
            <a:off x="838198" y="5919183"/>
            <a:ext cx="8909305" cy="424959"/>
          </a:xfrm>
        </p:spPr>
        <p:txBody>
          <a:bodyPr>
            <a:noAutofit/>
          </a:bodyPr>
          <a:lstStyle/>
          <a:p>
            <a:pPr marL="0" indent="0">
              <a:buNone/>
            </a:pPr>
            <a:r>
              <a:rPr lang="en-US" sz="1800" b="0" i="0" dirty="0">
                <a:solidFill>
                  <a:schemeClr val="accent2">
                    <a:lumMod val="20000"/>
                    <a:lumOff val="80000"/>
                  </a:schemeClr>
                </a:solidFill>
                <a:effectLst/>
                <a:latin typeface="Söhne"/>
              </a:rPr>
              <a:t>Yellow Cab consistently outperforms Pink Cab in terms of profitability across all cities.</a:t>
            </a:r>
            <a:endParaRPr lang="en-US" sz="1800" dirty="0">
              <a:solidFill>
                <a:schemeClr val="accent2">
                  <a:lumMod val="20000"/>
                  <a:lumOff val="80000"/>
                </a:schemeClr>
              </a:solidFill>
            </a:endParaRP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2" y="5700679"/>
            <a:ext cx="2325467" cy="1972019"/>
          </a:xfrm>
          <a:prstGeom prst="rect">
            <a:avLst/>
          </a:prstGeom>
        </p:spPr>
      </p:pic>
    </p:spTree>
    <p:extLst>
      <p:ext uri="{BB962C8B-B14F-4D97-AF65-F5344CB8AC3E}">
        <p14:creationId xmlns:p14="http://schemas.microsoft.com/office/powerpoint/2010/main" val="153799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2" name="Title 1">
            <a:extLst>
              <a:ext uri="{FF2B5EF4-FFF2-40B4-BE49-F238E27FC236}">
                <a16:creationId xmlns:a16="http://schemas.microsoft.com/office/drawing/2014/main" id="{6EA43FDD-9FF0-5B4B-FE0B-E3A4CE5A7504}"/>
              </a:ext>
            </a:extLst>
          </p:cNvPr>
          <p:cNvSpPr>
            <a:spLocks noGrp="1"/>
          </p:cNvSpPr>
          <p:nvPr>
            <p:ph type="title"/>
          </p:nvPr>
        </p:nvSpPr>
        <p:spPr/>
        <p:txBody>
          <a:bodyPr>
            <a:normAutofit/>
          </a:bodyPr>
          <a:lstStyle/>
          <a:p>
            <a:r>
              <a:rPr lang="en-US" b="1" dirty="0">
                <a:solidFill>
                  <a:srgbClr val="FF6600"/>
                </a:solidFill>
                <a:latin typeface="Söhne"/>
              </a:rPr>
              <a:t>Recommendation</a:t>
            </a:r>
            <a:endParaRPr lang="en-US" dirty="0">
              <a:solidFill>
                <a:srgbClr val="FF6600"/>
              </a:solidFill>
            </a:endParaRP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66" y="5577840"/>
            <a:ext cx="2325467" cy="1972019"/>
          </a:xfrm>
          <a:prstGeom prst="rect">
            <a:avLst/>
          </a:prstGeom>
        </p:spPr>
      </p:pic>
      <p:sp>
        <p:nvSpPr>
          <p:cNvPr id="5" name="Content Placeholder 4">
            <a:extLst>
              <a:ext uri="{FF2B5EF4-FFF2-40B4-BE49-F238E27FC236}">
                <a16:creationId xmlns:a16="http://schemas.microsoft.com/office/drawing/2014/main" id="{DC8BDCB3-5029-B493-B4EF-CCDABCC82CC0}"/>
              </a:ext>
            </a:extLst>
          </p:cNvPr>
          <p:cNvSpPr>
            <a:spLocks noGrp="1"/>
          </p:cNvSpPr>
          <p:nvPr>
            <p:ph idx="1"/>
          </p:nvPr>
        </p:nvSpPr>
        <p:spPr>
          <a:xfrm>
            <a:off x="838200" y="1825625"/>
            <a:ext cx="10515600" cy="3752215"/>
          </a:xfrm>
        </p:spPr>
        <p:txBody>
          <a:bodyPr>
            <a:normAutofit fontScale="77500" lnSpcReduction="20000"/>
          </a:bodyPr>
          <a:lstStyle/>
          <a:p>
            <a:pPr algn="l"/>
            <a:r>
              <a:rPr lang="en-US" b="0" i="0" dirty="0">
                <a:solidFill>
                  <a:srgbClr val="D1D5DB"/>
                </a:solidFill>
                <a:effectLst/>
                <a:latin typeface="Söhne"/>
              </a:rPr>
              <a:t>In conclusion, our analysis has provided a comprehensive view of the cab industry, with a particular focus on Yellow Cab and Pink Cab. The data-driven insights reveal clear distinctions between the two companies in terms of transaction volume, profitability, city coverage, and user behavior. These insights serve as the foundation for strategic recommendations tailored to XYZ's investment decision.</a:t>
            </a:r>
          </a:p>
          <a:p>
            <a:pPr algn="l"/>
            <a:r>
              <a:rPr lang="en-US" b="0" i="1" u="sng" dirty="0">
                <a:solidFill>
                  <a:srgbClr val="FF6600"/>
                </a:solidFill>
                <a:effectLst/>
                <a:latin typeface="Söhne"/>
              </a:rPr>
              <a:t>We recommend considering Yellow Cab as the preferred choice for investment</a:t>
            </a:r>
            <a:r>
              <a:rPr lang="en-US" b="0" i="0" dirty="0">
                <a:solidFill>
                  <a:srgbClr val="FF6600"/>
                </a:solidFill>
                <a:effectLst/>
                <a:latin typeface="Söhne"/>
              </a:rPr>
              <a:t> </a:t>
            </a:r>
            <a:r>
              <a:rPr lang="en-US" b="0" i="0" dirty="0">
                <a:solidFill>
                  <a:srgbClr val="D1D5DB"/>
                </a:solidFill>
                <a:effectLst/>
                <a:latin typeface="Söhne"/>
              </a:rPr>
              <a:t>due to its robust transaction volume and higher profitability. Furthermore, focusing efforts on cities with high user-to-population ratios, optimizing pricing strategies, and maintaining a balance between payment methods can drive long-term success in the cab industry.</a:t>
            </a:r>
          </a:p>
          <a:p>
            <a:pPr algn="l"/>
            <a:r>
              <a:rPr lang="en-US" b="0" i="0" dirty="0">
                <a:solidFill>
                  <a:srgbClr val="D1D5DB"/>
                </a:solidFill>
                <a:effectLst/>
                <a:latin typeface="Söhne"/>
              </a:rPr>
              <a:t>By leveraging these findings and recommendations, XYZ can make a well-informed and strategic investment decision that capitalizes on the growth and potential within the cab industry. We appreciate your attention and welcome any questions or further discussions on this matter.</a:t>
            </a:r>
          </a:p>
          <a:p>
            <a:endParaRPr lang="en-US" dirty="0"/>
          </a:p>
        </p:txBody>
      </p:sp>
    </p:spTree>
    <p:extLst>
      <p:ext uri="{BB962C8B-B14F-4D97-AF65-F5344CB8AC3E}">
        <p14:creationId xmlns:p14="http://schemas.microsoft.com/office/powerpoint/2010/main" val="409936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600" dirty="0">
                <a:solidFill>
                  <a:srgbClr val="FF6600"/>
                </a:solidFill>
              </a:rPr>
              <a:t>          Introduction</a:t>
            </a:r>
          </a:p>
          <a:p>
            <a:pPr algn="just"/>
            <a:r>
              <a:rPr lang="en-US" sz="2600" dirty="0">
                <a:solidFill>
                  <a:srgbClr val="FF6600"/>
                </a:solidFill>
              </a:rPr>
              <a:t>          Transaction Volume</a:t>
            </a:r>
          </a:p>
          <a:p>
            <a:pPr algn="just"/>
            <a:r>
              <a:rPr lang="en-US" sz="2600" dirty="0">
                <a:solidFill>
                  <a:srgbClr val="FF6600"/>
                </a:solidFill>
              </a:rPr>
              <a:t>          Profit Analysis</a:t>
            </a:r>
          </a:p>
          <a:p>
            <a:pPr lvl="1" algn="just"/>
            <a:r>
              <a:rPr lang="en-US" sz="2600" dirty="0">
                <a:solidFill>
                  <a:srgbClr val="FF6600"/>
                </a:solidFill>
              </a:rPr>
              <a:t>    User Trends Over Time</a:t>
            </a:r>
          </a:p>
          <a:p>
            <a:pPr lvl="1" algn="just"/>
            <a:r>
              <a:rPr lang="en-US" sz="2600" dirty="0">
                <a:solidFill>
                  <a:srgbClr val="FF6600"/>
                </a:solidFill>
              </a:rPr>
              <a:t>    Payment Methods</a:t>
            </a:r>
          </a:p>
          <a:p>
            <a:pPr lvl="1" algn="just"/>
            <a:r>
              <a:rPr lang="en-US" sz="2600" dirty="0">
                <a:solidFill>
                  <a:srgbClr val="FF6600"/>
                </a:solidFill>
              </a:rPr>
              <a:t>    Pricing Distribution</a:t>
            </a:r>
          </a:p>
          <a:p>
            <a:pPr lvl="1" algn="just"/>
            <a:r>
              <a:rPr lang="en-US" sz="2600" dirty="0">
                <a:solidFill>
                  <a:srgbClr val="FF6600"/>
                </a:solidFill>
              </a:rPr>
              <a:t>    Average User Income</a:t>
            </a:r>
          </a:p>
          <a:p>
            <a:pPr lvl="1" algn="just"/>
            <a:r>
              <a:rPr lang="en-US" sz="2600" dirty="0">
                <a:solidFill>
                  <a:srgbClr val="FF6600"/>
                </a:solidFill>
              </a:rPr>
              <a:t>    City Presence</a:t>
            </a:r>
          </a:p>
          <a:p>
            <a:pPr lvl="1" algn="just"/>
            <a:r>
              <a:rPr lang="en-US" sz="2600" dirty="0">
                <a:solidFill>
                  <a:srgbClr val="FF6600"/>
                </a:solidFill>
              </a:rPr>
              <a:t>    User-to-Population Ratio</a:t>
            </a:r>
          </a:p>
          <a:p>
            <a:pPr lvl="1" algn="just"/>
            <a:r>
              <a:rPr lang="en-US" sz="2600" dirty="0">
                <a:solidFill>
                  <a:srgbClr val="FF6600"/>
                </a:solidFill>
              </a:rPr>
              <a:t>    Profit by City</a:t>
            </a:r>
          </a:p>
          <a:p>
            <a:pPr lvl="1" algn="just"/>
            <a:r>
              <a:rPr lang="en-US" sz="26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2" name="Title 1">
            <a:extLst>
              <a:ext uri="{FF2B5EF4-FFF2-40B4-BE49-F238E27FC236}">
                <a16:creationId xmlns:a16="http://schemas.microsoft.com/office/drawing/2014/main" id="{6EA43FDD-9FF0-5B4B-FE0B-E3A4CE5A7504}"/>
              </a:ext>
            </a:extLst>
          </p:cNvPr>
          <p:cNvSpPr>
            <a:spLocks noGrp="1"/>
          </p:cNvSpPr>
          <p:nvPr>
            <p:ph type="title"/>
          </p:nvPr>
        </p:nvSpPr>
        <p:spPr>
          <a:xfrm rot="10800000" flipV="1">
            <a:off x="838200" y="594911"/>
            <a:ext cx="10515600" cy="881349"/>
          </a:xfrm>
        </p:spPr>
        <p:txBody>
          <a:bodyPr>
            <a:normAutofit/>
          </a:bodyPr>
          <a:lstStyle/>
          <a:p>
            <a:r>
              <a:rPr lang="en-US" dirty="0">
                <a:solidFill>
                  <a:srgbClr val="FF6600"/>
                </a:solidFill>
              </a:rPr>
              <a:t>Introduction</a:t>
            </a:r>
          </a:p>
        </p:txBody>
      </p:sp>
      <p:sp>
        <p:nvSpPr>
          <p:cNvPr id="3" name="Content Placeholder 2">
            <a:extLst>
              <a:ext uri="{FF2B5EF4-FFF2-40B4-BE49-F238E27FC236}">
                <a16:creationId xmlns:a16="http://schemas.microsoft.com/office/drawing/2014/main" id="{A51E9A55-73A1-745D-6CF7-1F5355D96A8C}"/>
              </a:ext>
            </a:extLst>
          </p:cNvPr>
          <p:cNvSpPr>
            <a:spLocks noGrp="1"/>
          </p:cNvSpPr>
          <p:nvPr>
            <p:ph idx="1"/>
          </p:nvPr>
        </p:nvSpPr>
        <p:spPr>
          <a:xfrm>
            <a:off x="838200" y="1664208"/>
            <a:ext cx="10515600" cy="4598882"/>
          </a:xfrm>
        </p:spPr>
        <p:txBody>
          <a:bodyPr>
            <a:normAutofit/>
          </a:bodyPr>
          <a:lstStyle/>
          <a:p>
            <a:r>
              <a:rPr lang="en-US" sz="1800" dirty="0">
                <a:solidFill>
                  <a:srgbClr val="FF6600"/>
                </a:solidFill>
              </a:rPr>
              <a:t>Client: </a:t>
            </a:r>
            <a:r>
              <a:rPr lang="en-US" sz="1800" b="0" i="0" dirty="0">
                <a:solidFill>
                  <a:srgbClr val="ECECF1"/>
                </a:solidFill>
                <a:effectLst/>
                <a:latin typeface="Söhne"/>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1800" dirty="0">
                <a:solidFill>
                  <a:srgbClr val="FF6600"/>
                </a:solidFill>
              </a:rPr>
              <a:t>Objective: </a:t>
            </a:r>
            <a:r>
              <a:rPr lang="en-US" sz="1800" dirty="0">
                <a:solidFill>
                  <a:srgbClr val="ECECF1"/>
                </a:solidFill>
                <a:latin typeface="Söhne"/>
              </a:rPr>
              <a:t>Our objective is to perform Exploratory data analysis on given datasets that contain information on 2 cab companies and provide valuable insights to client and help in decision making.</a:t>
            </a:r>
          </a:p>
          <a:p>
            <a:r>
              <a:rPr lang="en-US" sz="1800" dirty="0">
                <a:solidFill>
                  <a:srgbClr val="FF6600"/>
                </a:solidFill>
              </a:rPr>
              <a:t>Datasets: </a:t>
            </a:r>
            <a:r>
              <a:rPr lang="en-US" sz="1800" dirty="0">
                <a:solidFill>
                  <a:srgbClr val="ECECF1"/>
                </a:solidFill>
                <a:latin typeface="Söhne"/>
              </a:rPr>
              <a:t>We are using 4 individual data sets. Time period of data is from 31/01/2016 to 31/12/2018.</a:t>
            </a:r>
          </a:p>
          <a:p>
            <a:pPr marL="0" indent="0">
              <a:buNone/>
            </a:pPr>
            <a:r>
              <a:rPr lang="en-US" sz="1800" dirty="0">
                <a:solidFill>
                  <a:srgbClr val="ECECF1"/>
                </a:solidFill>
                <a:latin typeface="Söhne"/>
              </a:rPr>
              <a:t>Below are the list of datasets which are provided for the analysis:</a:t>
            </a:r>
          </a:p>
          <a:p>
            <a:pPr>
              <a:buFont typeface="Wingdings" panose="05000000000000000000" pitchFamily="2" charset="2"/>
              <a:buChar char="Ø"/>
            </a:pPr>
            <a:r>
              <a:rPr lang="en-US" sz="1800" dirty="0">
                <a:solidFill>
                  <a:srgbClr val="ECECF1"/>
                </a:solidFill>
                <a:latin typeface="Söhne"/>
              </a:rPr>
              <a:t>Cab_Data.csv – this file includes details of transaction for 2 cab companies</a:t>
            </a:r>
          </a:p>
          <a:p>
            <a:pPr>
              <a:buFont typeface="Wingdings" panose="05000000000000000000" pitchFamily="2" charset="2"/>
              <a:buChar char="Ø"/>
            </a:pPr>
            <a:r>
              <a:rPr lang="en-US" sz="1800" dirty="0">
                <a:solidFill>
                  <a:srgbClr val="ECECF1"/>
                </a:solidFill>
                <a:latin typeface="Söhne"/>
              </a:rPr>
              <a:t>Customer_ID.csv – this is a mapping table that contains a unique identifier which links the customer’s demographic details</a:t>
            </a:r>
          </a:p>
          <a:p>
            <a:pPr>
              <a:buFont typeface="Wingdings" panose="05000000000000000000" pitchFamily="2" charset="2"/>
              <a:buChar char="Ø"/>
            </a:pPr>
            <a:r>
              <a:rPr lang="en-US" sz="1800" dirty="0">
                <a:solidFill>
                  <a:srgbClr val="ECECF1"/>
                </a:solidFill>
                <a:latin typeface="Söhne"/>
              </a:rPr>
              <a:t>Transaction_ID.csv – this is a mapping table that contains transaction to customer mapping and payment mode</a:t>
            </a:r>
          </a:p>
          <a:p>
            <a:pPr>
              <a:buFont typeface="Wingdings" panose="05000000000000000000" pitchFamily="2" charset="2"/>
              <a:buChar char="Ø"/>
            </a:pPr>
            <a:r>
              <a:rPr lang="en-US" sz="1800" dirty="0">
                <a:solidFill>
                  <a:srgbClr val="ECECF1"/>
                </a:solidFill>
                <a:latin typeface="Söhne"/>
              </a:rPr>
              <a:t>City.csv – this file contains list of US cities, their population and number of cab users</a:t>
            </a:r>
          </a:p>
          <a:p>
            <a:endParaRPr lang="en-US" sz="1800" dirty="0"/>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spTree>
    <p:extLst>
      <p:ext uri="{BB962C8B-B14F-4D97-AF65-F5344CB8AC3E}">
        <p14:creationId xmlns:p14="http://schemas.microsoft.com/office/powerpoint/2010/main" val="109401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2" name="Title 1">
            <a:extLst>
              <a:ext uri="{FF2B5EF4-FFF2-40B4-BE49-F238E27FC236}">
                <a16:creationId xmlns:a16="http://schemas.microsoft.com/office/drawing/2014/main" id="{6EA43FDD-9FF0-5B4B-FE0B-E3A4CE5A7504}"/>
              </a:ext>
            </a:extLst>
          </p:cNvPr>
          <p:cNvSpPr>
            <a:spLocks noGrp="1"/>
          </p:cNvSpPr>
          <p:nvPr>
            <p:ph type="title"/>
          </p:nvPr>
        </p:nvSpPr>
        <p:spPr/>
        <p:txBody>
          <a:bodyPr>
            <a:normAutofit/>
          </a:bodyPr>
          <a:lstStyle/>
          <a:p>
            <a:r>
              <a:rPr lang="en-US" dirty="0">
                <a:solidFill>
                  <a:srgbClr val="FF6600"/>
                </a:solidFill>
              </a:rPr>
              <a:t>Transaction</a:t>
            </a:r>
            <a:r>
              <a:rPr lang="en-US" dirty="0"/>
              <a:t> </a:t>
            </a:r>
            <a:r>
              <a:rPr lang="en-US" dirty="0">
                <a:solidFill>
                  <a:srgbClr val="FF6600"/>
                </a:solidFill>
              </a:rPr>
              <a:t>Volume</a:t>
            </a:r>
          </a:p>
        </p:txBody>
      </p:sp>
      <p:pic>
        <p:nvPicPr>
          <p:cNvPr id="12" name="Picture Placeholder 11">
            <a:extLst>
              <a:ext uri="{FF2B5EF4-FFF2-40B4-BE49-F238E27FC236}">
                <a16:creationId xmlns:a16="http://schemas.microsoft.com/office/drawing/2014/main" id="{0F03FE19-A657-8AD0-DCDA-A85C7BFFD482}"/>
              </a:ext>
            </a:extLst>
          </p:cNvPr>
          <p:cNvPicPr>
            <a:picLocks noGrp="1" noChangeAspect="1"/>
          </p:cNvPicPr>
          <p:nvPr>
            <p:ph sz="half" idx="1"/>
          </p:nvPr>
        </p:nvPicPr>
        <p:blipFill>
          <a:blip r:embed="rId2"/>
          <a:stretch/>
        </p:blipFill>
        <p:spPr>
          <a:xfrm>
            <a:off x="1055587" y="1982631"/>
            <a:ext cx="4831701" cy="3092289"/>
          </a:xfrm>
        </p:spPr>
      </p:pic>
      <p:sp>
        <p:nvSpPr>
          <p:cNvPr id="13" name="Content Placeholder 12">
            <a:extLst>
              <a:ext uri="{FF2B5EF4-FFF2-40B4-BE49-F238E27FC236}">
                <a16:creationId xmlns:a16="http://schemas.microsoft.com/office/drawing/2014/main" id="{268C3957-F9AC-B66A-1D08-14824A36B7B4}"/>
              </a:ext>
            </a:extLst>
          </p:cNvPr>
          <p:cNvSpPr>
            <a:spLocks noGrp="1"/>
          </p:cNvSpPr>
          <p:nvPr>
            <p:ph sz="half" idx="2"/>
          </p:nvPr>
        </p:nvSpPr>
        <p:spPr>
          <a:xfrm>
            <a:off x="6976872" y="2908478"/>
            <a:ext cx="4032450" cy="1166050"/>
          </a:xfrm>
        </p:spPr>
        <p:txBody>
          <a:bodyPr>
            <a:normAutofit/>
          </a:bodyPr>
          <a:lstStyle/>
          <a:p>
            <a:pPr marL="0" indent="0">
              <a:buNone/>
            </a:pPr>
            <a:r>
              <a:rPr lang="en-US" sz="1800" b="0" i="0" dirty="0">
                <a:solidFill>
                  <a:schemeClr val="accent2">
                    <a:lumMod val="20000"/>
                    <a:lumOff val="80000"/>
                  </a:schemeClr>
                </a:solidFill>
                <a:effectLst/>
                <a:latin typeface="Söhne"/>
              </a:rPr>
              <a:t>Yellow Cab consistently outperforms Pink Cab in terms of transaction volume, indicating a stronger market presence.</a:t>
            </a:r>
            <a:endParaRPr lang="en-US" sz="1800" dirty="0">
              <a:solidFill>
                <a:schemeClr val="accent2">
                  <a:lumMod val="20000"/>
                  <a:lumOff val="80000"/>
                </a:schemeClr>
              </a:solidFill>
            </a:endParaRP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spTree>
    <p:extLst>
      <p:ext uri="{BB962C8B-B14F-4D97-AF65-F5344CB8AC3E}">
        <p14:creationId xmlns:p14="http://schemas.microsoft.com/office/powerpoint/2010/main" val="330618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5" name="Title 4">
            <a:extLst>
              <a:ext uri="{FF2B5EF4-FFF2-40B4-BE49-F238E27FC236}">
                <a16:creationId xmlns:a16="http://schemas.microsoft.com/office/drawing/2014/main" id="{622B0656-BCBE-E4E6-914C-E9433EAEFC47}"/>
              </a:ext>
            </a:extLst>
          </p:cNvPr>
          <p:cNvSpPr>
            <a:spLocks noGrp="1"/>
          </p:cNvSpPr>
          <p:nvPr>
            <p:ph type="title"/>
          </p:nvPr>
        </p:nvSpPr>
        <p:spPr/>
        <p:txBody>
          <a:bodyPr/>
          <a:lstStyle/>
          <a:p>
            <a:r>
              <a:rPr lang="en-US" dirty="0">
                <a:solidFill>
                  <a:srgbClr val="FF6600"/>
                </a:solidFill>
              </a:rPr>
              <a:t>Profit Analysis</a:t>
            </a:r>
          </a:p>
        </p:txBody>
      </p:sp>
      <p:pic>
        <p:nvPicPr>
          <p:cNvPr id="9" name="Content Placeholder 8">
            <a:extLst>
              <a:ext uri="{FF2B5EF4-FFF2-40B4-BE49-F238E27FC236}">
                <a16:creationId xmlns:a16="http://schemas.microsoft.com/office/drawing/2014/main" id="{6839F918-9183-27B1-3556-F80231967396}"/>
              </a:ext>
            </a:extLst>
          </p:cNvPr>
          <p:cNvPicPr>
            <a:picLocks noGrp="1" noChangeAspect="1"/>
          </p:cNvPicPr>
          <p:nvPr>
            <p:ph sz="half" idx="1"/>
          </p:nvPr>
        </p:nvPicPr>
        <p:blipFill>
          <a:blip r:embed="rId2"/>
          <a:stretch>
            <a:fillRect/>
          </a:stretch>
        </p:blipFill>
        <p:spPr>
          <a:xfrm>
            <a:off x="963222" y="1992986"/>
            <a:ext cx="4787758" cy="3264814"/>
          </a:xfrm>
        </p:spPr>
      </p:pic>
      <p:sp>
        <p:nvSpPr>
          <p:cNvPr id="7" name="Content Placeholder 6">
            <a:extLst>
              <a:ext uri="{FF2B5EF4-FFF2-40B4-BE49-F238E27FC236}">
                <a16:creationId xmlns:a16="http://schemas.microsoft.com/office/drawing/2014/main" id="{FD2D1098-640A-0B55-26CD-DA9B2AD88580}"/>
              </a:ext>
            </a:extLst>
          </p:cNvPr>
          <p:cNvSpPr>
            <a:spLocks noGrp="1"/>
          </p:cNvSpPr>
          <p:nvPr>
            <p:ph sz="half" idx="2"/>
          </p:nvPr>
        </p:nvSpPr>
        <p:spPr>
          <a:xfrm>
            <a:off x="6702887" y="2633310"/>
            <a:ext cx="4367784" cy="1805597"/>
          </a:xfrm>
        </p:spPr>
        <p:txBody>
          <a:bodyPr>
            <a:normAutofit/>
          </a:bodyPr>
          <a:lstStyle/>
          <a:p>
            <a:pPr marL="0" indent="0">
              <a:buNone/>
            </a:pPr>
            <a:r>
              <a:rPr lang="en-US" sz="1800" b="0" i="0" dirty="0">
                <a:solidFill>
                  <a:schemeClr val="accent2">
                    <a:lumMod val="20000"/>
                    <a:lumOff val="80000"/>
                  </a:schemeClr>
                </a:solidFill>
                <a:effectLst/>
                <a:latin typeface="Helvetica Neue"/>
              </a:rPr>
              <a:t>Huge difference in Average profit per trip </a:t>
            </a:r>
            <a:r>
              <a:rPr lang="en-US" sz="1800" dirty="0">
                <a:solidFill>
                  <a:schemeClr val="accent2">
                    <a:lumMod val="20000"/>
                    <a:lumOff val="80000"/>
                  </a:schemeClr>
                </a:solidFill>
                <a:latin typeface="Helvetica Neue"/>
              </a:rPr>
              <a:t>is observed between both companies. Yellow Cab boasts a substantial advantage with an average profit per trip of $160 compared to Pink Cab's $60, emphasizing its superior profitability.</a:t>
            </a: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spTree>
    <p:extLst>
      <p:ext uri="{BB962C8B-B14F-4D97-AF65-F5344CB8AC3E}">
        <p14:creationId xmlns:p14="http://schemas.microsoft.com/office/powerpoint/2010/main" val="347644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5" name="Title 4">
            <a:extLst>
              <a:ext uri="{FF2B5EF4-FFF2-40B4-BE49-F238E27FC236}">
                <a16:creationId xmlns:a16="http://schemas.microsoft.com/office/drawing/2014/main" id="{622B0656-BCBE-E4E6-914C-E9433EAEFC47}"/>
              </a:ext>
            </a:extLst>
          </p:cNvPr>
          <p:cNvSpPr>
            <a:spLocks noGrp="1"/>
          </p:cNvSpPr>
          <p:nvPr>
            <p:ph type="title"/>
          </p:nvPr>
        </p:nvSpPr>
        <p:spPr/>
        <p:txBody>
          <a:bodyPr/>
          <a:lstStyle/>
          <a:p>
            <a:r>
              <a:rPr lang="en-US" dirty="0">
                <a:solidFill>
                  <a:srgbClr val="FF6600"/>
                </a:solidFill>
              </a:rPr>
              <a:t>User Trends Over Time</a:t>
            </a:r>
          </a:p>
        </p:txBody>
      </p:sp>
      <p:sp>
        <p:nvSpPr>
          <p:cNvPr id="7" name="Content Placeholder 6">
            <a:extLst>
              <a:ext uri="{FF2B5EF4-FFF2-40B4-BE49-F238E27FC236}">
                <a16:creationId xmlns:a16="http://schemas.microsoft.com/office/drawing/2014/main" id="{FD2D1098-640A-0B55-26CD-DA9B2AD88580}"/>
              </a:ext>
            </a:extLst>
          </p:cNvPr>
          <p:cNvSpPr>
            <a:spLocks noGrp="1"/>
          </p:cNvSpPr>
          <p:nvPr>
            <p:ph sz="half" idx="2"/>
          </p:nvPr>
        </p:nvSpPr>
        <p:spPr>
          <a:xfrm>
            <a:off x="7351775" y="2380343"/>
            <a:ext cx="4297681" cy="2326805"/>
          </a:xfrm>
        </p:spPr>
        <p:txBody>
          <a:bodyPr>
            <a:normAutofit/>
          </a:bodyPr>
          <a:lstStyle/>
          <a:p>
            <a:pPr marL="0" indent="0" algn="l">
              <a:buNone/>
            </a:pPr>
            <a:r>
              <a:rPr lang="en-US" sz="1800" dirty="0">
                <a:solidFill>
                  <a:schemeClr val="accent2">
                    <a:lumMod val="20000"/>
                    <a:lumOff val="80000"/>
                  </a:schemeClr>
                </a:solidFill>
                <a:latin typeface="Helvetica Neue"/>
              </a:rPr>
              <a:t>1</a:t>
            </a:r>
            <a:r>
              <a:rPr lang="en-US" sz="1800" i="0" dirty="0">
                <a:solidFill>
                  <a:schemeClr val="accent2">
                    <a:lumMod val="20000"/>
                    <a:lumOff val="80000"/>
                  </a:schemeClr>
                </a:solidFill>
                <a:effectLst/>
                <a:latin typeface="Helvetica Neue"/>
              </a:rPr>
              <a:t>) </a:t>
            </a:r>
            <a:r>
              <a:rPr lang="en-US" sz="1800" b="0" i="0" dirty="0">
                <a:solidFill>
                  <a:schemeClr val="accent2">
                    <a:lumMod val="20000"/>
                    <a:lumOff val="80000"/>
                  </a:schemeClr>
                </a:solidFill>
                <a:effectLst/>
                <a:latin typeface="Helvetica Neue"/>
              </a:rPr>
              <a:t>Average users over the years is highest for Yellow cab</a:t>
            </a:r>
            <a:br>
              <a:rPr lang="en-US" sz="1800" b="0" i="0" dirty="0">
                <a:solidFill>
                  <a:schemeClr val="accent2">
                    <a:lumMod val="20000"/>
                    <a:lumOff val="80000"/>
                  </a:schemeClr>
                </a:solidFill>
                <a:effectLst/>
                <a:latin typeface="Helvetica Neue"/>
              </a:rPr>
            </a:br>
            <a:r>
              <a:rPr lang="en-US" sz="1800" b="0" i="0" dirty="0">
                <a:solidFill>
                  <a:schemeClr val="accent2">
                    <a:lumMod val="20000"/>
                    <a:lumOff val="80000"/>
                  </a:schemeClr>
                </a:solidFill>
                <a:effectLst/>
                <a:latin typeface="Helvetica Neue"/>
              </a:rPr>
              <a:t>2) Seasonal pattern is observed for both companies</a:t>
            </a:r>
            <a:br>
              <a:rPr lang="en-US" sz="1800" b="0" i="0" dirty="0">
                <a:solidFill>
                  <a:schemeClr val="accent2">
                    <a:lumMod val="20000"/>
                    <a:lumOff val="80000"/>
                  </a:schemeClr>
                </a:solidFill>
                <a:effectLst/>
                <a:latin typeface="Helvetica Neue"/>
              </a:rPr>
            </a:br>
            <a:r>
              <a:rPr lang="en-US" sz="1800" b="0" i="0" dirty="0">
                <a:solidFill>
                  <a:schemeClr val="accent2">
                    <a:lumMod val="20000"/>
                    <a:lumOff val="80000"/>
                  </a:schemeClr>
                </a:solidFill>
                <a:effectLst/>
                <a:latin typeface="Helvetica Neue"/>
              </a:rPr>
              <a:t>* Average users count increase from Q2 to Q4 and peak is observed at Q4</a:t>
            </a:r>
            <a:br>
              <a:rPr lang="en-US" sz="1800" b="0" i="0" dirty="0">
                <a:solidFill>
                  <a:schemeClr val="accent2">
                    <a:lumMod val="20000"/>
                    <a:lumOff val="80000"/>
                  </a:schemeClr>
                </a:solidFill>
                <a:effectLst/>
                <a:latin typeface="Helvetica Neue"/>
              </a:rPr>
            </a:br>
            <a:r>
              <a:rPr lang="en-US" sz="1800" b="0" i="0" dirty="0">
                <a:solidFill>
                  <a:schemeClr val="accent2">
                    <a:lumMod val="20000"/>
                    <a:lumOff val="80000"/>
                  </a:schemeClr>
                </a:solidFill>
                <a:effectLst/>
                <a:latin typeface="Helvetica Neue"/>
              </a:rPr>
              <a:t>* Average users count decrease from Q4 to Q1 and stay stable from Q1 to Q2</a:t>
            </a: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pic>
        <p:nvPicPr>
          <p:cNvPr id="12" name="Content Placeholder 11">
            <a:extLst>
              <a:ext uri="{FF2B5EF4-FFF2-40B4-BE49-F238E27FC236}">
                <a16:creationId xmlns:a16="http://schemas.microsoft.com/office/drawing/2014/main" id="{FD620DA3-33FC-5B06-9EA4-9B9D6B9AB634}"/>
              </a:ext>
            </a:extLst>
          </p:cNvPr>
          <p:cNvPicPr>
            <a:picLocks noGrp="1" noChangeAspect="1"/>
          </p:cNvPicPr>
          <p:nvPr>
            <p:ph sz="half" idx="1"/>
          </p:nvPr>
        </p:nvPicPr>
        <p:blipFill>
          <a:blip r:embed="rId3"/>
          <a:stretch>
            <a:fillRect/>
          </a:stretch>
        </p:blipFill>
        <p:spPr>
          <a:xfrm>
            <a:off x="963222" y="1938052"/>
            <a:ext cx="5710473" cy="3378103"/>
          </a:xfrm>
        </p:spPr>
      </p:pic>
    </p:spTree>
    <p:extLst>
      <p:ext uri="{BB962C8B-B14F-4D97-AF65-F5344CB8AC3E}">
        <p14:creationId xmlns:p14="http://schemas.microsoft.com/office/powerpoint/2010/main" val="329687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5" name="Title 4">
            <a:extLst>
              <a:ext uri="{FF2B5EF4-FFF2-40B4-BE49-F238E27FC236}">
                <a16:creationId xmlns:a16="http://schemas.microsoft.com/office/drawing/2014/main" id="{622B0656-BCBE-E4E6-914C-E9433EAEFC47}"/>
              </a:ext>
            </a:extLst>
          </p:cNvPr>
          <p:cNvSpPr>
            <a:spLocks noGrp="1"/>
          </p:cNvSpPr>
          <p:nvPr>
            <p:ph type="title"/>
          </p:nvPr>
        </p:nvSpPr>
        <p:spPr/>
        <p:txBody>
          <a:bodyPr/>
          <a:lstStyle/>
          <a:p>
            <a:r>
              <a:rPr lang="en-US" dirty="0">
                <a:solidFill>
                  <a:srgbClr val="FF6600"/>
                </a:solidFill>
              </a:rPr>
              <a:t>Payment Methods</a:t>
            </a:r>
          </a:p>
        </p:txBody>
      </p:sp>
      <p:sp>
        <p:nvSpPr>
          <p:cNvPr id="7" name="Content Placeholder 6">
            <a:extLst>
              <a:ext uri="{FF2B5EF4-FFF2-40B4-BE49-F238E27FC236}">
                <a16:creationId xmlns:a16="http://schemas.microsoft.com/office/drawing/2014/main" id="{FD2D1098-640A-0B55-26CD-DA9B2AD88580}"/>
              </a:ext>
            </a:extLst>
          </p:cNvPr>
          <p:cNvSpPr>
            <a:spLocks noGrp="1"/>
          </p:cNvSpPr>
          <p:nvPr>
            <p:ph sz="half" idx="2"/>
          </p:nvPr>
        </p:nvSpPr>
        <p:spPr>
          <a:xfrm>
            <a:off x="6953359" y="2903563"/>
            <a:ext cx="4367784" cy="2326805"/>
          </a:xfrm>
        </p:spPr>
        <p:txBody>
          <a:bodyPr>
            <a:normAutofit/>
          </a:bodyPr>
          <a:lstStyle/>
          <a:p>
            <a:pPr marL="0" indent="0" algn="l">
              <a:buNone/>
            </a:pPr>
            <a:r>
              <a:rPr lang="en-US" sz="1800" dirty="0">
                <a:solidFill>
                  <a:schemeClr val="accent2">
                    <a:lumMod val="20000"/>
                    <a:lumOff val="80000"/>
                  </a:schemeClr>
                </a:solidFill>
                <a:latin typeface="Helvetica Neue"/>
              </a:rPr>
              <a:t>Money earned by Yellow cab is highest compared to money early by Pink cab. However, Money earned through card and cash payments is nearly equivalent for both companies, highlighting customer payment preferences.</a:t>
            </a: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pic>
        <p:nvPicPr>
          <p:cNvPr id="10" name="Content Placeholder 9">
            <a:extLst>
              <a:ext uri="{FF2B5EF4-FFF2-40B4-BE49-F238E27FC236}">
                <a16:creationId xmlns:a16="http://schemas.microsoft.com/office/drawing/2014/main" id="{D4B6AA1F-08B8-EC5C-6672-70584E4E6327}"/>
              </a:ext>
            </a:extLst>
          </p:cNvPr>
          <p:cNvPicPr>
            <a:picLocks noGrp="1" noChangeAspect="1"/>
          </p:cNvPicPr>
          <p:nvPr>
            <p:ph sz="half" idx="1"/>
          </p:nvPr>
        </p:nvPicPr>
        <p:blipFill>
          <a:blip r:embed="rId3"/>
          <a:stretch>
            <a:fillRect/>
          </a:stretch>
        </p:blipFill>
        <p:spPr>
          <a:xfrm>
            <a:off x="963222" y="2057113"/>
            <a:ext cx="5132778" cy="3666270"/>
          </a:xfrm>
        </p:spPr>
      </p:pic>
    </p:spTree>
    <p:extLst>
      <p:ext uri="{BB962C8B-B14F-4D97-AF65-F5344CB8AC3E}">
        <p14:creationId xmlns:p14="http://schemas.microsoft.com/office/powerpoint/2010/main" val="396994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5" name="Title 4">
            <a:extLst>
              <a:ext uri="{FF2B5EF4-FFF2-40B4-BE49-F238E27FC236}">
                <a16:creationId xmlns:a16="http://schemas.microsoft.com/office/drawing/2014/main" id="{622B0656-BCBE-E4E6-914C-E9433EAEFC47}"/>
              </a:ext>
            </a:extLst>
          </p:cNvPr>
          <p:cNvSpPr>
            <a:spLocks noGrp="1"/>
          </p:cNvSpPr>
          <p:nvPr>
            <p:ph type="title"/>
          </p:nvPr>
        </p:nvSpPr>
        <p:spPr/>
        <p:txBody>
          <a:bodyPr/>
          <a:lstStyle/>
          <a:p>
            <a:r>
              <a:rPr lang="en-US" dirty="0">
                <a:solidFill>
                  <a:srgbClr val="FF6600"/>
                </a:solidFill>
              </a:rPr>
              <a:t>Pricing Distribution</a:t>
            </a:r>
          </a:p>
        </p:txBody>
      </p:sp>
      <p:sp>
        <p:nvSpPr>
          <p:cNvPr id="7" name="Content Placeholder 6">
            <a:extLst>
              <a:ext uri="{FF2B5EF4-FFF2-40B4-BE49-F238E27FC236}">
                <a16:creationId xmlns:a16="http://schemas.microsoft.com/office/drawing/2014/main" id="{FD2D1098-640A-0B55-26CD-DA9B2AD88580}"/>
              </a:ext>
            </a:extLst>
          </p:cNvPr>
          <p:cNvSpPr>
            <a:spLocks noGrp="1"/>
          </p:cNvSpPr>
          <p:nvPr>
            <p:ph sz="half" idx="2"/>
          </p:nvPr>
        </p:nvSpPr>
        <p:spPr>
          <a:xfrm>
            <a:off x="6953359" y="2903563"/>
            <a:ext cx="4367784" cy="2326805"/>
          </a:xfrm>
        </p:spPr>
        <p:txBody>
          <a:bodyPr>
            <a:normAutofit/>
          </a:bodyPr>
          <a:lstStyle/>
          <a:p>
            <a:pPr marL="0" indent="0" algn="l">
              <a:buNone/>
            </a:pPr>
            <a:r>
              <a:rPr lang="en-US" sz="1800" b="0" i="0" dirty="0">
                <a:solidFill>
                  <a:schemeClr val="accent2">
                    <a:lumMod val="20000"/>
                    <a:lumOff val="80000"/>
                  </a:schemeClr>
                </a:solidFill>
                <a:effectLst/>
                <a:latin typeface="Söhne"/>
              </a:rPr>
              <a:t>The right-skewed price charged distribution suggests that most trips are priced lower, aligning with market demand.</a:t>
            </a:r>
            <a:endParaRPr lang="en-US" sz="1800" dirty="0">
              <a:solidFill>
                <a:schemeClr val="accent2">
                  <a:lumMod val="20000"/>
                  <a:lumOff val="80000"/>
                </a:schemeClr>
              </a:solidFill>
              <a:latin typeface="Helvetica Neue"/>
            </a:endParaRP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5" y="5563519"/>
            <a:ext cx="2325467" cy="1972019"/>
          </a:xfrm>
          <a:prstGeom prst="rect">
            <a:avLst/>
          </a:prstGeom>
        </p:spPr>
      </p:pic>
      <p:pic>
        <p:nvPicPr>
          <p:cNvPr id="8" name="Content Placeholder 7">
            <a:extLst>
              <a:ext uri="{FF2B5EF4-FFF2-40B4-BE49-F238E27FC236}">
                <a16:creationId xmlns:a16="http://schemas.microsoft.com/office/drawing/2014/main" id="{2FB4582B-DC53-964F-4284-4E8263637C51}"/>
              </a:ext>
            </a:extLst>
          </p:cNvPr>
          <p:cNvPicPr>
            <a:picLocks noGrp="1" noChangeAspect="1"/>
          </p:cNvPicPr>
          <p:nvPr>
            <p:ph sz="half" idx="1"/>
          </p:nvPr>
        </p:nvPicPr>
        <p:blipFill>
          <a:blip r:embed="rId3"/>
          <a:stretch>
            <a:fillRect/>
          </a:stretch>
        </p:blipFill>
        <p:spPr>
          <a:xfrm>
            <a:off x="1023927" y="2139696"/>
            <a:ext cx="5072073" cy="3172351"/>
          </a:xfrm>
        </p:spPr>
      </p:pic>
    </p:spTree>
    <p:extLst>
      <p:ext uri="{BB962C8B-B14F-4D97-AF65-F5344CB8AC3E}">
        <p14:creationId xmlns:p14="http://schemas.microsoft.com/office/powerpoint/2010/main" val="141108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2" name="Title 1">
            <a:extLst>
              <a:ext uri="{FF2B5EF4-FFF2-40B4-BE49-F238E27FC236}">
                <a16:creationId xmlns:a16="http://schemas.microsoft.com/office/drawing/2014/main" id="{6EA43FDD-9FF0-5B4B-FE0B-E3A4CE5A7504}"/>
              </a:ext>
            </a:extLst>
          </p:cNvPr>
          <p:cNvSpPr>
            <a:spLocks noGrp="1"/>
          </p:cNvSpPr>
          <p:nvPr>
            <p:ph type="title"/>
          </p:nvPr>
        </p:nvSpPr>
        <p:spPr/>
        <p:txBody>
          <a:bodyPr>
            <a:normAutofit/>
          </a:bodyPr>
          <a:lstStyle/>
          <a:p>
            <a:r>
              <a:rPr lang="en-US" b="1" i="0" dirty="0">
                <a:solidFill>
                  <a:srgbClr val="FF6600"/>
                </a:solidFill>
                <a:effectLst/>
                <a:latin typeface="Söhne"/>
              </a:rPr>
              <a:t>Average User Income</a:t>
            </a:r>
            <a:endParaRPr lang="en-US" dirty="0">
              <a:solidFill>
                <a:srgbClr val="FF6600"/>
              </a:solidFill>
            </a:endParaRPr>
          </a:p>
        </p:txBody>
      </p:sp>
      <p:sp>
        <p:nvSpPr>
          <p:cNvPr id="7" name="Content Placeholder 6">
            <a:extLst>
              <a:ext uri="{FF2B5EF4-FFF2-40B4-BE49-F238E27FC236}">
                <a16:creationId xmlns:a16="http://schemas.microsoft.com/office/drawing/2014/main" id="{3D6A107A-9BF6-4A07-EDA9-0BB1A40B7396}"/>
              </a:ext>
            </a:extLst>
          </p:cNvPr>
          <p:cNvSpPr>
            <a:spLocks noGrp="1"/>
          </p:cNvSpPr>
          <p:nvPr>
            <p:ph sz="half" idx="2"/>
          </p:nvPr>
        </p:nvSpPr>
        <p:spPr>
          <a:xfrm>
            <a:off x="6669024" y="3168819"/>
            <a:ext cx="4684776" cy="1053728"/>
          </a:xfrm>
        </p:spPr>
        <p:txBody>
          <a:bodyPr>
            <a:normAutofit/>
          </a:bodyPr>
          <a:lstStyle/>
          <a:p>
            <a:pPr marL="0" indent="0">
              <a:buNone/>
            </a:pPr>
            <a:r>
              <a:rPr lang="en-US" sz="1800" dirty="0">
                <a:solidFill>
                  <a:schemeClr val="accent2">
                    <a:lumMod val="20000"/>
                    <a:lumOff val="80000"/>
                  </a:schemeClr>
                </a:solidFill>
              </a:rPr>
              <a:t>Both companies cater to users with similar average incomes, implying similar target demographics.</a:t>
            </a:r>
          </a:p>
        </p:txBody>
      </p:sp>
      <p:pic>
        <p:nvPicPr>
          <p:cNvPr id="4" name="Picture 3">
            <a:extLst>
              <a:ext uri="{FF2B5EF4-FFF2-40B4-BE49-F238E27FC236}">
                <a16:creationId xmlns:a16="http://schemas.microsoft.com/office/drawing/2014/main" id="{35F754B3-CC27-BAAE-5037-4AB0DE1D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2" y="5700679"/>
            <a:ext cx="2325467" cy="1972019"/>
          </a:xfrm>
          <a:prstGeom prst="rect">
            <a:avLst/>
          </a:prstGeom>
        </p:spPr>
      </p:pic>
      <p:pic>
        <p:nvPicPr>
          <p:cNvPr id="12" name="Content Placeholder 11">
            <a:extLst>
              <a:ext uri="{FF2B5EF4-FFF2-40B4-BE49-F238E27FC236}">
                <a16:creationId xmlns:a16="http://schemas.microsoft.com/office/drawing/2014/main" id="{113F094F-9810-D42E-60F2-E74C41CFDFA7}"/>
              </a:ext>
            </a:extLst>
          </p:cNvPr>
          <p:cNvPicPr>
            <a:picLocks noGrp="1" noChangeAspect="1"/>
          </p:cNvPicPr>
          <p:nvPr>
            <p:ph sz="half" idx="1"/>
          </p:nvPr>
        </p:nvPicPr>
        <p:blipFill>
          <a:blip r:embed="rId3"/>
          <a:stretch>
            <a:fillRect/>
          </a:stretch>
        </p:blipFill>
        <p:spPr>
          <a:xfrm>
            <a:off x="1005630" y="2341538"/>
            <a:ext cx="5450034" cy="3359141"/>
          </a:xfrm>
        </p:spPr>
      </p:pic>
    </p:spTree>
    <p:extLst>
      <p:ext uri="{BB962C8B-B14F-4D97-AF65-F5344CB8AC3E}">
        <p14:creationId xmlns:p14="http://schemas.microsoft.com/office/powerpoint/2010/main" val="3330777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87</TotalTime>
  <Words>686</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Söhne</vt:lpstr>
      <vt:lpstr>Wingdings</vt:lpstr>
      <vt:lpstr>Office Theme</vt:lpstr>
      <vt:lpstr>PowerPoint Presentation</vt:lpstr>
      <vt:lpstr>   Agenda</vt:lpstr>
      <vt:lpstr>Introduction</vt:lpstr>
      <vt:lpstr>Transaction Volume</vt:lpstr>
      <vt:lpstr>Profit Analysis</vt:lpstr>
      <vt:lpstr>User Trends Over Time</vt:lpstr>
      <vt:lpstr>Payment Methods</vt:lpstr>
      <vt:lpstr>Pricing Distribution</vt:lpstr>
      <vt:lpstr>Average User Income</vt:lpstr>
      <vt:lpstr>City Presence</vt:lpstr>
      <vt:lpstr>User-to-Population Ratio</vt:lpstr>
      <vt:lpstr>Profit by City</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Supriya Varugunda</dc:creator>
  <cp:lastModifiedBy>Sai Supriya Varugunda</cp:lastModifiedBy>
  <cp:revision>1</cp:revision>
  <dcterms:created xsi:type="dcterms:W3CDTF">2023-09-25T19:32:34Z</dcterms:created>
  <dcterms:modified xsi:type="dcterms:W3CDTF">2023-09-25T21:00:13Z</dcterms:modified>
</cp:coreProperties>
</file>