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upriyad16/Image_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81549" y="1821635"/>
            <a:ext cx="10451690" cy="977778"/>
          </a:xfrm>
        </p:spPr>
        <p:txBody>
          <a:bodyPr>
            <a:normAutofit/>
          </a:bodyPr>
          <a:lstStyle/>
          <a:p>
            <a:r>
              <a:rPr lang="en-US" sz="2000" b="1" dirty="0">
                <a:solidFill>
                  <a:schemeClr val="accent1"/>
                </a:solidFill>
                <a:latin typeface="Arial" panose="020B0604020202020204" pitchFamily="34" charset="0"/>
                <a:cs typeface="Arial" panose="020B0604020202020204" pitchFamily="34" charset="0"/>
              </a:rPr>
              <a:t>PROJECT TITLE:  </a:t>
            </a:r>
            <a:r>
              <a:rPr lang="en-US" sz="2000" b="1" dirty="0">
                <a:solidFill>
                  <a:schemeClr val="tx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Supriya D</a:t>
            </a:r>
          </a:p>
          <a:p>
            <a:r>
              <a:rPr lang="en-US" sz="2000" b="1" dirty="0">
                <a:solidFill>
                  <a:schemeClr val="accent1">
                    <a:lumMod val="75000"/>
                  </a:schemeClr>
                </a:solidFill>
                <a:latin typeface="Arial"/>
                <a:cs typeface="Arial"/>
              </a:rPr>
              <a:t>Student Name : Supriya D</a:t>
            </a:r>
          </a:p>
          <a:p>
            <a:r>
              <a:rPr lang="en-US" sz="2000" b="1" dirty="0">
                <a:solidFill>
                  <a:schemeClr val="accent1">
                    <a:lumMod val="75000"/>
                  </a:schemeClr>
                </a:solidFill>
                <a:latin typeface="Arial"/>
                <a:cs typeface="Arial"/>
              </a:rPr>
              <a:t>College Name &amp; Department : PESITM, </a:t>
            </a:r>
            <a:r>
              <a:rPr lang="en-US" sz="2000" b="1" dirty="0" err="1">
                <a:solidFill>
                  <a:schemeClr val="accent1">
                    <a:lumMod val="75000"/>
                  </a:schemeClr>
                </a:solidFill>
                <a:latin typeface="Arial"/>
                <a:cs typeface="Arial"/>
              </a:rPr>
              <a:t>Shimoga</a:t>
            </a:r>
            <a:r>
              <a:rPr lang="en-US" sz="2000" b="1" dirty="0">
                <a:solidFill>
                  <a:schemeClr val="accent1">
                    <a:lumMod val="75000"/>
                  </a:schemeClr>
                </a:solidFill>
                <a:latin typeface="Arial"/>
                <a:cs typeface="Arial"/>
              </a:rPr>
              <a:t> - ISE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EA366EC3-14DC-1B1D-08C3-D9C2F381190D}"/>
              </a:ext>
            </a:extLst>
          </p:cNvPr>
          <p:cNvSpPr>
            <a:spLocks noGrp="1" noChangeArrowheads="1"/>
          </p:cNvSpPr>
          <p:nvPr>
            <p:ph idx="1"/>
          </p:nvPr>
        </p:nvSpPr>
        <p:spPr bwMode="auto">
          <a:xfrm>
            <a:off x="581192" y="1376530"/>
            <a:ext cx="1098409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Machine Learning Integration</a:t>
            </a:r>
            <a:r>
              <a:rPr kumimoji="0" lang="en-US" altLang="en-US" sz="1800" b="0" i="0" u="none" strike="noStrike" cap="none" normalizeH="0" baseline="0" dirty="0">
                <a:ln>
                  <a:noFill/>
                </a:ln>
                <a:solidFill>
                  <a:schemeClr val="tx1"/>
                </a:solidFill>
                <a:effectLst/>
                <a:latin typeface="Arial" panose="020B0604020202020204" pitchFamily="34" charset="0"/>
              </a:rPr>
              <a:t> – Enhancing steganographic techniques using AI to improve security and detection resistance.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Quantum Steganography</a:t>
            </a:r>
            <a:r>
              <a:rPr kumimoji="0" lang="en-US" altLang="en-US" sz="1800" b="0" i="0" u="none" strike="noStrike" cap="none" normalizeH="0" baseline="0" dirty="0">
                <a:ln>
                  <a:noFill/>
                </a:ln>
                <a:solidFill>
                  <a:schemeClr val="tx1"/>
                </a:solidFill>
                <a:effectLst/>
                <a:latin typeface="Arial" panose="020B0604020202020204" pitchFamily="34" charset="0"/>
              </a:rPr>
              <a:t> – Leveraging quantum computing for unbreakable steganographic methods.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1800" b="0" i="0" u="none" strike="noStrike" cap="none" normalizeH="0" baseline="0" dirty="0">
                <a:ln>
                  <a:noFill/>
                </a:ln>
                <a:solidFill>
                  <a:schemeClr val="tx1"/>
                </a:solidFill>
                <a:effectLst/>
                <a:latin typeface="Arial" panose="020B0604020202020204" pitchFamily="34" charset="0"/>
              </a:rPr>
              <a:t> – Developing faster and more efficient algorithms for instant data hiding and extraction.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Increased Resistance to Steganalysis</a:t>
            </a:r>
            <a:r>
              <a:rPr kumimoji="0" lang="en-US" altLang="en-US" sz="1800" b="0" i="0" u="none" strike="noStrike" cap="none" normalizeH="0" baseline="0" dirty="0">
                <a:ln>
                  <a:noFill/>
                </a:ln>
                <a:solidFill>
                  <a:schemeClr val="tx1"/>
                </a:solidFill>
                <a:effectLst/>
                <a:latin typeface="Arial" panose="020B0604020202020204" pitchFamily="34" charset="0"/>
              </a:rPr>
              <a:t> – Advancing techniques to counteract evolving detection methods.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a:t>
            </a:r>
            <a:r>
              <a:rPr kumimoji="0" lang="en-US" altLang="en-US" sz="1800" b="0" i="0" u="none" strike="noStrike" cap="none" normalizeH="0" baseline="0" dirty="0">
                <a:ln>
                  <a:noFill/>
                </a:ln>
                <a:solidFill>
                  <a:schemeClr val="tx1"/>
                </a:solidFill>
                <a:effectLst/>
                <a:latin typeface="Arial" panose="020B0604020202020204" pitchFamily="34" charset="0"/>
              </a:rPr>
              <a:t> – Implementing secure cloud storage and communication using steganographic encryption.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Blockchain-Based Steganography</a:t>
            </a:r>
            <a:r>
              <a:rPr kumimoji="0" lang="en-US" altLang="en-US" sz="1800" b="0" i="0" u="none" strike="noStrike" cap="none" normalizeH="0" baseline="0" dirty="0">
                <a:ln>
                  <a:noFill/>
                </a:ln>
                <a:solidFill>
                  <a:schemeClr val="tx1"/>
                </a:solidFill>
                <a:effectLst/>
                <a:latin typeface="Arial" panose="020B0604020202020204" pitchFamily="34" charset="0"/>
              </a:rPr>
              <a:t> – Combining blockchain with steganography for decentralized and tamper-proof data security.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Enhancing adaptability across different operating systems and devices.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in IoT Security</a:t>
            </a:r>
            <a:r>
              <a:rPr kumimoji="0" lang="en-US" altLang="en-US" sz="1800" b="0" i="0" u="none" strike="noStrike" cap="none" normalizeH="0" baseline="0" dirty="0">
                <a:ln>
                  <a:noFill/>
                </a:ln>
                <a:solidFill>
                  <a:schemeClr val="tx1"/>
                </a:solidFill>
                <a:effectLst/>
                <a:latin typeface="Arial" panose="020B0604020202020204" pitchFamily="34" charset="0"/>
              </a:rPr>
              <a:t> – Using hidden data transmission to enhance security in IoT devices and smart systems.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solidFill>
                <a:latin typeface="Arial"/>
                <a:ea typeface="+mn-lt"/>
                <a:cs typeface="Arial"/>
              </a:rPr>
              <a:t>  </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Technology used</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mn-lt"/>
              </a:rPr>
              <a:t>Wow factor </a:t>
            </a:r>
            <a:endParaRPr lang="en-US" sz="2000"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End users</a:t>
            </a:r>
          </a:p>
          <a:p>
            <a:pPr marL="305435" indent="-305435"/>
            <a:r>
              <a:rPr lang="en-US" sz="2000" b="1" dirty="0">
                <a:solidFill>
                  <a:schemeClr val="tx1"/>
                </a:solidFill>
                <a:latin typeface="Arial"/>
                <a:ea typeface="+mn-lt"/>
                <a:cs typeface="+mn-lt"/>
              </a:rPr>
              <a:t>Result</a:t>
            </a:r>
          </a:p>
          <a:p>
            <a:pPr marL="305435" indent="-305435"/>
            <a:r>
              <a:rPr lang="en-US" sz="2000" b="1" dirty="0">
                <a:solidFill>
                  <a:schemeClr val="tx1"/>
                </a:solidFill>
                <a:latin typeface="Arial"/>
                <a:ea typeface="+mn-lt"/>
                <a:cs typeface="+mn-lt"/>
              </a:rPr>
              <a:t>Conclusion</a:t>
            </a:r>
          </a:p>
          <a:p>
            <a:pPr marL="305435" indent="-305435"/>
            <a:r>
              <a:rPr lang="en-US" sz="2000" b="1" dirty="0">
                <a:solidFill>
                  <a:schemeClr val="tx1"/>
                </a:solidFill>
                <a:latin typeface="Arial"/>
                <a:ea typeface="+mn-lt"/>
                <a:cs typeface="+mn-lt"/>
              </a:rPr>
              <a:t>Git-hub Link</a:t>
            </a:r>
          </a:p>
          <a:p>
            <a:pPr marL="305435" indent="-305435"/>
            <a:r>
              <a:rPr lang="en-US" sz="2000" b="1" dirty="0">
                <a:solidFill>
                  <a:schemeClr val="tx1"/>
                </a:solidFill>
                <a:latin typeface="Arial"/>
                <a:ea typeface="+mn-lt"/>
                <a:cs typeface="+mn-lt"/>
              </a:rPr>
              <a:t>Future scope</a:t>
            </a:r>
          </a:p>
          <a:p>
            <a:pPr marL="0" indent="0">
              <a:buNone/>
            </a:pPr>
            <a:endParaRPr lang="en-US" sz="2000" b="1" dirty="0">
              <a:solidFill>
                <a:schemeClr val="tx1"/>
              </a:solidFill>
              <a:latin typeface="Arial"/>
              <a:ea typeface="+mn-lt"/>
              <a:cs typeface="+mn-lt"/>
            </a:endParaRPr>
          </a:p>
          <a:p>
            <a:pPr marL="305435" indent="-305435"/>
            <a:endParaRPr lang="en-US" sz="2000" b="1" dirty="0">
              <a:solidFill>
                <a:schemeClr val="tx1"/>
              </a:solidFill>
              <a:latin typeface="Arial"/>
              <a:ea typeface="+mn-lt"/>
              <a:cs typeface="+mn-lt"/>
            </a:endParaRPr>
          </a:p>
          <a:p>
            <a:pPr marL="305435" indent="-305435"/>
            <a:endParaRPr lang="en-US" dirty="0">
              <a:solidFill>
                <a:schemeClr val="tx1"/>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391081"/>
            <a:ext cx="10430937" cy="2033436"/>
          </a:xfrm>
        </p:spPr>
        <p:txBody>
          <a:bodyPr>
            <a:normAutofit fontScale="77500" lnSpcReduction="20000"/>
          </a:bodyPr>
          <a:lstStyle/>
          <a:p>
            <a:pPr marL="0" indent="0" algn="just">
              <a:buNone/>
            </a:pPr>
            <a:r>
              <a:rPr lang="en-US" sz="2800" dirty="0">
                <a:solidFill>
                  <a:schemeClr val="tx1"/>
                </a:solidFill>
                <a:latin typeface="Arial" panose="020B0604020202020204" pitchFamily="34" charset="0"/>
                <a:cs typeface="Arial" panose="020B0604020202020204" pitchFamily="34" charset="0"/>
              </a:rPr>
              <a:t>In the digital age, secure data transmission is crucial due to rising cyber threats. Traditional encryption methods attract attention, making them susceptible to attacks. This project focuses on image steganography to hide data within images, ensuring confidentiality while maintaining image quality. The goal is to enhance security, prevent unauthorized access, and improve resistance to detection techniques.</a:t>
            </a: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8E9094B-402C-77DD-8323-4B68C9ADB121}"/>
              </a:ext>
            </a:extLst>
          </p:cNvPr>
          <p:cNvSpPr>
            <a:spLocks noGrp="1" noChangeArrowheads="1"/>
          </p:cNvSpPr>
          <p:nvPr>
            <p:ph idx="1"/>
          </p:nvPr>
        </p:nvSpPr>
        <p:spPr bwMode="auto">
          <a:xfrm>
            <a:off x="470179" y="1976706"/>
            <a:ext cx="110576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Libraries Used:</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Tkinter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 standard Python library for creating graphical user interfaces (GUI).</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tkinter.filedialog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Provides file selection dialogs.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tkinter.messagebox</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Used to display alert messages.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PIL (Pillow)</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 Python Imaging Library used for image processing.</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 - Handles image loading and manipulation.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ImageTk</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Converts images into a format that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Tkinter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can use.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io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BytesIO</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Used for handling byte-stream data (saving images in memory).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Provides functions for interacting with the operating system (e.g., file handling).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Platform: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script is designed to run on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Windows, Linux, or macOS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 long as Python and the required libraries are installed.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587E9862-D55F-C243-D7E2-D376E2489F51}"/>
              </a:ext>
            </a:extLst>
          </p:cNvPr>
          <p:cNvSpPr>
            <a:spLocks noGrp="1" noChangeArrowheads="1"/>
          </p:cNvSpPr>
          <p:nvPr>
            <p:ph idx="1"/>
          </p:nvPr>
        </p:nvSpPr>
        <p:spPr bwMode="auto">
          <a:xfrm>
            <a:off x="231254" y="1745862"/>
            <a:ext cx="112233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 Uses advanced encryption alongside steganography to increase data protection.</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High Imperceptibility</a:t>
            </a:r>
            <a:r>
              <a:rPr kumimoji="0" lang="en-US" altLang="en-US" sz="2000" b="0" i="0" u="none" strike="noStrike" cap="none" normalizeH="0" baseline="0" dirty="0">
                <a:ln>
                  <a:noFill/>
                </a:ln>
                <a:solidFill>
                  <a:schemeClr val="tx1"/>
                </a:solidFill>
                <a:effectLst/>
                <a:latin typeface="Arial" panose="020B0604020202020204" pitchFamily="34" charset="0"/>
              </a:rPr>
              <a:t> – Embeds data with minimal distortion, making detection difficult.</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Adaptive Embedding</a:t>
            </a:r>
            <a:r>
              <a:rPr kumimoji="0" lang="en-US" altLang="en-US" sz="2000" b="0" i="0" u="none" strike="noStrike" cap="none" normalizeH="0" baseline="0" dirty="0">
                <a:ln>
                  <a:noFill/>
                </a:ln>
                <a:solidFill>
                  <a:schemeClr val="tx1"/>
                </a:solidFill>
                <a:effectLst/>
                <a:latin typeface="Arial" panose="020B0604020202020204" pitchFamily="34" charset="0"/>
              </a:rPr>
              <a:t> – Dynamically adjusts embedding based on image characteristics for better concealment.</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Multi-Layered Encoding</a:t>
            </a:r>
            <a:r>
              <a:rPr kumimoji="0" lang="en-US" altLang="en-US" sz="2000" b="0" i="0" u="none" strike="noStrike" cap="none" normalizeH="0" baseline="0" dirty="0">
                <a:ln>
                  <a:noFill/>
                </a:ln>
                <a:solidFill>
                  <a:schemeClr val="tx1"/>
                </a:solidFill>
                <a:effectLst/>
                <a:latin typeface="Arial" panose="020B0604020202020204" pitchFamily="34" charset="0"/>
              </a:rPr>
              <a:t> – Supports multiple layers of steganographic techniques for added security.</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Robustness Against Steganalysis</a:t>
            </a:r>
            <a:r>
              <a:rPr kumimoji="0" lang="en-US" altLang="en-US" sz="2000" b="0" i="0" u="none" strike="noStrike" cap="none" normalizeH="0" baseline="0" dirty="0">
                <a:ln>
                  <a:noFill/>
                </a:ln>
                <a:solidFill>
                  <a:schemeClr val="tx1"/>
                </a:solidFill>
                <a:effectLst/>
                <a:latin typeface="Arial" panose="020B0604020202020204" pitchFamily="34" charset="0"/>
              </a:rPr>
              <a:t> – Designed to resist common detection and extraction techniques.</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Support for Multiple Image Formats</a:t>
            </a:r>
            <a:r>
              <a:rPr kumimoji="0" lang="en-US" altLang="en-US" sz="2000" b="0" i="0" u="none" strike="noStrike" cap="none" normalizeH="0" baseline="0" dirty="0">
                <a:ln>
                  <a:noFill/>
                </a:ln>
                <a:solidFill>
                  <a:schemeClr val="tx1"/>
                </a:solidFill>
                <a:effectLst/>
                <a:latin typeface="Arial" panose="020B0604020202020204" pitchFamily="34" charset="0"/>
              </a:rPr>
              <a:t> – Works with various image formats like PNG, JPEG, and BMP.</a:t>
            </a:r>
          </a:p>
          <a:p>
            <a:pPr algn="just"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 Simple and intuitive design for easy use without technical expertise.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E31C5A6D-AD10-2B07-EFEC-1FF3F899B54F}"/>
              </a:ext>
            </a:extLst>
          </p:cNvPr>
          <p:cNvSpPr>
            <a:spLocks noGrp="1" noChangeArrowheads="1"/>
          </p:cNvSpPr>
          <p:nvPr>
            <p:ph idx="1"/>
          </p:nvPr>
        </p:nvSpPr>
        <p:spPr bwMode="auto">
          <a:xfrm>
            <a:off x="480363" y="1133772"/>
            <a:ext cx="5820504"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Government and intelligence agencies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Cybersecurity professionals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Journalists and whistleblowers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Military and defense organizations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Law enforcement and forensic experts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Corporations and businesses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Research institutions </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Cybercriminals and hackers </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3EE0CDF0-CEF3-3027-B80E-7E7919FF6DA8}"/>
              </a:ext>
            </a:extLst>
          </p:cNvPr>
          <p:cNvPicPr>
            <a:picLocks noGrp="1" noChangeAspect="1"/>
          </p:cNvPicPr>
          <p:nvPr>
            <p:ph idx="1"/>
          </p:nvPr>
        </p:nvPicPr>
        <p:blipFill>
          <a:blip r:embed="rId2"/>
          <a:stretch>
            <a:fillRect/>
          </a:stretch>
        </p:blipFill>
        <p:spPr>
          <a:xfrm>
            <a:off x="727587" y="1409905"/>
            <a:ext cx="2064774" cy="2019095"/>
          </a:xfrm>
        </p:spPr>
      </p:pic>
      <p:pic>
        <p:nvPicPr>
          <p:cNvPr id="17" name="Picture 16">
            <a:extLst>
              <a:ext uri="{FF2B5EF4-FFF2-40B4-BE49-F238E27FC236}">
                <a16:creationId xmlns:a16="http://schemas.microsoft.com/office/drawing/2014/main" id="{E3225D46-4D37-314D-18CD-D053E9003FCD}"/>
              </a:ext>
            </a:extLst>
          </p:cNvPr>
          <p:cNvPicPr>
            <a:picLocks noChangeAspect="1"/>
          </p:cNvPicPr>
          <p:nvPr/>
        </p:nvPicPr>
        <p:blipFill>
          <a:blip r:embed="rId3"/>
          <a:stretch>
            <a:fillRect/>
          </a:stretch>
        </p:blipFill>
        <p:spPr>
          <a:xfrm>
            <a:off x="3382297" y="1409905"/>
            <a:ext cx="2064774" cy="2019095"/>
          </a:xfrm>
          <a:prstGeom prst="rect">
            <a:avLst/>
          </a:prstGeom>
        </p:spPr>
      </p:pic>
      <p:pic>
        <p:nvPicPr>
          <p:cNvPr id="19" name="Picture 18">
            <a:extLst>
              <a:ext uri="{FF2B5EF4-FFF2-40B4-BE49-F238E27FC236}">
                <a16:creationId xmlns:a16="http://schemas.microsoft.com/office/drawing/2014/main" id="{C702DA59-C69A-2C2B-BE87-1FD3F5FDFDA3}"/>
              </a:ext>
            </a:extLst>
          </p:cNvPr>
          <p:cNvPicPr>
            <a:picLocks noChangeAspect="1"/>
          </p:cNvPicPr>
          <p:nvPr/>
        </p:nvPicPr>
        <p:blipFill>
          <a:blip r:embed="rId4"/>
          <a:stretch>
            <a:fillRect/>
          </a:stretch>
        </p:blipFill>
        <p:spPr>
          <a:xfrm>
            <a:off x="6037006" y="1409905"/>
            <a:ext cx="4637289" cy="2019095"/>
          </a:xfrm>
          <a:prstGeom prst="rect">
            <a:avLst/>
          </a:prstGeom>
        </p:spPr>
      </p:pic>
      <p:pic>
        <p:nvPicPr>
          <p:cNvPr id="21" name="Picture 20">
            <a:extLst>
              <a:ext uri="{FF2B5EF4-FFF2-40B4-BE49-F238E27FC236}">
                <a16:creationId xmlns:a16="http://schemas.microsoft.com/office/drawing/2014/main" id="{FA40112C-C852-98D8-3F04-E7F5201D0998}"/>
              </a:ext>
            </a:extLst>
          </p:cNvPr>
          <p:cNvPicPr>
            <a:picLocks noChangeAspect="1"/>
          </p:cNvPicPr>
          <p:nvPr/>
        </p:nvPicPr>
        <p:blipFill>
          <a:blip r:embed="rId5"/>
          <a:stretch>
            <a:fillRect/>
          </a:stretch>
        </p:blipFill>
        <p:spPr>
          <a:xfrm>
            <a:off x="1375175" y="4041531"/>
            <a:ext cx="3698269" cy="2526417"/>
          </a:xfrm>
          <a:prstGeom prst="rect">
            <a:avLst/>
          </a:prstGeom>
        </p:spPr>
      </p:pic>
      <p:pic>
        <p:nvPicPr>
          <p:cNvPr id="23" name="Picture 22">
            <a:extLst>
              <a:ext uri="{FF2B5EF4-FFF2-40B4-BE49-F238E27FC236}">
                <a16:creationId xmlns:a16="http://schemas.microsoft.com/office/drawing/2014/main" id="{0F105F61-62AF-1691-76D2-37BA71CABCE3}"/>
              </a:ext>
            </a:extLst>
          </p:cNvPr>
          <p:cNvPicPr>
            <a:picLocks noChangeAspect="1"/>
          </p:cNvPicPr>
          <p:nvPr/>
        </p:nvPicPr>
        <p:blipFill>
          <a:blip r:embed="rId6"/>
          <a:stretch>
            <a:fillRect/>
          </a:stretch>
        </p:blipFill>
        <p:spPr>
          <a:xfrm>
            <a:off x="6096000" y="4041531"/>
            <a:ext cx="3698269" cy="252641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312193"/>
          </a:xfrm>
        </p:spPr>
        <p:txBody>
          <a:bodyPr>
            <a:normAutofit/>
          </a:bodyPr>
          <a:lstStyle/>
          <a:p>
            <a:pPr marL="0" indent="0" algn="just">
              <a:buNone/>
            </a:pPr>
            <a:r>
              <a:rPr lang="en-US" sz="1800" dirty="0">
                <a:solidFill>
                  <a:schemeClr val="tx1"/>
                </a:solidFill>
                <a:latin typeface="Arial" panose="020B0604020202020204" pitchFamily="34" charset="0"/>
                <a:cs typeface="Arial" panose="020B0604020202020204" pitchFamily="34" charset="0"/>
              </a:rPr>
              <a:t>Image steganography is an essential method for secure communication and data protection. While it provides a discreet way to transmit sensitive information, advancements in detection techniques require continuous improvements in steganographic algorithms to ensure secrecy and robustness. The balance between data embedding capacity and imperceptibility remains a key challenge. Future research focuses on AI-driven steganography and adaptive techniques to enhance security and resistance against steganalysis.</a:t>
            </a:r>
          </a:p>
          <a:p>
            <a:pPr marL="0" indent="0" algn="just">
              <a:buNone/>
            </a:pPr>
            <a:endParaRPr lang="en-US" sz="1800" dirty="0">
              <a:solidFill>
                <a:schemeClr val="tx1"/>
              </a:solidFill>
              <a:latin typeface="Arial" panose="020B0604020202020204" pitchFamily="34" charset="0"/>
              <a:cs typeface="Arial" panose="020B0604020202020204" pitchFamily="34" charset="0"/>
            </a:endParaRPr>
          </a:p>
          <a:p>
            <a:pPr marL="0" indent="0" algn="just">
              <a:buNone/>
            </a:pPr>
            <a:endParaRPr lang="en-US" sz="1800" dirty="0">
              <a:solidFill>
                <a:schemeClr val="tx1"/>
              </a:solidFill>
              <a:latin typeface="Arial" panose="020B0604020202020204" pitchFamily="34" charset="0"/>
              <a:cs typeface="Arial" panose="020B0604020202020204" pitchFamily="34" charset="0"/>
            </a:endParaRPr>
          </a:p>
          <a:p>
            <a:pPr marL="0" indent="0" algn="just">
              <a:buNone/>
            </a:pPr>
            <a:endParaRPr lang="en-US" sz="1800" dirty="0">
              <a:solidFill>
                <a:schemeClr val="tx1"/>
              </a:solidFill>
              <a:latin typeface="Arial" panose="020B0604020202020204" pitchFamily="34" charset="0"/>
              <a:cs typeface="Arial" panose="020B0604020202020204" pitchFamily="34" charset="0"/>
            </a:endParaRPr>
          </a:p>
          <a:p>
            <a:pPr marL="0" indent="0" algn="just">
              <a:buNone/>
            </a:pP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hlinkClick r:id="rId2"/>
              </a:rPr>
              <a:t>https://github.com/Supriyad16/Image_Steganography</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581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Supriya D</cp:lastModifiedBy>
  <cp:revision>31</cp:revision>
  <dcterms:created xsi:type="dcterms:W3CDTF">2021-05-26T16:50:10Z</dcterms:created>
  <dcterms:modified xsi:type="dcterms:W3CDTF">2025-02-26T11:34:23Z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