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NhUB922WcDH+FmQSAS66Ika+fG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5" d="100"/>
          <a:sy n="95" d="100"/>
        </p:scale>
        <p:origin x="-1090"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95" name="Google Shape;95;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0: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63" name="Google Shape;163;p10: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7654af923_0_37: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7654af923_0_37: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0" name="Google Shape;170;g127654af923_0_37: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pPr marL="0" lvl="0" indent="0" algn="r" rtl="0">
                <a:spcBef>
                  <a:spcPts val="0"/>
                </a:spcBef>
                <a:spcAft>
                  <a:spcPts val="0"/>
                </a:spcAft>
                <a:buClr>
                  <a:srgbClr val="000000"/>
                </a:buClr>
                <a:buSzPts val="1400"/>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7654af923_0_43: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7654af923_0_4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7" name="Google Shape;177;g127654af923_0_43: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pPr marL="0" lvl="0" indent="0" algn="r" rtl="0">
                <a:spcBef>
                  <a:spcPts val="0"/>
                </a:spcBef>
                <a:spcAft>
                  <a:spcPts val="0"/>
                </a:spcAft>
                <a:buClr>
                  <a:srgbClr val="000000"/>
                </a:buClr>
                <a:buSzPts val="1400"/>
                <a:buFont typeface="Arial"/>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1: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84" name="Google Shape;184;p11: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12: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1" name="Google Shape;191;p12: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13: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97" name="Google Shape;197;p13: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4: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04" name="Google Shape;204;p14: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7654af923_0_10: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7654af923_0_10: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2" name="Google Shape;212;g127654af923_0_10: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pPr marL="0" lvl="0" indent="0" algn="r" rtl="0">
                <a:spcBef>
                  <a:spcPts val="0"/>
                </a:spcBef>
                <a:spcAft>
                  <a:spcPts val="0"/>
                </a:spcAft>
                <a:buClr>
                  <a:srgbClr val="000000"/>
                </a:buClr>
                <a:buSzPts val="1400"/>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9" name="Google Shape;219;p17: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 name="Google Shape;226;p18: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09" name="Google Shape;109;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3" name="Google Shape;233;p1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34" name="Google Shape;234;p15: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7654af923_0_23: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7654af923_0_23:notes"/>
          <p:cNvSpPr txBox="1">
            <a:spLocks noGrp="1"/>
          </p:cNvSpPr>
          <p:nvPr>
            <p:ph type="body" idx="1"/>
          </p:nvPr>
        </p:nvSpPr>
        <p:spPr>
          <a:xfrm>
            <a:off x="756000" y="5078520"/>
            <a:ext cx="6047700" cy="48111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1" name="Google Shape;241;g127654af923_0_23:notes"/>
          <p:cNvSpPr txBox="1">
            <a:spLocks noGrp="1"/>
          </p:cNvSpPr>
          <p:nvPr>
            <p:ph type="sldNum" idx="12"/>
          </p:nvPr>
        </p:nvSpPr>
        <p:spPr>
          <a:xfrm>
            <a:off x="4278960" y="10157400"/>
            <a:ext cx="3280800" cy="5343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US"/>
              <a:pPr marL="0" lvl="0" indent="0" algn="r" rtl="0">
                <a:spcBef>
                  <a:spcPts val="0"/>
                </a:spcBef>
                <a:spcAft>
                  <a:spcPts val="0"/>
                </a:spcAft>
                <a:buClr>
                  <a:srgbClr val="000000"/>
                </a:buClr>
                <a:buSzPts val="1400"/>
                <a:buFont typeface="Arial"/>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248" name="Google Shape;248;p16: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15" name="Google Shape;115;p3: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26" name="Google Shape;126;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32" name="Google Shape;132;p6:notes"/>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7: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39" name="Google Shape;139;p7: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8: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47" name="Google Shape;147;p8: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9: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55" name="Google Shape;155;p9: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a:lvl1pPr>
            <a:lvl2pPr marL="0" lvl="1" indent="0" algn="r">
              <a:lnSpc>
                <a:spcPct val="100000"/>
              </a:lnSpc>
              <a:spcBef>
                <a:spcPts val="0"/>
              </a:spcBef>
              <a:spcAft>
                <a:spcPts val="0"/>
              </a:spcAft>
              <a:buSzPts val="1400"/>
              <a:buNone/>
              <a:defRPr/>
            </a:lvl2pPr>
            <a:lvl3pPr marL="0" lvl="2" indent="0" algn="r">
              <a:lnSpc>
                <a:spcPct val="100000"/>
              </a:lnSpc>
              <a:spcBef>
                <a:spcPts val="0"/>
              </a:spcBef>
              <a:spcAft>
                <a:spcPts val="0"/>
              </a:spcAft>
              <a:buSzPts val="1400"/>
              <a:buNone/>
              <a:defRPr/>
            </a:lvl3pPr>
            <a:lvl4pPr marL="0" lvl="3" indent="0" algn="r">
              <a:lnSpc>
                <a:spcPct val="100000"/>
              </a:lnSpc>
              <a:spcBef>
                <a:spcPts val="0"/>
              </a:spcBef>
              <a:spcAft>
                <a:spcPts val="0"/>
              </a:spcAft>
              <a:buSzPts val="1400"/>
              <a:buNone/>
              <a:defRPr/>
            </a:lvl4pPr>
            <a:lvl5pPr marL="0" lvl="4" indent="0" algn="r">
              <a:lnSpc>
                <a:spcPct val="100000"/>
              </a:lnSpc>
              <a:spcBef>
                <a:spcPts val="0"/>
              </a:spcBef>
              <a:spcAft>
                <a:spcPts val="0"/>
              </a:spcAft>
              <a:buSzPts val="1400"/>
              <a:buNone/>
              <a:defRPr/>
            </a:lvl5pPr>
            <a:lvl6pPr marL="0" lvl="5" indent="0" algn="r">
              <a:lnSpc>
                <a:spcPct val="100000"/>
              </a:lnSpc>
              <a:spcBef>
                <a:spcPts val="0"/>
              </a:spcBef>
              <a:spcAft>
                <a:spcPts val="0"/>
              </a:spcAft>
              <a:buSzPts val="1400"/>
              <a:buNone/>
              <a:defRPr/>
            </a:lvl6pPr>
            <a:lvl7pPr marL="0" lvl="6" indent="0" algn="r">
              <a:lnSpc>
                <a:spcPct val="100000"/>
              </a:lnSpc>
              <a:spcBef>
                <a:spcPts val="0"/>
              </a:spcBef>
              <a:spcAft>
                <a:spcPts val="0"/>
              </a:spcAft>
              <a:buSzPts val="1400"/>
              <a:buNone/>
              <a:defRPr/>
            </a:lvl7pPr>
            <a:lvl8pPr marL="0" lvl="7" indent="0" algn="r">
              <a:lnSpc>
                <a:spcPct val="100000"/>
              </a:lnSpc>
              <a:spcBef>
                <a:spcPts val="0"/>
              </a:spcBef>
              <a:spcAft>
                <a:spcPts val="0"/>
              </a:spcAft>
              <a:buSzPts val="1400"/>
              <a:buNone/>
              <a:defRPr/>
            </a:lvl8pPr>
            <a:lvl9pPr marL="0" lvl="8" indent="0" algn="r">
              <a:lnSpc>
                <a:spcPct val="100000"/>
              </a:lnSpc>
              <a:spcBef>
                <a:spcPts val="0"/>
              </a:spcBef>
              <a:spcAft>
                <a:spcPts val="0"/>
              </a:spcAft>
              <a:buSzPts val="1400"/>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9"/>
          <p:cNvSpPr>
            <a:spLocks noGrp="1"/>
          </p:cNvSpPr>
          <p:nvPr>
            <p:ph type="pic" idx="2"/>
          </p:nvPr>
        </p:nvSpPr>
        <p:spPr>
          <a:xfrm>
            <a:off x="3887788" y="987425"/>
            <a:ext cx="4629150" cy="4873625"/>
          </a:xfrm>
          <a:prstGeom prst="rect">
            <a:avLst/>
          </a:prstGeom>
          <a:noFill/>
          <a:ln>
            <a:noFill/>
          </a:ln>
        </p:spPr>
      </p:sp>
      <p:sp>
        <p:nvSpPr>
          <p:cNvPr id="77" name="Google Shape;77;p2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3" name="Google Shape;83;p3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3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3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9" name="Google Shape;89;p3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2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40"/>
        <p:cNvGrpSpPr/>
        <p:nvPr/>
      </p:nvGrpSpPr>
      <p:grpSpPr>
        <a:xfrm>
          <a:off x="0" y="0"/>
          <a:ext cx="0" cy="0"/>
          <a:chOff x="0" y="0"/>
          <a:chExt cx="0" cy="0"/>
        </a:xfrm>
      </p:grpSpPr>
      <p:pic>
        <p:nvPicPr>
          <p:cNvPr id="41" name="Google Shape;41;p24" descr="关系图"/>
          <p:cNvPicPr preferRelativeResize="0"/>
          <p:nvPr/>
        </p:nvPicPr>
        <p:blipFill rotWithShape="1">
          <a:blip r:embed="rId2">
            <a:alphaModFix/>
          </a:blip>
          <a:srcRect r="2527" b="10909"/>
          <a:stretch/>
        </p:blipFill>
        <p:spPr>
          <a:xfrm>
            <a:off x="179388" y="692150"/>
            <a:ext cx="8913812" cy="6110288"/>
          </a:xfrm>
          <a:prstGeom prst="rect">
            <a:avLst/>
          </a:prstGeom>
          <a:noFill/>
          <a:ln>
            <a:noFill/>
          </a:ln>
        </p:spPr>
      </p:pic>
      <p:sp>
        <p:nvSpPr>
          <p:cNvPr id="42" name="Google Shape;42;p24"/>
          <p:cNvSpPr/>
          <p:nvPr/>
        </p:nvSpPr>
        <p:spPr>
          <a:xfrm>
            <a:off x="1588" y="549275"/>
            <a:ext cx="9144000" cy="1511300"/>
          </a:xfrm>
          <a:prstGeom prst="rect">
            <a:avLst/>
          </a:prstGeom>
          <a:gradFill>
            <a:gsLst>
              <a:gs pos="0">
                <a:srgbClr val="FFFFFF"/>
              </a:gs>
              <a:gs pos="100000">
                <a:srgbClr val="808080">
                  <a:alpha val="53725"/>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24"/>
          <p:cNvSpPr txBox="1">
            <a:spLocks noGrp="1"/>
          </p:cNvSpPr>
          <p:nvPr>
            <p:ph type="subTitle" idx="1"/>
          </p:nvPr>
        </p:nvSpPr>
        <p:spPr>
          <a:xfrm>
            <a:off x="1908175" y="2492375"/>
            <a:ext cx="5545138" cy="1222375"/>
          </a:xfrm>
          <a:prstGeom prst="rect">
            <a:avLst/>
          </a:prstGeom>
          <a:noFill/>
          <a:ln>
            <a:noFill/>
          </a:ln>
        </p:spPr>
        <p:txBody>
          <a:bodyPr spcFirstLastPara="1" wrap="square" lIns="91425" tIns="45700" rIns="91425" bIns="45700" anchor="ctr" anchorCtr="0">
            <a:noAutofit/>
          </a:bodyPr>
          <a:lstStyle>
            <a:lvl1pPr lvl="0" algn="ct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ctrTitle"/>
          </p:nvPr>
        </p:nvSpPr>
        <p:spPr>
          <a:xfrm>
            <a:off x="755650" y="620713"/>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2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51" name="Google Shape;51;p2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6"/>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6"/>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6"/>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8"/>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28"/>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1588" y="333375"/>
            <a:ext cx="9144000" cy="1009650"/>
          </a:xfrm>
          <a:prstGeom prst="rect">
            <a:avLst/>
          </a:prstGeom>
          <a:gradFill>
            <a:gsLst>
              <a:gs pos="0">
                <a:srgbClr val="FFFFFF"/>
              </a:gs>
              <a:gs pos="100000">
                <a:srgbClr val="808080">
                  <a:alpha val="53725"/>
                </a:srgbClr>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1" name="Google Shape;11;p19" descr="关系图"/>
          <p:cNvPicPr preferRelativeResize="0"/>
          <p:nvPr/>
        </p:nvPicPr>
        <p:blipFill rotWithShape="1">
          <a:blip r:embed="rId14">
            <a:alphaModFix/>
          </a:blip>
          <a:srcRect t="1094" r="8122" b="13317"/>
          <a:stretch/>
        </p:blipFill>
        <p:spPr>
          <a:xfrm>
            <a:off x="5797550" y="4438650"/>
            <a:ext cx="3340100" cy="2333625"/>
          </a:xfrm>
          <a:prstGeom prst="rect">
            <a:avLst/>
          </a:prstGeom>
          <a:noFill/>
          <a:ln>
            <a:noFill/>
          </a:ln>
        </p:spPr>
      </p:pic>
      <p:sp>
        <p:nvSpPr>
          <p:cNvPr id="12" name="Google Shape;1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3" name="Google Shape;1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1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1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 name="Google Shape;16;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228600" y="1714325"/>
            <a:ext cx="8856000" cy="518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3000" b="0" i="0" u="none" strike="noStrike" cap="none">
                <a:solidFill>
                  <a:schemeClr val="dk1"/>
                </a:solidFill>
                <a:latin typeface="Arial"/>
                <a:ea typeface="Arial"/>
                <a:cs typeface="Arial"/>
                <a:sym typeface="Arial"/>
              </a:rPr>
              <a:t/>
            </a:r>
            <a:br>
              <a:rPr lang="en-US" sz="3000" b="0" i="0" u="none" strike="noStrike" cap="none">
                <a:solidFill>
                  <a:schemeClr val="dk1"/>
                </a:solidFill>
                <a:latin typeface="Arial"/>
                <a:ea typeface="Arial"/>
                <a:cs typeface="Arial"/>
                <a:sym typeface="Arial"/>
              </a:rPr>
            </a:br>
            <a:r>
              <a:rPr lang="en-US" sz="3000" b="0" i="0" u="none" strike="noStrike" cap="none">
                <a:solidFill>
                  <a:schemeClr val="dk1"/>
                </a:solidFill>
                <a:latin typeface="Arial"/>
                <a:ea typeface="Arial"/>
                <a:cs typeface="Arial"/>
                <a:sym typeface="Arial"/>
              </a:rPr>
              <a:t/>
            </a:r>
            <a:br>
              <a:rPr lang="en-US" sz="3000" b="0" i="0" u="none" strike="noStrike" cap="none">
                <a:solidFill>
                  <a:schemeClr val="dk1"/>
                </a:solidFill>
                <a:latin typeface="Arial"/>
                <a:ea typeface="Arial"/>
                <a:cs typeface="Arial"/>
                <a:sym typeface="Arial"/>
              </a:rPr>
            </a:br>
            <a:r>
              <a:rPr lang="en-US" sz="3000" b="0" i="0" u="none" strike="noStrike" cap="none">
                <a:solidFill>
                  <a:schemeClr val="dk1"/>
                </a:solidFill>
                <a:latin typeface="Arial"/>
                <a:ea typeface="Arial"/>
                <a:cs typeface="Arial"/>
                <a:sym typeface="Arial"/>
              </a:rPr>
              <a:t/>
            </a:r>
            <a:br>
              <a:rPr lang="en-US" sz="3000" b="0" i="0" u="none" strike="noStrike" cap="none">
                <a:solidFill>
                  <a:schemeClr val="dk1"/>
                </a:solidFill>
                <a:latin typeface="Arial"/>
                <a:ea typeface="Arial"/>
                <a:cs typeface="Arial"/>
                <a:sym typeface="Arial"/>
              </a:rPr>
            </a:br>
            <a:r>
              <a:rPr lang="en-US" sz="3000" b="1" i="0" u="sng" strike="noStrike" cap="none">
                <a:solidFill>
                  <a:srgbClr val="000000"/>
                </a:solidFill>
                <a:latin typeface="Times New Roman"/>
                <a:ea typeface="Times New Roman"/>
                <a:cs typeface="Times New Roman"/>
                <a:sym typeface="Times New Roman"/>
              </a:rPr>
              <a:t>B.Tech Project External Evaluation, VIIIth Sem</a:t>
            </a:r>
            <a:endParaRPr sz="3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r>
              <a:rPr lang="en-US" sz="2300" b="1" i="0" u="none" strike="noStrike" cap="none">
                <a:solidFill>
                  <a:schemeClr val="dk1"/>
                </a:solidFill>
                <a:latin typeface="Arial"/>
                <a:ea typeface="Arial"/>
                <a:cs typeface="Arial"/>
                <a:sym typeface="Arial"/>
              </a:rPr>
              <a:t>Image Caption Generator using CNN and LSTM</a:t>
            </a: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
            </a:r>
            <a:br>
              <a:rPr lang="en-US" sz="1800" b="0" i="0" u="none" strike="noStrike" cap="none">
                <a:solidFill>
                  <a:schemeClr val="dk1"/>
                </a:solidFill>
                <a:latin typeface="Arial"/>
                <a:ea typeface="Arial"/>
                <a:cs typeface="Arial"/>
                <a:sym typeface="Arial"/>
              </a:rPr>
            </a:br>
            <a:r>
              <a:rPr lang="en-US" sz="2800" b="0" i="0" u="none" strike="noStrike" cap="none">
                <a:solidFill>
                  <a:srgbClr val="000000"/>
                </a:solidFill>
                <a:latin typeface="Times New Roman"/>
                <a:ea typeface="Times New Roman"/>
                <a:cs typeface="Times New Roman"/>
                <a:sym typeface="Times New Roman"/>
              </a:rPr>
              <a:t> </a:t>
            </a:r>
            <a:endParaRPr sz="2800" b="0" i="0" u="none" strike="noStrike" cap="none">
              <a:solidFill>
                <a:srgbClr val="000000"/>
              </a:solidFill>
              <a:latin typeface="Calibri"/>
              <a:ea typeface="Calibri"/>
              <a:cs typeface="Calibri"/>
              <a:sym typeface="Calibri"/>
            </a:endParaRPr>
          </a:p>
        </p:txBody>
      </p:sp>
      <p:sp>
        <p:nvSpPr>
          <p:cNvPr id="98" name="Google Shape;98;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DEPARTMENT OF COMPUTER SCIENCE &amp; ENGINEERING</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SCHOOL OF ENGINEERING AND TECHNOLOGY </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 May,  2022</a:t>
            </a:r>
            <a:endParaRPr sz="2200" b="0" i="0" u="none" strike="noStrike" cap="none">
              <a:solidFill>
                <a:schemeClr val="dk1"/>
              </a:solidFill>
              <a:latin typeface="Arial"/>
              <a:ea typeface="Arial"/>
              <a:cs typeface="Arial"/>
              <a:sym typeface="Arial"/>
            </a:endParaRPr>
          </a:p>
        </p:txBody>
      </p:sp>
      <p:sp>
        <p:nvSpPr>
          <p:cNvPr id="99" name="Google Shape;99;p1"/>
          <p:cNvSpPr/>
          <p:nvPr/>
        </p:nvSpPr>
        <p:spPr>
          <a:xfrm>
            <a:off x="857150" y="3714849"/>
            <a:ext cx="3285600" cy="1526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Presented by :-     </a:t>
            </a:r>
            <a:endParaRPr sz="1800" b="0" i="0" u="none" strike="noStrike" cap="none">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Arial"/>
              <a:buNone/>
            </a:pPr>
            <a:r>
              <a:rPr lang="en-US" sz="1800" dirty="0" err="1">
                <a:solidFill>
                  <a:srgbClr val="17375E"/>
                </a:solidFill>
                <a:latin typeface="Georgia"/>
                <a:ea typeface="Georgia"/>
                <a:cs typeface="Georgia"/>
                <a:sym typeface="Georgia"/>
              </a:rPr>
              <a:t>Supriya</a:t>
            </a:r>
            <a:r>
              <a:rPr lang="en-US" sz="1800" dirty="0">
                <a:solidFill>
                  <a:srgbClr val="17375E"/>
                </a:solidFill>
                <a:latin typeface="Georgia"/>
                <a:ea typeface="Georgia"/>
                <a:cs typeface="Georgia"/>
                <a:sym typeface="Georgia"/>
              </a:rPr>
              <a:t> </a:t>
            </a:r>
            <a:r>
              <a:rPr lang="en-US" sz="1800" dirty="0" err="1">
                <a:solidFill>
                  <a:srgbClr val="17375E"/>
                </a:solidFill>
                <a:latin typeface="Georgia"/>
                <a:ea typeface="Georgia"/>
                <a:cs typeface="Georgia"/>
                <a:sym typeface="Georgia"/>
              </a:rPr>
              <a:t>Kumari</a:t>
            </a:r>
            <a:r>
              <a:rPr lang="en-US" sz="1800" dirty="0">
                <a:solidFill>
                  <a:srgbClr val="17375E"/>
                </a:solidFill>
                <a:latin typeface="Georgia"/>
                <a:ea typeface="Georgia"/>
                <a:cs typeface="Georgia"/>
                <a:sym typeface="Georgia"/>
              </a:rPr>
              <a:t>,</a:t>
            </a:r>
            <a:r>
              <a:rPr lang="en-US" sz="1800" dirty="0">
                <a:solidFill>
                  <a:srgbClr val="17375E"/>
                </a:solidFill>
                <a:latin typeface="Times New Roman"/>
                <a:ea typeface="Times New Roman"/>
                <a:cs typeface="Times New Roman"/>
                <a:sym typeface="Times New Roman"/>
              </a:rPr>
              <a:t>(2018009684)</a:t>
            </a:r>
            <a:endParaRPr sz="1800">
              <a:solidFill>
                <a:srgbClr val="17375E"/>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800"/>
              <a:buFont typeface="Arial"/>
              <a:buNone/>
            </a:pPr>
            <a:r>
              <a:rPr lang="en-US" sz="1800" dirty="0" err="1">
                <a:solidFill>
                  <a:srgbClr val="17375E"/>
                </a:solidFill>
                <a:latin typeface="Georgia"/>
                <a:ea typeface="Georgia"/>
                <a:cs typeface="Georgia"/>
                <a:sym typeface="Georgia"/>
              </a:rPr>
              <a:t>Julu</a:t>
            </a:r>
            <a:r>
              <a:rPr lang="en-US" sz="1800" dirty="0">
                <a:solidFill>
                  <a:srgbClr val="17375E"/>
                </a:solidFill>
                <a:latin typeface="Georgia"/>
                <a:ea typeface="Georgia"/>
                <a:cs typeface="Georgia"/>
                <a:sym typeface="Georgia"/>
              </a:rPr>
              <a:t> </a:t>
            </a:r>
            <a:r>
              <a:rPr lang="en-US" sz="1800" dirty="0" err="1">
                <a:solidFill>
                  <a:srgbClr val="17375E"/>
                </a:solidFill>
                <a:latin typeface="Georgia"/>
                <a:ea typeface="Georgia"/>
                <a:cs typeface="Georgia"/>
                <a:sym typeface="Georgia"/>
              </a:rPr>
              <a:t>Basnet</a:t>
            </a:r>
            <a:r>
              <a:rPr lang="en-US" sz="1800" dirty="0">
                <a:solidFill>
                  <a:srgbClr val="17375E"/>
                </a:solidFill>
                <a:latin typeface="Georgia"/>
                <a:ea typeface="Georgia"/>
                <a:cs typeface="Georgia"/>
                <a:sym typeface="Georgia"/>
              </a:rPr>
              <a:t>,</a:t>
            </a:r>
            <a:r>
              <a:rPr lang="en-US" sz="1800" dirty="0">
                <a:solidFill>
                  <a:srgbClr val="17375E"/>
                </a:solidFill>
                <a:latin typeface="Times New Roman"/>
                <a:ea typeface="Times New Roman"/>
                <a:cs typeface="Times New Roman"/>
                <a:sym typeface="Times New Roman"/>
              </a:rPr>
              <a:t>(2018015987)</a:t>
            </a:r>
            <a:r>
              <a:rPr lang="en-US" sz="1800" b="0" i="0" u="none" strike="noStrike" cap="none" dirty="0">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17375E"/>
                </a:solidFill>
                <a:latin typeface="Georgia"/>
                <a:ea typeface="Georgia"/>
                <a:cs typeface="Georgia"/>
                <a:sym typeface="Georgia"/>
              </a:rPr>
              <a:t>Mohit</a:t>
            </a:r>
            <a:r>
              <a:rPr lang="en-US" sz="1800" b="0" i="0" u="none" strike="noStrike" cap="none" dirty="0">
                <a:solidFill>
                  <a:srgbClr val="17375E"/>
                </a:solidFill>
                <a:latin typeface="Georgia"/>
                <a:ea typeface="Georgia"/>
                <a:cs typeface="Georgia"/>
                <a:sym typeface="Georgia"/>
              </a:rPr>
              <a:t> </a:t>
            </a:r>
            <a:r>
              <a:rPr lang="en-US" sz="1800" b="0" i="0" u="none" strike="noStrike" cap="none" dirty="0" err="1">
                <a:solidFill>
                  <a:srgbClr val="17375E"/>
                </a:solidFill>
                <a:latin typeface="Georgia"/>
                <a:ea typeface="Georgia"/>
                <a:cs typeface="Georgia"/>
                <a:sym typeface="Georgia"/>
              </a:rPr>
              <a:t>Rathore</a:t>
            </a:r>
            <a:r>
              <a:rPr lang="en-US" sz="1800" b="0" i="0" u="none" strike="noStrike" cap="none" dirty="0">
                <a:solidFill>
                  <a:srgbClr val="17375E"/>
                </a:solidFill>
                <a:latin typeface="Georgia"/>
                <a:ea typeface="Georgia"/>
                <a:cs typeface="Georgia"/>
                <a:sym typeface="Georgia"/>
              </a:rPr>
              <a:t>,(</a:t>
            </a:r>
            <a:r>
              <a:rPr lang="en-US" sz="1800" b="0" i="0" u="none" strike="noStrike" cap="none" dirty="0">
                <a:solidFill>
                  <a:srgbClr val="17375E"/>
                </a:solidFill>
                <a:latin typeface="Times New Roman"/>
                <a:ea typeface="Times New Roman"/>
                <a:cs typeface="Times New Roman"/>
                <a:sym typeface="Times New Roman"/>
              </a:rPr>
              <a:t>2018015523)</a:t>
            </a:r>
            <a:endParaRPr sz="1800" b="0" i="0" u="none" strike="noStrike" cap="none">
              <a:solidFill>
                <a:srgbClr val="17375E"/>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rgbClr val="17375E"/>
                </a:solidFill>
                <a:latin typeface="Georgia"/>
                <a:ea typeface="Georgia"/>
                <a:cs typeface="Georgia"/>
                <a:sym typeface="Georgia"/>
              </a:rPr>
              <a:t>Dipanshu</a:t>
            </a:r>
            <a:r>
              <a:rPr lang="en-US" sz="1800" b="0" i="0" u="none" strike="noStrike" cap="none" dirty="0">
                <a:solidFill>
                  <a:srgbClr val="17375E"/>
                </a:solidFill>
                <a:latin typeface="Georgia"/>
                <a:ea typeface="Georgia"/>
                <a:cs typeface="Georgia"/>
                <a:sym typeface="Georgia"/>
              </a:rPr>
              <a:t>,(</a:t>
            </a:r>
            <a:r>
              <a:rPr lang="en-US" sz="1800" b="0" i="0" u="none" strike="noStrike" cap="none" dirty="0" smtClean="0">
                <a:solidFill>
                  <a:srgbClr val="17375E"/>
                </a:solidFill>
                <a:latin typeface="Times New Roman"/>
                <a:ea typeface="Times New Roman"/>
                <a:cs typeface="Times New Roman"/>
                <a:sym typeface="Times New Roman"/>
              </a:rPr>
              <a:t>2018014442</a:t>
            </a:r>
            <a:r>
              <a:rPr lang="en-US" sz="1800" b="0" i="0" u="none" strike="noStrike" cap="none" dirty="0">
                <a:solidFill>
                  <a:srgbClr val="17375E"/>
                </a:solidFill>
                <a:latin typeface="Times New Roman"/>
                <a:ea typeface="Times New Roman"/>
                <a:cs typeface="Times New Roman"/>
                <a:sym typeface="Times New Roman"/>
              </a:rPr>
              <a:t>)</a:t>
            </a:r>
            <a:endParaRPr sz="1800" b="0" i="0" u="none" strike="noStrike" cap="none">
              <a:solidFill>
                <a:srgbClr val="17375E"/>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Arial"/>
              <a:buNone/>
            </a:pPr>
            <a:endParaRPr sz="1800">
              <a:solidFill>
                <a:srgbClr val="17375E"/>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17375E"/>
                </a:solidFill>
                <a:latin typeface="Georgia"/>
                <a:ea typeface="Georgia"/>
                <a:cs typeface="Georgia"/>
                <a:sym typeface="Georgia"/>
              </a:rPr>
              <a:t>                 </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375E"/>
              </a:solidFill>
              <a:latin typeface="Arial"/>
              <a:ea typeface="Arial"/>
              <a:cs typeface="Arial"/>
              <a:sym typeface="Arial"/>
            </a:endParaRPr>
          </a:p>
        </p:txBody>
      </p:sp>
      <p:sp>
        <p:nvSpPr>
          <p:cNvPr id="100" name="Google Shape;100;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imes New Roman"/>
                <a:ea typeface="Times New Roman"/>
                <a:cs typeface="Times New Roman"/>
                <a:sym typeface="Times New Roman"/>
              </a:rPr>
              <a:t>Under the Supervision of:-</a:t>
            </a:r>
            <a:endParaRPr sz="1800" b="0" i="0" u="none" strike="noStrike" cap="none">
              <a:solidFill>
                <a:schemeClr val="dk1"/>
              </a:solidFill>
              <a:latin typeface="Arial"/>
              <a:ea typeface="Arial"/>
              <a:cs typeface="Arial"/>
              <a:sym typeface="Arial"/>
            </a:endParaRPr>
          </a:p>
        </p:txBody>
      </p:sp>
      <p:sp>
        <p:nvSpPr>
          <p:cNvPr id="101" name="Google Shape;101;p1"/>
          <p:cNvSpPr/>
          <p:nvPr/>
        </p:nvSpPr>
        <p:spPr>
          <a:xfrm>
            <a:off x="5799125" y="4291550"/>
            <a:ext cx="2887200" cy="9501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Dr.Vivek Kumar Singh)</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imes New Roman"/>
                <a:ea typeface="Times New Roman"/>
                <a:cs typeface="Times New Roman"/>
                <a:sym typeface="Times New Roman"/>
              </a:rPr>
              <a:t>Sharda University, Gr. Noida</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 name="Google Shape;102;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B8B8B"/>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1</a:t>
            </a:fld>
            <a:endParaRPr sz="1200" b="0" i="0" u="none" strike="noStrike" cap="none">
              <a:solidFill>
                <a:schemeClr val="dk1"/>
              </a:solidFill>
              <a:latin typeface="Times New Roman"/>
              <a:ea typeface="Times New Roman"/>
              <a:cs typeface="Times New Roman"/>
              <a:sym typeface="Times New Roman"/>
            </a:endParaRPr>
          </a:p>
        </p:txBody>
      </p:sp>
      <p:sp>
        <p:nvSpPr>
          <p:cNvPr id="103" name="Google Shape;103;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4" name="Google Shape;104;p1"/>
          <p:cNvPicPr preferRelativeResize="0"/>
          <p:nvPr/>
        </p:nvPicPr>
        <p:blipFill rotWithShape="1">
          <a:blip r:embed="rId3">
            <a:alphaModFix/>
          </a:blip>
          <a:srcRect l="35533"/>
          <a:stretch/>
        </p:blipFill>
        <p:spPr>
          <a:xfrm>
            <a:off x="2661300" y="315725"/>
            <a:ext cx="3935851" cy="1095850"/>
          </a:xfrm>
          <a:prstGeom prst="rect">
            <a:avLst/>
          </a:prstGeom>
          <a:noFill/>
          <a:ln>
            <a:noFill/>
          </a:ln>
        </p:spPr>
      </p:pic>
      <p:sp>
        <p:nvSpPr>
          <p:cNvPr id="105" name="Google Shape;105;p1"/>
          <p:cNvSpPr txBox="1"/>
          <p:nvPr/>
        </p:nvSpPr>
        <p:spPr>
          <a:xfrm>
            <a:off x="2560800" y="315725"/>
            <a:ext cx="33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6" name="Google Shape;106;p1"/>
          <p:cNvPicPr preferRelativeResize="0"/>
          <p:nvPr/>
        </p:nvPicPr>
        <p:blipFill rotWithShape="1">
          <a:blip r:embed="rId3">
            <a:alphaModFix/>
          </a:blip>
          <a:srcRect l="35533"/>
          <a:stretch/>
        </p:blipFill>
        <p:spPr>
          <a:xfrm>
            <a:off x="2661300" y="365375"/>
            <a:ext cx="3935851" cy="950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10"/>
          <p:cNvPicPr preferRelativeResize="0"/>
          <p:nvPr/>
        </p:nvPicPr>
        <p:blipFill rotWithShape="1">
          <a:blip r:embed="rId3">
            <a:alphaModFix/>
          </a:blip>
          <a:srcRect/>
          <a:stretch/>
        </p:blipFill>
        <p:spPr>
          <a:xfrm>
            <a:off x="1173900" y="1498250"/>
            <a:ext cx="7512601" cy="4422125"/>
          </a:xfrm>
          <a:prstGeom prst="rect">
            <a:avLst/>
          </a:prstGeom>
          <a:noFill/>
          <a:ln>
            <a:noFill/>
          </a:ln>
        </p:spPr>
      </p:pic>
      <p:sp>
        <p:nvSpPr>
          <p:cNvPr id="166" name="Google Shape;166;p10"/>
          <p:cNvSpPr txBox="1"/>
          <p:nvPr/>
        </p:nvSpPr>
        <p:spPr>
          <a:xfrm>
            <a:off x="2749375" y="586950"/>
            <a:ext cx="37998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t>Proposed System</a:t>
            </a:r>
            <a:endParaRPr sz="3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27654af923_0_37"/>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Batch processing</a:t>
            </a:r>
            <a:endParaRPr sz="3000"/>
          </a:p>
        </p:txBody>
      </p:sp>
      <p:sp>
        <p:nvSpPr>
          <p:cNvPr id="173" name="Google Shape;173;g127654af923_0_37"/>
          <p:cNvSpPr txBox="1">
            <a:spLocks noGrp="1"/>
          </p:cNvSpPr>
          <p:nvPr>
            <p:ph type="body" idx="1"/>
          </p:nvPr>
        </p:nvSpPr>
        <p:spPr>
          <a:xfrm>
            <a:off x="457200" y="1615650"/>
            <a:ext cx="8229600" cy="45261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000"/>
              <a:t>when training the model, we don’t want to have to wait until the model has seen all of the data before a weight update is performed. That’s computationally inefficient. Instead, we take, for example, 100 random examples of each class and call it a ‘batch’. we train the model on that batch,perform a weight update,and move to the next batch,until we have seen all of the examples in the training set. One pass through the training set in this manner is called an ‘epoch’.</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27654af923_0_4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000"/>
              <a:t>Word embedding is a real number, vector representation of a word. when constructing a word embedding space,typically the goal is to capture some sort of relationship in that </a:t>
            </a:r>
            <a:endParaRPr sz="2000"/>
          </a:p>
          <a:p>
            <a:pPr marL="0" lvl="0" indent="0" algn="just" rtl="0">
              <a:spcBef>
                <a:spcPts val="360"/>
              </a:spcBef>
              <a:spcAft>
                <a:spcPts val="0"/>
              </a:spcAft>
              <a:buNone/>
            </a:pPr>
            <a:r>
              <a:rPr lang="en-US" sz="2000"/>
              <a:t>space,be it meaning,morphology, context, or some other kind of relationship.</a:t>
            </a:r>
            <a:endParaRPr sz="2000"/>
          </a:p>
          <a:p>
            <a:pPr marL="0" lvl="0" indent="0" algn="just" rtl="0">
              <a:spcBef>
                <a:spcPts val="360"/>
              </a:spcBef>
              <a:spcAft>
                <a:spcPts val="0"/>
              </a:spcAft>
              <a:buNone/>
            </a:pPr>
            <a:endParaRPr sz="2000"/>
          </a:p>
          <a:p>
            <a:pPr marL="0" lvl="0" indent="0" algn="just" rtl="0">
              <a:spcBef>
                <a:spcPts val="360"/>
              </a:spcBef>
              <a:spcAft>
                <a:spcPts val="0"/>
              </a:spcAft>
              <a:buNone/>
            </a:pPr>
            <a:r>
              <a:rPr lang="en-US" sz="2000" b="1"/>
              <a:t>Glove </a:t>
            </a:r>
            <a:r>
              <a:rPr lang="en-US" sz="2000"/>
              <a:t>(global vector for word representation) is an unsupervised learning algorithm developed by stanford for generating word embeddings by aggregating global word-word-co-occurrence matrix from a corpus.</a:t>
            </a:r>
            <a:endParaRPr sz="2000"/>
          </a:p>
        </p:txBody>
      </p:sp>
      <p:sp>
        <p:nvSpPr>
          <p:cNvPr id="180" name="Google Shape;180;g127654af923_0_43"/>
          <p:cNvSpPr txBox="1"/>
          <p:nvPr/>
        </p:nvSpPr>
        <p:spPr>
          <a:xfrm>
            <a:off x="2455900" y="509725"/>
            <a:ext cx="40932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t>Word Embedding</a:t>
            </a:r>
            <a:endParaRPr sz="3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a:spLocks noGrp="1"/>
          </p:cNvSpPr>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2"/>
              </a:buClr>
              <a:buSzPts val="3600"/>
              <a:buFont typeface="Arial"/>
              <a:buNone/>
            </a:pPr>
            <a:r>
              <a:rPr lang="en-US" sz="3600" b="1"/>
              <a:t>Working model</a:t>
            </a:r>
            <a:endParaRPr sz="3600" b="1"/>
          </a:p>
        </p:txBody>
      </p:sp>
      <p:sp>
        <p:nvSpPr>
          <p:cNvPr id="187" name="Google Shape;187;p11"/>
          <p:cNvSpPr txBox="1">
            <a:spLocks noGrp="1"/>
          </p:cNvSpPr>
          <p:nvPr>
            <p:ph type="body" idx="1"/>
          </p:nvPr>
        </p:nvSpPr>
        <p:spPr>
          <a:xfrm>
            <a:off x="457350" y="1524825"/>
            <a:ext cx="8229300" cy="4525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1.Import the requirement libraries</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     2.Loading data </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3.Generate and perform data cleaning</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i)Load descriptions for each image.</a:t>
            </a:r>
            <a:endParaRPr sz="1800">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ii)Clean the description by removing punctuations, converting all words to lowercase</a:t>
            </a:r>
            <a:endParaRPr sz="1800">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and removing words that contain numbers.</a:t>
            </a:r>
            <a:endParaRPr sz="1800">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iii)create a vocabulary from all the descriptions </a:t>
            </a:r>
            <a:endParaRPr sz="1800">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iv) save the descriptions.         </a:t>
            </a:r>
            <a:endParaRPr sz="1800">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v) loading the train data</a:t>
            </a:r>
            <a:endParaRPr sz="1800">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 4. Data Preprocessing -images </a:t>
            </a:r>
            <a:endParaRPr sz="1800" b="1">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     5.Extract the feature from all images using InceptionV3 model</a:t>
            </a:r>
            <a:endParaRPr sz="1800" b="1">
              <a:solidFill>
                <a:schemeClr val="dk1"/>
              </a:solidFill>
              <a:latin typeface="Times New Roman"/>
              <a:ea typeface="Times New Roman"/>
              <a:cs typeface="Times New Roman"/>
              <a:sym typeface="Times New Roman"/>
            </a:endParaRPr>
          </a:p>
          <a:p>
            <a:pPr marL="0" marR="40957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(Removing a last layer (output layer of 1000 classes ))</a:t>
            </a:r>
            <a:endParaRPr sz="1800">
              <a:solidFill>
                <a:schemeClr val="dk1"/>
              </a:solidFill>
              <a:latin typeface="Times New Roman"/>
              <a:ea typeface="Times New Roman"/>
              <a:cs typeface="Times New Roman"/>
              <a:sym typeface="Times New Roman"/>
            </a:endParaRPr>
          </a:p>
          <a:p>
            <a:pPr marL="0" marR="12382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6.Training the model</a:t>
            </a:r>
            <a:endParaRPr sz="1800" b="1">
              <a:solidFill>
                <a:schemeClr val="dk1"/>
              </a:solidFill>
              <a:latin typeface="Times New Roman"/>
              <a:ea typeface="Times New Roman"/>
              <a:cs typeface="Times New Roman"/>
              <a:sym typeface="Times New Roman"/>
            </a:endParaRPr>
          </a:p>
          <a:p>
            <a:pPr marL="0" marR="123825" lvl="0" indent="0" algn="just"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  7.Tokenizer the vocabulary</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   8.Model Architecture(cnn-lstm model)</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     9.Model Evaluation- Belu(Bilingual Evaluation Understudy Score)</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800"/>
              <a:buFont typeface="Times New Roman"/>
              <a:buNone/>
            </a:pPr>
            <a:r>
              <a:rPr lang="en-US" sz="1800" b="1">
                <a:solidFill>
                  <a:schemeClr val="dk1"/>
                </a:solidFill>
                <a:latin typeface="Times New Roman"/>
                <a:ea typeface="Times New Roman"/>
                <a:cs typeface="Times New Roman"/>
                <a:sym typeface="Times New Roman"/>
              </a:rPr>
              <a:t>    10.Testing the model</a:t>
            </a:r>
            <a:endParaRPr sz="18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a:p>
          <a:p>
            <a:pPr marL="0" lvl="0" indent="0" algn="l" rtl="0">
              <a:spcBef>
                <a:spcPts val="0"/>
              </a:spcBef>
              <a:spcAft>
                <a:spcPts val="0"/>
              </a:spcAft>
              <a:buClr>
                <a:schemeClr val="dk1"/>
              </a:buClr>
              <a:buSzPts val="1800"/>
              <a:buFont typeface="Arial"/>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body" idx="1"/>
          </p:nvPr>
        </p:nvSpPr>
        <p:spPr>
          <a:xfrm>
            <a:off x="1156300" y="1374700"/>
            <a:ext cx="7739400" cy="5004600"/>
          </a:xfrm>
          <a:prstGeom prst="rect">
            <a:avLst/>
          </a:prstGeom>
          <a:noFill/>
          <a:ln>
            <a:noFill/>
          </a:ln>
        </p:spPr>
        <p:txBody>
          <a:bodyPr spcFirstLastPara="1" wrap="square" lIns="0" tIns="0" rIns="0" bIns="0" anchor="t" anchorCtr="0">
            <a:normAutofit fontScale="62500" lnSpcReduction="20000"/>
          </a:bodyPr>
          <a:lstStyle/>
          <a:p>
            <a:pPr marL="0" lvl="0" indent="0" algn="l" rtl="0">
              <a:spcBef>
                <a:spcPts val="0"/>
              </a:spcBef>
              <a:spcAft>
                <a:spcPts val="0"/>
              </a:spcAft>
              <a:buClr>
                <a:schemeClr val="dk1"/>
              </a:buClr>
              <a:buSzPct val="61111"/>
              <a:buFont typeface="Arial"/>
              <a:buNone/>
            </a:pPr>
            <a:endParaRPr sz="1800" b="1">
              <a:latin typeface="Times New Roman"/>
              <a:ea typeface="Times New Roman"/>
              <a:cs typeface="Times New Roman"/>
              <a:sym typeface="Times New Roman"/>
            </a:endParaRPr>
          </a:p>
          <a:p>
            <a:pPr marL="0" lvl="0" indent="0" algn="l" rtl="0">
              <a:spcBef>
                <a:spcPts val="0"/>
              </a:spcBef>
              <a:spcAft>
                <a:spcPts val="0"/>
              </a:spcAft>
              <a:buClr>
                <a:schemeClr val="dk1"/>
              </a:buClr>
              <a:buSzPct val="38596"/>
              <a:buFont typeface="Arial"/>
              <a:buNone/>
            </a:pPr>
            <a:endParaRPr sz="2850" b="1">
              <a:latin typeface="Times New Roman"/>
              <a:ea typeface="Times New Roman"/>
              <a:cs typeface="Times New Roman"/>
              <a:sym typeface="Times New Roman"/>
            </a:endParaRPr>
          </a:p>
          <a:p>
            <a:pPr marL="0" lvl="0" indent="0" algn="l" rtl="0">
              <a:spcBef>
                <a:spcPts val="0"/>
              </a:spcBef>
              <a:spcAft>
                <a:spcPts val="0"/>
              </a:spcAft>
              <a:buClr>
                <a:schemeClr val="dk1"/>
              </a:buClr>
              <a:buSzPct val="38596"/>
              <a:buFont typeface="Arial"/>
              <a:buNone/>
            </a:pPr>
            <a:r>
              <a:rPr lang="en-US" sz="2850" b="1">
                <a:solidFill>
                  <a:schemeClr val="dk1"/>
                </a:solidFill>
                <a:latin typeface="Times New Roman"/>
                <a:ea typeface="Times New Roman"/>
                <a:cs typeface="Times New Roman"/>
                <a:sym typeface="Times New Roman"/>
              </a:rPr>
              <a:t>1.Import the requirement libraries</a:t>
            </a:r>
            <a:endParaRPr sz="285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63157"/>
              <a:buFont typeface="Arial"/>
              <a:buNone/>
            </a:pPr>
            <a:r>
              <a:rPr lang="en-US" sz="2850"/>
              <a:t>    -Tensorflow</a:t>
            </a:r>
            <a:endParaRPr sz="2850"/>
          </a:p>
          <a:p>
            <a:pPr marL="0" lvl="0" indent="0" algn="l" rtl="0">
              <a:spcBef>
                <a:spcPts val="0"/>
              </a:spcBef>
              <a:spcAft>
                <a:spcPts val="0"/>
              </a:spcAft>
              <a:buClr>
                <a:schemeClr val="dk1"/>
              </a:buClr>
              <a:buSzPct val="63157"/>
              <a:buFont typeface="Arial"/>
              <a:buNone/>
            </a:pPr>
            <a:r>
              <a:rPr lang="en-US" sz="2850"/>
              <a:t>    - keras</a:t>
            </a:r>
            <a:endParaRPr sz="2850"/>
          </a:p>
          <a:p>
            <a:pPr marL="0" lvl="0" indent="0" algn="l" rtl="0">
              <a:spcBef>
                <a:spcPts val="0"/>
              </a:spcBef>
              <a:spcAft>
                <a:spcPts val="0"/>
              </a:spcAft>
              <a:buClr>
                <a:schemeClr val="dk1"/>
              </a:buClr>
              <a:buSzPct val="63157"/>
              <a:buFont typeface="Arial"/>
              <a:buNone/>
            </a:pPr>
            <a:r>
              <a:rPr lang="en-US" sz="2850"/>
              <a:t>    - pickle</a:t>
            </a:r>
            <a:endParaRPr sz="2850"/>
          </a:p>
          <a:p>
            <a:pPr marL="0" lvl="0" indent="0" algn="l" rtl="0">
              <a:spcBef>
                <a:spcPts val="0"/>
              </a:spcBef>
              <a:spcAft>
                <a:spcPts val="0"/>
              </a:spcAft>
              <a:buClr>
                <a:schemeClr val="dk1"/>
              </a:buClr>
              <a:buSzPct val="63157"/>
              <a:buFont typeface="Arial"/>
              <a:buNone/>
            </a:pPr>
            <a:r>
              <a:rPr lang="en-US" sz="2850"/>
              <a:t>    - nltk</a:t>
            </a:r>
            <a:endParaRPr sz="2850"/>
          </a:p>
          <a:p>
            <a:pPr marL="0" lvl="0" indent="0" algn="l" rtl="0">
              <a:spcBef>
                <a:spcPts val="0"/>
              </a:spcBef>
              <a:spcAft>
                <a:spcPts val="0"/>
              </a:spcAft>
              <a:buClr>
                <a:schemeClr val="dk1"/>
              </a:buClr>
              <a:buSzPct val="63157"/>
              <a:buFont typeface="Arial"/>
              <a:buNone/>
            </a:pPr>
            <a:r>
              <a:rPr lang="en-US" sz="2850" b="1"/>
              <a:t>2.  Load the data</a:t>
            </a:r>
            <a:endParaRPr sz="2850" b="1"/>
          </a:p>
          <a:p>
            <a:pPr marL="0" lvl="0" indent="0" algn="l" rtl="0">
              <a:spcBef>
                <a:spcPts val="0"/>
              </a:spcBef>
              <a:spcAft>
                <a:spcPts val="0"/>
              </a:spcAft>
              <a:buClr>
                <a:schemeClr val="dk1"/>
              </a:buClr>
              <a:buSzPct val="63157"/>
              <a:buFont typeface="Arial"/>
              <a:buNone/>
            </a:pPr>
            <a:endParaRPr sz="2850" b="1"/>
          </a:p>
          <a:p>
            <a:pPr marL="0" lvl="0" indent="0" algn="l" rtl="0">
              <a:spcBef>
                <a:spcPts val="0"/>
              </a:spcBef>
              <a:spcAft>
                <a:spcPts val="0"/>
              </a:spcAft>
              <a:buClr>
                <a:schemeClr val="dk1"/>
              </a:buClr>
              <a:buSzPct val="63157"/>
              <a:buFont typeface="Arial"/>
              <a:buNone/>
            </a:pPr>
            <a:r>
              <a:rPr lang="en-US" sz="2850" b="1"/>
              <a:t>3. Getting a description for each image</a:t>
            </a:r>
            <a:endParaRPr sz="2850" b="1"/>
          </a:p>
          <a:p>
            <a:pPr marL="0" lvl="0" indent="0" algn="l" rtl="0">
              <a:spcBef>
                <a:spcPts val="0"/>
              </a:spcBef>
              <a:spcAft>
                <a:spcPts val="0"/>
              </a:spcAft>
              <a:buClr>
                <a:schemeClr val="dk1"/>
              </a:buClr>
              <a:buSzPct val="63157"/>
              <a:buFont typeface="Arial"/>
              <a:buNone/>
            </a:pPr>
            <a:endParaRPr sz="2850" b="1"/>
          </a:p>
          <a:p>
            <a:pPr marL="0" lvl="0" indent="0" algn="l" rtl="0">
              <a:spcBef>
                <a:spcPts val="0"/>
              </a:spcBef>
              <a:spcAft>
                <a:spcPts val="0"/>
              </a:spcAft>
              <a:buClr>
                <a:schemeClr val="dk1"/>
              </a:buClr>
              <a:buSzPct val="63157"/>
              <a:buFont typeface="Arial"/>
              <a:buNone/>
            </a:pPr>
            <a:r>
              <a:rPr lang="en-US" sz="2850" b="1"/>
              <a:t>4.Cleaning the text: </a:t>
            </a:r>
            <a:endParaRPr sz="2850" b="1"/>
          </a:p>
          <a:p>
            <a:pPr marL="0" lvl="0" indent="0" algn="l" rtl="0">
              <a:spcBef>
                <a:spcPts val="0"/>
              </a:spcBef>
              <a:spcAft>
                <a:spcPts val="0"/>
              </a:spcAft>
              <a:buClr>
                <a:schemeClr val="dk1"/>
              </a:buClr>
              <a:buSzPct val="63157"/>
              <a:buFont typeface="Arial"/>
              <a:buNone/>
            </a:pPr>
            <a:r>
              <a:rPr lang="en-US" sz="2850" b="1"/>
              <a:t>      	-  </a:t>
            </a:r>
            <a:r>
              <a:rPr lang="en-US" sz="2850"/>
              <a:t>NLP is to remove noise</a:t>
            </a:r>
            <a:endParaRPr sz="2850"/>
          </a:p>
          <a:p>
            <a:pPr marL="0" lvl="0" indent="0" algn="l" rtl="0">
              <a:spcBef>
                <a:spcPts val="0"/>
              </a:spcBef>
              <a:spcAft>
                <a:spcPts val="0"/>
              </a:spcAft>
              <a:buClr>
                <a:schemeClr val="dk1"/>
              </a:buClr>
              <a:buSzPct val="63157"/>
              <a:buFont typeface="Arial"/>
              <a:buNone/>
            </a:pPr>
            <a:r>
              <a:rPr lang="en-US" sz="2850"/>
              <a:t>       -  Noise will be present in the form of special characters such as hashtags, </a:t>
            </a:r>
            <a:endParaRPr sz="2850"/>
          </a:p>
          <a:p>
            <a:pPr marL="0" lvl="0" indent="0" algn="l" rtl="0">
              <a:spcBef>
                <a:spcPts val="0"/>
              </a:spcBef>
              <a:spcAft>
                <a:spcPts val="0"/>
              </a:spcAft>
              <a:buClr>
                <a:schemeClr val="dk1"/>
              </a:buClr>
              <a:buSzPct val="63157"/>
              <a:buFont typeface="Arial"/>
              <a:buNone/>
            </a:pPr>
            <a:r>
              <a:rPr lang="en-US" sz="2850"/>
              <a:t>          and numbers. so we need to remove these for better results.</a:t>
            </a:r>
            <a:endParaRPr sz="2850"/>
          </a:p>
          <a:p>
            <a:pPr marL="0" lvl="0" indent="0" algn="l" rtl="0">
              <a:spcBef>
                <a:spcPts val="0"/>
              </a:spcBef>
              <a:spcAft>
                <a:spcPts val="0"/>
              </a:spcAft>
              <a:buClr>
                <a:schemeClr val="dk1"/>
              </a:buClr>
              <a:buSzPct val="63157"/>
              <a:buFont typeface="Arial"/>
              <a:buNone/>
            </a:pPr>
            <a:endParaRPr sz="2850"/>
          </a:p>
          <a:p>
            <a:pPr marL="0" lvl="0" indent="0" algn="l" rtl="0">
              <a:spcBef>
                <a:spcPts val="0"/>
              </a:spcBef>
              <a:spcAft>
                <a:spcPts val="0"/>
              </a:spcAft>
              <a:buClr>
                <a:schemeClr val="dk1"/>
              </a:buClr>
              <a:buSzPct val="63157"/>
              <a:buFont typeface="Arial"/>
              <a:buNone/>
            </a:pPr>
            <a:r>
              <a:rPr lang="en-US" sz="2850" b="1"/>
              <a:t>5. Generate the vocabulary   </a:t>
            </a:r>
            <a:endParaRPr sz="2850" b="1"/>
          </a:p>
          <a:p>
            <a:pPr marL="0" lvl="0" indent="0" algn="l" rtl="0">
              <a:spcBef>
                <a:spcPts val="0"/>
              </a:spcBef>
              <a:spcAft>
                <a:spcPts val="0"/>
              </a:spcAft>
              <a:buClr>
                <a:schemeClr val="dk1"/>
              </a:buClr>
              <a:buSzPct val="63157"/>
              <a:buFont typeface="Arial"/>
              <a:buNone/>
            </a:pPr>
            <a:r>
              <a:rPr lang="en-US" sz="2850" b="1"/>
              <a:t>       - </a:t>
            </a:r>
            <a:r>
              <a:rPr lang="en-US" sz="2850"/>
              <a:t>Vocabulary is a set of unique words which are present in our text corpus</a:t>
            </a:r>
            <a:r>
              <a:rPr lang="en-US" sz="2850" b="1"/>
              <a:t>.</a:t>
            </a:r>
            <a:endParaRPr sz="2850" b="1"/>
          </a:p>
          <a:p>
            <a:pPr marL="0" lvl="0" indent="0" algn="l" rtl="0">
              <a:spcBef>
                <a:spcPts val="0"/>
              </a:spcBef>
              <a:spcAft>
                <a:spcPts val="0"/>
              </a:spcAft>
              <a:buClr>
                <a:schemeClr val="dk1"/>
              </a:buClr>
              <a:buSzPct val="63157"/>
              <a:buFont typeface="Arial"/>
              <a:buNone/>
            </a:pPr>
            <a:r>
              <a:rPr lang="en-US" sz="2850" b="1"/>
              <a:t>       - </a:t>
            </a:r>
            <a:r>
              <a:rPr lang="en-US" sz="2850"/>
              <a:t>vocabulary size-</a:t>
            </a:r>
            <a:r>
              <a:rPr lang="en-US" sz="2850">
                <a:solidFill>
                  <a:schemeClr val="dk1"/>
                </a:solidFill>
                <a:highlight>
                  <a:srgbClr val="FFFFFF"/>
                </a:highlight>
              </a:rPr>
              <a:t>357158</a:t>
            </a:r>
            <a:endParaRPr sz="2850">
              <a:solidFill>
                <a:schemeClr val="dk1"/>
              </a:solidFill>
              <a:highlight>
                <a:srgbClr val="FFFFFF"/>
              </a:highlight>
            </a:endParaRPr>
          </a:p>
          <a:p>
            <a:pPr marL="0" lvl="0" indent="0" algn="l" rtl="0">
              <a:spcBef>
                <a:spcPts val="0"/>
              </a:spcBef>
              <a:spcAft>
                <a:spcPts val="0"/>
              </a:spcAft>
              <a:buClr>
                <a:schemeClr val="dk1"/>
              </a:buClr>
              <a:buSzPct val="63157"/>
              <a:buFont typeface="Arial"/>
              <a:buNone/>
            </a:pPr>
            <a:r>
              <a:rPr lang="en-US" sz="2850" b="1"/>
              <a:t>      </a:t>
            </a:r>
            <a:endParaRPr sz="2850" b="1"/>
          </a:p>
          <a:p>
            <a:pPr marL="914400" lvl="0" indent="0" algn="l" rtl="0">
              <a:spcBef>
                <a:spcPts val="0"/>
              </a:spcBef>
              <a:spcAft>
                <a:spcPts val="0"/>
              </a:spcAft>
              <a:buClr>
                <a:schemeClr val="dk1"/>
              </a:buClr>
              <a:buSzPct val="100000"/>
              <a:buFont typeface="Arial"/>
              <a:buNone/>
            </a:pPr>
            <a:endParaRPr sz="1800" b="1"/>
          </a:p>
          <a:p>
            <a:pPr marL="0" lvl="0" indent="0" algn="l" rtl="0">
              <a:spcBef>
                <a:spcPts val="0"/>
              </a:spcBef>
              <a:spcAft>
                <a:spcPts val="0"/>
              </a:spcAft>
              <a:buClr>
                <a:schemeClr val="dk1"/>
              </a:buClr>
              <a:buSzPct val="100000"/>
              <a:buFont typeface="Arial"/>
              <a:buNone/>
            </a:pPr>
            <a:endParaRPr sz="1800" b="1"/>
          </a:p>
          <a:p>
            <a:pPr marL="914400" lvl="0" indent="0" algn="l" rtl="0">
              <a:spcBef>
                <a:spcPts val="0"/>
              </a:spcBef>
              <a:spcAft>
                <a:spcPts val="0"/>
              </a:spcAft>
              <a:buClr>
                <a:schemeClr val="dk1"/>
              </a:buClr>
              <a:buSzPct val="100000"/>
              <a:buFont typeface="Arial"/>
              <a:buNone/>
            </a:pPr>
            <a:endParaRPr sz="1800" b="1"/>
          </a:p>
          <a:p>
            <a:pPr marL="0" lvl="0" indent="0" algn="l" rtl="0">
              <a:spcBef>
                <a:spcPts val="0"/>
              </a:spcBef>
              <a:spcAft>
                <a:spcPts val="0"/>
              </a:spcAft>
              <a:buClr>
                <a:schemeClr val="dk1"/>
              </a:buClr>
              <a:buSzPct val="100000"/>
              <a:buFont typeface="Arial"/>
              <a:buNone/>
            </a:pPr>
            <a:endParaRPr sz="1800" b="1"/>
          </a:p>
          <a:p>
            <a:pPr marL="0" lvl="0" indent="0" algn="l" rtl="0">
              <a:spcBef>
                <a:spcPts val="0"/>
              </a:spcBef>
              <a:spcAft>
                <a:spcPts val="0"/>
              </a:spcAft>
              <a:buClr>
                <a:schemeClr val="dk1"/>
              </a:buClr>
              <a:buSzPct val="100000"/>
              <a:buFont typeface="Arial"/>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body" idx="1"/>
          </p:nvPr>
        </p:nvSpPr>
        <p:spPr>
          <a:xfrm>
            <a:off x="457200" y="738550"/>
            <a:ext cx="8229300" cy="53871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chemeClr val="dk1"/>
              </a:buClr>
              <a:buSzPts val="1600"/>
              <a:buFont typeface="Arial"/>
              <a:buNone/>
            </a:pPr>
            <a:r>
              <a:rPr lang="en-US" sz="1600" b="1"/>
              <a:t>6. </a:t>
            </a:r>
            <a:r>
              <a:rPr lang="en-US" sz="1800" b="1"/>
              <a:t>Count the repeated word</a:t>
            </a:r>
            <a:endParaRPr sz="1800" b="1"/>
          </a:p>
          <a:p>
            <a:pPr marL="0" lvl="0" indent="0" algn="l" rtl="0">
              <a:spcBef>
                <a:spcPts val="0"/>
              </a:spcBef>
              <a:spcAft>
                <a:spcPts val="0"/>
              </a:spcAft>
              <a:buClr>
                <a:schemeClr val="dk1"/>
              </a:buClr>
              <a:buSzPts val="1800"/>
              <a:buFont typeface="Arial"/>
              <a:buNone/>
            </a:pPr>
            <a:r>
              <a:rPr lang="en-US" sz="1800"/>
              <a:t>    - Count the number of times a word appears in the description file.</a:t>
            </a:r>
            <a:endParaRPr sz="1800"/>
          </a:p>
          <a:p>
            <a:pPr marL="0" lvl="0" indent="0" algn="l" rtl="0">
              <a:spcBef>
                <a:spcPts val="0"/>
              </a:spcBef>
              <a:spcAft>
                <a:spcPts val="0"/>
              </a:spcAft>
              <a:buClr>
                <a:schemeClr val="dk1"/>
              </a:buClr>
              <a:buSzPts val="1600"/>
              <a:buFont typeface="Arial"/>
              <a:buNone/>
            </a:pPr>
            <a:r>
              <a:rPr lang="en-US" sz="1600"/>
              <a:t>    </a:t>
            </a:r>
            <a:endParaRPr sz="1600"/>
          </a:p>
          <a:p>
            <a:pPr marL="0" lvl="0" indent="0" algn="l" rtl="0">
              <a:spcBef>
                <a:spcPts val="0"/>
              </a:spcBef>
              <a:spcAft>
                <a:spcPts val="0"/>
              </a:spcAft>
              <a:buClr>
                <a:schemeClr val="dk1"/>
              </a:buClr>
              <a:buSzPts val="1600"/>
              <a:buFont typeface="Arial"/>
              <a:buNone/>
            </a:pPr>
            <a:endParaRPr sz="1600"/>
          </a:p>
        </p:txBody>
      </p:sp>
      <p:pic>
        <p:nvPicPr>
          <p:cNvPr id="200" name="Google Shape;200;p13"/>
          <p:cNvPicPr preferRelativeResize="0"/>
          <p:nvPr/>
        </p:nvPicPr>
        <p:blipFill rotWithShape="1">
          <a:blip r:embed="rId3">
            <a:alphaModFix/>
          </a:blip>
          <a:srcRect/>
          <a:stretch/>
        </p:blipFill>
        <p:spPr>
          <a:xfrm>
            <a:off x="678275" y="1507250"/>
            <a:ext cx="7882924" cy="426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4"/>
          <p:cNvSpPr txBox="1">
            <a:spLocks noGrp="1"/>
          </p:cNvSpPr>
          <p:nvPr>
            <p:ph type="title"/>
          </p:nvPr>
        </p:nvSpPr>
        <p:spPr>
          <a:xfrm>
            <a:off x="457200" y="247875"/>
            <a:ext cx="7789200" cy="1142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2"/>
              </a:buClr>
              <a:buSzPts val="3600"/>
              <a:buFont typeface="Arial"/>
              <a:buNone/>
            </a:pPr>
            <a:r>
              <a:rPr lang="en-US" sz="3600" b="1"/>
              <a:t>Model Architecture</a:t>
            </a:r>
            <a:endParaRPr sz="3600" b="1"/>
          </a:p>
        </p:txBody>
      </p:sp>
      <p:sp>
        <p:nvSpPr>
          <p:cNvPr id="207" name="Google Shape;207;p14"/>
          <p:cNvSpPr txBox="1">
            <a:spLocks noGrp="1"/>
          </p:cNvSpPr>
          <p:nvPr>
            <p:ph type="body" idx="1"/>
          </p:nvPr>
        </p:nvSpPr>
        <p:spPr>
          <a:xfrm>
            <a:off x="457200" y="1390575"/>
            <a:ext cx="3868500" cy="4735200"/>
          </a:xfrm>
          <a:prstGeom prst="rect">
            <a:avLst/>
          </a:prstGeom>
          <a:noFill/>
          <a:ln>
            <a:noFill/>
          </a:ln>
        </p:spPr>
        <p:txBody>
          <a:bodyPr spcFirstLastPara="1" wrap="square" lIns="0" tIns="0" rIns="0" bIns="0" anchor="t" anchorCtr="0">
            <a:noAutofit/>
          </a:bodyPr>
          <a:lstStyle/>
          <a:p>
            <a:pPr marL="457200" marR="0" lvl="0" indent="0" algn="l" rtl="0">
              <a:spcBef>
                <a:spcPts val="0"/>
              </a:spcBef>
              <a:spcAft>
                <a:spcPts val="0"/>
              </a:spcAft>
              <a:buClr>
                <a:schemeClr val="dk1"/>
              </a:buClr>
              <a:buSzPts val="1800"/>
              <a:buFont typeface="Arial"/>
              <a:buNone/>
            </a:pPr>
            <a:endParaRPr sz="1800" b="1"/>
          </a:p>
          <a:p>
            <a:pPr marL="457200" marR="0" lvl="0" indent="-317500" algn="l" rtl="0">
              <a:spcBef>
                <a:spcPts val="0"/>
              </a:spcBef>
              <a:spcAft>
                <a:spcPts val="0"/>
              </a:spcAft>
              <a:buClr>
                <a:schemeClr val="dk1"/>
              </a:buClr>
              <a:buSzPts val="1400"/>
              <a:buFont typeface="Arial"/>
              <a:buChar char="●"/>
            </a:pPr>
            <a:r>
              <a:rPr lang="en-US" sz="1800" b="1"/>
              <a:t>Photo Feature Extractor</a:t>
            </a:r>
            <a:endParaRPr sz="1800" b="1"/>
          </a:p>
          <a:p>
            <a:pPr marL="0" marR="0" lvl="0" indent="0" algn="l" rtl="0">
              <a:spcBef>
                <a:spcPts val="0"/>
              </a:spcBef>
              <a:spcAft>
                <a:spcPts val="0"/>
              </a:spcAft>
              <a:buClr>
                <a:schemeClr val="dk1"/>
              </a:buClr>
              <a:buSzPts val="1800"/>
              <a:buFont typeface="Arial"/>
              <a:buNone/>
            </a:pPr>
            <a:r>
              <a:rPr lang="en-US" sz="1800" b="1"/>
              <a:t>       -  </a:t>
            </a:r>
            <a:r>
              <a:rPr lang="en-US" sz="1800"/>
              <a:t>Input photo features as </a:t>
            </a:r>
            <a:endParaRPr sz="1800"/>
          </a:p>
          <a:p>
            <a:pPr marL="0" marR="0" lvl="0" indent="0" algn="l" rtl="0">
              <a:spcBef>
                <a:spcPts val="0"/>
              </a:spcBef>
              <a:spcAft>
                <a:spcPts val="0"/>
              </a:spcAft>
              <a:buClr>
                <a:schemeClr val="dk1"/>
              </a:buClr>
              <a:buSzPts val="1800"/>
              <a:buFont typeface="Arial"/>
              <a:buNone/>
            </a:pPr>
            <a:r>
              <a:rPr lang="en-US" sz="1800"/>
              <a:t>          vector of 2048 elements.</a:t>
            </a:r>
            <a:endParaRPr sz="1800"/>
          </a:p>
          <a:p>
            <a:pPr marL="914400" marR="0" lvl="0" indent="0" algn="l" rtl="0">
              <a:spcBef>
                <a:spcPts val="0"/>
              </a:spcBef>
              <a:spcAft>
                <a:spcPts val="0"/>
              </a:spcAft>
              <a:buClr>
                <a:schemeClr val="dk1"/>
              </a:buClr>
              <a:buSzPts val="1800"/>
              <a:buFont typeface="Arial"/>
              <a:buNone/>
            </a:pPr>
            <a:endParaRPr sz="1800"/>
          </a:p>
          <a:p>
            <a:pPr marL="457200" marR="0" lvl="0" indent="-317500" algn="l" rtl="0">
              <a:spcBef>
                <a:spcPts val="0"/>
              </a:spcBef>
              <a:spcAft>
                <a:spcPts val="0"/>
              </a:spcAft>
              <a:buClr>
                <a:schemeClr val="dk1"/>
              </a:buClr>
              <a:buSzPts val="1400"/>
              <a:buFont typeface="Arial"/>
              <a:buChar char="●"/>
            </a:pPr>
            <a:r>
              <a:rPr lang="en-US" sz="1800" b="1"/>
              <a:t>Sequence Processor</a:t>
            </a:r>
            <a:endParaRPr sz="1800" b="1"/>
          </a:p>
          <a:p>
            <a:pPr marL="0" marR="0" lvl="0" indent="0" algn="l" rtl="0">
              <a:spcBef>
                <a:spcPts val="0"/>
              </a:spcBef>
              <a:spcAft>
                <a:spcPts val="0"/>
              </a:spcAft>
              <a:buClr>
                <a:schemeClr val="dk1"/>
              </a:buClr>
              <a:buSzPts val="1800"/>
              <a:buFont typeface="Arial"/>
              <a:buNone/>
            </a:pPr>
            <a:r>
              <a:rPr lang="en-US" sz="1800" b="1"/>
              <a:t>       </a:t>
            </a:r>
            <a:r>
              <a:rPr lang="en-US" sz="1800"/>
              <a:t>-  Input sequence of 39 words</a:t>
            </a:r>
            <a:endParaRPr sz="1800"/>
          </a:p>
          <a:p>
            <a:pPr marL="0" marR="0" lvl="0" indent="0" algn="l" rtl="0">
              <a:spcBef>
                <a:spcPts val="0"/>
              </a:spcBef>
              <a:spcAft>
                <a:spcPts val="0"/>
              </a:spcAft>
              <a:buClr>
                <a:schemeClr val="dk1"/>
              </a:buClr>
              <a:buSzPts val="1800"/>
              <a:buFont typeface="Arial"/>
              <a:buNone/>
            </a:pPr>
            <a:r>
              <a:rPr lang="en-US" sz="1800"/>
              <a:t>       -  Embedding layer that used to </a:t>
            </a:r>
            <a:endParaRPr sz="1800"/>
          </a:p>
          <a:p>
            <a:pPr marL="0" marR="0" lvl="0" indent="0" algn="l" rtl="0">
              <a:spcBef>
                <a:spcPts val="0"/>
              </a:spcBef>
              <a:spcAft>
                <a:spcPts val="0"/>
              </a:spcAft>
              <a:buClr>
                <a:schemeClr val="dk1"/>
              </a:buClr>
              <a:buSzPts val="1800"/>
              <a:buFont typeface="Arial"/>
              <a:buNone/>
            </a:pPr>
            <a:r>
              <a:rPr lang="en-US" sz="1800"/>
              <a:t>          ignore padding</a:t>
            </a:r>
            <a:endParaRPr sz="1800"/>
          </a:p>
          <a:p>
            <a:pPr marL="0" marR="0" lvl="0" indent="0" algn="l" rtl="0">
              <a:spcBef>
                <a:spcPts val="0"/>
              </a:spcBef>
              <a:spcAft>
                <a:spcPts val="0"/>
              </a:spcAft>
              <a:buClr>
                <a:schemeClr val="dk1"/>
              </a:buClr>
              <a:buSzPts val="1800"/>
              <a:buFont typeface="Arial"/>
              <a:buNone/>
            </a:pPr>
            <a:r>
              <a:rPr lang="en-US" sz="1800"/>
              <a:t>       -  LSTM with 256 memory units</a:t>
            </a:r>
            <a:endParaRPr sz="1800"/>
          </a:p>
          <a:p>
            <a:pPr marL="0" marR="0" lvl="0" indent="0" algn="l" rtl="0">
              <a:spcBef>
                <a:spcPts val="0"/>
              </a:spcBef>
              <a:spcAft>
                <a:spcPts val="0"/>
              </a:spcAft>
              <a:buClr>
                <a:schemeClr val="dk1"/>
              </a:buClr>
              <a:buSzPts val="1800"/>
              <a:buFont typeface="Arial"/>
              <a:buNone/>
            </a:pPr>
            <a:r>
              <a:rPr lang="en-US" sz="1800"/>
              <a:t> </a:t>
            </a:r>
            <a:endParaRPr sz="1800"/>
          </a:p>
          <a:p>
            <a:pPr marL="457200" marR="0" lvl="0" indent="-317500" algn="l" rtl="0">
              <a:spcBef>
                <a:spcPts val="0"/>
              </a:spcBef>
              <a:spcAft>
                <a:spcPts val="0"/>
              </a:spcAft>
              <a:buClr>
                <a:schemeClr val="dk1"/>
              </a:buClr>
              <a:buSzPts val="1400"/>
              <a:buFont typeface="Arial"/>
              <a:buChar char="●"/>
            </a:pPr>
            <a:r>
              <a:rPr lang="en-US" sz="1800" b="1"/>
              <a:t>Decoder</a:t>
            </a:r>
            <a:endParaRPr sz="1800" b="1"/>
          </a:p>
          <a:p>
            <a:pPr marL="457200" marR="0" lvl="0" indent="0" algn="l" rtl="0">
              <a:spcBef>
                <a:spcPts val="0"/>
              </a:spcBef>
              <a:spcAft>
                <a:spcPts val="0"/>
              </a:spcAft>
              <a:buClr>
                <a:schemeClr val="dk1"/>
              </a:buClr>
              <a:buSzPts val="1800"/>
              <a:buFont typeface="Arial"/>
              <a:buNone/>
            </a:pPr>
            <a:r>
              <a:rPr lang="en-US" sz="1800"/>
              <a:t>- Add both outputs from the two </a:t>
            </a:r>
            <a:endParaRPr sz="1800"/>
          </a:p>
          <a:p>
            <a:pPr marL="457200" marR="0" lvl="0" indent="0" algn="l" rtl="0">
              <a:spcBef>
                <a:spcPts val="0"/>
              </a:spcBef>
              <a:spcAft>
                <a:spcPts val="0"/>
              </a:spcAft>
              <a:buClr>
                <a:schemeClr val="dk1"/>
              </a:buClr>
              <a:buSzPts val="1800"/>
              <a:buFont typeface="Arial"/>
              <a:buNone/>
            </a:pPr>
            <a:r>
              <a:rPr lang="en-US" sz="1800"/>
              <a:t>  units</a:t>
            </a:r>
            <a:endParaRPr sz="1800"/>
          </a:p>
          <a:p>
            <a:pPr marL="0" marR="0" lvl="0" indent="0" algn="l" rtl="0">
              <a:spcBef>
                <a:spcPts val="0"/>
              </a:spcBef>
              <a:spcAft>
                <a:spcPts val="0"/>
              </a:spcAft>
              <a:buClr>
                <a:schemeClr val="dk1"/>
              </a:buClr>
              <a:buSzPts val="1800"/>
              <a:buFont typeface="Arial"/>
              <a:buNone/>
            </a:pPr>
            <a:r>
              <a:rPr lang="en-US" sz="1800"/>
              <a:t>       - Dense layer to make prediction </a:t>
            </a:r>
            <a:endParaRPr sz="1800"/>
          </a:p>
          <a:p>
            <a:pPr marL="0" marR="0" lvl="0" indent="0" algn="l" rtl="0">
              <a:spcBef>
                <a:spcPts val="0"/>
              </a:spcBef>
              <a:spcAft>
                <a:spcPts val="0"/>
              </a:spcAft>
              <a:buClr>
                <a:schemeClr val="dk1"/>
              </a:buClr>
              <a:buSzPts val="1800"/>
              <a:buFont typeface="Arial"/>
              <a:buNone/>
            </a:pPr>
            <a:r>
              <a:rPr lang="en-US" sz="1800"/>
              <a:t>         of next word.</a:t>
            </a:r>
            <a:endParaRPr sz="1800"/>
          </a:p>
          <a:p>
            <a:pPr marL="0" marR="0" lvl="0" indent="0" algn="l" rtl="0">
              <a:spcBef>
                <a:spcPts val="0"/>
              </a:spcBef>
              <a:spcAft>
                <a:spcPts val="0"/>
              </a:spcAft>
              <a:buClr>
                <a:schemeClr val="dk1"/>
              </a:buClr>
              <a:buSzPts val="1800"/>
              <a:buFont typeface="Arial"/>
              <a:buNone/>
            </a:pPr>
            <a:r>
              <a:rPr lang="en-US" sz="1800"/>
              <a:t>       </a:t>
            </a:r>
            <a:endParaRPr sz="1800"/>
          </a:p>
          <a:p>
            <a:pPr marL="0" marR="0" lvl="0" indent="0" algn="l" rtl="0">
              <a:spcBef>
                <a:spcPts val="0"/>
              </a:spcBef>
              <a:spcAft>
                <a:spcPts val="0"/>
              </a:spcAft>
              <a:buClr>
                <a:schemeClr val="dk1"/>
              </a:buClr>
              <a:buSzPts val="1800"/>
              <a:buFont typeface="Arial"/>
              <a:buNone/>
            </a:pPr>
            <a:r>
              <a:rPr lang="en-US" sz="1800" b="1"/>
              <a:t>                      </a:t>
            </a:r>
            <a:endParaRPr sz="1800" b="1"/>
          </a:p>
          <a:p>
            <a:pPr marL="0" marR="0" lvl="0" indent="0" algn="l" rtl="0">
              <a:spcBef>
                <a:spcPts val="0"/>
              </a:spcBef>
              <a:spcAft>
                <a:spcPts val="0"/>
              </a:spcAft>
              <a:buClr>
                <a:schemeClr val="dk1"/>
              </a:buClr>
              <a:buSzPts val="1800"/>
              <a:buFont typeface="Arial"/>
              <a:buNone/>
            </a:pPr>
            <a:r>
              <a:rPr lang="en-US" sz="1800" b="1"/>
              <a:t>               </a:t>
            </a:r>
            <a:endParaRPr sz="1800" b="1"/>
          </a:p>
          <a:p>
            <a:pPr marL="0" marR="0" lvl="0" indent="0" algn="l" rtl="0">
              <a:spcBef>
                <a:spcPts val="0"/>
              </a:spcBef>
              <a:spcAft>
                <a:spcPts val="0"/>
              </a:spcAft>
              <a:buClr>
                <a:schemeClr val="dk1"/>
              </a:buClr>
              <a:buSzPts val="1800"/>
              <a:buFont typeface="Arial"/>
              <a:buNone/>
            </a:pPr>
            <a:endParaRPr sz="1800" b="1"/>
          </a:p>
          <a:p>
            <a:pPr marL="1371600" marR="0" lvl="0" indent="0" algn="l" rtl="0">
              <a:spcBef>
                <a:spcPts val="0"/>
              </a:spcBef>
              <a:spcAft>
                <a:spcPts val="0"/>
              </a:spcAft>
              <a:buClr>
                <a:schemeClr val="dk1"/>
              </a:buClr>
              <a:buSzPts val="1800"/>
              <a:buFont typeface="Arial"/>
              <a:buNone/>
            </a:pPr>
            <a:r>
              <a:rPr lang="en-US" sz="1800" b="1"/>
              <a:t>   </a:t>
            </a:r>
            <a:endParaRPr sz="1800" b="1"/>
          </a:p>
        </p:txBody>
      </p:sp>
      <p:pic>
        <p:nvPicPr>
          <p:cNvPr id="208" name="Google Shape;208;p14"/>
          <p:cNvPicPr preferRelativeResize="0"/>
          <p:nvPr/>
        </p:nvPicPr>
        <p:blipFill rotWithShape="1">
          <a:blip r:embed="rId3">
            <a:alphaModFix/>
          </a:blip>
          <a:srcRect/>
          <a:stretch/>
        </p:blipFill>
        <p:spPr>
          <a:xfrm>
            <a:off x="4325825" y="1542975"/>
            <a:ext cx="4702626" cy="438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27654af923_0_10"/>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000"/>
              <a:t>Working of RNN</a:t>
            </a:r>
            <a:endParaRPr sz="3000"/>
          </a:p>
        </p:txBody>
      </p:sp>
      <p:sp>
        <p:nvSpPr>
          <p:cNvPr id="215" name="Google Shape;215;g127654af923_0_10"/>
          <p:cNvSpPr txBox="1">
            <a:spLocks noGrp="1"/>
          </p:cNvSpPr>
          <p:nvPr>
            <p:ph type="body" idx="1"/>
          </p:nvPr>
        </p:nvSpPr>
        <p:spPr>
          <a:xfrm>
            <a:off x="457200" y="1600200"/>
            <a:ext cx="3543300" cy="45261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1800"/>
              <a:t>RNN encodes a prefix,which</a:t>
            </a:r>
            <a:endParaRPr sz="1800"/>
          </a:p>
          <a:p>
            <a:pPr marL="0" lvl="0" indent="0" algn="just" rtl="0">
              <a:spcBef>
                <a:spcPts val="360"/>
              </a:spcBef>
              <a:spcAft>
                <a:spcPts val="0"/>
              </a:spcAft>
              <a:buNone/>
            </a:pPr>
            <a:r>
              <a:rPr lang="en-US" sz="1800"/>
              <a:t> incorporates the output word </a:t>
            </a:r>
            <a:endParaRPr sz="1800"/>
          </a:p>
          <a:p>
            <a:pPr marL="0" lvl="0" indent="0" algn="just" rtl="0">
              <a:spcBef>
                <a:spcPts val="360"/>
              </a:spcBef>
              <a:spcAft>
                <a:spcPts val="0"/>
              </a:spcAft>
              <a:buNone/>
            </a:pPr>
            <a:r>
              <a:rPr lang="en-US" sz="1800"/>
              <a:t>derived from the previous state.</a:t>
            </a:r>
            <a:endParaRPr sz="1800"/>
          </a:p>
          <a:p>
            <a:pPr marL="0" lvl="0" indent="0" algn="just" rtl="0">
              <a:spcBef>
                <a:spcPts val="360"/>
              </a:spcBef>
              <a:spcAft>
                <a:spcPts val="0"/>
              </a:spcAft>
              <a:buNone/>
            </a:pPr>
            <a:r>
              <a:rPr lang="en-US" sz="1800"/>
              <a:t>The network does not output a </a:t>
            </a:r>
            <a:endParaRPr sz="1800"/>
          </a:p>
          <a:p>
            <a:pPr marL="0" lvl="0" indent="0" algn="just" rtl="0">
              <a:spcBef>
                <a:spcPts val="360"/>
              </a:spcBef>
              <a:spcAft>
                <a:spcPts val="0"/>
              </a:spcAft>
              <a:buNone/>
            </a:pPr>
            <a:r>
              <a:rPr lang="en-US" sz="1800"/>
              <a:t>single word but a probability distribution over all known words </a:t>
            </a:r>
            <a:endParaRPr sz="1800"/>
          </a:p>
          <a:p>
            <a:pPr marL="0" lvl="0" indent="0" algn="just" rtl="0">
              <a:spcBef>
                <a:spcPts val="360"/>
              </a:spcBef>
              <a:spcAft>
                <a:spcPts val="0"/>
              </a:spcAft>
              <a:buNone/>
            </a:pPr>
            <a:r>
              <a:rPr lang="en-US" sz="1800"/>
              <a:t>in the vocabulary.</a:t>
            </a:r>
            <a:endParaRPr sz="1800"/>
          </a:p>
        </p:txBody>
      </p:sp>
      <p:pic>
        <p:nvPicPr>
          <p:cNvPr id="216" name="Google Shape;216;g127654af923_0_10"/>
          <p:cNvPicPr preferRelativeResize="0"/>
          <p:nvPr/>
        </p:nvPicPr>
        <p:blipFill>
          <a:blip r:embed="rId3">
            <a:alphaModFix/>
          </a:blip>
          <a:stretch>
            <a:fillRect/>
          </a:stretch>
        </p:blipFill>
        <p:spPr>
          <a:xfrm>
            <a:off x="4000500" y="1600200"/>
            <a:ext cx="4686300" cy="452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CNN-LSTM Architecture</a:t>
            </a:r>
            <a:endParaRPr sz="3600"/>
          </a:p>
        </p:txBody>
      </p:sp>
      <p:sp>
        <p:nvSpPr>
          <p:cNvPr id="222" name="Google Shape;222;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a:t>A</a:t>
            </a:r>
            <a:r>
              <a:rPr lang="en-US" sz="1800" b="1"/>
              <a:t>.</a:t>
            </a:r>
            <a:r>
              <a:rPr lang="en-US" sz="1800" b="1" u="sng"/>
              <a:t>Convolutional Neural Network:</a:t>
            </a:r>
            <a:endParaRPr sz="1800" b="1" u="sng"/>
          </a:p>
          <a:p>
            <a:pPr marL="342900" lvl="0" indent="-342900" algn="just" rtl="0">
              <a:spcBef>
                <a:spcPts val="360"/>
              </a:spcBef>
              <a:spcAft>
                <a:spcPts val="0"/>
              </a:spcAft>
              <a:buClr>
                <a:schemeClr val="dk1"/>
              </a:buClr>
              <a:buSzPts val="1800"/>
              <a:buFont typeface="Arial"/>
              <a:buChar char="•"/>
            </a:pPr>
            <a:r>
              <a:rPr lang="en-US" sz="1800"/>
              <a:t>It is deep learning algorithm in which the inputs are images.</a:t>
            </a:r>
            <a:endParaRPr sz="1800"/>
          </a:p>
          <a:p>
            <a:pPr marL="342900" lvl="0" indent="-342900" algn="just" rtl="0">
              <a:spcBef>
                <a:spcPts val="360"/>
              </a:spcBef>
              <a:spcAft>
                <a:spcPts val="0"/>
              </a:spcAft>
              <a:buClr>
                <a:schemeClr val="dk1"/>
              </a:buClr>
              <a:buSzPts val="1800"/>
              <a:buFont typeface="Arial"/>
              <a:buChar char="•"/>
            </a:pPr>
            <a:r>
              <a:rPr lang="en-US" sz="1800"/>
              <a:t>It is made up of a number of neural networks which consists of connection  of  three different layers,convolutional,pooling and fully connected layers.</a:t>
            </a:r>
            <a:endParaRPr sz="1800"/>
          </a:p>
          <a:p>
            <a:pPr marL="342900" lvl="0" indent="-228600" algn="just" rtl="0">
              <a:spcBef>
                <a:spcPts val="360"/>
              </a:spcBef>
              <a:spcAft>
                <a:spcPts val="0"/>
              </a:spcAft>
              <a:buClr>
                <a:schemeClr val="dk1"/>
              </a:buClr>
              <a:buSzPts val="1800"/>
              <a:buFont typeface="Arial"/>
              <a:buNone/>
            </a:pPr>
            <a:endParaRPr sz="1800"/>
          </a:p>
        </p:txBody>
      </p:sp>
      <p:pic>
        <p:nvPicPr>
          <p:cNvPr id="223" name="Google Shape;223;p17" descr="main-qimg-91bed3a2c685043b60d52fc3b52c8b1f"/>
          <p:cNvPicPr preferRelativeResize="0">
            <a:picLocks noGrp="1"/>
          </p:cNvPicPr>
          <p:nvPr>
            <p:ph type="body" idx="2"/>
          </p:nvPr>
        </p:nvPicPr>
        <p:blipFill rotWithShape="1">
          <a:blip r:embed="rId3">
            <a:alphaModFix/>
          </a:blip>
          <a:srcRect/>
          <a:stretch/>
        </p:blipFill>
        <p:spPr>
          <a:xfrm>
            <a:off x="4648200" y="1787525"/>
            <a:ext cx="4038600" cy="22758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Cont...</a:t>
            </a:r>
            <a:endParaRPr/>
          </a:p>
        </p:txBody>
      </p:sp>
      <p:sp>
        <p:nvSpPr>
          <p:cNvPr id="229" name="Google Shape;229;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US" sz="1800" b="1"/>
              <a:t>B</a:t>
            </a:r>
            <a:r>
              <a:rPr lang="en-US" sz="1800"/>
              <a:t>.</a:t>
            </a:r>
            <a:r>
              <a:rPr lang="en-US" sz="1800" b="1" u="sng"/>
              <a:t>LSTM</a:t>
            </a:r>
            <a:endParaRPr sz="1800" b="1" u="sng"/>
          </a:p>
          <a:p>
            <a:pPr marL="342900" lvl="0" indent="-342900" algn="l" rtl="0">
              <a:spcBef>
                <a:spcPts val="360"/>
              </a:spcBef>
              <a:spcAft>
                <a:spcPts val="0"/>
              </a:spcAft>
              <a:buClr>
                <a:schemeClr val="dk1"/>
              </a:buClr>
              <a:buSzPts val="1800"/>
              <a:buFont typeface="Arial"/>
              <a:buChar char="•"/>
            </a:pPr>
            <a:r>
              <a:rPr lang="en-US" sz="1800"/>
              <a:t>LSTM pulls data from CNN and uses that to build a textual description of the image that was provided .</a:t>
            </a:r>
            <a:endParaRPr sz="1800"/>
          </a:p>
          <a:p>
            <a:pPr marL="342900" lvl="0" indent="-342900" algn="l" rtl="0">
              <a:spcBef>
                <a:spcPts val="360"/>
              </a:spcBef>
              <a:spcAft>
                <a:spcPts val="0"/>
              </a:spcAft>
              <a:buClr>
                <a:schemeClr val="dk1"/>
              </a:buClr>
              <a:buSzPts val="1800"/>
              <a:buFont typeface="Arial"/>
              <a:buChar char="•"/>
            </a:pPr>
            <a:r>
              <a:rPr lang="en-US" sz="1800"/>
              <a:t>LSTM  consists of input gate,output gate and forgate gate.</a:t>
            </a:r>
            <a:endParaRPr sz="1800"/>
          </a:p>
          <a:p>
            <a:pPr marL="342900" lvl="0" indent="-342900" algn="l" rtl="0">
              <a:spcBef>
                <a:spcPts val="360"/>
              </a:spcBef>
              <a:spcAft>
                <a:spcPts val="0"/>
              </a:spcAft>
              <a:buClr>
                <a:schemeClr val="dk1"/>
              </a:buClr>
              <a:buSzPts val="1800"/>
              <a:buFont typeface="Arial"/>
              <a:buChar char="•"/>
            </a:pPr>
            <a:r>
              <a:rPr lang="en-US" sz="1800"/>
              <a:t>It helps to keep memories long-lasting and solves the problem of sequence prediction.</a:t>
            </a:r>
            <a:endParaRPr sz="1800"/>
          </a:p>
        </p:txBody>
      </p:sp>
      <p:pic>
        <p:nvPicPr>
          <p:cNvPr id="230" name="Google Shape;230;p18" descr="WhatsApp Image 2022-05-02 at 10.16.53 PM"/>
          <p:cNvPicPr preferRelativeResize="0">
            <a:picLocks noGrp="1"/>
          </p:cNvPicPr>
          <p:nvPr>
            <p:ph type="body" idx="2"/>
          </p:nvPr>
        </p:nvPicPr>
        <p:blipFill rotWithShape="1">
          <a:blip r:embed="rId3">
            <a:alphaModFix/>
          </a:blip>
          <a:srcRect/>
          <a:stretch/>
        </p:blipFill>
        <p:spPr>
          <a:xfrm>
            <a:off x="4234815" y="1417955"/>
            <a:ext cx="4737100" cy="30016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1400"/>
              <a:buFont typeface="Times New Roman"/>
              <a:buNone/>
            </a:pPr>
            <a:r>
              <a:rPr lang="en-US" sz="3600" b="1">
                <a:latin typeface="Times New Roman"/>
                <a:ea typeface="Times New Roman"/>
                <a:cs typeface="Times New Roman"/>
                <a:sym typeface="Times New Roman"/>
              </a:rPr>
              <a:t>Approval from guide for the evaluation</a:t>
            </a:r>
            <a:endParaRPr sz="3600" b="1">
              <a:latin typeface="Times New Roman"/>
              <a:ea typeface="Times New Roman"/>
              <a:cs typeface="Times New Roman"/>
              <a:sym typeface="Times New Roman"/>
            </a:endParaRPr>
          </a:p>
        </p:txBody>
      </p:sp>
      <p:pic>
        <p:nvPicPr>
          <p:cNvPr id="4" name="Picture 3" descr="Project report approval.JPG"/>
          <p:cNvPicPr>
            <a:picLocks noChangeAspect="1"/>
          </p:cNvPicPr>
          <p:nvPr/>
        </p:nvPicPr>
        <p:blipFill>
          <a:blip r:embed="rId3"/>
          <a:stretch>
            <a:fillRect/>
          </a:stretch>
        </p:blipFill>
        <p:spPr>
          <a:xfrm>
            <a:off x="545432" y="1684422"/>
            <a:ext cx="8069179" cy="44196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2"/>
              </a:buClr>
              <a:buSzPts val="3600"/>
              <a:buFont typeface="Arial"/>
              <a:buNone/>
            </a:pPr>
            <a:r>
              <a:rPr lang="en-US" sz="3600" b="1"/>
              <a:t>  Deploying as a Web Application</a:t>
            </a:r>
            <a:endParaRPr sz="3600" b="1"/>
          </a:p>
        </p:txBody>
      </p:sp>
      <p:sp>
        <p:nvSpPr>
          <p:cNvPr id="237" name="Google Shape;237;p15"/>
          <p:cNvSpPr txBox="1">
            <a:spLocks noGrp="1"/>
          </p:cNvSpPr>
          <p:nvPr>
            <p:ph type="body" idx="1"/>
          </p:nvPr>
        </p:nvSpPr>
        <p:spPr>
          <a:xfrm>
            <a:off x="457200" y="1763475"/>
            <a:ext cx="8229300" cy="4362300"/>
          </a:xfrm>
          <a:prstGeom prst="rect">
            <a:avLst/>
          </a:prstGeom>
          <a:noFill/>
          <a:ln>
            <a:noFill/>
          </a:ln>
        </p:spPr>
        <p:txBody>
          <a:bodyPr spcFirstLastPara="1" wrap="square" lIns="0" tIns="0" rIns="0" bIns="0" anchor="t" anchorCtr="0">
            <a:normAutofit/>
          </a:bodyPr>
          <a:lstStyle/>
          <a:p>
            <a:pPr marL="457200" lvl="0" indent="-317500" algn="l" rtl="0">
              <a:spcBef>
                <a:spcPts val="0"/>
              </a:spcBef>
              <a:spcAft>
                <a:spcPts val="0"/>
              </a:spcAft>
              <a:buClr>
                <a:schemeClr val="dk1"/>
              </a:buClr>
              <a:buSzPts val="1400"/>
              <a:buFont typeface="Arial"/>
              <a:buChar char="●"/>
            </a:pPr>
            <a:r>
              <a:rPr lang="en-US" sz="1800"/>
              <a:t>we have used Flask to deploy our project as a Rest-API in the form of a web</a:t>
            </a:r>
            <a:endParaRPr sz="1800"/>
          </a:p>
          <a:p>
            <a:pPr marL="457200" lvl="0" indent="0" algn="l" rtl="0">
              <a:spcBef>
                <a:spcPts val="0"/>
              </a:spcBef>
              <a:spcAft>
                <a:spcPts val="0"/>
              </a:spcAft>
              <a:buClr>
                <a:schemeClr val="dk1"/>
              </a:buClr>
              <a:buSzPts val="1800"/>
              <a:buFont typeface="Arial"/>
              <a:buNone/>
            </a:pPr>
            <a:r>
              <a:rPr lang="en-US" sz="1800"/>
              <a:t>application.</a:t>
            </a:r>
            <a:endParaRPr sz="1800"/>
          </a:p>
          <a:p>
            <a:pPr marL="457200" lvl="0" indent="0" algn="l" rtl="0">
              <a:spcBef>
                <a:spcPts val="0"/>
              </a:spcBef>
              <a:spcAft>
                <a:spcPts val="0"/>
              </a:spcAft>
              <a:buClr>
                <a:schemeClr val="dk1"/>
              </a:buClr>
              <a:buSzPts val="1800"/>
              <a:buFont typeface="Arial"/>
              <a:buNone/>
            </a:pPr>
            <a:endParaRPr sz="1800"/>
          </a:p>
          <a:p>
            <a:pPr marL="457200" lvl="0" indent="-317500" algn="l" rtl="0">
              <a:spcBef>
                <a:spcPts val="0"/>
              </a:spcBef>
              <a:spcAft>
                <a:spcPts val="0"/>
              </a:spcAft>
              <a:buClr>
                <a:schemeClr val="dk1"/>
              </a:buClr>
              <a:buSzPts val="1400"/>
              <a:buFont typeface="Arial"/>
              <a:buChar char="●"/>
            </a:pPr>
            <a:r>
              <a:rPr lang="en-US" sz="1800"/>
              <a:t>Flask is a web application framework of Python used mostly to deploy machine learning models.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27654af923_0_23"/>
          <p:cNvSpPr txBox="1">
            <a:spLocks noGrp="1"/>
          </p:cNvSpPr>
          <p:nvPr>
            <p:ph type="title"/>
          </p:nvPr>
        </p:nvSpPr>
        <p:spPr>
          <a:xfrm>
            <a:off x="457200" y="428275"/>
            <a:ext cx="8229600" cy="18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US"/>
              <a:t>Results and output</a:t>
            </a:r>
            <a:endParaRPr/>
          </a:p>
        </p:txBody>
      </p:sp>
      <p:pic>
        <p:nvPicPr>
          <p:cNvPr id="244" name="Google Shape;244;g127654af923_0_23"/>
          <p:cNvPicPr preferRelativeResize="0"/>
          <p:nvPr/>
        </p:nvPicPr>
        <p:blipFill>
          <a:blip r:embed="rId3">
            <a:alphaModFix/>
          </a:blip>
          <a:stretch>
            <a:fillRect/>
          </a:stretch>
        </p:blipFill>
        <p:spPr>
          <a:xfrm>
            <a:off x="880425" y="1987875"/>
            <a:ext cx="7228700" cy="3166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16"/>
          <p:cNvPicPr preferRelativeResize="0"/>
          <p:nvPr/>
        </p:nvPicPr>
        <p:blipFill rotWithShape="1">
          <a:blip r:embed="rId3">
            <a:alphaModFix/>
          </a:blip>
          <a:srcRect/>
          <a:stretch/>
        </p:blipFill>
        <p:spPr>
          <a:xfrm>
            <a:off x="1567550" y="1590925"/>
            <a:ext cx="6294425" cy="2100650"/>
          </a:xfrm>
          <a:prstGeom prst="rect">
            <a:avLst/>
          </a:prstGeom>
          <a:noFill/>
          <a:ln>
            <a:noFill/>
          </a:ln>
        </p:spPr>
      </p:pic>
      <p:pic>
        <p:nvPicPr>
          <p:cNvPr id="251" name="Google Shape;251;p16"/>
          <p:cNvPicPr preferRelativeResize="0"/>
          <p:nvPr/>
        </p:nvPicPr>
        <p:blipFill rotWithShape="1">
          <a:blip r:embed="rId4">
            <a:alphaModFix/>
          </a:blip>
          <a:srcRect/>
          <a:stretch/>
        </p:blipFill>
        <p:spPr>
          <a:xfrm>
            <a:off x="1534475" y="3960315"/>
            <a:ext cx="6360575" cy="2403410"/>
          </a:xfrm>
          <a:prstGeom prst="rect">
            <a:avLst/>
          </a:prstGeom>
          <a:noFill/>
          <a:ln>
            <a:noFill/>
          </a:ln>
        </p:spPr>
      </p:pic>
      <p:sp>
        <p:nvSpPr>
          <p:cNvPr id="252" name="Google Shape;252;p16"/>
          <p:cNvSpPr txBox="1"/>
          <p:nvPr/>
        </p:nvSpPr>
        <p:spPr>
          <a:xfrm>
            <a:off x="2301450" y="509725"/>
            <a:ext cx="4355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t>Result</a:t>
            </a:r>
            <a:endParaRPr sz="3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None/>
            </a:pPr>
            <a:endParaRPr lang="en-IN" dirty="0" smtClean="0"/>
          </a:p>
          <a:p>
            <a:endParaRPr lang="en-IN" dirty="0" smtClean="0"/>
          </a:p>
          <a:p>
            <a:endParaRPr lang="en-IN" dirty="0" smtClean="0"/>
          </a:p>
          <a:p>
            <a:pPr>
              <a:buNone/>
            </a:pPr>
            <a:r>
              <a:rPr lang="en-IN" sz="5400" i="1" dirty="0" smtClean="0">
                <a:solidFill>
                  <a:srgbClr val="FFC000"/>
                </a:solidFill>
              </a:rPr>
              <a:t>            Thank You</a:t>
            </a:r>
            <a:endParaRPr lang="en-IN" sz="5400" i="1" dirty="0" smtClean="0">
              <a:solidFill>
                <a:srgbClr val="FFC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2"/>
              </a:buClr>
              <a:buSzPts val="1400"/>
              <a:buFont typeface="Times New Roman"/>
              <a:buNone/>
            </a:pPr>
            <a:r>
              <a:rPr lang="en-US" sz="3600" b="1">
                <a:latin typeface="Times New Roman"/>
                <a:ea typeface="Times New Roman"/>
                <a:cs typeface="Times New Roman"/>
                <a:sym typeface="Times New Roman"/>
              </a:rPr>
              <a:t>Contents of the Presentation:</a:t>
            </a:r>
            <a:endParaRPr sz="36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2"/>
              </a:buClr>
              <a:buSzPts val="1400"/>
              <a:buFont typeface="Arial"/>
              <a:buNone/>
            </a:pPr>
            <a:endParaRPr sz="3600" b="1">
              <a:latin typeface="Times New Roman"/>
              <a:ea typeface="Times New Roman"/>
              <a:cs typeface="Times New Roman"/>
              <a:sym typeface="Times New Roman"/>
            </a:endParaRPr>
          </a:p>
        </p:txBody>
      </p:sp>
      <p:sp>
        <p:nvSpPr>
          <p:cNvPr id="118" name="Google Shape;118;p3"/>
          <p:cNvSpPr txBox="1">
            <a:spLocks noGrp="1"/>
          </p:cNvSpPr>
          <p:nvPr>
            <p:ph type="subTitle" idx="4294967295"/>
          </p:nvPr>
        </p:nvSpPr>
        <p:spPr>
          <a:xfrm>
            <a:off x="876975" y="1417650"/>
            <a:ext cx="7809900" cy="4914300"/>
          </a:xfrm>
          <a:prstGeom prst="rect">
            <a:avLst/>
          </a:prstGeom>
          <a:noFill/>
          <a:ln>
            <a:noFill/>
          </a:ln>
        </p:spPr>
        <p:txBody>
          <a:bodyPr spcFirstLastPara="1" wrap="square" lIns="91425" tIns="45700" rIns="91425" bIns="45700" anchor="t" anchorCtr="0">
            <a:noAutofit/>
          </a:bodyPr>
          <a:lstStyle/>
          <a:p>
            <a:pPr marL="457200" lvl="0" indent="0" algn="l" rtl="0">
              <a:lnSpc>
                <a:spcPct val="115000"/>
              </a:lnSpc>
              <a:spcBef>
                <a:spcPts val="0"/>
              </a:spcBef>
              <a:spcAft>
                <a:spcPts val="0"/>
              </a:spcAft>
              <a:buClr>
                <a:schemeClr val="dk1"/>
              </a:buClr>
              <a:buSzPts val="1100"/>
              <a:buFont typeface="Arial"/>
              <a:buNone/>
            </a:pPr>
            <a:endParaRPr sz="1800"/>
          </a:p>
          <a:p>
            <a:pPr marL="457200" lvl="0" indent="0" algn="l" rtl="0">
              <a:lnSpc>
                <a:spcPct val="115000"/>
              </a:lnSpc>
              <a:spcBef>
                <a:spcPts val="0"/>
              </a:spcBef>
              <a:spcAft>
                <a:spcPts val="0"/>
              </a:spcAft>
              <a:buClr>
                <a:schemeClr val="dk1"/>
              </a:buClr>
              <a:buSzPts val="1100"/>
              <a:buFont typeface="Arial"/>
              <a:buNone/>
            </a:pPr>
            <a:r>
              <a:rPr lang="en-US" sz="1800"/>
              <a:t>1.Project Overview............................................................................i</a:t>
            </a:r>
            <a:endParaRPr sz="1800"/>
          </a:p>
          <a:p>
            <a:pPr marL="457200" lvl="0" indent="0" algn="l" rtl="0">
              <a:lnSpc>
                <a:spcPct val="115000"/>
              </a:lnSpc>
              <a:spcBef>
                <a:spcPts val="0"/>
              </a:spcBef>
              <a:spcAft>
                <a:spcPts val="0"/>
              </a:spcAft>
              <a:buClr>
                <a:schemeClr val="dk1"/>
              </a:buClr>
              <a:buSzPts val="1100"/>
              <a:buFont typeface="Arial"/>
              <a:buNone/>
            </a:pPr>
            <a:r>
              <a:rPr lang="en-US" sz="1800"/>
              <a:t>2.Introduction....................................................................................ii</a:t>
            </a:r>
            <a:endParaRPr sz="1800"/>
          </a:p>
          <a:p>
            <a:pPr marL="457200" lvl="0" indent="0" algn="l" rtl="0">
              <a:lnSpc>
                <a:spcPct val="115000"/>
              </a:lnSpc>
              <a:spcBef>
                <a:spcPts val="0"/>
              </a:spcBef>
              <a:spcAft>
                <a:spcPts val="0"/>
              </a:spcAft>
              <a:buClr>
                <a:schemeClr val="dk1"/>
              </a:buClr>
              <a:buSzPts val="1100"/>
              <a:buFont typeface="Arial"/>
              <a:buNone/>
            </a:pPr>
            <a:r>
              <a:rPr lang="en-US" sz="1800"/>
              <a:t>3.Problem Statement........................................................................iii</a:t>
            </a:r>
            <a:endParaRPr sz="1800"/>
          </a:p>
          <a:p>
            <a:pPr marL="457200" lvl="0" indent="0" algn="l" rtl="0">
              <a:lnSpc>
                <a:spcPct val="115000"/>
              </a:lnSpc>
              <a:spcBef>
                <a:spcPts val="0"/>
              </a:spcBef>
              <a:spcAft>
                <a:spcPts val="0"/>
              </a:spcAft>
              <a:buClr>
                <a:schemeClr val="dk1"/>
              </a:buClr>
              <a:buSzPts val="1100"/>
              <a:buFont typeface="Arial"/>
              <a:buNone/>
            </a:pPr>
            <a:r>
              <a:rPr lang="en-US" sz="1800"/>
              <a:t>4 .Dataset Preparation......................................................................iv</a:t>
            </a:r>
            <a:endParaRPr sz="1800"/>
          </a:p>
          <a:p>
            <a:pPr marL="457200" lvl="0" indent="0" algn="l" rtl="0">
              <a:lnSpc>
                <a:spcPct val="115000"/>
              </a:lnSpc>
              <a:spcBef>
                <a:spcPts val="0"/>
              </a:spcBef>
              <a:spcAft>
                <a:spcPts val="0"/>
              </a:spcAft>
              <a:buClr>
                <a:schemeClr val="dk1"/>
              </a:buClr>
              <a:buSzPts val="1100"/>
              <a:buFont typeface="Arial"/>
              <a:buNone/>
            </a:pPr>
            <a:r>
              <a:rPr lang="en-US" sz="1800"/>
              <a:t>5.Proposed system............................................................................v</a:t>
            </a:r>
            <a:endParaRPr sz="1800"/>
          </a:p>
          <a:p>
            <a:pPr marL="457200" lvl="0" indent="0" algn="l" rtl="0">
              <a:lnSpc>
                <a:spcPct val="115000"/>
              </a:lnSpc>
              <a:spcBef>
                <a:spcPts val="0"/>
              </a:spcBef>
              <a:spcAft>
                <a:spcPts val="0"/>
              </a:spcAft>
              <a:buClr>
                <a:schemeClr val="dk1"/>
              </a:buClr>
              <a:buSzPts val="1100"/>
              <a:buFont typeface="Arial"/>
              <a:buNone/>
            </a:pPr>
            <a:r>
              <a:rPr lang="en-US" sz="1800"/>
              <a:t>6.Batch Processing……………...……...............................................vi</a:t>
            </a:r>
            <a:endParaRPr sz="1800"/>
          </a:p>
          <a:p>
            <a:pPr marL="457200" lvl="0" indent="0" algn="l" rtl="0">
              <a:lnSpc>
                <a:spcPct val="115000"/>
              </a:lnSpc>
              <a:spcBef>
                <a:spcPts val="0"/>
              </a:spcBef>
              <a:spcAft>
                <a:spcPts val="0"/>
              </a:spcAft>
              <a:buClr>
                <a:schemeClr val="dk1"/>
              </a:buClr>
              <a:buSzPts val="1100"/>
              <a:buFont typeface="Arial"/>
              <a:buNone/>
            </a:pPr>
            <a:r>
              <a:rPr lang="en-US" sz="1800"/>
              <a:t>7.Word Embedding……………...……...............................................vii</a:t>
            </a:r>
            <a:endParaRPr sz="1800"/>
          </a:p>
          <a:p>
            <a:pPr marL="457200" lvl="0" indent="0" algn="l" rtl="0">
              <a:lnSpc>
                <a:spcPct val="115000"/>
              </a:lnSpc>
              <a:spcBef>
                <a:spcPts val="0"/>
              </a:spcBef>
              <a:spcAft>
                <a:spcPts val="0"/>
              </a:spcAft>
              <a:buClr>
                <a:schemeClr val="dk1"/>
              </a:buClr>
              <a:buSzPts val="1100"/>
              <a:buFont typeface="Arial"/>
              <a:buNone/>
            </a:pPr>
            <a:r>
              <a:rPr lang="en-US" sz="1800"/>
              <a:t>7.Working model...............................................................................vii</a:t>
            </a:r>
            <a:endParaRPr sz="1800"/>
          </a:p>
          <a:p>
            <a:pPr marL="457200" lvl="0" indent="0" algn="l" rtl="0">
              <a:lnSpc>
                <a:spcPct val="115000"/>
              </a:lnSpc>
              <a:spcBef>
                <a:spcPts val="0"/>
              </a:spcBef>
              <a:spcAft>
                <a:spcPts val="0"/>
              </a:spcAft>
              <a:buClr>
                <a:schemeClr val="dk1"/>
              </a:buClr>
              <a:buSzPts val="1100"/>
              <a:buFont typeface="Arial"/>
              <a:buNone/>
            </a:pPr>
            <a:r>
              <a:rPr lang="en-US" sz="1800"/>
              <a:t>8. Model Architecture.......................................................................viii</a:t>
            </a:r>
            <a:endParaRPr sz="1800"/>
          </a:p>
          <a:p>
            <a:pPr marL="457200" lvl="0" indent="0" algn="l" rtl="0">
              <a:lnSpc>
                <a:spcPct val="115000"/>
              </a:lnSpc>
              <a:spcBef>
                <a:spcPts val="0"/>
              </a:spcBef>
              <a:spcAft>
                <a:spcPts val="0"/>
              </a:spcAft>
              <a:buClr>
                <a:schemeClr val="dk1"/>
              </a:buClr>
              <a:buSzPts val="1100"/>
              <a:buFont typeface="Arial"/>
              <a:buNone/>
            </a:pPr>
            <a:r>
              <a:rPr lang="en-US" sz="1800"/>
              <a:t>9.Results and output…………………………………………………….ix</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457200" y="756850"/>
            <a:ext cx="8229000" cy="478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600">
                <a:latin typeface="Calibri"/>
                <a:ea typeface="Calibri"/>
                <a:cs typeface="Calibri"/>
                <a:sym typeface="Calibri"/>
              </a:rPr>
              <a:t/>
            </a:r>
            <a:br>
              <a:rPr lang="en-US" sz="1600">
                <a:latin typeface="Calibri"/>
                <a:ea typeface="Calibri"/>
                <a:cs typeface="Calibri"/>
                <a:sym typeface="Calibri"/>
              </a:rPr>
            </a:br>
            <a:r>
              <a:rPr lang="en-US" sz="1600">
                <a:latin typeface="Calibri"/>
                <a:ea typeface="Calibri"/>
                <a:cs typeface="Calibri"/>
                <a:sym typeface="Calibri"/>
              </a:rPr>
              <a:t/>
            </a:r>
            <a:br>
              <a:rPr lang="en-US" sz="1600">
                <a:latin typeface="Calibri"/>
                <a:ea typeface="Calibri"/>
                <a:cs typeface="Calibri"/>
                <a:sym typeface="Calibri"/>
              </a:rPr>
            </a:br>
            <a:r>
              <a:rPr lang="en-US" sz="1600">
                <a:latin typeface="Calibri"/>
                <a:ea typeface="Calibri"/>
                <a:cs typeface="Calibri"/>
                <a:sym typeface="Calibri"/>
              </a:rPr>
              <a:t/>
            </a:r>
            <a:br>
              <a:rPr lang="en-US" sz="1600">
                <a:latin typeface="Calibri"/>
                <a:ea typeface="Calibri"/>
                <a:cs typeface="Calibri"/>
                <a:sym typeface="Calibri"/>
              </a:rPr>
            </a:br>
            <a:r>
              <a:rPr lang="en-US" sz="1600">
                <a:latin typeface="Calibri"/>
                <a:ea typeface="Calibri"/>
                <a:cs typeface="Calibri"/>
                <a:sym typeface="Calibri"/>
              </a:rPr>
              <a:t>                                              </a:t>
            </a:r>
            <a:r>
              <a:rPr lang="en-US" sz="3600" b="1">
                <a:latin typeface="Calibri"/>
                <a:ea typeface="Calibri"/>
                <a:cs typeface="Calibri"/>
                <a:sym typeface="Calibri"/>
              </a:rPr>
              <a:t>Project Overview</a:t>
            </a:r>
            <a:br>
              <a:rPr lang="en-US" sz="3600" b="1">
                <a:latin typeface="Calibri"/>
                <a:ea typeface="Calibri"/>
                <a:cs typeface="Calibri"/>
                <a:sym typeface="Calibri"/>
              </a:rPr>
            </a:br>
            <a:r>
              <a:rPr lang="en-US" sz="3600" b="1">
                <a:latin typeface="Calibri"/>
                <a:ea typeface="Calibri"/>
                <a:cs typeface="Calibri"/>
                <a:sym typeface="Calibri"/>
              </a:rPr>
              <a:t/>
            </a:r>
            <a:br>
              <a:rPr lang="en-US" sz="3600" b="1">
                <a:latin typeface="Calibri"/>
                <a:ea typeface="Calibri"/>
                <a:cs typeface="Calibri"/>
                <a:sym typeface="Calibri"/>
              </a:rPr>
            </a:br>
            <a:r>
              <a:rPr lang="en-US" sz="1800">
                <a:latin typeface="Calibri"/>
                <a:ea typeface="Calibri"/>
                <a:cs typeface="Calibri"/>
                <a:sym typeface="Calibri"/>
              </a:rPr>
              <a:t>This project,Image Caption Generator using deep learning method has been taken Describe the learning model used, the specification and implementation of the algorithms and, as a result, the web development application, we need to explore the latest approaches to the image captioning generator. To collect image information the usage of static object class libraries in the image and model use of statistical language models. There are two approaches in the field of applications. Firstly, to detect objects in the image using CNN and other is to caption the image using RNN based totally on LSTM. The interface of the model is developed using Flask Rest-API, a web framework of python. </a:t>
            </a:r>
            <a:br>
              <a:rPr lang="en-US" sz="1800">
                <a:latin typeface="Calibri"/>
                <a:ea typeface="Calibri"/>
                <a:cs typeface="Calibri"/>
                <a:sym typeface="Calibri"/>
              </a:rPr>
            </a:br>
            <a:r>
              <a:rPr lang="en-US" sz="1800">
                <a:latin typeface="Calibri"/>
                <a:ea typeface="Calibri"/>
                <a:cs typeface="Calibri"/>
                <a:sym typeface="Calibri"/>
              </a:rPr>
              <a:t>We have used VGG16,InceptionV3 (pre-trained)model to the CNN model .</a:t>
            </a:r>
            <a:br>
              <a:rPr lang="en-US" sz="1800">
                <a:latin typeface="Calibri"/>
                <a:ea typeface="Calibri"/>
                <a:cs typeface="Calibri"/>
                <a:sym typeface="Calibri"/>
              </a:rPr>
            </a:br>
            <a:r>
              <a:rPr lang="en-US" sz="1800">
                <a:latin typeface="Calibri"/>
                <a:ea typeface="Calibri"/>
                <a:cs typeface="Calibri"/>
                <a:sym typeface="Calibri"/>
              </a:rPr>
              <a:t>The methodology of this project consists of CNN layers.These are convolutional layer,pooling layers and fully-connected layers.</a:t>
            </a:r>
            <a:br>
              <a:rPr lang="en-US" sz="1800">
                <a:latin typeface="Calibri"/>
                <a:ea typeface="Calibri"/>
                <a:cs typeface="Calibri"/>
                <a:sym typeface="Calibri"/>
              </a:rPr>
            </a:br>
            <a:r>
              <a:rPr lang="en-US" sz="1800">
                <a:latin typeface="Calibri"/>
                <a:ea typeface="Calibri"/>
                <a:cs typeface="Calibri"/>
                <a:sym typeface="Calibri"/>
              </a:rPr>
              <a:t>We trained the model on the training dataset using tensorflow library,after this the output gets predicted.</a:t>
            </a:r>
            <a:br>
              <a:rPr lang="en-US" sz="1800">
                <a:latin typeface="Calibri"/>
                <a:ea typeface="Calibri"/>
                <a:cs typeface="Calibri"/>
                <a:sym typeface="Calibri"/>
              </a:rPr>
            </a:br>
            <a:r>
              <a:rPr lang="en-US" sz="1800">
                <a:latin typeface="Calibri"/>
                <a:ea typeface="Calibri"/>
                <a:cs typeface="Calibri"/>
                <a:sym typeface="Calibri"/>
              </a:rPr>
              <a:t/>
            </a:r>
            <a:br>
              <a:rPr lang="en-US" sz="1800">
                <a:latin typeface="Calibri"/>
                <a:ea typeface="Calibri"/>
                <a:cs typeface="Calibri"/>
                <a:sym typeface="Calibri"/>
              </a:rPr>
            </a:br>
            <a:r>
              <a:rPr lang="en-US" sz="1800">
                <a:latin typeface="Calibri"/>
                <a:ea typeface="Calibri"/>
                <a:cs typeface="Calibri"/>
                <a:sym typeface="Calibri"/>
              </a:rPr>
              <a:t/>
            </a:r>
            <a:br>
              <a:rPr lang="en-US" sz="1800">
                <a:latin typeface="Calibri"/>
                <a:ea typeface="Calibri"/>
                <a:cs typeface="Calibri"/>
                <a:sym typeface="Calibri"/>
              </a:rPr>
            </a:br>
            <a:r>
              <a:rPr lang="en-US" sz="1800"/>
              <a:t/>
            </a:r>
            <a:br>
              <a:rPr lang="en-US" sz="1800"/>
            </a:b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2"/>
              </a:buClr>
              <a:buSzPts val="1400"/>
              <a:buFont typeface="Times New Roman"/>
              <a:buNone/>
            </a:pPr>
            <a:r>
              <a:rPr lang="en-US" sz="3600" b="1">
                <a:latin typeface="Times New Roman"/>
                <a:ea typeface="Times New Roman"/>
                <a:cs typeface="Times New Roman"/>
                <a:sym typeface="Times New Roman"/>
              </a:rPr>
              <a:t>Workload distribution of the team</a:t>
            </a:r>
            <a:endParaRPr sz="3600"/>
          </a:p>
        </p:txBody>
      </p:sp>
      <p:graphicFrame>
        <p:nvGraphicFramePr>
          <p:cNvPr id="4" name="Table 3"/>
          <p:cNvGraphicFramePr>
            <a:graphicFrameLocks noGrp="1"/>
          </p:cNvGraphicFramePr>
          <p:nvPr/>
        </p:nvGraphicFramePr>
        <p:xfrm>
          <a:off x="689809" y="1700463"/>
          <a:ext cx="8052319" cy="4205755"/>
        </p:xfrm>
        <a:graphic>
          <a:graphicData uri="http://schemas.openxmlformats.org/drawingml/2006/table">
            <a:tbl>
              <a:tblPr firstRow="1" bandRow="1">
                <a:tableStyleId>{5C22544A-7EE6-4342-B048-85BDC9FD1C3A}</a:tableStyleId>
              </a:tblPr>
              <a:tblGrid>
                <a:gridCol w="1103392"/>
                <a:gridCol w="1087166"/>
                <a:gridCol w="1371128"/>
                <a:gridCol w="1265656"/>
                <a:gridCol w="1185955"/>
                <a:gridCol w="917808"/>
                <a:gridCol w="1121214"/>
              </a:tblGrid>
              <a:tr h="729916">
                <a:tc>
                  <a:txBody>
                    <a:bodyPr/>
                    <a:lstStyle/>
                    <a:p>
                      <a:pPr>
                        <a:buNone/>
                      </a:pPr>
                      <a:r>
                        <a:rPr lang="en-US" dirty="0"/>
                        <a:t>Team Members</a:t>
                      </a:r>
                    </a:p>
                  </a:txBody>
                  <a:tcPr/>
                </a:tc>
                <a:tc>
                  <a:txBody>
                    <a:bodyPr/>
                    <a:lstStyle/>
                    <a:p>
                      <a:pPr>
                        <a:buNone/>
                      </a:pPr>
                      <a:r>
                        <a:rPr lang="en-US" dirty="0"/>
                        <a:t>Data Collection</a:t>
                      </a:r>
                    </a:p>
                  </a:txBody>
                  <a:tcPr/>
                </a:tc>
                <a:tc>
                  <a:txBody>
                    <a:bodyPr/>
                    <a:lstStyle/>
                    <a:p>
                      <a:pPr>
                        <a:buNone/>
                      </a:pPr>
                      <a:r>
                        <a:rPr lang="en-US" sz="1200" dirty="0"/>
                        <a:t>Data loading and </a:t>
                      </a:r>
                      <a:r>
                        <a:rPr lang="en-US" sz="1200" dirty="0" smtClean="0"/>
                        <a:t>preprocessing</a:t>
                      </a:r>
                      <a:endParaRPr lang="en-US" sz="1200" dirty="0"/>
                    </a:p>
                  </a:txBody>
                  <a:tcPr/>
                </a:tc>
                <a:tc>
                  <a:txBody>
                    <a:bodyPr/>
                    <a:lstStyle/>
                    <a:p>
                      <a:pPr>
                        <a:buNone/>
                      </a:pPr>
                      <a:r>
                        <a:rPr lang="en-US" dirty="0"/>
                        <a:t>Model building </a:t>
                      </a:r>
                    </a:p>
                  </a:txBody>
                  <a:tcPr/>
                </a:tc>
                <a:tc>
                  <a:txBody>
                    <a:bodyPr/>
                    <a:lstStyle/>
                    <a:p>
                      <a:pPr>
                        <a:buNone/>
                      </a:pPr>
                      <a:r>
                        <a:rPr lang="en-US" dirty="0"/>
                        <a:t>Training</a:t>
                      </a:r>
                    </a:p>
                    <a:p>
                      <a:pPr>
                        <a:buNone/>
                      </a:pPr>
                      <a:r>
                        <a:rPr lang="en-US" dirty="0"/>
                        <a:t>the dataset</a:t>
                      </a:r>
                    </a:p>
                  </a:txBody>
                  <a:tcPr/>
                </a:tc>
                <a:tc>
                  <a:txBody>
                    <a:bodyPr/>
                    <a:lstStyle/>
                    <a:p>
                      <a:pPr>
                        <a:buNone/>
                      </a:pPr>
                      <a:r>
                        <a:rPr lang="en-IN" dirty="0" smtClean="0"/>
                        <a:t>Predict</a:t>
                      </a:r>
                      <a:r>
                        <a:rPr lang="en-IN" baseline="0" dirty="0" smtClean="0"/>
                        <a:t> Caption</a:t>
                      </a:r>
                      <a:endParaRPr lang="en-US" dirty="0"/>
                    </a:p>
                  </a:txBody>
                  <a:tcPr/>
                </a:tc>
                <a:tc>
                  <a:txBody>
                    <a:bodyPr/>
                    <a:lstStyle/>
                    <a:p>
                      <a:pPr>
                        <a:buNone/>
                      </a:pPr>
                      <a:r>
                        <a:rPr lang="en-IN" dirty="0" smtClean="0"/>
                        <a:t>Test</a:t>
                      </a:r>
                      <a:r>
                        <a:rPr lang="en-IN" baseline="0" dirty="0" smtClean="0"/>
                        <a:t>  the model</a:t>
                      </a:r>
                    </a:p>
                    <a:p>
                      <a:pPr>
                        <a:buNone/>
                      </a:pPr>
                      <a:endParaRPr lang="en-US" dirty="0"/>
                    </a:p>
                  </a:txBody>
                  <a:tcPr/>
                </a:tc>
              </a:tr>
              <a:tr h="996861">
                <a:tc>
                  <a:txBody>
                    <a:bodyPr/>
                    <a:lstStyle/>
                    <a:p>
                      <a:pPr>
                        <a:buNone/>
                      </a:pPr>
                      <a:r>
                        <a:rPr lang="en-US"/>
                        <a:t>Supriya Kumari</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b="1" dirty="0" smtClean="0">
                        <a:sym typeface="Wingdings 2" panose="05020102010507070707" charset="0"/>
                      </a:endParaRPr>
                    </a:p>
                    <a:p>
                      <a:pPr>
                        <a:buNone/>
                      </a:pPr>
                      <a:endParaRPr lang="en-US" dirty="0">
                        <a:sym typeface="Wingdings 2" panose="05020102010507070707" charset="0"/>
                      </a:endParaRPr>
                    </a:p>
                  </a:txBody>
                  <a:tcPr/>
                </a:tc>
                <a:tc>
                  <a:txBody>
                    <a:bodyPr/>
                    <a:lstStyle/>
                    <a:p>
                      <a:pPr>
                        <a:buNone/>
                      </a:pPr>
                      <a:r>
                        <a:rPr lang="en-US" b="1">
                          <a:sym typeface="Wingdings 2" panose="05020102010507070707" charset="0"/>
                        </a:rPr>
                        <a: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b="1" dirty="0">
                        <a:sym typeface="Wingdings 2" panose="05020102010507070707" charset="0"/>
                      </a:endParaRPr>
                    </a:p>
                  </a:txBody>
                  <a:tcPr/>
                </a:tc>
                <a:tc>
                  <a:txBody>
                    <a:bodyPr/>
                    <a:lstStyle/>
                    <a:p>
                      <a:pPr>
                        <a:buNone/>
                      </a:pPr>
                      <a:r>
                        <a:rPr lang="en-US" b="1" dirty="0">
                          <a:sym typeface="Wingdings 2" panose="05020102010507070707" charset="0"/>
                        </a:rPr>
                        <a: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b="1" dirty="0">
                        <a:sym typeface="Wingdings 2" panose="05020102010507070707"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b="1" dirty="0">
                        <a:sym typeface="Wingdings 2" panose="05020102010507070707" charset="0"/>
                      </a:endParaRPr>
                    </a:p>
                  </a:txBody>
                  <a:tcPr/>
                </a:tc>
              </a:tr>
              <a:tr h="841792">
                <a:tc>
                  <a:txBody>
                    <a:bodyPr/>
                    <a:lstStyle/>
                    <a:p>
                      <a:pPr>
                        <a:buNone/>
                      </a:pPr>
                      <a:r>
                        <a:rPr lang="en-US" dirty="0" err="1"/>
                        <a:t>Julu</a:t>
                      </a:r>
                      <a:r>
                        <a:rPr lang="en-US" dirty="0"/>
                        <a:t> </a:t>
                      </a:r>
                      <a:r>
                        <a:rPr lang="en-US" dirty="0" err="1"/>
                        <a:t>Basnet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a:t> </a:t>
                      </a:r>
                      <a:r>
                        <a:rPr lang="en-US" b="1" dirty="0" smtClean="0">
                          <a:sym typeface="Wingdings 2" panose="05020102010507070707" charset="0"/>
                        </a:rPr>
                        <a:t></a:t>
                      </a:r>
                    </a:p>
                    <a:p>
                      <a:pPr>
                        <a:buNone/>
                      </a:pPr>
                      <a:r>
                        <a:rPr lang="en-US" b="1" dirty="0" smtClean="0"/>
                        <a:t> </a:t>
                      </a:r>
                      <a:endParaRPr lang="en-US" b="1" dirty="0">
                        <a:sym typeface="Wingdings 2" panose="05020102010507070707"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b="1" dirty="0" smtClean="0">
                        <a:sym typeface="Wingdings 2" panose="05020102010507070707" charset="0"/>
                      </a:endParaRPr>
                    </a:p>
                    <a:p>
                      <a:pPr>
                        <a:buNone/>
                      </a:pPr>
                      <a:endParaRPr lang="en-US" dirty="0"/>
                    </a:p>
                  </a:txBody>
                  <a:tcPr/>
                </a:tc>
                <a:tc>
                  <a:txBody>
                    <a:bodyPr/>
                    <a:lstStyle/>
                    <a:p>
                      <a:pPr>
                        <a:buNone/>
                      </a:pPr>
                      <a:r>
                        <a:rPr lang="en-US" b="1" dirty="0">
                          <a:sym typeface="Wingdings 2" panose="05020102010507070707" charset="0"/>
                        </a:rPr>
                        <a:t></a:t>
                      </a:r>
                    </a:p>
                  </a:txBody>
                  <a:tcPr/>
                </a:tc>
                <a:tc>
                  <a:txBody>
                    <a:bodyPr/>
                    <a:lstStyle/>
                    <a:p>
                      <a:pPr>
                        <a:buNone/>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dirty="0"/>
                    </a:p>
                  </a:txBody>
                  <a:tcPr/>
                </a:tc>
                <a:tc>
                  <a:txBody>
                    <a:bodyPr/>
                    <a:lstStyle/>
                    <a:p>
                      <a:pPr>
                        <a:buNone/>
                      </a:pPr>
                      <a:endParaRPr lang="en-US" dirty="0"/>
                    </a:p>
                  </a:txBody>
                  <a:tcPr/>
                </a:tc>
              </a:tr>
              <a:tr h="1002453">
                <a:tc>
                  <a:txBody>
                    <a:bodyPr/>
                    <a:lstStyle/>
                    <a:p>
                      <a:pPr>
                        <a:buNone/>
                      </a:pPr>
                      <a:r>
                        <a:rPr lang="en-US"/>
                        <a:t>Mohit Rathore</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b="1" dirty="0" smtClean="0">
                        <a:sym typeface="Wingdings 2" panose="05020102010507070707" charset="0"/>
                      </a:endParaRPr>
                    </a:p>
                    <a:p>
                      <a:pPr>
                        <a:buNone/>
                      </a:pPr>
                      <a:endParaRPr lang="en-US" b="1" dirty="0">
                        <a:sym typeface="Wingdings 2" panose="05020102010507070707"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b="1" dirty="0" smtClean="0">
                        <a:sym typeface="Wingdings 2" panose="05020102010507070707" charset="0"/>
                      </a:endParaRPr>
                    </a:p>
                    <a:p>
                      <a:pPr>
                        <a:buNone/>
                      </a:pPr>
                      <a:endParaRPr lang="en-US" b="1" dirty="0">
                        <a:sym typeface="Wingdings 2" panose="05020102010507070707"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b="1" dirty="0" smtClean="0">
                        <a:sym typeface="Wingdings 2" panose="05020102010507070707"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b="1" dirty="0" smtClean="0">
                        <a:sym typeface="Wingdings 2" panose="05020102010507070707" charset="0"/>
                      </a:endParaRPr>
                    </a:p>
                    <a:p>
                      <a:pPr>
                        <a:buNone/>
                      </a:pPr>
                      <a:endParaRPr lang="en-US" b="1" dirty="0">
                        <a:sym typeface="Wingdings 2" panose="05020102010507070707" charset="0"/>
                      </a:endParaRPr>
                    </a:p>
                  </a:txBody>
                  <a:tcPr/>
                </a:tc>
                <a:tc>
                  <a:txBody>
                    <a:bodyPr/>
                    <a:lstStyle/>
                    <a:p>
                      <a:pPr>
                        <a:buNone/>
                      </a:pPr>
                      <a:endParaRPr lang="en-US" b="1" dirty="0">
                        <a:sym typeface="Wingdings 2" panose="05020102010507070707"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b="1" dirty="0">
                        <a:sym typeface="Wingdings 2" panose="05020102010507070707" charset="0"/>
                      </a:endParaRPr>
                    </a:p>
                  </a:txBody>
                  <a:tcPr/>
                </a:tc>
              </a:tr>
              <a:tr h="633129">
                <a:tc>
                  <a:txBody>
                    <a:bodyPr/>
                    <a:lstStyle/>
                    <a:p>
                      <a:pPr>
                        <a:buNone/>
                      </a:pPr>
                      <a:r>
                        <a:rPr lang="en-US" dirty="0" err="1"/>
                        <a:t>Dipanshu</a:t>
                      </a:r>
                      <a:endParaRPr lang="en-US" dirty="0"/>
                    </a:p>
                  </a:txBody>
                  <a:tcPr/>
                </a:tc>
                <a:tc>
                  <a:txBody>
                    <a:bodyPr/>
                    <a:lstStyle/>
                    <a:p>
                      <a:pPr>
                        <a:buNone/>
                      </a:pPr>
                      <a:r>
                        <a:rPr lang="en-US" b="1">
                          <a:sym typeface="Wingdings 2" panose="05020102010507070707" charset="0"/>
                        </a:rPr>
                        <a:t></a:t>
                      </a:r>
                    </a:p>
                  </a:txBody>
                  <a:tcPr/>
                </a:tc>
                <a:tc>
                  <a:txBody>
                    <a:bodyPr/>
                    <a:lstStyle/>
                    <a:p>
                      <a:pPr>
                        <a:buNone/>
                      </a:pPr>
                      <a:endParaRPr lang="en-US" b="1" dirty="0">
                        <a:sym typeface="Wingdings 2" panose="05020102010507070707"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US" b="1" dirty="0" smtClean="0">
                        <a:sym typeface="Wingdings 2" panose="05020102010507070707" charset="0"/>
                      </a:endParaRPr>
                    </a:p>
                    <a:p>
                      <a:pPr>
                        <a:buNone/>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b="1" dirty="0" smtClean="0">
                          <a:sym typeface="Wingdings 2" panose="05020102010507070707" charset="0"/>
                        </a:rPr>
                        <a:t></a:t>
                      </a:r>
                    </a:p>
                    <a:p>
                      <a:pPr>
                        <a:buNone/>
                      </a:pPr>
                      <a:endParaRPr lang="en-US" dirty="0"/>
                    </a:p>
                  </a:txBody>
                  <a:tcPr/>
                </a:tc>
                <a:tc>
                  <a:txBody>
                    <a:bodyPr/>
                    <a:lstStyle/>
                    <a:p>
                      <a:pPr>
                        <a:buNone/>
                      </a:pP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2"/>
              </a:buClr>
              <a:buSzPts val="1400"/>
              <a:buFont typeface="Times New Roman"/>
              <a:buNone/>
            </a:pPr>
            <a:r>
              <a:rPr lang="en-US" sz="3600" b="1">
                <a:latin typeface="Times New Roman"/>
                <a:ea typeface="Times New Roman"/>
                <a:cs typeface="Times New Roman"/>
                <a:sym typeface="Times New Roman"/>
              </a:rPr>
              <a:t>Introduction to the Project</a:t>
            </a:r>
            <a:endParaRPr sz="3600" b="1">
              <a:latin typeface="Times New Roman"/>
              <a:ea typeface="Times New Roman"/>
              <a:cs typeface="Times New Roman"/>
              <a:sym typeface="Times New Roman"/>
            </a:endParaRPr>
          </a:p>
        </p:txBody>
      </p:sp>
      <p:sp>
        <p:nvSpPr>
          <p:cNvPr id="135" name="Google Shape;135;p6"/>
          <p:cNvSpPr txBox="1">
            <a:spLocks noGrp="1"/>
          </p:cNvSpPr>
          <p:nvPr>
            <p:ph type="body" idx="1"/>
          </p:nvPr>
        </p:nvSpPr>
        <p:spPr>
          <a:xfrm>
            <a:off x="457200" y="1600200"/>
            <a:ext cx="8029575" cy="4525645"/>
          </a:xfrm>
          <a:prstGeom prst="rect">
            <a:avLst/>
          </a:prstGeom>
          <a:noFill/>
          <a:ln>
            <a:noFill/>
          </a:ln>
        </p:spPr>
        <p:txBody>
          <a:bodyPr spcFirstLastPara="1" wrap="square" lIns="0" tIns="0" rIns="0" bIns="0" anchor="t" anchorCtr="0">
            <a:normAutofit/>
          </a:bodyPr>
          <a:lstStyle/>
          <a:p>
            <a:pPr marL="457200" lvl="0" indent="-317500" algn="just" rtl="0">
              <a:lnSpc>
                <a:spcPct val="100000"/>
              </a:lnSpc>
              <a:spcBef>
                <a:spcPts val="0"/>
              </a:spcBef>
              <a:spcAft>
                <a:spcPts val="0"/>
              </a:spcAft>
              <a:buClr>
                <a:schemeClr val="dk1"/>
              </a:buClr>
              <a:buSzPts val="1400"/>
              <a:buFont typeface="Arial"/>
              <a:buChar char="●"/>
            </a:pPr>
            <a:r>
              <a:rPr lang="en-US" sz="1800"/>
              <a:t>Image Captioning is the generation of captions for a given image. These</a:t>
            </a:r>
            <a:endParaRPr sz="1800"/>
          </a:p>
          <a:p>
            <a:pPr marL="457200" lvl="0" indent="-228600" algn="just" rtl="0">
              <a:lnSpc>
                <a:spcPct val="100000"/>
              </a:lnSpc>
              <a:spcBef>
                <a:spcPts val="0"/>
              </a:spcBef>
              <a:spcAft>
                <a:spcPts val="0"/>
              </a:spcAft>
              <a:buClr>
                <a:schemeClr val="dk1"/>
              </a:buClr>
              <a:buSzPts val="1400"/>
              <a:buFont typeface="Arial"/>
              <a:buNone/>
            </a:pPr>
            <a:r>
              <a:rPr lang="en-US" sz="1800"/>
              <a:t>    captions are generated using Natural Language Processing(NLP)</a:t>
            </a:r>
            <a:endParaRPr sz="1800"/>
          </a:p>
          <a:p>
            <a:pPr marL="457200" lvl="0" indent="-228600" algn="just" rtl="0">
              <a:lnSpc>
                <a:spcPct val="100000"/>
              </a:lnSpc>
              <a:spcBef>
                <a:spcPts val="0"/>
              </a:spcBef>
              <a:spcAft>
                <a:spcPts val="0"/>
              </a:spcAft>
              <a:buClr>
                <a:schemeClr val="dk1"/>
              </a:buClr>
              <a:buSzPts val="1400"/>
              <a:buFont typeface="Arial"/>
              <a:buNone/>
            </a:pPr>
            <a:r>
              <a:rPr lang="en-US" sz="1800"/>
              <a:t>    and Computer Vision together.</a:t>
            </a:r>
            <a:endParaRPr sz="1800"/>
          </a:p>
          <a:p>
            <a:pPr marL="457200" lvl="0" indent="-228600" algn="l" rtl="0">
              <a:lnSpc>
                <a:spcPct val="100000"/>
              </a:lnSpc>
              <a:spcBef>
                <a:spcPts val="0"/>
              </a:spcBef>
              <a:spcAft>
                <a:spcPts val="0"/>
              </a:spcAft>
              <a:buClr>
                <a:schemeClr val="dk1"/>
              </a:buClr>
              <a:buSzPts val="1400"/>
              <a:buFont typeface="Arial"/>
              <a:buNone/>
            </a:pPr>
            <a:endParaRPr sz="1800"/>
          </a:p>
          <a:p>
            <a:pPr marL="457200" lvl="0" indent="-317500" algn="just" rtl="0">
              <a:lnSpc>
                <a:spcPct val="100000"/>
              </a:lnSpc>
              <a:spcBef>
                <a:spcPts val="0"/>
              </a:spcBef>
              <a:spcAft>
                <a:spcPts val="0"/>
              </a:spcAft>
              <a:buClr>
                <a:schemeClr val="dk1"/>
              </a:buClr>
              <a:buSzPts val="1400"/>
              <a:buFont typeface="Arial"/>
              <a:buChar char="●"/>
            </a:pPr>
            <a:r>
              <a:rPr lang="en-US" sz="1800"/>
              <a:t>Technology is a new ray of hope in the lives of hopeless visually impaired people, they are facing many difficulties in their daily life, and without the sharpness of sight life is a very challenging task. AI is one of the sciences which can solve this problem known as Image Caption Generation(ICG), image captioning is a key for visually impaired people. It's capable to describe the content of a picture using precisely formed English sentences. but it could also have a major effect by helping visually challenged humans improve their understanding of the content of the picture. It performs the task of detecting objects using pre-trained models, and it generates captions using a Convolutional Neural Network and Long Short Term Memory.</a:t>
            </a:r>
            <a:endParaRPr sz="1800"/>
          </a:p>
          <a:p>
            <a:pPr marL="457200" lvl="0" indent="-228600" algn="l" rtl="0">
              <a:lnSpc>
                <a:spcPct val="100000"/>
              </a:lnSpc>
              <a:spcBef>
                <a:spcPts val="0"/>
              </a:spcBef>
              <a:spcAft>
                <a:spcPts val="0"/>
              </a:spcAft>
              <a:buClr>
                <a:schemeClr val="dk1"/>
              </a:buClr>
              <a:buSzPts val="1400"/>
              <a:buFont typeface="Arial"/>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457200" y="274950"/>
            <a:ext cx="8453100" cy="1143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2"/>
              </a:buClr>
              <a:buSzPts val="3600"/>
              <a:buFont typeface="Arial"/>
              <a:buNone/>
            </a:pPr>
            <a:r>
              <a:rPr lang="en-US" sz="3600" b="1"/>
              <a:t>Problem Statement</a:t>
            </a:r>
            <a:endParaRPr sz="3600" b="1"/>
          </a:p>
        </p:txBody>
      </p:sp>
      <p:sp>
        <p:nvSpPr>
          <p:cNvPr id="142" name="Google Shape;142;p7"/>
          <p:cNvSpPr txBox="1">
            <a:spLocks noGrp="1"/>
          </p:cNvSpPr>
          <p:nvPr>
            <p:ph type="body" idx="1"/>
          </p:nvPr>
        </p:nvSpPr>
        <p:spPr>
          <a:xfrm>
            <a:off x="457835" y="1657985"/>
            <a:ext cx="8219440" cy="4467860"/>
          </a:xfrm>
          <a:prstGeom prst="rect">
            <a:avLst/>
          </a:prstGeom>
          <a:noFill/>
          <a:ln>
            <a:noFill/>
          </a:ln>
        </p:spPr>
        <p:txBody>
          <a:bodyPr spcFirstLastPara="1" wrap="square" lIns="0" tIns="0" rIns="0" bIns="0" anchor="t" anchorCtr="0">
            <a:normAutofit/>
          </a:bodyPr>
          <a:lstStyle/>
          <a:p>
            <a:pPr marL="285750" lvl="0" indent="-285750" algn="just" rtl="0">
              <a:spcBef>
                <a:spcPts val="0"/>
              </a:spcBef>
              <a:spcAft>
                <a:spcPts val="0"/>
              </a:spcAft>
              <a:buClr>
                <a:schemeClr val="dk1"/>
              </a:buClr>
              <a:buSzPts val="1800"/>
              <a:buFont typeface="Arial"/>
              <a:buChar char="•"/>
            </a:pPr>
            <a:r>
              <a:rPr lang="en-US" sz="1800"/>
              <a:t>If we use static class libraries in the inputs for picture captioning,the problem begins with the detection of the object..The images’s aspects are assigned distinct biases and weights,which aids in the distinguishing of individual objects or the overall image.The CNN-LSTM architecture,which incorporates both computer vision and machine translation  was used in the study.The vanishing gradient problem is addressed by LSTM.This problem will be addressed by  utilizing CNN as a encoder and LSTM as a decoder.By the help of encoder-decoder,we’ll overcome this problem.We’ll build  an architecture by merging both the CNN and LSTM which then trains the neural network.Though it is a challenging task,it’s benefit ranges from aiding the person having sight problem to enabling different labels of the images to the internet with cost saving.</a:t>
            </a:r>
            <a:endParaRPr sz="1800"/>
          </a:p>
        </p:txBody>
      </p:sp>
      <p:sp>
        <p:nvSpPr>
          <p:cNvPr id="143" name="Google Shape;143;p7"/>
          <p:cNvSpPr txBox="1"/>
          <p:nvPr/>
        </p:nvSpPr>
        <p:spPr>
          <a:xfrm>
            <a:off x="-198755" y="229235"/>
            <a:ext cx="309880"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8"/>
          <p:cNvPicPr preferRelativeResize="0"/>
          <p:nvPr/>
        </p:nvPicPr>
        <p:blipFill rotWithShape="1">
          <a:blip r:embed="rId3">
            <a:alphaModFix/>
          </a:blip>
          <a:srcRect/>
          <a:stretch/>
        </p:blipFill>
        <p:spPr>
          <a:xfrm>
            <a:off x="1138575" y="2607550"/>
            <a:ext cx="7420576" cy="2970050"/>
          </a:xfrm>
          <a:prstGeom prst="rect">
            <a:avLst/>
          </a:prstGeom>
          <a:noFill/>
          <a:ln>
            <a:noFill/>
          </a:ln>
        </p:spPr>
      </p:pic>
      <p:sp>
        <p:nvSpPr>
          <p:cNvPr id="150" name="Google Shape;150;p8"/>
          <p:cNvSpPr txBox="1"/>
          <p:nvPr/>
        </p:nvSpPr>
        <p:spPr>
          <a:xfrm>
            <a:off x="904350" y="693325"/>
            <a:ext cx="765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8"/>
          <p:cNvSpPr txBox="1"/>
          <p:nvPr/>
        </p:nvSpPr>
        <p:spPr>
          <a:xfrm>
            <a:off x="1197300" y="1542475"/>
            <a:ext cx="7068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Each image has mapped to five different sentences which describes the image.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2"/>
              </a:buClr>
              <a:buSzPts val="3000"/>
              <a:buFont typeface="Arial"/>
              <a:buNone/>
            </a:pPr>
            <a:r>
              <a:rPr lang="en-US" sz="3000" b="1"/>
              <a:t>  </a:t>
            </a:r>
            <a:r>
              <a:rPr lang="en-US" sz="3600" b="1"/>
              <a:t>Dataset Preparation</a:t>
            </a:r>
            <a:endParaRPr sz="3600" b="1"/>
          </a:p>
        </p:txBody>
      </p:sp>
      <p:sp>
        <p:nvSpPr>
          <p:cNvPr id="158" name="Google Shape;158;p9"/>
          <p:cNvSpPr txBox="1">
            <a:spLocks noGrp="1"/>
          </p:cNvSpPr>
          <p:nvPr>
            <p:ph type="body" idx="1"/>
          </p:nvPr>
        </p:nvSpPr>
        <p:spPr>
          <a:xfrm>
            <a:off x="457200" y="1526975"/>
            <a:ext cx="4565700" cy="4598700"/>
          </a:xfrm>
          <a:prstGeom prst="rect">
            <a:avLst/>
          </a:prstGeom>
          <a:noFill/>
          <a:ln>
            <a:noFill/>
          </a:ln>
        </p:spPr>
        <p:txBody>
          <a:bodyPr spcFirstLastPara="1" wrap="square" lIns="0" tIns="0" rIns="0" bIns="0" anchor="t" anchorCtr="0">
            <a:normAutofit fontScale="90000" lnSpcReduction="20000"/>
          </a:bodyPr>
          <a:lstStyle/>
          <a:p>
            <a:pPr marL="457200" lvl="0" indent="-321971" algn="l" rtl="0">
              <a:spcBef>
                <a:spcPts val="0"/>
              </a:spcBef>
              <a:spcAft>
                <a:spcPts val="0"/>
              </a:spcAft>
              <a:buClr>
                <a:schemeClr val="dk1"/>
              </a:buClr>
              <a:buSzPct val="83000"/>
              <a:buFont typeface="Arial"/>
              <a:buChar char="●"/>
            </a:pPr>
            <a:r>
              <a:rPr lang="en-US" sz="2325"/>
              <a:t>Flickr-8k dataset contains 8092 images and five captions for each image. so there are total 40,455 captions in the dataset.</a:t>
            </a:r>
            <a:endParaRPr sz="2325"/>
          </a:p>
          <a:p>
            <a:pPr marL="457200" lvl="0" indent="0" algn="l" rtl="0">
              <a:spcBef>
                <a:spcPts val="0"/>
              </a:spcBef>
              <a:spcAft>
                <a:spcPts val="0"/>
              </a:spcAft>
              <a:buClr>
                <a:schemeClr val="dk1"/>
              </a:buClr>
              <a:buSzPct val="100000"/>
              <a:buFont typeface="Arial"/>
              <a:buNone/>
            </a:pPr>
            <a:endParaRPr sz="2325"/>
          </a:p>
          <a:p>
            <a:pPr marL="457200" lvl="0" indent="-321971" algn="l" rtl="0">
              <a:spcBef>
                <a:spcPts val="0"/>
              </a:spcBef>
              <a:spcAft>
                <a:spcPts val="0"/>
              </a:spcAft>
              <a:buClr>
                <a:schemeClr val="dk1"/>
              </a:buClr>
              <a:buSzPct val="83000"/>
              <a:buFont typeface="Arial"/>
              <a:buChar char="●"/>
            </a:pPr>
            <a:r>
              <a:rPr lang="en-US" sz="2325"/>
              <a:t>The dataset is about 8GB in size.</a:t>
            </a:r>
            <a:endParaRPr sz="2325"/>
          </a:p>
          <a:p>
            <a:pPr marL="457200" lvl="0" indent="0" algn="l" rtl="0">
              <a:spcBef>
                <a:spcPts val="0"/>
              </a:spcBef>
              <a:spcAft>
                <a:spcPts val="0"/>
              </a:spcAft>
              <a:buClr>
                <a:schemeClr val="dk1"/>
              </a:buClr>
              <a:buSzPct val="100000"/>
              <a:buFont typeface="Arial"/>
              <a:buNone/>
            </a:pPr>
            <a:endParaRPr sz="2325"/>
          </a:p>
          <a:p>
            <a:pPr marL="457200" lvl="0" indent="-321971" algn="l" rtl="0">
              <a:spcBef>
                <a:spcPts val="0"/>
              </a:spcBef>
              <a:spcAft>
                <a:spcPts val="0"/>
              </a:spcAft>
              <a:buClr>
                <a:schemeClr val="dk1"/>
              </a:buClr>
              <a:buSzPct val="83000"/>
              <a:buFont typeface="Arial"/>
              <a:buChar char="●"/>
            </a:pPr>
            <a:r>
              <a:rPr lang="en-US" sz="2325"/>
              <a:t>Extract features from images using VGG16, Inception v3</a:t>
            </a:r>
            <a:endParaRPr sz="2325"/>
          </a:p>
          <a:p>
            <a:pPr marL="457200" lvl="0" indent="0" algn="l" rtl="0">
              <a:spcBef>
                <a:spcPts val="0"/>
              </a:spcBef>
              <a:spcAft>
                <a:spcPts val="0"/>
              </a:spcAft>
              <a:buClr>
                <a:schemeClr val="dk1"/>
              </a:buClr>
              <a:buSzPct val="100000"/>
              <a:buFont typeface="Arial"/>
              <a:buNone/>
            </a:pPr>
            <a:endParaRPr sz="2325"/>
          </a:p>
          <a:p>
            <a:pPr marL="457200" lvl="0" indent="-321971" algn="l" rtl="0">
              <a:spcBef>
                <a:spcPts val="0"/>
              </a:spcBef>
              <a:spcAft>
                <a:spcPts val="0"/>
              </a:spcAft>
              <a:buClr>
                <a:schemeClr val="dk1"/>
              </a:buClr>
              <a:buSzPct val="83000"/>
              <a:buFont typeface="Arial"/>
              <a:buChar char="●"/>
            </a:pPr>
            <a:r>
              <a:rPr lang="en-US" sz="2325"/>
              <a:t>Getting a descriptions for each image</a:t>
            </a:r>
            <a:endParaRPr sz="2325"/>
          </a:p>
          <a:p>
            <a:pPr marL="457200" lvl="0" indent="0" algn="l" rtl="0">
              <a:spcBef>
                <a:spcPts val="0"/>
              </a:spcBef>
              <a:spcAft>
                <a:spcPts val="0"/>
              </a:spcAft>
              <a:buClr>
                <a:schemeClr val="dk1"/>
              </a:buClr>
              <a:buSzPct val="100000"/>
              <a:buFont typeface="Arial"/>
              <a:buNone/>
            </a:pPr>
            <a:endParaRPr sz="2325"/>
          </a:p>
          <a:p>
            <a:pPr marL="457200" lvl="0" indent="-321971" algn="l" rtl="0">
              <a:spcBef>
                <a:spcPts val="0"/>
              </a:spcBef>
              <a:spcAft>
                <a:spcPts val="0"/>
              </a:spcAft>
              <a:buClr>
                <a:schemeClr val="dk1"/>
              </a:buClr>
              <a:buSzPct val="83000"/>
              <a:buFont typeface="Arial"/>
              <a:buChar char="●"/>
            </a:pPr>
            <a:r>
              <a:rPr lang="en-US" sz="2325"/>
              <a:t>Clean the descriptions by removing punctuations,turning all words into lowercase letters and removing numbers.</a:t>
            </a:r>
            <a:endParaRPr sz="2325"/>
          </a:p>
          <a:p>
            <a:pPr marL="457200" lvl="0" indent="0" algn="l" rtl="0">
              <a:spcBef>
                <a:spcPts val="0"/>
              </a:spcBef>
              <a:spcAft>
                <a:spcPts val="0"/>
              </a:spcAft>
              <a:buClr>
                <a:schemeClr val="dk1"/>
              </a:buClr>
              <a:buSzPct val="100000"/>
              <a:buFont typeface="Arial"/>
              <a:buNone/>
            </a:pPr>
            <a:endParaRPr sz="2325"/>
          </a:p>
          <a:p>
            <a:pPr marL="457200" lvl="0" indent="0" algn="l" rtl="0">
              <a:spcBef>
                <a:spcPts val="0"/>
              </a:spcBef>
              <a:spcAft>
                <a:spcPts val="0"/>
              </a:spcAft>
              <a:buClr>
                <a:schemeClr val="dk1"/>
              </a:buClr>
              <a:buSzPct val="100000"/>
              <a:buFont typeface="Arial"/>
              <a:buNone/>
            </a:pPr>
            <a:endParaRPr sz="2325"/>
          </a:p>
          <a:p>
            <a:pPr marL="457200" lvl="0" indent="0" algn="l" rtl="0">
              <a:spcBef>
                <a:spcPts val="0"/>
              </a:spcBef>
              <a:spcAft>
                <a:spcPts val="0"/>
              </a:spcAft>
              <a:buClr>
                <a:schemeClr val="dk1"/>
              </a:buClr>
              <a:buSzPct val="100000"/>
              <a:buFont typeface="Arial"/>
              <a:buNone/>
            </a:pPr>
            <a:endParaRPr sz="2325"/>
          </a:p>
        </p:txBody>
      </p:sp>
      <p:pic>
        <p:nvPicPr>
          <p:cNvPr id="159" name="Google Shape;159;p9"/>
          <p:cNvPicPr preferRelativeResize="0"/>
          <p:nvPr/>
        </p:nvPicPr>
        <p:blipFill rotWithShape="1">
          <a:blip r:embed="rId3">
            <a:alphaModFix/>
          </a:blip>
          <a:srcRect/>
          <a:stretch/>
        </p:blipFill>
        <p:spPr>
          <a:xfrm>
            <a:off x="5215475" y="1634125"/>
            <a:ext cx="3816300" cy="2290475"/>
          </a:xfrm>
          <a:prstGeom prst="rect">
            <a:avLst/>
          </a:prstGeom>
          <a:noFill/>
          <a:ln>
            <a:noFill/>
          </a:ln>
        </p:spPr>
      </p:pic>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1135</Words>
  <PresentationFormat>On-screen Show (4:3)</PresentationFormat>
  <Paragraphs>198</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Business Cooperate</vt:lpstr>
      <vt:lpstr>Slide 1</vt:lpstr>
      <vt:lpstr>Approval from guide for the evaluation</vt:lpstr>
      <vt:lpstr>Contents of the Presentation: </vt:lpstr>
      <vt:lpstr>                                                 Project Overview  This project,Image Caption Generator using deep learning method has been taken Describe the learning model used, the specification and implementation of the algorithms and, as a result, the web development application, we need to explore the latest approaches to the image captioning generator. To collect image information the usage of static object class libraries in the image and model use of statistical language models. There are two approaches in the field of applications. Firstly, to detect objects in the image using CNN and other is to caption the image using RNN based totally on LSTM. The interface of the model is developed using Flask Rest-API, a web framework of python.  We have used VGG16,InceptionV3 (pre-trained)model to the CNN model . The methodology of this project consists of CNN layers.These are convolutional layer,pooling layers and fully-connected layers. We trained the model on the training dataset using tensorflow library,after this the output gets predicted.    </vt:lpstr>
      <vt:lpstr>Workload distribution of the team</vt:lpstr>
      <vt:lpstr>Introduction to the Project</vt:lpstr>
      <vt:lpstr>Problem Statement</vt:lpstr>
      <vt:lpstr>Slide 8</vt:lpstr>
      <vt:lpstr>  Dataset Preparation</vt:lpstr>
      <vt:lpstr>Slide 10</vt:lpstr>
      <vt:lpstr>Batch processing</vt:lpstr>
      <vt:lpstr>Slide 12</vt:lpstr>
      <vt:lpstr>Working model</vt:lpstr>
      <vt:lpstr>Slide 14</vt:lpstr>
      <vt:lpstr>Slide 15</vt:lpstr>
      <vt:lpstr>Model Architecture</vt:lpstr>
      <vt:lpstr>Working of RNN</vt:lpstr>
      <vt:lpstr>CNN-LSTM Architecture</vt:lpstr>
      <vt:lpstr>Cont...</vt:lpstr>
      <vt:lpstr>  Deploying as a Web Application</vt:lpstr>
      <vt:lpstr> Results and output</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3</cp:revision>
  <dcterms:created xsi:type="dcterms:W3CDTF">2022-05-02T16:05:37Z</dcterms:created>
  <dcterms:modified xsi:type="dcterms:W3CDTF">2022-05-05T06:26:02Z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881FD17820C443DD876DDF259B3B6113</vt:lpwstr>
  </property>
  <property fmtid="{D5CDD505-2E9C-101B-9397-08002B2CF9AE}" pid="3" name="KSOProductBuildVer">
    <vt:lpwstr>1033-11.2.0.11074</vt:lpwstr>
  </property>
</Properties>
</file>