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9" r:id="rId7"/>
    <p:sldId id="280" r:id="rId8"/>
    <p:sldId id="285" r:id="rId9"/>
    <p:sldId id="276" r:id="rId10"/>
    <p:sldId id="277" r:id="rId11"/>
    <p:sldId id="281" r:id="rId12"/>
    <p:sldId id="260" r:id="rId13"/>
    <p:sldId id="261" r:id="rId14"/>
    <p:sldId id="262" r:id="rId15"/>
    <p:sldId id="283" r:id="rId16"/>
    <p:sldId id="263" r:id="rId17"/>
    <p:sldId id="282" r:id="rId18"/>
    <p:sldId id="284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>
        <p:scale>
          <a:sx n="75" d="100"/>
          <a:sy n="75" d="100"/>
        </p:scale>
        <p:origin x="95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62A7-BB9D-5FE3-F874-9435F127E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64CBE-8B2E-C725-03A3-F084CD75B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2E000-7ABB-3B1B-BDE0-EFA1A1D8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636-381B-42CF-B125-4FFE50E4DB39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434A8-2E07-66A3-35F2-FF2A511B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5E43-D030-A38B-E352-1633D160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EA9E-7383-4514-83F9-63A44465B4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7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B54-836F-5919-9BD7-4AB3FF8B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E07B7-DF66-5DC3-E46C-B1143191A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2C6-0DCC-8EE3-F27A-7A9C6D1D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636-381B-42CF-B125-4FFE50E4DB39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BEF3-B7B6-D8FD-6CCC-69F212AD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134F-237D-D910-7CB6-D28C8CF7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EA9E-7383-4514-83F9-63A44465B4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3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36D25-CCFD-BF98-268A-4858BE0A2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46F55-09C6-BD6D-3022-FAB42E70C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2F23-0462-244D-DD4E-72BD0A4F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636-381B-42CF-B125-4FFE50E4DB39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151B-97F9-E045-11A1-05F06A57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60E5-1460-27AE-2FE3-CEE04CA5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EA9E-7383-4514-83F9-63A44465B4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6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815E-D319-01F4-1850-32BB3466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B9D94-FD49-356B-2946-91BE12E9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6C240-DF72-65CB-E9EE-F457F14E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636-381B-42CF-B125-4FFE50E4DB39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3645-35AD-32D0-5F0F-4E935A23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A7E3-60B4-EE4A-40A9-7A2B4EA7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EA9E-7383-4514-83F9-63A44465B4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2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CE2-F610-2028-6C09-8765F4DF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BDB36-10D3-7BFC-AED9-FFA1998AC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64FC9-30E0-1D6A-0956-2DA514CF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636-381B-42CF-B125-4FFE50E4DB39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3C3E-07B2-5298-4355-C39E4633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BDAEB-07F7-9C34-67C9-93B4D73F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EA9E-7383-4514-83F9-63A44465B4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5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0800-C1E7-EDF1-1864-52B63423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FE95-18B8-D643-705E-0D11F934A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6A159-DB95-54CB-E93F-175ADCBD8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E257F-02F6-9913-C35B-6B2F3E29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636-381B-42CF-B125-4FFE50E4DB39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BA2CD-8BC5-CA48-3206-B04325A1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6BA00-3804-85B5-CD41-E2E895AD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EA9E-7383-4514-83F9-63A44465B4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6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DE3-81F9-4D1E-3F3E-780626A6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D09E7-DB27-CF90-F68E-1DE95566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06857-6734-136D-C893-13E742CD9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8165B-6D23-52D7-CE2D-C07158243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64AFA-07C2-CDE5-0D93-94960699E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AD0B9-F8C8-EC2D-3EB3-D6128543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636-381B-42CF-B125-4FFE50E4DB39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CC9B3-0A8A-BA77-844E-9998639E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5469D-DD61-AF5E-EC6A-0201F553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EA9E-7383-4514-83F9-63A44465B4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7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0019-6A09-39CF-98B4-9794B5A3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46560-369A-DF90-FEBE-9776827D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636-381B-42CF-B125-4FFE50E4DB39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B2C09-4BA5-2D20-9373-E240F9D9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8F223-96EF-1D4A-D92A-2C0C023E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EA9E-7383-4514-83F9-63A44465B4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2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50323-DAB3-DC98-13DA-A4523DBF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636-381B-42CF-B125-4FFE50E4DB39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BEA3A-8FCA-096D-00CE-0BC89C14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82553-4509-CCE5-8726-1B93DA05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EA9E-7383-4514-83F9-63A44465B4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1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6C18-0579-4CC0-A87A-B4599F72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34B5-663C-0A6C-E751-7F4842FE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2C24B-32E7-0DFF-AB8E-42E5CAD95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A7A0C-D13C-AF48-5484-F2B746C1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636-381B-42CF-B125-4FFE50E4DB39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4C72C-D8A0-45F0-85FB-C9D01F9C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708E9-A8D8-050D-C1D5-88615028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EA9E-7383-4514-83F9-63A44465B4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2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2548-9629-13FE-7EEF-1296148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4D354-765B-BBAB-7F56-6F9A049FF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37350-B147-3720-5357-328BDB11A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7FBFC-4864-A6B9-DBE3-6FCF2F02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9636-381B-42CF-B125-4FFE50E4DB39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E5722-06F3-E8DD-4279-06968C46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6D182-B9D8-6602-1C95-2BDBAB27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2EA9E-7383-4514-83F9-63A44465B4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D23D0-7951-6F5F-CF38-2079081A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69D78-7084-0BA9-BCC7-4B5C063E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0336-956F-8985-2359-BAD4D19F0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9636-381B-42CF-B125-4FFE50E4DB39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7EF59-9875-8038-8B94-F6A1BDAC7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1B45-13F3-B78B-6545-AE962B8D0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EA9E-7383-4514-83F9-63A44465B4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2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flask_app/templat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872C-9331-F34B-BF22-9E1C35602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0"/>
            <a:ext cx="5907741" cy="3639671"/>
          </a:xfrm>
        </p:spPr>
        <p:txBody>
          <a:bodyPr>
            <a:normAutofit fontScale="90000"/>
          </a:bodyPr>
          <a:lstStyle/>
          <a:p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Vivekanand College, Kolhapur</a:t>
            </a:r>
            <a:br>
              <a:rPr lang="en-US" sz="3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(Empowered Autonomous)</a:t>
            </a:r>
            <a:br>
              <a:rPr lang="en-IN" sz="31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</a:t>
            </a:r>
            <a:br>
              <a:rPr lang="en-IN" sz="27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27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B.Sc. III (Computer Science)</a:t>
            </a:r>
            <a:br>
              <a:rPr lang="en-IN" sz="2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2023-24</a:t>
            </a:r>
            <a:br>
              <a:rPr lang="en-IN" sz="2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0F9F5-2BA0-0CB0-363C-BB555571B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47" y="3602038"/>
            <a:ext cx="10578353" cy="3255962"/>
          </a:xfrm>
        </p:spPr>
        <p:txBody>
          <a:bodyPr/>
          <a:lstStyle/>
          <a:p>
            <a:pPr algn="l"/>
            <a:r>
              <a:rPr lang="en-US" b="1" i="1" dirty="0"/>
              <a:t>	Submitted by:</a:t>
            </a:r>
          </a:p>
          <a:p>
            <a:pPr algn="l"/>
            <a:r>
              <a:rPr lang="en-US" sz="2000" b="1" i="1" dirty="0"/>
              <a:t>		1.Priya Shivling Koneri .</a:t>
            </a:r>
          </a:p>
          <a:p>
            <a:pPr algn="l"/>
            <a:r>
              <a:rPr lang="en-US" sz="2000" b="1" i="1" dirty="0"/>
              <a:t>		2.Supriya Krishnat Kumbhar .</a:t>
            </a:r>
          </a:p>
          <a:p>
            <a:pPr algn="l"/>
            <a:r>
              <a:rPr lang="en-US" sz="2000" b="1" i="1" dirty="0"/>
              <a:t>		3.Pradnya Arun Mali .</a:t>
            </a:r>
          </a:p>
          <a:p>
            <a:pPr algn="l"/>
            <a:r>
              <a:rPr lang="en-US" sz="2000" b="1" i="1" dirty="0"/>
              <a:t>		4.Mrunali Maruti Patil 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F76D58-A3E7-6CA9-2713-CB46BF03B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82" y="173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A4808C4-D15E-6754-4B14-2EA2D2A6C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17" y="0"/>
            <a:ext cx="1676400" cy="116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8F6F167-B800-84E3-AF0E-E9824E79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82" y="22606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7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D43155-2A35-AC17-C596-9EE92B423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8" y="0"/>
            <a:ext cx="11913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22780-7B38-A3EC-9F85-D591D1778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59"/>
            <a:ext cx="12192000" cy="64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0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6F06-C650-5E11-0296-BFE14E74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1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  <a:ea typeface="Calibri" panose="020F0502020204030204" pitchFamily="34" charset="0"/>
              </a:rPr>
              <a:t>Calculation of green metrics for the model reaction :</a:t>
            </a:r>
            <a:endParaRPr lang="en-US" sz="3600" i="1" dirty="0">
              <a:solidFill>
                <a:schemeClr val="accent1">
                  <a:lumMod val="50000"/>
                </a:schemeClr>
              </a:solidFill>
              <a:latin typeface="Google Sans"/>
            </a:endParaRPr>
          </a:p>
        </p:txBody>
      </p:sp>
      <p:pic>
        <p:nvPicPr>
          <p:cNvPr id="4" name="Content Placeholder 3">
            <a:hlinkClick r:id="rId2" action="ppaction://hlinkfile"/>
            <a:extLst>
              <a:ext uri="{FF2B5EF4-FFF2-40B4-BE49-F238E27FC236}">
                <a16:creationId xmlns:a16="http://schemas.microsoft.com/office/drawing/2014/main" id="{6614C228-755C-FBC7-16DC-EAADFF091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58" b="33224"/>
          <a:stretch>
            <a:fillRect/>
          </a:stretch>
        </p:blipFill>
        <p:spPr>
          <a:xfrm>
            <a:off x="2003612" y="2321860"/>
            <a:ext cx="8435788" cy="2994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15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69B4-7D91-B20D-1D4F-E4749991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44"/>
            <a:ext cx="10515600" cy="791321"/>
          </a:xfrm>
        </p:spPr>
        <p:txBody>
          <a:bodyPr>
            <a:noAutofit/>
          </a:bodyPr>
          <a:lstStyle/>
          <a:p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Effective Mass Yield (EMY) :</a:t>
            </a:r>
            <a:br>
              <a:rPr lang="en-US" sz="3200" b="1" i="1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</a:br>
            <a:endParaRPr lang="en-US" sz="32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46680-4C31-4CE8-0EBC-358F4820B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0440" y="1075765"/>
                <a:ext cx="10515600" cy="54171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1" dirty="0">
                  <a:solidFill>
                    <a:srgbClr val="202124"/>
                  </a:solidFill>
                  <a:effectLst/>
                  <a:latin typeface="Google Sans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202124"/>
                    </a:solidFill>
                    <a:latin typeface="Google Sans"/>
                  </a:rPr>
                  <a:t>	</a:t>
                </a:r>
                <a:r>
                  <a:rPr lang="en-US" sz="2400" b="0" i="1" dirty="0">
                    <a:solidFill>
                      <a:srgbClr val="202124"/>
                    </a:solidFill>
                    <a:effectLst/>
                    <a:latin typeface="Google Sans"/>
                  </a:rPr>
                  <a:t>EMY </a:t>
                </a:r>
                <a:r>
                  <a:rPr lang="en-US" sz="2400" b="0" i="1" dirty="0">
                    <a:solidFill>
                      <a:srgbClr val="040C28"/>
                    </a:solidFill>
                    <a:effectLst/>
                    <a:latin typeface="Google Sans"/>
                  </a:rPr>
                  <a:t>measures the </a:t>
                </a:r>
                <a:r>
                  <a:rPr lang="en-US" sz="2400" b="0" i="1" u="sng" dirty="0">
                    <a:solidFill>
                      <a:srgbClr val="040C28"/>
                    </a:solidFill>
                    <a:effectLst/>
                    <a:latin typeface="Google Sans"/>
                  </a:rPr>
                  <a:t>environmental acceptability</a:t>
                </a:r>
                <a:r>
                  <a:rPr lang="en-US" sz="2400" b="0" i="1" dirty="0">
                    <a:solidFill>
                      <a:srgbClr val="040C28"/>
                    </a:solidFill>
                    <a:effectLst/>
                    <a:latin typeface="Google Sans"/>
                  </a:rPr>
                  <a:t> of a process</a:t>
                </a:r>
                <a:r>
                  <a:rPr lang="en-US" sz="2400" b="0" i="1" dirty="0">
                    <a:solidFill>
                      <a:srgbClr val="202124"/>
                    </a:solidFill>
                    <a:effectLst/>
                    <a:latin typeface="Google Sans"/>
                  </a:rPr>
                  <a:t>. It is defined as the percentage of the mass of the desired product relative to mass of all non-benign materials used in its synthesis.</a:t>
                </a: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202124"/>
                  </a:solidFill>
                  <a:latin typeface="Google Sans"/>
                </a:endParaRP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accent1">
                        <a:lumMod val="50000"/>
                      </a:schemeClr>
                    </a:solidFill>
                    <a:latin typeface="Google Sans"/>
                  </a:rPr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𝒑𝒓𝒐𝒅𝒖𝒄𝒕𝑬𝑴𝒀</m:t>
                      </m:r>
                      <m:r>
                        <a:rPr lang="en-IN" sz="2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(%)=</m:t>
                      </m:r>
                      <m:f>
                        <m:fPr>
                          <m:ctrlPr>
                            <a:rPr lang="en-IN" sz="2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sz="2400" b="1" i="1">
                              <a:effectLst/>
                              <a:latin typeface="Google Sans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Mass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effectLst/>
                              <a:latin typeface="Google Sans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effectLst/>
                              <a:latin typeface="Google Sans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effectLst/>
                              <a:latin typeface="Google Sans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effectLst/>
                              <a:latin typeface="Google Sans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procuct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2400" b="1" i="1">
                              <a:effectLst/>
                              <a:latin typeface="Google Sans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Mass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effectLst/>
                              <a:latin typeface="Google Sans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effectLst/>
                              <a:latin typeface="Google Sans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effectLst/>
                              <a:latin typeface="Google Sans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effectLst/>
                              <a:latin typeface="Google Sans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non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effectLst/>
                              <a:latin typeface="Google Sans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effectLst/>
                              <a:latin typeface="Google Sans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benign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effectLst/>
                              <a:latin typeface="Google Sans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effectLst/>
                              <a:latin typeface="Google Sans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reactants</m:t>
                          </m:r>
                        </m:den>
                      </m:f>
                      <m:r>
                        <a:rPr lang="en-IN" sz="2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IN" sz="2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400" b="1" i="1" dirty="0">
                  <a:effectLst/>
                  <a:latin typeface="Google Sans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1800" i="1" dirty="0">
                  <a:effectLst/>
                  <a:latin typeface="Google Sans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18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i="1" dirty="0">
                    <a:solidFill>
                      <a:schemeClr val="accent1">
                        <a:lumMod val="50000"/>
                      </a:schemeClr>
                    </a:solidFill>
                    <a:latin typeface="Google Sans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</a:t>
                </a:r>
                <a:endParaRPr lang="en-IN" sz="2400" b="1" i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Google Sans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𝐸𝑀𝑌</m:t>
                      </m:r>
                      <m:r>
                        <a:rPr lang="en-IN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sz="2400" i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0.252 </m:t>
                          </m:r>
                          <m:r>
                            <m:rPr>
                              <m:nor/>
                            </m:rPr>
                            <a:rPr lang="en-IN" sz="2400" i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2400" i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(0</m:t>
                          </m:r>
                          <m:r>
                            <m:rPr>
                              <m:nor/>
                            </m:rP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IN" sz="2400" i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136 </m:t>
                          </m:r>
                          <m:r>
                            <m:rPr>
                              <m:nor/>
                            </m:rPr>
                            <a:rPr lang="en-IN" sz="2400" i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IN" sz="2400" i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+ 0.151 </m:t>
                          </m:r>
                          <m:r>
                            <m:rPr>
                              <m:nor/>
                            </m:rPr>
                            <a:rPr lang="en-IN" sz="2400" i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IN" sz="2400" i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sz="24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×100=</m:t>
                      </m:r>
                      <m:r>
                        <a:rPr lang="en-I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𝟖𝟕</m:t>
                      </m:r>
                      <m:r>
                        <a:rPr lang="en-I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I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𝟖𝟎</m:t>
                      </m:r>
                      <m:r>
                        <a:rPr lang="en-I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%</m:t>
                      </m:r>
                    </m:oMath>
                  </m:oMathPara>
                </a14:m>
                <a:endParaRPr lang="en-IN" sz="2400" b="1" i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46680-4C31-4CE8-0EBC-358F4820B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0440" y="1075765"/>
                <a:ext cx="10515600" cy="5417109"/>
              </a:xfrm>
              <a:blipFill>
                <a:blip r:embed="rId2"/>
                <a:stretch>
                  <a:fillRect l="-92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89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6D86E0-CEFD-0831-642B-863C9A5C2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2" y="277905"/>
            <a:ext cx="3863675" cy="2841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1F1EA-B40C-CD12-3E77-4434633FA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07" y="3621743"/>
            <a:ext cx="3863675" cy="3074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C6755492-7949-45E5-8A5E-3DE0405A2CA4}"/>
              </a:ext>
            </a:extLst>
          </p:cNvPr>
          <p:cNvSpPr/>
          <p:nvPr/>
        </p:nvSpPr>
        <p:spPr>
          <a:xfrm rot="5400000">
            <a:off x="3263035" y="3366190"/>
            <a:ext cx="1048873" cy="789007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9A3D9-5FF9-2B24-729F-F98827FE3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82" y="251011"/>
            <a:ext cx="3715816" cy="29852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Arrow: Bent-Up 3">
            <a:extLst>
              <a:ext uri="{FF2B5EF4-FFF2-40B4-BE49-F238E27FC236}">
                <a16:creationId xmlns:a16="http://schemas.microsoft.com/office/drawing/2014/main" id="{7C58EA15-4B53-7DCA-9D16-80350669C9BC}"/>
              </a:ext>
            </a:extLst>
          </p:cNvPr>
          <p:cNvSpPr/>
          <p:nvPr/>
        </p:nvSpPr>
        <p:spPr>
          <a:xfrm>
            <a:off x="8270112" y="3316939"/>
            <a:ext cx="789009" cy="96819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22780-7B38-A3EC-9F85-D591D1778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59"/>
            <a:ext cx="12192000" cy="64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7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BD08-C3DB-6CB0-0705-A75C98C4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576169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  <a:latin typeface="Google Sans"/>
                <a:ea typeface="Gadugi" panose="020B0502040204020203" pitchFamily="34" charset="0"/>
              </a:rPr>
              <a:t>Atom Economy (AE):-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B8AFA-EA64-87D0-8740-A0B7366C6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3718"/>
                <a:ext cx="10515600" cy="53163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4D5156"/>
                    </a:solidFill>
                    <a:effectLst/>
                    <a:latin typeface="Google Sans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4D5156"/>
                    </a:solidFill>
                    <a:latin typeface="Google Sans"/>
                  </a:rPr>
                  <a:t>		</a:t>
                </a:r>
                <a:r>
                  <a:rPr lang="en-US" sz="2400" i="1" dirty="0">
                    <a:effectLst/>
                    <a:latin typeface="Google Sans"/>
                  </a:rPr>
                  <a:t>Atom economy is defined as the </a:t>
                </a:r>
                <a:r>
                  <a:rPr lang="en-US" sz="2400" i="1" u="sng" dirty="0">
                    <a:effectLst/>
                    <a:latin typeface="Google Sans"/>
                  </a:rPr>
                  <a:t>conversion efficiency </a:t>
                </a:r>
                <a:r>
                  <a:rPr lang="en-US" sz="2400" i="1" dirty="0">
                    <a:effectLst/>
                    <a:latin typeface="Google Sans"/>
                  </a:rPr>
                  <a:t>of a chemical process, in terms of all atoms involved and the desired products produced. </a:t>
                </a:r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202124"/>
                  </a:solidFill>
                  <a:latin typeface="Google Sans"/>
                </a:endParaRP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accent1">
                        <a:lumMod val="50000"/>
                      </a:schemeClr>
                    </a:solidFill>
                    <a:latin typeface="Google Sans"/>
                  </a:rPr>
                  <a:t>Formula: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rgbClr val="202124"/>
                    </a:solidFill>
                    <a:latin typeface="Google Sans"/>
                  </a:rPr>
                  <a:t>		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𝑨𝑬</m:t>
                    </m:r>
                    <m:r>
                      <a:rPr lang="en-IN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IN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%</m:t>
                        </m:r>
                      </m:e>
                    </m:d>
                    <m:r>
                      <a:rPr lang="en-IN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Molecular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weight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procuct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molecular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weight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reactants</m:t>
                        </m:r>
                      </m:den>
                    </m:f>
                    <m:r>
                      <a:rPr lang="en-IN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𝟏𝟎𝟎</m:t>
                    </m:r>
                  </m:oMath>
                </a14:m>
                <a:endParaRPr lang="en-IN" sz="2400" b="1" i="1" dirty="0">
                  <a:effectLst/>
                  <a:latin typeface="Google Sans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Google Sans"/>
                </a:endParaRP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accent1">
                        <a:lumMod val="50000"/>
                      </a:schemeClr>
                    </a:solidFill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sz="2400" i="1" dirty="0"/>
                  <a:t>	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𝐴𝐸</m:t>
                    </m:r>
                    <m:r>
                      <a:rPr lang="en-IN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269.25 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(136.15 + 151.11)</m:t>
                        </m:r>
                      </m:den>
                    </m:f>
                    <m:r>
                      <a:rPr lang="en-IN" sz="24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×100=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𝟗𝟑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𝟕𝟑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%</m:t>
                    </m:r>
                  </m:oMath>
                </a14:m>
                <a:endParaRPr lang="en-IN" sz="2400" b="1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7B8AFA-EA64-87D0-8740-A0B7366C6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3718"/>
                <a:ext cx="10515600" cy="5316351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26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DB0085-9E8E-C3F3-834C-8BF62985E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67068"/>
            <a:ext cx="3698240" cy="3170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6006FF-864C-602B-D246-36E3883A3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469" y="3230500"/>
            <a:ext cx="3827973" cy="3556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6301A-A891-05E9-8692-F3081142C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491" y="167068"/>
            <a:ext cx="4076509" cy="2864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A40DC08C-A343-475E-2799-4FBC743B7244}"/>
              </a:ext>
            </a:extLst>
          </p:cNvPr>
          <p:cNvSpPr/>
          <p:nvPr/>
        </p:nvSpPr>
        <p:spPr>
          <a:xfrm rot="5400000">
            <a:off x="3327399" y="3576321"/>
            <a:ext cx="1117600" cy="82296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F24AFED9-EB65-5171-DDFD-200AEF05B2FE}"/>
              </a:ext>
            </a:extLst>
          </p:cNvPr>
          <p:cNvSpPr/>
          <p:nvPr/>
        </p:nvSpPr>
        <p:spPr>
          <a:xfrm>
            <a:off x="8313231" y="3119121"/>
            <a:ext cx="790129" cy="109728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22780-7B38-A3EC-9F85-D591D1778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59"/>
            <a:ext cx="12192000" cy="64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69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BC2B-27E7-8B5E-E692-D23E987B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53" y="170329"/>
            <a:ext cx="10515600" cy="665816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Reaction Mass Efficiency (RME) :-</a:t>
            </a:r>
            <a:endParaRPr lang="en-US" sz="3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2635A-1765-AD70-E681-951D3D051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3012"/>
                <a:ext cx="10515600" cy="58449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4D5156"/>
                    </a:solidFill>
                    <a:effectLst/>
                    <a:latin typeface="Google Sans"/>
                  </a:rPr>
                  <a:t>		</a:t>
                </a:r>
                <a:r>
                  <a:rPr lang="en-US" sz="2400" i="1" dirty="0">
                    <a:latin typeface="Google Sans"/>
                  </a:rPr>
                  <a:t>RME</a:t>
                </a:r>
                <a:r>
                  <a:rPr lang="en-US" sz="2400" i="1" dirty="0">
                    <a:solidFill>
                      <a:srgbClr val="4D5156"/>
                    </a:solidFill>
                    <a:latin typeface="Google Sans"/>
                  </a:rPr>
                  <a:t> </a:t>
                </a:r>
                <a:r>
                  <a:rPr lang="en-US" sz="2400" b="0" i="1" dirty="0">
                    <a:solidFill>
                      <a:srgbClr val="040C28"/>
                    </a:solidFill>
                    <a:effectLst/>
                    <a:latin typeface="Google Sans"/>
                  </a:rPr>
                  <a:t>measures the efficiency with which reactant mass ends up in the desired product, usually expressed as a percentage</a:t>
                </a:r>
                <a:r>
                  <a:rPr lang="en-US" sz="2400" b="0" i="1" dirty="0">
                    <a:solidFill>
                      <a:srgbClr val="4D5156"/>
                    </a:solidFill>
                    <a:effectLst/>
                    <a:latin typeface="Google Sans"/>
                  </a:rPr>
                  <a:t>.</a:t>
                </a:r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4D5156"/>
                  </a:solidFill>
                  <a:latin typeface="Google Sans"/>
                </a:endParaRP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accent1">
                        <a:lumMod val="50000"/>
                      </a:schemeClr>
                    </a:solidFill>
                    <a:latin typeface="Google Sans"/>
                  </a:rPr>
                  <a:t>Formula :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rgbClr val="4D5156"/>
                    </a:solidFill>
                    <a:latin typeface="Google Sans"/>
                  </a:rPr>
                  <a:t>		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𝑹𝑴𝑬</m:t>
                    </m:r>
                    <m:d>
                      <m:dPr>
                        <m:ctrlPr>
                          <a:rPr lang="en-IN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%</m:t>
                        </m:r>
                      </m:e>
                    </m:d>
                    <m:r>
                      <a:rPr lang="en-IN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Mass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isolated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product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mass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IN" sz="2400" b="1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reactants</m:t>
                        </m:r>
                      </m:den>
                    </m:f>
                    <m:r>
                      <a:rPr lang="en-IN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IN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𝟏𝟎𝟎</m:t>
                    </m:r>
                  </m:oMath>
                </a14:m>
                <a:endParaRPr lang="en-IN" sz="2400" b="1" i="1" dirty="0">
                  <a:effectLst/>
                  <a:latin typeface="Google Sans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accent1">
                        <a:lumMod val="50000"/>
                      </a:schemeClr>
                    </a:solidFill>
                    <a:latin typeface="Google Sans"/>
                  </a:rPr>
                  <a:t>Examples:</a:t>
                </a: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rgbClr val="4D5156"/>
                    </a:solidFill>
                    <a:latin typeface="Google Sans"/>
                  </a:rPr>
                  <a:t>1.Without catalyst:</a:t>
                </a: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rgbClr val="4D5156"/>
                    </a:solidFill>
                    <a:latin typeface="Google Sans"/>
                  </a:rPr>
                  <a:t>		</a:t>
                </a:r>
                <a14:m>
                  <m:oMath xmlns:m="http://schemas.openxmlformats.org/officeDocument/2006/math">
                    <m:r>
                      <a:rPr lang="en-IN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𝑅𝑀𝐸</m:t>
                    </m:r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0.252 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g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(0.151 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 + 0.136 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</a:rPr>
                          <m:t>)</m:t>
                        </m:r>
                      </m:den>
                    </m:f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IN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100</m:t>
                    </m:r>
                    <m:r>
                      <a:rPr lang="en-IN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𝟖𝟕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𝟖𝟎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endParaRPr lang="en-US" sz="2400" b="1" i="1" dirty="0">
                  <a:solidFill>
                    <a:srgbClr val="4D5156"/>
                  </a:solidFill>
                  <a:latin typeface="Google Sans"/>
                </a:endParaRP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rgbClr val="4D5156"/>
                    </a:solidFill>
                    <a:latin typeface="Google Sans"/>
                  </a:rPr>
                  <a:t>2.With catalyst:</a:t>
                </a: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rgbClr val="4D5156"/>
                    </a:solidFill>
                    <a:latin typeface="Google Sans"/>
                  </a:rPr>
                  <a:t>		</a:t>
                </a:r>
                <a14:m>
                  <m:oMath xmlns:m="http://schemas.openxmlformats.org/officeDocument/2006/math">
                    <m:r>
                      <a:rPr lang="en-IN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𝑅𝑀𝐸</m:t>
                    </m:r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0.252 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(0.151 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+ 0.136 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+ 0.005 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+ 0.004 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IN" sz="2400" i="1">
                            <a:effectLst/>
                            <a:latin typeface="Google Sans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IN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IN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100</m:t>
                    </m:r>
                    <m:r>
                      <a:rPr lang="en-IN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𝟖𝟓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𝟏𝟑</m:t>
                    </m:r>
                    <m:r>
                      <a:rPr lang="en-IN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endParaRPr lang="en-IN" sz="2400" b="1" i="1" dirty="0">
                  <a:solidFill>
                    <a:srgbClr val="FF0000"/>
                  </a:solidFill>
                  <a:effectLst/>
                  <a:latin typeface="Google Sans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i="1" dirty="0">
                  <a:solidFill>
                    <a:srgbClr val="4D5156"/>
                  </a:solidFill>
                  <a:latin typeface="Google San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2635A-1765-AD70-E681-951D3D051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3012"/>
                <a:ext cx="10515600" cy="5844988"/>
              </a:xfrm>
              <a:blipFill>
                <a:blip r:embed="rId2"/>
                <a:stretch>
                  <a:fillRect l="-928"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0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080-4CCE-6105-095D-01E406DE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160" y="393700"/>
            <a:ext cx="8341659" cy="1325563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“ Green Metrics Predictor”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53D809-C0FB-B127-247C-BC76FC350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36934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A49B4D-E984-B7D1-303E-9154AA3E4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5" y="235324"/>
            <a:ext cx="3398520" cy="3032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CE768C-DF74-37A5-064C-DD3BCB04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37" y="242047"/>
            <a:ext cx="4024705" cy="2931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3817B4-98D7-9F81-D399-D19CA8490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05" y="3301253"/>
            <a:ext cx="3708475" cy="3209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59670916-E926-A377-390C-A169DBB916B3}"/>
              </a:ext>
            </a:extLst>
          </p:cNvPr>
          <p:cNvSpPr/>
          <p:nvPr/>
        </p:nvSpPr>
        <p:spPr>
          <a:xfrm rot="5400000">
            <a:off x="3255307" y="3300134"/>
            <a:ext cx="670111" cy="79785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035F1697-75D3-BBEB-829A-56B1EB3BFD9D}"/>
              </a:ext>
            </a:extLst>
          </p:cNvPr>
          <p:cNvSpPr/>
          <p:nvPr/>
        </p:nvSpPr>
        <p:spPr>
          <a:xfrm>
            <a:off x="7887486" y="3267636"/>
            <a:ext cx="856464" cy="67683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4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5454-8F75-E7FE-A1BF-FAD3C8A3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493189" cy="1325563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9CF34-C87F-4393-BF50-9CC7AFE2983F}"/>
              </a:ext>
            </a:extLst>
          </p:cNvPr>
          <p:cNvSpPr txBox="1"/>
          <p:nvPr/>
        </p:nvSpPr>
        <p:spPr>
          <a:xfrm>
            <a:off x="1333500" y="2139460"/>
            <a:ext cx="9524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i="1" dirty="0">
                <a:effectLst/>
                <a:latin typeface="Google Sans"/>
                <a:ea typeface="Calibri" panose="020F0502020204030204" pitchFamily="34" charset="0"/>
              </a:rPr>
              <a:t>In conclusion, the </a:t>
            </a:r>
            <a:r>
              <a:rPr lang="en-US" sz="2400" b="1" i="1" dirty="0">
                <a:effectLst/>
                <a:latin typeface="Google Sans"/>
                <a:ea typeface="Calibri" panose="020F0502020204030204" pitchFamily="34" charset="0"/>
              </a:rPr>
              <a:t>“Online</a:t>
            </a:r>
            <a:r>
              <a:rPr lang="en-US" sz="2400" i="1" dirty="0">
                <a:effectLst/>
                <a:latin typeface="Google Sans"/>
                <a:ea typeface="Calibri" panose="020F0502020204030204" pitchFamily="34" charset="0"/>
              </a:rPr>
              <a:t> </a:t>
            </a:r>
            <a:r>
              <a:rPr lang="en-US" sz="2400" b="1" i="1" dirty="0">
                <a:effectLst/>
                <a:latin typeface="Google Sans"/>
                <a:ea typeface="Calibri" panose="020F0502020204030204" pitchFamily="34" charset="0"/>
              </a:rPr>
              <a:t>Green Metrics Calculator”</a:t>
            </a:r>
            <a:r>
              <a:rPr lang="en-US" sz="2400" i="1" dirty="0">
                <a:effectLst/>
                <a:latin typeface="Google Sans"/>
                <a:ea typeface="Calibri" panose="020F0502020204030204" pitchFamily="34" charset="0"/>
              </a:rPr>
              <a:t> stands as an indispensable tool for efficiently calculating and tracking green metrics while saving valuable time.</a:t>
            </a:r>
          </a:p>
          <a:p>
            <a:pPr marL="0" indent="0" algn="just">
              <a:buNone/>
            </a:pPr>
            <a:r>
              <a:rPr lang="en-US" sz="2400" i="1" dirty="0">
                <a:effectLst/>
                <a:latin typeface="Google Sans"/>
                <a:ea typeface="Calibri" panose="020F0502020204030204" pitchFamily="34" charset="0"/>
              </a:rPr>
              <a:t> The Online Green Metrics Calculator not only facilitates accurate and rapid calculations but also encourages a proactive approach to environmental responsibility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92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2B04A5-4CE4-F710-E746-DD4D7A818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59" y="1174376"/>
            <a:ext cx="9090212" cy="450924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8087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8911-B62C-D6D0-63FC-F3536029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WHAT IS GREEN METRICS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D972-FF46-B56C-210A-01D77419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13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 Green Metrics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Predictor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a visionary software project designed to calculate green metrics easily</a:t>
            </a:r>
            <a:endParaRPr lang="en-US" sz="32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6C0F9-B6F9-B170-F281-44827FF8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741" y="3124199"/>
            <a:ext cx="6555060" cy="3257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667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75011-3D61-02AD-65FC-4D1466C51165}"/>
              </a:ext>
            </a:extLst>
          </p:cNvPr>
          <p:cNvSpPr txBox="1"/>
          <p:nvPr/>
        </p:nvSpPr>
        <p:spPr>
          <a:xfrm>
            <a:off x="201706" y="537348"/>
            <a:ext cx="11788588" cy="7170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chemistry department is conducting research on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“GREEN METRICS”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the difficult part of their research is to do 15-20 calculations for each product So, with this project we are going to create a software which will make these calculations easier and faster. Green chemistry metrics describe aspects of a chemical process relating to the  principles of  Green Chemistry. 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key advantages of the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Green Metrics Predictor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its ability to save valuable time. Traditionally, calculating green metrics, such as carbon emissions, water usage, energy consumption, and waste generation, can be a time-consuming and labor-intensive process.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Green Metrics Predictor automates these tasks, significantly reducing the time and effort required for these calculations.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9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D5E2C6-85EB-9477-1641-810C56325CEF}"/>
              </a:ext>
            </a:extLst>
          </p:cNvPr>
          <p:cNvSpPr txBox="1"/>
          <p:nvPr/>
        </p:nvSpPr>
        <p:spPr>
          <a:xfrm>
            <a:off x="1990164" y="488135"/>
            <a:ext cx="7787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r>
              <a:rPr lang="en-US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62233-78A0-00C9-9B6D-4C5165D20E8E}"/>
              </a:ext>
            </a:extLst>
          </p:cNvPr>
          <p:cNvSpPr txBox="1"/>
          <p:nvPr/>
        </p:nvSpPr>
        <p:spPr>
          <a:xfrm>
            <a:off x="1004047" y="1997839"/>
            <a:ext cx="972670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Google Sans"/>
              </a:rPr>
              <a:t>  To measure the efficiency and environmental performance </a:t>
            </a:r>
            <a:r>
              <a:rPr lang="en-US" sz="2400" dirty="0">
                <a:solidFill>
                  <a:srgbClr val="222222"/>
                </a:solidFill>
                <a:latin typeface="Google Sans"/>
              </a:rPr>
              <a:t>of chemical               processes.</a:t>
            </a:r>
          </a:p>
          <a:p>
            <a:pPr algn="l"/>
            <a:endParaRPr lang="en-US" sz="2400" dirty="0">
              <a:solidFill>
                <a:srgbClr val="222222"/>
              </a:solidFill>
              <a:latin typeface="Google Sans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Google Sans"/>
              </a:rPr>
              <a:t>  To find the efficiency and yields of the multi-component reaction.</a:t>
            </a:r>
          </a:p>
          <a:p>
            <a:pPr algn="l"/>
            <a:endParaRPr lang="en-US" sz="2400" b="0" i="0" dirty="0">
              <a:solidFill>
                <a:srgbClr val="222222"/>
              </a:solidFill>
              <a:effectLst/>
              <a:latin typeface="Google Sans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Google Sans"/>
              </a:rPr>
              <a:t>  To </a:t>
            </a:r>
            <a:r>
              <a:rPr lang="en-US" sz="2400" dirty="0">
                <a:solidFill>
                  <a:srgbClr val="222222"/>
                </a:solidFill>
                <a:latin typeface="Google Sans"/>
              </a:rPr>
              <a:t>minimize errors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Google Sans"/>
              </a:rPr>
              <a:t> while performing green metrics calculation manually.</a:t>
            </a:r>
          </a:p>
          <a:p>
            <a:pPr algn="l"/>
            <a:endParaRPr lang="en-US" sz="2400" b="0" i="0" dirty="0">
              <a:solidFill>
                <a:srgbClr val="222222"/>
              </a:solidFill>
              <a:effectLst/>
              <a:latin typeface="Google San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Google Sans"/>
              </a:rPr>
              <a:t>  To  compare the various </a:t>
            </a:r>
            <a:r>
              <a:rPr lang="en-US" sz="2400" dirty="0">
                <a:effectLst/>
                <a:latin typeface="Google Sans"/>
                <a:ea typeface="Calibri" panose="020F0502020204030204" pitchFamily="34" charset="0"/>
                <a:cs typeface="Arial" panose="020B0604020202020204" pitchFamily="34" charset="0"/>
              </a:rPr>
              <a:t>chemical processes and to choose best among them  for further experimentation.</a:t>
            </a:r>
          </a:p>
          <a:p>
            <a:endParaRPr lang="en-IN" sz="2400" dirty="0">
              <a:effectLst/>
              <a:latin typeface="Google Sans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  <a:latin typeface="Google Sans"/>
              </a:rPr>
              <a:t>  To represent chemical process data graphically for better analysis.</a:t>
            </a:r>
            <a:endParaRPr lang="en-US" sz="2400" b="0" i="0" dirty="0">
              <a:solidFill>
                <a:srgbClr val="222222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74308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C620-39DC-F1FF-B415-5FEE57EA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76" y="123079"/>
            <a:ext cx="8274424" cy="638922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Database of Reagents and Products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27F54B-D372-258A-09D6-3871C909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6" y="1362635"/>
            <a:ext cx="10901082" cy="5136777"/>
          </a:xfrm>
        </p:spPr>
      </p:pic>
    </p:spTree>
    <p:extLst>
      <p:ext uri="{BB962C8B-B14F-4D97-AF65-F5344CB8AC3E}">
        <p14:creationId xmlns:p14="http://schemas.microsoft.com/office/powerpoint/2010/main" val="82232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0F2410-3083-2849-0416-3B0903789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9" y="1237129"/>
            <a:ext cx="10884045" cy="505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4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07F373-5417-CACB-6E15-635D5F53F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8" y="0"/>
            <a:ext cx="11852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8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7C4EC-7202-4FAA-91AA-ACD3967C3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55"/>
            <a:ext cx="12192000" cy="670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2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572</Words>
  <Application>Microsoft Office PowerPoint</Application>
  <PresentationFormat>Widescreen</PresentationFormat>
  <Paragraphs>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Google Sans</vt:lpstr>
      <vt:lpstr>Times New Roman</vt:lpstr>
      <vt:lpstr>Wingdings</vt:lpstr>
      <vt:lpstr>Office Theme</vt:lpstr>
      <vt:lpstr>                        Vivekanand College, Kolhapur  (Empowered Autonomous) Department of Computer Science   B.Sc. III (Computer Science) 2023-24 </vt:lpstr>
      <vt:lpstr>“ Green Metrics Predictor”</vt:lpstr>
      <vt:lpstr>WHAT IS GREEN METRICS ?</vt:lpstr>
      <vt:lpstr>PowerPoint Presentation</vt:lpstr>
      <vt:lpstr>PowerPoint Presentation</vt:lpstr>
      <vt:lpstr>Database of Reagents and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Calculation of green metrics for the model reaction :</vt:lpstr>
      <vt:lpstr>Effective Mass Yield (EMY) : </vt:lpstr>
      <vt:lpstr>PowerPoint Presentation</vt:lpstr>
      <vt:lpstr>PowerPoint Presentation</vt:lpstr>
      <vt:lpstr>Atom Economy (AE):-</vt:lpstr>
      <vt:lpstr>PowerPoint Presentation</vt:lpstr>
      <vt:lpstr>PowerPoint Presentation</vt:lpstr>
      <vt:lpstr>Reaction Mass Efficiency (RME) :-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Vivekanand College, Kolhapur  (Autonomous) Department of Computer Science   B.Sc. III (Computer Science) 2023-24</dc:title>
  <dc:creator>PRADNYA MALI</dc:creator>
  <cp:lastModifiedBy>PRADNYA MALI</cp:lastModifiedBy>
  <cp:revision>28</cp:revision>
  <dcterms:created xsi:type="dcterms:W3CDTF">2023-09-29T12:20:06Z</dcterms:created>
  <dcterms:modified xsi:type="dcterms:W3CDTF">2024-02-10T04:31:44Z</dcterms:modified>
</cp:coreProperties>
</file>