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68" r:id="rId2"/>
    <p:sldId id="257" r:id="rId3"/>
    <p:sldId id="258" r:id="rId4"/>
    <p:sldId id="259" r:id="rId5"/>
    <p:sldId id="260" r:id="rId6"/>
    <p:sldId id="261" r:id="rId7"/>
    <p:sldId id="262" r:id="rId8"/>
    <p:sldId id="263" r:id="rId9"/>
    <p:sldId id="264" r:id="rId10"/>
    <p:sldId id="265" r:id="rId11"/>
    <p:sldId id="266" r:id="rId12"/>
    <p:sldId id="269"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5" d="100"/>
          <a:sy n="125" d="100"/>
        </p:scale>
        <p:origin x="-998"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3747-E99C-DAB4-0F06-413C498529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A4D3D9-F2CE-5907-5510-C3186DDD4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A56BC2-A8C8-ECF8-4D9B-D7E1A486131E}"/>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5" name="Footer Placeholder 4">
            <a:extLst>
              <a:ext uri="{FF2B5EF4-FFF2-40B4-BE49-F238E27FC236}">
                <a16:creationId xmlns:a16="http://schemas.microsoft.com/office/drawing/2014/main" id="{2A1D681A-3D88-F8FE-B301-98392C4E0A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45D9CA9-F506-9CC6-A814-E7A89CB745BC}"/>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12732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C889-5162-8E80-C4F0-4D7DF0A81F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CFAE10-6B42-3055-40FA-EF530699E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29282-07D6-2C84-067C-5BBC97AA97C9}"/>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5" name="Footer Placeholder 4">
            <a:extLst>
              <a:ext uri="{FF2B5EF4-FFF2-40B4-BE49-F238E27FC236}">
                <a16:creationId xmlns:a16="http://schemas.microsoft.com/office/drawing/2014/main" id="{DFE4EA15-F652-07F8-6F6C-C3C0B05B84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C1605C5-B1EC-9190-6BE6-53FC01620925}"/>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60470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404C1-396E-5364-B676-5B1F3C5BC3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2899E1-3673-39C1-0322-01465F827D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EE9D8-094C-D178-4D5D-20F95947EB0A}"/>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5" name="Footer Placeholder 4">
            <a:extLst>
              <a:ext uri="{FF2B5EF4-FFF2-40B4-BE49-F238E27FC236}">
                <a16:creationId xmlns:a16="http://schemas.microsoft.com/office/drawing/2014/main" id="{FC852286-8003-6070-C7C1-6ADE4B39E9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561955-CF8A-44CE-D4D7-B521AA01F91B}"/>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3631012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37DD-2BCD-2838-4923-0DA103597D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15EB4-0167-FB15-8717-137A9F4E9F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212D90-5AFB-B878-E1AE-5A2A665D1E7B}"/>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5" name="Footer Placeholder 4">
            <a:extLst>
              <a:ext uri="{FF2B5EF4-FFF2-40B4-BE49-F238E27FC236}">
                <a16:creationId xmlns:a16="http://schemas.microsoft.com/office/drawing/2014/main" id="{73137001-8416-3FD4-D4CD-56243AF180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184241-435D-CD43-3A96-99A01897842A}"/>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186807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E199-959E-3D23-975D-DB91464BF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57932-0C8B-DF5B-A10C-A2331E29BC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8AB17C-45EA-245F-5C62-C33A2737B4EE}"/>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5" name="Footer Placeholder 4">
            <a:extLst>
              <a:ext uri="{FF2B5EF4-FFF2-40B4-BE49-F238E27FC236}">
                <a16:creationId xmlns:a16="http://schemas.microsoft.com/office/drawing/2014/main" id="{E7DF5E7B-160E-7C31-D77C-350004475E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74C749-8FB7-B346-97F5-FC8BD01EAC46}"/>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230817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3DC1-1B2F-BF1A-DD88-0DFBA5476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FCC2E7-25C4-1BE4-1A53-0B5C6978FF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BB92DA-8B82-2EEB-B727-2E3A2CDCB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529A7D-A229-5178-864C-05293D3EE0E8}"/>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6" name="Footer Placeholder 5">
            <a:extLst>
              <a:ext uri="{FF2B5EF4-FFF2-40B4-BE49-F238E27FC236}">
                <a16:creationId xmlns:a16="http://schemas.microsoft.com/office/drawing/2014/main" id="{27345C74-F546-A164-C3A6-31008EEA70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39E89F-4A95-1FD1-BDB3-258E0693A220}"/>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2668191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1644-CD27-4228-AA26-AE48806BF3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DF8753-5F7C-DE5C-F08B-474CFA26A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4E9D3E-DA29-BE98-04BF-523B829E70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CCD24B-307E-8689-F0E6-DF63B819B5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699538-32CD-25E2-EE13-E97B20F56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24F053-C557-5748-F52E-9686A9248833}"/>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8" name="Footer Placeholder 7">
            <a:extLst>
              <a:ext uri="{FF2B5EF4-FFF2-40B4-BE49-F238E27FC236}">
                <a16:creationId xmlns:a16="http://schemas.microsoft.com/office/drawing/2014/main" id="{486E708D-24F5-114A-FAA2-CBE00B807F7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7B22B0-1E0A-7B2B-6FD0-C966A1AD9BCD}"/>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42800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2CCE-1AAC-CB73-A78E-9D114BED7E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4AC1D-82C1-2BD0-2388-0876531DA99D}"/>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4" name="Footer Placeholder 3">
            <a:extLst>
              <a:ext uri="{FF2B5EF4-FFF2-40B4-BE49-F238E27FC236}">
                <a16:creationId xmlns:a16="http://schemas.microsoft.com/office/drawing/2014/main" id="{CEAA84CF-D220-B383-7A05-865CFBEBC7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C44C29-4EE3-92A3-298B-47CFC41FC5FE}"/>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424565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635FB3-DD66-C1F6-6F54-1E882D61EECE}"/>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3" name="Footer Placeholder 2">
            <a:extLst>
              <a:ext uri="{FF2B5EF4-FFF2-40B4-BE49-F238E27FC236}">
                <a16:creationId xmlns:a16="http://schemas.microsoft.com/office/drawing/2014/main" id="{C3D9D8D5-F705-4B3B-DB6A-616AACA3CB9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34E7337-6BFE-29D0-7D16-3AB808226BBE}"/>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31685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913A-7257-48F5-C964-90AB90645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29F840-13B7-7606-21AA-E18646147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33BE69-8306-24A0-BF6B-156AA71A5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AF75B-9109-E24E-4572-350D98F34FA2}"/>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6" name="Footer Placeholder 5">
            <a:extLst>
              <a:ext uri="{FF2B5EF4-FFF2-40B4-BE49-F238E27FC236}">
                <a16:creationId xmlns:a16="http://schemas.microsoft.com/office/drawing/2014/main" id="{E9456771-8B63-C86F-DD12-E5AA975D23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5C7270D-F985-FFA7-1004-9DE7668275EC}"/>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1352518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3DC67-8856-DB23-862E-B898106C7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C385A0-0404-BEDB-7831-72DD4DF1C8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5B8F0B-4C04-CF31-8369-3325C8A6C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465DE0-4B08-D396-3288-2ECC1618CDF2}"/>
              </a:ext>
            </a:extLst>
          </p:cNvPr>
          <p:cNvSpPr>
            <a:spLocks noGrp="1"/>
          </p:cNvSpPr>
          <p:nvPr>
            <p:ph type="dt" sz="half" idx="10"/>
          </p:nvPr>
        </p:nvSpPr>
        <p:spPr/>
        <p:txBody>
          <a:bodyPr/>
          <a:lstStyle/>
          <a:p>
            <a:fld id="{C3112D46-35B8-46FE-B759-1CC8BA45A0A3}" type="datetimeFigureOut">
              <a:rPr lang="en-US" smtClean="0"/>
              <a:t>3/20/2024</a:t>
            </a:fld>
            <a:endParaRPr lang="en-US" dirty="0"/>
          </a:p>
        </p:txBody>
      </p:sp>
      <p:sp>
        <p:nvSpPr>
          <p:cNvPr id="6" name="Footer Placeholder 5">
            <a:extLst>
              <a:ext uri="{FF2B5EF4-FFF2-40B4-BE49-F238E27FC236}">
                <a16:creationId xmlns:a16="http://schemas.microsoft.com/office/drawing/2014/main" id="{77E6C4DD-94CB-BBD3-01D7-E95F711C00F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D7FB8F-9829-F817-B082-23EE9937E211}"/>
              </a:ext>
            </a:extLst>
          </p:cNvPr>
          <p:cNvSpPr>
            <a:spLocks noGrp="1"/>
          </p:cNvSpPr>
          <p:nvPr>
            <p:ph type="sldNum" sz="quarter" idx="12"/>
          </p:nvPr>
        </p:nvSpPr>
        <p:spPr/>
        <p:txBody>
          <a:bodyPr/>
          <a:lstStyle/>
          <a:p>
            <a:fld id="{4F4BFB3B-304F-479D-B5FA-41EA3F43D2D0}" type="slidenum">
              <a:rPr lang="en-US" smtClean="0"/>
              <a:t>‹#›</a:t>
            </a:fld>
            <a:endParaRPr lang="en-US" dirty="0"/>
          </a:p>
        </p:txBody>
      </p:sp>
    </p:spTree>
    <p:extLst>
      <p:ext uri="{BB962C8B-B14F-4D97-AF65-F5344CB8AC3E}">
        <p14:creationId xmlns:p14="http://schemas.microsoft.com/office/powerpoint/2010/main" val="51369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E4ABA-8E00-64CC-74C1-FA7F16C20E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75A5B1-CA34-0A84-7545-14CB4725E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6C5C4-EFBE-1F5D-6183-5F5C82B47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12D46-35B8-46FE-B759-1CC8BA45A0A3}" type="datetimeFigureOut">
              <a:rPr lang="en-US" smtClean="0"/>
              <a:t>3/20/2024</a:t>
            </a:fld>
            <a:endParaRPr lang="en-US" dirty="0"/>
          </a:p>
        </p:txBody>
      </p:sp>
      <p:sp>
        <p:nvSpPr>
          <p:cNvPr id="5" name="Footer Placeholder 4">
            <a:extLst>
              <a:ext uri="{FF2B5EF4-FFF2-40B4-BE49-F238E27FC236}">
                <a16:creationId xmlns:a16="http://schemas.microsoft.com/office/drawing/2014/main" id="{D02E0FD1-3680-CC0E-1129-6AEC01D86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51277BC-2F5B-4C94-F827-294FD2F9C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BFB3B-304F-479D-B5FA-41EA3F43D2D0}" type="slidenum">
              <a:rPr lang="en-US" smtClean="0"/>
              <a:t>‹#›</a:t>
            </a:fld>
            <a:endParaRPr lang="en-US" dirty="0"/>
          </a:p>
        </p:txBody>
      </p:sp>
    </p:spTree>
    <p:extLst>
      <p:ext uri="{BB962C8B-B14F-4D97-AF65-F5344CB8AC3E}">
        <p14:creationId xmlns:p14="http://schemas.microsoft.com/office/powerpoint/2010/main" val="4191001061"/>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DEC0872C-9331-F34B-BF22-9E1C35602F16}"/>
              </a:ext>
            </a:extLst>
          </p:cNvPr>
          <p:cNvSpPr>
            <a:spLocks noGrp="1"/>
          </p:cNvSpPr>
          <p:nvPr/>
        </p:nvSpPr>
        <p:spPr>
          <a:xfrm>
            <a:off x="2111188" y="416292"/>
            <a:ext cx="8243048" cy="3558151"/>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7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7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Vivekanand College, Kolhapur</a:t>
            </a:r>
            <a:br>
              <a:rPr lang="en-US" sz="3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(Empowered Autonomous)</a:t>
            </a:r>
            <a:br>
              <a:rPr lang="en-IN" sz="3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a:t>
            </a:r>
          </a:p>
          <a:p>
            <a:endParaRPr lang="en-US" sz="3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27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“Online Web </a:t>
            </a:r>
            <a:r>
              <a:rPr lang="en-IN" sz="2700" b="1" dirty="0">
                <a:latin typeface="Times New Roman" panose="02020603050405020304" pitchFamily="18" charset="0"/>
                <a:ea typeface="Calibri" panose="020F0502020204030204" pitchFamily="34" charset="0"/>
                <a:cs typeface="Times New Roman" panose="02020603050405020304" pitchFamily="18" charset="0"/>
              </a:rPr>
              <a:t>P</a:t>
            </a:r>
            <a:r>
              <a:rPr lang="en-IN" sz="27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ortal for Green Metrics Calculations and analysis” </a:t>
            </a:r>
          </a:p>
          <a:p>
            <a:br>
              <a:rPr lang="en-IN"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700"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B.Sc. III (Computer Science)</a:t>
            </a:r>
            <a:br>
              <a:rPr lang="en-IN"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2023-24</a:t>
            </a:r>
            <a:br>
              <a:rPr lang="en-IN" sz="2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200" dirty="0"/>
          </a:p>
        </p:txBody>
      </p:sp>
      <p:sp>
        <p:nvSpPr>
          <p:cNvPr id="25" name="Subtitle 2">
            <a:extLst>
              <a:ext uri="{FF2B5EF4-FFF2-40B4-BE49-F238E27FC236}">
                <a16:creationId xmlns:a16="http://schemas.microsoft.com/office/drawing/2014/main" id="{2BE0F9F5-2BA0-0CB0-363C-BB555571BA82}"/>
              </a:ext>
            </a:extLst>
          </p:cNvPr>
          <p:cNvSpPr>
            <a:spLocks noGrp="1"/>
          </p:cNvSpPr>
          <p:nvPr/>
        </p:nvSpPr>
        <p:spPr>
          <a:xfrm>
            <a:off x="-224117" y="3974444"/>
            <a:ext cx="10578353" cy="28835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i="1" dirty="0"/>
              <a:t>	</a:t>
            </a:r>
            <a:r>
              <a:rPr lang="en-US" b="1" dirty="0">
                <a:latin typeface="Times New Roman" panose="02020603050405020304" pitchFamily="18" charset="0"/>
                <a:cs typeface="Times New Roman" panose="02020603050405020304" pitchFamily="18" charset="0"/>
              </a:rPr>
              <a:t>Submitted by:</a:t>
            </a:r>
          </a:p>
          <a:p>
            <a:pPr algn="l"/>
            <a:r>
              <a:rPr lang="en-US" sz="2000" b="1" i="1" dirty="0"/>
              <a:t>		</a:t>
            </a:r>
            <a:r>
              <a:rPr lang="en-US" sz="2000" dirty="0">
                <a:latin typeface="Times New Roman" panose="02020603050405020304" pitchFamily="18" charset="0"/>
                <a:cs typeface="Times New Roman" panose="02020603050405020304" pitchFamily="18" charset="0"/>
              </a:rPr>
              <a:t>1.Priya Shivling Koneri .</a:t>
            </a:r>
          </a:p>
          <a:p>
            <a:pPr algn="l"/>
            <a:r>
              <a:rPr lang="en-US" sz="2000" dirty="0">
                <a:latin typeface="Times New Roman" panose="02020603050405020304" pitchFamily="18" charset="0"/>
                <a:cs typeface="Times New Roman" panose="02020603050405020304" pitchFamily="18" charset="0"/>
              </a:rPr>
              <a:t>		2.Supriya Krishnat Kumbhar .</a:t>
            </a:r>
          </a:p>
          <a:p>
            <a:pPr algn="l"/>
            <a:r>
              <a:rPr lang="en-US" sz="2000" dirty="0">
                <a:latin typeface="Times New Roman" panose="02020603050405020304" pitchFamily="18" charset="0"/>
                <a:cs typeface="Times New Roman" panose="02020603050405020304" pitchFamily="18" charset="0"/>
              </a:rPr>
              <a:t>		3.Pradnya Arun Mali .</a:t>
            </a:r>
          </a:p>
          <a:p>
            <a:pPr algn="l"/>
            <a:r>
              <a:rPr lang="en-US" sz="2000" dirty="0">
                <a:latin typeface="Times New Roman" panose="02020603050405020304" pitchFamily="18" charset="0"/>
                <a:cs typeface="Times New Roman" panose="02020603050405020304" pitchFamily="18" charset="0"/>
              </a:rPr>
              <a:t>		4.Mrunali Maruti Patil .</a:t>
            </a:r>
          </a:p>
        </p:txBody>
      </p:sp>
      <p:sp>
        <p:nvSpPr>
          <p:cNvPr id="26" name="Rectangle 25">
            <a:extLst>
              <a:ext uri="{FF2B5EF4-FFF2-40B4-BE49-F238E27FC236}">
                <a16:creationId xmlns:a16="http://schemas.microsoft.com/office/drawing/2014/main" id="{25F76D58-A3E7-6CA9-2713-CB46BF03B089}"/>
              </a:ext>
            </a:extLst>
          </p:cNvPr>
          <p:cNvSpPr>
            <a:spLocks noChangeArrowheads="1"/>
          </p:cNvSpPr>
          <p:nvPr/>
        </p:nvSpPr>
        <p:spPr bwMode="auto">
          <a:xfrm>
            <a:off x="224118" y="173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27" name="Picture 26">
            <a:extLst>
              <a:ext uri="{FF2B5EF4-FFF2-40B4-BE49-F238E27FC236}">
                <a16:creationId xmlns:a16="http://schemas.microsoft.com/office/drawing/2014/main" id="{FA4808C4-D15E-6754-4B14-2EA2D2A6C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1" y="-129617"/>
            <a:ext cx="2178422" cy="1225167"/>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E8F6F167-B800-84E3-AF0E-E9824E79A0A6}"/>
              </a:ext>
            </a:extLst>
          </p:cNvPr>
          <p:cNvSpPr>
            <a:spLocks noChangeArrowheads="1"/>
          </p:cNvSpPr>
          <p:nvPr/>
        </p:nvSpPr>
        <p:spPr bwMode="auto">
          <a:xfrm>
            <a:off x="224118" y="22606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64865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CA3868-9B19-4C24-89CF-90EC6C6D2A05}"/>
              </a:ext>
            </a:extLst>
          </p:cNvPr>
          <p:cNvSpPr txBox="1"/>
          <p:nvPr/>
        </p:nvSpPr>
        <p:spPr>
          <a:xfrm>
            <a:off x="1021661" y="1718856"/>
            <a:ext cx="4572894" cy="738664"/>
          </a:xfrm>
          <a:prstGeom prst="rect">
            <a:avLst/>
          </a:prstGeom>
          <a:noFill/>
        </p:spPr>
        <p:txBody>
          <a:bodyPr wrap="square" rtlCol="0">
            <a:spAutoFit/>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1.Table Name: userDetails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9" name="Table 8">
            <a:extLst>
              <a:ext uri="{FF2B5EF4-FFF2-40B4-BE49-F238E27FC236}">
                <a16:creationId xmlns:a16="http://schemas.microsoft.com/office/drawing/2014/main" id="{ED15F063-9066-4BAA-B5A4-483D42CC5A98}"/>
              </a:ext>
            </a:extLst>
          </p:cNvPr>
          <p:cNvGraphicFramePr>
            <a:graphicFrameLocks noGrp="1"/>
          </p:cNvGraphicFramePr>
          <p:nvPr>
            <p:extLst>
              <p:ext uri="{D42A27DB-BD31-4B8C-83A1-F6EECF244321}">
                <p14:modId xmlns:p14="http://schemas.microsoft.com/office/powerpoint/2010/main" val="1735789143"/>
              </p:ext>
            </p:extLst>
          </p:nvPr>
        </p:nvGraphicFramePr>
        <p:xfrm>
          <a:off x="2920181" y="2556387"/>
          <a:ext cx="6656439" cy="3431460"/>
        </p:xfrm>
        <a:graphic>
          <a:graphicData uri="http://schemas.openxmlformats.org/drawingml/2006/table">
            <a:tbl>
              <a:tblPr firstRow="1" firstCol="1" bandRow="1">
                <a:tableStyleId>{5940675A-B579-460E-94D1-54222C63F5DA}</a:tableStyleId>
              </a:tblPr>
              <a:tblGrid>
                <a:gridCol w="1746781">
                  <a:extLst>
                    <a:ext uri="{9D8B030D-6E8A-4147-A177-3AD203B41FA5}">
                      <a16:colId xmlns:a16="http://schemas.microsoft.com/office/drawing/2014/main" val="1630169676"/>
                    </a:ext>
                  </a:extLst>
                </a:gridCol>
                <a:gridCol w="2454829">
                  <a:extLst>
                    <a:ext uri="{9D8B030D-6E8A-4147-A177-3AD203B41FA5}">
                      <a16:colId xmlns:a16="http://schemas.microsoft.com/office/drawing/2014/main" val="369125105"/>
                    </a:ext>
                  </a:extLst>
                </a:gridCol>
                <a:gridCol w="2454829">
                  <a:extLst>
                    <a:ext uri="{9D8B030D-6E8A-4147-A177-3AD203B41FA5}">
                      <a16:colId xmlns:a16="http://schemas.microsoft.com/office/drawing/2014/main" val="1135009326"/>
                    </a:ext>
                  </a:extLst>
                </a:gridCol>
              </a:tblGrid>
              <a:tr h="483812">
                <a:tc>
                  <a:txBody>
                    <a:bodyPr/>
                    <a:lstStyle/>
                    <a:p>
                      <a:pPr marL="0" marR="0" algn="ctr">
                        <a:lnSpc>
                          <a:spcPct val="107000"/>
                        </a:lnSpc>
                        <a:spcBef>
                          <a:spcPts val="0"/>
                        </a:spcBef>
                        <a:spcAft>
                          <a:spcPts val="0"/>
                        </a:spcAft>
                        <a:tabLst>
                          <a:tab pos="781050" algn="l"/>
                        </a:tabLst>
                      </a:pPr>
                      <a:r>
                        <a:rPr lang="en-IN" sz="2000" b="1" kern="0" dirty="0">
                          <a:effectLst/>
                        </a:rPr>
                        <a:t>Field Name</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1" kern="0" dirty="0">
                          <a:effectLst/>
                        </a:rPr>
                        <a:t>Data Type</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1" kern="0" dirty="0">
                          <a:effectLst/>
                        </a:rPr>
                        <a:t>Constraint</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8216427"/>
                  </a:ext>
                </a:extLst>
              </a:tr>
              <a:tr h="1496212">
                <a:tc>
                  <a:txBody>
                    <a:bodyPr/>
                    <a:lstStyle/>
                    <a:p>
                      <a:pPr marL="0" marR="0" algn="ctr">
                        <a:lnSpc>
                          <a:spcPct val="107000"/>
                        </a:lnSpc>
                        <a:spcBef>
                          <a:spcPts val="0"/>
                        </a:spcBef>
                        <a:spcAft>
                          <a:spcPts val="0"/>
                        </a:spcAft>
                        <a:tabLst>
                          <a:tab pos="781050" algn="l"/>
                        </a:tabLst>
                      </a:pPr>
                      <a:r>
                        <a:rPr lang="en-IN" sz="2000" b="0" kern="0" dirty="0">
                          <a:effectLst/>
                        </a:rPr>
                        <a:t>id</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0" kern="0" dirty="0">
                          <a:effectLst/>
                        </a:rPr>
                        <a:t>int</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0" kern="0" dirty="0">
                          <a:effectLst/>
                        </a:rPr>
                        <a:t>Primary key</a:t>
                      </a:r>
                      <a:endParaRPr lang="en-US" sz="2000" b="0" kern="100" dirty="0">
                        <a:effectLst/>
                      </a:endParaRPr>
                    </a:p>
                    <a:p>
                      <a:pPr marL="0" marR="0" algn="ctr">
                        <a:lnSpc>
                          <a:spcPct val="107000"/>
                        </a:lnSpc>
                        <a:spcBef>
                          <a:spcPts val="0"/>
                        </a:spcBef>
                        <a:spcAft>
                          <a:spcPts val="0"/>
                        </a:spcAft>
                        <a:tabLst>
                          <a:tab pos="781050" algn="l"/>
                        </a:tabLst>
                      </a:pPr>
                      <a:r>
                        <a:rPr lang="en-IN" sz="2000" b="0" kern="0" dirty="0">
                          <a:effectLst/>
                        </a:rPr>
                        <a:t>auto-increment</a:t>
                      </a:r>
                      <a:endParaRPr lang="en-US" sz="2000" b="0" kern="100" dirty="0">
                        <a:effectLst/>
                      </a:endParaRPr>
                    </a:p>
                    <a:p>
                      <a:pPr marL="0" marR="0" algn="ctr">
                        <a:lnSpc>
                          <a:spcPct val="107000"/>
                        </a:lnSpc>
                        <a:spcBef>
                          <a:spcPts val="0"/>
                        </a:spcBef>
                        <a:spcAft>
                          <a:spcPts val="0"/>
                        </a:spcAft>
                        <a:tabLst>
                          <a:tab pos="781050" algn="l"/>
                        </a:tabLst>
                      </a:pPr>
                      <a:r>
                        <a:rPr lang="en-IN" sz="2000" b="0" kern="0" dirty="0">
                          <a:effectLst/>
                        </a:rPr>
                        <a:t>Not null</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1762121"/>
                  </a:ext>
                </a:extLst>
              </a:tr>
              <a:tr h="483812">
                <a:tc>
                  <a:txBody>
                    <a:bodyPr/>
                    <a:lstStyle/>
                    <a:p>
                      <a:pPr marL="0" marR="0" algn="ctr">
                        <a:lnSpc>
                          <a:spcPct val="107000"/>
                        </a:lnSpc>
                        <a:spcBef>
                          <a:spcPts val="0"/>
                        </a:spcBef>
                        <a:spcAft>
                          <a:spcPts val="0"/>
                        </a:spcAft>
                        <a:tabLst>
                          <a:tab pos="781050" algn="l"/>
                        </a:tabLst>
                      </a:pPr>
                      <a:r>
                        <a:rPr lang="en-IN" sz="2000" b="0" kern="0" dirty="0">
                          <a:effectLst/>
                        </a:rPr>
                        <a:t>username</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0" kern="0" dirty="0">
                          <a:effectLst/>
                        </a:rPr>
                        <a:t>varchar(50)</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0" kern="0" dirty="0">
                          <a:effectLst/>
                        </a:rPr>
                        <a:t>Not null</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2248165"/>
                  </a:ext>
                </a:extLst>
              </a:tr>
              <a:tr h="483812">
                <a:tc>
                  <a:txBody>
                    <a:bodyPr/>
                    <a:lstStyle/>
                    <a:p>
                      <a:pPr marL="0" marR="0" algn="ctr">
                        <a:lnSpc>
                          <a:spcPct val="107000"/>
                        </a:lnSpc>
                        <a:spcBef>
                          <a:spcPts val="0"/>
                        </a:spcBef>
                        <a:spcAft>
                          <a:spcPts val="0"/>
                        </a:spcAft>
                        <a:tabLst>
                          <a:tab pos="781050" algn="l"/>
                        </a:tabLst>
                      </a:pPr>
                      <a:r>
                        <a:rPr lang="en-IN" sz="2000" b="0" kern="0" dirty="0">
                          <a:effectLst/>
                        </a:rPr>
                        <a:t>password</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0" kern="0" dirty="0">
                          <a:effectLst/>
                        </a:rPr>
                        <a:t>varchar(50)</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0" kern="0" dirty="0">
                          <a:effectLst/>
                        </a:rPr>
                        <a:t>Not null</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2581501"/>
                  </a:ext>
                </a:extLst>
              </a:tr>
              <a:tr h="483812">
                <a:tc>
                  <a:txBody>
                    <a:bodyPr/>
                    <a:lstStyle/>
                    <a:p>
                      <a:pPr marL="0" marR="0" algn="ctr">
                        <a:lnSpc>
                          <a:spcPct val="107000"/>
                        </a:lnSpc>
                        <a:spcBef>
                          <a:spcPts val="0"/>
                        </a:spcBef>
                        <a:spcAft>
                          <a:spcPts val="0"/>
                        </a:spcAft>
                        <a:tabLst>
                          <a:tab pos="781050" algn="l"/>
                        </a:tabLst>
                      </a:pPr>
                      <a:r>
                        <a:rPr lang="en-IN" sz="2000" b="0" kern="0" dirty="0">
                          <a:effectLst/>
                        </a:rPr>
                        <a:t>email</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0" kern="0" dirty="0">
                          <a:effectLst/>
                        </a:rPr>
                        <a:t>varchar(50)</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tabLst>
                          <a:tab pos="781050" algn="l"/>
                        </a:tabLst>
                      </a:pPr>
                      <a:r>
                        <a:rPr lang="en-IN" sz="2000" b="0" kern="0" dirty="0">
                          <a:effectLst/>
                        </a:rPr>
                        <a:t>Not null</a:t>
                      </a:r>
                      <a:endParaRPr lang="en-US" sz="20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2732678"/>
                  </a:ext>
                </a:extLst>
              </a:tr>
            </a:tbl>
          </a:graphicData>
        </a:graphic>
      </p:graphicFrame>
      <p:sp>
        <p:nvSpPr>
          <p:cNvPr id="10" name="Rectangle 3">
            <a:extLst>
              <a:ext uri="{FF2B5EF4-FFF2-40B4-BE49-F238E27FC236}">
                <a16:creationId xmlns:a16="http://schemas.microsoft.com/office/drawing/2014/main" id="{8BCB6C88-E7F3-4ABA-B0BE-967A921D3733}"/>
              </a:ext>
            </a:extLst>
          </p:cNvPr>
          <p:cNvSpPr>
            <a:spLocks noChangeArrowheads="1"/>
          </p:cNvSpPr>
          <p:nvPr/>
        </p:nvSpPr>
        <p:spPr bwMode="auto">
          <a:xfrm>
            <a:off x="3949700" y="32305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 name="TextBox 1">
            <a:extLst>
              <a:ext uri="{FF2B5EF4-FFF2-40B4-BE49-F238E27FC236}">
                <a16:creationId xmlns:a16="http://schemas.microsoft.com/office/drawing/2014/main" id="{352192B5-DCF6-782A-BC8C-8352E54D4D8B}"/>
              </a:ext>
            </a:extLst>
          </p:cNvPr>
          <p:cNvSpPr txBox="1"/>
          <p:nvPr/>
        </p:nvSpPr>
        <p:spPr>
          <a:xfrm>
            <a:off x="98322" y="673882"/>
            <a:ext cx="11995355" cy="707886"/>
          </a:xfrm>
          <a:prstGeom prst="rect">
            <a:avLst/>
          </a:prstGeom>
          <a:noFill/>
        </p:spPr>
        <p:txBody>
          <a:bodyPr wrap="square" rtlCol="0">
            <a:spAutoFit/>
          </a:bodyPr>
          <a:lstStyle/>
          <a:p>
            <a:pPr algn="ctr"/>
            <a:r>
              <a:rPr lang="en-US" sz="4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Database Development</a:t>
            </a:r>
            <a:endParaRPr lang="en-US" sz="4000" dirty="0"/>
          </a:p>
        </p:txBody>
      </p:sp>
    </p:spTree>
    <p:extLst>
      <p:ext uri="{BB962C8B-B14F-4D97-AF65-F5344CB8AC3E}">
        <p14:creationId xmlns:p14="http://schemas.microsoft.com/office/powerpoint/2010/main" val="288359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E35ABB-F103-4DB9-838F-B21C981205F1}"/>
              </a:ext>
            </a:extLst>
          </p:cNvPr>
          <p:cNvSpPr txBox="1"/>
          <p:nvPr/>
        </p:nvSpPr>
        <p:spPr>
          <a:xfrm>
            <a:off x="1013011" y="460138"/>
            <a:ext cx="5082989" cy="646331"/>
          </a:xfrm>
          <a:prstGeom prst="rect">
            <a:avLst/>
          </a:prstGeom>
          <a:noFill/>
        </p:spPr>
        <p:txBody>
          <a:bodyPr wrap="square" rtlCol="0">
            <a:spAutoFit/>
          </a:bodyPr>
          <a:lstStyle/>
          <a:p>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2.Table Name: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green_metrics_data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Rectangle 1">
            <a:extLst>
              <a:ext uri="{FF2B5EF4-FFF2-40B4-BE49-F238E27FC236}">
                <a16:creationId xmlns:a16="http://schemas.microsoft.com/office/drawing/2014/main" id="{9B5BB5ED-0A43-43BA-BF8C-04FA631A1E5B}"/>
              </a:ext>
            </a:extLst>
          </p:cNvPr>
          <p:cNvSpPr>
            <a:spLocks noChangeArrowheads="1"/>
          </p:cNvSpPr>
          <p:nvPr/>
        </p:nvSpPr>
        <p:spPr bwMode="auto">
          <a:xfrm>
            <a:off x="3667848" y="16149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graphicFrame>
        <p:nvGraphicFramePr>
          <p:cNvPr id="5" name="Table 4">
            <a:extLst>
              <a:ext uri="{FF2B5EF4-FFF2-40B4-BE49-F238E27FC236}">
                <a16:creationId xmlns:a16="http://schemas.microsoft.com/office/drawing/2014/main" id="{6857FC94-1C36-45EF-80F3-D68463585E6F}"/>
              </a:ext>
            </a:extLst>
          </p:cNvPr>
          <p:cNvGraphicFramePr>
            <a:graphicFrameLocks noGrp="1"/>
          </p:cNvGraphicFramePr>
          <p:nvPr>
            <p:extLst>
              <p:ext uri="{D42A27DB-BD31-4B8C-83A1-F6EECF244321}">
                <p14:modId xmlns:p14="http://schemas.microsoft.com/office/powerpoint/2010/main" val="2569981254"/>
              </p:ext>
            </p:extLst>
          </p:nvPr>
        </p:nvGraphicFramePr>
        <p:xfrm>
          <a:off x="2189018" y="1083421"/>
          <a:ext cx="7550727" cy="5690278"/>
        </p:xfrm>
        <a:graphic>
          <a:graphicData uri="http://schemas.openxmlformats.org/drawingml/2006/table">
            <a:tbl>
              <a:tblPr firstRow="1" firstCol="1" bandRow="1">
                <a:tableStyleId>{5940675A-B579-460E-94D1-54222C63F5DA}</a:tableStyleId>
              </a:tblPr>
              <a:tblGrid>
                <a:gridCol w="1943068">
                  <a:extLst>
                    <a:ext uri="{9D8B030D-6E8A-4147-A177-3AD203B41FA5}">
                      <a16:colId xmlns:a16="http://schemas.microsoft.com/office/drawing/2014/main" val="2403319588"/>
                    </a:ext>
                  </a:extLst>
                </a:gridCol>
                <a:gridCol w="1943068">
                  <a:extLst>
                    <a:ext uri="{9D8B030D-6E8A-4147-A177-3AD203B41FA5}">
                      <a16:colId xmlns:a16="http://schemas.microsoft.com/office/drawing/2014/main" val="3988108626"/>
                    </a:ext>
                  </a:extLst>
                </a:gridCol>
                <a:gridCol w="3664591">
                  <a:extLst>
                    <a:ext uri="{9D8B030D-6E8A-4147-A177-3AD203B41FA5}">
                      <a16:colId xmlns:a16="http://schemas.microsoft.com/office/drawing/2014/main" val="4287497745"/>
                    </a:ext>
                  </a:extLst>
                </a:gridCol>
              </a:tblGrid>
              <a:tr h="0">
                <a:tc>
                  <a:txBody>
                    <a:bodyPr/>
                    <a:lstStyle/>
                    <a:p>
                      <a:pPr marL="0" marR="0" algn="ctr">
                        <a:lnSpc>
                          <a:spcPct val="107000"/>
                        </a:lnSpc>
                        <a:spcBef>
                          <a:spcPts val="0"/>
                        </a:spcBef>
                        <a:spcAft>
                          <a:spcPts val="0"/>
                        </a:spcAft>
                        <a:tabLst>
                          <a:tab pos="781050" algn="l"/>
                        </a:tabLst>
                      </a:pPr>
                      <a:r>
                        <a:rPr lang="en-IN" sz="1400" b="1" dirty="0">
                          <a:effectLst/>
                        </a:rPr>
                        <a:t>Field Name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rPr>
                        <a:t>Data Type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rPr>
                        <a:t>Constraint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3825029354"/>
                  </a:ext>
                </a:extLst>
              </a:tr>
              <a:tr h="455762">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product-name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varchar(40)</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Primary key</a:t>
                      </a:r>
                      <a:endParaRPr lang="en-US" sz="1400" b="1"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996841053"/>
                  </a:ext>
                </a:extLst>
              </a:tr>
              <a:tr h="455762">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yeild</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Primary key</a:t>
                      </a:r>
                      <a:endParaRPr lang="en-US" sz="1400" b="1"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312018385"/>
                  </a:ext>
                </a:extLst>
              </a:tr>
              <a:tr h="455762">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time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Primary key</a:t>
                      </a:r>
                      <a:endParaRPr lang="en-US" sz="1400" b="1"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3214609160"/>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emy</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4056574462"/>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ae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2243863685"/>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aef</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3154569274"/>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ce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3389996617"/>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rme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2388722502"/>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oe</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2390269943"/>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pmi</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3263298005"/>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mi</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2985420479"/>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mp</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457051368"/>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e-factor</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1114995555"/>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si</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2605971442"/>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wi</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140174229"/>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ton</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79366331"/>
                  </a:ext>
                </a:extLst>
              </a:tr>
              <a:tr h="260646">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tof</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float</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547584832"/>
                  </a:ext>
                </a:extLst>
              </a:tr>
              <a:tr h="455762">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user</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varchar(40)</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tc>
                  <a:txBody>
                    <a:bodyPr/>
                    <a:lstStyle/>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Primary key</a:t>
                      </a:r>
                      <a:endParaRPr lang="en-US" sz="1400" b="1"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tabLst>
                          <a:tab pos="781050" algn="l"/>
                        </a:tabLst>
                      </a:pPr>
                      <a:r>
                        <a:rPr lang="en-IN" sz="1400" b="1" dirty="0">
                          <a:effectLst/>
                          <a:latin typeface="Times New Roman" panose="02020603050405020304" pitchFamily="18" charset="0"/>
                          <a:cs typeface="Times New Roman" panose="02020603050405020304" pitchFamily="18" charset="0"/>
                        </a:rPr>
                        <a:t>Not null</a:t>
                      </a:r>
                      <a:endParaRPr lang="en-US"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547" marR="54547" marT="0" marB="0"/>
                </a:tc>
                <a:extLst>
                  <a:ext uri="{0D108BD9-81ED-4DB2-BD59-A6C34878D82A}">
                    <a16:rowId xmlns:a16="http://schemas.microsoft.com/office/drawing/2014/main" val="3017392498"/>
                  </a:ext>
                </a:extLst>
              </a:tr>
            </a:tbl>
          </a:graphicData>
        </a:graphic>
      </p:graphicFrame>
      <p:sp>
        <p:nvSpPr>
          <p:cNvPr id="6" name="Rectangle 2">
            <a:extLst>
              <a:ext uri="{FF2B5EF4-FFF2-40B4-BE49-F238E27FC236}">
                <a16:creationId xmlns:a16="http://schemas.microsoft.com/office/drawing/2014/main" id="{1644C2EA-98E8-4B3E-8AF3-C6118EE5B34E}"/>
              </a:ext>
            </a:extLst>
          </p:cNvPr>
          <p:cNvSpPr>
            <a:spLocks noChangeArrowheads="1"/>
          </p:cNvSpPr>
          <p:nvPr/>
        </p:nvSpPr>
        <p:spPr bwMode="auto">
          <a:xfrm>
            <a:off x="3884613" y="17954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228971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700D12-55C2-4233-A638-E1AA4EC69BF0}"/>
              </a:ext>
            </a:extLst>
          </p:cNvPr>
          <p:cNvSpPr txBox="1"/>
          <p:nvPr/>
        </p:nvSpPr>
        <p:spPr>
          <a:xfrm>
            <a:off x="1062318" y="524435"/>
            <a:ext cx="3267635" cy="400110"/>
          </a:xfrm>
          <a:prstGeom prst="rect">
            <a:avLst/>
          </a:prstGeom>
          <a:noFill/>
        </p:spPr>
        <p:txBody>
          <a:bodyPr wrap="square" rtlCol="0">
            <a:spAutoFit/>
          </a:bodyPr>
          <a:lstStyle/>
          <a:p>
            <a:r>
              <a:rPr lang="en-US" sz="2000" b="1" dirty="0"/>
              <a:t>DFD Diagram:</a:t>
            </a:r>
          </a:p>
        </p:txBody>
      </p:sp>
      <p:pic>
        <p:nvPicPr>
          <p:cNvPr id="6" name="Picture 5">
            <a:extLst>
              <a:ext uri="{FF2B5EF4-FFF2-40B4-BE49-F238E27FC236}">
                <a16:creationId xmlns:a16="http://schemas.microsoft.com/office/drawing/2014/main" id="{6F431C13-986F-4D49-951C-1EBACC5CF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192335"/>
            <a:ext cx="8309960" cy="4710923"/>
          </a:xfrm>
          <a:prstGeom prst="rect">
            <a:avLst/>
          </a:prstGeom>
        </p:spPr>
      </p:pic>
    </p:spTree>
    <p:extLst>
      <p:ext uri="{BB962C8B-B14F-4D97-AF65-F5344CB8AC3E}">
        <p14:creationId xmlns:p14="http://schemas.microsoft.com/office/powerpoint/2010/main" val="2867388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6F85-4C5C-4F8E-83EC-D3B1A50B7CA3}"/>
              </a:ext>
            </a:extLst>
          </p:cNvPr>
          <p:cNvSpPr>
            <a:spLocks noGrp="1"/>
          </p:cNvSpPr>
          <p:nvPr>
            <p:ph type="title"/>
          </p:nvPr>
        </p:nvSpPr>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55CD796-05A0-429D-93FD-8EEFD1CCB6B8}"/>
              </a:ext>
            </a:extLst>
          </p:cNvPr>
          <p:cNvSpPr>
            <a:spLocks noGrp="1"/>
          </p:cNvSpPr>
          <p:nvPr>
            <p:ph idx="1"/>
          </p:nvPr>
        </p:nvSpPr>
        <p:spPr/>
        <p:txBody>
          <a:bodyPr>
            <a:normAutofit/>
          </a:bodyPr>
          <a:lstStyle/>
          <a:p>
            <a:pPr marL="0" indent="0">
              <a:buNone/>
            </a:pPr>
            <a:r>
              <a:rPr lang="en-IN" sz="2400" dirty="0">
                <a:effectLst/>
                <a:latin typeface="Times New Roman" panose="02020603050405020304" pitchFamily="18" charset="0"/>
                <a:ea typeface="Calibri" panose="020F0502020204030204" pitchFamily="34" charset="0"/>
              </a:rPr>
              <a:t>The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b="1" dirty="0">
                <a:effectLst/>
                <a:latin typeface="Times New Roman" panose="02020603050405020304" pitchFamily="18" charset="0"/>
                <a:ea typeface="Calibri" panose="020F0502020204030204" pitchFamily="34" charset="0"/>
              </a:rPr>
              <a:t>Online Web Portal for Green Metrics Calculations and Analysis</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rPr>
              <a:t>project promises to revolutionize environmental impact assessment by providing a user-friendly platform for calculating and tracking sustainability metrics. </a:t>
            </a:r>
          </a:p>
          <a:p>
            <a:pPr marL="0" indent="0">
              <a:buNone/>
            </a:pPr>
            <a:endParaRPr lang="en-IN" sz="2400" dirty="0">
              <a:latin typeface="Times New Roman" panose="02020603050405020304" pitchFamily="18" charset="0"/>
              <a:ea typeface="Calibri" panose="020F0502020204030204" pitchFamily="34" charset="0"/>
            </a:endParaRPr>
          </a:p>
          <a:p>
            <a:pPr marL="0" indent="0">
              <a:buNone/>
            </a:pPr>
            <a:r>
              <a:rPr lang="en-IN" sz="2400" dirty="0">
                <a:effectLst/>
                <a:latin typeface="Times New Roman" panose="02020603050405020304" pitchFamily="18" charset="0"/>
                <a:ea typeface="Calibri" panose="020F0502020204030204" pitchFamily="34" charset="0"/>
              </a:rPr>
              <a:t>Its automated calculations and customizable parameters offer significant time savings and accuracy improvements, empowering users to make informed decisions towards environmental stewardship. With its comprehensive features and benefits, the Green Metrics C</a:t>
            </a:r>
            <a:r>
              <a:rPr lang="en-IN" sz="2400" dirty="0">
                <a:latin typeface="Times New Roman" panose="02020603050405020304" pitchFamily="18" charset="0"/>
                <a:ea typeface="Calibri" panose="020F0502020204030204" pitchFamily="34" charset="0"/>
              </a:rPr>
              <a:t>alculator and </a:t>
            </a:r>
            <a:r>
              <a:rPr lang="en-IN" sz="2400" dirty="0">
                <a:effectLst/>
                <a:latin typeface="Times New Roman" panose="02020603050405020304" pitchFamily="18" charset="0"/>
                <a:ea typeface="Calibri" panose="020F0502020204030204" pitchFamily="34" charset="0"/>
              </a:rPr>
              <a:t>Analyzer has the potential to become an indispensable tool for businesses and organizations striving for sustainable practices.</a:t>
            </a:r>
            <a:endParaRPr lang="en-US" sz="2400" dirty="0"/>
          </a:p>
        </p:txBody>
      </p:sp>
    </p:spTree>
    <p:extLst>
      <p:ext uri="{BB962C8B-B14F-4D97-AF65-F5344CB8AC3E}">
        <p14:creationId xmlns:p14="http://schemas.microsoft.com/office/powerpoint/2010/main" val="427315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E1A4-9288-46F7-829D-D66ED4ED4709}"/>
              </a:ext>
            </a:extLst>
          </p:cNvPr>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rPr>
              <a:t>Content</a:t>
            </a:r>
          </a:p>
        </p:txBody>
      </p:sp>
      <p:sp>
        <p:nvSpPr>
          <p:cNvPr id="3" name="Content Placeholder 2">
            <a:extLst>
              <a:ext uri="{FF2B5EF4-FFF2-40B4-BE49-F238E27FC236}">
                <a16:creationId xmlns:a16="http://schemas.microsoft.com/office/drawing/2014/main" id="{348BD441-381B-4726-9DF5-EFFEA0A4AAE1}"/>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Motivation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Existing Systems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Project Plan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Database Development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3849050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AC5C9-DC14-4E0E-AAB3-A8690D13BA53}"/>
              </a:ext>
            </a:extLst>
          </p:cNvPr>
          <p:cNvSpPr>
            <a:spLocks noGrp="1"/>
          </p:cNvSpPr>
          <p:nvPr>
            <p:ph type="title"/>
          </p:nvPr>
        </p:nvSpPr>
        <p:spPr/>
        <p:txBody>
          <a:bodyPr/>
          <a:lstStyle/>
          <a:p>
            <a:pPr algn="ctr"/>
            <a:r>
              <a:rPr lang="en-US" b="1" dirty="0">
                <a:solidFill>
                  <a:srgbClr val="002060"/>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40A0B0C2-FDDD-4282-A23E-E8AD82ED0581}"/>
              </a:ext>
            </a:extLst>
          </p:cNvPr>
          <p:cNvSpPr>
            <a:spLocks noGrp="1"/>
          </p:cNvSpPr>
          <p:nvPr>
            <p:ph idx="1"/>
          </p:nvPr>
        </p:nvSpPr>
        <p:spPr/>
        <p:txBody>
          <a:bodyPr>
            <a:normAutofit/>
          </a:bodyPr>
          <a:lstStyle/>
          <a:p>
            <a:pPr marL="0" indent="0">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b="1" dirty="0">
                <a:effectLst/>
                <a:latin typeface="Times New Roman" panose="02020603050405020304" pitchFamily="18" charset="0"/>
                <a:ea typeface="Calibri" panose="020F0502020204030204" pitchFamily="34" charset="0"/>
              </a:rPr>
              <a:t>Online Web Portal for Green Metrics Calculations and Analysis</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is a visionary software project designed to calculate green metrics easily. By harnessing the power of technology, this project aims to provide users with a robust and user-friendly solution for measuring, analysing, and reducing their environmental footprint.</a:t>
            </a:r>
          </a:p>
          <a:p>
            <a:pPr marL="0" indent="0">
              <a:buNone/>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400" dirty="0">
                <a:solidFill>
                  <a:srgbClr val="000000"/>
                </a:solidFill>
                <a:effectLst/>
                <a:latin typeface="Times New Roman" panose="02020603050405020304" pitchFamily="18" charset="0"/>
                <a:ea typeface="Calibri" panose="020F0502020204030204" pitchFamily="34" charset="0"/>
              </a:rPr>
              <a:t>The chemistry department has been conducting research on the "</a:t>
            </a:r>
            <a:r>
              <a:rPr lang="en-IN" sz="2400" b="1" dirty="0">
                <a:effectLst/>
                <a:latin typeface="Times New Roman" panose="02020603050405020304" pitchFamily="18" charset="0"/>
                <a:ea typeface="Calibri" panose="020F0502020204030204" pitchFamily="34" charset="0"/>
              </a:rPr>
              <a:t>Green Metrics</a:t>
            </a:r>
            <a:r>
              <a:rPr lang="en-IN" sz="2400" dirty="0">
                <a:latin typeface="Times New Roman" panose="02020603050405020304" pitchFamily="18" charset="0"/>
                <a:ea typeface="Calibri" panose="020F0502020204030204" pitchFamily="34" charset="0"/>
              </a:rPr>
              <a:t>"</a:t>
            </a:r>
            <a:r>
              <a:rPr lang="en-IN" sz="2400" dirty="0">
                <a:solidFill>
                  <a:srgbClr val="000000"/>
                </a:solidFill>
                <a:effectLst/>
                <a:latin typeface="Times New Roman" panose="02020603050405020304" pitchFamily="18" charset="0"/>
                <a:ea typeface="Calibri" panose="020F0502020204030204" pitchFamily="34" charset="0"/>
              </a:rPr>
              <a:t> and the challenging aspect of their research has been performing 15-20 calculations for each product. Thus, with this project, we have created software that has made these calculations easier and faster.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6283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BA32-DE5C-47F8-A226-11D5B24E0460}"/>
              </a:ext>
            </a:extLst>
          </p:cNvPr>
          <p:cNvSpPr>
            <a:spLocks noGrp="1"/>
          </p:cNvSpPr>
          <p:nvPr>
            <p:ph type="title"/>
          </p:nvPr>
        </p:nvSpPr>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 </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3640AD10-8D2E-47DD-BA29-A6E8A7962197}"/>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measure the efficiency and environmental performance of chemical processes.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minimize errors while performing green metrics calculations manually.</a:t>
            </a:r>
          </a:p>
          <a:p>
            <a:pPr>
              <a:lnSpc>
                <a:spcPct val="150000"/>
              </a:lnSpc>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compare the various chemical processes and to choose best among them  for further experimentation.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represent chemical process data graphically for better analysis.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8971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9876-0714-48DA-B9FD-160569E0BEF0}"/>
              </a:ext>
            </a:extLst>
          </p:cNvPr>
          <p:cNvSpPr>
            <a:spLocks noGrp="1"/>
          </p:cNvSpPr>
          <p:nvPr>
            <p:ph type="title"/>
          </p:nvPr>
        </p:nvSpPr>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6615918-7301-4F5D-BCD8-20A567E56099}"/>
              </a:ext>
            </a:extLst>
          </p:cNvPr>
          <p:cNvSpPr>
            <a:spLocks noGrp="1"/>
          </p:cNvSpPr>
          <p:nvPr>
            <p:ph idx="1"/>
          </p:nvPr>
        </p:nvSpPr>
        <p:spPr/>
        <p:txBody>
          <a:bodyPr>
            <a:normAutofit/>
          </a:bodyPr>
          <a:lstStyle/>
          <a:p>
            <a:pPr marR="0" indent="0" algn="just">
              <a:lnSpc>
                <a:spcPct val="100000"/>
              </a:lnSpc>
              <a:spcBef>
                <a:spcPts val="0"/>
              </a:spcBef>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motivation for doing this project was primarily an interest in undertaking a challenging project in an interesting area of research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0000"/>
              </a:lnSpc>
              <a:spcBef>
                <a:spcPts val="0"/>
              </a:spcBef>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are grateful to our project guide and Chemistry Department for showing faith in us and giving this project for developing </a:t>
            </a:r>
            <a:r>
              <a:rPr lang="en-IN" sz="24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dirty="0">
                <a:effectLst/>
                <a:latin typeface="Times New Roman" panose="02020603050405020304" pitchFamily="18" charset="0"/>
                <a:ea typeface="Calibri" panose="020F0502020204030204" pitchFamily="34" charset="0"/>
              </a:rPr>
              <a:t>Online Web Portal for Green Metrics Calculations and Analysis</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gn="just">
              <a:lnSpc>
                <a:spcPct val="100000"/>
              </a:lnSpc>
              <a:spcBef>
                <a:spcPts val="0"/>
              </a:spcBef>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tool will make it easy for everyone to take meaningful steps towards a greener and more eco-friendly future. Together, we can make a big difference, one calculation at a time.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0000"/>
              </a:lnSpc>
              <a:spcBef>
                <a:spcPts val="0"/>
              </a:spcBef>
              <a:spcAft>
                <a:spcPts val="1000"/>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9406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A954-C4D7-483F-A481-986D91881920}"/>
              </a:ext>
            </a:extLst>
          </p:cNvPr>
          <p:cNvSpPr>
            <a:spLocks noGrp="1"/>
          </p:cNvSpPr>
          <p:nvPr>
            <p:ph type="title"/>
          </p:nvPr>
        </p:nvSpPr>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r>
              <a:rPr lang="en-US"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FB4CB5A-BF23-41A8-82A7-E5770D978E0B}"/>
              </a:ext>
            </a:extLst>
          </p:cNvPr>
          <p:cNvSpPr>
            <a:spLocks noGrp="1"/>
          </p:cNvSpPr>
          <p:nvPr>
            <p:ph idx="1"/>
          </p:nvPr>
        </p:nvSpPr>
        <p:spPr/>
        <p:txBody>
          <a:bodyPr/>
          <a:lstStyle/>
          <a:p>
            <a:pPr algn="l">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Gathered requirements from chemistry department and users.</a:t>
            </a:r>
          </a:p>
          <a:p>
            <a:pPr algn="l">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Planned system architecture and design.</a:t>
            </a:r>
          </a:p>
          <a:p>
            <a:pPr algn="l">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Implemented software according to plans.</a:t>
            </a:r>
          </a:p>
          <a:p>
            <a:pPr algn="l">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Tested software thoroughly, both inside and out.</a:t>
            </a:r>
          </a:p>
          <a:p>
            <a:pPr algn="l">
              <a:lnSpc>
                <a:spcPct val="150000"/>
              </a:lnSpc>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Deployed software to production environment and provided ongoing support.</a:t>
            </a:r>
          </a:p>
          <a:p>
            <a:pPr marL="0" indent="0">
              <a:buNone/>
            </a:pPr>
            <a:endParaRPr lang="en-US" dirty="0"/>
          </a:p>
        </p:txBody>
      </p:sp>
    </p:spTree>
    <p:extLst>
      <p:ext uri="{BB962C8B-B14F-4D97-AF65-F5344CB8AC3E}">
        <p14:creationId xmlns:p14="http://schemas.microsoft.com/office/powerpoint/2010/main" val="85505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BB13-22BB-45AB-9F88-3E6F84758CFD}"/>
              </a:ext>
            </a:extLst>
          </p:cNvPr>
          <p:cNvSpPr>
            <a:spLocks noGrp="1"/>
          </p:cNvSpPr>
          <p:nvPr>
            <p:ph type="title"/>
          </p:nvPr>
        </p:nvSpPr>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Systems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17A4641-1D03-4CC1-A044-15A2D5542F1B}"/>
              </a:ext>
            </a:extLst>
          </p:cNvPr>
          <p:cNvSpPr>
            <a:spLocks noGrp="1"/>
          </p:cNvSpPr>
          <p:nvPr>
            <p:ph idx="1"/>
          </p:nvPr>
        </p:nvSpPr>
        <p:spPr/>
        <p:txBody>
          <a:bodyPr>
            <a:noAutofit/>
          </a:bodyPr>
          <a:lstStyle/>
          <a:p>
            <a:pPr marL="0" indent="0">
              <a:lnSpc>
                <a:spcPct val="100000"/>
              </a:lnSpc>
              <a:buNone/>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This are the active existing systems:-</a:t>
            </a:r>
          </a:p>
          <a:p>
            <a:pPr marL="0" indent="0">
              <a:lnSpc>
                <a:spcPct val="100000"/>
              </a:lnSpc>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PMI Predictor :</a:t>
            </a:r>
            <a:r>
              <a:rPr lang="en-US" sz="24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Calculates process mass intensity (PMI) for a chemical synthesis route using the sequence of synthetic steps and step information.</a:t>
            </a:r>
          </a:p>
          <a:p>
            <a:pPr marL="0" indent="0">
              <a:lnSpc>
                <a:spcPct val="100000"/>
              </a:lnSpc>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AMGS Calculator :</a:t>
            </a:r>
            <a:r>
              <a:rPr lang="en-US" sz="24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Calculates an analytical method greenness score (AMGS) to enable the comparison of separation methods used in drug development.</a:t>
            </a:r>
          </a:p>
          <a:p>
            <a:pPr marL="0" indent="0">
              <a:lnSpc>
                <a:spcPct val="100000"/>
              </a:lnSpc>
              <a:buNone/>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buNone/>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Chemotion : </a:t>
            </a:r>
            <a:r>
              <a:rPr lang="en-US" sz="2400" dirty="0">
                <a:solidFill>
                  <a:srgbClr val="2E2E2E"/>
                </a:solidFill>
                <a:effectLst/>
                <a:latin typeface="Times New Roman" panose="02020603050405020304" pitchFamily="18" charset="0"/>
                <a:ea typeface="Calibri" panose="020F0502020204030204" pitchFamily="34" charset="0"/>
                <a:cs typeface="Times New Roman" panose="02020603050405020304" pitchFamily="18" charset="0"/>
              </a:rPr>
              <a:t>Open Source electronic lab notebook for researchers with a green chemistry tab.</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519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48B0-B1FA-4336-8861-F08313B4ED34}"/>
              </a:ext>
            </a:extLst>
          </p:cNvPr>
          <p:cNvSpPr>
            <a:spLocks noGrp="1"/>
          </p:cNvSpPr>
          <p:nvPr>
            <p:ph type="title"/>
          </p:nvPr>
        </p:nvSpPr>
        <p:spPr>
          <a:xfrm>
            <a:off x="2592926" y="509810"/>
            <a:ext cx="8911687" cy="623665"/>
          </a:xfrm>
        </p:spPr>
        <p:txBody>
          <a:bodyPr>
            <a:normAutofit fontScale="90000"/>
          </a:bodyPr>
          <a:lstStyle/>
          <a:p>
            <a:pPr algn="ct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Plan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4079E70-0C29-4331-83F4-243337A1B012}"/>
              </a:ext>
            </a:extLst>
          </p:cNvPr>
          <p:cNvSpPr>
            <a:spLocks noGrp="1"/>
          </p:cNvSpPr>
          <p:nvPr>
            <p:ph idx="1"/>
          </p:nvPr>
        </p:nvSpPr>
        <p:spPr>
          <a:xfrm>
            <a:off x="1581151" y="1247776"/>
            <a:ext cx="9923462" cy="5610224"/>
          </a:xfrm>
        </p:spPr>
        <p:txBody>
          <a:bodyPr>
            <a:normAutofit fontScale="92500" lnSpcReduction="10000"/>
          </a:bodyPr>
          <a:lstStyle/>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Phase 1: Requirements Gathering</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gathered needs from chemistry department and users.</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identified specific functionalities and data requirements.</a:t>
            </a:r>
          </a:p>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Phase 2: System Design</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planned software architecture and layout.</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created diagrams to visualize system structure.</a:t>
            </a:r>
          </a:p>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Phase 3: Implementation</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developed software based on design.</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included login/signup, calculation, and data display features.</a:t>
            </a:r>
          </a:p>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Phase 4: Testing</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checked software thoroughly for bugs and errors.</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let users try it out for feedback.</a:t>
            </a:r>
          </a:p>
          <a:p>
            <a:pPr algn="l">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Phase 5: Deployment and Maintenance</a:t>
            </a:r>
            <a:endParaRPr lang="en-US" sz="2600"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Have put software where users can access it.</a:t>
            </a:r>
          </a:p>
          <a:p>
            <a:pPr marL="742950" lvl="1" indent="-28575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Continue to provide support, fixing issues and making improvements.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51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D41E-A8E2-495D-98A7-61FCF4C7E403}"/>
              </a:ext>
            </a:extLst>
          </p:cNvPr>
          <p:cNvSpPr>
            <a:spLocks noGrp="1"/>
          </p:cNvSpPr>
          <p:nvPr>
            <p:ph type="title"/>
          </p:nvPr>
        </p:nvSpPr>
        <p:spPr/>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Development Environment</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1F4A8A1-F125-4873-A047-D2611CF8EE94}"/>
              </a:ext>
            </a:extLst>
          </p:cNvPr>
          <p:cNvSpPr>
            <a:spLocks noGrp="1"/>
          </p:cNvSpPr>
          <p:nvPr>
            <p:ph idx="1"/>
          </p:nvPr>
        </p:nvSpPr>
        <p:spPr/>
        <p:txBody>
          <a:bodyPr>
            <a:normAutofit/>
          </a:bodyPr>
          <a:lstStyle/>
          <a:p>
            <a:pPr marL="0" indent="0">
              <a:buNone/>
            </a:pPr>
            <a:endParaRPr lang="en-US" sz="2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E5A2FD8F-4831-418B-7DD0-502968986F58}"/>
              </a:ext>
            </a:extLst>
          </p:cNvPr>
          <p:cNvGraphicFramePr>
            <a:graphicFrameLocks noGrp="1"/>
          </p:cNvGraphicFramePr>
          <p:nvPr>
            <p:extLst>
              <p:ext uri="{D42A27DB-BD31-4B8C-83A1-F6EECF244321}">
                <p14:modId xmlns:p14="http://schemas.microsoft.com/office/powerpoint/2010/main" val="1182828511"/>
              </p:ext>
            </p:extLst>
          </p:nvPr>
        </p:nvGraphicFramePr>
        <p:xfrm>
          <a:off x="2395218" y="2334879"/>
          <a:ext cx="8196582" cy="3332829"/>
        </p:xfrm>
        <a:graphic>
          <a:graphicData uri="http://schemas.openxmlformats.org/drawingml/2006/table">
            <a:tbl>
              <a:tblPr firstRow="1" firstCol="1" bandRow="1"/>
              <a:tblGrid>
                <a:gridCol w="4098291">
                  <a:extLst>
                    <a:ext uri="{9D8B030D-6E8A-4147-A177-3AD203B41FA5}">
                      <a16:colId xmlns:a16="http://schemas.microsoft.com/office/drawing/2014/main" val="1816675209"/>
                    </a:ext>
                  </a:extLst>
                </a:gridCol>
                <a:gridCol w="4098291">
                  <a:extLst>
                    <a:ext uri="{9D8B030D-6E8A-4147-A177-3AD203B41FA5}">
                      <a16:colId xmlns:a16="http://schemas.microsoft.com/office/drawing/2014/main" val="3556047058"/>
                    </a:ext>
                  </a:extLst>
                </a:gridCol>
              </a:tblGrid>
              <a:tr h="772004">
                <a:tc>
                  <a:txBody>
                    <a:bodyPr/>
                    <a:lstStyle/>
                    <a:p>
                      <a:pPr algn="ctr">
                        <a:lnSpc>
                          <a:spcPct val="150000"/>
                        </a:lnSpc>
                        <a:spcAft>
                          <a:spcPts val="800"/>
                        </a:spcAft>
                      </a:pPr>
                      <a:r>
                        <a:rPr lang="en-IN" sz="2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Scripting Language</a:t>
                      </a:r>
                    </a:p>
                    <a:p>
                      <a:pPr algn="ctr">
                        <a:lnSpc>
                          <a:spcPct val="150000"/>
                        </a:lnSpc>
                        <a:spcAft>
                          <a:spcPts val="800"/>
                        </a:spcAft>
                      </a:pPr>
                      <a:r>
                        <a:rPr lang="en-IN" sz="2000" b="1" i="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800"/>
                        </a:spcAft>
                      </a:pPr>
                      <a:r>
                        <a:rPr lang="en-IN" sz="2000" b="1" kern="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IN" sz="2000" b="1" i="1" kern="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7129363"/>
                  </a:ext>
                </a:extLst>
              </a:tr>
              <a:tr h="591431">
                <a:tc>
                  <a:txBody>
                    <a:bodyPr/>
                    <a:lstStyle/>
                    <a:p>
                      <a:pPr algn="ctr">
                        <a:lnSpc>
                          <a:spcPct val="150000"/>
                        </a:lnSpc>
                        <a:spcAft>
                          <a:spcPts val="800"/>
                        </a:spcAft>
                      </a:pP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Framework</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800"/>
                        </a:spcAft>
                      </a:pPr>
                      <a:r>
                        <a:rPr lang="en-IN" sz="2000" kern="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Flask microweb-framework</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1514093"/>
                  </a:ext>
                </a:extLst>
              </a:tr>
              <a:tr h="591431">
                <a:tc>
                  <a:txBody>
                    <a:bodyPr/>
                    <a:lstStyle/>
                    <a:p>
                      <a:pPr algn="ctr">
                        <a:lnSpc>
                          <a:spcPct val="150000"/>
                        </a:lnSpc>
                        <a:spcAft>
                          <a:spcPts val="800"/>
                        </a:spcAft>
                      </a:pP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Designing and Scripting Language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800"/>
                        </a:spcAft>
                      </a:pP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HTML, CSS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3461715"/>
                  </a:ext>
                </a:extLst>
              </a:tr>
              <a:tr h="591431">
                <a:tc>
                  <a:txBody>
                    <a:bodyPr/>
                    <a:lstStyle/>
                    <a:p>
                      <a:pPr algn="ctr">
                        <a:lnSpc>
                          <a:spcPct val="150000"/>
                        </a:lnSpc>
                        <a:spcAft>
                          <a:spcPts val="800"/>
                        </a:spcAft>
                      </a:pP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DBMS Environment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800"/>
                        </a:spcAft>
                      </a:pP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921728"/>
                  </a:ext>
                </a:extLst>
              </a:tr>
              <a:tr h="591431">
                <a:tc>
                  <a:txBody>
                    <a:bodyPr/>
                    <a:lstStyle/>
                    <a:p>
                      <a:pPr algn="ctr">
                        <a:lnSpc>
                          <a:spcPct val="150000"/>
                        </a:lnSpc>
                        <a:spcAft>
                          <a:spcPts val="800"/>
                        </a:spcAft>
                      </a:pPr>
                      <a:r>
                        <a:rPr lang="en-IN" sz="2000" kern="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Open-Source Libraries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50000"/>
                        </a:lnSpc>
                        <a:spcAft>
                          <a:spcPts val="800"/>
                        </a:spcAft>
                      </a:pP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MySQL Connector, </a:t>
                      </a:r>
                      <a:r>
                        <a:rPr lang="en-IN" sz="2000" kern="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fpdf</a:t>
                      </a:r>
                      <a:r>
                        <a:rPr lang="en-IN" sz="20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matplotlib</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2770489"/>
                  </a:ext>
                </a:extLst>
              </a:tr>
            </a:tbl>
          </a:graphicData>
        </a:graphic>
      </p:graphicFrame>
    </p:spTree>
    <p:extLst>
      <p:ext uri="{BB962C8B-B14F-4D97-AF65-F5344CB8AC3E}">
        <p14:creationId xmlns:p14="http://schemas.microsoft.com/office/powerpoint/2010/main" val="2608776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833</Words>
  <Application>Microsoft Office PowerPoint</Application>
  <PresentationFormat>Widescreen</PresentationFormat>
  <Paragraphs>160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Content</vt:lpstr>
      <vt:lpstr>Introduction</vt:lpstr>
      <vt:lpstr> Objectives  </vt:lpstr>
      <vt:lpstr> Motivation  </vt:lpstr>
      <vt:lpstr> Methodology  </vt:lpstr>
      <vt:lpstr> Existing Systems  </vt:lpstr>
      <vt:lpstr>Project Plan  </vt:lpstr>
      <vt:lpstr> Development Environment </vt:lpstr>
      <vt:lpstr>PowerPoint Presentation</vt:lpstr>
      <vt:lpstr>PowerPoint Presentation</vt:lpstr>
      <vt:lpstr>PowerPoint Presentation</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Patil</dc:creator>
  <cp:lastModifiedBy>PRADNYA MALI</cp:lastModifiedBy>
  <cp:revision>24</cp:revision>
  <dcterms:created xsi:type="dcterms:W3CDTF">2024-03-12T06:38:51Z</dcterms:created>
  <dcterms:modified xsi:type="dcterms:W3CDTF">2024-03-20T08:56:39Z</dcterms:modified>
</cp:coreProperties>
</file>