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p:restoredTop sz="94673"/>
  </p:normalViewPr>
  <p:slideViewPr>
    <p:cSldViewPr snapToGrid="0">
      <p:cViewPr varScale="1">
        <p:scale>
          <a:sx n="137" d="100"/>
          <a:sy n="137" d="100"/>
        </p:scale>
        <p:origin x="4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6BF03-0A5F-DB42-BF6C-2A9B25B98BB8}" type="datetimeFigureOut">
              <a:rPr lang="en-US" smtClean="0"/>
              <a:t>4/19/24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ADE61-CA6B-A342-BB29-89C14B95098E}" type="slidenum">
              <a:rPr lang="en-US" smtClean="0"/>
              <a:t>‹#›</a:t>
            </a:fld>
            <a:endParaRPr lang="en-US"/>
          </a:p>
        </p:txBody>
      </p:sp>
    </p:spTree>
    <p:extLst>
      <p:ext uri="{BB962C8B-B14F-4D97-AF65-F5344CB8AC3E}">
        <p14:creationId xmlns:p14="http://schemas.microsoft.com/office/powerpoint/2010/main" val="121900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7ADE61-CA6B-A342-BB29-89C14B95098E}" type="slidenum">
              <a:rPr lang="en-US" smtClean="0"/>
              <a:t>1</a:t>
            </a:fld>
            <a:endParaRPr lang="en-US"/>
          </a:p>
        </p:txBody>
      </p:sp>
    </p:spTree>
    <p:extLst>
      <p:ext uri="{BB962C8B-B14F-4D97-AF65-F5344CB8AC3E}">
        <p14:creationId xmlns:p14="http://schemas.microsoft.com/office/powerpoint/2010/main" val="254692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7ADE61-CA6B-A342-BB29-89C14B95098E}" type="slidenum">
              <a:rPr lang="en-US" smtClean="0"/>
              <a:t>5</a:t>
            </a:fld>
            <a:endParaRPr lang="en-US"/>
          </a:p>
        </p:txBody>
      </p:sp>
    </p:spTree>
    <p:extLst>
      <p:ext uri="{BB962C8B-B14F-4D97-AF65-F5344CB8AC3E}">
        <p14:creationId xmlns:p14="http://schemas.microsoft.com/office/powerpoint/2010/main" val="261479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4/19/24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55509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4/19/24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7186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4/19/24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6932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4/19/24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9349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4/19/24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2762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4/19/24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2480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4/19/24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086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4/19/24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706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4/19/24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7597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4/19/24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3218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4/19/24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4585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4/19/24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9909005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emf"/><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jpeg"/><Relationship Id="rId1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35" name="Rectangle 2134">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37" name="Group 2136">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38" name="Straight Connector 2137">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9" name="Straight Connector 2138">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0" name="Straight Connector 2139">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1" name="Straight Connector 2140">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2" name="Straight Connector 2141">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3" name="Straight Connector 2142">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4" name="Straight Connector 2143">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5" name="Straight Connector 2144">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6" name="Straight Connector 2145">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7" name="Straight Connector 2146">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8" name="Straight Connector 2147">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9" name="Straight Connector 2148">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0" name="Straight Connector 2149">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1" name="Straight Connector 2150">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2" name="Straight Connector 2151">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3" name="Straight Connector 2152">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4" name="Straight Connector 2153">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5" name="Straight Connector 2154">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6" name="Straight Connector 2155">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7" name="Straight Connector 2156">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8" name="Straight Connector 2157">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9" name="Straight Connector 2158">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0" name="Straight Connector 2159">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1" name="Straight Connector 2160">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2" name="Straight Connector 2161">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3" name="Straight Connector 2162">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4" name="Straight Connector 2163">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5" name="Straight Connector 2164">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6" name="Straight Connector 2165">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7" name="Straight Connector 2166">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8" name="Straight Connector 2167">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BBCE5DE-6BE6-5D18-6F1A-E0194B3364F5}"/>
              </a:ext>
            </a:extLst>
          </p:cNvPr>
          <p:cNvSpPr>
            <a:spLocks noGrp="1"/>
          </p:cNvSpPr>
          <p:nvPr>
            <p:ph type="ctrTitle"/>
          </p:nvPr>
        </p:nvSpPr>
        <p:spPr>
          <a:xfrm>
            <a:off x="6099556" y="979426"/>
            <a:ext cx="5415521" cy="2706098"/>
          </a:xfrm>
        </p:spPr>
        <p:txBody>
          <a:bodyPr>
            <a:normAutofit/>
          </a:bodyPr>
          <a:lstStyle/>
          <a:p>
            <a:pPr>
              <a:lnSpc>
                <a:spcPct val="90000"/>
              </a:lnSpc>
            </a:pPr>
            <a:r>
              <a:rPr lang="en-US" sz="3800" dirty="0"/>
              <a:t>Optimizing Cloud Performance: Strategies and Azure Services For Scalability Enhancement</a:t>
            </a:r>
          </a:p>
        </p:txBody>
      </p:sp>
      <p:sp>
        <p:nvSpPr>
          <p:cNvPr id="3" name="Subtitle 2">
            <a:extLst>
              <a:ext uri="{FF2B5EF4-FFF2-40B4-BE49-F238E27FC236}">
                <a16:creationId xmlns:a16="http://schemas.microsoft.com/office/drawing/2014/main" id="{0B0B1977-1971-3313-1F3D-EFED5D576E2F}"/>
              </a:ext>
            </a:extLst>
          </p:cNvPr>
          <p:cNvSpPr>
            <a:spLocks noGrp="1"/>
          </p:cNvSpPr>
          <p:nvPr>
            <p:ph type="subTitle" idx="1"/>
          </p:nvPr>
        </p:nvSpPr>
        <p:spPr>
          <a:xfrm>
            <a:off x="6065939" y="3925677"/>
            <a:ext cx="5415521" cy="2460770"/>
          </a:xfrm>
        </p:spPr>
        <p:txBody>
          <a:bodyPr>
            <a:normAutofit/>
          </a:bodyPr>
          <a:lstStyle/>
          <a:p>
            <a:r>
              <a:rPr lang="en-US" dirty="0"/>
              <a:t>Name : </a:t>
            </a:r>
            <a:r>
              <a:rPr lang="en-US" dirty="0" err="1"/>
              <a:t>Supriya</a:t>
            </a:r>
            <a:r>
              <a:rPr lang="en-US" dirty="0"/>
              <a:t> </a:t>
            </a:r>
            <a:r>
              <a:rPr lang="en-US" dirty="0" err="1"/>
              <a:t>Korimilli</a:t>
            </a:r>
            <a:endParaRPr lang="en-US" dirty="0"/>
          </a:p>
          <a:p>
            <a:r>
              <a:rPr lang="en-US" dirty="0"/>
              <a:t>MID:     M15397629   </a:t>
            </a:r>
          </a:p>
          <a:p>
            <a:endParaRPr lang="en-US" dirty="0"/>
          </a:p>
        </p:txBody>
      </p:sp>
      <p:pic>
        <p:nvPicPr>
          <p:cNvPr id="2050" name="Picture 2" descr="Design a sleek and modern logo for a tech company. The logo should represent the concept of 'Optimizing Azure Services with Caching for Enhanced Performance'. Include abstract cloud and lightning bolt elements to symbolize speed and cloud computing. Use a cool color palette with shades of blue and silver to evoke a sense of cutting-edge technology and reliability. The design should be clean and professional, suitable for a company specializing in cloud services and performance optimization.">
            <a:extLst>
              <a:ext uri="{FF2B5EF4-FFF2-40B4-BE49-F238E27FC236}">
                <a16:creationId xmlns:a16="http://schemas.microsoft.com/office/drawing/2014/main" id="{C2DEC167-8F03-C3A0-89F3-20593E4599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82" r="8045"/>
          <a:stretch/>
        </p:blipFill>
        <p:spPr bwMode="auto">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170" name="Right Triangle 2169">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75AE1F86-ABEE-6A1F-CEC9-522F5934E2E4}"/>
              </a:ext>
            </a:extLst>
          </p:cNvPr>
          <p:cNvPicPr>
            <a:picLocks noChangeAspect="1"/>
          </p:cNvPicPr>
          <p:nvPr/>
        </p:nvPicPr>
        <p:blipFill>
          <a:blip r:embed="rId4"/>
          <a:stretch>
            <a:fillRect/>
          </a:stretch>
        </p:blipFill>
        <p:spPr>
          <a:xfrm>
            <a:off x="3166" y="-3228"/>
            <a:ext cx="12192000" cy="6858000"/>
          </a:xfrm>
          <a:prstGeom prst="rect">
            <a:avLst/>
          </a:prstGeom>
        </p:spPr>
      </p:pic>
    </p:spTree>
    <p:extLst>
      <p:ext uri="{BB962C8B-B14F-4D97-AF65-F5344CB8AC3E}">
        <p14:creationId xmlns:p14="http://schemas.microsoft.com/office/powerpoint/2010/main" val="342126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F795-2AEA-EDE0-0B39-F0FEA59132C5}"/>
              </a:ext>
            </a:extLst>
          </p:cNvPr>
          <p:cNvSpPr>
            <a:spLocks noGrp="1"/>
          </p:cNvSpPr>
          <p:nvPr>
            <p:ph type="title"/>
          </p:nvPr>
        </p:nvSpPr>
        <p:spPr>
          <a:xfrm>
            <a:off x="691079" y="0"/>
            <a:ext cx="10325000" cy="1442463"/>
          </a:xfrm>
        </p:spPr>
        <p:txBody>
          <a:bodyPr/>
          <a:lstStyle/>
          <a:p>
            <a:r>
              <a:rPr lang="en-US" dirty="0"/>
              <a:t>PROBLEM</a:t>
            </a:r>
          </a:p>
        </p:txBody>
      </p:sp>
      <p:sp>
        <p:nvSpPr>
          <p:cNvPr id="3" name="Content Placeholder 2">
            <a:extLst>
              <a:ext uri="{FF2B5EF4-FFF2-40B4-BE49-F238E27FC236}">
                <a16:creationId xmlns:a16="http://schemas.microsoft.com/office/drawing/2014/main" id="{0364071A-562A-E112-892F-4528A5D1D79B}"/>
              </a:ext>
            </a:extLst>
          </p:cNvPr>
          <p:cNvSpPr>
            <a:spLocks noGrp="1"/>
          </p:cNvSpPr>
          <p:nvPr>
            <p:ph idx="1"/>
          </p:nvPr>
        </p:nvSpPr>
        <p:spPr>
          <a:xfrm>
            <a:off x="691079" y="1558212"/>
            <a:ext cx="10325000" cy="4346355"/>
          </a:xfrm>
        </p:spPr>
        <p:txBody>
          <a:bodyPr/>
          <a:lstStyle/>
          <a:p>
            <a:r>
              <a:rPr lang="en-US" dirty="0"/>
              <a:t>We want to address a problem that organizations face when they perform statistical calculations.</a:t>
            </a:r>
          </a:p>
          <a:p>
            <a:r>
              <a:rPr lang="en-US" dirty="0"/>
              <a:t>Major companies use cloud services as their primary source to deploy VMs and perform operations in the cloud.</a:t>
            </a:r>
          </a:p>
          <a:p>
            <a:r>
              <a:rPr lang="en-US" dirty="0"/>
              <a:t>During this process, challenges are encountered while performing calculations, such as heavy CPU usage and lower response time.</a:t>
            </a:r>
          </a:p>
          <a:p>
            <a:r>
              <a:rPr lang="en-US" dirty="0"/>
              <a:t>To address this, we have built a prototype method of caching utilization while performing calculations and using Python and integrated it with Azure services to reduce the utilization of the resources. </a:t>
            </a:r>
          </a:p>
          <a:p>
            <a:r>
              <a:rPr lang="en-US" dirty="0"/>
              <a:t>This prototype depicts that the usage of cache tools in the virtual machine leads to the betterment of the performance of the virtual machines.</a:t>
            </a:r>
          </a:p>
        </p:txBody>
      </p:sp>
      <p:pic>
        <p:nvPicPr>
          <p:cNvPr id="4" name="Picture 3">
            <a:extLst>
              <a:ext uri="{FF2B5EF4-FFF2-40B4-BE49-F238E27FC236}">
                <a16:creationId xmlns:a16="http://schemas.microsoft.com/office/drawing/2014/main" id="{440B760C-0387-03F1-BBE6-DA241B848E3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1059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A615-4FCE-787D-6909-260414B516E9}"/>
              </a:ext>
            </a:extLst>
          </p:cNvPr>
          <p:cNvSpPr>
            <a:spLocks noGrp="1"/>
          </p:cNvSpPr>
          <p:nvPr>
            <p:ph type="title"/>
          </p:nvPr>
        </p:nvSpPr>
        <p:spPr>
          <a:xfrm>
            <a:off x="691079" y="0"/>
            <a:ext cx="10325000" cy="1442463"/>
          </a:xfrm>
        </p:spPr>
        <p:txBody>
          <a:bodyPr/>
          <a:lstStyle/>
          <a:p>
            <a:r>
              <a:rPr lang="en-US" dirty="0"/>
              <a:t>SOLUTION</a:t>
            </a:r>
          </a:p>
        </p:txBody>
      </p:sp>
      <p:sp>
        <p:nvSpPr>
          <p:cNvPr id="3" name="Content Placeholder 2">
            <a:extLst>
              <a:ext uri="{FF2B5EF4-FFF2-40B4-BE49-F238E27FC236}">
                <a16:creationId xmlns:a16="http://schemas.microsoft.com/office/drawing/2014/main" id="{788ADD12-E9B2-2DB1-E05E-C34316F4BB2A}"/>
              </a:ext>
            </a:extLst>
          </p:cNvPr>
          <p:cNvSpPr>
            <a:spLocks noGrp="1"/>
          </p:cNvSpPr>
          <p:nvPr>
            <p:ph idx="1"/>
          </p:nvPr>
        </p:nvSpPr>
        <p:spPr>
          <a:xfrm>
            <a:off x="691079" y="1442463"/>
            <a:ext cx="10325000" cy="4462104"/>
          </a:xfrm>
        </p:spPr>
        <p:txBody>
          <a:bodyPr>
            <a:normAutofit/>
          </a:bodyPr>
          <a:lstStyle/>
          <a:p>
            <a:r>
              <a:rPr lang="en-US" dirty="0"/>
              <a:t>Our proposed solution is to use cache tools available in the Azure services.</a:t>
            </a:r>
          </a:p>
          <a:p>
            <a:r>
              <a:rPr lang="en-US" dirty="0"/>
              <a:t>Initially, we will create a virtual machine and resource group it. Later, we will enable services such as Azure monitoring and Azure insights for the virtual machine.</a:t>
            </a:r>
          </a:p>
          <a:p>
            <a:r>
              <a:rPr lang="en-US" dirty="0"/>
              <a:t>Once the VM is up and running, we will install the Python 3 version on the machine and later install the </a:t>
            </a:r>
            <a:r>
              <a:rPr lang="en-US" dirty="0" err="1"/>
              <a:t>Numpy</a:t>
            </a:r>
            <a:r>
              <a:rPr lang="en-US" dirty="0"/>
              <a:t>, Pandas, and </a:t>
            </a:r>
            <a:r>
              <a:rPr lang="en-US" dirty="0" err="1"/>
              <a:t>Matplot</a:t>
            </a:r>
            <a:r>
              <a:rPr lang="en-US" dirty="0"/>
              <a:t> libraries. These are used to perform calculations. </a:t>
            </a:r>
          </a:p>
          <a:p>
            <a:r>
              <a:rPr lang="en-US" dirty="0"/>
              <a:t>We will install modules such as PSUTIL, </a:t>
            </a:r>
            <a:r>
              <a:rPr lang="en-US" dirty="0" err="1"/>
              <a:t>Cachetools</a:t>
            </a:r>
            <a:r>
              <a:rPr lang="en-US" dirty="0"/>
              <a:t> libraries, and Azure CLI to use the cache tools to interact with the Azure portal.</a:t>
            </a:r>
          </a:p>
          <a:p>
            <a:r>
              <a:rPr lang="en-US" dirty="0"/>
              <a:t>Once the Azure connectivity b/w the VM and the portal is established, we will verify all libraries.</a:t>
            </a:r>
          </a:p>
        </p:txBody>
      </p:sp>
      <p:pic>
        <p:nvPicPr>
          <p:cNvPr id="4" name="Picture 3">
            <a:extLst>
              <a:ext uri="{FF2B5EF4-FFF2-40B4-BE49-F238E27FC236}">
                <a16:creationId xmlns:a16="http://schemas.microsoft.com/office/drawing/2014/main" id="{CC28B27D-516C-A6DB-56ED-13F3C256551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2801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DC5F-6576-E80F-DD74-456E649C9DD7}"/>
              </a:ext>
            </a:extLst>
          </p:cNvPr>
          <p:cNvSpPr>
            <a:spLocks noGrp="1"/>
          </p:cNvSpPr>
          <p:nvPr>
            <p:ph type="title"/>
          </p:nvPr>
        </p:nvSpPr>
        <p:spPr>
          <a:xfrm>
            <a:off x="588443" y="-76482"/>
            <a:ext cx="10325000" cy="1442463"/>
          </a:xfrm>
        </p:spPr>
        <p:txBody>
          <a:bodyPr/>
          <a:lstStyle/>
          <a:p>
            <a:r>
              <a:rPr lang="en-US" dirty="0"/>
              <a:t>SOLUTION</a:t>
            </a:r>
          </a:p>
        </p:txBody>
      </p:sp>
      <p:sp>
        <p:nvSpPr>
          <p:cNvPr id="3" name="Content Placeholder 2">
            <a:extLst>
              <a:ext uri="{FF2B5EF4-FFF2-40B4-BE49-F238E27FC236}">
                <a16:creationId xmlns:a16="http://schemas.microsoft.com/office/drawing/2014/main" id="{44528B3D-F0C7-F30E-9CEB-8E89564CA3D8}"/>
              </a:ext>
            </a:extLst>
          </p:cNvPr>
          <p:cNvSpPr>
            <a:spLocks noGrp="1"/>
          </p:cNvSpPr>
          <p:nvPr>
            <p:ph idx="1"/>
          </p:nvPr>
        </p:nvSpPr>
        <p:spPr>
          <a:xfrm>
            <a:off x="691079" y="1511559"/>
            <a:ext cx="10325000" cy="4393008"/>
          </a:xfrm>
        </p:spPr>
        <p:txBody>
          <a:bodyPr>
            <a:normAutofit fontScale="92500" lnSpcReduction="10000"/>
          </a:bodyPr>
          <a:lstStyle/>
          <a:p>
            <a:r>
              <a:rPr lang="en-US" dirty="0"/>
              <a:t>The main goal of this prototype is to reduce the response time and CPU utilization while performing calculations. </a:t>
            </a:r>
          </a:p>
          <a:p>
            <a:r>
              <a:rPr lang="en-US" dirty="0"/>
              <a:t>We will write two sets of code, importing all required libraries needed to perform calculations, executing the Python code with and without cache, and generating the data, which will be fed to the metaplot libraries to create the usage graphs</a:t>
            </a:r>
          </a:p>
          <a:p>
            <a:r>
              <a:rPr lang="en-US" dirty="0"/>
              <a:t>Once the CSV files are generated, we will run the graph code, check the values ' look, and validate in the Azure monitor and insights. </a:t>
            </a:r>
          </a:p>
          <a:p>
            <a:r>
              <a:rPr lang="en-US" dirty="0"/>
              <a:t>In the end, we will see a change in CPU usage and response time, and the graph presents the same. We can see the difference between using cache and not using cache. </a:t>
            </a:r>
          </a:p>
          <a:p>
            <a:r>
              <a:rPr lang="en-US" dirty="0"/>
              <a:t>The mot to of the prototype has been achieved as the values for the same calculations performed in the VM will be stored in the cache, and the code will be referring if the same calculation that has been conducted in the past. If yes, then use the values and give the o/p. This helps to reduce the computation power </a:t>
            </a:r>
          </a:p>
        </p:txBody>
      </p:sp>
      <p:pic>
        <p:nvPicPr>
          <p:cNvPr id="4" name="Picture 3">
            <a:extLst>
              <a:ext uri="{FF2B5EF4-FFF2-40B4-BE49-F238E27FC236}">
                <a16:creationId xmlns:a16="http://schemas.microsoft.com/office/drawing/2014/main" id="{238A24BB-0238-74AC-1FB1-DFB465C08A3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2333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63CA-4576-8970-E4EF-E76883D24142}"/>
              </a:ext>
            </a:extLst>
          </p:cNvPr>
          <p:cNvSpPr>
            <a:spLocks noGrp="1"/>
          </p:cNvSpPr>
          <p:nvPr>
            <p:ph type="title"/>
          </p:nvPr>
        </p:nvSpPr>
        <p:spPr>
          <a:xfrm>
            <a:off x="610214" y="-149036"/>
            <a:ext cx="10325000" cy="1442463"/>
          </a:xfrm>
        </p:spPr>
        <p:txBody>
          <a:bodyPr/>
          <a:lstStyle/>
          <a:p>
            <a:r>
              <a:rPr lang="en-US" dirty="0"/>
              <a:t>FLOWCHART</a:t>
            </a:r>
          </a:p>
        </p:txBody>
      </p:sp>
      <p:pic>
        <p:nvPicPr>
          <p:cNvPr id="5" name="Content Placeholder 4">
            <a:extLst>
              <a:ext uri="{FF2B5EF4-FFF2-40B4-BE49-F238E27FC236}">
                <a16:creationId xmlns:a16="http://schemas.microsoft.com/office/drawing/2014/main" id="{14E6BAB9-3812-76D8-BF6C-30C6D9E125FF}"/>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4932253" y="1442462"/>
            <a:ext cx="712907" cy="712907"/>
          </a:xfrm>
        </p:spPr>
      </p:pic>
      <p:sp>
        <p:nvSpPr>
          <p:cNvPr id="13" name="Freeform 12">
            <a:extLst>
              <a:ext uri="{FF2B5EF4-FFF2-40B4-BE49-F238E27FC236}">
                <a16:creationId xmlns:a16="http://schemas.microsoft.com/office/drawing/2014/main" id="{406A7186-E033-8AFB-4C7C-59D053E146A1}"/>
              </a:ext>
            </a:extLst>
          </p:cNvPr>
          <p:cNvSpPr/>
          <p:nvPr/>
        </p:nvSpPr>
        <p:spPr>
          <a:xfrm>
            <a:off x="7487725" y="1475923"/>
            <a:ext cx="630197" cy="627973"/>
          </a:xfrm>
          <a:custGeom>
            <a:avLst/>
            <a:gdLst>
              <a:gd name="connsiteX0" fmla="*/ 630198 w 630197"/>
              <a:gd name="connsiteY0" fmla="*/ 313987 h 627973"/>
              <a:gd name="connsiteX1" fmla="*/ 315099 w 630197"/>
              <a:gd name="connsiteY1" fmla="*/ 627973 h 627973"/>
              <a:gd name="connsiteX2" fmla="*/ 0 w 630197"/>
              <a:gd name="connsiteY2" fmla="*/ 313987 h 627973"/>
              <a:gd name="connsiteX3" fmla="*/ 315099 w 630197"/>
              <a:gd name="connsiteY3" fmla="*/ 0 h 627973"/>
              <a:gd name="connsiteX4" fmla="*/ 630198 w 630197"/>
              <a:gd name="connsiteY4" fmla="*/ 313987 h 627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97" h="627973">
                <a:moveTo>
                  <a:pt x="630198" y="313987"/>
                </a:moveTo>
                <a:cubicBezTo>
                  <a:pt x="630198" y="487397"/>
                  <a:pt x="489123" y="627973"/>
                  <a:pt x="315099" y="627973"/>
                </a:cubicBezTo>
                <a:cubicBezTo>
                  <a:pt x="141075" y="627973"/>
                  <a:pt x="0" y="487397"/>
                  <a:pt x="0" y="313987"/>
                </a:cubicBezTo>
                <a:cubicBezTo>
                  <a:pt x="0" y="140577"/>
                  <a:pt x="141075" y="0"/>
                  <a:pt x="315099" y="0"/>
                </a:cubicBezTo>
                <a:cubicBezTo>
                  <a:pt x="489123" y="0"/>
                  <a:pt x="630198" y="140577"/>
                  <a:pt x="630198" y="313987"/>
                </a:cubicBezTo>
                <a:close/>
              </a:path>
            </a:pathLst>
          </a:custGeom>
          <a:solidFill>
            <a:srgbClr val="5EA0EF"/>
          </a:solidFill>
          <a:ln w="37042"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B29E705-1593-8FB1-ADF6-29248680E28B}"/>
              </a:ext>
            </a:extLst>
          </p:cNvPr>
          <p:cNvSpPr/>
          <p:nvPr/>
        </p:nvSpPr>
        <p:spPr>
          <a:xfrm>
            <a:off x="7534913" y="1539520"/>
            <a:ext cx="548642" cy="546418"/>
          </a:xfrm>
          <a:custGeom>
            <a:avLst/>
            <a:gdLst>
              <a:gd name="connsiteX0" fmla="*/ 548643 w 548642"/>
              <a:gd name="connsiteY0" fmla="*/ 273209 h 546418"/>
              <a:gd name="connsiteX1" fmla="*/ 274321 w 548642"/>
              <a:gd name="connsiteY1" fmla="*/ 546418 h 546418"/>
              <a:gd name="connsiteX2" fmla="*/ 0 w 548642"/>
              <a:gd name="connsiteY2" fmla="*/ 273209 h 546418"/>
              <a:gd name="connsiteX3" fmla="*/ 274321 w 548642"/>
              <a:gd name="connsiteY3" fmla="*/ 0 h 546418"/>
              <a:gd name="connsiteX4" fmla="*/ 548643 w 548642"/>
              <a:gd name="connsiteY4" fmla="*/ 273209 h 546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2" h="546418">
                <a:moveTo>
                  <a:pt x="548643" y="273209"/>
                </a:moveTo>
                <a:cubicBezTo>
                  <a:pt x="548643" y="424098"/>
                  <a:pt x="425825" y="546418"/>
                  <a:pt x="274321" y="546418"/>
                </a:cubicBezTo>
                <a:cubicBezTo>
                  <a:pt x="122818" y="546418"/>
                  <a:pt x="0" y="424098"/>
                  <a:pt x="0" y="273209"/>
                </a:cubicBezTo>
                <a:cubicBezTo>
                  <a:pt x="0" y="122320"/>
                  <a:pt x="122818" y="0"/>
                  <a:pt x="274321" y="0"/>
                </a:cubicBezTo>
                <a:cubicBezTo>
                  <a:pt x="425825" y="0"/>
                  <a:pt x="548643" y="122320"/>
                  <a:pt x="548643" y="273209"/>
                </a:cubicBezTo>
                <a:close/>
              </a:path>
            </a:pathLst>
          </a:custGeom>
          <a:solidFill>
            <a:srgbClr val="FFFFFF"/>
          </a:solidFill>
          <a:ln w="37042"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8A1E986-C941-31ED-F2C5-BBA37EBF697F}"/>
              </a:ext>
            </a:extLst>
          </p:cNvPr>
          <p:cNvSpPr/>
          <p:nvPr/>
        </p:nvSpPr>
        <p:spPr>
          <a:xfrm>
            <a:off x="7570021" y="1806220"/>
            <a:ext cx="141609" cy="148281"/>
          </a:xfrm>
          <a:custGeom>
            <a:avLst/>
            <a:gdLst>
              <a:gd name="connsiteX0" fmla="*/ 0 w 141609"/>
              <a:gd name="connsiteY0" fmla="*/ 0 h 148281"/>
              <a:gd name="connsiteX1" fmla="*/ 67468 w 141609"/>
              <a:gd name="connsiteY1" fmla="*/ 148282 h 148281"/>
              <a:gd name="connsiteX2" fmla="*/ 141609 w 141609"/>
              <a:gd name="connsiteY2" fmla="*/ 74141 h 148281"/>
              <a:gd name="connsiteX3" fmla="*/ 104539 w 141609"/>
              <a:gd name="connsiteY3" fmla="*/ 0 h 148281"/>
            </a:gdLst>
            <a:ahLst/>
            <a:cxnLst>
              <a:cxn ang="0">
                <a:pos x="connsiteX0" y="connsiteY0"/>
              </a:cxn>
              <a:cxn ang="0">
                <a:pos x="connsiteX1" y="connsiteY1"/>
              </a:cxn>
              <a:cxn ang="0">
                <a:pos x="connsiteX2" y="connsiteY2"/>
              </a:cxn>
              <a:cxn ang="0">
                <a:pos x="connsiteX3" y="connsiteY3"/>
              </a:cxn>
            </a:cxnLst>
            <a:rect l="l" t="t" r="r" b="b"/>
            <a:pathLst>
              <a:path w="141609" h="148281">
                <a:moveTo>
                  <a:pt x="0" y="0"/>
                </a:moveTo>
                <a:cubicBezTo>
                  <a:pt x="3765" y="55973"/>
                  <a:pt x="27742" y="108672"/>
                  <a:pt x="67468" y="148282"/>
                </a:cubicBezTo>
                <a:lnTo>
                  <a:pt x="141609" y="74141"/>
                </a:lnTo>
                <a:cubicBezTo>
                  <a:pt x="121545" y="54097"/>
                  <a:pt x="108535" y="28077"/>
                  <a:pt x="104539" y="0"/>
                </a:cubicBezTo>
                <a:close/>
              </a:path>
            </a:pathLst>
          </a:custGeom>
          <a:solidFill>
            <a:srgbClr val="9CEBFF"/>
          </a:solidFill>
          <a:ln w="37042"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E983BE0C-4E36-654C-2B30-127C748FB51F}"/>
              </a:ext>
            </a:extLst>
          </p:cNvPr>
          <p:cNvSpPr/>
          <p:nvPr/>
        </p:nvSpPr>
        <p:spPr>
          <a:xfrm>
            <a:off x="7819134" y="1557849"/>
            <a:ext cx="136789" cy="129375"/>
          </a:xfrm>
          <a:custGeom>
            <a:avLst/>
            <a:gdLst>
              <a:gd name="connsiteX0" fmla="*/ 136790 w 136789"/>
              <a:gd name="connsiteY0" fmla="*/ 56718 h 129375"/>
              <a:gd name="connsiteX1" fmla="*/ 0 w 136789"/>
              <a:gd name="connsiteY1" fmla="*/ 0 h 129375"/>
              <a:gd name="connsiteX2" fmla="*/ 0 w 136789"/>
              <a:gd name="connsiteY2" fmla="*/ 103427 h 129375"/>
              <a:gd name="connsiteX3" fmla="*/ 63390 w 136789"/>
              <a:gd name="connsiteY3" fmla="*/ 129376 h 129375"/>
            </a:gdLst>
            <a:ahLst/>
            <a:cxnLst>
              <a:cxn ang="0">
                <a:pos x="connsiteX0" y="connsiteY0"/>
              </a:cxn>
              <a:cxn ang="0">
                <a:pos x="connsiteX1" y="connsiteY1"/>
              </a:cxn>
              <a:cxn ang="0">
                <a:pos x="connsiteX2" y="connsiteY2"/>
              </a:cxn>
              <a:cxn ang="0">
                <a:pos x="connsiteX3" y="connsiteY3"/>
              </a:cxn>
            </a:cxnLst>
            <a:rect l="l" t="t" r="r" b="b"/>
            <a:pathLst>
              <a:path w="136789" h="129375">
                <a:moveTo>
                  <a:pt x="136790" y="56718"/>
                </a:moveTo>
                <a:cubicBezTo>
                  <a:pt x="98626" y="23357"/>
                  <a:pt x="50575" y="3433"/>
                  <a:pt x="0" y="0"/>
                </a:cubicBezTo>
                <a:lnTo>
                  <a:pt x="0" y="103427"/>
                </a:lnTo>
                <a:cubicBezTo>
                  <a:pt x="23117" y="106078"/>
                  <a:pt x="45052" y="115057"/>
                  <a:pt x="63390" y="129376"/>
                </a:cubicBezTo>
                <a:close/>
              </a:path>
            </a:pathLst>
          </a:custGeom>
          <a:solidFill>
            <a:srgbClr val="32BEDD"/>
          </a:solidFill>
          <a:ln w="37042"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83C3AA6-E285-5708-99C6-E759767C758A}"/>
              </a:ext>
            </a:extLst>
          </p:cNvPr>
          <p:cNvSpPr/>
          <p:nvPr/>
        </p:nvSpPr>
        <p:spPr>
          <a:xfrm>
            <a:off x="7649723" y="1557849"/>
            <a:ext cx="137531" cy="130858"/>
          </a:xfrm>
          <a:custGeom>
            <a:avLst/>
            <a:gdLst>
              <a:gd name="connsiteX0" fmla="*/ 0 w 137531"/>
              <a:gd name="connsiteY0" fmla="*/ 56718 h 130858"/>
              <a:gd name="connsiteX1" fmla="*/ 74141 w 137531"/>
              <a:gd name="connsiteY1" fmla="*/ 130859 h 130858"/>
              <a:gd name="connsiteX2" fmla="*/ 137531 w 137531"/>
              <a:gd name="connsiteY2" fmla="*/ 104909 h 130858"/>
              <a:gd name="connsiteX3" fmla="*/ 137531 w 137531"/>
              <a:gd name="connsiteY3" fmla="*/ 0 h 130858"/>
              <a:gd name="connsiteX4" fmla="*/ 0 w 137531"/>
              <a:gd name="connsiteY4" fmla="*/ 56718 h 130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531" h="130858">
                <a:moveTo>
                  <a:pt x="0" y="56718"/>
                </a:moveTo>
                <a:lnTo>
                  <a:pt x="74141" y="130859"/>
                </a:lnTo>
                <a:cubicBezTo>
                  <a:pt x="92480" y="116540"/>
                  <a:pt x="114416" y="107560"/>
                  <a:pt x="137531" y="104909"/>
                </a:cubicBezTo>
                <a:lnTo>
                  <a:pt x="137531" y="0"/>
                </a:lnTo>
                <a:cubicBezTo>
                  <a:pt x="86699" y="3274"/>
                  <a:pt x="38363" y="23208"/>
                  <a:pt x="0" y="56718"/>
                </a:cubicBezTo>
                <a:close/>
              </a:path>
            </a:pathLst>
          </a:custGeom>
          <a:solidFill>
            <a:srgbClr val="32BEDD"/>
          </a:solidFill>
          <a:ln w="3704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E70BE73E-D356-9EE6-4658-32A9E09D2913}"/>
              </a:ext>
            </a:extLst>
          </p:cNvPr>
          <p:cNvSpPr/>
          <p:nvPr/>
        </p:nvSpPr>
        <p:spPr>
          <a:xfrm>
            <a:off x="7905879" y="1637550"/>
            <a:ext cx="129746" cy="136048"/>
          </a:xfrm>
          <a:custGeom>
            <a:avLst/>
            <a:gdLst>
              <a:gd name="connsiteX0" fmla="*/ 0 w 129746"/>
              <a:gd name="connsiteY0" fmla="*/ 72658 h 136048"/>
              <a:gd name="connsiteX1" fmla="*/ 26320 w 129746"/>
              <a:gd name="connsiteY1" fmla="*/ 136049 h 136048"/>
              <a:gd name="connsiteX2" fmla="*/ 129747 w 129746"/>
              <a:gd name="connsiteY2" fmla="*/ 136049 h 136048"/>
              <a:gd name="connsiteX3" fmla="*/ 73029 w 129746"/>
              <a:gd name="connsiteY3" fmla="*/ 0 h 136048"/>
            </a:gdLst>
            <a:ahLst/>
            <a:cxnLst>
              <a:cxn ang="0">
                <a:pos x="connsiteX0" y="connsiteY0"/>
              </a:cxn>
              <a:cxn ang="0">
                <a:pos x="connsiteX1" y="connsiteY1"/>
              </a:cxn>
              <a:cxn ang="0">
                <a:pos x="connsiteX2" y="connsiteY2"/>
              </a:cxn>
              <a:cxn ang="0">
                <a:pos x="connsiteX3" y="connsiteY3"/>
              </a:cxn>
            </a:cxnLst>
            <a:rect l="l" t="t" r="r" b="b"/>
            <a:pathLst>
              <a:path w="129746" h="136048">
                <a:moveTo>
                  <a:pt x="0" y="72658"/>
                </a:moveTo>
                <a:cubicBezTo>
                  <a:pt x="14150" y="91132"/>
                  <a:pt x="23225" y="112985"/>
                  <a:pt x="26320" y="136049"/>
                </a:cubicBezTo>
                <a:lnTo>
                  <a:pt x="129747" y="136049"/>
                </a:lnTo>
                <a:cubicBezTo>
                  <a:pt x="126399" y="85676"/>
                  <a:pt x="106455" y="37833"/>
                  <a:pt x="73029" y="0"/>
                </a:cubicBezTo>
                <a:close/>
              </a:path>
            </a:pathLst>
          </a:custGeom>
          <a:solidFill>
            <a:srgbClr val="32BEDD"/>
          </a:solidFill>
          <a:ln w="3704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561A67A5-9BF3-3A28-DF71-EB302C44E8F1}"/>
              </a:ext>
            </a:extLst>
          </p:cNvPr>
          <p:cNvSpPr/>
          <p:nvPr/>
        </p:nvSpPr>
        <p:spPr>
          <a:xfrm>
            <a:off x="7570021" y="1636067"/>
            <a:ext cx="129746" cy="137531"/>
          </a:xfrm>
          <a:custGeom>
            <a:avLst/>
            <a:gdLst>
              <a:gd name="connsiteX0" fmla="*/ 129747 w 129746"/>
              <a:gd name="connsiteY0" fmla="*/ 74141 h 137531"/>
              <a:gd name="connsiteX1" fmla="*/ 55606 w 129746"/>
              <a:gd name="connsiteY1" fmla="*/ 0 h 137531"/>
              <a:gd name="connsiteX2" fmla="*/ 0 w 129746"/>
              <a:gd name="connsiteY2" fmla="*/ 137531 h 137531"/>
              <a:gd name="connsiteX3" fmla="*/ 103427 w 129746"/>
              <a:gd name="connsiteY3" fmla="*/ 137531 h 137531"/>
              <a:gd name="connsiteX4" fmla="*/ 129747 w 129746"/>
              <a:gd name="connsiteY4" fmla="*/ 74141 h 137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46" h="137531">
                <a:moveTo>
                  <a:pt x="129747" y="74141"/>
                </a:moveTo>
                <a:lnTo>
                  <a:pt x="55606" y="0"/>
                </a:lnTo>
                <a:cubicBezTo>
                  <a:pt x="22281" y="38378"/>
                  <a:pt x="2713" y="86777"/>
                  <a:pt x="0" y="137531"/>
                </a:cubicBezTo>
                <a:lnTo>
                  <a:pt x="103427" y="137531"/>
                </a:lnTo>
                <a:cubicBezTo>
                  <a:pt x="106523" y="114468"/>
                  <a:pt x="115596" y="92615"/>
                  <a:pt x="129747" y="74141"/>
                </a:cubicBezTo>
                <a:close/>
              </a:path>
            </a:pathLst>
          </a:custGeom>
          <a:solidFill>
            <a:srgbClr val="50E6FF"/>
          </a:solidFill>
          <a:ln w="3704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9642528-E9AB-245D-1139-10B14EE888E5}"/>
              </a:ext>
            </a:extLst>
          </p:cNvPr>
          <p:cNvSpPr/>
          <p:nvPr/>
        </p:nvSpPr>
        <p:spPr>
          <a:xfrm>
            <a:off x="7819505" y="1705484"/>
            <a:ext cx="175248" cy="92581"/>
          </a:xfrm>
          <a:custGeom>
            <a:avLst/>
            <a:gdLst>
              <a:gd name="connsiteX0" fmla="*/ 173860 w 175248"/>
              <a:gd name="connsiteY0" fmla="*/ 10285 h 92581"/>
              <a:gd name="connsiteX1" fmla="*/ 152730 w 175248"/>
              <a:gd name="connsiteY1" fmla="*/ 1017 h 92581"/>
              <a:gd name="connsiteX2" fmla="*/ 0 w 175248"/>
              <a:gd name="connsiteY2" fmla="*/ 62554 h 92581"/>
              <a:gd name="connsiteX3" fmla="*/ 11863 w 175248"/>
              <a:gd name="connsiteY3" fmla="*/ 92581 h 92581"/>
              <a:gd name="connsiteX4" fmla="*/ 164593 w 175248"/>
              <a:gd name="connsiteY4" fmla="*/ 32156 h 92581"/>
              <a:gd name="connsiteX5" fmla="*/ 174231 w 175248"/>
              <a:gd name="connsiteY5" fmla="*/ 11199 h 92581"/>
              <a:gd name="connsiteX6" fmla="*/ 173860 w 175248"/>
              <a:gd name="connsiteY6" fmla="*/ 10285 h 92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48" h="92581">
                <a:moveTo>
                  <a:pt x="173860" y="10285"/>
                </a:moveTo>
                <a:cubicBezTo>
                  <a:pt x="170435" y="2037"/>
                  <a:pt x="161119" y="-2048"/>
                  <a:pt x="152730" y="1017"/>
                </a:cubicBezTo>
                <a:lnTo>
                  <a:pt x="0" y="62554"/>
                </a:lnTo>
                <a:lnTo>
                  <a:pt x="11863" y="92581"/>
                </a:lnTo>
                <a:lnTo>
                  <a:pt x="164593" y="32156"/>
                </a:lnTo>
                <a:cubicBezTo>
                  <a:pt x="173041" y="29031"/>
                  <a:pt x="177356" y="19648"/>
                  <a:pt x="174231" y="11199"/>
                </a:cubicBezTo>
                <a:cubicBezTo>
                  <a:pt x="174116" y="10890"/>
                  <a:pt x="173994" y="10586"/>
                  <a:pt x="173860" y="10285"/>
                </a:cubicBezTo>
                <a:close/>
              </a:path>
            </a:pathLst>
          </a:custGeom>
          <a:solidFill>
            <a:srgbClr val="F04049"/>
          </a:solidFill>
          <a:ln w="3704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0E6F78C9-F1E5-9BFE-FDE4-1574A693B252}"/>
              </a:ext>
            </a:extLst>
          </p:cNvPr>
          <p:cNvSpPr/>
          <p:nvPr/>
        </p:nvSpPr>
        <p:spPr>
          <a:xfrm>
            <a:off x="7758339" y="1745425"/>
            <a:ext cx="88969" cy="88969"/>
          </a:xfrm>
          <a:custGeom>
            <a:avLst/>
            <a:gdLst>
              <a:gd name="connsiteX0" fmla="*/ 88969 w 88969"/>
              <a:gd name="connsiteY0" fmla="*/ 44485 h 88969"/>
              <a:gd name="connsiteX1" fmla="*/ 44485 w 88969"/>
              <a:gd name="connsiteY1" fmla="*/ 88969 h 88969"/>
              <a:gd name="connsiteX2" fmla="*/ 0 w 88969"/>
              <a:gd name="connsiteY2" fmla="*/ 44485 h 88969"/>
              <a:gd name="connsiteX3" fmla="*/ 44485 w 88969"/>
              <a:gd name="connsiteY3" fmla="*/ 0 h 88969"/>
              <a:gd name="connsiteX4" fmla="*/ 88969 w 88969"/>
              <a:gd name="connsiteY4" fmla="*/ 44485 h 88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69" h="88969">
                <a:moveTo>
                  <a:pt x="88969" y="44485"/>
                </a:moveTo>
                <a:cubicBezTo>
                  <a:pt x="88969" y="69053"/>
                  <a:pt x="69053" y="88969"/>
                  <a:pt x="44485" y="88969"/>
                </a:cubicBezTo>
                <a:cubicBezTo>
                  <a:pt x="19916" y="88969"/>
                  <a:pt x="0" y="69053"/>
                  <a:pt x="0" y="44485"/>
                </a:cubicBezTo>
                <a:cubicBezTo>
                  <a:pt x="0" y="19916"/>
                  <a:pt x="19916" y="0"/>
                  <a:pt x="44485" y="0"/>
                </a:cubicBezTo>
                <a:cubicBezTo>
                  <a:pt x="69053" y="0"/>
                  <a:pt x="88969" y="19916"/>
                  <a:pt x="88969" y="44485"/>
                </a:cubicBezTo>
                <a:close/>
              </a:path>
            </a:pathLst>
          </a:custGeom>
          <a:solidFill>
            <a:srgbClr val="8C8E90"/>
          </a:solidFill>
          <a:ln w="37042" cap="flat">
            <a:noFill/>
            <a:prstDash val="solid"/>
            <a:miter/>
          </a:ln>
        </p:spPr>
        <p:txBody>
          <a:bodyPr rtlCol="0" anchor="ctr"/>
          <a:lstStyle/>
          <a:p>
            <a:endParaRPr lang="en-US"/>
          </a:p>
        </p:txBody>
      </p:sp>
      <p:pic>
        <p:nvPicPr>
          <p:cNvPr id="9" name="Graphic 8">
            <a:extLst>
              <a:ext uri="{FF2B5EF4-FFF2-40B4-BE49-F238E27FC236}">
                <a16:creationId xmlns:a16="http://schemas.microsoft.com/office/drawing/2014/main" id="{73080A67-3544-C185-A196-2A3738987D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69189" y="2238376"/>
            <a:ext cx="667268" cy="667268"/>
          </a:xfrm>
          <a:prstGeom prst="rect">
            <a:avLst/>
          </a:prstGeom>
        </p:spPr>
      </p:pic>
      <p:cxnSp>
        <p:nvCxnSpPr>
          <p:cNvPr id="25" name="Straight Arrow Connector 24">
            <a:extLst>
              <a:ext uri="{FF2B5EF4-FFF2-40B4-BE49-F238E27FC236}">
                <a16:creationId xmlns:a16="http://schemas.microsoft.com/office/drawing/2014/main" id="{1429B1E2-0BC4-CBE5-16AD-290643745AC1}"/>
              </a:ext>
            </a:extLst>
          </p:cNvPr>
          <p:cNvCxnSpPr>
            <a:stCxn id="5" idx="3"/>
            <a:endCxn id="14" idx="2"/>
          </p:cNvCxnSpPr>
          <p:nvPr/>
        </p:nvCxnSpPr>
        <p:spPr>
          <a:xfrm>
            <a:off x="5645160" y="1798916"/>
            <a:ext cx="1889753" cy="13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CE9170EF-311C-4EF7-711E-CAA2F4F7F85E}"/>
              </a:ext>
            </a:extLst>
          </p:cNvPr>
          <p:cNvCxnSpPr>
            <a:stCxn id="5" idx="3"/>
            <a:endCxn id="9" idx="1"/>
          </p:cNvCxnSpPr>
          <p:nvPr/>
        </p:nvCxnSpPr>
        <p:spPr>
          <a:xfrm>
            <a:off x="5645160" y="1798916"/>
            <a:ext cx="1824029" cy="7730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descr="A computer screen with a dollar sign&#10;&#10;Description automatically generated">
            <a:extLst>
              <a:ext uri="{FF2B5EF4-FFF2-40B4-BE49-F238E27FC236}">
                <a16:creationId xmlns:a16="http://schemas.microsoft.com/office/drawing/2014/main" id="{BA7B7B52-D8D2-6F2B-A509-0B35CD942F1A}"/>
              </a:ext>
            </a:extLst>
          </p:cNvPr>
          <p:cNvPicPr>
            <a:picLocks noChangeAspect="1"/>
          </p:cNvPicPr>
          <p:nvPr/>
        </p:nvPicPr>
        <p:blipFill>
          <a:blip r:embed="rId7"/>
          <a:stretch>
            <a:fillRect/>
          </a:stretch>
        </p:blipFill>
        <p:spPr>
          <a:xfrm>
            <a:off x="4999892" y="2740720"/>
            <a:ext cx="688280" cy="688280"/>
          </a:xfrm>
          <a:prstGeom prst="rect">
            <a:avLst/>
          </a:prstGeom>
        </p:spPr>
      </p:pic>
      <p:sp>
        <p:nvSpPr>
          <p:cNvPr id="54" name="TextBox 53">
            <a:extLst>
              <a:ext uri="{FF2B5EF4-FFF2-40B4-BE49-F238E27FC236}">
                <a16:creationId xmlns:a16="http://schemas.microsoft.com/office/drawing/2014/main" id="{262885FC-6F9E-5ED2-4931-4A9529EFA921}"/>
              </a:ext>
            </a:extLst>
          </p:cNvPr>
          <p:cNvSpPr txBox="1"/>
          <p:nvPr/>
        </p:nvSpPr>
        <p:spPr>
          <a:xfrm>
            <a:off x="3508193" y="2836506"/>
            <a:ext cx="1347292" cy="461665"/>
          </a:xfrm>
          <a:prstGeom prst="rect">
            <a:avLst/>
          </a:prstGeom>
          <a:noFill/>
        </p:spPr>
        <p:txBody>
          <a:bodyPr wrap="square" rtlCol="0">
            <a:spAutoFit/>
          </a:bodyPr>
          <a:lstStyle/>
          <a:p>
            <a:r>
              <a:rPr lang="en-US" sz="800" b="1" dirty="0"/>
              <a:t>Azure VM Implementing all libraries and connectivity </a:t>
            </a:r>
          </a:p>
        </p:txBody>
      </p:sp>
      <p:cxnSp>
        <p:nvCxnSpPr>
          <p:cNvPr id="59" name="Straight Arrow Connector 58">
            <a:extLst>
              <a:ext uri="{FF2B5EF4-FFF2-40B4-BE49-F238E27FC236}">
                <a16:creationId xmlns:a16="http://schemas.microsoft.com/office/drawing/2014/main" id="{98968DC2-1446-0A6F-2FBB-B2DB54CA489B}"/>
              </a:ext>
            </a:extLst>
          </p:cNvPr>
          <p:cNvCxnSpPr>
            <a:stCxn id="5" idx="2"/>
          </p:cNvCxnSpPr>
          <p:nvPr/>
        </p:nvCxnSpPr>
        <p:spPr>
          <a:xfrm flipH="1">
            <a:off x="5288706" y="2155369"/>
            <a:ext cx="1" cy="68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Picture 62" descr="A logo of a python company&#10;&#10;Description automatically generated">
            <a:extLst>
              <a:ext uri="{FF2B5EF4-FFF2-40B4-BE49-F238E27FC236}">
                <a16:creationId xmlns:a16="http://schemas.microsoft.com/office/drawing/2014/main" id="{107BA5B0-3778-4011-0904-6DA2CE9850F0}"/>
              </a:ext>
            </a:extLst>
          </p:cNvPr>
          <p:cNvPicPr>
            <a:picLocks noChangeAspect="1"/>
          </p:cNvPicPr>
          <p:nvPr/>
        </p:nvPicPr>
        <p:blipFill>
          <a:blip r:embed="rId8"/>
          <a:stretch>
            <a:fillRect/>
          </a:stretch>
        </p:blipFill>
        <p:spPr>
          <a:xfrm>
            <a:off x="3648004" y="4316290"/>
            <a:ext cx="618231" cy="386394"/>
          </a:xfrm>
          <a:prstGeom prst="rect">
            <a:avLst/>
          </a:prstGeom>
        </p:spPr>
      </p:pic>
      <p:pic>
        <p:nvPicPr>
          <p:cNvPr id="64" name="Picture 63" descr="A logo of a python company&#10;&#10;Description automatically generated">
            <a:extLst>
              <a:ext uri="{FF2B5EF4-FFF2-40B4-BE49-F238E27FC236}">
                <a16:creationId xmlns:a16="http://schemas.microsoft.com/office/drawing/2014/main" id="{70AA41DE-FF75-78D7-5E96-4E18B2E0C0B7}"/>
              </a:ext>
            </a:extLst>
          </p:cNvPr>
          <p:cNvPicPr>
            <a:picLocks noChangeAspect="1"/>
          </p:cNvPicPr>
          <p:nvPr/>
        </p:nvPicPr>
        <p:blipFill>
          <a:blip r:embed="rId8"/>
          <a:stretch>
            <a:fillRect/>
          </a:stretch>
        </p:blipFill>
        <p:spPr>
          <a:xfrm>
            <a:off x="6409327" y="4336357"/>
            <a:ext cx="618230" cy="386393"/>
          </a:xfrm>
          <a:prstGeom prst="rect">
            <a:avLst/>
          </a:prstGeom>
        </p:spPr>
      </p:pic>
      <p:pic>
        <p:nvPicPr>
          <p:cNvPr id="1026" name="Picture 2" descr="Cache Memory Vector Solid Icon Design illustration. Cloud Computing Symbol  on White background EPS 10 File 14306083 Vector Art at Vecteezy">
            <a:extLst>
              <a:ext uri="{FF2B5EF4-FFF2-40B4-BE49-F238E27FC236}">
                <a16:creationId xmlns:a16="http://schemas.microsoft.com/office/drawing/2014/main" id="{4DD52DB3-10C8-0820-0BDF-5D1321E604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1989" y="3387470"/>
            <a:ext cx="712907" cy="712907"/>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Elbow Connector 65">
            <a:extLst>
              <a:ext uri="{FF2B5EF4-FFF2-40B4-BE49-F238E27FC236}">
                <a16:creationId xmlns:a16="http://schemas.microsoft.com/office/drawing/2014/main" id="{BE9D1B04-F3DF-8891-0A21-73C4DE781758}"/>
              </a:ext>
            </a:extLst>
          </p:cNvPr>
          <p:cNvCxnSpPr>
            <a:cxnSpLocks/>
            <a:stCxn id="33" idx="3"/>
            <a:endCxn id="1026" idx="0"/>
          </p:cNvCxnSpPr>
          <p:nvPr/>
        </p:nvCxnSpPr>
        <p:spPr>
          <a:xfrm>
            <a:off x="5688172" y="3084860"/>
            <a:ext cx="1030271" cy="3026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7027DEC-46D2-5217-D8DB-3C7EA1514D8F}"/>
              </a:ext>
            </a:extLst>
          </p:cNvPr>
          <p:cNvCxnSpPr>
            <a:stCxn id="1026" idx="2"/>
            <a:endCxn id="64" idx="0"/>
          </p:cNvCxnSpPr>
          <p:nvPr/>
        </p:nvCxnSpPr>
        <p:spPr>
          <a:xfrm flipH="1">
            <a:off x="6718442" y="4100377"/>
            <a:ext cx="1" cy="235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3C1A45E6-4238-954D-40B3-406F9559E854}"/>
              </a:ext>
            </a:extLst>
          </p:cNvPr>
          <p:cNvCxnSpPr>
            <a:cxnSpLocks/>
          </p:cNvCxnSpPr>
          <p:nvPr/>
        </p:nvCxnSpPr>
        <p:spPr>
          <a:xfrm rot="5400000">
            <a:off x="4206931" y="3113774"/>
            <a:ext cx="887290" cy="1386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a:extLst>
              <a:ext uri="{FF2B5EF4-FFF2-40B4-BE49-F238E27FC236}">
                <a16:creationId xmlns:a16="http://schemas.microsoft.com/office/drawing/2014/main" id="{DB3DECC4-3AB0-C03D-2A48-12AB70245144}"/>
              </a:ext>
            </a:extLst>
          </p:cNvPr>
          <p:cNvCxnSpPr>
            <a:cxnSpLocks/>
          </p:cNvCxnSpPr>
          <p:nvPr/>
        </p:nvCxnSpPr>
        <p:spPr>
          <a:xfrm flipH="1">
            <a:off x="7074896" y="3643648"/>
            <a:ext cx="47339" cy="913458"/>
          </a:xfrm>
          <a:prstGeom prst="curvedConnector3">
            <a:avLst>
              <a:gd name="adj1" fmla="val -4829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What is Microsoft Azure? | TechThatWorks | Cloud">
            <a:extLst>
              <a:ext uri="{FF2B5EF4-FFF2-40B4-BE49-F238E27FC236}">
                <a16:creationId xmlns:a16="http://schemas.microsoft.com/office/drawing/2014/main" id="{19F5CDEF-494C-67D4-EF80-6AD7E58237A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5601" y="1539519"/>
            <a:ext cx="726751" cy="455355"/>
          </a:xfrm>
          <a:prstGeom prst="rect">
            <a:avLst/>
          </a:prstGeom>
          <a:noFill/>
          <a:extLst>
            <a:ext uri="{909E8E84-426E-40DD-AFC4-6F175D3DCCD1}">
              <a14:hiddenFill xmlns:a14="http://schemas.microsoft.com/office/drawing/2010/main">
                <a:solidFill>
                  <a:srgbClr val="FFFFFF"/>
                </a:solidFill>
              </a14:hiddenFill>
            </a:ext>
          </a:extLst>
        </p:spPr>
      </p:pic>
      <p:pic>
        <p:nvPicPr>
          <p:cNvPr id="82" name="Graphic 81">
            <a:extLst>
              <a:ext uri="{FF2B5EF4-FFF2-40B4-BE49-F238E27FC236}">
                <a16:creationId xmlns:a16="http://schemas.microsoft.com/office/drawing/2014/main" id="{0504CBA6-51C8-6158-5B82-D814FD2FAA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37896" y="1539520"/>
            <a:ext cx="455355" cy="455355"/>
          </a:xfrm>
          <a:prstGeom prst="rect">
            <a:avLst/>
          </a:prstGeom>
        </p:spPr>
      </p:pic>
      <p:cxnSp>
        <p:nvCxnSpPr>
          <p:cNvPr id="84" name="Straight Arrow Connector 83">
            <a:extLst>
              <a:ext uri="{FF2B5EF4-FFF2-40B4-BE49-F238E27FC236}">
                <a16:creationId xmlns:a16="http://schemas.microsoft.com/office/drawing/2014/main" id="{431BC14B-451F-D917-B12F-1ACFE5EDE475}"/>
              </a:ext>
            </a:extLst>
          </p:cNvPr>
          <p:cNvCxnSpPr>
            <a:stCxn id="1028" idx="3"/>
            <a:endCxn id="82" idx="1"/>
          </p:cNvCxnSpPr>
          <p:nvPr/>
        </p:nvCxnSpPr>
        <p:spPr>
          <a:xfrm>
            <a:off x="2422352" y="1767197"/>
            <a:ext cx="8155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F4D4814-825D-5559-492F-4602F4C15B4D}"/>
              </a:ext>
            </a:extLst>
          </p:cNvPr>
          <p:cNvCxnSpPr/>
          <p:nvPr/>
        </p:nvCxnSpPr>
        <p:spPr>
          <a:xfrm>
            <a:off x="3693251" y="1767197"/>
            <a:ext cx="1239002" cy="6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Result Logo Vector Images (over 5,200)">
            <a:extLst>
              <a:ext uri="{FF2B5EF4-FFF2-40B4-BE49-F238E27FC236}">
                <a16:creationId xmlns:a16="http://schemas.microsoft.com/office/drawing/2014/main" id="{D73E4142-7D11-D7E7-6BEB-8D402332497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4520" y="5459091"/>
            <a:ext cx="618231" cy="469067"/>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Elbow Connector 94">
            <a:extLst>
              <a:ext uri="{FF2B5EF4-FFF2-40B4-BE49-F238E27FC236}">
                <a16:creationId xmlns:a16="http://schemas.microsoft.com/office/drawing/2014/main" id="{558276E3-98CE-0908-51DD-5DB50BEFCB27}"/>
              </a:ext>
            </a:extLst>
          </p:cNvPr>
          <p:cNvCxnSpPr>
            <a:stCxn id="63" idx="2"/>
            <a:endCxn id="1030" idx="0"/>
          </p:cNvCxnSpPr>
          <p:nvPr/>
        </p:nvCxnSpPr>
        <p:spPr>
          <a:xfrm rot="16200000" flipH="1">
            <a:off x="4267175" y="4392629"/>
            <a:ext cx="756407" cy="13765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a:extLst>
              <a:ext uri="{FF2B5EF4-FFF2-40B4-BE49-F238E27FC236}">
                <a16:creationId xmlns:a16="http://schemas.microsoft.com/office/drawing/2014/main" id="{C1DA2F93-48AF-88D0-2FCC-3C183BD661E7}"/>
              </a:ext>
            </a:extLst>
          </p:cNvPr>
          <p:cNvCxnSpPr>
            <a:stCxn id="64" idx="2"/>
            <a:endCxn id="1030" idx="0"/>
          </p:cNvCxnSpPr>
          <p:nvPr/>
        </p:nvCxnSpPr>
        <p:spPr>
          <a:xfrm rot="5400000">
            <a:off x="5657869" y="4398517"/>
            <a:ext cx="736341" cy="13848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Validation icon Royalty Free Vector Image - VectorStock">
            <a:extLst>
              <a:ext uri="{FF2B5EF4-FFF2-40B4-BE49-F238E27FC236}">
                <a16:creationId xmlns:a16="http://schemas.microsoft.com/office/drawing/2014/main" id="{33C73347-FBCA-EEFD-ECAB-D6C98E48F9F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98944" y="2823936"/>
            <a:ext cx="635989" cy="686868"/>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Elbow Connector 102">
            <a:extLst>
              <a:ext uri="{FF2B5EF4-FFF2-40B4-BE49-F238E27FC236}">
                <a16:creationId xmlns:a16="http://schemas.microsoft.com/office/drawing/2014/main" id="{13BDBFCF-D890-72F7-9746-8B7C74B0274D}"/>
              </a:ext>
            </a:extLst>
          </p:cNvPr>
          <p:cNvCxnSpPr>
            <a:endCxn id="1032" idx="0"/>
          </p:cNvCxnSpPr>
          <p:nvPr/>
        </p:nvCxnSpPr>
        <p:spPr>
          <a:xfrm>
            <a:off x="8136457" y="1773598"/>
            <a:ext cx="2180482" cy="10503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AA2436AA-472E-4206-7CBC-5F4398118B9F}"/>
              </a:ext>
            </a:extLst>
          </p:cNvPr>
          <p:cNvCxnSpPr>
            <a:stCxn id="1030" idx="3"/>
            <a:endCxn id="1032" idx="2"/>
          </p:cNvCxnSpPr>
          <p:nvPr/>
        </p:nvCxnSpPr>
        <p:spPr>
          <a:xfrm flipV="1">
            <a:off x="5642751" y="3510804"/>
            <a:ext cx="4674188" cy="2182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39856BF-F299-AF72-2F67-A990A2FBBCB1}"/>
              </a:ext>
            </a:extLst>
          </p:cNvPr>
          <p:cNvSpPr txBox="1"/>
          <p:nvPr/>
        </p:nvSpPr>
        <p:spPr>
          <a:xfrm>
            <a:off x="2630047" y="4241018"/>
            <a:ext cx="970618" cy="338554"/>
          </a:xfrm>
          <a:prstGeom prst="rect">
            <a:avLst/>
          </a:prstGeom>
          <a:noFill/>
        </p:spPr>
        <p:txBody>
          <a:bodyPr wrap="square" rtlCol="0">
            <a:spAutoFit/>
          </a:bodyPr>
          <a:lstStyle/>
          <a:p>
            <a:r>
              <a:rPr lang="en-US" sz="800" b="1" dirty="0"/>
              <a:t>Python code without cache</a:t>
            </a:r>
          </a:p>
        </p:txBody>
      </p:sp>
      <p:sp>
        <p:nvSpPr>
          <p:cNvPr id="107" name="TextBox 106">
            <a:extLst>
              <a:ext uri="{FF2B5EF4-FFF2-40B4-BE49-F238E27FC236}">
                <a16:creationId xmlns:a16="http://schemas.microsoft.com/office/drawing/2014/main" id="{9A97CBD8-D2B1-A1E9-412F-F8D2986A7A29}"/>
              </a:ext>
            </a:extLst>
          </p:cNvPr>
          <p:cNvSpPr txBox="1"/>
          <p:nvPr/>
        </p:nvSpPr>
        <p:spPr>
          <a:xfrm>
            <a:off x="6718442" y="4641048"/>
            <a:ext cx="816470" cy="338554"/>
          </a:xfrm>
          <a:prstGeom prst="rect">
            <a:avLst/>
          </a:prstGeom>
          <a:noFill/>
        </p:spPr>
        <p:txBody>
          <a:bodyPr wrap="square" rtlCol="0">
            <a:spAutoFit/>
          </a:bodyPr>
          <a:lstStyle/>
          <a:p>
            <a:r>
              <a:rPr lang="en-US" sz="800" b="1" dirty="0"/>
              <a:t>Python code with cache</a:t>
            </a:r>
          </a:p>
        </p:txBody>
      </p:sp>
      <p:sp>
        <p:nvSpPr>
          <p:cNvPr id="108" name="TextBox 107">
            <a:extLst>
              <a:ext uri="{FF2B5EF4-FFF2-40B4-BE49-F238E27FC236}">
                <a16:creationId xmlns:a16="http://schemas.microsoft.com/office/drawing/2014/main" id="{2CFD0AC6-570E-685A-A80C-7225E86E8B38}"/>
              </a:ext>
            </a:extLst>
          </p:cNvPr>
          <p:cNvSpPr txBox="1"/>
          <p:nvPr/>
        </p:nvSpPr>
        <p:spPr>
          <a:xfrm>
            <a:off x="6983880" y="3116357"/>
            <a:ext cx="970618" cy="338554"/>
          </a:xfrm>
          <a:prstGeom prst="rect">
            <a:avLst/>
          </a:prstGeom>
          <a:noFill/>
        </p:spPr>
        <p:txBody>
          <a:bodyPr wrap="square" rtlCol="0">
            <a:spAutoFit/>
          </a:bodyPr>
          <a:lstStyle/>
          <a:p>
            <a:r>
              <a:rPr lang="en-US" sz="800" b="1" dirty="0"/>
              <a:t>Storing the cache results</a:t>
            </a:r>
          </a:p>
        </p:txBody>
      </p:sp>
      <p:sp>
        <p:nvSpPr>
          <p:cNvPr id="109" name="TextBox 108">
            <a:extLst>
              <a:ext uri="{FF2B5EF4-FFF2-40B4-BE49-F238E27FC236}">
                <a16:creationId xmlns:a16="http://schemas.microsoft.com/office/drawing/2014/main" id="{CBA41A0A-2710-9770-3D53-49B0E3919110}"/>
              </a:ext>
            </a:extLst>
          </p:cNvPr>
          <p:cNvSpPr txBox="1"/>
          <p:nvPr/>
        </p:nvSpPr>
        <p:spPr>
          <a:xfrm>
            <a:off x="4858723" y="1151295"/>
            <a:ext cx="970618" cy="215444"/>
          </a:xfrm>
          <a:prstGeom prst="rect">
            <a:avLst/>
          </a:prstGeom>
          <a:noFill/>
        </p:spPr>
        <p:txBody>
          <a:bodyPr wrap="square" rtlCol="0">
            <a:spAutoFit/>
          </a:bodyPr>
          <a:lstStyle/>
          <a:p>
            <a:r>
              <a:rPr lang="en-US" sz="800" b="1" dirty="0"/>
              <a:t>Windows VM</a:t>
            </a:r>
          </a:p>
        </p:txBody>
      </p:sp>
      <p:sp>
        <p:nvSpPr>
          <p:cNvPr id="110" name="TextBox 109">
            <a:extLst>
              <a:ext uri="{FF2B5EF4-FFF2-40B4-BE49-F238E27FC236}">
                <a16:creationId xmlns:a16="http://schemas.microsoft.com/office/drawing/2014/main" id="{0D898FC3-61C1-0302-082C-A3B5FC39AEC0}"/>
              </a:ext>
            </a:extLst>
          </p:cNvPr>
          <p:cNvSpPr txBox="1"/>
          <p:nvPr/>
        </p:nvSpPr>
        <p:spPr>
          <a:xfrm>
            <a:off x="3040353" y="2040489"/>
            <a:ext cx="970618" cy="215444"/>
          </a:xfrm>
          <a:prstGeom prst="rect">
            <a:avLst/>
          </a:prstGeom>
          <a:noFill/>
        </p:spPr>
        <p:txBody>
          <a:bodyPr wrap="square" rtlCol="0">
            <a:spAutoFit/>
          </a:bodyPr>
          <a:lstStyle/>
          <a:p>
            <a:r>
              <a:rPr lang="en-US" sz="800" b="1" dirty="0"/>
              <a:t>Azure Services</a:t>
            </a:r>
          </a:p>
        </p:txBody>
      </p:sp>
      <p:sp>
        <p:nvSpPr>
          <p:cNvPr id="111" name="TextBox 110">
            <a:extLst>
              <a:ext uri="{FF2B5EF4-FFF2-40B4-BE49-F238E27FC236}">
                <a16:creationId xmlns:a16="http://schemas.microsoft.com/office/drawing/2014/main" id="{C07E4992-D5D4-A82B-CA78-2E9F64998FF9}"/>
              </a:ext>
            </a:extLst>
          </p:cNvPr>
          <p:cNvSpPr txBox="1"/>
          <p:nvPr/>
        </p:nvSpPr>
        <p:spPr>
          <a:xfrm>
            <a:off x="4932253" y="5973741"/>
            <a:ext cx="970618" cy="338554"/>
          </a:xfrm>
          <a:prstGeom prst="rect">
            <a:avLst/>
          </a:prstGeom>
          <a:noFill/>
        </p:spPr>
        <p:txBody>
          <a:bodyPr wrap="square" rtlCol="0">
            <a:spAutoFit/>
          </a:bodyPr>
          <a:lstStyle/>
          <a:p>
            <a:r>
              <a:rPr lang="en-US" sz="800" b="1" dirty="0"/>
              <a:t>Result Set via CSV and Graphs</a:t>
            </a:r>
          </a:p>
        </p:txBody>
      </p:sp>
      <p:sp>
        <p:nvSpPr>
          <p:cNvPr id="112" name="TextBox 111">
            <a:extLst>
              <a:ext uri="{FF2B5EF4-FFF2-40B4-BE49-F238E27FC236}">
                <a16:creationId xmlns:a16="http://schemas.microsoft.com/office/drawing/2014/main" id="{85813BDA-EF4A-00C1-634A-AA96FFBCCE9B}"/>
              </a:ext>
            </a:extLst>
          </p:cNvPr>
          <p:cNvSpPr txBox="1"/>
          <p:nvPr/>
        </p:nvSpPr>
        <p:spPr>
          <a:xfrm>
            <a:off x="7447121" y="1264608"/>
            <a:ext cx="970618" cy="215444"/>
          </a:xfrm>
          <a:prstGeom prst="rect">
            <a:avLst/>
          </a:prstGeom>
          <a:noFill/>
        </p:spPr>
        <p:txBody>
          <a:bodyPr wrap="square" rtlCol="0">
            <a:spAutoFit/>
          </a:bodyPr>
          <a:lstStyle/>
          <a:p>
            <a:r>
              <a:rPr lang="en-US" sz="800" b="1" dirty="0"/>
              <a:t>Azure Monitor</a:t>
            </a:r>
          </a:p>
        </p:txBody>
      </p:sp>
      <p:sp>
        <p:nvSpPr>
          <p:cNvPr id="113" name="TextBox 112">
            <a:extLst>
              <a:ext uri="{FF2B5EF4-FFF2-40B4-BE49-F238E27FC236}">
                <a16:creationId xmlns:a16="http://schemas.microsoft.com/office/drawing/2014/main" id="{92BA7279-9980-E025-8FDC-7199DA213D41}"/>
              </a:ext>
            </a:extLst>
          </p:cNvPr>
          <p:cNvSpPr txBox="1"/>
          <p:nvPr/>
        </p:nvSpPr>
        <p:spPr>
          <a:xfrm>
            <a:off x="10634932" y="3008635"/>
            <a:ext cx="1074985" cy="338554"/>
          </a:xfrm>
          <a:prstGeom prst="rect">
            <a:avLst/>
          </a:prstGeom>
          <a:noFill/>
        </p:spPr>
        <p:txBody>
          <a:bodyPr wrap="square" rtlCol="0">
            <a:spAutoFit/>
          </a:bodyPr>
          <a:lstStyle/>
          <a:p>
            <a:r>
              <a:rPr lang="en-US" sz="800" b="1" dirty="0"/>
              <a:t>Results Comparison</a:t>
            </a:r>
          </a:p>
        </p:txBody>
      </p:sp>
      <p:sp>
        <p:nvSpPr>
          <p:cNvPr id="114" name="TextBox 113">
            <a:extLst>
              <a:ext uri="{FF2B5EF4-FFF2-40B4-BE49-F238E27FC236}">
                <a16:creationId xmlns:a16="http://schemas.microsoft.com/office/drawing/2014/main" id="{669EF2E1-F042-26CC-FFD8-8EB7A4E06F4C}"/>
              </a:ext>
            </a:extLst>
          </p:cNvPr>
          <p:cNvSpPr txBox="1"/>
          <p:nvPr/>
        </p:nvSpPr>
        <p:spPr>
          <a:xfrm>
            <a:off x="5297910" y="2255933"/>
            <a:ext cx="1074985" cy="461665"/>
          </a:xfrm>
          <a:prstGeom prst="rect">
            <a:avLst/>
          </a:prstGeom>
          <a:noFill/>
        </p:spPr>
        <p:txBody>
          <a:bodyPr wrap="square" rtlCol="0">
            <a:spAutoFit/>
          </a:bodyPr>
          <a:lstStyle/>
          <a:p>
            <a:r>
              <a:rPr lang="en-US" sz="800" b="1" dirty="0"/>
              <a:t>Integration of CMD with Azure CLI Services</a:t>
            </a:r>
          </a:p>
        </p:txBody>
      </p:sp>
      <p:pic>
        <p:nvPicPr>
          <p:cNvPr id="3" name="Picture 2">
            <a:extLst>
              <a:ext uri="{FF2B5EF4-FFF2-40B4-BE49-F238E27FC236}">
                <a16:creationId xmlns:a16="http://schemas.microsoft.com/office/drawing/2014/main" id="{9ACE3239-8EB5-9DE0-A281-F1560CC5A5E6}"/>
              </a:ext>
            </a:extLst>
          </p:cNvPr>
          <p:cNvPicPr>
            <a:picLocks noChangeAspect="1"/>
          </p:cNvPicPr>
          <p:nvPr/>
        </p:nvPicPr>
        <p:blipFill>
          <a:blip r:embed="rId15"/>
          <a:stretch>
            <a:fillRect/>
          </a:stretch>
        </p:blipFill>
        <p:spPr>
          <a:xfrm>
            <a:off x="0" y="0"/>
            <a:ext cx="12192000" cy="6858000"/>
          </a:xfrm>
          <a:prstGeom prst="rect">
            <a:avLst/>
          </a:prstGeom>
        </p:spPr>
      </p:pic>
    </p:spTree>
    <p:extLst>
      <p:ext uri="{BB962C8B-B14F-4D97-AF65-F5344CB8AC3E}">
        <p14:creationId xmlns:p14="http://schemas.microsoft.com/office/powerpoint/2010/main" val="50087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6" name="Group 15">
            <a:extLst>
              <a:ext uri="{FF2B5EF4-FFF2-40B4-BE49-F238E27FC236}">
                <a16:creationId xmlns:a16="http://schemas.microsoft.com/office/drawing/2014/main" id="{9738E9B1-90A2-40BD-A0F4-87F26F4DB1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5C606F52-E764-495B-845B-DEB11226A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8088103-DEE8-411A-A4E4-6F4C1D83E0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C8959EA-C69F-42AC-8E32-ECB8B49509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81D739-9DD7-43FC-8E19-C05127E37D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F1D018-5105-44EF-A4D1-098DEB63F9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E8208F5-827D-4DAB-9D4C-7264BE62F4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E8EA79B-BDEA-42CE-BE09-39A01B127B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E75A2DF-EDE4-4E77-BE95-EEF4C59ABE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906DFB-0739-4431-B65A-97523AB5B5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F2606E-29A4-4636-A81E-798A552C5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6F897EA-C9A9-4EB3-BC65-F7446EAFE3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739496E-0BF8-40C7-845B-9AE701327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088E4F4-3D8F-4D87-8D4F-40BF011B65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A69F1A1-5816-4416-A9F5-87978681DA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117C4C1-CADA-4F09-9AF2-6B8C8D8C91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E8180E-0D54-47BF-8E8B-5221B42ADA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ECD2FE-009C-4029-9B00-7884465E60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58E68E-42A6-4A51-B4D5-33DB9ABF34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8D281A2-52B2-4873-9305-FCB308AD7D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4FB3078-A466-4FFD-ABEF-C9A7574E1B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CA1524F-1F21-4721-A86E-E85A5F1F9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709EB5-FD9B-437B-A1F2-8F349D5DB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2EC2B2C-60AD-4659-B06F-8092836CDE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27BC99E-9BB9-42A0-AAB7-A8A1EEA961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9A7D6B4-18DB-4681-986D-444AADDB1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A4624BA-1001-48B7-BC11-037D364FCA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04EF434-B04C-4DCD-BC8F-D7916D2637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82F9A28-9196-4D80-90EE-5C0F8C1F7B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8862482-841F-43A1-BC57-EFF29F169F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88421A5-3C31-41EF-8AC3-BB5F23AC3B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A5FE1E5-EDBF-4999-95A7-A4D1A20E64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1CEE972-9567-B04A-D4E3-1F741C91281A}"/>
              </a:ext>
            </a:extLst>
          </p:cNvPr>
          <p:cNvSpPr>
            <a:spLocks noGrp="1"/>
          </p:cNvSpPr>
          <p:nvPr>
            <p:ph type="title"/>
          </p:nvPr>
        </p:nvSpPr>
        <p:spPr>
          <a:xfrm>
            <a:off x="691078" y="273841"/>
            <a:ext cx="4424633" cy="1921328"/>
          </a:xfrm>
        </p:spPr>
        <p:txBody>
          <a:bodyPr>
            <a:normAutofit/>
          </a:bodyPr>
          <a:lstStyle/>
          <a:p>
            <a:r>
              <a:rPr lang="en-US" dirty="0"/>
              <a:t>Results</a:t>
            </a:r>
          </a:p>
        </p:txBody>
      </p:sp>
      <p:sp>
        <p:nvSpPr>
          <p:cNvPr id="49" name="Right Triangle 48">
            <a:extLst>
              <a:ext uri="{FF2B5EF4-FFF2-40B4-BE49-F238E27FC236}">
                <a16:creationId xmlns:a16="http://schemas.microsoft.com/office/drawing/2014/main" id="{DE09DA9F-86A5-44E6-BA6F-EA76B7E65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20680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ontent Placeholder 10">
            <a:extLst>
              <a:ext uri="{FF2B5EF4-FFF2-40B4-BE49-F238E27FC236}">
                <a16:creationId xmlns:a16="http://schemas.microsoft.com/office/drawing/2014/main" id="{3115B8E7-866A-74D1-8C33-ADE5989D87A9}"/>
              </a:ext>
            </a:extLst>
          </p:cNvPr>
          <p:cNvSpPr>
            <a:spLocks noGrp="1"/>
          </p:cNvSpPr>
          <p:nvPr>
            <p:ph idx="1"/>
          </p:nvPr>
        </p:nvSpPr>
        <p:spPr>
          <a:xfrm>
            <a:off x="665204" y="2252385"/>
            <a:ext cx="4424633" cy="3262284"/>
          </a:xfrm>
        </p:spPr>
        <p:txBody>
          <a:bodyPr>
            <a:normAutofit fontScale="77500" lnSpcReduction="20000"/>
          </a:bodyPr>
          <a:lstStyle/>
          <a:p>
            <a:r>
              <a:rPr lang="en-US" dirty="0"/>
              <a:t>The final results are displayed in the graphical format. </a:t>
            </a:r>
          </a:p>
          <a:p>
            <a:r>
              <a:rPr lang="en-US" dirty="0"/>
              <a:t>The first graph illustrates the Response Time Comparison with cache(Yellow line) and without cache (Blue Line)</a:t>
            </a:r>
          </a:p>
          <a:p>
            <a:r>
              <a:rPr lang="en-US" dirty="0"/>
              <a:t>The second graph depicts the CPU usage with cache(Yellow line) and without cache (Blue Line)</a:t>
            </a:r>
          </a:p>
          <a:p>
            <a:r>
              <a:rPr lang="en-US" dirty="0"/>
              <a:t>We can see there is a notable difference between the usage of cache tools in Azure is resulting in favorable output for the calculations. </a:t>
            </a:r>
          </a:p>
        </p:txBody>
      </p:sp>
      <p:pic>
        <p:nvPicPr>
          <p:cNvPr id="7" name="Picture 6" descr="A screen shot of a graph&#10;&#10;Description automatically generated">
            <a:extLst>
              <a:ext uri="{FF2B5EF4-FFF2-40B4-BE49-F238E27FC236}">
                <a16:creationId xmlns:a16="http://schemas.microsoft.com/office/drawing/2014/main" id="{88A88170-73BE-88D4-43E3-8AE27199FDAD}"/>
              </a:ext>
            </a:extLst>
          </p:cNvPr>
          <p:cNvPicPr>
            <a:picLocks noChangeAspect="1"/>
          </p:cNvPicPr>
          <p:nvPr/>
        </p:nvPicPr>
        <p:blipFill rotWithShape="1">
          <a:blip r:embed="rId2"/>
          <a:srcRect r="1" b="1916"/>
          <a:stretch/>
        </p:blipFill>
        <p:spPr>
          <a:xfrm>
            <a:off x="5183120" y="800455"/>
            <a:ext cx="4816615" cy="2657460"/>
          </a:xfrm>
          <a:prstGeom prst="rect">
            <a:avLst/>
          </a:prstGeom>
        </p:spPr>
      </p:pic>
      <p:pic>
        <p:nvPicPr>
          <p:cNvPr id="5" name="Content Placeholder 4" descr="A screen shot of a graph&#10;&#10;Description automatically generated">
            <a:extLst>
              <a:ext uri="{FF2B5EF4-FFF2-40B4-BE49-F238E27FC236}">
                <a16:creationId xmlns:a16="http://schemas.microsoft.com/office/drawing/2014/main" id="{B18C8B53-631E-158B-180B-306FB618BF1E}"/>
              </a:ext>
            </a:extLst>
          </p:cNvPr>
          <p:cNvPicPr>
            <a:picLocks noChangeAspect="1"/>
          </p:cNvPicPr>
          <p:nvPr/>
        </p:nvPicPr>
        <p:blipFill rotWithShape="1">
          <a:blip r:embed="rId3"/>
          <a:srcRect t="1708" r="1" b="1"/>
          <a:stretch/>
        </p:blipFill>
        <p:spPr>
          <a:xfrm>
            <a:off x="5183120" y="3483801"/>
            <a:ext cx="4862603" cy="2688509"/>
          </a:xfrm>
          <a:prstGeom prst="rect">
            <a:avLst/>
          </a:prstGeom>
        </p:spPr>
      </p:pic>
      <p:pic>
        <p:nvPicPr>
          <p:cNvPr id="4" name="Picture 3">
            <a:extLst>
              <a:ext uri="{FF2B5EF4-FFF2-40B4-BE49-F238E27FC236}">
                <a16:creationId xmlns:a16="http://schemas.microsoft.com/office/drawing/2014/main" id="{C9C1427B-08F7-494C-E562-C7F352C61308}"/>
              </a:ext>
            </a:extLst>
          </p:cNvPr>
          <p:cNvPicPr>
            <a:picLocks noChangeAspect="1"/>
          </p:cNvPicPr>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407716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5603-D5F2-3BD7-5C0B-84E256F3489D}"/>
              </a:ext>
            </a:extLst>
          </p:cNvPr>
          <p:cNvSpPr>
            <a:spLocks noGrp="1"/>
          </p:cNvSpPr>
          <p:nvPr>
            <p:ph type="title"/>
          </p:nvPr>
        </p:nvSpPr>
        <p:spPr>
          <a:xfrm>
            <a:off x="4435458" y="2078890"/>
            <a:ext cx="3321084" cy="1442463"/>
          </a:xfrm>
        </p:spPr>
        <p:txBody>
          <a:bodyPr/>
          <a:lstStyle/>
          <a:p>
            <a:r>
              <a:rPr lang="en-US" dirty="0"/>
              <a:t>Thank You.</a:t>
            </a:r>
          </a:p>
        </p:txBody>
      </p:sp>
      <p:pic>
        <p:nvPicPr>
          <p:cNvPr id="3" name="Picture 2">
            <a:extLst>
              <a:ext uri="{FF2B5EF4-FFF2-40B4-BE49-F238E27FC236}">
                <a16:creationId xmlns:a16="http://schemas.microsoft.com/office/drawing/2014/main" id="{0F0030B3-229B-7EEA-6009-4C8EB6E205E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47720868"/>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TotalTime>
  <Words>580</Words>
  <Application>Microsoft Macintosh PowerPoint</Application>
  <PresentationFormat>Widescreen</PresentationFormat>
  <Paragraphs>40</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Grandview</vt:lpstr>
      <vt:lpstr>Wingdings</vt:lpstr>
      <vt:lpstr>CosineVTI</vt:lpstr>
      <vt:lpstr>Optimizing Cloud Performance: Strategies and Azure Services For Scalability Enhancement</vt:lpstr>
      <vt:lpstr>PROBLEM</vt:lpstr>
      <vt:lpstr>SOLUTION</vt:lpstr>
      <vt:lpstr>SOLUTION</vt:lpstr>
      <vt:lpstr>FLOWCHART</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Pogaku, Santhosh (pogakush)</dc:creator>
  <cp:lastModifiedBy>Pogaku, Santhosh (pogakush)</cp:lastModifiedBy>
  <cp:revision>15</cp:revision>
  <dcterms:created xsi:type="dcterms:W3CDTF">2024-04-19T04:14:23Z</dcterms:created>
  <dcterms:modified xsi:type="dcterms:W3CDTF">2024-04-19T05:45:43Z</dcterms:modified>
</cp:coreProperties>
</file>