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9" r:id="rId4"/>
    <p:sldId id="295" r:id="rId5"/>
    <p:sldId id="296" r:id="rId6"/>
    <p:sldId id="262" r:id="rId7"/>
    <p:sldId id="298" r:id="rId8"/>
    <p:sldId id="299" r:id="rId9"/>
    <p:sldId id="300" r:id="rId10"/>
    <p:sldId id="301" r:id="rId11"/>
    <p:sldId id="297" r:id="rId12"/>
    <p:sldId id="26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Light" panose="000004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</c:v>
                </c:pt>
                <c:pt idx="1">
                  <c:v>Lasso Regression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Support Vector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62</c:v>
                </c:pt>
                <c:pt idx="2">
                  <c:v>88</c:v>
                </c:pt>
                <c:pt idx="3">
                  <c:v>89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A-43F6-B6B7-6836648F5C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48194192"/>
        <c:axId val="1726527968"/>
      </c:barChart>
      <c:catAx>
        <c:axId val="184819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527968"/>
        <c:crosses val="autoZero"/>
        <c:auto val="1"/>
        <c:lblAlgn val="ctr"/>
        <c:lblOffset val="100"/>
        <c:noMultiLvlLbl val="0"/>
      </c:catAx>
      <c:valAx>
        <c:axId val="172652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194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Hyperparameter Tunning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Random Forest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8-4AC3-BA48-F2668B2061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Random Forest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28-4AC3-BA48-F2668B2061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86"/>
        <c:overlap val="-64"/>
        <c:axId val="211860912"/>
        <c:axId val="1719730176"/>
      </c:barChart>
      <c:catAx>
        <c:axId val="21186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730176"/>
        <c:crosses val="autoZero"/>
        <c:auto val="1"/>
        <c:lblAlgn val="ctr"/>
        <c:lblOffset val="100"/>
        <c:noMultiLvlLbl val="0"/>
      </c:catAx>
      <c:valAx>
        <c:axId val="17197301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40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6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59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4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8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9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61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760307" y="1016425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Fuel Consumption Ratings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35B86-28FB-E122-77C1-9E3AB53D8ADA}"/>
              </a:ext>
            </a:extLst>
          </p:cNvPr>
          <p:cNvSpPr txBox="1"/>
          <p:nvPr/>
        </p:nvSpPr>
        <p:spPr>
          <a:xfrm flipH="1">
            <a:off x="5407820" y="3594412"/>
            <a:ext cx="3521868" cy="1077218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Team Members:</a:t>
            </a:r>
          </a:p>
          <a:p>
            <a:r>
              <a:rPr lang="en-IN" sz="1600" dirty="0"/>
              <a:t>	Supriyam Mishra</a:t>
            </a:r>
          </a:p>
          <a:p>
            <a:r>
              <a:rPr lang="en-IN" sz="1600" dirty="0"/>
              <a:t>	Satyam Kumar	Meena Vadadoriya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DAD1B-BEA8-917F-E631-9BF6EDD799FB}"/>
              </a:ext>
            </a:extLst>
          </p:cNvPr>
          <p:cNvSpPr txBox="1"/>
          <p:nvPr/>
        </p:nvSpPr>
        <p:spPr>
          <a:xfrm>
            <a:off x="4572000" y="48357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chemeClr val="bg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80FD8-F1A2-E4C8-5979-93F930F1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47" y="2423783"/>
            <a:ext cx="749723" cy="74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BC4E7-93EA-D1C8-F320-097F16187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" y="222403"/>
            <a:ext cx="1362558" cy="1362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Support Vector Regression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976BD-0B44-C590-2CEC-D62A322C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98" y="1719784"/>
            <a:ext cx="649280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9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2"/>
            <a:ext cx="8200103" cy="6917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Results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711D4A-D100-3757-0E03-DE6D454CB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42038"/>
              </p:ext>
            </p:extLst>
          </p:nvPr>
        </p:nvGraphicFramePr>
        <p:xfrm>
          <a:off x="1524000" y="1098984"/>
          <a:ext cx="6001173" cy="346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406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4688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11982-20AF-5D76-FA6A-9CED07B63878}"/>
              </a:ext>
            </a:extLst>
          </p:cNvPr>
          <p:cNvSpPr txBox="1"/>
          <p:nvPr/>
        </p:nvSpPr>
        <p:spPr>
          <a:xfrm>
            <a:off x="619760" y="1694686"/>
            <a:ext cx="3417147" cy="220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 all the model performance we can see that the Random Forest has given highest level of Accuracy which is 89%.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using hyperparameter tunning with Grid Search CV on Random Forest Model the performance has been increased from 89% to 96%.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F18A1E-AC46-7F93-DD46-FD0AAD670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728186"/>
              </p:ext>
            </p:extLst>
          </p:nvPr>
        </p:nvGraphicFramePr>
        <p:xfrm>
          <a:off x="4125600" y="1232300"/>
          <a:ext cx="4720374" cy="3319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body" idx="4294967295"/>
          </p:nvPr>
        </p:nvSpPr>
        <p:spPr>
          <a:xfrm>
            <a:off x="203200" y="373575"/>
            <a:ext cx="36458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Tools  and Technology</a:t>
            </a:r>
            <a:endParaRPr sz="4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12325" y="914400"/>
            <a:ext cx="2007300" cy="344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</a:p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</a:p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</a:p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Sklearn</a:t>
            </a:r>
          </a:p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4951307" y="366799"/>
            <a:ext cx="2521439" cy="4396359"/>
            <a:chOff x="2547150" y="238125"/>
            <a:chExt cx="2525675" cy="5238750"/>
          </a:xfrm>
        </p:grpSpPr>
        <p:sp>
          <p:nvSpPr>
            <p:cNvPr id="295" name="Google Shape;29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6416709-914B-9D59-2D0B-589FB781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97" y="833789"/>
            <a:ext cx="523588" cy="523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07F398-B51D-D664-0351-C8294C03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7" y="1447973"/>
            <a:ext cx="548564" cy="54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5D4502-6F7B-100B-D29C-B5773D82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912" y="2089229"/>
            <a:ext cx="548565" cy="548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F6187-CAB6-D744-333F-76A840B0E61F}"/>
              </a:ext>
            </a:extLst>
          </p:cNvPr>
          <p:cNvSpPr txBox="1"/>
          <p:nvPr/>
        </p:nvSpPr>
        <p:spPr>
          <a:xfrm>
            <a:off x="4914634" y="2832291"/>
            <a:ext cx="99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📊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9748-C01D-16DC-1BAF-86905C73A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546" y="3418098"/>
            <a:ext cx="633968" cy="6339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4450080" y="797088"/>
            <a:ext cx="442976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Modelling</a:t>
            </a:r>
          </a:p>
          <a:p>
            <a:pPr marL="342900" lvl="0" indent="-3429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</a:t>
            </a:r>
          </a:p>
          <a:p>
            <a:pPr marL="342900" lvl="0" indent="-3429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Challenges</a:t>
            </a:r>
            <a:endParaRPr sz="20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4294967295"/>
          </p:nvPr>
        </p:nvSpPr>
        <p:spPr>
          <a:xfrm>
            <a:off x="394713" y="373500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Challenges?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1205652" y="1380913"/>
            <a:ext cx="6509175" cy="297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We learnt the YouTube, Sites and resources given by Masai.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Discussion with the team members.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Task division and regular team meeting.</a:t>
            </a:r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1099140" y="41418"/>
            <a:ext cx="6568273" cy="11147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did we overcome?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936412" y="1754281"/>
            <a:ext cx="7882467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 you</a:t>
            </a:r>
            <a:endParaRPr sz="96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fld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1167994" y="48781"/>
            <a:ext cx="6593700" cy="7856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Understanding the data</a:t>
            </a:r>
            <a:endParaRPr sz="40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12DF1-D9DE-D7A6-5876-4379F4704C74}"/>
              </a:ext>
            </a:extLst>
          </p:cNvPr>
          <p:cNvSpPr txBox="1"/>
          <p:nvPr/>
        </p:nvSpPr>
        <p:spPr>
          <a:xfrm>
            <a:off x="748451" y="1048076"/>
            <a:ext cx="8029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provides model-specific fuel consumption ratings and estimated carbon dioxide emissions for new light-duty vehicles for retail sale in Canada in 2022.</a:t>
            </a:r>
            <a:endParaRPr lang="en-IN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7F3E42BB-FF3B-E37E-CE02-5EF8B03F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97641"/>
              </p:ext>
            </p:extLst>
          </p:nvPr>
        </p:nvGraphicFramePr>
        <p:xfrm>
          <a:off x="758613" y="1704980"/>
          <a:ext cx="8019625" cy="2460616"/>
        </p:xfrm>
        <a:graphic>
          <a:graphicData uri="http://schemas.openxmlformats.org/drawingml/2006/table">
            <a:tbl>
              <a:tblPr firstRow="1" bandRow="1">
                <a:tableStyleId>{668617F7-BD45-45D3-9494-08AB8ACE10ED}</a:tableStyleId>
              </a:tblPr>
              <a:tblGrid>
                <a:gridCol w="2481136">
                  <a:extLst>
                    <a:ext uri="{9D8B030D-6E8A-4147-A177-3AD203B41FA5}">
                      <a16:colId xmlns:a16="http://schemas.microsoft.com/office/drawing/2014/main" val="2290503297"/>
                    </a:ext>
                  </a:extLst>
                </a:gridCol>
                <a:gridCol w="5538489">
                  <a:extLst>
                    <a:ext uri="{9D8B030D-6E8A-4147-A177-3AD203B41FA5}">
                      <a16:colId xmlns:a16="http://schemas.microsoft.com/office/drawing/2014/main" val="2225297542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Fuel consumption:</a:t>
                      </a:r>
                      <a:endParaRPr lang="en-IN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City and highway fuel consumption ratings are shown in liters per 100 kilometers (L/100 km) - the combined rating (55% city, 45% highway) is shown in L/100 km and in miles per imperial gallon (mpg)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97059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CO2 emissions:</a:t>
                      </a:r>
                      <a:endParaRPr lang="en-IN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CO2 emissions: the tailpipe emissions of carbon dioxide (in grams per kilometer) for combined city and highway driving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2831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CO2 rating: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CO2 rating: the tailpipe emissions of carbon dioxide rated on a scale from 1 (worst) to 10 (best)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82419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Smog rating: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tailpipe emissions of smog-forming pollutants rated on a scale from 1 (worst) to 10 (best)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58234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year: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Vehicle model year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91895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Make: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Vehicle make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8572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type: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Vehicle model type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27320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Vehicle class: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Car vehicle class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0501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F10D9BEA-73F7-C765-F0C4-E5B3E45B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7079"/>
              </p:ext>
            </p:extLst>
          </p:nvPr>
        </p:nvGraphicFramePr>
        <p:xfrm>
          <a:off x="758614" y="4163011"/>
          <a:ext cx="8019624" cy="914400"/>
        </p:xfrm>
        <a:graphic>
          <a:graphicData uri="http://schemas.openxmlformats.org/drawingml/2006/table">
            <a:tbl>
              <a:tblPr firstRow="1" bandRow="1">
                <a:tableStyleId>{668617F7-BD45-45D3-9494-08AB8ACE10ED}</a:tableStyleId>
              </a:tblPr>
              <a:tblGrid>
                <a:gridCol w="2479040">
                  <a:extLst>
                    <a:ext uri="{9D8B030D-6E8A-4147-A177-3AD203B41FA5}">
                      <a16:colId xmlns:a16="http://schemas.microsoft.com/office/drawing/2014/main" val="4203597561"/>
                    </a:ext>
                  </a:extLst>
                </a:gridCol>
                <a:gridCol w="5540584">
                  <a:extLst>
                    <a:ext uri="{9D8B030D-6E8A-4147-A177-3AD203B41FA5}">
                      <a16:colId xmlns:a16="http://schemas.microsoft.com/office/drawing/2014/main" val="1552910275"/>
                    </a:ext>
                  </a:extLst>
                </a:gridCol>
              </a:tblGrid>
              <a:tr h="23707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Engine size: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Engine size in litres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448263"/>
                  </a:ext>
                </a:extLst>
              </a:tr>
              <a:tr h="243844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Cylinders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No. of cylinders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7617"/>
                  </a:ext>
                </a:extLst>
              </a:tr>
              <a:tr h="25997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Transmission: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= automatic; AM = automated manual; AS = automatic with select shift; AV = continuously</a:t>
                      </a:r>
                      <a:endParaRPr lang="en-IN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06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7580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Data Pre-processing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40A9-0195-6CEA-B0AF-3BF3A7327335}"/>
              </a:ext>
            </a:extLst>
          </p:cNvPr>
          <p:cNvSpPr txBox="1"/>
          <p:nvPr/>
        </p:nvSpPr>
        <p:spPr>
          <a:xfrm>
            <a:off x="4507653" y="47967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7FE096-2545-C5A1-5989-81BA986B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18454"/>
            <a:ext cx="2584604" cy="210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920F62-5406-A817-600E-ED14F8B75168}"/>
              </a:ext>
            </a:extLst>
          </p:cNvPr>
          <p:cNvSpPr txBox="1"/>
          <p:nvPr/>
        </p:nvSpPr>
        <p:spPr>
          <a:xfrm flipH="1">
            <a:off x="733716" y="3640434"/>
            <a:ext cx="2488771" cy="584775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Replaced with the mode value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F6468-5C3D-45AC-C5CD-61A4C45FC419}"/>
              </a:ext>
            </a:extLst>
          </p:cNvPr>
          <p:cNvSpPr txBox="1"/>
          <p:nvPr/>
        </p:nvSpPr>
        <p:spPr>
          <a:xfrm>
            <a:off x="685800" y="1210677"/>
            <a:ext cx="2584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Handling Null Value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0681BAE-0C02-1BF9-5941-1591C3E8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56863"/>
              </p:ext>
            </p:extLst>
          </p:nvPr>
        </p:nvGraphicFramePr>
        <p:xfrm>
          <a:off x="5125794" y="1518454"/>
          <a:ext cx="3821780" cy="2595880"/>
        </p:xfrm>
        <a:graphic>
          <a:graphicData uri="http://schemas.openxmlformats.org/drawingml/2006/table">
            <a:tbl>
              <a:tblPr firstRow="1" bandRow="1">
                <a:tableStyleId>{668617F7-BD45-45D3-9494-08AB8ACE10ED}</a:tableStyleId>
              </a:tblPr>
              <a:tblGrid>
                <a:gridCol w="3821780">
                  <a:extLst>
                    <a:ext uri="{9D8B030D-6E8A-4147-A177-3AD203B41FA5}">
                      <a16:colId xmlns:a16="http://schemas.microsoft.com/office/drawing/2014/main" val="2995903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Fuel Consumption (City (L/100 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3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Fuel Consumption(Hwy (L/100 km))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Fuel Consumption(Comb (mpg))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4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6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Vehicle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224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3521DE1-E23F-AC4B-8774-662BD40DFCA3}"/>
              </a:ext>
            </a:extLst>
          </p:cNvPr>
          <p:cNvSpPr txBox="1"/>
          <p:nvPr/>
        </p:nvSpPr>
        <p:spPr>
          <a:xfrm>
            <a:off x="5921588" y="1188079"/>
            <a:ext cx="2584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7580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Data Pre-processing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40A9-0195-6CEA-B0AF-3BF3A7327335}"/>
              </a:ext>
            </a:extLst>
          </p:cNvPr>
          <p:cNvSpPr txBox="1"/>
          <p:nvPr/>
        </p:nvSpPr>
        <p:spPr>
          <a:xfrm>
            <a:off x="4507653" y="47967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952FB-8FD3-8336-98FD-B3115FAA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592"/>
            <a:ext cx="4136468" cy="3503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FC9C5-D492-5457-2BB9-BF4CF3E80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77" y="1156592"/>
            <a:ext cx="4080485" cy="3456048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63A940F7-D86F-D85F-458D-D32CB66BDAEF}"/>
              </a:ext>
            </a:extLst>
          </p:cNvPr>
          <p:cNvSpPr/>
          <p:nvPr/>
        </p:nvSpPr>
        <p:spPr>
          <a:xfrm>
            <a:off x="4233333" y="2571750"/>
            <a:ext cx="1002454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EA821-202F-ABFC-D5EC-DB4A711327E8}"/>
              </a:ext>
            </a:extLst>
          </p:cNvPr>
          <p:cNvSpPr txBox="1"/>
          <p:nvPr/>
        </p:nvSpPr>
        <p:spPr>
          <a:xfrm>
            <a:off x="1974427" y="1156592"/>
            <a:ext cx="971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AE1E7-ECD0-CDDC-2468-121C5157101D}"/>
              </a:ext>
            </a:extLst>
          </p:cNvPr>
          <p:cNvSpPr txBox="1"/>
          <p:nvPr/>
        </p:nvSpPr>
        <p:spPr>
          <a:xfrm>
            <a:off x="7169573" y="1203232"/>
            <a:ext cx="971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779A4-FF30-C31E-9507-4C49A1DDAC3A}"/>
              </a:ext>
            </a:extLst>
          </p:cNvPr>
          <p:cNvSpPr txBox="1"/>
          <p:nvPr/>
        </p:nvSpPr>
        <p:spPr>
          <a:xfrm>
            <a:off x="1838960" y="4304863"/>
            <a:ext cx="971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945 rows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F3640-0DAE-72EE-3D2C-CF71080766D0}"/>
              </a:ext>
            </a:extLst>
          </p:cNvPr>
          <p:cNvSpPr txBox="1"/>
          <p:nvPr/>
        </p:nvSpPr>
        <p:spPr>
          <a:xfrm>
            <a:off x="7103757" y="4243020"/>
            <a:ext cx="971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783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Modeling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080740D-A5E3-F6B1-EB25-D6439A6F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21567"/>
              </p:ext>
            </p:extLst>
          </p:nvPr>
        </p:nvGraphicFramePr>
        <p:xfrm>
          <a:off x="1606882" y="1763750"/>
          <a:ext cx="609600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84373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Lasso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0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Support Vector Regression (SVR)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7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Linear Regression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E5B56-C823-CC27-5E15-D8DAEA7E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54" y="1768162"/>
            <a:ext cx="6599492" cy="1935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Lasso Regression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492AF-53FF-A99D-8F96-0A40CF46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07" y="1650687"/>
            <a:ext cx="5822185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Decision Tree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4862C-0204-2496-80E7-BEE2452F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02" y="1410282"/>
            <a:ext cx="6416596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2"/>
            </a:gs>
            <a:gs pos="68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554831" y="154951"/>
            <a:ext cx="8200103" cy="9161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Random Forest</a:t>
            </a:r>
            <a:endParaRPr lang="en-IN" sz="36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1F845-FD37-FD4F-DED6-3059CB3C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6" y="1573443"/>
            <a:ext cx="646232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6197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481</TotalTime>
  <Words>417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Montserrat</vt:lpstr>
      <vt:lpstr>Montserrat Light</vt:lpstr>
      <vt:lpstr>Nicholas template</vt:lpstr>
      <vt:lpstr>Fuel Consumption Ratings Regression</vt:lpstr>
      <vt:lpstr>Understanding the data</vt:lpstr>
      <vt:lpstr>Data Pre-processing</vt:lpstr>
      <vt:lpstr>Data Pre-processing</vt:lpstr>
      <vt:lpstr>Modeling</vt:lpstr>
      <vt:lpstr>Linear Regression</vt:lpstr>
      <vt:lpstr>Lasso Regression</vt:lpstr>
      <vt:lpstr>Decision Tree</vt:lpstr>
      <vt:lpstr>Random Forest</vt:lpstr>
      <vt:lpstr>Support Vector Regression</vt:lpstr>
      <vt:lpstr>Results</vt:lpstr>
      <vt:lpstr>Conclusion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Supriyam Mishra</dc:creator>
  <cp:lastModifiedBy>Supriyam Mishra</cp:lastModifiedBy>
  <cp:revision>17</cp:revision>
  <dcterms:modified xsi:type="dcterms:W3CDTF">2023-03-30T12:32:21Z</dcterms:modified>
</cp:coreProperties>
</file>