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9" r:id="rId4"/>
    <p:sldId id="258" r:id="rId5"/>
    <p:sldId id="262" r:id="rId6"/>
    <p:sldId id="263" r:id="rId7"/>
    <p:sldId id="264"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mepc" initials="h" lastIdx="1" clrIdx="0">
    <p:extLst>
      <p:ext uri="{19B8F6BF-5375-455C-9EA6-DF929625EA0E}">
        <p15:presenceInfo xmlns:p15="http://schemas.microsoft.com/office/powerpoint/2012/main" userId="home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28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2T14:13:32.58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8E0B0EA-5B5C-4294-B4B6-2EFB65A3988F}"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DDEA9-8837-4344-B5DE-4423C4261666}"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0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B0EA-5B5C-4294-B4B6-2EFB65A3988F}"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DDEA9-8837-4344-B5DE-4423C4261666}" type="slidenum">
              <a:rPr lang="en-US" smtClean="0"/>
              <a:t>‹#›</a:t>
            </a:fld>
            <a:endParaRPr lang="en-US"/>
          </a:p>
        </p:txBody>
      </p:sp>
    </p:spTree>
    <p:extLst>
      <p:ext uri="{BB962C8B-B14F-4D97-AF65-F5344CB8AC3E}">
        <p14:creationId xmlns:p14="http://schemas.microsoft.com/office/powerpoint/2010/main" val="27476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B0EA-5B5C-4294-B4B6-2EFB65A3988F}"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DDEA9-8837-4344-B5DE-4423C426166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84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B0EA-5B5C-4294-B4B6-2EFB65A3988F}"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DDEA9-8837-4344-B5DE-4423C4261666}" type="slidenum">
              <a:rPr lang="en-US" smtClean="0"/>
              <a:t>‹#›</a:t>
            </a:fld>
            <a:endParaRPr lang="en-US"/>
          </a:p>
        </p:txBody>
      </p:sp>
    </p:spTree>
    <p:extLst>
      <p:ext uri="{BB962C8B-B14F-4D97-AF65-F5344CB8AC3E}">
        <p14:creationId xmlns:p14="http://schemas.microsoft.com/office/powerpoint/2010/main" val="82274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E0B0EA-5B5C-4294-B4B6-2EFB65A3988F}"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DDEA9-8837-4344-B5DE-4423C4261666}"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06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0B0EA-5B5C-4294-B4B6-2EFB65A3988F}"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DDEA9-8837-4344-B5DE-4423C4261666}" type="slidenum">
              <a:rPr lang="en-US" smtClean="0"/>
              <a:t>‹#›</a:t>
            </a:fld>
            <a:endParaRPr lang="en-US"/>
          </a:p>
        </p:txBody>
      </p:sp>
    </p:spTree>
    <p:extLst>
      <p:ext uri="{BB962C8B-B14F-4D97-AF65-F5344CB8AC3E}">
        <p14:creationId xmlns:p14="http://schemas.microsoft.com/office/powerpoint/2010/main" val="401775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0B0EA-5B5C-4294-B4B6-2EFB65A3988F}"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DDEA9-8837-4344-B5DE-4423C4261666}" type="slidenum">
              <a:rPr lang="en-US" smtClean="0"/>
              <a:t>‹#›</a:t>
            </a:fld>
            <a:endParaRPr lang="en-US"/>
          </a:p>
        </p:txBody>
      </p:sp>
    </p:spTree>
    <p:extLst>
      <p:ext uri="{BB962C8B-B14F-4D97-AF65-F5344CB8AC3E}">
        <p14:creationId xmlns:p14="http://schemas.microsoft.com/office/powerpoint/2010/main" val="196924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0B0EA-5B5C-4294-B4B6-2EFB65A3988F}" type="datetimeFigureOut">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DDEA9-8837-4344-B5DE-4423C4261666}" type="slidenum">
              <a:rPr lang="en-US" smtClean="0"/>
              <a:t>‹#›</a:t>
            </a:fld>
            <a:endParaRPr lang="en-US"/>
          </a:p>
        </p:txBody>
      </p:sp>
    </p:spTree>
    <p:extLst>
      <p:ext uri="{BB962C8B-B14F-4D97-AF65-F5344CB8AC3E}">
        <p14:creationId xmlns:p14="http://schemas.microsoft.com/office/powerpoint/2010/main" val="187455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0B0EA-5B5C-4294-B4B6-2EFB65A3988F}" type="datetimeFigureOut">
              <a:rPr lang="en-US" smtClean="0"/>
              <a:t>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DDEA9-8837-4344-B5DE-4423C4261666}" type="slidenum">
              <a:rPr lang="en-US" smtClean="0"/>
              <a:t>‹#›</a:t>
            </a:fld>
            <a:endParaRPr lang="en-US"/>
          </a:p>
        </p:txBody>
      </p:sp>
    </p:spTree>
    <p:extLst>
      <p:ext uri="{BB962C8B-B14F-4D97-AF65-F5344CB8AC3E}">
        <p14:creationId xmlns:p14="http://schemas.microsoft.com/office/powerpoint/2010/main" val="123787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E0B0EA-5B5C-4294-B4B6-2EFB65A3988F}"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DDEA9-8837-4344-B5DE-4423C4261666}" type="slidenum">
              <a:rPr lang="en-US" smtClean="0"/>
              <a:t>‹#›</a:t>
            </a:fld>
            <a:endParaRPr lang="en-US"/>
          </a:p>
        </p:txBody>
      </p:sp>
    </p:spTree>
    <p:extLst>
      <p:ext uri="{BB962C8B-B14F-4D97-AF65-F5344CB8AC3E}">
        <p14:creationId xmlns:p14="http://schemas.microsoft.com/office/powerpoint/2010/main" val="23082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E0B0EA-5B5C-4294-B4B6-2EFB65A3988F}"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DDEA9-8837-4344-B5DE-4423C4261666}"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0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E0B0EA-5B5C-4294-B4B6-2EFB65A3988F}" type="datetimeFigureOut">
              <a:rPr lang="en-US" smtClean="0"/>
              <a:t>10/2/2019</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BDDEA9-8837-4344-B5DE-4423C426166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90218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60FE-7C82-4AAA-80DF-8B248D1BA1B3}"/>
              </a:ext>
            </a:extLst>
          </p:cNvPr>
          <p:cNvSpPr>
            <a:spLocks noGrp="1"/>
          </p:cNvSpPr>
          <p:nvPr>
            <p:ph type="ctrTitle"/>
          </p:nvPr>
        </p:nvSpPr>
        <p:spPr/>
        <p:txBody>
          <a:bodyPr>
            <a:normAutofit fontScale="90000"/>
          </a:bodyPr>
          <a:lstStyle/>
          <a:p>
            <a:br>
              <a:rPr lang="it-IT" b="1" dirty="0">
                <a:solidFill>
                  <a:schemeClr val="tx1"/>
                </a:solidFill>
              </a:rPr>
            </a:br>
            <a:br>
              <a:rPr lang="it-IT" b="1" dirty="0"/>
            </a:br>
            <a:r>
              <a:rPr lang="it-IT" b="1" dirty="0"/>
              <a:t>IBM CAPSTONE PROJECT – </a:t>
            </a:r>
            <a:r>
              <a:rPr lang="en" b="1" dirty="0"/>
              <a:t>The Battle of Neighborhoods: </a:t>
            </a:r>
            <a:br>
              <a:rPr lang="en" b="1" dirty="0"/>
            </a:br>
            <a:endParaRPr lang="en-US" dirty="0"/>
          </a:p>
        </p:txBody>
      </p:sp>
      <p:sp>
        <p:nvSpPr>
          <p:cNvPr id="3" name="Subtitle 2">
            <a:extLst>
              <a:ext uri="{FF2B5EF4-FFF2-40B4-BE49-F238E27FC236}">
                <a16:creationId xmlns:a16="http://schemas.microsoft.com/office/drawing/2014/main" id="{85227327-F1B4-4051-B3A5-EE14C950F991}"/>
              </a:ext>
            </a:extLst>
          </p:cNvPr>
          <p:cNvSpPr>
            <a:spLocks noGrp="1"/>
          </p:cNvSpPr>
          <p:nvPr>
            <p:ph type="subTitle" idx="1"/>
          </p:nvPr>
        </p:nvSpPr>
        <p:spPr/>
        <p:txBody>
          <a:bodyPr>
            <a:normAutofit fontScale="77500" lnSpcReduction="20000"/>
          </a:bodyPr>
          <a:lstStyle/>
          <a:p>
            <a:r>
              <a:rPr lang="en" sz="4400" b="1" dirty="0"/>
              <a:t>Cluster Analysis of London Real Estate Market</a:t>
            </a:r>
            <a:endParaRPr lang="en-US" sz="4400" dirty="0"/>
          </a:p>
        </p:txBody>
      </p:sp>
    </p:spTree>
    <p:extLst>
      <p:ext uri="{BB962C8B-B14F-4D97-AF65-F5344CB8AC3E}">
        <p14:creationId xmlns:p14="http://schemas.microsoft.com/office/powerpoint/2010/main" val="124164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C8A1-965E-40B2-8EEE-A85CFFB65F03}"/>
              </a:ext>
            </a:extLst>
          </p:cNvPr>
          <p:cNvSpPr>
            <a:spLocks noGrp="1"/>
          </p:cNvSpPr>
          <p:nvPr>
            <p:ph type="title"/>
          </p:nvPr>
        </p:nvSpPr>
        <p:spPr/>
        <p:txBody>
          <a:bodyPr/>
          <a:lstStyle/>
          <a:p>
            <a:r>
              <a:rPr lang="it-IT" b="1" dirty="0">
                <a:solidFill>
                  <a:schemeClr val="tx1"/>
                </a:solidFill>
              </a:rPr>
              <a:t>Business Problem</a:t>
            </a:r>
            <a:endParaRPr lang="en-US" dirty="0"/>
          </a:p>
        </p:txBody>
      </p:sp>
      <p:sp>
        <p:nvSpPr>
          <p:cNvPr id="3" name="Content Placeholder 2">
            <a:extLst>
              <a:ext uri="{FF2B5EF4-FFF2-40B4-BE49-F238E27FC236}">
                <a16:creationId xmlns:a16="http://schemas.microsoft.com/office/drawing/2014/main" id="{8C581316-17B1-4520-8D86-5BB3803C1D4E}"/>
              </a:ext>
            </a:extLst>
          </p:cNvPr>
          <p:cNvSpPr>
            <a:spLocks noGrp="1"/>
          </p:cNvSpPr>
          <p:nvPr>
            <p:ph idx="1"/>
          </p:nvPr>
        </p:nvSpPr>
        <p:spPr/>
        <p:txBody>
          <a:bodyPr>
            <a:normAutofit/>
          </a:bodyPr>
          <a:lstStyle/>
          <a:p>
            <a:r>
              <a:rPr lang="en" dirty="0"/>
              <a:t>London Housing Market is in a rut </a:t>
            </a:r>
            <a:r>
              <a:rPr lang="en-US" dirty="0"/>
              <a:t>because of;</a:t>
            </a:r>
            <a:endParaRPr lang="en" dirty="0"/>
          </a:p>
          <a:p>
            <a:pPr marL="342900" indent="-342900">
              <a:buFont typeface="+mj-lt"/>
              <a:buAutoNum type="arabicPeriod"/>
            </a:pPr>
            <a:r>
              <a:rPr lang="en" dirty="0"/>
              <a:t>Brexit </a:t>
            </a:r>
          </a:p>
          <a:p>
            <a:pPr marL="342900" indent="-342900">
              <a:buFont typeface="+mj-lt"/>
              <a:buAutoNum type="arabicPeriod"/>
            </a:pPr>
            <a:r>
              <a:rPr lang="en" dirty="0"/>
              <a:t>Hidden price falls </a:t>
            </a:r>
          </a:p>
          <a:p>
            <a:pPr marL="342900" indent="-342900">
              <a:buFont typeface="+mj-lt"/>
              <a:buAutoNum type="arabicPeriod"/>
            </a:pPr>
            <a:r>
              <a:rPr lang="en" dirty="0"/>
              <a:t>Record-low sales </a:t>
            </a:r>
          </a:p>
          <a:p>
            <a:pPr marL="342900" indent="-342900">
              <a:buFont typeface="+mj-lt"/>
              <a:buAutoNum type="arabicPeriod"/>
            </a:pPr>
            <a:r>
              <a:rPr lang="en" dirty="0"/>
              <a:t>Homebuilder exodus </a:t>
            </a:r>
          </a:p>
          <a:p>
            <a:pPr marL="342900" indent="-342900">
              <a:buFont typeface="+mj-lt"/>
              <a:buAutoNum type="arabicPeriod"/>
            </a:pPr>
            <a:r>
              <a:rPr lang="en" dirty="0"/>
              <a:t>Tax hikes addressing overseas buyers of homes in England and Wales.</a:t>
            </a:r>
            <a:endParaRPr lang="it-IT" dirty="0"/>
          </a:p>
          <a:p>
            <a:r>
              <a:rPr lang="en-US" dirty="0"/>
              <a:t>This analysis </a:t>
            </a:r>
            <a:r>
              <a:rPr lang="en" dirty="0"/>
              <a:t>provide</a:t>
            </a:r>
            <a:r>
              <a:rPr lang="en-US" dirty="0"/>
              <a:t>s</a:t>
            </a:r>
            <a:r>
              <a:rPr lang="en" dirty="0"/>
              <a:t> support to homebuyer </a:t>
            </a:r>
            <a:r>
              <a:rPr lang="en-US" dirty="0"/>
              <a:t>clients</a:t>
            </a:r>
            <a:r>
              <a:rPr lang="en" dirty="0"/>
              <a:t> to purchase a suitable real estate in London in this uncertain economic and financial scenario.</a:t>
            </a:r>
            <a:endParaRPr lang="it-IT" dirty="0"/>
          </a:p>
          <a:p>
            <a:endParaRPr lang="en-US" dirty="0"/>
          </a:p>
        </p:txBody>
      </p:sp>
    </p:spTree>
    <p:extLst>
      <p:ext uri="{BB962C8B-B14F-4D97-AF65-F5344CB8AC3E}">
        <p14:creationId xmlns:p14="http://schemas.microsoft.com/office/powerpoint/2010/main" val="245684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E82A-7DA4-4036-A1B7-BC16DF4B42CB}"/>
              </a:ext>
            </a:extLst>
          </p:cNvPr>
          <p:cNvSpPr>
            <a:spLocks noGrp="1"/>
          </p:cNvSpPr>
          <p:nvPr>
            <p:ph type="title"/>
          </p:nvPr>
        </p:nvSpPr>
        <p:spPr/>
        <p:txBody>
          <a:bodyPr/>
          <a:lstStyle/>
          <a:p>
            <a:r>
              <a:rPr lang="it-IT" b="1" dirty="0">
                <a:solidFill>
                  <a:schemeClr val="tx1"/>
                </a:solidFill>
              </a:rPr>
              <a:t>Methodology</a:t>
            </a:r>
            <a:endParaRPr lang="en-US" dirty="0"/>
          </a:p>
        </p:txBody>
      </p:sp>
      <p:sp>
        <p:nvSpPr>
          <p:cNvPr id="3" name="Content Placeholder 2">
            <a:extLst>
              <a:ext uri="{FF2B5EF4-FFF2-40B4-BE49-F238E27FC236}">
                <a16:creationId xmlns:a16="http://schemas.microsoft.com/office/drawing/2014/main" id="{A2BEB303-3806-4D43-ACC8-58BA663F6FDB}"/>
              </a:ext>
            </a:extLst>
          </p:cNvPr>
          <p:cNvSpPr>
            <a:spLocks noGrp="1"/>
          </p:cNvSpPr>
          <p:nvPr>
            <p:ph idx="1"/>
          </p:nvPr>
        </p:nvSpPr>
        <p:spPr/>
        <p:txBody>
          <a:bodyPr>
            <a:normAutofit lnSpcReduction="10000"/>
          </a:bodyPr>
          <a:lstStyle/>
          <a:p>
            <a:r>
              <a:rPr lang="en-US" dirty="0"/>
              <a:t>We will analyze neighborhoods to recommend real estates where home buyers can make a real estate investment. We will then recommend profitable venues according to amenities and essential facilities surrounding such venues i.e. elementary schools, high schools, hospitals &amp; grocery stores.</a:t>
            </a:r>
          </a:p>
          <a:p>
            <a:r>
              <a:rPr lang="en-US" dirty="0"/>
              <a:t>Below are the main components of our analysis and predication system</a:t>
            </a:r>
          </a:p>
          <a:p>
            <a:endParaRPr lang="en" dirty="0"/>
          </a:p>
          <a:p>
            <a:pPr marL="342900" indent="-342900">
              <a:buFont typeface="+mj-lt"/>
              <a:buAutoNum type="arabicPeriod"/>
            </a:pPr>
            <a:r>
              <a:rPr lang="en" dirty="0"/>
              <a:t>Collect Inspection Data;</a:t>
            </a:r>
          </a:p>
          <a:p>
            <a:pPr marL="342900" indent="-342900">
              <a:buFont typeface="+mj-lt"/>
              <a:buAutoNum type="arabicPeriod"/>
            </a:pPr>
            <a:r>
              <a:rPr lang="en" dirty="0"/>
              <a:t>Explore and Understand Data;</a:t>
            </a:r>
          </a:p>
          <a:p>
            <a:pPr marL="342900" indent="-342900">
              <a:buFont typeface="+mj-lt"/>
              <a:buAutoNum type="arabicPeriod"/>
            </a:pPr>
            <a:r>
              <a:rPr lang="en" dirty="0"/>
              <a:t>Data preparation and preprocessing;</a:t>
            </a:r>
          </a:p>
          <a:p>
            <a:pPr marL="342900" indent="-342900">
              <a:buFont typeface="+mj-lt"/>
              <a:buAutoNum type="arabicPeriod"/>
            </a:pPr>
            <a:r>
              <a:rPr lang="en" dirty="0"/>
              <a:t>Modeling</a:t>
            </a:r>
            <a:endParaRPr lang="it-IT" dirty="0"/>
          </a:p>
          <a:p>
            <a:endParaRPr lang="en-US" dirty="0"/>
          </a:p>
        </p:txBody>
      </p:sp>
    </p:spTree>
    <p:extLst>
      <p:ext uri="{BB962C8B-B14F-4D97-AF65-F5344CB8AC3E}">
        <p14:creationId xmlns:p14="http://schemas.microsoft.com/office/powerpoint/2010/main" val="427923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1836-A9B4-46A2-BC8E-02DDF0CF93BB}"/>
              </a:ext>
            </a:extLst>
          </p:cNvPr>
          <p:cNvSpPr>
            <a:spLocks noGrp="1"/>
          </p:cNvSpPr>
          <p:nvPr>
            <p:ph type="title"/>
          </p:nvPr>
        </p:nvSpPr>
        <p:spPr/>
        <p:txBody>
          <a:bodyPr/>
          <a:lstStyle/>
          <a:p>
            <a:r>
              <a:rPr lang="it-IT" b="1" dirty="0">
                <a:solidFill>
                  <a:schemeClr val="tx1"/>
                </a:solidFill>
              </a:rPr>
              <a:t>Data Aquisition</a:t>
            </a:r>
            <a:endParaRPr lang="en-US" dirty="0"/>
          </a:p>
        </p:txBody>
      </p:sp>
      <p:sp>
        <p:nvSpPr>
          <p:cNvPr id="3" name="Content Placeholder 2">
            <a:extLst>
              <a:ext uri="{FF2B5EF4-FFF2-40B4-BE49-F238E27FC236}">
                <a16:creationId xmlns:a16="http://schemas.microsoft.com/office/drawing/2014/main" id="{4250B8DD-534B-4165-9902-957DAAC057F6}"/>
              </a:ext>
            </a:extLst>
          </p:cNvPr>
          <p:cNvSpPr>
            <a:spLocks noGrp="1"/>
          </p:cNvSpPr>
          <p:nvPr>
            <p:ph idx="1"/>
          </p:nvPr>
        </p:nvSpPr>
        <p:spPr/>
        <p:txBody>
          <a:bodyPr>
            <a:normAutofit fontScale="77500" lnSpcReduction="20000"/>
          </a:bodyPr>
          <a:lstStyle/>
          <a:p>
            <a:r>
              <a:rPr lang="en-US" dirty="0"/>
              <a:t>Data on London properties and the relative price paid data were extracted from the HM Land Registry (</a:t>
            </a:r>
            <a:r>
              <a:rPr lang="en-US" dirty="0">
                <a:solidFill>
                  <a:srgbClr val="0070C0"/>
                </a:solidFill>
              </a:rPr>
              <a:t>http://landregistry.data.gov.uk/</a:t>
            </a:r>
            <a:r>
              <a:rPr lang="en-US" dirty="0"/>
              <a:t>). </a:t>
            </a:r>
          </a:p>
          <a:p>
            <a:r>
              <a:rPr lang="en-US" dirty="0"/>
              <a:t>The following fields comprise the address data included in Price Paid Data: </a:t>
            </a:r>
          </a:p>
          <a:p>
            <a:r>
              <a:rPr lang="en-US" dirty="0"/>
              <a:t>    1. Postcode</a:t>
            </a:r>
          </a:p>
          <a:p>
            <a:r>
              <a:rPr lang="en-US" dirty="0"/>
              <a:t>    2. PAON Primary Addressable Object Name. Typically the house number or name</a:t>
            </a:r>
          </a:p>
          <a:p>
            <a:r>
              <a:rPr lang="en-US" dirty="0"/>
              <a:t>    3. SAON Secondary Addressable Object Name. If there is a sub-building, for example, the building is divided into flats, there will be a SAON</a:t>
            </a:r>
          </a:p>
          <a:p>
            <a:r>
              <a:rPr lang="en-US" dirty="0"/>
              <a:t>   4.  Street</a:t>
            </a:r>
          </a:p>
          <a:p>
            <a:r>
              <a:rPr lang="en-US" dirty="0"/>
              <a:t>   5. Locality</a:t>
            </a:r>
          </a:p>
          <a:p>
            <a:r>
              <a:rPr lang="en-US" dirty="0"/>
              <a:t>   6.  Town/City; </a:t>
            </a:r>
          </a:p>
          <a:p>
            <a:r>
              <a:rPr lang="en-US" dirty="0"/>
              <a:t>   7. District</a:t>
            </a:r>
          </a:p>
          <a:p>
            <a:r>
              <a:rPr lang="en-US" dirty="0"/>
              <a:t>   8. County.</a:t>
            </a:r>
          </a:p>
        </p:txBody>
      </p:sp>
    </p:spTree>
    <p:extLst>
      <p:ext uri="{BB962C8B-B14F-4D97-AF65-F5344CB8AC3E}">
        <p14:creationId xmlns:p14="http://schemas.microsoft.com/office/powerpoint/2010/main" val="113455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300B-9480-4528-85E4-8B7F89A118CC}"/>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A8750AAE-0199-44B4-B336-0F73C5DDF6D2}"/>
              </a:ext>
            </a:extLst>
          </p:cNvPr>
          <p:cNvSpPr>
            <a:spLocks noGrp="1"/>
          </p:cNvSpPr>
          <p:nvPr>
            <p:ph idx="1"/>
          </p:nvPr>
        </p:nvSpPr>
        <p:spPr/>
        <p:txBody>
          <a:bodyPr/>
          <a:lstStyle/>
          <a:p>
            <a:r>
              <a:rPr lang="en-US" dirty="0"/>
              <a:t>To explore and target recommended locations across different venues according to the presence of amenities and essential facilities, we will access data through Four Square API interface and arrange them as a data frame for visualization. </a:t>
            </a:r>
          </a:p>
          <a:p>
            <a:endParaRPr lang="en-US" dirty="0"/>
          </a:p>
          <a:p>
            <a:r>
              <a:rPr lang="en-US" dirty="0"/>
              <a:t>By merging data on London properties and the relative price paid data from the HM Land Registry and data on amenities and essential facilities surrounding such properties from Four Square API interface, we will be able to recommend profitable real estate investments.</a:t>
            </a:r>
          </a:p>
          <a:p>
            <a:endParaRPr lang="en-US" dirty="0"/>
          </a:p>
          <a:p>
            <a:r>
              <a:rPr lang="en-US" dirty="0"/>
              <a:t>Our original dataset consists of over 1020000 rows and 16 features</a:t>
            </a:r>
          </a:p>
        </p:txBody>
      </p:sp>
    </p:spTree>
    <p:extLst>
      <p:ext uri="{BB962C8B-B14F-4D97-AF65-F5344CB8AC3E}">
        <p14:creationId xmlns:p14="http://schemas.microsoft.com/office/powerpoint/2010/main" val="391674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8808-7AAA-4F95-A274-54F530C22B65}"/>
              </a:ext>
            </a:extLst>
          </p:cNvPr>
          <p:cNvSpPr>
            <a:spLocks noGrp="1"/>
          </p:cNvSpPr>
          <p:nvPr>
            <p:ph type="title"/>
          </p:nvPr>
        </p:nvSpPr>
        <p:spPr/>
        <p:txBody>
          <a:bodyPr/>
          <a:lstStyle/>
          <a:p>
            <a:r>
              <a:rPr lang="en-US" dirty="0"/>
              <a:t>Data preparation and preprocessing</a:t>
            </a:r>
          </a:p>
        </p:txBody>
      </p:sp>
      <p:sp>
        <p:nvSpPr>
          <p:cNvPr id="3" name="Content Placeholder 2">
            <a:extLst>
              <a:ext uri="{FF2B5EF4-FFF2-40B4-BE49-F238E27FC236}">
                <a16:creationId xmlns:a16="http://schemas.microsoft.com/office/drawing/2014/main" id="{6CFF7165-CDCF-4627-914B-E732E81798FA}"/>
              </a:ext>
            </a:extLst>
          </p:cNvPr>
          <p:cNvSpPr>
            <a:spLocks noGrp="1"/>
          </p:cNvSpPr>
          <p:nvPr>
            <p:ph idx="1"/>
          </p:nvPr>
        </p:nvSpPr>
        <p:spPr/>
        <p:txBody>
          <a:bodyPr>
            <a:normAutofit fontScale="85000" lnSpcReduction="20000"/>
          </a:bodyPr>
          <a:lstStyle/>
          <a:p>
            <a:r>
              <a:rPr lang="en-US" dirty="0"/>
              <a:t>Accordingly, we performed the following steps:</a:t>
            </a:r>
          </a:p>
          <a:p>
            <a:r>
              <a:rPr lang="en-US" dirty="0"/>
              <a:t>  1. Rename the column names </a:t>
            </a:r>
          </a:p>
          <a:p>
            <a:r>
              <a:rPr lang="en-US" dirty="0"/>
              <a:t>  2. Format the date column </a:t>
            </a:r>
          </a:p>
          <a:p>
            <a:r>
              <a:rPr lang="en-US" dirty="0"/>
              <a:t>  3. Sort data by date of sale </a:t>
            </a:r>
          </a:p>
          <a:p>
            <a:r>
              <a:rPr lang="en-US" dirty="0"/>
              <a:t>  4. Select data only for the city of London </a:t>
            </a:r>
          </a:p>
          <a:p>
            <a:r>
              <a:rPr lang="en-US" dirty="0"/>
              <a:t>  5. Make a list of street names in London</a:t>
            </a:r>
          </a:p>
          <a:p>
            <a:r>
              <a:rPr lang="en-US" dirty="0"/>
              <a:t>  6. Calculate the street-wise average price of the property </a:t>
            </a:r>
          </a:p>
          <a:p>
            <a:r>
              <a:rPr lang="en-US" dirty="0"/>
              <a:t>  7. Read the street-wise coordinates into a data frame, eliminating recurring word London from individual names </a:t>
            </a:r>
          </a:p>
          <a:p>
            <a:r>
              <a:rPr lang="en-US" dirty="0"/>
              <a:t>  8. Join the data to find the coordinates of locations which fit into client's budget </a:t>
            </a:r>
          </a:p>
          <a:p>
            <a:r>
              <a:rPr lang="en-US" dirty="0"/>
              <a:t>  9. Plot recommended locations on London map along with current market prices.</a:t>
            </a:r>
          </a:p>
        </p:txBody>
      </p:sp>
    </p:spTree>
    <p:extLst>
      <p:ext uri="{BB962C8B-B14F-4D97-AF65-F5344CB8AC3E}">
        <p14:creationId xmlns:p14="http://schemas.microsoft.com/office/powerpoint/2010/main" val="305934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BC6F-464B-4368-9D70-BBD2ACC79097}"/>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CFE25DC3-BAF0-4560-AC9A-90DB15C28CA0}"/>
              </a:ext>
            </a:extLst>
          </p:cNvPr>
          <p:cNvSpPr>
            <a:spLocks noGrp="1"/>
          </p:cNvSpPr>
          <p:nvPr>
            <p:ph idx="1"/>
          </p:nvPr>
        </p:nvSpPr>
        <p:spPr/>
        <p:txBody>
          <a:bodyPr/>
          <a:lstStyle/>
          <a:p>
            <a:r>
              <a:rPr lang="en-US" dirty="0"/>
              <a:t>After exploring the dataset and gaining insights into it, we used the clustering methodology to analyze real estates. We used the k-means clustering technique as it is fast and efficient in terms of computational cost, is highly flexible to account for mutations in real estate market in London and is accurate.</a:t>
            </a:r>
          </a:p>
          <a:p>
            <a:r>
              <a:rPr lang="en-US" dirty="0"/>
              <a:t>     152 venues were analyzed based on 350 categories of facilities.</a:t>
            </a:r>
          </a:p>
          <a:p>
            <a:r>
              <a:rPr lang="en-US" dirty="0"/>
              <a:t>After our inspection of venues/facilities/amenities nearby the most profitable real estate investments in London, we performed clustering properties by venues/facilities/amenities nearby into 5 clusters using K-Means.</a:t>
            </a:r>
          </a:p>
        </p:txBody>
      </p:sp>
    </p:spTree>
    <p:extLst>
      <p:ext uri="{BB962C8B-B14F-4D97-AF65-F5344CB8AC3E}">
        <p14:creationId xmlns:p14="http://schemas.microsoft.com/office/powerpoint/2010/main" val="244610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FF3E-81F9-46D7-A496-C063060FE47B}"/>
              </a:ext>
            </a:extLst>
          </p:cNvPr>
          <p:cNvSpPr>
            <a:spLocks noGrp="1"/>
          </p:cNvSpPr>
          <p:nvPr>
            <p:ph type="title"/>
          </p:nvPr>
        </p:nvSpPr>
        <p:spPr/>
        <p:txBody>
          <a:bodyPr>
            <a:normAutofit/>
          </a:bodyPr>
          <a:lstStyle/>
          <a:p>
            <a:r>
              <a:rPr lang="en-US" sz="2800" dirty="0"/>
              <a:t>K-Means clustering</a:t>
            </a:r>
          </a:p>
        </p:txBody>
      </p:sp>
      <p:pic>
        <p:nvPicPr>
          <p:cNvPr id="4" name="Segnaposto contenuto 8">
            <a:extLst>
              <a:ext uri="{FF2B5EF4-FFF2-40B4-BE49-F238E27FC236}">
                <a16:creationId xmlns:a16="http://schemas.microsoft.com/office/drawing/2014/main" id="{00278D6A-6759-42AB-B79B-8A67BFF6C542}"/>
              </a:ext>
            </a:extLst>
          </p:cNvPr>
          <p:cNvPicPr>
            <a:picLocks noGrp="1" noChangeAspect="1"/>
          </p:cNvPicPr>
          <p:nvPr>
            <p:ph type="pic" idx="1"/>
          </p:nvPr>
        </p:nvPicPr>
        <p:blipFill rotWithShape="1">
          <a:blip r:embed="rId2"/>
          <a:srcRect t="12556" b="12556"/>
          <a:stretch/>
        </p:blipFill>
        <p:spPr>
          <a:xfrm>
            <a:off x="0" y="0"/>
            <a:ext cx="12188952" cy="5094515"/>
          </a:xfrm>
          <a:prstGeom prst="rect">
            <a:avLst/>
          </a:prstGeom>
          <a:ln w="12700">
            <a:noFill/>
          </a:ln>
        </p:spPr>
      </p:pic>
      <p:sp>
        <p:nvSpPr>
          <p:cNvPr id="3" name="Text Placeholder 2">
            <a:extLst>
              <a:ext uri="{FF2B5EF4-FFF2-40B4-BE49-F238E27FC236}">
                <a16:creationId xmlns:a16="http://schemas.microsoft.com/office/drawing/2014/main" id="{31592074-3679-4233-ACCD-403C0472C580}"/>
              </a:ext>
            </a:extLst>
          </p:cNvPr>
          <p:cNvSpPr>
            <a:spLocks noGrp="1"/>
          </p:cNvSpPr>
          <p:nvPr>
            <p:ph type="body" sz="half" idx="2"/>
          </p:nvPr>
        </p:nvSpPr>
        <p:spPr>
          <a:xfrm>
            <a:off x="8610600" y="5166358"/>
            <a:ext cx="3200400" cy="1463041"/>
          </a:xfrm>
        </p:spPr>
        <p:txBody>
          <a:bodyPr>
            <a:normAutofit lnSpcReduction="10000"/>
          </a:bodyPr>
          <a:lstStyle/>
          <a:p>
            <a:r>
              <a:rPr lang="en-US" dirty="0">
                <a:solidFill>
                  <a:srgbClr val="7030A0"/>
                </a:solidFill>
              </a:rPr>
              <a:t>Cluster 0</a:t>
            </a:r>
          </a:p>
          <a:p>
            <a:r>
              <a:rPr lang="en-US" dirty="0">
                <a:solidFill>
                  <a:srgbClr val="00B0F0"/>
                </a:solidFill>
              </a:rPr>
              <a:t>Cluster 1</a:t>
            </a:r>
          </a:p>
          <a:p>
            <a:r>
              <a:rPr lang="en-US" dirty="0">
                <a:solidFill>
                  <a:srgbClr val="00FFCC"/>
                </a:solidFill>
              </a:rPr>
              <a:t>Cluster 2</a:t>
            </a:r>
          </a:p>
          <a:p>
            <a:r>
              <a:rPr lang="en-US" dirty="0">
                <a:solidFill>
                  <a:srgbClr val="FFC000"/>
                </a:solidFill>
              </a:rPr>
              <a:t>Cluster 3</a:t>
            </a:r>
          </a:p>
          <a:p>
            <a:r>
              <a:rPr lang="en-US" dirty="0">
                <a:solidFill>
                  <a:srgbClr val="FF0000"/>
                </a:solidFill>
              </a:rPr>
              <a:t>Cluster 4</a:t>
            </a:r>
          </a:p>
        </p:txBody>
      </p:sp>
    </p:spTree>
    <p:extLst>
      <p:ext uri="{BB962C8B-B14F-4D97-AF65-F5344CB8AC3E}">
        <p14:creationId xmlns:p14="http://schemas.microsoft.com/office/powerpoint/2010/main" val="25220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11A9-C7E6-43CE-A36B-91AEAC4AFC18}"/>
              </a:ext>
            </a:extLst>
          </p:cNvPr>
          <p:cNvSpPr>
            <a:spLocks noGrp="1"/>
          </p:cNvSpPr>
          <p:nvPr>
            <p:ph type="title"/>
          </p:nvPr>
        </p:nvSpPr>
        <p:spPr/>
        <p:txBody>
          <a:bodyPr/>
          <a:lstStyle/>
          <a:p>
            <a:r>
              <a:rPr lang="it-IT" b="1" dirty="0">
                <a:solidFill>
                  <a:schemeClr val="tx1"/>
                </a:solidFill>
              </a:rPr>
              <a:t>Outcome/Result</a:t>
            </a:r>
            <a:endParaRPr lang="en-US" dirty="0"/>
          </a:p>
        </p:txBody>
      </p:sp>
      <p:sp>
        <p:nvSpPr>
          <p:cNvPr id="3" name="Content Placeholder 2">
            <a:extLst>
              <a:ext uri="{FF2B5EF4-FFF2-40B4-BE49-F238E27FC236}">
                <a16:creationId xmlns:a16="http://schemas.microsoft.com/office/drawing/2014/main" id="{F8272560-6F66-4FCD-88D0-F70FF5841135}"/>
              </a:ext>
            </a:extLst>
          </p:cNvPr>
          <p:cNvSpPr>
            <a:spLocks noGrp="1"/>
          </p:cNvSpPr>
          <p:nvPr>
            <p:ph idx="1"/>
          </p:nvPr>
        </p:nvSpPr>
        <p:spPr/>
        <p:txBody>
          <a:bodyPr>
            <a:normAutofit/>
          </a:bodyPr>
          <a:lstStyle/>
          <a:p>
            <a:r>
              <a:rPr lang="en" dirty="0"/>
              <a:t>Examination of real estates according to neighborhoods/London areas</a:t>
            </a:r>
          </a:p>
          <a:p>
            <a:pPr marL="342900" indent="-342900">
              <a:buFont typeface="+mj-lt"/>
              <a:buAutoNum type="arabicPeriod"/>
            </a:pPr>
            <a:r>
              <a:rPr lang="en" dirty="0"/>
              <a:t>West London (Notting Hill, Kensington, Chelsea, Marylebone) and North-West London (Hampsted) might be considered highly profitable venues to purchase a real estate;</a:t>
            </a:r>
          </a:p>
          <a:p>
            <a:pPr marL="342900" indent="-342900">
              <a:buFont typeface="+mj-lt"/>
              <a:buAutoNum type="arabicPeriod"/>
            </a:pPr>
            <a:r>
              <a:rPr lang="en" dirty="0"/>
              <a:t>South-West London (Wandsworth, Balham) and North-West London (Isliington) are arising as next future elite venues with a wide range of amenities and facilities. </a:t>
            </a:r>
          </a:p>
          <a:p>
            <a:r>
              <a:rPr lang="en" dirty="0"/>
              <a:t>Examination of real estates  by clusters</a:t>
            </a:r>
          </a:p>
          <a:p>
            <a:pPr marL="342900" indent="-342900">
              <a:buFont typeface="+mj-lt"/>
              <a:buAutoNum type="arabicPeriod"/>
            </a:pPr>
            <a:r>
              <a:rPr lang="en" dirty="0"/>
              <a:t>Clusters 0, 2 and 4 may target home buyers prone to live in 'green' areas with parks, waterfronts;</a:t>
            </a:r>
          </a:p>
          <a:p>
            <a:pPr marL="342900" indent="-342900">
              <a:buFont typeface="+mj-lt"/>
              <a:buAutoNum type="arabicPeriod"/>
            </a:pPr>
            <a:r>
              <a:rPr lang="en" dirty="0"/>
              <a:t>Clusters 1 and 3 may target individuals who love pubs, theatres and soccer.</a:t>
            </a:r>
            <a:endParaRPr lang="it-IT" dirty="0"/>
          </a:p>
          <a:p>
            <a:endParaRPr lang="en-US" dirty="0"/>
          </a:p>
        </p:txBody>
      </p:sp>
    </p:spTree>
    <p:extLst>
      <p:ext uri="{BB962C8B-B14F-4D97-AF65-F5344CB8AC3E}">
        <p14:creationId xmlns:p14="http://schemas.microsoft.com/office/powerpoint/2010/main" val="2168370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233</TotalTime>
  <Words>656</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  IBM CAPSTONE PROJECT – The Battle of Neighborhoods:  </vt:lpstr>
      <vt:lpstr>Business Problem</vt:lpstr>
      <vt:lpstr>Methodology</vt:lpstr>
      <vt:lpstr>Data Aquisition</vt:lpstr>
      <vt:lpstr>DATA EXPLORATION</vt:lpstr>
      <vt:lpstr>Data preparation and preprocessing</vt:lpstr>
      <vt:lpstr>Modeling</vt:lpstr>
      <vt:lpstr>K-Means clustering</vt:lpstr>
      <vt:lpstr>Outcome/Result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 CAPSTONE PROJECT – The Battle of Neighborhoods:  </dc:title>
  <dc:creator>homepc</dc:creator>
  <cp:lastModifiedBy>homepc</cp:lastModifiedBy>
  <cp:revision>9</cp:revision>
  <dcterms:created xsi:type="dcterms:W3CDTF">2019-08-27T15:24:14Z</dcterms:created>
  <dcterms:modified xsi:type="dcterms:W3CDTF">2019-10-02T18:18:16Z</dcterms:modified>
</cp:coreProperties>
</file>