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Horizon" charset="1" panose="02000500000000000000"/>
      <p:regular r:id="rId15"/>
    </p:embeddedFont>
    <p:embeddedFont>
      <p:font typeface="Montserrat Medium" charset="1" panose="00000600000000000000"/>
      <p:regular r:id="rId16"/>
    </p:embeddedFont>
    <p:embeddedFont>
      <p:font typeface="Montserrat" charset="1" panose="00000500000000000000"/>
      <p:regular r:id="rId17"/>
    </p:embeddedFont>
    <p:embeddedFont>
      <p:font typeface="Montserrat Bold" charset="1" panose="00000800000000000000"/>
      <p:regular r:id="rId18"/>
    </p:embeddedFont>
    <p:embeddedFont>
      <p:font typeface="Montserrat Bold Italics" charset="1" panose="00000800000000000000"/>
      <p:regular r:id="rId19"/>
    </p:embeddedFont>
    <p:embeddedFont>
      <p:font typeface="Montserrat Italics"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7E8FF"/>
        </a:solidFill>
      </p:bgPr>
    </p:bg>
    <p:spTree>
      <p:nvGrpSpPr>
        <p:cNvPr id="1" name=""/>
        <p:cNvGrpSpPr/>
        <p:nvPr/>
      </p:nvGrpSpPr>
      <p:grpSpPr>
        <a:xfrm>
          <a:off x="0" y="0"/>
          <a:ext cx="0" cy="0"/>
          <a:chOff x="0" y="0"/>
          <a:chExt cx="0" cy="0"/>
        </a:xfrm>
      </p:grpSpPr>
      <p:sp>
        <p:nvSpPr>
          <p:cNvPr name="Freeform 2" id="2"/>
          <p:cNvSpPr/>
          <p:nvPr/>
        </p:nvSpPr>
        <p:spPr>
          <a:xfrm flipH="false" flipV="false" rot="0">
            <a:off x="7529931" y="418781"/>
            <a:ext cx="3263084" cy="3263084"/>
          </a:xfrm>
          <a:custGeom>
            <a:avLst/>
            <a:gdLst/>
            <a:ahLst/>
            <a:cxnLst/>
            <a:rect r="r" b="b" t="t" l="l"/>
            <a:pathLst>
              <a:path h="3263084" w="3263084">
                <a:moveTo>
                  <a:pt x="0" y="0"/>
                </a:moveTo>
                <a:lnTo>
                  <a:pt x="3263085" y="0"/>
                </a:lnTo>
                <a:lnTo>
                  <a:pt x="3263085" y="3263085"/>
                </a:lnTo>
                <a:lnTo>
                  <a:pt x="0" y="3263085"/>
                </a:lnTo>
                <a:lnTo>
                  <a:pt x="0" y="0"/>
                </a:lnTo>
                <a:close/>
              </a:path>
            </a:pathLst>
          </a:custGeom>
          <a:blipFill>
            <a:blip r:embed="rId2"/>
            <a:stretch>
              <a:fillRect l="0" t="0" r="0" b="0"/>
            </a:stretch>
          </a:blipFill>
        </p:spPr>
      </p:sp>
      <p:sp>
        <p:nvSpPr>
          <p:cNvPr name="TextBox 3" id="3"/>
          <p:cNvSpPr txBox="true"/>
          <p:nvPr/>
        </p:nvSpPr>
        <p:spPr>
          <a:xfrm rot="0">
            <a:off x="3756901" y="3481841"/>
            <a:ext cx="10774197" cy="1836962"/>
          </a:xfrm>
          <a:prstGeom prst="rect">
            <a:avLst/>
          </a:prstGeom>
        </p:spPr>
        <p:txBody>
          <a:bodyPr anchor="t" rtlCol="false" tIns="0" lIns="0" bIns="0" rIns="0">
            <a:spAutoFit/>
          </a:bodyPr>
          <a:lstStyle/>
          <a:p>
            <a:pPr algn="ctr">
              <a:lnSpc>
                <a:spcPts val="14196"/>
              </a:lnSpc>
              <a:spcBef>
                <a:spcPct val="0"/>
              </a:spcBef>
            </a:pPr>
            <a:r>
              <a:rPr lang="en-US" sz="10140">
                <a:solidFill>
                  <a:srgbClr val="000000"/>
                </a:solidFill>
                <a:latin typeface="Horizon"/>
                <a:ea typeface="Horizon"/>
                <a:cs typeface="Horizon"/>
                <a:sym typeface="Horizon"/>
              </a:rPr>
              <a:t>REPHASEr</a:t>
            </a:r>
          </a:p>
        </p:txBody>
      </p:sp>
      <p:sp>
        <p:nvSpPr>
          <p:cNvPr name="TextBox 4" id="4"/>
          <p:cNvSpPr txBox="true"/>
          <p:nvPr/>
        </p:nvSpPr>
        <p:spPr>
          <a:xfrm rot="0">
            <a:off x="2198390" y="4991100"/>
            <a:ext cx="13891221" cy="986580"/>
          </a:xfrm>
          <a:prstGeom prst="rect">
            <a:avLst/>
          </a:prstGeom>
        </p:spPr>
        <p:txBody>
          <a:bodyPr anchor="t" rtlCol="false" tIns="0" lIns="0" bIns="0" rIns="0">
            <a:spAutoFit/>
          </a:bodyPr>
          <a:lstStyle/>
          <a:p>
            <a:pPr algn="ctr">
              <a:lnSpc>
                <a:spcPts val="8096"/>
              </a:lnSpc>
              <a:spcBef>
                <a:spcPct val="0"/>
              </a:spcBef>
            </a:pPr>
            <a:r>
              <a:rPr lang="en-US" b="true" sz="5783">
                <a:solidFill>
                  <a:srgbClr val="000000"/>
                </a:solidFill>
                <a:latin typeface="Montserrat Medium"/>
                <a:ea typeface="Montserrat Medium"/>
                <a:cs typeface="Montserrat Medium"/>
                <a:sym typeface="Montserrat Medium"/>
              </a:rPr>
              <a:t>INNOVACION 2025: 360 CODE CRAFT</a:t>
            </a:r>
          </a:p>
        </p:txBody>
      </p:sp>
      <p:sp>
        <p:nvSpPr>
          <p:cNvPr name="TextBox 5" id="5"/>
          <p:cNvSpPr txBox="true"/>
          <p:nvPr/>
        </p:nvSpPr>
        <p:spPr>
          <a:xfrm rot="0">
            <a:off x="5921871" y="7276321"/>
            <a:ext cx="6444258" cy="704213"/>
          </a:xfrm>
          <a:prstGeom prst="rect">
            <a:avLst/>
          </a:prstGeom>
        </p:spPr>
        <p:txBody>
          <a:bodyPr anchor="t" rtlCol="false" tIns="0" lIns="0" bIns="0" rIns="0">
            <a:spAutoFit/>
          </a:bodyPr>
          <a:lstStyle/>
          <a:p>
            <a:pPr algn="ctr">
              <a:lnSpc>
                <a:spcPts val="5810"/>
              </a:lnSpc>
              <a:spcBef>
                <a:spcPct val="0"/>
              </a:spcBef>
            </a:pPr>
            <a:r>
              <a:rPr lang="en-US" sz="4150">
                <a:solidFill>
                  <a:srgbClr val="000000"/>
                </a:solidFill>
                <a:latin typeface="Montserrat"/>
                <a:ea typeface="Montserrat"/>
                <a:cs typeface="Montserrat"/>
                <a:sym typeface="Montserrat"/>
              </a:rPr>
              <a:t>SOLUTION SUBMISSION</a:t>
            </a:r>
          </a:p>
        </p:txBody>
      </p:sp>
      <p:sp>
        <p:nvSpPr>
          <p:cNvPr name="TextBox 6" id="6"/>
          <p:cNvSpPr txBox="true"/>
          <p:nvPr/>
        </p:nvSpPr>
        <p:spPr>
          <a:xfrm rot="0">
            <a:off x="5700167" y="7817630"/>
            <a:ext cx="6887667" cy="737961"/>
          </a:xfrm>
          <a:prstGeom prst="rect">
            <a:avLst/>
          </a:prstGeom>
        </p:spPr>
        <p:txBody>
          <a:bodyPr anchor="t" rtlCol="false" tIns="0" lIns="0" bIns="0" rIns="0">
            <a:spAutoFit/>
          </a:bodyPr>
          <a:lstStyle/>
          <a:p>
            <a:pPr algn="ctr">
              <a:lnSpc>
                <a:spcPts val="6050"/>
              </a:lnSpc>
              <a:spcBef>
                <a:spcPct val="0"/>
              </a:spcBef>
            </a:pPr>
            <a:r>
              <a:rPr lang="en-US" sz="4321">
                <a:solidFill>
                  <a:srgbClr val="0055B8"/>
                </a:solidFill>
                <a:latin typeface="Montserrat"/>
                <a:ea typeface="Montserrat"/>
                <a:cs typeface="Montserrat"/>
                <a:sym typeface="Montserrat"/>
              </a:rPr>
              <a:t>BY TEAM: </a:t>
            </a:r>
            <a:r>
              <a:rPr lang="en-US" b="true" sz="4321">
                <a:solidFill>
                  <a:srgbClr val="0055B8"/>
                </a:solidFill>
                <a:latin typeface="Montserrat Bold"/>
                <a:ea typeface="Montserrat Bold"/>
                <a:cs typeface="Montserrat Bold"/>
                <a:sym typeface="Montserrat Bold"/>
              </a:rPr>
              <a:t>REVITALIZERS</a:t>
            </a:r>
          </a:p>
        </p:txBody>
      </p:sp>
      <p:sp>
        <p:nvSpPr>
          <p:cNvPr name="TextBox 7" id="7"/>
          <p:cNvSpPr txBox="true"/>
          <p:nvPr/>
        </p:nvSpPr>
        <p:spPr>
          <a:xfrm rot="0">
            <a:off x="7494984" y="5870274"/>
            <a:ext cx="3298031" cy="637697"/>
          </a:xfrm>
          <a:prstGeom prst="rect">
            <a:avLst/>
          </a:prstGeom>
        </p:spPr>
        <p:txBody>
          <a:bodyPr anchor="t" rtlCol="false" tIns="0" lIns="0" bIns="0" rIns="0">
            <a:spAutoFit/>
          </a:bodyPr>
          <a:lstStyle/>
          <a:p>
            <a:pPr algn="ctr">
              <a:lnSpc>
                <a:spcPts val="5276"/>
              </a:lnSpc>
              <a:spcBef>
                <a:spcPct val="0"/>
              </a:spcBef>
            </a:pPr>
            <a:r>
              <a:rPr lang="en-US" b="true" sz="3768">
                <a:solidFill>
                  <a:srgbClr val="000000"/>
                </a:solidFill>
                <a:latin typeface="Montserrat Bold"/>
                <a:ea typeface="Montserrat Bold"/>
                <a:cs typeface="Montserrat Bold"/>
                <a:sym typeface="Montserrat Bold"/>
              </a:rPr>
              <a:t>HACKATHON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7E8FF"/>
        </a:solidFill>
      </p:bgPr>
    </p:bg>
    <p:spTree>
      <p:nvGrpSpPr>
        <p:cNvPr id="1" name=""/>
        <p:cNvGrpSpPr/>
        <p:nvPr/>
      </p:nvGrpSpPr>
      <p:grpSpPr>
        <a:xfrm>
          <a:off x="0" y="0"/>
          <a:ext cx="0" cy="0"/>
          <a:chOff x="0" y="0"/>
          <a:chExt cx="0" cy="0"/>
        </a:xfrm>
      </p:grpSpPr>
      <p:sp>
        <p:nvSpPr>
          <p:cNvPr name="TextBox 2" id="2"/>
          <p:cNvSpPr txBox="true"/>
          <p:nvPr/>
        </p:nvSpPr>
        <p:spPr>
          <a:xfrm rot="0">
            <a:off x="613713" y="619125"/>
            <a:ext cx="17259300" cy="1565316"/>
          </a:xfrm>
          <a:prstGeom prst="rect">
            <a:avLst/>
          </a:prstGeom>
        </p:spPr>
        <p:txBody>
          <a:bodyPr anchor="t" rtlCol="false" tIns="0" lIns="0" bIns="0" rIns="0">
            <a:spAutoFit/>
          </a:bodyPr>
          <a:lstStyle/>
          <a:p>
            <a:pPr algn="l">
              <a:lnSpc>
                <a:spcPts val="6014"/>
              </a:lnSpc>
            </a:pPr>
            <a:r>
              <a:rPr lang="en-US" sz="5783" b="true">
                <a:solidFill>
                  <a:srgbClr val="0055B8"/>
                </a:solidFill>
                <a:latin typeface="Montserrat Bold"/>
                <a:ea typeface="Montserrat Bold"/>
                <a:cs typeface="Montserrat Bold"/>
                <a:sym typeface="Montserrat Bold"/>
              </a:rPr>
              <a:t>INNOVACION 2025:</a:t>
            </a:r>
          </a:p>
          <a:p>
            <a:pPr algn="l">
              <a:lnSpc>
                <a:spcPts val="6014"/>
              </a:lnSpc>
            </a:pPr>
            <a:r>
              <a:rPr lang="en-US" sz="5783" b="true">
                <a:solidFill>
                  <a:srgbClr val="0055B8"/>
                </a:solidFill>
                <a:latin typeface="Montserrat Medium"/>
                <a:ea typeface="Montserrat Medium"/>
                <a:cs typeface="Montserrat Medium"/>
                <a:sym typeface="Montserrat Medium"/>
              </a:rPr>
              <a:t>360 CODE CRAFT HACKATHON</a:t>
            </a:r>
          </a:p>
        </p:txBody>
      </p:sp>
      <p:sp>
        <p:nvSpPr>
          <p:cNvPr name="TextBox 3" id="3"/>
          <p:cNvSpPr txBox="true"/>
          <p:nvPr/>
        </p:nvSpPr>
        <p:spPr>
          <a:xfrm rot="0">
            <a:off x="709562" y="2901841"/>
            <a:ext cx="17067603" cy="6181090"/>
          </a:xfrm>
          <a:prstGeom prst="rect">
            <a:avLst/>
          </a:prstGeom>
        </p:spPr>
        <p:txBody>
          <a:bodyPr anchor="t" rtlCol="false" tIns="0" lIns="0" bIns="0" rIns="0">
            <a:spAutoFit/>
          </a:bodyPr>
          <a:lstStyle/>
          <a:p>
            <a:pPr algn="l">
              <a:lnSpc>
                <a:spcPts val="4939"/>
              </a:lnSpc>
            </a:pPr>
            <a:r>
              <a:rPr lang="en-US" sz="3799" b="true">
                <a:solidFill>
                  <a:srgbClr val="000000"/>
                </a:solidFill>
                <a:latin typeface="Montserrat Bold"/>
                <a:ea typeface="Montserrat Bold"/>
                <a:cs typeface="Montserrat Bold"/>
                <a:sym typeface="Montserrat Bold"/>
              </a:rPr>
              <a:t>TEAM NAME: </a:t>
            </a:r>
            <a:r>
              <a:rPr lang="en-US" sz="3799">
                <a:solidFill>
                  <a:srgbClr val="000000"/>
                </a:solidFill>
                <a:latin typeface="Montserrat"/>
                <a:ea typeface="Montserrat"/>
                <a:cs typeface="Montserrat"/>
                <a:sym typeface="Montserrat"/>
              </a:rPr>
              <a:t>REVITALIZERS</a:t>
            </a:r>
          </a:p>
          <a:p>
            <a:pPr algn="l">
              <a:lnSpc>
                <a:spcPts val="4939"/>
              </a:lnSpc>
            </a:pPr>
            <a:r>
              <a:rPr lang="en-US" sz="3799" b="true">
                <a:solidFill>
                  <a:srgbClr val="000000"/>
                </a:solidFill>
                <a:latin typeface="Montserrat Bold"/>
                <a:ea typeface="Montserrat Bold"/>
                <a:cs typeface="Montserrat Bold"/>
                <a:sym typeface="Montserrat Bold"/>
              </a:rPr>
              <a:t>PARTICIPANT NAMES: </a:t>
            </a:r>
            <a:r>
              <a:rPr lang="en-US" sz="3799">
                <a:solidFill>
                  <a:srgbClr val="000000"/>
                </a:solidFill>
                <a:latin typeface="Montserrat"/>
                <a:ea typeface="Montserrat"/>
                <a:cs typeface="Montserrat"/>
                <a:sym typeface="Montserrat"/>
              </a:rPr>
              <a:t>ASMITA GHORAI, SUPRIYO GIRI,</a:t>
            </a:r>
          </a:p>
          <a:p>
            <a:pPr algn="l">
              <a:lnSpc>
                <a:spcPts val="4939"/>
              </a:lnSpc>
            </a:pPr>
            <a:r>
              <a:rPr lang="en-US" sz="3799">
                <a:solidFill>
                  <a:srgbClr val="000000"/>
                </a:solidFill>
                <a:latin typeface="Montserrat"/>
                <a:ea typeface="Montserrat"/>
                <a:cs typeface="Montserrat"/>
                <a:sym typeface="Montserrat"/>
              </a:rPr>
              <a:t>                                             ADRIJA SAHA, SHLOK AGARWAL</a:t>
            </a:r>
          </a:p>
          <a:p>
            <a:pPr algn="l">
              <a:lnSpc>
                <a:spcPts val="4939"/>
              </a:lnSpc>
            </a:pPr>
            <a:r>
              <a:rPr lang="en-US" sz="3799" b="true">
                <a:solidFill>
                  <a:srgbClr val="000000"/>
                </a:solidFill>
                <a:latin typeface="Montserrat Bold"/>
                <a:ea typeface="Montserrat Bold"/>
                <a:cs typeface="Montserrat Bold"/>
                <a:sym typeface="Montserrat Bold"/>
              </a:rPr>
              <a:t>DOMAIN: </a:t>
            </a:r>
            <a:r>
              <a:rPr lang="en-US" sz="3799">
                <a:solidFill>
                  <a:srgbClr val="000000"/>
                </a:solidFill>
                <a:latin typeface="Montserrat"/>
                <a:ea typeface="Montserrat"/>
                <a:cs typeface="Montserrat"/>
                <a:sym typeface="Montserrat"/>
              </a:rPr>
              <a:t>E-COMMERCE</a:t>
            </a:r>
          </a:p>
          <a:p>
            <a:pPr algn="l">
              <a:lnSpc>
                <a:spcPts val="4939"/>
              </a:lnSpc>
            </a:pPr>
            <a:r>
              <a:rPr lang="en-US" sz="3799" b="true">
                <a:solidFill>
                  <a:srgbClr val="000000"/>
                </a:solidFill>
                <a:latin typeface="Montserrat Bold"/>
                <a:ea typeface="Montserrat Bold"/>
                <a:cs typeface="Montserrat Bold"/>
                <a:sym typeface="Montserrat Bold"/>
              </a:rPr>
              <a:t>PROBLEM STATEMENT ID: </a:t>
            </a:r>
            <a:r>
              <a:rPr lang="en-US" sz="3799">
                <a:solidFill>
                  <a:srgbClr val="000000"/>
                </a:solidFill>
                <a:latin typeface="Montserrat"/>
                <a:ea typeface="Montserrat"/>
                <a:cs typeface="Montserrat"/>
                <a:sym typeface="Montserrat"/>
              </a:rPr>
              <a:t>3</a:t>
            </a:r>
          </a:p>
          <a:p>
            <a:pPr algn="l">
              <a:lnSpc>
                <a:spcPts val="4939"/>
              </a:lnSpc>
            </a:pPr>
            <a:r>
              <a:rPr lang="en-US" sz="3799" b="true">
                <a:solidFill>
                  <a:srgbClr val="000000"/>
                </a:solidFill>
                <a:latin typeface="Montserrat Bold"/>
                <a:ea typeface="Montserrat Bold"/>
                <a:cs typeface="Montserrat Bold"/>
                <a:sym typeface="Montserrat Bold"/>
              </a:rPr>
              <a:t>PROBLEM STATEMENT: </a:t>
            </a:r>
            <a:r>
              <a:rPr lang="en-US" sz="3799">
                <a:solidFill>
                  <a:srgbClr val="000000"/>
                </a:solidFill>
                <a:latin typeface="Montserrat"/>
                <a:ea typeface="Montserrat"/>
                <a:cs typeface="Montserrat"/>
                <a:sym typeface="Montserrat"/>
              </a:rPr>
              <a:t>Inventory Management and Demand Forecasting</a:t>
            </a:r>
          </a:p>
          <a:p>
            <a:pPr algn="l">
              <a:lnSpc>
                <a:spcPts val="4939"/>
              </a:lnSpc>
            </a:pPr>
            <a:r>
              <a:rPr lang="en-US" sz="3799" b="true">
                <a:solidFill>
                  <a:srgbClr val="000000"/>
                </a:solidFill>
                <a:latin typeface="Montserrat Bold"/>
                <a:ea typeface="Montserrat Bold"/>
                <a:cs typeface="Montserrat Bold"/>
                <a:sym typeface="Montserrat Bold"/>
              </a:rPr>
              <a:t>SOLUTION TITLE: </a:t>
            </a:r>
            <a:r>
              <a:rPr lang="en-US" sz="3799">
                <a:solidFill>
                  <a:srgbClr val="000000"/>
                </a:solidFill>
                <a:latin typeface="Montserrat"/>
                <a:ea typeface="Montserrat"/>
                <a:cs typeface="Montserrat"/>
                <a:sym typeface="Montserrat"/>
              </a:rPr>
              <a:t>REPHASER </a:t>
            </a:r>
          </a:p>
          <a:p>
            <a:pPr algn="l">
              <a:lnSpc>
                <a:spcPts val="4939"/>
              </a:lnSpc>
            </a:pPr>
            <a:r>
              <a:rPr lang="en-US" sz="3799" b="true">
                <a:solidFill>
                  <a:srgbClr val="000000"/>
                </a:solidFill>
                <a:latin typeface="Montserrat Bold"/>
                <a:ea typeface="Montserrat Bold"/>
                <a:cs typeface="Montserrat Bold"/>
                <a:sym typeface="Montserrat Bold"/>
              </a:rPr>
              <a:t>SOLUTION DESCRIPTION: </a:t>
            </a:r>
            <a:r>
              <a:rPr lang="en-US" sz="3799">
                <a:solidFill>
                  <a:srgbClr val="000000"/>
                </a:solidFill>
                <a:latin typeface="Montserrat"/>
                <a:ea typeface="Montserrat"/>
                <a:cs typeface="Montserrat"/>
                <a:sym typeface="Montserrat"/>
              </a:rPr>
              <a:t>ML-BASED DEMAND TREND ANALYZER AND INVENTORY MANAGEMENT SYSTEM</a:t>
            </a:r>
          </a:p>
        </p:txBody>
      </p:sp>
      <p:sp>
        <p:nvSpPr>
          <p:cNvPr name="AutoShape 4" id="4"/>
          <p:cNvSpPr/>
          <p:nvPr/>
        </p:nvSpPr>
        <p:spPr>
          <a:xfrm>
            <a:off x="0" y="2482741"/>
            <a:ext cx="19346232" cy="0"/>
          </a:xfrm>
          <a:prstGeom prst="line">
            <a:avLst/>
          </a:prstGeom>
          <a:ln cap="flat" w="38100">
            <a:solidFill>
              <a:srgbClr val="0055B8"/>
            </a:solidFill>
            <a:prstDash val="sysDash"/>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D7E8FF"/>
        </a:solidFill>
      </p:bgPr>
    </p:bg>
    <p:spTree>
      <p:nvGrpSpPr>
        <p:cNvPr id="1" name=""/>
        <p:cNvGrpSpPr/>
        <p:nvPr/>
      </p:nvGrpSpPr>
      <p:grpSpPr>
        <a:xfrm>
          <a:off x="0" y="0"/>
          <a:ext cx="0" cy="0"/>
          <a:chOff x="0" y="0"/>
          <a:chExt cx="0" cy="0"/>
        </a:xfrm>
      </p:grpSpPr>
      <p:sp>
        <p:nvSpPr>
          <p:cNvPr name="TextBox 2" id="2"/>
          <p:cNvSpPr txBox="true"/>
          <p:nvPr/>
        </p:nvSpPr>
        <p:spPr>
          <a:xfrm rot="0">
            <a:off x="683415" y="496101"/>
            <a:ext cx="16575885" cy="749006"/>
          </a:xfrm>
          <a:prstGeom prst="rect">
            <a:avLst/>
          </a:prstGeom>
        </p:spPr>
        <p:txBody>
          <a:bodyPr anchor="t" rtlCol="false" tIns="0" lIns="0" bIns="0" rIns="0">
            <a:spAutoFit/>
          </a:bodyPr>
          <a:lstStyle/>
          <a:p>
            <a:pPr algn="l">
              <a:lnSpc>
                <a:spcPts val="5672"/>
              </a:lnSpc>
            </a:pPr>
            <a:r>
              <a:rPr lang="en-US" sz="5454" b="true">
                <a:solidFill>
                  <a:srgbClr val="0055B8"/>
                </a:solidFill>
                <a:latin typeface="Montserrat Bold"/>
                <a:ea typeface="Montserrat Bold"/>
                <a:cs typeface="Montserrat Bold"/>
                <a:sym typeface="Montserrat Bold"/>
              </a:rPr>
              <a:t>ABSTRACT</a:t>
            </a:r>
          </a:p>
        </p:txBody>
      </p:sp>
      <p:sp>
        <p:nvSpPr>
          <p:cNvPr name="TextBox 3" id="3"/>
          <p:cNvSpPr txBox="true"/>
          <p:nvPr/>
        </p:nvSpPr>
        <p:spPr>
          <a:xfrm rot="0">
            <a:off x="640882" y="1226057"/>
            <a:ext cx="17178410" cy="3806035"/>
          </a:xfrm>
          <a:prstGeom prst="rect">
            <a:avLst/>
          </a:prstGeom>
        </p:spPr>
        <p:txBody>
          <a:bodyPr anchor="t" rtlCol="false" tIns="0" lIns="0" bIns="0" rIns="0">
            <a:spAutoFit/>
          </a:bodyPr>
          <a:lstStyle/>
          <a:p>
            <a:pPr algn="l">
              <a:lnSpc>
                <a:spcPts val="3777"/>
              </a:lnSpc>
            </a:pPr>
            <a:r>
              <a:rPr lang="en-US" sz="3121" b="true">
                <a:solidFill>
                  <a:srgbClr val="000000"/>
                </a:solidFill>
                <a:latin typeface="Montserrat Medium"/>
                <a:ea typeface="Montserrat Medium"/>
                <a:cs typeface="Montserrat Medium"/>
                <a:sym typeface="Montserrat Medium"/>
              </a:rPr>
              <a:t>Managing inventory properly is essential for businesses to run smoothly and keep customers happy. Having too much stock increases storage costs, while running out of stock leads to lost sales and unhappy customers. By using data-driven insights, the tool helps businesses adjust their inventory in real time, preventing both excess stock and shortages. This tool helps businesses make smarter inventory decisions by analyzing sales patterns. It minimizes overordering and stockouts, ensuring product availability. Better forecasting reduces costs, waste, and improves customer satisfaction, leading to higher profits and boost business performance.</a:t>
            </a:r>
          </a:p>
        </p:txBody>
      </p:sp>
      <p:sp>
        <p:nvSpPr>
          <p:cNvPr name="TextBox 4" id="4"/>
          <p:cNvSpPr txBox="true"/>
          <p:nvPr/>
        </p:nvSpPr>
        <p:spPr>
          <a:xfrm rot="0">
            <a:off x="631357" y="5599014"/>
            <a:ext cx="16575885" cy="749006"/>
          </a:xfrm>
          <a:prstGeom prst="rect">
            <a:avLst/>
          </a:prstGeom>
        </p:spPr>
        <p:txBody>
          <a:bodyPr anchor="t" rtlCol="false" tIns="0" lIns="0" bIns="0" rIns="0">
            <a:spAutoFit/>
          </a:bodyPr>
          <a:lstStyle/>
          <a:p>
            <a:pPr algn="l">
              <a:lnSpc>
                <a:spcPts val="5672"/>
              </a:lnSpc>
            </a:pPr>
            <a:r>
              <a:rPr lang="en-US" sz="5454" b="true">
                <a:solidFill>
                  <a:srgbClr val="0055B8"/>
                </a:solidFill>
                <a:latin typeface="Montserrat Bold"/>
                <a:ea typeface="Montserrat Bold"/>
                <a:cs typeface="Montserrat Bold"/>
                <a:sym typeface="Montserrat Bold"/>
              </a:rPr>
              <a:t>PROBLEM STATEMENT</a:t>
            </a:r>
          </a:p>
        </p:txBody>
      </p:sp>
      <p:sp>
        <p:nvSpPr>
          <p:cNvPr name="TextBox 5" id="5"/>
          <p:cNvSpPr txBox="true"/>
          <p:nvPr/>
        </p:nvSpPr>
        <p:spPr>
          <a:xfrm rot="0">
            <a:off x="640882" y="6404762"/>
            <a:ext cx="17178410" cy="3329788"/>
          </a:xfrm>
          <a:prstGeom prst="rect">
            <a:avLst/>
          </a:prstGeom>
        </p:spPr>
        <p:txBody>
          <a:bodyPr anchor="t" rtlCol="false" tIns="0" lIns="0" bIns="0" rIns="0">
            <a:spAutoFit/>
          </a:bodyPr>
          <a:lstStyle/>
          <a:p>
            <a:pPr algn="l">
              <a:lnSpc>
                <a:spcPts val="3775"/>
              </a:lnSpc>
            </a:pPr>
            <a:r>
              <a:rPr lang="en-US" sz="3120" b="true">
                <a:solidFill>
                  <a:srgbClr val="000000"/>
                </a:solidFill>
                <a:latin typeface="Montserrat Bold"/>
                <a:ea typeface="Montserrat Bold"/>
                <a:cs typeface="Montserrat Bold"/>
                <a:sym typeface="Montserrat Bold"/>
              </a:rPr>
              <a:t>TITLE:</a:t>
            </a:r>
            <a:r>
              <a:rPr lang="en-US" sz="3120" b="true">
                <a:solidFill>
                  <a:srgbClr val="000000"/>
                </a:solidFill>
                <a:latin typeface="Montserrat Medium"/>
                <a:ea typeface="Montserrat Medium"/>
                <a:cs typeface="Montserrat Medium"/>
                <a:sym typeface="Montserrat Medium"/>
              </a:rPr>
              <a:t> Inventory Management and Demand Forecasting</a:t>
            </a:r>
          </a:p>
          <a:p>
            <a:pPr algn="l">
              <a:lnSpc>
                <a:spcPts val="3775"/>
              </a:lnSpc>
            </a:pPr>
            <a:r>
              <a:rPr lang="en-US" sz="3120" b="true">
                <a:solidFill>
                  <a:srgbClr val="000000"/>
                </a:solidFill>
                <a:latin typeface="Montserrat Bold"/>
                <a:ea typeface="Montserrat Bold"/>
                <a:cs typeface="Montserrat Bold"/>
                <a:sym typeface="Montserrat Bold"/>
              </a:rPr>
              <a:t>ID: </a:t>
            </a:r>
            <a:r>
              <a:rPr lang="en-US" sz="3120" b="true">
                <a:solidFill>
                  <a:srgbClr val="000000"/>
                </a:solidFill>
                <a:latin typeface="Montserrat Medium"/>
                <a:ea typeface="Montserrat Medium"/>
                <a:cs typeface="Montserrat Medium"/>
                <a:sym typeface="Montserrat Medium"/>
              </a:rPr>
              <a:t>E-Commerce (3)</a:t>
            </a:r>
          </a:p>
          <a:p>
            <a:pPr algn="l">
              <a:lnSpc>
                <a:spcPts val="3775"/>
              </a:lnSpc>
            </a:pPr>
            <a:r>
              <a:rPr lang="en-US" sz="3120" b="true">
                <a:solidFill>
                  <a:srgbClr val="000000"/>
                </a:solidFill>
                <a:latin typeface="Montserrat Bold"/>
                <a:ea typeface="Montserrat Bold"/>
                <a:cs typeface="Montserrat Bold"/>
                <a:sym typeface="Montserrat Bold"/>
              </a:rPr>
              <a:t>PROBLEM:</a:t>
            </a:r>
            <a:r>
              <a:rPr lang="en-US" sz="3120" b="true">
                <a:solidFill>
                  <a:srgbClr val="000000"/>
                </a:solidFill>
                <a:latin typeface="Montserrat Medium"/>
                <a:ea typeface="Montserrat Medium"/>
                <a:cs typeface="Montserrat Medium"/>
                <a:sym typeface="Montserrat Medium"/>
              </a:rPr>
              <a:t> Overstocking or stockouts can hinder operations and affect customer satisfaction.</a:t>
            </a:r>
          </a:p>
          <a:p>
            <a:pPr algn="l">
              <a:lnSpc>
                <a:spcPts val="3775"/>
              </a:lnSpc>
            </a:pPr>
            <a:r>
              <a:rPr lang="en-US" sz="3120" b="true">
                <a:solidFill>
                  <a:srgbClr val="000000"/>
                </a:solidFill>
                <a:latin typeface="Montserrat Bold"/>
                <a:ea typeface="Montserrat Bold"/>
                <a:cs typeface="Montserrat Bold"/>
                <a:sym typeface="Montserrat Bold"/>
              </a:rPr>
              <a:t>CHALLENGE:</a:t>
            </a:r>
            <a:r>
              <a:rPr lang="en-US" sz="3120" b="true">
                <a:solidFill>
                  <a:srgbClr val="000000"/>
                </a:solidFill>
                <a:latin typeface="Montserrat Medium"/>
                <a:ea typeface="Montserrat Medium"/>
                <a:cs typeface="Montserrat Medium"/>
                <a:sym typeface="Montserrat Medium"/>
              </a:rPr>
              <a:t> To build a predictive tool that uses past sales data and trends to forecast demand, enabling dynamic inventory management and reducing both excess stock and shortages.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7E8FF"/>
        </a:solidFill>
      </p:bgPr>
    </p:bg>
    <p:spTree>
      <p:nvGrpSpPr>
        <p:cNvPr id="1" name=""/>
        <p:cNvGrpSpPr/>
        <p:nvPr/>
      </p:nvGrpSpPr>
      <p:grpSpPr>
        <a:xfrm>
          <a:off x="0" y="0"/>
          <a:ext cx="0" cy="0"/>
          <a:chOff x="0" y="0"/>
          <a:chExt cx="0" cy="0"/>
        </a:xfrm>
      </p:grpSpPr>
      <p:sp>
        <p:nvSpPr>
          <p:cNvPr name="Freeform 2" id="2"/>
          <p:cNvSpPr/>
          <p:nvPr/>
        </p:nvSpPr>
        <p:spPr>
          <a:xfrm flipH="false" flipV="false" rot="0">
            <a:off x="287530" y="4033934"/>
            <a:ext cx="6499169" cy="3148035"/>
          </a:xfrm>
          <a:custGeom>
            <a:avLst/>
            <a:gdLst/>
            <a:ahLst/>
            <a:cxnLst/>
            <a:rect r="r" b="b" t="t" l="l"/>
            <a:pathLst>
              <a:path h="3148035" w="6499169">
                <a:moveTo>
                  <a:pt x="0" y="0"/>
                </a:moveTo>
                <a:lnTo>
                  <a:pt x="6499169" y="0"/>
                </a:lnTo>
                <a:lnTo>
                  <a:pt x="6499169" y="3148035"/>
                </a:lnTo>
                <a:lnTo>
                  <a:pt x="0" y="3148035"/>
                </a:lnTo>
                <a:lnTo>
                  <a:pt x="0" y="0"/>
                </a:lnTo>
                <a:close/>
              </a:path>
            </a:pathLst>
          </a:custGeom>
          <a:blipFill>
            <a:blip r:embed="rId2"/>
            <a:stretch>
              <a:fillRect l="0" t="0" r="0" b="0"/>
            </a:stretch>
          </a:blipFill>
        </p:spPr>
      </p:sp>
      <p:sp>
        <p:nvSpPr>
          <p:cNvPr name="Freeform 3" id="3"/>
          <p:cNvSpPr/>
          <p:nvPr/>
        </p:nvSpPr>
        <p:spPr>
          <a:xfrm flipH="false" flipV="false" rot="0">
            <a:off x="5969890" y="6535250"/>
            <a:ext cx="6869559" cy="3273774"/>
          </a:xfrm>
          <a:custGeom>
            <a:avLst/>
            <a:gdLst/>
            <a:ahLst/>
            <a:cxnLst/>
            <a:rect r="r" b="b" t="t" l="l"/>
            <a:pathLst>
              <a:path h="3273774" w="6869559">
                <a:moveTo>
                  <a:pt x="0" y="0"/>
                </a:moveTo>
                <a:lnTo>
                  <a:pt x="6869559" y="0"/>
                </a:lnTo>
                <a:lnTo>
                  <a:pt x="6869559" y="3273774"/>
                </a:lnTo>
                <a:lnTo>
                  <a:pt x="0" y="3273774"/>
                </a:lnTo>
                <a:lnTo>
                  <a:pt x="0" y="0"/>
                </a:lnTo>
                <a:close/>
              </a:path>
            </a:pathLst>
          </a:custGeom>
          <a:blipFill>
            <a:blip r:embed="rId3"/>
            <a:stretch>
              <a:fillRect l="0" t="0" r="0" b="0"/>
            </a:stretch>
          </a:blipFill>
        </p:spPr>
      </p:sp>
      <p:sp>
        <p:nvSpPr>
          <p:cNvPr name="Freeform 4" id="4"/>
          <p:cNvSpPr/>
          <p:nvPr/>
        </p:nvSpPr>
        <p:spPr>
          <a:xfrm flipH="false" flipV="false" rot="0">
            <a:off x="11742602" y="3957762"/>
            <a:ext cx="6219512" cy="3205156"/>
          </a:xfrm>
          <a:custGeom>
            <a:avLst/>
            <a:gdLst/>
            <a:ahLst/>
            <a:cxnLst/>
            <a:rect r="r" b="b" t="t" l="l"/>
            <a:pathLst>
              <a:path h="3205156" w="6219512">
                <a:moveTo>
                  <a:pt x="0" y="0"/>
                </a:moveTo>
                <a:lnTo>
                  <a:pt x="6219512" y="0"/>
                </a:lnTo>
                <a:lnTo>
                  <a:pt x="6219512" y="3205157"/>
                </a:lnTo>
                <a:lnTo>
                  <a:pt x="0" y="3205157"/>
                </a:lnTo>
                <a:lnTo>
                  <a:pt x="0" y="0"/>
                </a:lnTo>
                <a:close/>
              </a:path>
            </a:pathLst>
          </a:custGeom>
          <a:blipFill>
            <a:blip r:embed="rId4"/>
            <a:stretch>
              <a:fillRect l="-3928" t="0" r="-4208" b="0"/>
            </a:stretch>
          </a:blipFill>
        </p:spPr>
      </p:sp>
      <p:sp>
        <p:nvSpPr>
          <p:cNvPr name="TextBox 5" id="5"/>
          <p:cNvSpPr txBox="true"/>
          <p:nvPr/>
        </p:nvSpPr>
        <p:spPr>
          <a:xfrm rot="0">
            <a:off x="683415" y="549422"/>
            <a:ext cx="16575885" cy="749006"/>
          </a:xfrm>
          <a:prstGeom prst="rect">
            <a:avLst/>
          </a:prstGeom>
        </p:spPr>
        <p:txBody>
          <a:bodyPr anchor="t" rtlCol="false" tIns="0" lIns="0" bIns="0" rIns="0">
            <a:spAutoFit/>
          </a:bodyPr>
          <a:lstStyle/>
          <a:p>
            <a:pPr algn="l">
              <a:lnSpc>
                <a:spcPts val="5672"/>
              </a:lnSpc>
            </a:pPr>
            <a:r>
              <a:rPr lang="en-US" sz="5454" b="true">
                <a:solidFill>
                  <a:srgbClr val="0055B8"/>
                </a:solidFill>
                <a:latin typeface="Montserrat Bold"/>
                <a:ea typeface="Montserrat Bold"/>
                <a:cs typeface="Montserrat Bold"/>
                <a:sym typeface="Montserrat Bold"/>
              </a:rPr>
              <a:t>SOLUTION</a:t>
            </a:r>
          </a:p>
        </p:txBody>
      </p:sp>
      <p:sp>
        <p:nvSpPr>
          <p:cNvPr name="TextBox 6" id="6"/>
          <p:cNvSpPr txBox="true"/>
          <p:nvPr/>
        </p:nvSpPr>
        <p:spPr>
          <a:xfrm rot="0">
            <a:off x="683415" y="1288903"/>
            <a:ext cx="16924999" cy="2377288"/>
          </a:xfrm>
          <a:prstGeom prst="rect">
            <a:avLst/>
          </a:prstGeom>
        </p:spPr>
        <p:txBody>
          <a:bodyPr anchor="t" rtlCol="false" tIns="0" lIns="0" bIns="0" rIns="0">
            <a:spAutoFit/>
          </a:bodyPr>
          <a:lstStyle/>
          <a:p>
            <a:pPr algn="l">
              <a:lnSpc>
                <a:spcPts val="3775"/>
              </a:lnSpc>
            </a:pPr>
            <a:r>
              <a:rPr lang="en-US" sz="3120" b="true">
                <a:solidFill>
                  <a:srgbClr val="000000"/>
                </a:solidFill>
                <a:latin typeface="Montserrat Medium"/>
                <a:ea typeface="Montserrat Medium"/>
                <a:cs typeface="Montserrat Medium"/>
                <a:sym typeface="Montserrat Medium"/>
              </a:rPr>
              <a:t>So we have introduced </a:t>
            </a:r>
            <a:r>
              <a:rPr lang="en-US" sz="3120" i="true" b="true">
                <a:solidFill>
                  <a:srgbClr val="000000"/>
                </a:solidFill>
                <a:latin typeface="Montserrat Bold Italics"/>
                <a:ea typeface="Montserrat Bold Italics"/>
                <a:cs typeface="Montserrat Bold Italics"/>
                <a:sym typeface="Montserrat Bold Italics"/>
              </a:rPr>
              <a:t>Rephaser, </a:t>
            </a:r>
            <a:r>
              <a:rPr lang="en-US" sz="3120" b="true">
                <a:solidFill>
                  <a:srgbClr val="000000"/>
                </a:solidFill>
                <a:latin typeface="Montserrat Medium"/>
                <a:ea typeface="Montserrat Medium"/>
                <a:cs typeface="Montserrat Medium"/>
                <a:sym typeface="Montserrat Medium"/>
              </a:rPr>
              <a:t>a software that analyzes past sales data inventory management system that uses historical sales data and machine learning to forecast demand. This system will help businesses dynamically adjust their inventory levels , ensuring optimal stock availability minimizing waste, and improving overall operational efficiency, prevent overstocking, and reduce losses.</a:t>
            </a:r>
          </a:p>
        </p:txBody>
      </p:sp>
      <p:sp>
        <p:nvSpPr>
          <p:cNvPr name="TextBox 7" id="7"/>
          <p:cNvSpPr txBox="true"/>
          <p:nvPr/>
        </p:nvSpPr>
        <p:spPr>
          <a:xfrm rot="0">
            <a:off x="2366840" y="7354544"/>
            <a:ext cx="2340550" cy="375985"/>
          </a:xfrm>
          <a:prstGeom prst="rect">
            <a:avLst/>
          </a:prstGeom>
        </p:spPr>
        <p:txBody>
          <a:bodyPr anchor="t" rtlCol="false" tIns="0" lIns="0" bIns="0" rIns="0">
            <a:spAutoFit/>
          </a:bodyPr>
          <a:lstStyle/>
          <a:p>
            <a:pPr algn="l">
              <a:lnSpc>
                <a:spcPts val="3005"/>
              </a:lnSpc>
            </a:pPr>
            <a:r>
              <a:rPr lang="en-US" sz="2483" b="true">
                <a:solidFill>
                  <a:srgbClr val="000000"/>
                </a:solidFill>
                <a:latin typeface="Montserrat Bold"/>
                <a:ea typeface="Montserrat Bold"/>
                <a:cs typeface="Montserrat Bold"/>
                <a:sym typeface="Montserrat Bold"/>
              </a:rPr>
              <a:t>HOME PAGE</a:t>
            </a:r>
          </a:p>
        </p:txBody>
      </p:sp>
      <p:sp>
        <p:nvSpPr>
          <p:cNvPr name="TextBox 8" id="8"/>
          <p:cNvSpPr txBox="true"/>
          <p:nvPr/>
        </p:nvSpPr>
        <p:spPr>
          <a:xfrm rot="0">
            <a:off x="6739074" y="5681155"/>
            <a:ext cx="5192169" cy="758846"/>
          </a:xfrm>
          <a:prstGeom prst="rect">
            <a:avLst/>
          </a:prstGeom>
        </p:spPr>
        <p:txBody>
          <a:bodyPr anchor="t" rtlCol="false" tIns="0" lIns="0" bIns="0" rIns="0">
            <a:spAutoFit/>
          </a:bodyPr>
          <a:lstStyle/>
          <a:p>
            <a:pPr algn="ctr">
              <a:lnSpc>
                <a:spcPts val="3005"/>
              </a:lnSpc>
            </a:pPr>
            <a:r>
              <a:rPr lang="en-US" sz="2483" b="true">
                <a:solidFill>
                  <a:srgbClr val="000000"/>
                </a:solidFill>
                <a:latin typeface="Montserrat Bold"/>
                <a:ea typeface="Montserrat Bold"/>
                <a:cs typeface="Montserrat Bold"/>
                <a:sym typeface="Montserrat Bold"/>
              </a:rPr>
              <a:t>INVENTORY MANAGER</a:t>
            </a:r>
          </a:p>
          <a:p>
            <a:pPr algn="ctr">
              <a:lnSpc>
                <a:spcPts val="3005"/>
              </a:lnSpc>
            </a:pPr>
            <a:r>
              <a:rPr lang="en-US" sz="2483" b="true">
                <a:solidFill>
                  <a:srgbClr val="000000"/>
                </a:solidFill>
                <a:latin typeface="Montserrat Bold"/>
                <a:ea typeface="Montserrat Bold"/>
                <a:cs typeface="Montserrat Bold"/>
                <a:sym typeface="Montserrat Bold"/>
              </a:rPr>
              <a:t>PAGE</a:t>
            </a:r>
          </a:p>
        </p:txBody>
      </p:sp>
      <p:sp>
        <p:nvSpPr>
          <p:cNvPr name="TextBox 9" id="9"/>
          <p:cNvSpPr txBox="true"/>
          <p:nvPr/>
        </p:nvSpPr>
        <p:spPr>
          <a:xfrm rot="0">
            <a:off x="13393359" y="7316444"/>
            <a:ext cx="4045243" cy="1139846"/>
          </a:xfrm>
          <a:prstGeom prst="rect">
            <a:avLst/>
          </a:prstGeom>
        </p:spPr>
        <p:txBody>
          <a:bodyPr anchor="t" rtlCol="false" tIns="0" lIns="0" bIns="0" rIns="0">
            <a:spAutoFit/>
          </a:bodyPr>
          <a:lstStyle/>
          <a:p>
            <a:pPr algn="ctr">
              <a:lnSpc>
                <a:spcPts val="3005"/>
              </a:lnSpc>
            </a:pPr>
            <a:r>
              <a:rPr lang="en-US" sz="2483" b="true">
                <a:solidFill>
                  <a:srgbClr val="000000"/>
                </a:solidFill>
                <a:latin typeface="Montserrat Bold"/>
                <a:ea typeface="Montserrat Bold"/>
                <a:cs typeface="Montserrat Bold"/>
                <a:sym typeface="Montserrat Bold"/>
              </a:rPr>
              <a:t>SALES PREDICTOR:</a:t>
            </a:r>
          </a:p>
          <a:p>
            <a:pPr algn="ctr">
              <a:lnSpc>
                <a:spcPts val="3005"/>
              </a:lnSpc>
            </a:pPr>
            <a:r>
              <a:rPr lang="en-US" sz="2483" b="true">
                <a:solidFill>
                  <a:srgbClr val="000000"/>
                </a:solidFill>
                <a:latin typeface="Montserrat Bold"/>
                <a:ea typeface="Montserrat Bold"/>
                <a:cs typeface="Montserrat Bold"/>
                <a:sym typeface="Montserrat Bold"/>
              </a:rPr>
              <a:t>DEMAND FORCASTER</a:t>
            </a:r>
          </a:p>
          <a:p>
            <a:pPr algn="ctr">
              <a:lnSpc>
                <a:spcPts val="3005"/>
              </a:lnSpc>
            </a:pPr>
            <a:r>
              <a:rPr lang="en-US" sz="2483" b="true">
                <a:solidFill>
                  <a:srgbClr val="000000"/>
                </a:solidFill>
                <a:latin typeface="Montserrat Bold"/>
                <a:ea typeface="Montserrat Bold"/>
                <a:cs typeface="Montserrat Bold"/>
                <a:sym typeface="Montserrat Bold"/>
              </a:rPr>
              <a:t>PAGE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7E8FF"/>
        </a:solidFill>
      </p:bgPr>
    </p:bg>
    <p:spTree>
      <p:nvGrpSpPr>
        <p:cNvPr id="1" name=""/>
        <p:cNvGrpSpPr/>
        <p:nvPr/>
      </p:nvGrpSpPr>
      <p:grpSpPr>
        <a:xfrm>
          <a:off x="0" y="0"/>
          <a:ext cx="0" cy="0"/>
          <a:chOff x="0" y="0"/>
          <a:chExt cx="0" cy="0"/>
        </a:xfrm>
      </p:grpSpPr>
      <p:sp>
        <p:nvSpPr>
          <p:cNvPr name="TextBox 2" id="2"/>
          <p:cNvSpPr txBox="true"/>
          <p:nvPr/>
        </p:nvSpPr>
        <p:spPr>
          <a:xfrm rot="0">
            <a:off x="856058" y="692297"/>
            <a:ext cx="16575885" cy="749006"/>
          </a:xfrm>
          <a:prstGeom prst="rect">
            <a:avLst/>
          </a:prstGeom>
        </p:spPr>
        <p:txBody>
          <a:bodyPr anchor="t" rtlCol="false" tIns="0" lIns="0" bIns="0" rIns="0">
            <a:spAutoFit/>
          </a:bodyPr>
          <a:lstStyle/>
          <a:p>
            <a:pPr algn="l">
              <a:lnSpc>
                <a:spcPts val="5672"/>
              </a:lnSpc>
            </a:pPr>
            <a:r>
              <a:rPr lang="en-US" sz="5454" b="true">
                <a:solidFill>
                  <a:srgbClr val="0055B8"/>
                </a:solidFill>
                <a:latin typeface="Montserrat Bold"/>
                <a:ea typeface="Montserrat Bold"/>
                <a:cs typeface="Montserrat Bold"/>
                <a:sym typeface="Montserrat Bold"/>
              </a:rPr>
              <a:t>FUNCTIONALITY</a:t>
            </a:r>
          </a:p>
        </p:txBody>
      </p:sp>
      <p:sp>
        <p:nvSpPr>
          <p:cNvPr name="TextBox 3" id="3"/>
          <p:cNvSpPr txBox="true"/>
          <p:nvPr/>
        </p:nvSpPr>
        <p:spPr>
          <a:xfrm rot="0">
            <a:off x="856058" y="1669244"/>
            <a:ext cx="14762749" cy="6929463"/>
          </a:xfrm>
          <a:prstGeom prst="rect">
            <a:avLst/>
          </a:prstGeom>
        </p:spPr>
        <p:txBody>
          <a:bodyPr anchor="t" rtlCol="false" tIns="0" lIns="0" bIns="0" rIns="0">
            <a:spAutoFit/>
          </a:bodyPr>
          <a:lstStyle/>
          <a:p>
            <a:pPr algn="l">
              <a:lnSpc>
                <a:spcPts val="3933"/>
              </a:lnSpc>
            </a:pPr>
            <a:r>
              <a:rPr lang="en-US" sz="3121" b="true">
                <a:solidFill>
                  <a:srgbClr val="000000"/>
                </a:solidFill>
                <a:latin typeface="Montserrat Medium"/>
                <a:ea typeface="Montserrat Medium"/>
                <a:cs typeface="Montserrat Medium"/>
                <a:sym typeface="Montserrat Medium"/>
              </a:rPr>
              <a:t>Users will be able to access the following:</a:t>
            </a:r>
          </a:p>
          <a:p>
            <a:pPr algn="l" marL="673967" indent="-336984" lvl="1">
              <a:lnSpc>
                <a:spcPts val="3933"/>
              </a:lnSpc>
              <a:buFont typeface="Arial"/>
              <a:buChar char="•"/>
            </a:pPr>
            <a:r>
              <a:rPr lang="en-US" b="true" sz="3121">
                <a:solidFill>
                  <a:srgbClr val="000000"/>
                </a:solidFill>
                <a:latin typeface="Montserrat Bold"/>
                <a:ea typeface="Montserrat Bold"/>
                <a:cs typeface="Montserrat Bold"/>
                <a:sym typeface="Montserrat Bold"/>
              </a:rPr>
              <a:t>Demand Predictions – </a:t>
            </a:r>
            <a:r>
              <a:rPr lang="en-US" b="true" sz="3121">
                <a:solidFill>
                  <a:srgbClr val="000000"/>
                </a:solidFill>
                <a:latin typeface="Montserrat Medium"/>
                <a:ea typeface="Montserrat Medium"/>
                <a:cs typeface="Montserrat Medium"/>
                <a:sym typeface="Montserrat Medium"/>
              </a:rPr>
              <a:t>The system uses past sales data to forecast future product demand, helping businesses prepare in advance.</a:t>
            </a:r>
          </a:p>
          <a:p>
            <a:pPr algn="l" marL="673967" indent="-336984" lvl="1">
              <a:lnSpc>
                <a:spcPts val="3933"/>
              </a:lnSpc>
              <a:buFont typeface="Arial"/>
              <a:buChar char="•"/>
            </a:pPr>
            <a:r>
              <a:rPr lang="en-US" b="true" sz="3121">
                <a:solidFill>
                  <a:srgbClr val="000000"/>
                </a:solidFill>
                <a:latin typeface="Montserrat Bold"/>
                <a:ea typeface="Montserrat Bold"/>
                <a:cs typeface="Montserrat Bold"/>
                <a:sym typeface="Montserrat Bold"/>
              </a:rPr>
              <a:t>Reorder Alerts – </a:t>
            </a:r>
            <a:r>
              <a:rPr lang="en-US" b="true" sz="3121">
                <a:solidFill>
                  <a:srgbClr val="000000"/>
                </a:solidFill>
                <a:latin typeface="Montserrat Medium"/>
                <a:ea typeface="Montserrat Medium"/>
                <a:cs typeface="Montserrat Medium"/>
                <a:sym typeface="Montserrat Medium"/>
              </a:rPr>
              <a:t>It calculates when to reorder products and sends alerts when stock is too low or too high.</a:t>
            </a:r>
          </a:p>
          <a:p>
            <a:pPr algn="l" marL="673967" indent="-336984" lvl="1">
              <a:lnSpc>
                <a:spcPts val="3933"/>
              </a:lnSpc>
              <a:buFont typeface="Arial"/>
              <a:buChar char="•"/>
            </a:pPr>
            <a:r>
              <a:rPr lang="en-US" b="true" sz="3121">
                <a:solidFill>
                  <a:srgbClr val="000000"/>
                </a:solidFill>
                <a:latin typeface="Montserrat Bold"/>
                <a:ea typeface="Montserrat Bold"/>
                <a:cs typeface="Montserrat Bold"/>
                <a:sym typeface="Montserrat Bold"/>
              </a:rPr>
              <a:t>Optimize Inventory – </a:t>
            </a:r>
            <a:r>
              <a:rPr lang="en-US" b="true" sz="3121">
                <a:solidFill>
                  <a:srgbClr val="000000"/>
                </a:solidFill>
                <a:latin typeface="Montserrat Medium"/>
                <a:ea typeface="Montserrat Medium"/>
                <a:cs typeface="Montserrat Medium"/>
                <a:sym typeface="Montserrat Medium"/>
              </a:rPr>
              <a:t>The system helps maintain the right amount of stock to avoid overstocking or running out of items.</a:t>
            </a:r>
          </a:p>
          <a:p>
            <a:pPr algn="l" marL="673967" indent="-336984" lvl="1">
              <a:lnSpc>
                <a:spcPts val="3933"/>
              </a:lnSpc>
              <a:buFont typeface="Arial"/>
              <a:buChar char="•"/>
            </a:pPr>
            <a:r>
              <a:rPr lang="en-US" b="true" sz="3121">
                <a:solidFill>
                  <a:srgbClr val="000000"/>
                </a:solidFill>
                <a:latin typeface="Montserrat Bold"/>
                <a:ea typeface="Montserrat Bold"/>
                <a:cs typeface="Montserrat Bold"/>
                <a:sym typeface="Montserrat Bold"/>
              </a:rPr>
              <a:t>Real-Time Dashboard – </a:t>
            </a:r>
            <a:r>
              <a:rPr lang="en-US" b="true" sz="3121">
                <a:solidFill>
                  <a:srgbClr val="000000"/>
                </a:solidFill>
                <a:latin typeface="Montserrat Medium"/>
                <a:ea typeface="Montserrat Medium"/>
                <a:cs typeface="Montserrat Medium"/>
                <a:sym typeface="Montserrat Medium"/>
              </a:rPr>
              <a:t>A user-friendly dashboard shows current stock, future demand, and stock alerts, making it easy to monitor.</a:t>
            </a:r>
          </a:p>
          <a:p>
            <a:pPr algn="l" marL="673967" indent="-336984" lvl="1">
              <a:lnSpc>
                <a:spcPts val="3933"/>
              </a:lnSpc>
              <a:buFont typeface="Arial"/>
              <a:buChar char="•"/>
            </a:pPr>
            <a:r>
              <a:rPr lang="en-US" b="true" sz="3121">
                <a:solidFill>
                  <a:srgbClr val="000000"/>
                </a:solidFill>
                <a:latin typeface="Montserrat Bold"/>
                <a:ea typeface="Montserrat Bold"/>
                <a:cs typeface="Montserrat Bold"/>
                <a:sym typeface="Montserrat Bold"/>
              </a:rPr>
              <a:t>Data Integration – </a:t>
            </a:r>
            <a:r>
              <a:rPr lang="en-US" b="true" sz="3121">
                <a:solidFill>
                  <a:srgbClr val="000000"/>
                </a:solidFill>
                <a:latin typeface="Montserrat Medium"/>
                <a:ea typeface="Montserrat Medium"/>
                <a:cs typeface="Montserrat Medium"/>
                <a:sym typeface="Montserrat Medium"/>
              </a:rPr>
              <a:t>Combines sales and inventory data to provide a complete view of stock levels and trends.</a:t>
            </a:r>
          </a:p>
          <a:p>
            <a:pPr algn="l" marL="673967" indent="-336984" lvl="1">
              <a:lnSpc>
                <a:spcPts val="3933"/>
              </a:lnSpc>
              <a:buFont typeface="Arial"/>
              <a:buChar char="•"/>
            </a:pPr>
            <a:r>
              <a:rPr lang="en-US" b="true" sz="3121">
                <a:solidFill>
                  <a:srgbClr val="000000"/>
                </a:solidFill>
                <a:latin typeface="Montserrat Bold"/>
                <a:ea typeface="Montserrat Bold"/>
                <a:cs typeface="Montserrat Bold"/>
                <a:sym typeface="Montserrat Bold"/>
              </a:rPr>
              <a:t>Data-Driven Decisions – </a:t>
            </a:r>
            <a:r>
              <a:rPr lang="en-US" b="true" sz="3121">
                <a:solidFill>
                  <a:srgbClr val="000000"/>
                </a:solidFill>
                <a:latin typeface="Montserrat Medium"/>
                <a:ea typeface="Montserrat Medium"/>
                <a:cs typeface="Montserrat Medium"/>
                <a:sym typeface="Montserrat Medium"/>
              </a:rPr>
              <a:t>Helps businesses make better decisions based on data, reducing stock issues and improving customer satisfaction.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7E8FF"/>
        </a:solidFill>
      </p:bgPr>
    </p:bg>
    <p:spTree>
      <p:nvGrpSpPr>
        <p:cNvPr id="1" name=""/>
        <p:cNvGrpSpPr/>
        <p:nvPr/>
      </p:nvGrpSpPr>
      <p:grpSpPr>
        <a:xfrm>
          <a:off x="0" y="0"/>
          <a:ext cx="0" cy="0"/>
          <a:chOff x="0" y="0"/>
          <a:chExt cx="0" cy="0"/>
        </a:xfrm>
      </p:grpSpPr>
      <p:sp>
        <p:nvSpPr>
          <p:cNvPr name="TextBox 2" id="2"/>
          <p:cNvSpPr txBox="true"/>
          <p:nvPr/>
        </p:nvSpPr>
        <p:spPr>
          <a:xfrm rot="0">
            <a:off x="683415" y="692297"/>
            <a:ext cx="16575885" cy="749006"/>
          </a:xfrm>
          <a:prstGeom prst="rect">
            <a:avLst/>
          </a:prstGeom>
        </p:spPr>
        <p:txBody>
          <a:bodyPr anchor="t" rtlCol="false" tIns="0" lIns="0" bIns="0" rIns="0">
            <a:spAutoFit/>
          </a:bodyPr>
          <a:lstStyle/>
          <a:p>
            <a:pPr algn="l">
              <a:lnSpc>
                <a:spcPts val="5672"/>
              </a:lnSpc>
            </a:pPr>
            <a:r>
              <a:rPr lang="en-US" sz="5454" b="true">
                <a:solidFill>
                  <a:srgbClr val="0055B8"/>
                </a:solidFill>
                <a:latin typeface="Montserrat Bold"/>
                <a:ea typeface="Montserrat Bold"/>
                <a:cs typeface="Montserrat Bold"/>
                <a:sym typeface="Montserrat Bold"/>
              </a:rPr>
              <a:t>TECHNICAL ASPECTS</a:t>
            </a:r>
          </a:p>
        </p:txBody>
      </p:sp>
      <p:sp>
        <p:nvSpPr>
          <p:cNvPr name="TextBox 3" id="3"/>
          <p:cNvSpPr txBox="true"/>
          <p:nvPr/>
        </p:nvSpPr>
        <p:spPr>
          <a:xfrm rot="0">
            <a:off x="683415" y="1734277"/>
            <a:ext cx="14762749" cy="4620713"/>
          </a:xfrm>
          <a:prstGeom prst="rect">
            <a:avLst/>
          </a:prstGeom>
        </p:spPr>
        <p:txBody>
          <a:bodyPr anchor="t" rtlCol="false" tIns="0" lIns="0" bIns="0" rIns="0">
            <a:spAutoFit/>
          </a:bodyPr>
          <a:lstStyle/>
          <a:p>
            <a:pPr algn="l" marL="717146" indent="-358573" lvl="1">
              <a:lnSpc>
                <a:spcPts val="4052"/>
              </a:lnSpc>
              <a:buFont typeface="Arial"/>
              <a:buChar char="•"/>
            </a:pPr>
            <a:r>
              <a:rPr lang="en-US" b="true" sz="3321">
                <a:solidFill>
                  <a:srgbClr val="000000"/>
                </a:solidFill>
                <a:latin typeface="Montserrat Bold"/>
                <a:ea typeface="Montserrat Bold"/>
                <a:cs typeface="Montserrat Bold"/>
                <a:sym typeface="Montserrat Bold"/>
              </a:rPr>
              <a:t>Data Processing – </a:t>
            </a:r>
            <a:r>
              <a:rPr lang="en-US" sz="3321">
                <a:solidFill>
                  <a:srgbClr val="000000"/>
                </a:solidFill>
                <a:latin typeface="Montserrat"/>
                <a:ea typeface="Montserrat"/>
                <a:cs typeface="Montserrat"/>
                <a:sym typeface="Montserrat"/>
              </a:rPr>
              <a:t>Pandas, NumPy and SciKit-Learn for analyzing in-stocking and out-stocking datasets.</a:t>
            </a:r>
          </a:p>
          <a:p>
            <a:pPr algn="l" marL="717146" indent="-358573" lvl="1">
              <a:lnSpc>
                <a:spcPts val="4052"/>
              </a:lnSpc>
              <a:buFont typeface="Arial"/>
              <a:buChar char="•"/>
            </a:pPr>
            <a:r>
              <a:rPr lang="en-US" b="true" sz="3321">
                <a:solidFill>
                  <a:srgbClr val="000000"/>
                </a:solidFill>
                <a:latin typeface="Montserrat Bold"/>
                <a:ea typeface="Montserrat Bold"/>
                <a:cs typeface="Montserrat Bold"/>
                <a:sym typeface="Montserrat Bold"/>
              </a:rPr>
              <a:t>Backend Development </a:t>
            </a:r>
            <a:r>
              <a:rPr lang="en-US" b="true" sz="3321">
                <a:solidFill>
                  <a:srgbClr val="000000"/>
                </a:solidFill>
                <a:latin typeface="Montserrat Bold"/>
                <a:ea typeface="Montserrat Bold"/>
                <a:cs typeface="Montserrat Bold"/>
                <a:sym typeface="Montserrat Bold"/>
              </a:rPr>
              <a:t> – </a:t>
            </a:r>
            <a:r>
              <a:rPr lang="en-US" sz="3321">
                <a:solidFill>
                  <a:srgbClr val="000000"/>
                </a:solidFill>
                <a:latin typeface="Montserrat"/>
                <a:ea typeface="Montserrat"/>
                <a:cs typeface="Montserrat"/>
                <a:sym typeface="Montserrat"/>
              </a:rPr>
              <a:t>Node.js and Express.js for data handling.</a:t>
            </a:r>
          </a:p>
          <a:p>
            <a:pPr algn="l" marL="717146" indent="-358573" lvl="1">
              <a:lnSpc>
                <a:spcPts val="4052"/>
              </a:lnSpc>
              <a:buFont typeface="Arial"/>
              <a:buChar char="•"/>
            </a:pPr>
            <a:r>
              <a:rPr lang="en-US" b="true" sz="3321">
                <a:solidFill>
                  <a:srgbClr val="000000"/>
                </a:solidFill>
                <a:latin typeface="Montserrat Bold"/>
                <a:ea typeface="Montserrat Bold"/>
                <a:cs typeface="Montserrat Bold"/>
                <a:sym typeface="Montserrat Bold"/>
              </a:rPr>
              <a:t>Machine Learning Model  – </a:t>
            </a:r>
            <a:r>
              <a:rPr lang="en-US" sz="3321">
                <a:solidFill>
                  <a:srgbClr val="000000"/>
                </a:solidFill>
                <a:latin typeface="Montserrat"/>
                <a:ea typeface="Montserrat"/>
                <a:cs typeface="Montserrat"/>
                <a:sym typeface="Montserrat"/>
              </a:rPr>
              <a:t>Handled using Python.</a:t>
            </a:r>
          </a:p>
          <a:p>
            <a:pPr algn="l" marL="717146" indent="-358573" lvl="1">
              <a:lnSpc>
                <a:spcPts val="4052"/>
              </a:lnSpc>
              <a:buFont typeface="Arial"/>
              <a:buChar char="•"/>
            </a:pPr>
            <a:r>
              <a:rPr lang="en-US" b="true" sz="3321">
                <a:solidFill>
                  <a:srgbClr val="000000"/>
                </a:solidFill>
                <a:latin typeface="Montserrat Bold"/>
                <a:ea typeface="Montserrat Bold"/>
                <a:cs typeface="Montserrat Bold"/>
                <a:sym typeface="Montserrat Bold"/>
              </a:rPr>
              <a:t>Frontend &amp; UI – </a:t>
            </a:r>
            <a:r>
              <a:rPr lang="en-US" sz="3321">
                <a:solidFill>
                  <a:srgbClr val="000000"/>
                </a:solidFill>
                <a:latin typeface="Montserrat"/>
                <a:ea typeface="Montserrat"/>
                <a:cs typeface="Montserrat"/>
                <a:sym typeface="Montserrat"/>
              </a:rPr>
              <a:t>React.js for user’s dashboard.</a:t>
            </a:r>
          </a:p>
          <a:p>
            <a:pPr algn="l" marL="717146" indent="-358573" lvl="1">
              <a:lnSpc>
                <a:spcPts val="4052"/>
              </a:lnSpc>
              <a:buFont typeface="Arial"/>
              <a:buChar char="•"/>
            </a:pPr>
            <a:r>
              <a:rPr lang="en-US" b="true" sz="3321">
                <a:solidFill>
                  <a:srgbClr val="000000"/>
                </a:solidFill>
                <a:latin typeface="Montserrat Bold"/>
                <a:ea typeface="Montserrat Bold"/>
                <a:cs typeface="Montserrat Bold"/>
                <a:sym typeface="Montserrat Bold"/>
              </a:rPr>
              <a:t>Database Management – </a:t>
            </a:r>
            <a:r>
              <a:rPr lang="en-US" sz="3321">
                <a:solidFill>
                  <a:srgbClr val="000000"/>
                </a:solidFill>
                <a:latin typeface="Montserrat"/>
                <a:ea typeface="Montserrat"/>
                <a:cs typeface="Montserrat"/>
                <a:sym typeface="Montserrat"/>
              </a:rPr>
              <a:t>MongoDB for storing and managing inventory data.</a:t>
            </a:r>
          </a:p>
          <a:p>
            <a:pPr algn="l" marL="717146" indent="-358573" lvl="1">
              <a:lnSpc>
                <a:spcPts val="4052"/>
              </a:lnSpc>
              <a:buFont typeface="Arial"/>
              <a:buChar char="•"/>
            </a:pPr>
            <a:r>
              <a:rPr lang="en-US" b="true" sz="3321">
                <a:solidFill>
                  <a:srgbClr val="000000"/>
                </a:solidFill>
                <a:latin typeface="Montserrat Bold"/>
                <a:ea typeface="Montserrat Bold"/>
                <a:cs typeface="Montserrat Bold"/>
                <a:sym typeface="Montserrat Bold"/>
              </a:rPr>
              <a:t>Deployment – </a:t>
            </a:r>
            <a:r>
              <a:rPr lang="en-US" sz="3321">
                <a:solidFill>
                  <a:srgbClr val="000000"/>
                </a:solidFill>
                <a:latin typeface="Montserrat"/>
                <a:ea typeface="Montserrat"/>
                <a:cs typeface="Montserrat"/>
                <a:sym typeface="Montserrat"/>
              </a:rPr>
              <a:t>(Pending)</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7E8FF"/>
        </a:solidFill>
      </p:bgPr>
    </p:bg>
    <p:spTree>
      <p:nvGrpSpPr>
        <p:cNvPr id="1" name=""/>
        <p:cNvGrpSpPr/>
        <p:nvPr/>
      </p:nvGrpSpPr>
      <p:grpSpPr>
        <a:xfrm>
          <a:off x="0" y="0"/>
          <a:ext cx="0" cy="0"/>
          <a:chOff x="0" y="0"/>
          <a:chExt cx="0" cy="0"/>
        </a:xfrm>
      </p:grpSpPr>
      <p:sp>
        <p:nvSpPr>
          <p:cNvPr name="TextBox 2" id="2"/>
          <p:cNvSpPr txBox="true"/>
          <p:nvPr/>
        </p:nvSpPr>
        <p:spPr>
          <a:xfrm rot="0">
            <a:off x="683415" y="711347"/>
            <a:ext cx="16575885" cy="749006"/>
          </a:xfrm>
          <a:prstGeom prst="rect">
            <a:avLst/>
          </a:prstGeom>
        </p:spPr>
        <p:txBody>
          <a:bodyPr anchor="t" rtlCol="false" tIns="0" lIns="0" bIns="0" rIns="0">
            <a:spAutoFit/>
          </a:bodyPr>
          <a:lstStyle/>
          <a:p>
            <a:pPr algn="l">
              <a:lnSpc>
                <a:spcPts val="5672"/>
              </a:lnSpc>
            </a:pPr>
            <a:r>
              <a:rPr lang="en-US" sz="5454" b="true">
                <a:solidFill>
                  <a:srgbClr val="0055B8"/>
                </a:solidFill>
                <a:latin typeface="Montserrat Bold"/>
                <a:ea typeface="Montserrat Bold"/>
                <a:cs typeface="Montserrat Bold"/>
                <a:sym typeface="Montserrat Bold"/>
              </a:rPr>
              <a:t>CONCLUSION &amp; KEY FEATURES</a:t>
            </a:r>
          </a:p>
        </p:txBody>
      </p:sp>
      <p:sp>
        <p:nvSpPr>
          <p:cNvPr name="TextBox 3" id="3"/>
          <p:cNvSpPr txBox="true"/>
          <p:nvPr/>
        </p:nvSpPr>
        <p:spPr>
          <a:xfrm rot="0">
            <a:off x="683415" y="1773627"/>
            <a:ext cx="14762749" cy="6663535"/>
          </a:xfrm>
          <a:prstGeom prst="rect">
            <a:avLst/>
          </a:prstGeom>
        </p:spPr>
        <p:txBody>
          <a:bodyPr anchor="t" rtlCol="false" tIns="0" lIns="0" bIns="0" rIns="0">
            <a:spAutoFit/>
          </a:bodyPr>
          <a:lstStyle/>
          <a:p>
            <a:pPr algn="l" marL="673967" indent="-336984" lvl="1">
              <a:lnSpc>
                <a:spcPts val="3777"/>
              </a:lnSpc>
              <a:buFont typeface="Arial"/>
              <a:buChar char="•"/>
            </a:pPr>
            <a:r>
              <a:rPr lang="en-US" b="true" sz="3121">
                <a:solidFill>
                  <a:srgbClr val="000000"/>
                </a:solidFill>
                <a:latin typeface="Montserrat Bold"/>
                <a:ea typeface="Montserrat Bold"/>
                <a:cs typeface="Montserrat Bold"/>
                <a:sym typeface="Montserrat Bold"/>
              </a:rPr>
              <a:t>Optimized Stock Levels –  </a:t>
            </a:r>
            <a:r>
              <a:rPr lang="en-US" b="true" sz="3121">
                <a:solidFill>
                  <a:srgbClr val="000000"/>
                </a:solidFill>
                <a:latin typeface="Montserrat Medium"/>
                <a:ea typeface="Montserrat Medium"/>
                <a:cs typeface="Montserrat Medium"/>
                <a:sym typeface="Montserrat Medium"/>
              </a:rPr>
              <a:t>The system ensures businesses maintain the right amount of stock, preventing shortages or excess inventory.</a:t>
            </a:r>
          </a:p>
          <a:p>
            <a:pPr algn="l" marL="673967" indent="-336984" lvl="1">
              <a:lnSpc>
                <a:spcPts val="3777"/>
              </a:lnSpc>
              <a:buFont typeface="Arial"/>
              <a:buChar char="•"/>
            </a:pPr>
            <a:r>
              <a:rPr lang="en-US" b="true" sz="3121">
                <a:solidFill>
                  <a:srgbClr val="000000"/>
                </a:solidFill>
                <a:latin typeface="Montserrat Bold"/>
                <a:ea typeface="Montserrat Bold"/>
                <a:cs typeface="Montserrat Bold"/>
                <a:sym typeface="Montserrat Bold"/>
              </a:rPr>
              <a:t>Proactive Alerts –  </a:t>
            </a:r>
            <a:r>
              <a:rPr lang="en-US" b="true" sz="3121">
                <a:solidFill>
                  <a:srgbClr val="000000"/>
                </a:solidFill>
                <a:latin typeface="Montserrat Medium"/>
                <a:ea typeface="Montserrat Medium"/>
                <a:cs typeface="Montserrat Medium"/>
                <a:sym typeface="Montserrat Medium"/>
              </a:rPr>
              <a:t>It sends alerts to help businesses make decisions before stock issues occur.</a:t>
            </a:r>
          </a:p>
          <a:p>
            <a:pPr algn="l" marL="673967" indent="-336984" lvl="1">
              <a:lnSpc>
                <a:spcPts val="3777"/>
              </a:lnSpc>
              <a:buFont typeface="Arial"/>
              <a:buChar char="•"/>
            </a:pPr>
            <a:r>
              <a:rPr lang="en-US" b="true" sz="3121">
                <a:solidFill>
                  <a:srgbClr val="000000"/>
                </a:solidFill>
                <a:latin typeface="Montserrat Bold"/>
                <a:ea typeface="Montserrat Bold"/>
                <a:cs typeface="Montserrat Bold"/>
                <a:sym typeface="Montserrat Bold"/>
              </a:rPr>
              <a:t>Cost Savings – </a:t>
            </a:r>
            <a:r>
              <a:rPr lang="en-US" b="true" sz="3121">
                <a:solidFill>
                  <a:srgbClr val="000000"/>
                </a:solidFill>
                <a:latin typeface="Montserrat Medium"/>
                <a:ea typeface="Montserrat Medium"/>
                <a:cs typeface="Montserrat Medium"/>
                <a:sym typeface="Montserrat Medium"/>
              </a:rPr>
              <a:t>By reducing overstocking and stockouts, it helps save on storage costs and lost sales.</a:t>
            </a:r>
          </a:p>
          <a:p>
            <a:pPr algn="l" marL="673967" indent="-336984" lvl="1">
              <a:lnSpc>
                <a:spcPts val="3777"/>
              </a:lnSpc>
              <a:buFont typeface="Arial"/>
              <a:buChar char="•"/>
            </a:pPr>
            <a:r>
              <a:rPr lang="en-US" b="true" sz="3121">
                <a:solidFill>
                  <a:srgbClr val="000000"/>
                </a:solidFill>
                <a:latin typeface="Montserrat Bold"/>
                <a:ea typeface="Montserrat Bold"/>
                <a:cs typeface="Montserrat Bold"/>
                <a:sym typeface="Montserrat Bold"/>
              </a:rPr>
              <a:t>Smarter Decisions – </a:t>
            </a:r>
            <a:r>
              <a:rPr lang="en-US" b="true" sz="3121">
                <a:solidFill>
                  <a:srgbClr val="000000"/>
                </a:solidFill>
                <a:latin typeface="Montserrat Medium"/>
                <a:ea typeface="Montserrat Medium"/>
                <a:cs typeface="Montserrat Medium"/>
                <a:sym typeface="Montserrat Medium"/>
              </a:rPr>
              <a:t>The system provides data insights, helping businesses make informed choices about their inventory.</a:t>
            </a:r>
          </a:p>
          <a:p>
            <a:pPr algn="l" marL="673967" indent="-336984" lvl="1">
              <a:lnSpc>
                <a:spcPts val="3777"/>
              </a:lnSpc>
              <a:buFont typeface="Arial"/>
              <a:buChar char="•"/>
            </a:pPr>
            <a:r>
              <a:rPr lang="en-US" b="true" sz="3121">
                <a:solidFill>
                  <a:srgbClr val="000000"/>
                </a:solidFill>
                <a:latin typeface="Montserrat Bold"/>
                <a:ea typeface="Montserrat Bold"/>
                <a:cs typeface="Montserrat Bold"/>
                <a:sym typeface="Montserrat Bold"/>
              </a:rPr>
              <a:t>Scalability – </a:t>
            </a:r>
            <a:r>
              <a:rPr lang="en-US" b="true" sz="3121">
                <a:solidFill>
                  <a:srgbClr val="000000"/>
                </a:solidFill>
                <a:latin typeface="Montserrat Medium"/>
                <a:ea typeface="Montserrat Medium"/>
                <a:cs typeface="Montserrat Medium"/>
                <a:sym typeface="Montserrat Medium"/>
              </a:rPr>
              <a:t>The system grows with the business, handling more products and adapting to changes in demand.</a:t>
            </a:r>
          </a:p>
          <a:p>
            <a:pPr algn="l">
              <a:lnSpc>
                <a:spcPts val="3777"/>
              </a:lnSpc>
            </a:pPr>
          </a:p>
          <a:p>
            <a:pPr algn="l">
              <a:lnSpc>
                <a:spcPts val="3777"/>
              </a:lnSpc>
            </a:pPr>
            <a:r>
              <a:rPr lang="en-US" sz="3121" b="true">
                <a:solidFill>
                  <a:srgbClr val="000000"/>
                </a:solidFill>
                <a:latin typeface="Montserrat Medium"/>
                <a:ea typeface="Montserrat Medium"/>
                <a:cs typeface="Montserrat Medium"/>
                <a:sym typeface="Montserrat Medium"/>
              </a:rPr>
              <a:t>In summary, this system helps businesses forecast demand, keep stock at the right levels, reduce costs, and make better decisions for smoother operations.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7E8FF"/>
        </a:solidFill>
      </p:bgPr>
    </p:bg>
    <p:spTree>
      <p:nvGrpSpPr>
        <p:cNvPr id="1" name=""/>
        <p:cNvGrpSpPr/>
        <p:nvPr/>
      </p:nvGrpSpPr>
      <p:grpSpPr>
        <a:xfrm>
          <a:off x="0" y="0"/>
          <a:ext cx="0" cy="0"/>
          <a:chOff x="0" y="0"/>
          <a:chExt cx="0" cy="0"/>
        </a:xfrm>
      </p:grpSpPr>
      <p:sp>
        <p:nvSpPr>
          <p:cNvPr name="AutoShape 2" id="2"/>
          <p:cNvSpPr/>
          <p:nvPr/>
        </p:nvSpPr>
        <p:spPr>
          <a:xfrm>
            <a:off x="0" y="2136158"/>
            <a:ext cx="19346232" cy="0"/>
          </a:xfrm>
          <a:prstGeom prst="line">
            <a:avLst/>
          </a:prstGeom>
          <a:ln cap="flat" w="38100">
            <a:solidFill>
              <a:srgbClr val="0055B8"/>
            </a:solidFill>
            <a:prstDash val="sysDash"/>
            <a:headEnd type="none" len="sm" w="sm"/>
            <a:tailEnd type="none" len="sm" w="sm"/>
          </a:ln>
        </p:spPr>
      </p:sp>
      <p:sp>
        <p:nvSpPr>
          <p:cNvPr name="Freeform 3" id="3"/>
          <p:cNvSpPr/>
          <p:nvPr/>
        </p:nvSpPr>
        <p:spPr>
          <a:xfrm flipH="false" flipV="false" rot="0">
            <a:off x="747063" y="4834720"/>
            <a:ext cx="3263084" cy="3263084"/>
          </a:xfrm>
          <a:custGeom>
            <a:avLst/>
            <a:gdLst/>
            <a:ahLst/>
            <a:cxnLst/>
            <a:rect r="r" b="b" t="t" l="l"/>
            <a:pathLst>
              <a:path h="3263084" w="3263084">
                <a:moveTo>
                  <a:pt x="0" y="0"/>
                </a:moveTo>
                <a:lnTo>
                  <a:pt x="3263085" y="0"/>
                </a:lnTo>
                <a:lnTo>
                  <a:pt x="3263085" y="3263085"/>
                </a:lnTo>
                <a:lnTo>
                  <a:pt x="0" y="3263085"/>
                </a:lnTo>
                <a:lnTo>
                  <a:pt x="0" y="0"/>
                </a:lnTo>
                <a:close/>
              </a:path>
            </a:pathLst>
          </a:custGeom>
          <a:blipFill>
            <a:blip r:embed="rId2"/>
            <a:stretch>
              <a:fillRect l="0" t="0" r="0" b="0"/>
            </a:stretch>
          </a:blipFill>
        </p:spPr>
      </p:sp>
      <p:sp>
        <p:nvSpPr>
          <p:cNvPr name="TextBox 4" id="4"/>
          <p:cNvSpPr txBox="true"/>
          <p:nvPr/>
        </p:nvSpPr>
        <p:spPr>
          <a:xfrm rot="0">
            <a:off x="613713" y="704850"/>
            <a:ext cx="17259300" cy="803316"/>
          </a:xfrm>
          <a:prstGeom prst="rect">
            <a:avLst/>
          </a:prstGeom>
        </p:spPr>
        <p:txBody>
          <a:bodyPr anchor="t" rtlCol="false" tIns="0" lIns="0" bIns="0" rIns="0">
            <a:spAutoFit/>
          </a:bodyPr>
          <a:lstStyle/>
          <a:p>
            <a:pPr algn="l">
              <a:lnSpc>
                <a:spcPts val="6014"/>
              </a:lnSpc>
            </a:pPr>
            <a:r>
              <a:rPr lang="en-US" sz="5783" b="true">
                <a:solidFill>
                  <a:srgbClr val="0055B8"/>
                </a:solidFill>
                <a:latin typeface="Montserrat Bold"/>
                <a:ea typeface="Montserrat Bold"/>
                <a:cs typeface="Montserrat Bold"/>
                <a:sym typeface="Montserrat Bold"/>
              </a:rPr>
              <a:t>DOCUMENTATION</a:t>
            </a:r>
          </a:p>
        </p:txBody>
      </p:sp>
      <p:sp>
        <p:nvSpPr>
          <p:cNvPr name="TextBox 5" id="5"/>
          <p:cNvSpPr txBox="true"/>
          <p:nvPr/>
        </p:nvSpPr>
        <p:spPr>
          <a:xfrm rot="0">
            <a:off x="689913" y="2917208"/>
            <a:ext cx="17067603" cy="1126937"/>
          </a:xfrm>
          <a:prstGeom prst="rect">
            <a:avLst/>
          </a:prstGeom>
        </p:spPr>
        <p:txBody>
          <a:bodyPr anchor="t" rtlCol="false" tIns="0" lIns="0" bIns="0" rIns="0">
            <a:spAutoFit/>
          </a:bodyPr>
          <a:lstStyle/>
          <a:p>
            <a:pPr algn="l">
              <a:lnSpc>
                <a:spcPts val="4569"/>
              </a:lnSpc>
            </a:pPr>
            <a:r>
              <a:rPr lang="en-US" sz="3514" b="true">
                <a:solidFill>
                  <a:srgbClr val="000000"/>
                </a:solidFill>
                <a:latin typeface="Montserrat Bold"/>
                <a:ea typeface="Montserrat Bold"/>
                <a:cs typeface="Montserrat Bold"/>
                <a:sym typeface="Montserrat Bold"/>
              </a:rPr>
              <a:t>Link to GitHub Repository:</a:t>
            </a:r>
          </a:p>
          <a:p>
            <a:pPr algn="l">
              <a:lnSpc>
                <a:spcPts val="4569"/>
              </a:lnSpc>
            </a:pPr>
            <a:r>
              <a:rPr lang="en-US" sz="3514" u="sng">
                <a:solidFill>
                  <a:srgbClr val="000000"/>
                </a:solidFill>
                <a:latin typeface="Montserrat"/>
                <a:ea typeface="Montserrat"/>
                <a:cs typeface="Montserrat"/>
                <a:sym typeface="Montserrat"/>
              </a:rPr>
              <a:t>https://github.com/Supriyo-Giri60/Revitalizers-Rephaser-360CC.git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D7E8FF"/>
        </a:solidFill>
      </p:bgPr>
    </p:bg>
    <p:spTree>
      <p:nvGrpSpPr>
        <p:cNvPr id="1" name=""/>
        <p:cNvGrpSpPr/>
        <p:nvPr/>
      </p:nvGrpSpPr>
      <p:grpSpPr>
        <a:xfrm>
          <a:off x="0" y="0"/>
          <a:ext cx="0" cy="0"/>
          <a:chOff x="0" y="0"/>
          <a:chExt cx="0" cy="0"/>
        </a:xfrm>
      </p:grpSpPr>
      <p:sp>
        <p:nvSpPr>
          <p:cNvPr name="TextBox 2" id="2"/>
          <p:cNvSpPr txBox="true"/>
          <p:nvPr/>
        </p:nvSpPr>
        <p:spPr>
          <a:xfrm rot="0">
            <a:off x="613713" y="7103074"/>
            <a:ext cx="17259300" cy="1565316"/>
          </a:xfrm>
          <a:prstGeom prst="rect">
            <a:avLst/>
          </a:prstGeom>
        </p:spPr>
        <p:txBody>
          <a:bodyPr anchor="t" rtlCol="false" tIns="0" lIns="0" bIns="0" rIns="0">
            <a:spAutoFit/>
          </a:bodyPr>
          <a:lstStyle/>
          <a:p>
            <a:pPr algn="l">
              <a:lnSpc>
                <a:spcPts val="6014"/>
              </a:lnSpc>
            </a:pPr>
            <a:r>
              <a:rPr lang="en-US" sz="5783" b="true">
                <a:solidFill>
                  <a:srgbClr val="0055B8"/>
                </a:solidFill>
                <a:latin typeface="Montserrat Bold"/>
                <a:ea typeface="Montserrat Bold"/>
                <a:cs typeface="Montserrat Bold"/>
                <a:sym typeface="Montserrat Bold"/>
              </a:rPr>
              <a:t>INNOVACION 2025:</a:t>
            </a:r>
          </a:p>
          <a:p>
            <a:pPr algn="l">
              <a:lnSpc>
                <a:spcPts val="6014"/>
              </a:lnSpc>
            </a:pPr>
            <a:r>
              <a:rPr lang="en-US" sz="5783" b="true">
                <a:solidFill>
                  <a:srgbClr val="0055B8"/>
                </a:solidFill>
                <a:latin typeface="Montserrat Medium"/>
                <a:ea typeface="Montserrat Medium"/>
                <a:cs typeface="Montserrat Medium"/>
                <a:sym typeface="Montserrat Medium"/>
              </a:rPr>
              <a:t>360 CODE CRAFT </a:t>
            </a:r>
            <a:r>
              <a:rPr lang="en-US" sz="5783">
                <a:solidFill>
                  <a:srgbClr val="0055B8"/>
                </a:solidFill>
                <a:latin typeface="Montserrat"/>
                <a:ea typeface="Montserrat"/>
                <a:cs typeface="Montserrat"/>
                <a:sym typeface="Montserrat"/>
              </a:rPr>
              <a:t>HACKATHON</a:t>
            </a:r>
          </a:p>
        </p:txBody>
      </p:sp>
      <p:sp>
        <p:nvSpPr>
          <p:cNvPr name="TextBox 3" id="3"/>
          <p:cNvSpPr txBox="true"/>
          <p:nvPr/>
        </p:nvSpPr>
        <p:spPr>
          <a:xfrm rot="0">
            <a:off x="610199" y="2868849"/>
            <a:ext cx="17067603" cy="2690942"/>
          </a:xfrm>
          <a:prstGeom prst="rect">
            <a:avLst/>
          </a:prstGeom>
        </p:spPr>
        <p:txBody>
          <a:bodyPr anchor="t" rtlCol="false" tIns="0" lIns="0" bIns="0" rIns="0">
            <a:spAutoFit/>
          </a:bodyPr>
          <a:lstStyle/>
          <a:p>
            <a:pPr algn="l">
              <a:lnSpc>
                <a:spcPts val="5349"/>
              </a:lnSpc>
            </a:pPr>
            <a:r>
              <a:rPr lang="en-US" sz="4114" b="true">
                <a:solidFill>
                  <a:srgbClr val="000000"/>
                </a:solidFill>
                <a:latin typeface="Montserrat Bold"/>
                <a:ea typeface="Montserrat Bold"/>
                <a:cs typeface="Montserrat Bold"/>
                <a:sym typeface="Montserrat Bold"/>
              </a:rPr>
              <a:t>TEAM NAME: </a:t>
            </a:r>
            <a:r>
              <a:rPr lang="en-US" sz="4114">
                <a:solidFill>
                  <a:srgbClr val="000000"/>
                </a:solidFill>
                <a:latin typeface="Montserrat"/>
                <a:ea typeface="Montserrat"/>
                <a:cs typeface="Montserrat"/>
                <a:sym typeface="Montserrat"/>
              </a:rPr>
              <a:t>REVITALIZERS</a:t>
            </a:r>
          </a:p>
          <a:p>
            <a:pPr algn="l">
              <a:lnSpc>
                <a:spcPts val="5349"/>
              </a:lnSpc>
            </a:pPr>
            <a:r>
              <a:rPr lang="en-US" sz="4114" b="true">
                <a:solidFill>
                  <a:srgbClr val="000000"/>
                </a:solidFill>
                <a:latin typeface="Montserrat Bold"/>
                <a:ea typeface="Montserrat Bold"/>
                <a:cs typeface="Montserrat Bold"/>
                <a:sym typeface="Montserrat Bold"/>
              </a:rPr>
              <a:t>SUBMISSION TITLE: </a:t>
            </a:r>
            <a:r>
              <a:rPr lang="en-US" sz="4114" i="true">
                <a:solidFill>
                  <a:srgbClr val="000000"/>
                </a:solidFill>
                <a:latin typeface="Montserrat Italics"/>
                <a:ea typeface="Montserrat Italics"/>
                <a:cs typeface="Montserrat Italics"/>
                <a:sym typeface="Montserrat Italics"/>
              </a:rPr>
              <a:t>REPHASER: </a:t>
            </a:r>
            <a:r>
              <a:rPr lang="en-US" sz="4114">
                <a:solidFill>
                  <a:srgbClr val="000000"/>
                </a:solidFill>
                <a:latin typeface="Montserrat"/>
                <a:ea typeface="Montserrat"/>
                <a:cs typeface="Montserrat"/>
                <a:sym typeface="Montserrat"/>
              </a:rPr>
              <a:t>ML-BASED DEMAND TREND ANALYZER AND INVENTORY MANAGEMENT SYSTEM</a:t>
            </a:r>
          </a:p>
          <a:p>
            <a:pPr algn="l">
              <a:lnSpc>
                <a:spcPts val="5349"/>
              </a:lnSpc>
            </a:pPr>
            <a:r>
              <a:rPr lang="en-US" sz="4114" b="true">
                <a:solidFill>
                  <a:srgbClr val="000000"/>
                </a:solidFill>
                <a:latin typeface="Montserrat Bold"/>
                <a:ea typeface="Montserrat Bold"/>
                <a:cs typeface="Montserrat Bold"/>
                <a:sym typeface="Montserrat Bold"/>
              </a:rPr>
              <a:t>DATE:</a:t>
            </a:r>
            <a:r>
              <a:rPr lang="en-US" sz="4114">
                <a:solidFill>
                  <a:srgbClr val="000000"/>
                </a:solidFill>
                <a:latin typeface="Montserrat"/>
                <a:ea typeface="Montserrat"/>
                <a:cs typeface="Montserrat"/>
                <a:sym typeface="Montserrat"/>
              </a:rPr>
              <a:t> 08. 03. 2025</a:t>
            </a:r>
          </a:p>
        </p:txBody>
      </p:sp>
      <p:sp>
        <p:nvSpPr>
          <p:cNvPr name="AutoShape 4" id="4"/>
          <p:cNvSpPr/>
          <p:nvPr/>
        </p:nvSpPr>
        <p:spPr>
          <a:xfrm>
            <a:off x="0" y="6502999"/>
            <a:ext cx="19346232" cy="0"/>
          </a:xfrm>
          <a:prstGeom prst="line">
            <a:avLst/>
          </a:prstGeom>
          <a:ln cap="flat" w="38100">
            <a:solidFill>
              <a:srgbClr val="0055B8"/>
            </a:solidFill>
            <a:prstDash val="sysDash"/>
            <a:headEnd type="none" len="sm" w="sm"/>
            <a:tailEnd type="none" len="sm" w="sm"/>
          </a:ln>
        </p:spPr>
      </p:sp>
      <p:sp>
        <p:nvSpPr>
          <p:cNvPr name="TextBox 5" id="5"/>
          <p:cNvSpPr txBox="true"/>
          <p:nvPr/>
        </p:nvSpPr>
        <p:spPr>
          <a:xfrm rot="0">
            <a:off x="613713" y="648743"/>
            <a:ext cx="17259300" cy="686349"/>
          </a:xfrm>
          <a:prstGeom prst="rect">
            <a:avLst/>
          </a:prstGeom>
        </p:spPr>
        <p:txBody>
          <a:bodyPr anchor="t" rtlCol="false" tIns="0" lIns="0" bIns="0" rIns="0">
            <a:spAutoFit/>
          </a:bodyPr>
          <a:lstStyle/>
          <a:p>
            <a:pPr algn="l">
              <a:lnSpc>
                <a:spcPts val="5390"/>
              </a:lnSpc>
            </a:pPr>
            <a:r>
              <a:rPr lang="en-US" sz="5183" b="true">
                <a:solidFill>
                  <a:srgbClr val="0055B8"/>
                </a:solidFill>
                <a:latin typeface="Montserrat Medium"/>
                <a:ea typeface="Montserrat Medium"/>
                <a:cs typeface="Montserrat Medium"/>
                <a:sym typeface="Montserrat Medium"/>
              </a:rPr>
              <a:t>THANK YOU!</a:t>
            </a:r>
          </a:p>
        </p:txBody>
      </p:sp>
      <p:sp>
        <p:nvSpPr>
          <p:cNvPr name="AutoShape 6" id="6"/>
          <p:cNvSpPr/>
          <p:nvPr/>
        </p:nvSpPr>
        <p:spPr>
          <a:xfrm>
            <a:off x="0" y="1830392"/>
            <a:ext cx="19346232" cy="0"/>
          </a:xfrm>
          <a:prstGeom prst="line">
            <a:avLst/>
          </a:prstGeom>
          <a:ln cap="flat" w="38100">
            <a:solidFill>
              <a:srgbClr val="0055B8"/>
            </a:solidFill>
            <a:prstDash val="sysDash"/>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DAGhJcr4qoE</dc:identifier>
  <dcterms:modified xsi:type="dcterms:W3CDTF">2011-08-01T06:04:30Z</dcterms:modified>
  <cp:revision>1</cp:revision>
  <dc:title>Copy of Rephaser_360CC Innovacion_Revitalizers</dc:title>
</cp:coreProperties>
</file>