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382E7-DB66-4991-93B4-3B9945A99E8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3D16-54F7-4B96-A819-2E362B9A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4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49E76-F6DA-4E75-836B-E872415C8C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044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4EC4A-B87B-48FC-B93D-54AE5902348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96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65FE8-0BDD-42AE-B45E-ECE2760C5CD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97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BF475-11AA-407B-B4F1-41033E474B8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69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57212-427B-49D6-AE7C-958E037CFB8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1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147E6-C4DC-4F17-883F-DF2B75EE6AE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4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52FBB-36A9-4290-9A51-0DBC193B0E0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7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0834B-44DE-4E86-A695-B606E780115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82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7F8D0-A001-4457-9093-18A5347B26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35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C39E4-0720-4395-970D-49D7DDA1CE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76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86094-B28A-4E9D-BD50-0F2DCD71E6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25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78787-1962-4867-A8B5-DCB0B6A703B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37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F3E-A661-4737-9400-1565FDA8656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09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4400C-6A47-4CEC-9177-15FECACB699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1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1E3D0-5492-49CB-8AED-F4ED953D17A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9D486-FFDB-4CE0-BB5B-04DF55B679F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25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301625"/>
            <a:ext cx="105621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600200"/>
            <a:ext cx="53848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04000" y="1600200"/>
            <a:ext cx="538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04000" y="4038600"/>
            <a:ext cx="538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07C3746-1E1F-4ECE-B4C5-969E8B75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74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301625"/>
            <a:ext cx="105621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600200"/>
            <a:ext cx="53848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D1693D8-4C65-4797-8CEA-6F493BF33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88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301625"/>
            <a:ext cx="105621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600200"/>
            <a:ext cx="53848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604000" y="1600200"/>
            <a:ext cx="53848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03DFCAE-55B4-4D86-8E06-A98E0E4CF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2FE8-3680-4F91-AA6D-8A018BF4BBC0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7BBD-6FEC-45DD-8F12-4A8CBF2A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Tree: CHAID and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Swagato Chatterjee</a:t>
            </a:r>
          </a:p>
          <a:p>
            <a:r>
              <a:rPr lang="en-US" dirty="0" smtClean="0"/>
              <a:t>Listen2Data Consultancy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June,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9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Classification Trees				 	vs. Regression Trees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00200"/>
            <a:ext cx="4033838" cy="4724400"/>
          </a:xfrm>
        </p:spPr>
        <p:txBody>
          <a:bodyPr/>
          <a:lstStyle/>
          <a:p>
            <a:r>
              <a:rPr lang="en-US" altLang="en-US" sz="2200"/>
              <a:t>Splitting Criteria: </a:t>
            </a:r>
          </a:p>
          <a:p>
            <a:pPr lvl="1"/>
            <a:r>
              <a:rPr lang="en-US" altLang="en-US" sz="2000">
                <a:solidFill>
                  <a:srgbClr val="993366"/>
                </a:solidFill>
              </a:rPr>
              <a:t>Gini, Entropy, Twoing</a:t>
            </a:r>
          </a:p>
          <a:p>
            <a:endParaRPr lang="en-US" altLang="en-US" sz="2200"/>
          </a:p>
          <a:p>
            <a:r>
              <a:rPr lang="en-US" altLang="en-US" sz="2200"/>
              <a:t>Goodness of fit measure:  </a:t>
            </a:r>
          </a:p>
          <a:p>
            <a:pPr lvl="1"/>
            <a:r>
              <a:rPr lang="en-US" altLang="en-US" sz="2000">
                <a:solidFill>
                  <a:schemeClr val="tx2"/>
                </a:solidFill>
              </a:rPr>
              <a:t>misclassification rates</a:t>
            </a:r>
            <a:r>
              <a:rPr lang="en-US" altLang="en-US" sz="2200" i="1">
                <a:solidFill>
                  <a:schemeClr val="hlink"/>
                </a:solidFill>
              </a:rPr>
              <a:t> </a:t>
            </a:r>
            <a:r>
              <a:rPr lang="en-US" altLang="en-US" sz="2200" i="1"/>
              <a:t>      </a:t>
            </a:r>
          </a:p>
          <a:p>
            <a:endParaRPr lang="en-US" altLang="en-US" sz="2200" u="sng"/>
          </a:p>
          <a:p>
            <a:r>
              <a:rPr lang="en-US" altLang="en-US" sz="2200" u="sng"/>
              <a:t>Prior probabilities</a:t>
            </a:r>
            <a:r>
              <a:rPr lang="en-US" altLang="en-US" sz="2200"/>
              <a:t> and </a:t>
            </a:r>
            <a:r>
              <a:rPr lang="en-US" altLang="en-US" sz="2200" u="sng"/>
              <a:t>misclassification costs</a:t>
            </a:r>
          </a:p>
          <a:p>
            <a:pPr lvl="1"/>
            <a:r>
              <a:rPr lang="en-US" altLang="en-US" sz="2000"/>
              <a:t>available as model “tuning parameters”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81764" y="1600200"/>
            <a:ext cx="4033837" cy="4724400"/>
          </a:xfrm>
        </p:spPr>
        <p:txBody>
          <a:bodyPr/>
          <a:lstStyle/>
          <a:p>
            <a:r>
              <a:rPr lang="en-US" altLang="en-US" sz="2200"/>
              <a:t>Splitting Criterion:    </a:t>
            </a:r>
          </a:p>
          <a:p>
            <a:pPr lvl="1"/>
            <a:r>
              <a:rPr lang="en-US" altLang="en-US" sz="2000">
                <a:solidFill>
                  <a:srgbClr val="993366"/>
                </a:solidFill>
              </a:rPr>
              <a:t>sum of squared errors</a:t>
            </a:r>
          </a:p>
          <a:p>
            <a:endParaRPr lang="en-US" altLang="en-US" sz="2200"/>
          </a:p>
          <a:p>
            <a:r>
              <a:rPr lang="en-US" altLang="en-US" sz="2200"/>
              <a:t>Goodness of fit:  </a:t>
            </a:r>
          </a:p>
          <a:p>
            <a:pPr lvl="1"/>
            <a:r>
              <a:rPr lang="en-US" altLang="en-US" sz="2000"/>
              <a:t>same measure!</a:t>
            </a:r>
            <a:endParaRPr lang="en-US" altLang="en-US" sz="2000">
              <a:solidFill>
                <a:srgbClr val="008080"/>
              </a:solidFill>
            </a:endParaRPr>
          </a:p>
          <a:p>
            <a:pPr lvl="1"/>
            <a:r>
              <a:rPr lang="en-US" altLang="en-US" sz="2000">
                <a:solidFill>
                  <a:schemeClr val="tx2"/>
                </a:solidFill>
              </a:rPr>
              <a:t>sum of squared errors</a:t>
            </a:r>
          </a:p>
          <a:p>
            <a:endParaRPr lang="en-US" altLang="en-US" sz="2200"/>
          </a:p>
          <a:p>
            <a:r>
              <a:rPr lang="en-US" altLang="en-US" sz="2200"/>
              <a:t>No priors or misclassification costs…</a:t>
            </a:r>
            <a:r>
              <a:rPr lang="en-US" altLang="en-US" sz="2000"/>
              <a:t>      </a:t>
            </a:r>
          </a:p>
          <a:p>
            <a:pPr lvl="1"/>
            <a:r>
              <a:rPr lang="en-US" altLang="en-US" sz="2000"/>
              <a:t>… just let it run</a:t>
            </a:r>
          </a:p>
        </p:txBody>
      </p:sp>
    </p:spTree>
    <p:extLst>
      <p:ext uri="{BB962C8B-B14F-4D97-AF65-F5344CB8AC3E}">
        <p14:creationId xmlns:p14="http://schemas.microsoft.com/office/powerpoint/2010/main" val="3320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Growing &amp; Pruning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One approach:  </a:t>
            </a:r>
            <a:r>
              <a:rPr lang="en-US" altLang="en-US" sz="2200">
                <a:solidFill>
                  <a:srgbClr val="FF0000"/>
                </a:solidFill>
              </a:rPr>
              <a:t>stop growing the tree early</a:t>
            </a:r>
            <a:r>
              <a:rPr lang="en-US" altLang="en-US" sz="22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But how do you know when to stop?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CART:  </a:t>
            </a:r>
            <a:r>
              <a:rPr lang="en-US" altLang="en-US" sz="2200">
                <a:solidFill>
                  <a:srgbClr val="006600"/>
                </a:solidFill>
              </a:rPr>
              <a:t>just grow the tree all the way out; then prune back</a:t>
            </a:r>
            <a:r>
              <a:rPr lang="en-US" altLang="en-US" sz="22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Sequentially collapse nodes that result in the smallest change in purity.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“weakest link” pruning.</a:t>
            </a:r>
          </a:p>
        </p:txBody>
      </p:sp>
      <p:pic>
        <p:nvPicPr>
          <p:cNvPr id="43418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1" y="1600200"/>
            <a:ext cx="2703513" cy="2705100"/>
          </a:xfrm>
          <a:noFill/>
          <a:ln/>
        </p:spPr>
      </p:pic>
      <p:pic>
        <p:nvPicPr>
          <p:cNvPr id="434181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4114801"/>
            <a:ext cx="2128838" cy="21304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9983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Cost-Complexity Pruning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Definition:  Cost-Complexity Criterion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003366"/>
                </a:solidFill>
              </a:rPr>
              <a:t>R</a:t>
            </a:r>
            <a:r>
              <a:rPr lang="el-GR" altLang="en-US" sz="2200" b="1" baseline="-25000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 sz="2200" b="1">
                <a:solidFill>
                  <a:srgbClr val="003366"/>
                </a:solidFill>
                <a:cs typeface="Arial" panose="020B0604020202020204" pitchFamily="34" charset="0"/>
              </a:rPr>
              <a:t>= </a:t>
            </a:r>
            <a:r>
              <a:rPr lang="en-US" altLang="en-US" sz="2200" b="1" i="1">
                <a:solidFill>
                  <a:srgbClr val="003366"/>
                </a:solidFill>
                <a:cs typeface="Arial" panose="020B0604020202020204" pitchFamily="34" charset="0"/>
              </a:rPr>
              <a:t>MC</a:t>
            </a:r>
            <a:r>
              <a:rPr lang="en-US" altLang="en-US" sz="2200" b="1">
                <a:solidFill>
                  <a:srgbClr val="003366"/>
                </a:solidFill>
                <a:cs typeface="Arial" panose="020B0604020202020204" pitchFamily="34" charset="0"/>
              </a:rPr>
              <a:t> + </a:t>
            </a:r>
            <a:r>
              <a:rPr lang="el-GR" altLang="en-US" sz="2200" b="1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 sz="2200" b="1" i="1">
                <a:solidFill>
                  <a:srgbClr val="003366"/>
                </a:solidFill>
                <a:cs typeface="Arial" panose="020B0604020202020204" pitchFamily="34" charset="0"/>
              </a:rPr>
              <a:t>L</a:t>
            </a:r>
            <a:endParaRPr lang="el-GR" altLang="en-US" sz="2200" b="1" i="1">
              <a:solidFill>
                <a:srgbClr val="003366"/>
              </a:solidFill>
              <a:cs typeface="Arial" panose="020B0604020202020204" pitchFamily="34" charset="0"/>
            </a:endParaRPr>
          </a:p>
          <a:p>
            <a:pPr lvl="2"/>
            <a:r>
              <a:rPr lang="en-US" altLang="en-US" i="1"/>
              <a:t>MC = </a:t>
            </a:r>
            <a:r>
              <a:rPr lang="en-US" altLang="en-US"/>
              <a:t>misclassification rate</a:t>
            </a:r>
          </a:p>
          <a:p>
            <a:pPr lvl="3"/>
            <a:r>
              <a:rPr lang="en-US" altLang="en-US"/>
              <a:t>Relative to # misclassifications in root node.</a:t>
            </a:r>
          </a:p>
          <a:p>
            <a:pPr lvl="2"/>
            <a:r>
              <a:rPr lang="en-US" altLang="en-US" i="1"/>
              <a:t>L </a:t>
            </a:r>
            <a:r>
              <a:rPr lang="en-US" altLang="en-US"/>
              <a:t>= # leaves  (terminal nodes)</a:t>
            </a:r>
          </a:p>
          <a:p>
            <a:pPr lvl="2"/>
            <a:r>
              <a:rPr lang="en-US" altLang="en-US"/>
              <a:t>You get a credit for lower </a:t>
            </a:r>
            <a:r>
              <a:rPr lang="en-US" altLang="en-US" i="1"/>
              <a:t>MC.</a:t>
            </a:r>
          </a:p>
          <a:p>
            <a:pPr lvl="2"/>
            <a:r>
              <a:rPr lang="en-US" altLang="en-US"/>
              <a:t>But you </a:t>
            </a:r>
            <a:r>
              <a:rPr lang="en-US" altLang="en-US" i="1"/>
              <a:t>also </a:t>
            </a:r>
            <a:r>
              <a:rPr lang="en-US" altLang="en-US"/>
              <a:t>get a penalty for more leaves.</a:t>
            </a:r>
          </a:p>
          <a:p>
            <a:r>
              <a:rPr lang="en-US" altLang="en-US" sz="2200"/>
              <a:t>Let </a:t>
            </a:r>
            <a:r>
              <a:rPr lang="en-US" altLang="en-US" sz="2200" i="1"/>
              <a:t>T</a:t>
            </a:r>
            <a:r>
              <a:rPr lang="en-US" altLang="en-US" sz="2200" baseline="-25000"/>
              <a:t>0</a:t>
            </a:r>
            <a:r>
              <a:rPr lang="en-US" altLang="en-US" sz="2200"/>
              <a:t> be the biggest tree.</a:t>
            </a:r>
          </a:p>
          <a:p>
            <a:r>
              <a:rPr lang="en-US" altLang="en-US" sz="2200">
                <a:solidFill>
                  <a:srgbClr val="003366"/>
                </a:solidFill>
              </a:rPr>
              <a:t>Find sub-tree of </a:t>
            </a:r>
            <a:r>
              <a:rPr lang="en-US" altLang="en-US" sz="2200" i="1">
                <a:solidFill>
                  <a:srgbClr val="003366"/>
                </a:solidFill>
              </a:rPr>
              <a:t>T</a:t>
            </a:r>
            <a:r>
              <a:rPr lang="el-GR" altLang="en-US" sz="2200" baseline="-25000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 sz="2200">
                <a:solidFill>
                  <a:srgbClr val="003366"/>
                </a:solidFill>
              </a:rPr>
              <a:t> of </a:t>
            </a:r>
            <a:r>
              <a:rPr lang="en-US" altLang="en-US" sz="2200" i="1">
                <a:solidFill>
                  <a:srgbClr val="003366"/>
                </a:solidFill>
              </a:rPr>
              <a:t>T</a:t>
            </a:r>
            <a:r>
              <a:rPr lang="en-US" altLang="en-US" sz="2200" baseline="-25000">
                <a:solidFill>
                  <a:srgbClr val="003366"/>
                </a:solidFill>
              </a:rPr>
              <a:t>0</a:t>
            </a:r>
            <a:r>
              <a:rPr lang="en-US" altLang="en-US" sz="2200">
                <a:solidFill>
                  <a:srgbClr val="003366"/>
                </a:solidFill>
              </a:rPr>
              <a:t> that minimizes R</a:t>
            </a:r>
            <a:r>
              <a:rPr lang="el-GR" altLang="en-US" sz="2200" baseline="-25000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 sz="2200">
                <a:solidFill>
                  <a:srgbClr val="003366"/>
                </a:solidFill>
              </a:rPr>
              <a:t>.</a:t>
            </a:r>
          </a:p>
          <a:p>
            <a:pPr lvl="2"/>
            <a:r>
              <a:rPr lang="en-US" altLang="en-US">
                <a:solidFill>
                  <a:srgbClr val="003366"/>
                </a:solidFill>
              </a:rPr>
              <a:t>Optimal trade-off of accuracy and complexity.</a:t>
            </a:r>
          </a:p>
          <a:p>
            <a:endParaRPr lang="el-GR" altLang="en-US" sz="2200" baseline="30000">
              <a:cs typeface="Arial" panose="020B0604020202020204" pitchFamily="34" charset="0"/>
            </a:endParaRPr>
          </a:p>
          <a:p>
            <a:endParaRPr lang="el-GR" altLang="en-US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Weakest-Link Pruning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Let’s sequentially collapse nodes that result in the smallest change in purity.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gives us a nested sequence of trees that are all sub-trees of 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006600"/>
                </a:solidFill>
              </a:rPr>
              <a:t>T</a:t>
            </a:r>
            <a:r>
              <a:rPr lang="en-US" altLang="en-US" b="1" baseline="-25000">
                <a:solidFill>
                  <a:srgbClr val="006600"/>
                </a:solidFill>
              </a:rPr>
              <a:t>0 </a:t>
            </a:r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» </a:t>
            </a:r>
            <a:r>
              <a:rPr lang="en-US" altLang="en-US" b="1" i="1">
                <a:solidFill>
                  <a:srgbClr val="006600"/>
                </a:solidFill>
              </a:rPr>
              <a:t>T</a:t>
            </a:r>
            <a:r>
              <a:rPr lang="en-US" altLang="en-US" b="1" baseline="-25000">
                <a:solidFill>
                  <a:srgbClr val="006600"/>
                </a:solidFill>
              </a:rPr>
              <a:t>1 </a:t>
            </a:r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» </a:t>
            </a:r>
            <a:r>
              <a:rPr lang="en-US" altLang="en-US" b="1" i="1">
                <a:solidFill>
                  <a:srgbClr val="006600"/>
                </a:solidFill>
              </a:rPr>
              <a:t>T</a:t>
            </a:r>
            <a:r>
              <a:rPr lang="en-US" altLang="en-US" b="1" baseline="-25000">
                <a:solidFill>
                  <a:srgbClr val="006600"/>
                </a:solidFill>
              </a:rPr>
              <a:t>2 </a:t>
            </a:r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» </a:t>
            </a:r>
            <a:r>
              <a:rPr lang="en-US" altLang="en-US" b="1" i="1">
                <a:solidFill>
                  <a:srgbClr val="006600"/>
                </a:solidFill>
              </a:rPr>
              <a:t>T</a:t>
            </a:r>
            <a:r>
              <a:rPr lang="en-US" altLang="en-US" b="1" baseline="-25000">
                <a:solidFill>
                  <a:srgbClr val="006600"/>
                </a:solidFill>
              </a:rPr>
              <a:t>3 </a:t>
            </a:r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» </a:t>
            </a:r>
            <a:r>
              <a:rPr lang="en-US" altLang="en-US" b="1" i="1">
                <a:solidFill>
                  <a:srgbClr val="006600"/>
                </a:solidFill>
              </a:rPr>
              <a:t>… </a:t>
            </a:r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» </a:t>
            </a:r>
            <a:r>
              <a:rPr lang="en-US" altLang="en-US" b="1" i="1">
                <a:solidFill>
                  <a:srgbClr val="006600"/>
                </a:solidFill>
              </a:rPr>
              <a:t>T</a:t>
            </a:r>
            <a:r>
              <a:rPr lang="en-US" altLang="en-US" b="1" i="1" baseline="-25000">
                <a:solidFill>
                  <a:srgbClr val="006600"/>
                </a:solidFill>
              </a:rPr>
              <a:t>k </a:t>
            </a:r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» …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66"/>
                </a:solidFill>
                <a:cs typeface="Arial" panose="020B0604020202020204" pitchFamily="34" charset="0"/>
              </a:rPr>
              <a:t>Theorem:  the sub-tree </a:t>
            </a:r>
            <a:r>
              <a:rPr lang="en-US" altLang="en-US" i="1">
                <a:solidFill>
                  <a:srgbClr val="003366"/>
                </a:solidFill>
              </a:rPr>
              <a:t>T</a:t>
            </a:r>
            <a:r>
              <a:rPr lang="el-GR" altLang="en-US" baseline="-25000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>
                <a:solidFill>
                  <a:srgbClr val="003366"/>
                </a:solidFill>
              </a:rPr>
              <a:t> of </a:t>
            </a:r>
            <a:r>
              <a:rPr lang="en-US" altLang="en-US" i="1">
                <a:solidFill>
                  <a:srgbClr val="003366"/>
                </a:solidFill>
              </a:rPr>
              <a:t>T</a:t>
            </a:r>
            <a:r>
              <a:rPr lang="en-US" altLang="en-US" baseline="-25000">
                <a:solidFill>
                  <a:srgbClr val="003366"/>
                </a:solidFill>
              </a:rPr>
              <a:t>0</a:t>
            </a:r>
            <a:r>
              <a:rPr lang="en-US" altLang="en-US">
                <a:solidFill>
                  <a:srgbClr val="003366"/>
                </a:solidFill>
              </a:rPr>
              <a:t> that minimizes R</a:t>
            </a:r>
            <a:r>
              <a:rPr lang="el-GR" altLang="en-US" baseline="-25000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>
                <a:solidFill>
                  <a:srgbClr val="003366"/>
                </a:solidFill>
              </a:rPr>
              <a:t> </a:t>
            </a:r>
            <a:r>
              <a:rPr lang="en-US" altLang="en-US" u="sng">
                <a:solidFill>
                  <a:srgbClr val="003366"/>
                </a:solidFill>
              </a:rPr>
              <a:t>is in this sequence</a:t>
            </a:r>
            <a:r>
              <a:rPr lang="en-US" altLang="en-US">
                <a:solidFill>
                  <a:srgbClr val="003366"/>
                </a:solidFill>
              </a:rPr>
              <a:t>!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Gives us a simple strategy for finding best tree.	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Find the tree in the above sequence that minimizes CV misclassification rate.</a:t>
            </a:r>
          </a:p>
        </p:txBody>
      </p:sp>
    </p:spTree>
    <p:extLst>
      <p:ext uri="{BB962C8B-B14F-4D97-AF65-F5344CB8AC3E}">
        <p14:creationId xmlns:p14="http://schemas.microsoft.com/office/powerpoint/2010/main" val="26888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Optimal Size?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 is a free parameter in:</a:t>
            </a:r>
            <a:r>
              <a:rPr lang="en-US" altLang="en-US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003366"/>
                </a:solidFill>
              </a:rPr>
              <a:t>R</a:t>
            </a:r>
            <a:r>
              <a:rPr lang="el-GR" altLang="en-US" b="1" baseline="-25000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 b="1">
                <a:solidFill>
                  <a:srgbClr val="003366"/>
                </a:solidFill>
                <a:cs typeface="Arial" panose="020B0604020202020204" pitchFamily="34" charset="0"/>
              </a:rPr>
              <a:t>= </a:t>
            </a:r>
            <a:r>
              <a:rPr lang="en-US" altLang="en-US" b="1" i="1">
                <a:solidFill>
                  <a:srgbClr val="003366"/>
                </a:solidFill>
                <a:cs typeface="Arial" panose="020B0604020202020204" pitchFamily="34" charset="0"/>
              </a:rPr>
              <a:t>MC</a:t>
            </a:r>
            <a:r>
              <a:rPr lang="en-US" altLang="en-US" b="1">
                <a:solidFill>
                  <a:srgbClr val="003366"/>
                </a:solidFill>
                <a:cs typeface="Arial" panose="020B0604020202020204" pitchFamily="34" charset="0"/>
              </a:rPr>
              <a:t> + </a:t>
            </a:r>
            <a:r>
              <a:rPr lang="el-GR" altLang="en-US" b="1">
                <a:solidFill>
                  <a:srgbClr val="003366"/>
                </a:solidFill>
                <a:cs typeface="Arial" panose="020B0604020202020204" pitchFamily="34" charset="0"/>
              </a:rPr>
              <a:t>α</a:t>
            </a:r>
            <a:r>
              <a:rPr lang="en-US" altLang="en-US" b="1" i="1">
                <a:solidFill>
                  <a:srgbClr val="003366"/>
                </a:solidFill>
                <a:cs typeface="Arial" panose="020B0604020202020204" pitchFamily="34" charset="0"/>
              </a:rPr>
              <a:t>L</a:t>
            </a:r>
            <a:endParaRPr lang="el-GR" altLang="en-US" b="1" i="1">
              <a:solidFill>
                <a:srgbClr val="003366"/>
              </a:solidFill>
              <a:cs typeface="Arial" panose="020B0604020202020204" pitchFamily="34" charset="0"/>
            </a:endParaRPr>
          </a:p>
          <a:p>
            <a:r>
              <a:rPr lang="en-US" altLang="en-US"/>
              <a:t>1:1 correspondence betw.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 and size of tree.</a:t>
            </a:r>
            <a:endParaRPr lang="el-GR" altLang="en-US">
              <a:cs typeface="Arial" panose="020B0604020202020204" pitchFamily="34" charset="0"/>
            </a:endParaRPr>
          </a:p>
          <a:p>
            <a:r>
              <a:rPr lang="en-US" altLang="en-US"/>
              <a:t>What value of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 should we choose?</a:t>
            </a:r>
            <a:endParaRPr lang="el-GR" altLang="en-US">
              <a:cs typeface="Arial" panose="020B0604020202020204" pitchFamily="34" charset="0"/>
            </a:endParaRPr>
          </a:p>
          <a:p>
            <a:pPr lvl="2"/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=0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 maximum tree </a:t>
            </a:r>
            <a:r>
              <a:rPr lang="en-US" altLang="en-US" i="1"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baseline="-25000"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 is best.</a:t>
            </a:r>
            <a:endParaRPr lang="el-GR" altLang="en-US">
              <a:cs typeface="Arial" panose="020B0604020202020204" pitchFamily="34" charset="0"/>
            </a:endParaRPr>
          </a:p>
          <a:p>
            <a:pPr lvl="2"/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=big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 You never get past the root node.</a:t>
            </a:r>
          </a:p>
          <a:p>
            <a:pPr lvl="2"/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Truth lies in the middle.</a:t>
            </a:r>
          </a:p>
          <a:p>
            <a:r>
              <a:rPr lang="en-US" altLang="en-US">
                <a:cs typeface="Arial" panose="020B0604020202020204" pitchFamily="34" charset="0"/>
              </a:rPr>
              <a:t>Use cross-validation to select optimal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 (size)</a:t>
            </a:r>
            <a:endParaRPr lang="el-GR" altLang="en-US">
              <a:cs typeface="Arial" panose="020B0604020202020204" pitchFamily="34" charset="0"/>
            </a:endParaRPr>
          </a:p>
          <a:p>
            <a:pPr lvl="2"/>
            <a:endParaRPr lang="el-G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</a:t>
            </a:r>
            <a:r>
              <a:rPr lang="el-GR" altLang="en-US">
                <a:cs typeface="Arial" panose="020B0604020202020204" pitchFamily="34" charset="0"/>
              </a:rPr>
              <a:t>α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200"/>
              <a:t>Fit 10 trees on the “blue” data.</a:t>
            </a:r>
          </a:p>
          <a:p>
            <a:r>
              <a:rPr lang="en-US" altLang="en-US" sz="2200"/>
              <a:t>Test them on the “red” data.</a:t>
            </a:r>
          </a:p>
          <a:p>
            <a:r>
              <a:rPr lang="en-US" altLang="en-US" sz="2200"/>
              <a:t>Keep track of mis-classification rates for different values of </a:t>
            </a:r>
            <a:r>
              <a:rPr lang="el-GR" altLang="en-US" sz="2200">
                <a:cs typeface="Arial" panose="020B0604020202020204" pitchFamily="34" charset="0"/>
              </a:rPr>
              <a:t>α</a:t>
            </a:r>
            <a:r>
              <a:rPr lang="en-US" altLang="en-US" sz="2200">
                <a:cs typeface="Arial" panose="020B0604020202020204" pitchFamily="34" charset="0"/>
              </a:rPr>
              <a:t>.</a:t>
            </a:r>
          </a:p>
          <a:p>
            <a:r>
              <a:rPr lang="en-US" altLang="en-US" sz="2200">
                <a:cs typeface="Arial" panose="020B0604020202020204" pitchFamily="34" charset="0"/>
              </a:rPr>
              <a:t>Now go back to the </a:t>
            </a:r>
            <a:r>
              <a:rPr lang="en-US" altLang="en-US" sz="2200" i="1">
                <a:cs typeface="Arial" panose="020B0604020202020204" pitchFamily="34" charset="0"/>
              </a:rPr>
              <a:t>full</a:t>
            </a:r>
            <a:r>
              <a:rPr lang="en-US" altLang="en-US" sz="2200" i="1" u="sng">
                <a:cs typeface="Arial" panose="020B0604020202020204" pitchFamily="34" charset="0"/>
              </a:rPr>
              <a:t> </a:t>
            </a:r>
            <a:r>
              <a:rPr lang="en-US" altLang="en-US" sz="2200">
                <a:cs typeface="Arial" panose="020B0604020202020204" pitchFamily="34" charset="0"/>
              </a:rPr>
              <a:t>dataset and choose the </a:t>
            </a:r>
            <a:r>
              <a:rPr lang="el-GR" altLang="en-US" sz="2200">
                <a:cs typeface="Arial" panose="020B0604020202020204" pitchFamily="34" charset="0"/>
              </a:rPr>
              <a:t>α</a:t>
            </a:r>
            <a:r>
              <a:rPr lang="en-US" altLang="en-US" sz="2200">
                <a:cs typeface="Arial" panose="020B0604020202020204" pitchFamily="34" charset="0"/>
              </a:rPr>
              <a:t>-tree.</a:t>
            </a:r>
            <a:endParaRPr lang="el-GR" altLang="en-US" sz="2200">
              <a:cs typeface="Arial" panose="020B0604020202020204" pitchFamily="34" charset="0"/>
            </a:endParaRPr>
          </a:p>
        </p:txBody>
      </p:sp>
      <p:pic>
        <p:nvPicPr>
          <p:cNvPr id="4382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5814" y="1828800"/>
            <a:ext cx="4606925" cy="46815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48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Cross-Validate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Grow the tree on all the data:  </a:t>
            </a:r>
            <a:r>
              <a:rPr lang="en-US" altLang="en-US" sz="2200" i="1"/>
              <a:t>T</a:t>
            </a:r>
            <a:r>
              <a:rPr lang="en-US" altLang="en-US" sz="2200" baseline="-25000"/>
              <a:t>0</a:t>
            </a:r>
            <a:r>
              <a:rPr lang="en-US" altLang="en-US" sz="2200"/>
              <a:t>.</a:t>
            </a:r>
          </a:p>
          <a:p>
            <a:r>
              <a:rPr lang="en-US" altLang="en-US" sz="2200"/>
              <a:t>Now break the data into 10 equal-size pieces.</a:t>
            </a:r>
          </a:p>
          <a:p>
            <a:r>
              <a:rPr lang="en-US" altLang="en-US" sz="2200"/>
              <a:t>10 times:  grow a tree on </a:t>
            </a:r>
            <a:r>
              <a:rPr lang="en-US" altLang="en-US" sz="2200">
                <a:solidFill>
                  <a:srgbClr val="003366"/>
                </a:solidFill>
              </a:rPr>
              <a:t>90% of the data</a:t>
            </a:r>
            <a:r>
              <a:rPr lang="en-US" altLang="en-US" sz="2200"/>
              <a:t>.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Drop the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remaining 10%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(test data)</a:t>
            </a:r>
            <a:r>
              <a:rPr lang="en-US" altLang="en-US">
                <a:cs typeface="Arial" panose="020B0604020202020204" pitchFamily="34" charset="0"/>
              </a:rPr>
              <a:t> down the nested trees corresponding to each value of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For each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 add up errors in all 10 of the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test </a:t>
            </a:r>
            <a:r>
              <a:rPr lang="en-US" altLang="en-US">
                <a:cs typeface="Arial" panose="020B0604020202020204" pitchFamily="34" charset="0"/>
              </a:rPr>
              <a:t>data sets.</a:t>
            </a:r>
          </a:p>
          <a:p>
            <a:r>
              <a:rPr lang="en-US" altLang="en-US" sz="2200">
                <a:cs typeface="Arial" panose="020B0604020202020204" pitchFamily="34" charset="0"/>
              </a:rPr>
              <a:t>Keep track of the </a:t>
            </a:r>
            <a:r>
              <a:rPr lang="el-GR" altLang="en-US" sz="2200">
                <a:cs typeface="Arial" panose="020B0604020202020204" pitchFamily="34" charset="0"/>
              </a:rPr>
              <a:t>α</a:t>
            </a:r>
            <a:r>
              <a:rPr lang="en-US" altLang="en-US" sz="2200">
                <a:cs typeface="Arial" panose="020B0604020202020204" pitchFamily="34" charset="0"/>
              </a:rPr>
              <a:t> corresponding to lowest test error.</a:t>
            </a:r>
          </a:p>
          <a:p>
            <a:r>
              <a:rPr lang="en-US" altLang="en-US" sz="2200">
                <a:cs typeface="Arial" panose="020B0604020202020204" pitchFamily="34" charset="0"/>
              </a:rPr>
              <a:t>This corresponds to one of the nested trees </a:t>
            </a:r>
            <a:r>
              <a:rPr lang="en-US" altLang="en-US" sz="2200" i="1">
                <a:cs typeface="Arial" panose="020B0604020202020204" pitchFamily="34" charset="0"/>
              </a:rPr>
              <a:t>T</a:t>
            </a:r>
            <a:r>
              <a:rPr lang="en-US" altLang="en-US" sz="2200" i="1" baseline="-25000">
                <a:cs typeface="Arial" panose="020B0604020202020204" pitchFamily="34" charset="0"/>
              </a:rPr>
              <a:t>k</a:t>
            </a:r>
            <a:r>
              <a:rPr lang="en-US" altLang="en-US" sz="2200" i="1">
                <a:cs typeface="Arial" panose="020B0604020202020204" pitchFamily="34" charset="0"/>
              </a:rPr>
              <a:t>«T</a:t>
            </a:r>
            <a:r>
              <a:rPr lang="en-US" altLang="en-US" sz="2200" baseline="-25000">
                <a:cs typeface="Arial" panose="020B0604020202020204" pitchFamily="34" charset="0"/>
              </a:rPr>
              <a:t>0</a:t>
            </a:r>
            <a:r>
              <a:rPr lang="en-US" altLang="en-US" sz="2200">
                <a:cs typeface="Arial" panose="020B0604020202020204" pitchFamily="34" charset="0"/>
              </a:rPr>
              <a:t>.</a:t>
            </a:r>
            <a:endParaRPr lang="el-GR" altLang="en-US" sz="2200">
              <a:cs typeface="Arial" panose="020B0604020202020204" pitchFamily="34" charset="0"/>
            </a:endParaRPr>
          </a:p>
          <a:p>
            <a:endParaRPr lang="el-GR" altLang="en-US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Just Right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Relative error:  proportion of CV-test cases misclassified.</a:t>
            </a:r>
          </a:p>
          <a:p>
            <a:r>
              <a:rPr lang="en-US" altLang="en-US" sz="2000"/>
              <a:t>According to CV, the 15-node tree is nearly optimal.</a:t>
            </a:r>
          </a:p>
          <a:p>
            <a:pPr lvl="2"/>
            <a:r>
              <a:rPr lang="en-US" altLang="en-US"/>
              <a:t>In summary:  grow the tree all the way out.</a:t>
            </a:r>
          </a:p>
          <a:p>
            <a:pPr lvl="2"/>
            <a:r>
              <a:rPr lang="en-US" altLang="en-US"/>
              <a:t>Then weakest-link prune back to the 15 node tree.</a:t>
            </a:r>
          </a:p>
        </p:txBody>
      </p:sp>
      <p:pic>
        <p:nvPicPr>
          <p:cNvPr id="4403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9988" y="1828800"/>
            <a:ext cx="4418012" cy="44211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317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 advantages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CART handles missing values automatically</a:t>
            </a:r>
          </a:p>
          <a:p>
            <a:pPr lvl="2"/>
            <a:r>
              <a:rPr lang="en-US" altLang="en-US"/>
              <a:t>Using “surrogate splits”</a:t>
            </a:r>
          </a:p>
          <a:p>
            <a:r>
              <a:rPr lang="en-US" altLang="en-US"/>
              <a:t>Invariant to monotonic transformations of predictive variable</a:t>
            </a:r>
          </a:p>
          <a:p>
            <a:r>
              <a:rPr lang="en-US" altLang="en-US"/>
              <a:t>Not sensitive to outliers in </a:t>
            </a:r>
            <a:r>
              <a:rPr lang="en-US" altLang="en-US" i="1"/>
              <a:t>predictive</a:t>
            </a:r>
            <a:r>
              <a:rPr lang="en-US" altLang="en-US"/>
              <a:t> variables</a:t>
            </a:r>
          </a:p>
          <a:p>
            <a:pPr lvl="1"/>
            <a:r>
              <a:rPr lang="en-US" altLang="en-US"/>
              <a:t>Unlike regression</a:t>
            </a:r>
          </a:p>
          <a:p>
            <a:r>
              <a:rPr lang="en-US" altLang="en-US"/>
              <a:t>Great way to explore, visualize data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6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 Disadvantages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The model is a </a:t>
            </a:r>
            <a:r>
              <a:rPr lang="en-US" altLang="en-US" sz="2200" i="1"/>
              <a:t>step function</a:t>
            </a:r>
            <a:r>
              <a:rPr lang="en-US" altLang="en-US" sz="2200"/>
              <a:t>, not a continuous score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So if a tree has 10 nodes, yhat can only take on 10 possible values.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MARS improves this.   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Might take a large tree to get good lift 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But then hard to interpret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Data gets chopped thinner at each split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Instability of model structure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Correlated variables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random data fluctuations could result in entirely different trees.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993366"/>
                </a:solidFill>
              </a:rPr>
              <a:t>CART does a poor job of modeling </a:t>
            </a:r>
            <a:r>
              <a:rPr lang="en-US" altLang="en-US" sz="2200" i="1">
                <a:solidFill>
                  <a:srgbClr val="993366"/>
                </a:solidFill>
              </a:rPr>
              <a:t>linear structure</a:t>
            </a:r>
            <a:endParaRPr lang="en-US" altLang="en-US" sz="22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Chi-Squared Automatic Interaction Detection(CHAID)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one of the oldest tree classification methods originally proposed by </a:t>
            </a:r>
            <a:r>
              <a:rPr lang="en-US" dirty="0" err="1" smtClean="0"/>
              <a:t>Kass</a:t>
            </a:r>
            <a:r>
              <a:rPr lang="en-US" dirty="0" smtClean="0"/>
              <a:t> in 1980</a:t>
            </a:r>
          </a:p>
          <a:p>
            <a:r>
              <a:rPr lang="en-US" dirty="0"/>
              <a:t>The first step is to create categorical predictors out of any continuous predictors by dividing the respective continuous distributions into a number of categories with an approximately equal number of </a:t>
            </a:r>
            <a:r>
              <a:rPr lang="en-US" dirty="0" smtClean="0"/>
              <a:t>observations</a:t>
            </a:r>
          </a:p>
          <a:p>
            <a:r>
              <a:rPr lang="en-US" dirty="0"/>
              <a:t>The next step is to cycle through the predictors to determine for each predictor the pair of (predictor) categories that is least significantly different with respect to the dependent </a:t>
            </a:r>
            <a:r>
              <a:rPr lang="en-US" dirty="0" smtClean="0"/>
              <a:t>variable</a:t>
            </a:r>
          </a:p>
          <a:p>
            <a:r>
              <a:rPr lang="en-US" dirty="0"/>
              <a:t>The next step is to choose the split the predictor variable with the smallest adjusted </a:t>
            </a:r>
            <a:r>
              <a:rPr lang="en-US" i="1" dirty="0"/>
              <a:t>p</a:t>
            </a:r>
            <a:r>
              <a:rPr lang="en-US" dirty="0"/>
              <a:t>-value, i.e., the predictor variable that will yield the most significant </a:t>
            </a:r>
            <a:r>
              <a:rPr lang="en-US" dirty="0" smtClean="0"/>
              <a:t>split</a:t>
            </a:r>
          </a:p>
          <a:p>
            <a:r>
              <a:rPr lang="en-US" dirty="0"/>
              <a:t>Continue this process until no further splits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13344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 of CART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Building predictive models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Alternative to GLMs, neural nets, etc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Exploratory Data Analysis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Breiman </a:t>
            </a:r>
            <a:r>
              <a:rPr lang="en-US" altLang="en-US" sz="2200" i="1"/>
              <a:t>et al</a:t>
            </a:r>
            <a:r>
              <a:rPr lang="en-US" altLang="en-US" sz="2200"/>
              <a:t>:  a different view of the data.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You can build a tree on nearly any data set with minimal data preparation.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Which variables are selected first?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Interactions among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Take note of cases where CART keeps re-splitting the same variable (suggests linear relationship)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Variable Selection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CART can rank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Alternative to stepwise regression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6840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IV and DV are categorical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571109"/>
            <a:ext cx="300990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75" y="3913492"/>
            <a:ext cx="3133725" cy="256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24" y="1163755"/>
            <a:ext cx="3802033" cy="49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CHAID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1779"/>
            <a:ext cx="3283511" cy="3430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2" y="1733549"/>
            <a:ext cx="3076575" cy="393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289" y="1690688"/>
            <a:ext cx="2981325" cy="38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CART?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8229600" cy="5029200"/>
          </a:xfrm>
        </p:spPr>
        <p:txBody>
          <a:bodyPr/>
          <a:lstStyle/>
          <a:p>
            <a:r>
              <a:rPr lang="en-US" altLang="en-US" sz="2200" u="sng"/>
              <a:t>C</a:t>
            </a:r>
            <a:r>
              <a:rPr lang="en-US" altLang="en-US" sz="2200"/>
              <a:t>lassification </a:t>
            </a:r>
            <a:r>
              <a:rPr lang="en-US" altLang="en-US" sz="2200" u="sng"/>
              <a:t>A</a:t>
            </a:r>
            <a:r>
              <a:rPr lang="en-US" altLang="en-US" sz="2200"/>
              <a:t>nd </a:t>
            </a:r>
            <a:r>
              <a:rPr lang="en-US" altLang="en-US" sz="2200" u="sng"/>
              <a:t>R</a:t>
            </a:r>
            <a:r>
              <a:rPr lang="en-US" altLang="en-US" sz="2200"/>
              <a:t>egression </a:t>
            </a:r>
            <a:r>
              <a:rPr lang="en-US" altLang="en-US" sz="2200" u="sng"/>
              <a:t>T</a:t>
            </a:r>
            <a:r>
              <a:rPr lang="en-US" altLang="en-US" sz="2200"/>
              <a:t>rees</a:t>
            </a:r>
          </a:p>
          <a:p>
            <a:r>
              <a:rPr lang="en-US" altLang="en-US" sz="2200"/>
              <a:t>Developed by Breiman, Friedman, Olshen, Stone in early 80’s.</a:t>
            </a:r>
          </a:p>
          <a:p>
            <a:pPr lvl="1"/>
            <a:r>
              <a:rPr lang="en-US" altLang="en-US" sz="2000"/>
              <a:t>Introduced tree-based modeling into the statistical mainstream</a:t>
            </a:r>
          </a:p>
          <a:p>
            <a:pPr lvl="1"/>
            <a:r>
              <a:rPr lang="en-US" altLang="en-US" sz="2000"/>
              <a:t>Rigorous approach involving cross-validation to select the optimal tree</a:t>
            </a:r>
          </a:p>
          <a:p>
            <a:r>
              <a:rPr lang="en-US" altLang="en-US" sz="2200"/>
              <a:t>One of many tree-based modeling techniques.</a:t>
            </a:r>
          </a:p>
          <a:p>
            <a:pPr lvl="1"/>
            <a:r>
              <a:rPr lang="en-US" altLang="en-US" sz="2000"/>
              <a:t>CART  --  the classic</a:t>
            </a:r>
          </a:p>
          <a:p>
            <a:pPr lvl="1"/>
            <a:r>
              <a:rPr lang="en-US" altLang="en-US" sz="2000"/>
              <a:t>CHAID</a:t>
            </a:r>
          </a:p>
          <a:p>
            <a:pPr lvl="1"/>
            <a:r>
              <a:rPr lang="en-US" altLang="en-US" sz="2000"/>
              <a:t>C5.0</a:t>
            </a:r>
          </a:p>
          <a:p>
            <a:pPr lvl="1"/>
            <a:r>
              <a:rPr lang="en-US" altLang="en-US" sz="2000"/>
              <a:t>Software package variants (SAS, S-Plus, R…)</a:t>
            </a:r>
          </a:p>
          <a:p>
            <a:pPr lvl="1"/>
            <a:r>
              <a:rPr lang="en-US" altLang="en-US" sz="2000"/>
              <a:t>Note:  the “rpart” package in “R” is freely available</a:t>
            </a:r>
          </a:p>
        </p:txBody>
      </p:sp>
    </p:spTree>
    <p:extLst>
      <p:ext uri="{BB962C8B-B14F-4D97-AF65-F5344CB8AC3E}">
        <p14:creationId xmlns:p14="http://schemas.microsoft.com/office/powerpoint/2010/main" val="31891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Rules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Select the variable value (</a:t>
            </a:r>
            <a:r>
              <a:rPr lang="en-US" altLang="en-US" i="1"/>
              <a:t>X</a:t>
            </a:r>
            <a:r>
              <a:rPr lang="en-US" altLang="en-US"/>
              <a:t>=</a:t>
            </a:r>
            <a:r>
              <a:rPr lang="en-US" altLang="en-US" i="1"/>
              <a:t>t</a:t>
            </a:r>
            <a:r>
              <a:rPr lang="en-US" altLang="en-US" i="1" baseline="-25000"/>
              <a:t>1</a:t>
            </a:r>
            <a:r>
              <a:rPr lang="en-US" altLang="en-US"/>
              <a:t>) that produces the greatest “separation” in the target variable.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“Separation” defined in many ways.</a:t>
            </a:r>
          </a:p>
          <a:p>
            <a:pPr lvl="1">
              <a:lnSpc>
                <a:spcPct val="90000"/>
              </a:lnSpc>
            </a:pPr>
            <a:r>
              <a:rPr lang="en-US" altLang="en-US" sz="2600" u="sng"/>
              <a:t>Regression Trees</a:t>
            </a:r>
            <a:r>
              <a:rPr lang="en-US" altLang="en-US" sz="2600"/>
              <a:t> (continuous target):  use sum of squared errors.</a:t>
            </a:r>
          </a:p>
          <a:p>
            <a:pPr lvl="1">
              <a:lnSpc>
                <a:spcPct val="90000"/>
              </a:lnSpc>
            </a:pPr>
            <a:r>
              <a:rPr lang="en-US" altLang="en-US" sz="2600" u="sng"/>
              <a:t>Classification Trees</a:t>
            </a:r>
            <a:r>
              <a:rPr lang="en-US" altLang="en-US" sz="2600"/>
              <a:t> (categorical target):  choice of </a:t>
            </a:r>
            <a:r>
              <a:rPr lang="en-US" altLang="en-US" sz="2600" i="1"/>
              <a:t>entropy</a:t>
            </a:r>
            <a:r>
              <a:rPr lang="en-US" altLang="en-US" sz="2600"/>
              <a:t>,</a:t>
            </a:r>
            <a:r>
              <a:rPr lang="en-US" altLang="en-US" sz="2600" i="1"/>
              <a:t> Gini measure</a:t>
            </a:r>
            <a:r>
              <a:rPr lang="en-US" altLang="en-US" sz="2600"/>
              <a:t>,</a:t>
            </a:r>
            <a:r>
              <a:rPr lang="en-US" altLang="en-US" sz="2600" i="1"/>
              <a:t> </a:t>
            </a:r>
            <a:r>
              <a:rPr lang="en-US" altLang="en-US" sz="2600"/>
              <a:t>“</a:t>
            </a:r>
            <a:r>
              <a:rPr lang="en-US" altLang="en-US" sz="2600" i="1"/>
              <a:t>twoing</a:t>
            </a:r>
            <a:r>
              <a:rPr lang="en-US" altLang="en-US" sz="2600"/>
              <a:t>” splitting rule.</a:t>
            </a:r>
          </a:p>
        </p:txBody>
      </p:sp>
    </p:spTree>
    <p:extLst>
      <p:ext uri="{BB962C8B-B14F-4D97-AF65-F5344CB8AC3E}">
        <p14:creationId xmlns:p14="http://schemas.microsoft.com/office/powerpoint/2010/main" val="35256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Trees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Tree-based modeling for </a:t>
            </a:r>
            <a:r>
              <a:rPr lang="en-US" altLang="en-US" sz="2200" b="1" i="1">
                <a:solidFill>
                  <a:srgbClr val="006699"/>
                </a:solidFill>
              </a:rPr>
              <a:t>continuous</a:t>
            </a:r>
            <a:r>
              <a:rPr lang="en-US" altLang="en-US" sz="2200" b="1">
                <a:solidFill>
                  <a:srgbClr val="006699"/>
                </a:solidFill>
              </a:rPr>
              <a:t> target variable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most intuitively appropriate method for loss ratio analysis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Find split that produces greatest separation in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l-GR" altLang="en-US" sz="2200" b="1">
                <a:solidFill>
                  <a:srgbClr val="008080"/>
                </a:solidFill>
                <a:cs typeface="Arial" panose="020B0604020202020204" pitchFamily="34" charset="0"/>
              </a:rPr>
              <a:t>∑</a:t>
            </a:r>
            <a:r>
              <a:rPr lang="en-US" altLang="en-US" sz="2200" b="1">
                <a:solidFill>
                  <a:srgbClr val="00808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[</a:t>
            </a:r>
            <a:r>
              <a:rPr lang="en-US" altLang="en-US" sz="2200" b="1">
                <a:solidFill>
                  <a:srgbClr val="008080"/>
                </a:solidFill>
              </a:rPr>
              <a:t>y – E(y)</a:t>
            </a:r>
            <a:r>
              <a:rPr lang="en-US" altLang="en-US" sz="2200" b="1">
                <a:solidFill>
                  <a:srgbClr val="00808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]</a:t>
            </a:r>
            <a:r>
              <a:rPr lang="en-US" altLang="en-US" sz="2200" b="1" baseline="30000">
                <a:solidFill>
                  <a:srgbClr val="008080"/>
                </a:solidFill>
              </a:rPr>
              <a:t>2</a:t>
            </a:r>
            <a:r>
              <a:rPr lang="en-US" altLang="en-US" sz="2200" b="1">
                <a:solidFill>
                  <a:srgbClr val="00808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i.e.:  find nodes with minimal </a:t>
            </a:r>
            <a:r>
              <a:rPr lang="en-US" altLang="en-US" sz="2200" i="1">
                <a:solidFill>
                  <a:srgbClr val="003366"/>
                </a:solidFill>
              </a:rPr>
              <a:t>within variance</a:t>
            </a:r>
            <a:endParaRPr lang="en-US" altLang="en-US" sz="2200">
              <a:solidFill>
                <a:srgbClr val="003366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and therefore greatest </a:t>
            </a:r>
            <a:r>
              <a:rPr lang="en-US" altLang="en-US" i="1">
                <a:solidFill>
                  <a:srgbClr val="006600"/>
                </a:solidFill>
              </a:rPr>
              <a:t>between variance</a:t>
            </a:r>
            <a:endParaRPr lang="en-US" altLang="en-US">
              <a:solidFill>
                <a:srgbClr val="00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like credibility theory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ym typeface="Wingdings" panose="05000000000000000000" pitchFamily="2" charset="2"/>
              </a:rPr>
              <a:t>Every record in a node is assigned the same yhat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 model is a </a:t>
            </a:r>
            <a:r>
              <a:rPr lang="en-US" altLang="en-US" i="1">
                <a:sym typeface="Wingdings" panose="05000000000000000000" pitchFamily="2" charset="2"/>
              </a:rPr>
              <a:t>step function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aseline="3000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Trees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Tree-based modeling for </a:t>
            </a:r>
            <a:r>
              <a:rPr lang="en-US" altLang="en-US" sz="2200" b="1" i="1">
                <a:solidFill>
                  <a:srgbClr val="993366"/>
                </a:solidFill>
              </a:rPr>
              <a:t>discrete</a:t>
            </a:r>
            <a:r>
              <a:rPr lang="en-US" altLang="en-US" sz="2200" b="1">
                <a:solidFill>
                  <a:srgbClr val="993366"/>
                </a:solidFill>
              </a:rPr>
              <a:t> target variable</a:t>
            </a:r>
          </a:p>
          <a:p>
            <a:r>
              <a:rPr lang="en-US" altLang="en-US" sz="2200"/>
              <a:t>In contrast with regression trees, various measures of </a:t>
            </a:r>
            <a:r>
              <a:rPr lang="en-US" altLang="en-US" sz="2200" i="1"/>
              <a:t>purity</a:t>
            </a:r>
            <a:r>
              <a:rPr lang="en-US" altLang="en-US" sz="2200"/>
              <a:t> are used</a:t>
            </a:r>
          </a:p>
          <a:p>
            <a:r>
              <a:rPr lang="en-US" altLang="en-US" sz="2200"/>
              <a:t>Common measures of purity:  			</a:t>
            </a:r>
          </a:p>
          <a:p>
            <a:pPr lvl="2"/>
            <a:r>
              <a:rPr lang="en-US" altLang="en-US"/>
              <a:t>Gini, entropy, “twoing”</a:t>
            </a:r>
          </a:p>
          <a:p>
            <a:r>
              <a:rPr lang="en-US" altLang="en-US" sz="2200"/>
              <a:t>Intuition:  an ideal retention model would produce nodes that contain either defectors only or non-defectors only </a:t>
            </a:r>
          </a:p>
          <a:p>
            <a:pPr lvl="2"/>
            <a:r>
              <a:rPr lang="en-US" altLang="en-US"/>
              <a:t>completely pure nodes</a:t>
            </a:r>
          </a:p>
        </p:txBody>
      </p:sp>
    </p:spTree>
    <p:extLst>
      <p:ext uri="{BB962C8B-B14F-4D97-AF65-F5344CB8AC3E}">
        <p14:creationId xmlns:p14="http://schemas.microsoft.com/office/powerpoint/2010/main" val="20726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Splitting Criteria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u="sng"/>
              <a:t>Gini</a:t>
            </a:r>
            <a:r>
              <a:rPr lang="en-US" altLang="en-US" sz="2200"/>
              <a:t> purity of a node 		</a:t>
            </a:r>
            <a:r>
              <a:rPr lang="en-US" altLang="en-US" sz="2200" b="1" i="1">
                <a:solidFill>
                  <a:srgbClr val="993366"/>
                </a:solidFill>
              </a:rPr>
              <a:t>p</a:t>
            </a:r>
            <a:r>
              <a:rPr lang="en-US" altLang="en-US" sz="2200" b="1">
                <a:solidFill>
                  <a:srgbClr val="993366"/>
                </a:solidFill>
              </a:rPr>
              <a:t>(1-</a:t>
            </a:r>
            <a:r>
              <a:rPr lang="en-US" altLang="en-US" sz="2200" b="1" i="1">
                <a:solidFill>
                  <a:srgbClr val="993366"/>
                </a:solidFill>
              </a:rPr>
              <a:t>p</a:t>
            </a:r>
            <a:r>
              <a:rPr lang="en-US" altLang="en-US" sz="2200" b="1">
                <a:solidFill>
                  <a:srgbClr val="993366"/>
                </a:solidFill>
              </a:rPr>
              <a:t>)</a:t>
            </a:r>
            <a:endParaRPr lang="en-US" altLang="en-US" sz="2200">
              <a:solidFill>
                <a:srgbClr val="9933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where </a:t>
            </a:r>
            <a:r>
              <a:rPr lang="en-US" altLang="en-US" sz="2200" i="1"/>
              <a:t>p </a:t>
            </a:r>
            <a:r>
              <a:rPr lang="en-US" altLang="en-US" sz="2200"/>
              <a:t>= relative frequency of defectors</a:t>
            </a:r>
          </a:p>
          <a:p>
            <a:pPr>
              <a:lnSpc>
                <a:spcPct val="90000"/>
              </a:lnSpc>
            </a:pPr>
            <a:r>
              <a:rPr lang="en-US" altLang="en-US" sz="2200" u="sng"/>
              <a:t>Entropy</a:t>
            </a:r>
            <a:r>
              <a:rPr lang="en-US" altLang="en-US" sz="2200"/>
              <a:t> of a node 		</a:t>
            </a:r>
            <a:r>
              <a:rPr lang="en-US" altLang="en-US" sz="2200" b="1">
                <a:solidFill>
                  <a:srgbClr val="008080"/>
                </a:solidFill>
                <a:cs typeface="Arial" panose="020B0604020202020204" pitchFamily="34" charset="0"/>
              </a:rPr>
              <a:t>-</a:t>
            </a:r>
            <a:r>
              <a:rPr lang="el-GR" altLang="en-US" sz="2200" b="1">
                <a:solidFill>
                  <a:srgbClr val="008080"/>
                </a:solidFill>
                <a:cs typeface="Arial" panose="020B0604020202020204" pitchFamily="34" charset="0"/>
              </a:rPr>
              <a:t>Σ</a:t>
            </a:r>
            <a:r>
              <a:rPr lang="en-US" altLang="en-US" sz="2200" b="1" i="1">
                <a:solidFill>
                  <a:srgbClr val="008080"/>
                </a:solidFill>
                <a:cs typeface="Arial" panose="020B0604020202020204" pitchFamily="34" charset="0"/>
              </a:rPr>
              <a:t>p</a:t>
            </a:r>
            <a:r>
              <a:rPr lang="en-US" altLang="en-US" sz="2200" b="1">
                <a:solidFill>
                  <a:srgbClr val="008080"/>
                </a:solidFill>
                <a:cs typeface="Arial" panose="020B0604020202020204" pitchFamily="34" charset="0"/>
              </a:rPr>
              <a:t>log</a:t>
            </a:r>
            <a:r>
              <a:rPr lang="en-US" altLang="en-US" sz="2200" b="1" i="1">
                <a:solidFill>
                  <a:srgbClr val="008080"/>
                </a:solidFill>
                <a:cs typeface="Arial" panose="020B0604020202020204" pitchFamily="34" charset="0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-[</a:t>
            </a:r>
            <a:r>
              <a:rPr lang="en-US" altLang="en-US" sz="2000" i="1"/>
              <a:t>p</a:t>
            </a:r>
            <a:r>
              <a:rPr lang="en-US" altLang="en-US" sz="2000"/>
              <a:t>*log(</a:t>
            </a:r>
            <a:r>
              <a:rPr lang="en-US" altLang="en-US" sz="2000" i="1"/>
              <a:t>p</a:t>
            </a:r>
            <a:r>
              <a:rPr lang="en-US" altLang="en-US" sz="2000"/>
              <a:t>) + (1-</a:t>
            </a:r>
            <a:r>
              <a:rPr lang="en-US" altLang="en-US" sz="2000" i="1"/>
              <a:t>p</a:t>
            </a:r>
            <a:r>
              <a:rPr lang="en-US" altLang="en-US" sz="2000"/>
              <a:t>)*log(1-</a:t>
            </a:r>
            <a:r>
              <a:rPr lang="en-US" altLang="en-US" sz="2000" i="1"/>
              <a:t>p</a:t>
            </a:r>
            <a:r>
              <a:rPr lang="en-US" altLang="en-US" sz="2000"/>
              <a:t>)]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Max entropy/Gini when p=.5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Min entropy/Gini when p=0 or 1 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Gini might produce </a:t>
            </a:r>
            <a:r>
              <a:rPr lang="en-US" altLang="en-US" sz="2200" i="1"/>
              <a:t>small</a:t>
            </a:r>
            <a:r>
              <a:rPr lang="en-US" altLang="en-US" sz="2200"/>
              <a:t> but pure nodes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3366"/>
                </a:solidFill>
              </a:rPr>
              <a:t>The “</a:t>
            </a:r>
            <a:r>
              <a:rPr lang="en-US" altLang="en-US" sz="2200" u="sng">
                <a:solidFill>
                  <a:srgbClr val="003366"/>
                </a:solidFill>
              </a:rPr>
              <a:t>twoing</a:t>
            </a:r>
            <a:r>
              <a:rPr lang="en-US" altLang="en-US" sz="2200">
                <a:solidFill>
                  <a:srgbClr val="003366"/>
                </a:solidFill>
              </a:rPr>
              <a:t>” rule strikes a balance between </a:t>
            </a:r>
            <a:r>
              <a:rPr lang="en-US" altLang="en-US" sz="2200" i="1">
                <a:solidFill>
                  <a:srgbClr val="003366"/>
                </a:solidFill>
              </a:rPr>
              <a:t>purity</a:t>
            </a:r>
            <a:r>
              <a:rPr lang="en-US" altLang="en-US" sz="2200">
                <a:solidFill>
                  <a:srgbClr val="003366"/>
                </a:solidFill>
              </a:rPr>
              <a:t> and creating roughly </a:t>
            </a:r>
            <a:r>
              <a:rPr lang="en-US" altLang="en-US" sz="2200" i="1">
                <a:solidFill>
                  <a:srgbClr val="003366"/>
                </a:solidFill>
              </a:rPr>
              <a:t>equal-sized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>
                <a:solidFill>
                  <a:srgbClr val="993366"/>
                </a:solidFill>
              </a:rPr>
              <a:t>Note:  “twoing” is available in Salford Systems’ CART but not in the “rpart” package in 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1146</Words>
  <Application>Microsoft Office PowerPoint</Application>
  <PresentationFormat>Widescreen</PresentationFormat>
  <Paragraphs>189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Decision Tree: CHAID and CART</vt:lpstr>
      <vt:lpstr>Chi-Squared Automatic Interaction Detection(CHAID)</vt:lpstr>
      <vt:lpstr>CHAID ALGORITHM</vt:lpstr>
      <vt:lpstr>CHAID ALGORITHM</vt:lpstr>
      <vt:lpstr>What is CART?</vt:lpstr>
      <vt:lpstr>Splitting Rules</vt:lpstr>
      <vt:lpstr>Regression Trees</vt:lpstr>
      <vt:lpstr>Classification Trees</vt:lpstr>
      <vt:lpstr>More on Splitting Criteria</vt:lpstr>
      <vt:lpstr>Classification Trees      vs. Regression Trees</vt:lpstr>
      <vt:lpstr>Growing &amp; Pruning</vt:lpstr>
      <vt:lpstr>Cost-Complexity Pruning</vt:lpstr>
      <vt:lpstr>Weakest-Link Pruning</vt:lpstr>
      <vt:lpstr>What is the Optimal Size?</vt:lpstr>
      <vt:lpstr>Finding α</vt:lpstr>
      <vt:lpstr>How to Cross-Validate</vt:lpstr>
      <vt:lpstr>Just Right</vt:lpstr>
      <vt:lpstr>CART advantages</vt:lpstr>
      <vt:lpstr>CART Disadvantages</vt:lpstr>
      <vt:lpstr>Uses of CART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swagato chatterjee</dc:creator>
  <cp:lastModifiedBy>swagato chatterjee</cp:lastModifiedBy>
  <cp:revision>5</cp:revision>
  <dcterms:created xsi:type="dcterms:W3CDTF">2015-06-08T13:31:12Z</dcterms:created>
  <dcterms:modified xsi:type="dcterms:W3CDTF">2015-06-08T13:58:39Z</dcterms:modified>
</cp:coreProperties>
</file>